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83" r:id="rId2"/>
    <p:sldId id="282" r:id="rId3"/>
    <p:sldId id="284" r:id="rId4"/>
    <p:sldId id="349" r:id="rId5"/>
    <p:sldId id="401" r:id="rId6"/>
    <p:sldId id="448" r:id="rId7"/>
    <p:sldId id="449" r:id="rId8"/>
    <p:sldId id="443" r:id="rId9"/>
    <p:sldId id="442" r:id="rId10"/>
    <p:sldId id="411" r:id="rId11"/>
    <p:sldId id="512" r:id="rId12"/>
    <p:sldId id="513" r:id="rId13"/>
    <p:sldId id="510" r:id="rId14"/>
    <p:sldId id="451" r:id="rId15"/>
    <p:sldId id="400" r:id="rId16"/>
    <p:sldId id="536" r:id="rId17"/>
    <p:sldId id="538" r:id="rId18"/>
    <p:sldId id="539" r:id="rId19"/>
    <p:sldId id="535" r:id="rId20"/>
    <p:sldId id="516" r:id="rId21"/>
    <p:sldId id="455" r:id="rId22"/>
    <p:sldId id="456" r:id="rId23"/>
    <p:sldId id="457" r:id="rId24"/>
    <p:sldId id="458" r:id="rId25"/>
    <p:sldId id="459" r:id="rId26"/>
    <p:sldId id="368" r:id="rId27"/>
    <p:sldId id="624" r:id="rId28"/>
    <p:sldId id="484" r:id="rId29"/>
    <p:sldId id="575" r:id="rId30"/>
    <p:sldId id="576" r:id="rId31"/>
    <p:sldId id="577" r:id="rId32"/>
    <p:sldId id="578" r:id="rId33"/>
    <p:sldId id="627" r:id="rId34"/>
    <p:sldId id="579" r:id="rId35"/>
    <p:sldId id="508" r:id="rId36"/>
    <p:sldId id="479" r:id="rId37"/>
    <p:sldId id="491" r:id="rId38"/>
    <p:sldId id="500" r:id="rId39"/>
    <p:sldId id="502" r:id="rId40"/>
    <p:sldId id="503" r:id="rId41"/>
    <p:sldId id="492" r:id="rId42"/>
    <p:sldId id="493" r:id="rId43"/>
    <p:sldId id="494" r:id="rId44"/>
    <p:sldId id="497" r:id="rId45"/>
    <p:sldId id="388" r:id="rId46"/>
    <p:sldId id="540" r:id="rId47"/>
    <p:sldId id="541" r:id="rId48"/>
    <p:sldId id="543" r:id="rId49"/>
    <p:sldId id="396" r:id="rId50"/>
    <p:sldId id="582" r:id="rId51"/>
    <p:sldId id="485" r:id="rId52"/>
    <p:sldId id="581" r:id="rId53"/>
    <p:sldId id="584" r:id="rId54"/>
    <p:sldId id="626" r:id="rId55"/>
    <p:sldId id="574" r:id="rId56"/>
    <p:sldId id="623" r:id="rId57"/>
    <p:sldId id="589" r:id="rId58"/>
    <p:sldId id="597" r:id="rId59"/>
    <p:sldId id="586" r:id="rId60"/>
    <p:sldId id="595" r:id="rId61"/>
    <p:sldId id="594" r:id="rId62"/>
    <p:sldId id="601" r:id="rId63"/>
    <p:sldId id="607" r:id="rId64"/>
    <p:sldId id="608" r:id="rId65"/>
    <p:sldId id="599" r:id="rId66"/>
    <p:sldId id="609" r:id="rId67"/>
    <p:sldId id="610" r:id="rId68"/>
    <p:sldId id="611" r:id="rId69"/>
    <p:sldId id="612" r:id="rId70"/>
    <p:sldId id="613" r:id="rId71"/>
    <p:sldId id="614" r:id="rId72"/>
    <p:sldId id="615" r:id="rId73"/>
    <p:sldId id="616" r:id="rId74"/>
    <p:sldId id="602" r:id="rId75"/>
    <p:sldId id="603" r:id="rId76"/>
    <p:sldId id="617" r:id="rId77"/>
    <p:sldId id="439" r:id="rId78"/>
    <p:sldId id="629" r:id="rId79"/>
    <p:sldId id="433" r:id="rId80"/>
    <p:sldId id="628" r:id="rId81"/>
    <p:sldId id="434" r:id="rId82"/>
    <p:sldId id="544" r:id="rId83"/>
    <p:sldId id="572"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D1D6"/>
    <a:srgbClr val="F0C8CE"/>
    <a:srgbClr val="9290B8"/>
    <a:srgbClr val="92907C"/>
    <a:srgbClr val="B5B5FF"/>
    <a:srgbClr val="B8BAEB"/>
    <a:srgbClr val="1B92BC"/>
    <a:srgbClr val="7898A5"/>
    <a:srgbClr val="E7F1CE"/>
    <a:srgbClr val="A7D3B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5" autoAdjust="0"/>
    <p:restoredTop sz="90518" autoAdjust="0"/>
  </p:normalViewPr>
  <p:slideViewPr>
    <p:cSldViewPr>
      <p:cViewPr varScale="1">
        <p:scale>
          <a:sx n="46" d="100"/>
          <a:sy n="46" d="100"/>
        </p:scale>
        <p:origin x="-72" y="-348"/>
      </p:cViewPr>
      <p:guideLst>
        <p:guide orient="horz" pos="2160"/>
        <p:guide pos="2880"/>
      </p:guideLst>
    </p:cSldViewPr>
  </p:slideViewPr>
  <p:outlineViewPr>
    <p:cViewPr>
      <p:scale>
        <a:sx n="33" d="100"/>
        <a:sy n="33" d="100"/>
      </p:scale>
      <p:origin x="0" y="3725"/>
    </p:cViewPr>
  </p:outlineViewPr>
  <p:notesTextViewPr>
    <p:cViewPr>
      <p:scale>
        <a:sx n="100" d="100"/>
        <a:sy n="100" d="100"/>
      </p:scale>
      <p:origin x="0" y="0"/>
    </p:cViewPr>
  </p:notesTextViewPr>
  <p:sorterViewPr>
    <p:cViewPr>
      <p:scale>
        <a:sx n="80" d="100"/>
        <a:sy n="80" d="100"/>
      </p:scale>
      <p:origin x="0" y="119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2/9/2022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Crust_(geology)" TargetMode="External"/><Relationship Id="rId3" Type="http://schemas.openxmlformats.org/officeDocument/2006/relationships/hyperlink" Target="https://en.wikipedia.org/wiki/Rocky_Mountain" TargetMode="External"/><Relationship Id="rId7" Type="http://schemas.openxmlformats.org/officeDocument/2006/relationships/hyperlink" Target="https://en.wikipedia.org/wiki/Mountain_range"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Structural_basin" TargetMode="External"/><Relationship Id="rId5" Type="http://schemas.openxmlformats.org/officeDocument/2006/relationships/hyperlink" Target="https://en.wikipedia.org/wiki/Sediment" TargetMode="External"/><Relationship Id="rId10" Type="http://schemas.openxmlformats.org/officeDocument/2006/relationships/hyperlink" Target="https://en.wikipedia.org/wiki/Lithospheric_flexure" TargetMode="External"/><Relationship Id="rId4" Type="http://schemas.openxmlformats.org/officeDocument/2006/relationships/hyperlink" Target="https://en.wikipedia.org/wiki/Evaporite" TargetMode="External"/><Relationship Id="rId9" Type="http://schemas.openxmlformats.org/officeDocument/2006/relationships/hyperlink" Target="https://en.wikipedia.org/wiki/Lithospher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Petroleu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Potash" TargetMode="External"/><Relationship Id="rId5" Type="http://schemas.openxmlformats.org/officeDocument/2006/relationships/hyperlink" Target="https://en.wikipedia.org/wiki/Copper" TargetMode="External"/><Relationship Id="rId4" Type="http://schemas.openxmlformats.org/officeDocument/2006/relationships/hyperlink" Target="https://en.wikipedia.org/wiki/Uraniu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The enormous landmass of the Supercontinents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profoundly influenced the Earth’s </a:t>
            </a:r>
            <a:r>
              <a:rPr lang="en-US" sz="1200" kern="1200" dirty="0" err="1" smtClean="0">
                <a:solidFill>
                  <a:schemeClr val="tx1"/>
                </a:solidFill>
                <a:latin typeface="+mn-lt"/>
                <a:ea typeface="+mn-ea"/>
                <a:cs typeface="+mn-cs"/>
              </a:rPr>
              <a:t>geosphere</a:t>
            </a:r>
            <a:r>
              <a:rPr lang="en-US" sz="1200" kern="1200" dirty="0" smtClean="0">
                <a:solidFill>
                  <a:schemeClr val="tx1"/>
                </a:solidFill>
                <a:latin typeface="+mn-lt"/>
                <a:ea typeface="+mn-ea"/>
                <a:cs typeface="+mn-cs"/>
              </a:rPr>
              <a:t>, atmosphere, hydrosphere and biosphere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estimated to range from 100 to 230 meters of sea level change. Spanning 60 million years, the late Paleozoic ice age was the most severe </a:t>
            </a:r>
            <a:r>
              <a:rPr lang="en-US" sz="1200" kern="1200" dirty="0" err="1" smtClean="0">
                <a:solidFill>
                  <a:schemeClr val="tx1"/>
                </a:solidFill>
                <a:latin typeface="+mn-lt"/>
                <a:ea typeface="+mn-ea"/>
                <a:cs typeface="+mn-cs"/>
              </a:rPr>
              <a:t>glaciation</a:t>
            </a:r>
            <a:r>
              <a:rPr lang="en-US" sz="1200" kern="1200" dirty="0" smtClean="0">
                <a:solidFill>
                  <a:schemeClr val="tx1"/>
                </a:solidFill>
                <a:latin typeface="+mn-lt"/>
                <a:ea typeface="+mn-ea"/>
                <a:cs typeface="+mn-cs"/>
              </a:rPr>
              <a:t> in the </a:t>
            </a:r>
            <a:r>
              <a:rPr lang="en-US" sz="1200" kern="1200" dirty="0" err="1" smtClean="0">
                <a:solidFill>
                  <a:schemeClr val="tx1"/>
                </a:solidFill>
                <a:latin typeface="+mn-lt"/>
                <a:ea typeface="+mn-ea"/>
                <a:cs typeface="+mn-cs"/>
              </a:rPr>
              <a:t>Phanerozoic</a:t>
            </a:r>
            <a:r>
              <a:rPr lang="en-US" sz="1200" kern="1200" dirty="0" smtClean="0">
                <a:solidFill>
                  <a:schemeClr val="tx1"/>
                </a:solidFill>
                <a:latin typeface="+mn-lt"/>
                <a:ea typeface="+mn-ea"/>
                <a:cs typeface="+mn-cs"/>
              </a:rPr>
              <a:t>, far exceeding the more familiar ice ages of the Pleistocene in the northern latitudes.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Why South Polar </a:t>
            </a:r>
            <a:r>
              <a:rPr lang="en-US" sz="1200" kern="1200" dirty="0" err="1" smtClean="0">
                <a:solidFill>
                  <a:schemeClr val="tx1"/>
                </a:solidFill>
                <a:latin typeface="+mn-lt"/>
                <a:ea typeface="+mn-ea"/>
                <a:cs typeface="+mn-cs"/>
              </a:rPr>
              <a:t>glaciation</a:t>
            </a:r>
            <a:r>
              <a:rPr lang="en-US" sz="1200" kern="1200" dirty="0" smtClean="0">
                <a:solidFill>
                  <a:schemeClr val="tx1"/>
                </a:solidFill>
                <a:latin typeface="+mn-lt"/>
                <a:ea typeface="+mn-ea"/>
                <a:cs typeface="+mn-cs"/>
              </a:rPr>
              <a:t> was triggered during the late Paleozoic has a great deal to do with the formation of Pangaea. Stretching from pole to pole, ocean and atmospheric circulation was drastically altered. Mountain ranges were uplifted that altered wind patterns and precipitation. Climate determinants, however, were not only terrestrial but extra-terrestrial.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consensus is that the sea level changes were caused by regular climate fluctuations that triggered the alternating accumulation and melting of glacial ice in Pangaea’s South Polar region. While the waxing and waning of Pennsylvanian polar ice is the source of the cyclic changes in sea level, the cause of the fluctuations of the climate is thought to be extra-terrestrial or astronomical.</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Our planet derives its energy from the sun, but the amount of energy we receive is not always the same. The late Paleozoic sun was less bright than it is today, 3% less than modern values. But solar luminosity (the amount of energy that reaches us) is also related to sunspots and the Earth’s orbit. The Earth gyrates and wobbles in its solar orbit such that the amount of sun reaching our planet varies. </a:t>
            </a:r>
            <a:r>
              <a:rPr lang="en-US" sz="1200" kern="1200" dirty="0" err="1" smtClean="0">
                <a:solidFill>
                  <a:schemeClr val="tx1"/>
                </a:solidFill>
                <a:latin typeface="+mn-lt"/>
                <a:ea typeface="+mn-ea"/>
                <a:cs typeface="+mn-cs"/>
              </a:rPr>
              <a:t>Milutin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Milankovitch</a:t>
            </a:r>
            <a:r>
              <a:rPr lang="en-US" sz="1200" kern="1200" dirty="0" smtClean="0">
                <a:solidFill>
                  <a:schemeClr val="tx1"/>
                </a:solidFill>
                <a:latin typeface="+mn-lt"/>
                <a:ea typeface="+mn-ea"/>
                <a:cs typeface="+mn-cs"/>
              </a:rPr>
              <a:t>, a Serbian geophysicist in the 1920’s and 30’s, hypothesized that climatic fluctuations are related to the position of the Earth as it travels about the sun.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Orbital factors such as precession (axis wobble), obliquity (axis tilt) and eccentricity (roundness) effect the amount of light reaching the Earth’s surface (solar </a:t>
            </a:r>
            <a:r>
              <a:rPr lang="en-US" sz="1200" kern="1200" dirty="0" err="1" smtClean="0">
                <a:solidFill>
                  <a:schemeClr val="tx1"/>
                </a:solidFill>
                <a:latin typeface="+mn-lt"/>
                <a:ea typeface="+mn-ea"/>
                <a:cs typeface="+mn-cs"/>
              </a:rPr>
              <a:t>insolation</a:t>
            </a:r>
            <a:r>
              <a:rPr lang="en-US" sz="1200" kern="1200" dirty="0" smtClean="0">
                <a:solidFill>
                  <a:schemeClr val="tx1"/>
                </a:solidFill>
                <a:latin typeface="+mn-lt"/>
                <a:ea typeface="+mn-ea"/>
                <a:cs typeface="+mn-cs"/>
              </a:rPr>
              <a:t>), and hence affect the planet’s climate. Each of these motions possesses a time period, the sum of which affects climate by driving the hot and cold cycles that produce </a:t>
            </a:r>
            <a:r>
              <a:rPr lang="en-US" sz="1200" kern="1200" dirty="0" err="1" smtClean="0">
                <a:solidFill>
                  <a:schemeClr val="tx1"/>
                </a:solidFill>
                <a:latin typeface="+mn-lt"/>
                <a:ea typeface="+mn-ea"/>
                <a:cs typeface="+mn-cs"/>
              </a:rPr>
              <a:t>glaciation</a:t>
            </a:r>
            <a:r>
              <a:rPr lang="en-US" sz="1200" kern="1200" dirty="0" smtClean="0">
                <a:solidFill>
                  <a:schemeClr val="tx1"/>
                </a:solidFill>
                <a:latin typeface="+mn-lt"/>
                <a:ea typeface="+mn-ea"/>
                <a:cs typeface="+mn-cs"/>
              </a:rPr>
              <a:t>. Orbital variations clearly had a substantial impact on </a:t>
            </a:r>
            <a:r>
              <a:rPr lang="en-US" sz="1200" kern="1200" dirty="0" err="1" smtClean="0">
                <a:solidFill>
                  <a:schemeClr val="tx1"/>
                </a:solidFill>
                <a:latin typeface="+mn-lt"/>
                <a:ea typeface="+mn-ea"/>
                <a:cs typeface="+mn-cs"/>
              </a:rPr>
              <a:t>Pangaean</a:t>
            </a:r>
            <a:r>
              <a:rPr lang="en-US" sz="1200" kern="1200" dirty="0" smtClean="0">
                <a:solidFill>
                  <a:schemeClr val="tx1"/>
                </a:solidFill>
                <a:latin typeface="+mn-lt"/>
                <a:ea typeface="+mn-ea"/>
                <a:cs typeface="+mn-cs"/>
              </a:rPr>
              <a:t> ice volume. Within the </a:t>
            </a:r>
            <a:r>
              <a:rPr lang="en-US" sz="1200" kern="1200" dirty="0" err="1" smtClean="0">
                <a:solidFill>
                  <a:schemeClr val="tx1"/>
                </a:solidFill>
                <a:latin typeface="+mn-lt"/>
                <a:ea typeface="+mn-ea"/>
                <a:cs typeface="+mn-cs"/>
              </a:rPr>
              <a:t>cyclothems</a:t>
            </a:r>
            <a:r>
              <a:rPr lang="en-US" sz="1200" kern="1200" dirty="0" smtClean="0">
                <a:solidFill>
                  <a:schemeClr val="tx1"/>
                </a:solidFill>
                <a:latin typeface="+mn-lt"/>
                <a:ea typeface="+mn-ea"/>
                <a:cs typeface="+mn-cs"/>
              </a:rPr>
              <a:t> of the Paradox basin, the repetitive successions (</a:t>
            </a:r>
            <a:r>
              <a:rPr lang="en-US" sz="1200" kern="1200" dirty="0" err="1" smtClean="0">
                <a:solidFill>
                  <a:schemeClr val="tx1"/>
                </a:solidFill>
                <a:latin typeface="+mn-lt"/>
                <a:ea typeface="+mn-ea"/>
                <a:cs typeface="+mn-cs"/>
              </a:rPr>
              <a:t>cyclicity</a:t>
            </a:r>
            <a:r>
              <a:rPr lang="en-US" sz="1200" kern="1200" dirty="0" smtClean="0">
                <a:solidFill>
                  <a:schemeClr val="tx1"/>
                </a:solidFill>
                <a:latin typeface="+mn-lt"/>
                <a:ea typeface="+mn-ea"/>
                <a:cs typeface="+mn-cs"/>
              </a:rPr>
              <a:t>) of Pennsylvanian marine and non-marine sediments are considered to be the stratigraphic signature of </a:t>
            </a:r>
            <a:r>
              <a:rPr lang="en-US" sz="1200" kern="1200" dirty="0" err="1" smtClean="0">
                <a:solidFill>
                  <a:schemeClr val="tx1"/>
                </a:solidFill>
                <a:latin typeface="+mn-lt"/>
                <a:ea typeface="+mn-ea"/>
                <a:cs typeface="+mn-cs"/>
              </a:rPr>
              <a:t>orbitally</a:t>
            </a:r>
            <a:r>
              <a:rPr lang="en-US" sz="1200" kern="1200" dirty="0" smtClean="0">
                <a:solidFill>
                  <a:schemeClr val="tx1"/>
                </a:solidFill>
                <a:latin typeface="+mn-lt"/>
                <a:ea typeface="+mn-ea"/>
                <a:cs typeface="+mn-cs"/>
              </a:rPr>
              <a:t>-controlled ice volume fluctuations during the late Paleozoic. </a:t>
            </a:r>
          </a:p>
          <a:p>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Rodinia</a:t>
            </a:r>
            <a:r>
              <a:rPr lang="en-US" sz="1200" kern="1200" dirty="0" smtClean="0">
                <a:solidFill>
                  <a:schemeClr val="tx1"/>
                </a:solidFill>
                <a:latin typeface="+mn-lt"/>
                <a:ea typeface="+mn-ea"/>
                <a:cs typeface="+mn-cs"/>
              </a:rPr>
              <a:t> was the supercontinent that preceded Pangaea by half a billion years, give or take. When Antarctica separated from </a:t>
            </a:r>
            <a:r>
              <a:rPr lang="en-US" sz="1200" kern="1200" dirty="0" err="1" smtClean="0">
                <a:solidFill>
                  <a:schemeClr val="tx1"/>
                </a:solidFill>
                <a:latin typeface="+mn-lt"/>
                <a:ea typeface="+mn-ea"/>
                <a:cs typeface="+mn-cs"/>
              </a:rPr>
              <a:t>Rodinia’s</a:t>
            </a:r>
            <a:r>
              <a:rPr lang="en-US" sz="1200" kern="1200" dirty="0" smtClean="0">
                <a:solidFill>
                  <a:schemeClr val="tx1"/>
                </a:solidFill>
                <a:latin typeface="+mn-lt"/>
                <a:ea typeface="+mn-ea"/>
                <a:cs typeface="+mn-cs"/>
              </a:rPr>
              <a:t> southwest </a:t>
            </a:r>
            <a:r>
              <a:rPr lang="en-US" sz="1200" kern="1200" dirty="0" err="1" smtClean="0">
                <a:solidFill>
                  <a:schemeClr val="tx1"/>
                </a:solidFill>
                <a:latin typeface="+mn-lt"/>
                <a:ea typeface="+mn-ea"/>
                <a:cs typeface="+mn-cs"/>
              </a:rPr>
              <a:t>paleo</a:t>
            </a:r>
            <a:r>
              <a:rPr lang="en-US" sz="1200" kern="1200" dirty="0" smtClean="0">
                <a:solidFill>
                  <a:schemeClr val="tx1"/>
                </a:solidFill>
                <a:latin typeface="+mn-lt"/>
                <a:ea typeface="+mn-ea"/>
                <a:cs typeface="+mn-cs"/>
              </a:rPr>
              <a:t>-shore in the Late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-Early Cambrian, the rifting event sent extensional shockwaves through the </a:t>
            </a:r>
            <a:r>
              <a:rPr lang="en-US" sz="1200" kern="1200" dirty="0" err="1" smtClean="0">
                <a:solidFill>
                  <a:schemeClr val="tx1"/>
                </a:solidFill>
                <a:latin typeface="+mn-lt"/>
                <a:ea typeface="+mn-ea"/>
                <a:cs typeface="+mn-cs"/>
              </a:rPr>
              <a:t>craton</a:t>
            </a:r>
            <a:r>
              <a:rPr lang="en-US" sz="1200" kern="1200" dirty="0" smtClean="0">
                <a:solidFill>
                  <a:schemeClr val="tx1"/>
                </a:solidFill>
                <a:latin typeface="+mn-lt"/>
                <a:ea typeface="+mn-ea"/>
                <a:cs typeface="+mn-cs"/>
              </a:rPr>
              <a:t>. Notice the orientation of the normal faults within </a:t>
            </a:r>
            <a:r>
              <a:rPr lang="en-US" sz="1200" kern="1200" dirty="0" err="1" smtClean="0">
                <a:solidFill>
                  <a:schemeClr val="tx1"/>
                </a:solidFill>
                <a:latin typeface="+mn-lt"/>
                <a:ea typeface="+mn-ea"/>
                <a:cs typeface="+mn-cs"/>
              </a:rPr>
              <a:t>Rodinia's</a:t>
            </a:r>
            <a:r>
              <a:rPr lang="en-US" sz="1200" kern="1200" dirty="0" smtClean="0">
                <a:solidFill>
                  <a:schemeClr val="tx1"/>
                </a:solidFill>
                <a:latin typeface="+mn-lt"/>
                <a:ea typeface="+mn-ea"/>
                <a:cs typeface="+mn-cs"/>
              </a:rPr>
              <a:t> interior (below). The NW-SE trend of the </a:t>
            </a:r>
            <a:r>
              <a:rPr lang="en-US" sz="1200" kern="1200" dirty="0" err="1" smtClean="0">
                <a:solidFill>
                  <a:schemeClr val="tx1"/>
                </a:solidFill>
                <a:latin typeface="+mn-lt"/>
                <a:ea typeface="+mn-ea"/>
                <a:cs typeface="+mn-cs"/>
              </a:rPr>
              <a:t>Ancestral’s</a:t>
            </a:r>
            <a:r>
              <a:rPr lang="en-US" sz="1200" kern="1200" dirty="0" smtClean="0">
                <a:solidFill>
                  <a:schemeClr val="tx1"/>
                </a:solidFill>
                <a:latin typeface="+mn-lt"/>
                <a:ea typeface="+mn-ea"/>
                <a:cs typeface="+mn-cs"/>
              </a:rPr>
              <a:t> ranges and basins reflects these deep-seated, basement-penetrating structures.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These zones of structural weakness were predisposed to future re-activation during Pennsylvanian-Permian compressional tectonics and even Cretaceous-Tertiary age Laramide </a:t>
            </a:r>
            <a:r>
              <a:rPr lang="en-US" sz="1200" kern="1200" dirty="0" err="1" smtClean="0">
                <a:solidFill>
                  <a:schemeClr val="tx1"/>
                </a:solidFill>
                <a:latin typeface="+mn-lt"/>
                <a:ea typeface="+mn-ea"/>
                <a:cs typeface="+mn-cs"/>
              </a:rPr>
              <a:t>contractional</a:t>
            </a:r>
            <a:r>
              <a:rPr lang="en-US" sz="1200" kern="1200" dirty="0" smtClean="0">
                <a:solidFill>
                  <a:schemeClr val="tx1"/>
                </a:solidFill>
                <a:latin typeface="+mn-lt"/>
                <a:ea typeface="+mn-ea"/>
                <a:cs typeface="+mn-cs"/>
              </a:rPr>
              <a:t> structures (such as monocline orientation). Tectonic inheritance of structural features in continental cycles, especially with </a:t>
            </a:r>
            <a:r>
              <a:rPr lang="en-US" sz="1200" kern="1200" dirty="0" err="1" smtClean="0">
                <a:solidFill>
                  <a:schemeClr val="tx1"/>
                </a:solidFill>
                <a:latin typeface="+mn-lt"/>
                <a:ea typeface="+mn-ea"/>
                <a:cs typeface="+mn-cs"/>
              </a:rPr>
              <a:t>intraplate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orogenesis</a:t>
            </a:r>
            <a:r>
              <a:rPr lang="en-US" sz="1200" kern="1200" dirty="0" smtClean="0">
                <a:solidFill>
                  <a:schemeClr val="tx1"/>
                </a:solidFill>
                <a:latin typeface="+mn-lt"/>
                <a:ea typeface="+mn-ea"/>
                <a:cs typeface="+mn-cs"/>
              </a:rPr>
              <a:t>, is a recurring theme in the science of plate tectonics. Incidentally, the Late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rifts that formed throughout </a:t>
            </a:r>
            <a:r>
              <a:rPr lang="en-US" sz="1200" kern="1200" dirty="0" err="1" smtClean="0">
                <a:solidFill>
                  <a:schemeClr val="tx1"/>
                </a:solidFill>
                <a:latin typeface="+mn-lt"/>
                <a:ea typeface="+mn-ea"/>
                <a:cs typeface="+mn-cs"/>
              </a:rPr>
              <a:t>Rodinia</a:t>
            </a:r>
            <a:r>
              <a:rPr lang="en-US" sz="1200" kern="1200" dirty="0" smtClean="0">
                <a:solidFill>
                  <a:schemeClr val="tx1"/>
                </a:solidFill>
                <a:latin typeface="+mn-lt"/>
                <a:ea typeface="+mn-ea"/>
                <a:cs typeface="+mn-cs"/>
              </a:rPr>
              <a:t> when it fractured apart likely induced "inversion" tectonics (extensional faults rejuvenating </a:t>
            </a:r>
            <a:r>
              <a:rPr lang="en-US" sz="1200" kern="1200" dirty="0" err="1" smtClean="0">
                <a:solidFill>
                  <a:schemeClr val="tx1"/>
                </a:solidFill>
                <a:latin typeface="+mn-lt"/>
                <a:ea typeface="+mn-ea"/>
                <a:cs typeface="+mn-cs"/>
              </a:rPr>
              <a:t>contractionally</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cratonic</a:t>
            </a:r>
            <a:r>
              <a:rPr lang="en-US" sz="1200" kern="1200" dirty="0" smtClean="0">
                <a:solidFill>
                  <a:schemeClr val="tx1"/>
                </a:solidFill>
                <a:latin typeface="+mn-lt"/>
                <a:ea typeface="+mn-ea"/>
                <a:cs typeface="+mn-cs"/>
              </a:rPr>
              <a:t> platforms of its rifted siblings worldwide.</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Ancestral Rocky Mountains, named after the modern Rockies that would eventually reside in roughly the same locale, rose from the sea in western equatorial Pangaea beginning in the Late Mississippian, reached their greatest intensity in the Middle Pennsylvanian, and ended their ascent in the Early Permian. An enigma to this day, they rose </a:t>
            </a:r>
            <a:r>
              <a:rPr lang="en-US" sz="1200" kern="1200" dirty="0" err="1" smtClean="0">
                <a:solidFill>
                  <a:schemeClr val="tx1"/>
                </a:solidFill>
                <a:latin typeface="+mn-lt"/>
                <a:ea typeface="+mn-ea"/>
                <a:cs typeface="+mn-cs"/>
              </a:rPr>
              <a:t>amagmatically</a:t>
            </a:r>
            <a:r>
              <a:rPr lang="en-US" sz="1200" kern="1200" dirty="0" smtClean="0">
                <a:solidFill>
                  <a:schemeClr val="tx1"/>
                </a:solidFill>
                <a:latin typeface="+mn-lt"/>
                <a:ea typeface="+mn-ea"/>
                <a:cs typeface="+mn-cs"/>
              </a:rPr>
              <a:t> (without volcanism) in an intra-</a:t>
            </a:r>
            <a:r>
              <a:rPr lang="en-US" sz="1200" kern="1200" dirty="0" err="1" smtClean="0">
                <a:solidFill>
                  <a:schemeClr val="tx1"/>
                </a:solidFill>
                <a:latin typeface="+mn-lt"/>
                <a:ea typeface="+mn-ea"/>
                <a:cs typeface="+mn-cs"/>
              </a:rPr>
              <a:t>cratonic</a:t>
            </a:r>
            <a:r>
              <a:rPr lang="en-US" sz="1200" kern="1200" dirty="0" smtClean="0">
                <a:solidFill>
                  <a:schemeClr val="tx1"/>
                </a:solidFill>
                <a:latin typeface="+mn-lt"/>
                <a:ea typeface="+mn-ea"/>
                <a:cs typeface="+mn-cs"/>
              </a:rPr>
              <a:t> and intra-plate setting far from any known plate boundary (1,500 km).</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They consisted of a collection of crystalline, Precambrian basement-cored, NW-SE-trending ranges (referred to as highlands and uplifts) and paired fault-bounded depressions (referred to as basins and troughs) from Chihuahua, Mexico, through Oklahoma, Texas, Colorado, Utah and up to British Columbia, Canada. Initially, the many basins were in communication with the marine waters of the </a:t>
            </a:r>
            <a:r>
              <a:rPr lang="en-US" sz="1200" kern="1200" dirty="0" err="1" smtClean="0">
                <a:solidFill>
                  <a:schemeClr val="tx1"/>
                </a:solidFill>
                <a:latin typeface="+mn-lt"/>
                <a:ea typeface="+mn-ea"/>
                <a:cs typeface="+mn-cs"/>
              </a:rPr>
              <a:t>Panthalassic</a:t>
            </a:r>
            <a:r>
              <a:rPr lang="en-US" sz="1200" kern="1200" dirty="0" smtClean="0">
                <a:solidFill>
                  <a:schemeClr val="tx1"/>
                </a:solidFill>
                <a:latin typeface="+mn-lt"/>
                <a:ea typeface="+mn-ea"/>
                <a:cs typeface="+mn-cs"/>
              </a:rPr>
              <a:t> Ocean. </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Cracks between</a:t>
            </a:r>
            <a:r>
              <a:rPr lang="en-US" baseline="0" dirty="0" smtClean="0"/>
              <a:t> closely spaced vertical joints become enlarged by chemical &amp; physical weathering a water seeps down, dissolving iron oxide cement &amp; loosening sand grains. Frost action, with its alternating freezing, expanding, and thawing, also breaks up the sandstone. Loose sediment is removed by wind and runoff. The joint spaces gradually enlarge into narrow valleys that separate the narrow walls, now call FINS</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50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Landscape</a:t>
            </a:r>
            <a:r>
              <a:rPr lang="en-US" baseline="0" dirty="0" smtClean="0"/>
              <a:t> Arch in Devil’s Garden is the longest in the Park at 306ft long, the 5</a:t>
            </a:r>
            <a:r>
              <a:rPr lang="en-US" baseline="30000" dirty="0" smtClean="0"/>
              <a:t>th</a:t>
            </a:r>
            <a:r>
              <a:rPr lang="en-US" baseline="0" dirty="0" smtClean="0"/>
              <a:t> longest in the world. It is only 11 ft thick at the middle. In 1991 a 60ft section dropped off.</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53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60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D85BC9-F399-4A5E-BCE5-97CBC532E568}"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Paradox Basin is a foreland basin located predominately in Utah and Colorado, but also branching into Arizona and New Mexico.</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Unlike most </a:t>
            </a:r>
            <a:r>
              <a:rPr lang="en-US" sz="1200" u="sng" kern="1200" dirty="0" smtClean="0">
                <a:solidFill>
                  <a:schemeClr val="tx1"/>
                </a:solidFill>
                <a:latin typeface="+mn-lt"/>
                <a:ea typeface="+mn-ea"/>
                <a:cs typeface="+mn-cs"/>
                <a:hlinkClick r:id="rId3" tooltip="Rocky Mountain"/>
              </a:rPr>
              <a:t>Rocky Mountain</a:t>
            </a:r>
            <a:r>
              <a:rPr lang="en-US" sz="1200" kern="1200" dirty="0" smtClean="0">
                <a:solidFill>
                  <a:schemeClr val="tx1"/>
                </a:solidFill>
                <a:latin typeface="+mn-lt"/>
                <a:ea typeface="+mn-ea"/>
                <a:cs typeface="+mn-cs"/>
              </a:rPr>
              <a:t> basins, the Paradox Basin is an </a:t>
            </a:r>
            <a:r>
              <a:rPr lang="en-US" sz="1200" u="sng" kern="1200" dirty="0" smtClean="0">
                <a:solidFill>
                  <a:schemeClr val="tx1"/>
                </a:solidFill>
                <a:latin typeface="+mn-lt"/>
                <a:ea typeface="+mn-ea"/>
                <a:cs typeface="+mn-cs"/>
                <a:hlinkClick r:id="rId4" tooltip="Evaporite"/>
              </a:rPr>
              <a:t>evaporite</a:t>
            </a:r>
            <a:r>
              <a:rPr lang="en-US" sz="1200" kern="1200" dirty="0" smtClean="0">
                <a:solidFill>
                  <a:schemeClr val="tx1"/>
                </a:solidFill>
                <a:latin typeface="+mn-lt"/>
                <a:ea typeface="+mn-ea"/>
                <a:cs typeface="+mn-cs"/>
              </a:rPr>
              <a:t> basin containing </a:t>
            </a:r>
            <a:r>
              <a:rPr lang="en-US" sz="1200" u="sng" kern="1200" dirty="0" smtClean="0">
                <a:solidFill>
                  <a:schemeClr val="tx1"/>
                </a:solidFill>
                <a:latin typeface="+mn-lt"/>
                <a:ea typeface="+mn-ea"/>
                <a:cs typeface="+mn-cs"/>
                <a:hlinkClick r:id="rId5" tooltip="Sediment"/>
              </a:rPr>
              <a:t>sediments</a:t>
            </a:r>
            <a:r>
              <a:rPr lang="en-US" sz="1200" kern="1200" dirty="0" smtClean="0">
                <a:solidFill>
                  <a:schemeClr val="tx1"/>
                </a:solidFill>
                <a:latin typeface="+mn-lt"/>
                <a:ea typeface="+mn-ea"/>
                <a:cs typeface="+mn-cs"/>
              </a:rPr>
              <a:t> from alternating cycles of deep marine and very shallow water.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b="1" kern="1200" dirty="0" smtClean="0">
                <a:solidFill>
                  <a:schemeClr val="tx1"/>
                </a:solidFill>
                <a:latin typeface="+mn-lt"/>
                <a:ea typeface="+mn-ea"/>
                <a:cs typeface="+mn-cs"/>
              </a:rPr>
              <a:t>foreland basin</a:t>
            </a:r>
            <a:r>
              <a:rPr lang="en-US" sz="1200" kern="1200" dirty="0" smtClean="0">
                <a:solidFill>
                  <a:schemeClr val="tx1"/>
                </a:solidFill>
                <a:latin typeface="+mn-lt"/>
                <a:ea typeface="+mn-ea"/>
                <a:cs typeface="+mn-cs"/>
              </a:rPr>
              <a:t> is a </a:t>
            </a:r>
            <a:r>
              <a:rPr lang="en-US" sz="1200" u="sng" kern="1200" dirty="0" smtClean="0">
                <a:solidFill>
                  <a:schemeClr val="tx1"/>
                </a:solidFill>
                <a:latin typeface="+mn-lt"/>
                <a:ea typeface="+mn-ea"/>
                <a:cs typeface="+mn-cs"/>
                <a:hlinkClick r:id="rId6" tooltip="Structural basin"/>
              </a:rPr>
              <a:t>structural basin</a:t>
            </a:r>
            <a:r>
              <a:rPr lang="en-US" sz="1200" kern="1200" dirty="0" smtClean="0">
                <a:solidFill>
                  <a:schemeClr val="tx1"/>
                </a:solidFill>
                <a:latin typeface="+mn-lt"/>
                <a:ea typeface="+mn-ea"/>
                <a:cs typeface="+mn-cs"/>
              </a:rPr>
              <a:t> that develops adjacent and parallel to a </a:t>
            </a:r>
            <a:r>
              <a:rPr lang="en-US" sz="1200" u="sng" kern="1200" dirty="0" smtClean="0">
                <a:solidFill>
                  <a:schemeClr val="tx1"/>
                </a:solidFill>
                <a:latin typeface="+mn-lt"/>
                <a:ea typeface="+mn-ea"/>
                <a:cs typeface="+mn-cs"/>
                <a:hlinkClick r:id="rId7" tooltip="Mountain range"/>
              </a:rPr>
              <a:t>mountain belt</a:t>
            </a:r>
            <a:r>
              <a:rPr lang="en-US" sz="1200" kern="1200" dirty="0" smtClean="0">
                <a:solidFill>
                  <a:schemeClr val="tx1"/>
                </a:solidFill>
                <a:latin typeface="+mn-lt"/>
                <a:ea typeface="+mn-ea"/>
                <a:cs typeface="+mn-cs"/>
              </a:rPr>
              <a:t>. Foreland basins form because the immense mass created by </a:t>
            </a:r>
            <a:r>
              <a:rPr lang="en-US" sz="1200" u="sng" kern="1200" dirty="0" smtClean="0">
                <a:solidFill>
                  <a:schemeClr val="tx1"/>
                </a:solidFill>
                <a:latin typeface="+mn-lt"/>
                <a:ea typeface="+mn-ea"/>
                <a:cs typeface="+mn-cs"/>
                <a:hlinkClick r:id="rId8" tooltip="Crust (geology)"/>
              </a:rPr>
              <a:t>crustal</a:t>
            </a:r>
            <a:r>
              <a:rPr lang="en-US" sz="1200" kern="1200" dirty="0" smtClean="0">
                <a:solidFill>
                  <a:schemeClr val="tx1"/>
                </a:solidFill>
                <a:latin typeface="+mn-lt"/>
                <a:ea typeface="+mn-ea"/>
                <a:cs typeface="+mn-cs"/>
              </a:rPr>
              <a:t> thickening associated with the evolution of a mountain belt causes the </a:t>
            </a:r>
            <a:r>
              <a:rPr lang="en-US" sz="1200" u="sng" kern="1200" dirty="0" smtClean="0">
                <a:solidFill>
                  <a:schemeClr val="tx1"/>
                </a:solidFill>
                <a:latin typeface="+mn-lt"/>
                <a:ea typeface="+mn-ea"/>
                <a:cs typeface="+mn-cs"/>
                <a:hlinkClick r:id="rId9" tooltip="Lithosphere"/>
              </a:rPr>
              <a:t>lithosphere</a:t>
            </a:r>
            <a:r>
              <a:rPr lang="en-US" sz="1200" kern="1200" dirty="0" smtClean="0">
                <a:solidFill>
                  <a:schemeClr val="tx1"/>
                </a:solidFill>
                <a:latin typeface="+mn-lt"/>
                <a:ea typeface="+mn-ea"/>
                <a:cs typeface="+mn-cs"/>
              </a:rPr>
              <a:t> to bend, by a process known as </a:t>
            </a:r>
            <a:r>
              <a:rPr lang="en-US" sz="1200" u="sng" kern="1200" dirty="0" err="1" smtClean="0">
                <a:solidFill>
                  <a:schemeClr val="tx1"/>
                </a:solidFill>
                <a:latin typeface="+mn-lt"/>
                <a:ea typeface="+mn-ea"/>
                <a:cs typeface="+mn-cs"/>
                <a:hlinkClick r:id="rId10" tooltip="Lithospheric flexure"/>
              </a:rPr>
              <a:t>lithospheric</a:t>
            </a:r>
            <a:r>
              <a:rPr lang="en-US" sz="1200" u="sng" kern="1200" dirty="0" smtClean="0">
                <a:solidFill>
                  <a:schemeClr val="tx1"/>
                </a:solidFill>
                <a:latin typeface="+mn-lt"/>
                <a:ea typeface="+mn-ea"/>
                <a:cs typeface="+mn-cs"/>
                <a:hlinkClick r:id="rId10" tooltip="Lithospheric flexure"/>
              </a:rPr>
              <a:t> flexure</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Traditionally, the uplift of the Ancestral Rocky Mountains has been ascribed to a continent-continent collision of the conjoined masses of </a:t>
            </a:r>
            <a:r>
              <a:rPr lang="en-US" sz="1200" kern="1200" dirty="0" err="1" smtClean="0">
                <a:solidFill>
                  <a:schemeClr val="tx1"/>
                </a:solidFill>
                <a:latin typeface="+mn-lt"/>
                <a:ea typeface="+mn-ea"/>
                <a:cs typeface="+mn-cs"/>
              </a:rPr>
              <a:t>Laurussia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Gondwana</a:t>
            </a:r>
            <a:r>
              <a:rPr lang="en-US" sz="1200" kern="1200" dirty="0" smtClean="0">
                <a:solidFill>
                  <a:schemeClr val="tx1"/>
                </a:solidFill>
                <a:latin typeface="+mn-lt"/>
                <a:ea typeface="+mn-ea"/>
                <a:cs typeface="+mn-cs"/>
              </a:rPr>
              <a:t>. But not all tectonic aficionados agree with the </a:t>
            </a:r>
            <a:r>
              <a:rPr lang="en-US" sz="1200" kern="1200" dirty="0" err="1" smtClean="0">
                <a:solidFill>
                  <a:schemeClr val="tx1"/>
                </a:solidFill>
                <a:latin typeface="+mn-lt"/>
                <a:ea typeface="+mn-ea"/>
                <a:cs typeface="+mn-cs"/>
              </a:rPr>
              <a:t>intraplate</a:t>
            </a:r>
            <a:r>
              <a:rPr lang="en-US" sz="1200" kern="1200" dirty="0" smtClean="0">
                <a:solidFill>
                  <a:schemeClr val="tx1"/>
                </a:solidFill>
                <a:latin typeface="+mn-lt"/>
                <a:ea typeface="+mn-ea"/>
                <a:cs typeface="+mn-cs"/>
              </a:rPr>
              <a:t> geometry of a South American collision from the southeast having raised a range that trends NW-SE and so far-afield from the effects of the Ouachita-Marathon convergent margin.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Opponents advocate for a </a:t>
            </a:r>
            <a:r>
              <a:rPr lang="en-US" sz="1200" u="sng" kern="1200" dirty="0" smtClean="0">
                <a:solidFill>
                  <a:schemeClr val="tx1"/>
                </a:solidFill>
                <a:latin typeface="+mn-lt"/>
                <a:ea typeface="+mn-ea"/>
                <a:cs typeface="+mn-cs"/>
              </a:rPr>
              <a:t>volcanic arc-collision occurring somewhere from the southwest</a:t>
            </a:r>
            <a:r>
              <a:rPr lang="en-US" sz="1200" kern="1200" dirty="0" smtClean="0">
                <a:solidFill>
                  <a:schemeClr val="tx1"/>
                </a:solidFill>
                <a:latin typeface="+mn-lt"/>
                <a:ea typeface="+mn-ea"/>
                <a:cs typeface="+mn-cs"/>
              </a:rPr>
              <a:t>, likely within Mexico, which fits better with the </a:t>
            </a:r>
            <a:r>
              <a:rPr lang="en-US" sz="1200" kern="1200" dirty="0" err="1" smtClean="0">
                <a:solidFill>
                  <a:schemeClr val="tx1"/>
                </a:solidFill>
                <a:latin typeface="+mn-lt"/>
                <a:ea typeface="+mn-ea"/>
                <a:cs typeface="+mn-cs"/>
              </a:rPr>
              <a:t>Ancestral’s</a:t>
            </a:r>
            <a:r>
              <a:rPr lang="en-US" sz="1200" kern="1200" dirty="0" smtClean="0">
                <a:solidFill>
                  <a:schemeClr val="tx1"/>
                </a:solidFill>
                <a:latin typeface="+mn-lt"/>
                <a:ea typeface="+mn-ea"/>
                <a:cs typeface="+mn-cs"/>
              </a:rPr>
              <a:t> orientation and the </a:t>
            </a:r>
            <a:r>
              <a:rPr lang="en-US" sz="1200" kern="1200" dirty="0" err="1" smtClean="0">
                <a:solidFill>
                  <a:schemeClr val="tx1"/>
                </a:solidFill>
                <a:latin typeface="+mn-lt"/>
                <a:ea typeface="+mn-ea"/>
                <a:cs typeface="+mn-cs"/>
              </a:rPr>
              <a:t>compressionally</a:t>
            </a:r>
            <a:r>
              <a:rPr lang="en-US" sz="1200" kern="1200" dirty="0" smtClean="0">
                <a:solidFill>
                  <a:schemeClr val="tx1"/>
                </a:solidFill>
                <a:latin typeface="+mn-lt"/>
                <a:ea typeface="+mn-ea"/>
                <a:cs typeface="+mn-cs"/>
              </a:rPr>
              <a:t>-derived, foreland structure of its basins.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 A third hypothesis (and there’s undoubtedly more) evokes pre-existing weaknesses within the </a:t>
            </a:r>
            <a:r>
              <a:rPr lang="en-US" sz="1200" kern="1200" dirty="0" err="1" smtClean="0">
                <a:solidFill>
                  <a:schemeClr val="tx1"/>
                </a:solidFill>
                <a:latin typeface="+mn-lt"/>
                <a:ea typeface="+mn-ea"/>
                <a:cs typeface="+mn-cs"/>
              </a:rPr>
              <a:t>craton</a:t>
            </a:r>
            <a:r>
              <a:rPr lang="en-US" sz="1200" kern="1200" dirty="0" smtClean="0">
                <a:solidFill>
                  <a:schemeClr val="tx1"/>
                </a:solidFill>
                <a:latin typeface="+mn-lt"/>
                <a:ea typeface="+mn-ea"/>
                <a:cs typeface="+mn-cs"/>
              </a:rPr>
              <a:t> that, when compressed, uplifted the range along deep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basement lineaments, a Precambrian "inherited" defect,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Paradox</a:t>
            </a:r>
            <a:r>
              <a:rPr lang="en-US" sz="1200" kern="1200" baseline="0" dirty="0" smtClean="0">
                <a:solidFill>
                  <a:schemeClr val="tx1"/>
                </a:solidFill>
                <a:latin typeface="+mn-lt"/>
                <a:ea typeface="+mn-ea"/>
                <a:cs typeface="+mn-cs"/>
              </a:rPr>
              <a:t> Basin is a </a:t>
            </a:r>
            <a:r>
              <a:rPr lang="en-US" sz="1200" kern="1200" dirty="0" smtClean="0">
                <a:solidFill>
                  <a:schemeClr val="tx1"/>
                </a:solidFill>
                <a:latin typeface="+mn-lt"/>
                <a:ea typeface="+mn-ea"/>
                <a:cs typeface="+mn-cs"/>
              </a:rPr>
              <a:t>marine basin that has been filled in for about 300 million years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salt deposits occurred during the Middle Pennsylvanian time period, and result in the Paradox basin being considered an evaporite basin. Salt tectonics have played a large role in shaping the basin, as thick deposits make up roughly 12,000 square miles of the basin (equivalent to about 40% of the entire basin). </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37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39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12,000 square mile (190 by 95 miles) extent of the Paradox basin (BLACK line) is defined by evaporite (salt) deposits of the Middle Pennsylvanian (315Ma)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Paradox 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1875, when geologist Albert Charles Peale discovered and surveyed the valley. He chose the name Paradox due to the fact that the Dolores River had a “desire to </a:t>
            </a:r>
            <a:r>
              <a:rPr lang="en-US" sz="1200" kern="1200" dirty="0" err="1" smtClean="0">
                <a:solidFill>
                  <a:schemeClr val="tx1"/>
                </a:solidFill>
                <a:latin typeface="+mn-lt"/>
                <a:ea typeface="+mn-ea"/>
                <a:cs typeface="+mn-cs"/>
              </a:rPr>
              <a:t>preform</a:t>
            </a:r>
            <a:r>
              <a:rPr lang="en-US" sz="1200" kern="1200" dirty="0" smtClean="0">
                <a:solidFill>
                  <a:schemeClr val="tx1"/>
                </a:solidFill>
                <a:latin typeface="+mn-lt"/>
                <a:ea typeface="+mn-ea"/>
                <a:cs typeface="+mn-cs"/>
              </a:rPr>
              <a:t> strange and unexpected things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Natural resources extracted from the basin include </a:t>
            </a:r>
            <a:r>
              <a:rPr lang="en-US" sz="1200" u="sng" kern="1200" dirty="0" smtClean="0">
                <a:solidFill>
                  <a:schemeClr val="tx1"/>
                </a:solidFill>
                <a:latin typeface="+mn-lt"/>
                <a:ea typeface="+mn-ea"/>
                <a:cs typeface="+mn-cs"/>
                <a:hlinkClick r:id="rId3" tooltip="Petroleum"/>
              </a:rPr>
              <a:t>petroleum</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4" tooltip="Uranium"/>
              </a:rPr>
              <a:t>uranium</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5" tooltip="Copper"/>
              </a:rPr>
              <a:t>copper</a:t>
            </a:r>
            <a:r>
              <a:rPr lang="en-US" sz="1200" kern="1200" dirty="0" smtClean="0">
                <a:solidFill>
                  <a:schemeClr val="tx1"/>
                </a:solidFill>
                <a:latin typeface="+mn-lt"/>
                <a:ea typeface="+mn-ea"/>
                <a:cs typeface="+mn-cs"/>
              </a:rPr>
              <a:t>, and </a:t>
            </a:r>
            <a:r>
              <a:rPr lang="en-US" sz="1200" u="sng" kern="1200" dirty="0" smtClean="0">
                <a:solidFill>
                  <a:schemeClr val="tx1"/>
                </a:solidFill>
                <a:latin typeface="+mn-lt"/>
                <a:ea typeface="+mn-ea"/>
                <a:cs typeface="+mn-cs"/>
                <a:hlinkClick r:id="rId6" tooltip="Potash"/>
              </a:rPr>
              <a:t>potash</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land of geological enigmas, paradoxes and contradictions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Permian and Triassic </a:t>
            </a:r>
            <a:r>
              <a:rPr lang="en-US" sz="1200" kern="1200" dirty="0" err="1" smtClean="0">
                <a:solidFill>
                  <a:schemeClr val="tx1"/>
                </a:solidFill>
                <a:latin typeface="+mn-lt"/>
                <a:ea typeface="+mn-ea"/>
                <a:cs typeface="+mn-cs"/>
              </a:rPr>
              <a:t>clastic</a:t>
            </a:r>
            <a:r>
              <a:rPr lang="en-US" sz="1200" kern="1200" dirty="0" smtClean="0">
                <a:solidFill>
                  <a:schemeClr val="tx1"/>
                </a:solidFill>
                <a:latin typeface="+mn-lt"/>
                <a:ea typeface="+mn-ea"/>
                <a:cs typeface="+mn-cs"/>
              </a:rPr>
              <a:t> deposits came off the Uncompahgre highlands to the northeast, one of a series of mountain ranges belonging to the Ancestral Rocky Mountains that reached its greatest intensity between the Middle Pennsylvanian and Early Permian. </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halite, </a:t>
            </a:r>
            <a:r>
              <a:rPr lang="en-US" sz="1200" kern="1200" dirty="0" err="1" smtClean="0">
                <a:solidFill>
                  <a:schemeClr val="tx1"/>
                </a:solidFill>
                <a:latin typeface="+mn-lt"/>
                <a:ea typeface="+mn-ea"/>
                <a:cs typeface="+mn-cs"/>
              </a:rPr>
              <a:t>NaCl</a:t>
            </a:r>
            <a:r>
              <a:rPr lang="en-US" sz="1200" kern="1200" dirty="0" smtClean="0">
                <a:solidFill>
                  <a:schemeClr val="tx1"/>
                </a:solidFill>
                <a:latin typeface="+mn-lt"/>
                <a:ea typeface="+mn-ea"/>
                <a:cs typeface="+mn-cs"/>
              </a:rPr>
              <a:t> in its crystalline form. In the depositional environment of the Paradox basin, "salt" includes additional evaporites such as anhydrite, gypsum and potash. These "salts" precipitated directly from sea water as it was reduced by evaporation, and in a highly predictable sequence. Halite crystallizes after 90% of the water has evaporated. </a:t>
            </a:r>
            <a:br>
              <a:rPr lang="en-US" sz="1200" kern="120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Cut off from the sea, the basin became a hypersaline lake as water evaporated within the restricted basin in the hot, arid Pennsylvanian climate of western Pangaea. Salt brines precipitated from the briny solution and settled to the deepest depression of the basin where they accumulated.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events repeated an amazing </a:t>
            </a:r>
            <a:r>
              <a:rPr lang="en-US" sz="1200" u="sng" kern="1200" dirty="0" smtClean="0">
                <a:solidFill>
                  <a:schemeClr val="tx1"/>
                </a:solidFill>
                <a:latin typeface="+mn-lt"/>
                <a:ea typeface="+mn-ea"/>
                <a:cs typeface="+mn-cs"/>
              </a:rPr>
              <a:t>33 times </a:t>
            </a:r>
            <a:r>
              <a:rPr lang="en-US" sz="1200" kern="1200" dirty="0" smtClean="0">
                <a:solidFill>
                  <a:schemeClr val="tx1"/>
                </a:solidFill>
                <a:latin typeface="+mn-lt"/>
                <a:ea typeface="+mn-ea"/>
                <a:cs typeface="+mn-cs"/>
              </a:rPr>
              <a:t>with pulse-like regularity and are recorded within the multiple evaporite-cycles of the Paradox Formation, called </a:t>
            </a:r>
            <a:r>
              <a:rPr lang="en-US" sz="1200" kern="1200" dirty="0" err="1" smtClean="0">
                <a:solidFill>
                  <a:schemeClr val="tx1"/>
                </a:solidFill>
                <a:latin typeface="+mn-lt"/>
                <a:ea typeface="+mn-ea"/>
                <a:cs typeface="+mn-cs"/>
              </a:rPr>
              <a:t>cyclothems</a:t>
            </a:r>
            <a:r>
              <a:rPr lang="en-US" sz="1200" kern="1200" dirty="0" smtClean="0">
                <a:solidFill>
                  <a:schemeClr val="tx1"/>
                </a:solidFill>
                <a:latin typeface="+mn-lt"/>
                <a:ea typeface="+mn-ea"/>
                <a:cs typeface="+mn-cs"/>
              </a:rPr>
              <a:t>. The deepest portion of the basin received as much as 6,000 feet of evaporite-dominated sequences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Paradox Formation was conformably succeeded by the alternating terrestrial </a:t>
            </a:r>
            <a:r>
              <a:rPr lang="en-US" sz="1200" kern="1200" dirty="0" err="1" smtClean="0">
                <a:solidFill>
                  <a:schemeClr val="tx1"/>
                </a:solidFill>
                <a:latin typeface="+mn-lt"/>
                <a:ea typeface="+mn-ea"/>
                <a:cs typeface="+mn-cs"/>
              </a:rPr>
              <a:t>eolian</a:t>
            </a:r>
            <a:r>
              <a:rPr lang="en-US" sz="1200" kern="1200" dirty="0" smtClean="0">
                <a:solidFill>
                  <a:schemeClr val="tx1"/>
                </a:solidFill>
                <a:latin typeface="+mn-lt"/>
                <a:ea typeface="+mn-ea"/>
                <a:cs typeface="+mn-cs"/>
              </a:rPr>
              <a:t> and fluvial, and marine shales and </a:t>
            </a:r>
            <a:r>
              <a:rPr lang="en-US" sz="1200" kern="1200" dirty="0" err="1" smtClean="0">
                <a:solidFill>
                  <a:schemeClr val="tx1"/>
                </a:solidFill>
                <a:latin typeface="+mn-lt"/>
                <a:ea typeface="+mn-ea"/>
                <a:cs typeface="+mn-cs"/>
              </a:rPr>
              <a:t>limestones</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16,000 feet of the </a:t>
            </a:r>
            <a:r>
              <a:rPr lang="en-US" sz="1200" kern="1200" dirty="0" err="1" smtClean="0">
                <a:solidFill>
                  <a:schemeClr val="tx1"/>
                </a:solidFill>
                <a:latin typeface="+mn-lt"/>
                <a:ea typeface="+mn-ea"/>
                <a:cs typeface="+mn-cs"/>
              </a:rPr>
              <a:t>Uncompahgre’s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arkosic</a:t>
            </a:r>
            <a:r>
              <a:rPr lang="en-US" sz="1200" kern="1200" dirty="0" smtClean="0">
                <a:solidFill>
                  <a:schemeClr val="tx1"/>
                </a:solidFill>
                <a:latin typeface="+mn-lt"/>
                <a:ea typeface="+mn-ea"/>
                <a:cs typeface="+mn-cs"/>
              </a:rPr>
              <a:t>, Precambrian sediments were shed into the Paradox basin as it rapidly subsided </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Although greatly eroded in the Triassic, the remnants of the Ancestral Rockies (assisted by the Mogollon highlands to the south and the distant Southern Appalachians to the east) covered the Paradox basin in its entirety with the Lower Triassic Moenkopi Formation’s deep red mix of tidal flat and coastal plain sandstones, mudstones and shales.</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1"/>
            <a:ext cx="9144000" cy="533400"/>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533400"/>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1D04AEE-4C53-4035-A639-0F00DA2F4388}" type="datetimeFigureOut">
              <a:rPr lang="en-US" smtClean="0"/>
              <a:pPr/>
              <a:t>2/9/2022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533400"/>
          </a:xfrm>
          <a:prstGeom prst="rect">
            <a:avLst/>
          </a:prstGeom>
          <a:solidFill>
            <a:srgbClr val="FFFF00"/>
          </a:solidFill>
        </p:spPr>
        <p:txBody>
          <a:bodyPr vert="horz" lIns="91440" tIns="45720" rIns="91440" bIns="45720" rtlCol="0" anchor="ctr">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0" y="6492875"/>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4" r:id="rId14"/>
    <p:sldLayoutId id="2147483665" r:id="rId15"/>
    <p:sldLayoutId id="2147483666" r:id="rId16"/>
    <p:sldLayoutId id="2147483667" r:id="rId17"/>
    <p:sldLayoutId id="2147483668" r:id="rId18"/>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utahoutdooractivities.com/arches.html" TargetMode="External"/><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s://www.utahoutdooractivities.com/delicatearch.html"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hyperlink" Target="https://2.bp.blogspot.com/-d_cy-iAJwZw/UcgJ2umNmMI/AAAAAAAADV8/DagKkiWAsM0/s1600/chinle+schematic+of+anticline+and+syncline.jpg" TargetMode="External"/><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xml"/><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8.xml"/><Relationship Id="rId1" Type="http://schemas.openxmlformats.org/officeDocument/2006/relationships/video" Target="file:///D:\Academic\Senior%20U\Geology\Classes\2022%20National%20Parks\National%20Parks\Canyonlands\Canyonlands%20NP.mp4" TargetMode="External"/><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61.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pn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image" Target="../media/image137.png"/><Relationship Id="rId1" Type="http://schemas.openxmlformats.org/officeDocument/2006/relationships/slideLayout" Target="../slideLayouts/slideLayout8.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jpe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image" Target="../media/image154.png"/><Relationship Id="rId1" Type="http://schemas.openxmlformats.org/officeDocument/2006/relationships/slideLayout" Target="../slideLayouts/slideLayout8.xml"/><Relationship Id="rId5" Type="http://schemas.openxmlformats.org/officeDocument/2006/relationships/image" Target="../media/image157.jpe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png"/><Relationship Id="rId2"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8.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8.xml"/><Relationship Id="rId5" Type="http://schemas.openxmlformats.org/officeDocument/2006/relationships/image" Target="../media/image169.jpe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image" Target="../media/image176.jpeg"/><Relationship Id="rId1" Type="http://schemas.openxmlformats.org/officeDocument/2006/relationships/slideLayout" Target="../slideLayouts/slideLayout8.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7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8.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 Id="rId9" Type="http://schemas.openxmlformats.org/officeDocument/2006/relationships/image" Target="../media/image19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3" Type="http://schemas.openxmlformats.org/officeDocument/2006/relationships/hyperlink" Target="https://www.nps.gov/arch/learn/nature/animals.htm" TargetMode="External"/><Relationship Id="rId18" Type="http://schemas.openxmlformats.org/officeDocument/2006/relationships/hyperlink" Target="https://en.wikipedia.org/wiki/Arkose" TargetMode="External"/><Relationship Id="rId26" Type="http://schemas.openxmlformats.org/officeDocument/2006/relationships/hyperlink" Target="https://upload.wikimedia.org/wikipedia/commons/a/a7/North_america_basement_rocks.png" TargetMode="External"/><Relationship Id="rId39" Type="http://schemas.openxmlformats.org/officeDocument/2006/relationships/hyperlink" Target="https://geologistsofjacksonhole.org/wp-content/uploads/2017/09/Algal-Mounds-Walk-SummaryInfo.pdf" TargetMode="External"/><Relationship Id="rId21" Type="http://schemas.openxmlformats.org/officeDocument/2006/relationships/hyperlink" Target="https://wiki.seg.org/wiki/Paradox_basin" TargetMode="External"/><Relationship Id="rId34" Type="http://schemas.openxmlformats.org/officeDocument/2006/relationships/hyperlink" Target="https://www.sciencedirect.com/topics/earth-and-planetary-sciences/crustal-thickening" TargetMode="External"/><Relationship Id="rId42" Type="http://schemas.openxmlformats.org/officeDocument/2006/relationships/hyperlink" Target="https://climb-utah.com/Moab/darkangel.htm" TargetMode="External"/><Relationship Id="rId47" Type="http://schemas.openxmlformats.org/officeDocument/2006/relationships/hyperlink" Target="https://www.goodfreephotos.com/united-states/utah/arches-national-park/panoramic-of-arches-national-park-with-supermoon.jpg.php" TargetMode="External"/><Relationship Id="rId50" Type="http://schemas.openxmlformats.org/officeDocument/2006/relationships/hyperlink" Target="https://www.nps.gov/cany/learn/historyculture/parkfounders.htm" TargetMode="External"/><Relationship Id="rId55" Type="http://schemas.openxmlformats.org/officeDocument/2006/relationships/hyperlink" Target="https://www.nps.gov/articles/cany-upheaval-dome.htm" TargetMode="External"/><Relationship Id="rId63" Type="http://schemas.openxmlformats.org/officeDocument/2006/relationships/hyperlink" Target="https://npmaps.com/canyonlands/" TargetMode="External"/><Relationship Id="rId7" Type="http://schemas.openxmlformats.org/officeDocument/2006/relationships/hyperlink" Target="https://commons.wikimedia.org/wiki/Category:Photographs_by_George_L._Beam" TargetMode="External"/><Relationship Id="rId2" Type="http://schemas.openxmlformats.org/officeDocument/2006/relationships/hyperlink" Target="https://www.nps.gov/carto/app/" TargetMode="External"/><Relationship Id="rId16" Type="http://schemas.openxmlformats.org/officeDocument/2006/relationships/hyperlink" Target="http://www.stratigraphyhelp.com/salt-tectonics-and-turbidites/" TargetMode="External"/><Relationship Id="rId20" Type="http://schemas.openxmlformats.org/officeDocument/2006/relationships/hyperlink" Target="http://www.geokem.com/earths_average_composition.html" TargetMode="External"/><Relationship Id="rId29" Type="http://schemas.openxmlformats.org/officeDocument/2006/relationships/hyperlink" Target="https://www.nationalparkreservations.com/article/arches-national-park/" TargetMode="External"/><Relationship Id="rId41" Type="http://schemas.openxmlformats.org/officeDocument/2006/relationships/hyperlink" Target="https://www.utahoutdooractivities.com/utepetroglyphs.html" TargetMode="External"/><Relationship Id="rId54" Type="http://schemas.openxmlformats.org/officeDocument/2006/relationships/hyperlink" Target="https://pubs.geoscienceworld.org/gsa/geology/article-abstract/36/3/227/29673/Upheaval-Dome-Utah-USA-Impact-origin-confirmed?redirectedFrom=fulltext" TargetMode="External"/><Relationship Id="rId62" Type="http://schemas.openxmlformats.org/officeDocument/2006/relationships/hyperlink" Target="https://written-in-stone-seen-through-my-lens.blogspot.com/2011/05/enigma-of-upheaval-dome-diapiric-salt.html" TargetMode="External"/><Relationship Id="rId1" Type="http://schemas.openxmlformats.org/officeDocument/2006/relationships/slideLayout" Target="../slideLayouts/slideLayout8.xml"/><Relationship Id="rId6" Type="http://schemas.openxmlformats.org/officeDocument/2006/relationships/hyperlink" Target="https://www.nps.gov/articles/nps-geodiversity-atlas-arches-national-park-utah.htm" TargetMode="External"/><Relationship Id="rId11" Type="http://schemas.openxmlformats.org/officeDocument/2006/relationships/hyperlink" Target="https://irma.nps.gov/DataStore/DownloadFile/616748" TargetMode="External"/><Relationship Id="rId24" Type="http://schemas.openxmlformats.org/officeDocument/2006/relationships/hyperlink" Target="https://instruct.uwo.ca/earth-sci/300b-001/archean.htm" TargetMode="External"/><Relationship Id="rId32" Type="http://schemas.openxmlformats.org/officeDocument/2006/relationships/hyperlink" Target="https://certmapper.cr.usgs.gov/data/noga95/prov21/text/prov21.pdf" TargetMode="External"/><Relationship Id="rId37" Type="http://schemas.openxmlformats.org/officeDocument/2006/relationships/hyperlink" Target="https://www.geologyin.com/2021/11/scientists-figure-out-what-happens-to.html" TargetMode="External"/><Relationship Id="rId40" Type="http://schemas.openxmlformats.org/officeDocument/2006/relationships/hyperlink" Target="https://en.wikipedia.org/wiki/Algae" TargetMode="External"/><Relationship Id="rId45" Type="http://schemas.openxmlformats.org/officeDocument/2006/relationships/hyperlink" Target="https://timpanogos.blog/2013/11/08/something-about-a-campfire-in-arches-national-park/" TargetMode="External"/><Relationship Id="rId53" Type="http://schemas.openxmlformats.org/officeDocument/2006/relationships/hyperlink" Target="https://en.wikipedia.org/wiki/Butch_Cassidy" TargetMode="External"/><Relationship Id="rId58" Type="http://schemas.openxmlformats.org/officeDocument/2006/relationships/hyperlink" Target="http://www.passc.net/EarthImpactDatabase/Images/upheaval%20dome/Uphe004.jpg" TargetMode="External"/><Relationship Id="rId5" Type="http://schemas.openxmlformats.org/officeDocument/2006/relationships/hyperlink" Target="https://www.nps.gov/articles/arch-rock-stars.htm" TargetMode="External"/><Relationship Id="rId15" Type="http://schemas.openxmlformats.org/officeDocument/2006/relationships/hyperlink" Target="https://conservationgardenpark.org/plants" TargetMode="External"/><Relationship Id="rId23" Type="http://schemas.openxmlformats.org/officeDocument/2006/relationships/hyperlink" Target="https://digitallylearn.com/wp-content/uploads/2019/03/dasadsdsasda-e1552404711478.jpg" TargetMode="External"/><Relationship Id="rId28" Type="http://schemas.openxmlformats.org/officeDocument/2006/relationships/hyperlink" Target="https://www.nationalparkreservations.com/article/arches-national-park-a-land-of-unusual-beauty-and-history/" TargetMode="External"/><Relationship Id="rId36" Type="http://schemas.openxmlformats.org/officeDocument/2006/relationships/hyperlink" Target="https://www.geologyin.com/2016/09/10-amazing-geological-folds-you-should.html" TargetMode="External"/><Relationship Id="rId49" Type="http://schemas.openxmlformats.org/officeDocument/2006/relationships/hyperlink" Target="https://www.moabcanyontours.com/post/the-impressive-history-of-canyonlands-national-park" TargetMode="External"/><Relationship Id="rId57" Type="http://schemas.openxmlformats.org/officeDocument/2006/relationships/hyperlink" Target="https://zionpark.org/wp-content/uploads/2018/08/GEO-MAP-2.jpg" TargetMode="External"/><Relationship Id="rId61" Type="http://schemas.openxmlformats.org/officeDocument/2006/relationships/hyperlink" Target="https://tedmuller.us/Outdoor/Hiking/2017/171016-UpheavalDome.htm" TargetMode="External"/><Relationship Id="rId10" Type="http://schemas.openxmlformats.org/officeDocument/2006/relationships/hyperlink" Target="https://www.nps.gov/arch/learn/nature/plants.htm" TargetMode="External"/><Relationship Id="rId19" Type="http://schemas.openxmlformats.org/officeDocument/2006/relationships/hyperlink" Target="https://en.wikipedia.org/wiki/Feldspar" TargetMode="External"/><Relationship Id="rId31" Type="http://schemas.openxmlformats.org/officeDocument/2006/relationships/hyperlink" Target="https://www.nps.gov/articles/arch-olympic-torch.htm" TargetMode="External"/><Relationship Id="rId44" Type="http://schemas.openxmlformats.org/officeDocument/2006/relationships/hyperlink" Target="https://en.wikipedia.org/wiki/Monocline" TargetMode="External"/><Relationship Id="rId52" Type="http://schemas.openxmlformats.org/officeDocument/2006/relationships/hyperlink" Target="https://en.wikipedia.org/wiki/John_Wesley_Powell" TargetMode="External"/><Relationship Id="rId60" Type="http://schemas.openxmlformats.org/officeDocument/2006/relationships/hyperlink" Target="https://tedmuller.us/Outdoor/Hiking/2017/img/Oct16b/03.jpg" TargetMode="External"/><Relationship Id="rId4" Type="http://schemas.openxmlformats.org/officeDocument/2006/relationships/hyperlink" Target="https://www.nps.gov/arch/learn/nature/geologicformations.htm" TargetMode="External"/><Relationship Id="rId9" Type="http://schemas.openxmlformats.org/officeDocument/2006/relationships/hyperlink" Target="https://sova.si.edu/search/digital?f=online_visual_material:true&amp;q=George+L.+Beam+photographs" TargetMode="External"/><Relationship Id="rId14" Type="http://schemas.openxmlformats.org/officeDocument/2006/relationships/hyperlink" Target="https://irma.nps.gov/DataStore/DownloadFile/426450" TargetMode="External"/><Relationship Id="rId22" Type="http://schemas.openxmlformats.org/officeDocument/2006/relationships/hyperlink" Target="https://en.wikipedia.org/wiki/Foreland_basin" TargetMode="External"/><Relationship Id="rId27" Type="http://schemas.openxmlformats.org/officeDocument/2006/relationships/hyperlink" Target="http://www.riversimulator.org/Resources/NPS/FoosPlateauGeology.pdf" TargetMode="External"/><Relationship Id="rId30" Type="http://schemas.openxmlformats.org/officeDocument/2006/relationships/hyperlink" Target="https://www.nationalgeographic.com/travel/national-parks/article/arches-national-park" TargetMode="External"/><Relationship Id="rId35" Type="http://schemas.openxmlformats.org/officeDocument/2006/relationships/hyperlink" Target="https://www.pinterest.com/pin/122441683599855227/" TargetMode="External"/><Relationship Id="rId43" Type="http://schemas.openxmlformats.org/officeDocument/2006/relationships/hyperlink" Target="https://www.slideshare.net/mohammedalmusawi666666/ch10-structural-geologyfall2007" TargetMode="External"/><Relationship Id="rId48" Type="http://schemas.openxmlformats.org/officeDocument/2006/relationships/hyperlink" Target="https://www.visitutah.com/plan-your-trip/recommended-itineraries/the-complete-canyonlands-trip" TargetMode="External"/><Relationship Id="rId56" Type="http://schemas.openxmlformats.org/officeDocument/2006/relationships/hyperlink" Target="http://npmaps.com/wp-content/uploads/canyonlands-vegetation-map.jpg" TargetMode="External"/><Relationship Id="rId64" Type="http://schemas.openxmlformats.org/officeDocument/2006/relationships/hyperlink" Target="https://www.nps.gov/thingstodo/cany-mesa-arch.htm" TargetMode="External"/><Relationship Id="rId8" Type="http://schemas.openxmlformats.org/officeDocument/2006/relationships/hyperlink" Target="https://history.denverlibrary.org/news/acclaimed-western-photographers-george-beam" TargetMode="External"/><Relationship Id="rId51" Type="http://schemas.openxmlformats.org/officeDocument/2006/relationships/hyperlink" Target="https://www.nps.gov/cany/planyourvisit/cataractcanyon.htm" TargetMode="External"/><Relationship Id="rId3" Type="http://schemas.openxmlformats.org/officeDocument/2006/relationships/hyperlink" Target="https://en.wikipedia.org/wiki/Arches_National_Park" TargetMode="External"/><Relationship Id="rId12" Type="http://schemas.openxmlformats.org/officeDocument/2006/relationships/hyperlink" Target="https://irma.nps.gov/NPSpecies/Search/SpeciesList/ARCH" TargetMode="External"/><Relationship Id="rId17" Type="http://schemas.openxmlformats.org/officeDocument/2006/relationships/hyperlink" Target="https://written-in-stone-seen-through-my-lens.blogspot.com/2013/06/a-curious-intra-formational-angular.html" TargetMode="External"/><Relationship Id="rId25" Type="http://schemas.openxmlformats.org/officeDocument/2006/relationships/hyperlink" Target="https://en.wikipedia.org/wiki/Wyoming_Craton" TargetMode="External"/><Relationship Id="rId33" Type="http://schemas.openxmlformats.org/officeDocument/2006/relationships/hyperlink" Target="https://web.archive.org/web/20100723184930/http:/etd.lsu.edu/docs/available/etd-1105102-162215/unrestricted/Brown_dis.pdf" TargetMode="External"/><Relationship Id="rId38" Type="http://schemas.openxmlformats.org/officeDocument/2006/relationships/hyperlink" Target="https://www.geologyin.com/2017/06/geology-biology-agree-on-pangaea.html" TargetMode="External"/><Relationship Id="rId46" Type="http://schemas.openxmlformats.org/officeDocument/2006/relationships/hyperlink" Target="https://www.nps.gov/thingstodo/arches-hike-landscape-arch.htm" TargetMode="External"/><Relationship Id="rId59" Type="http://schemas.openxmlformats.org/officeDocument/2006/relationships/hyperlink" Target="https://craterexplorer.ca/upheaval-dome-impact-crater/"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004887"/>
            <a:ext cx="9139237" cy="5853113"/>
            <a:chOff x="0" y="1004887"/>
            <a:chExt cx="9139237" cy="5853113"/>
          </a:xfrm>
        </p:grpSpPr>
        <p:grpSp>
          <p:nvGrpSpPr>
            <p:cNvPr id="9" name="Group 1"/>
            <p:cNvGrpSpPr/>
            <p:nvPr/>
          </p:nvGrpSpPr>
          <p:grpSpPr>
            <a:xfrm>
              <a:off x="0" y="1004887"/>
              <a:ext cx="9139237" cy="5853113"/>
              <a:chOff x="0" y="1004887"/>
              <a:chExt cx="9139237" cy="5853113"/>
            </a:xfrm>
          </p:grpSpPr>
          <p:pic>
            <p:nvPicPr>
              <p:cNvPr id="12"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13"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7" name="Rectangle 6"/>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
        <p:nvSpPr>
          <p:cNvPr id="16" name="TextBox 15"/>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a:xfrm>
            <a:off x="0" y="0"/>
            <a:ext cx="9144000" cy="548640"/>
          </a:xfrm>
        </p:spPr>
        <p:txBody>
          <a:bodyPr>
            <a:noAutofit/>
          </a:bodyPr>
          <a:lstStyle/>
          <a:p>
            <a:r>
              <a:rPr lang="en-US" b="1" dirty="0" smtClean="0"/>
              <a:t>GEOLOGIC STRUCTURAL “FAULTS”</a:t>
            </a:r>
            <a:endParaRPr lang="en-US" b="1" dirty="0"/>
          </a:p>
        </p:txBody>
      </p:sp>
      <p:sp>
        <p:nvSpPr>
          <p:cNvPr id="1683459" name="Rectangle 3"/>
          <p:cNvSpPr>
            <a:spLocks noGrp="1" noChangeArrowheads="1"/>
          </p:cNvSpPr>
          <p:nvPr>
            <p:ph type="body" idx="1"/>
          </p:nvPr>
        </p:nvSpPr>
        <p:spPr>
          <a:xfrm>
            <a:off x="0" y="2514600"/>
            <a:ext cx="5486400" cy="4343400"/>
          </a:xfrm>
        </p:spPr>
        <p:txBody>
          <a:bodyPr>
            <a:normAutofit fontScale="92500" lnSpcReduction="20000"/>
          </a:bodyPr>
          <a:lstStyle/>
          <a:p>
            <a:pPr>
              <a:lnSpc>
                <a:spcPct val="90000"/>
              </a:lnSpc>
              <a:spcBef>
                <a:spcPts val="0"/>
              </a:spcBef>
              <a:spcAft>
                <a:spcPts val="1200"/>
              </a:spcAft>
            </a:pPr>
            <a:r>
              <a:rPr lang="en-US" b="1" dirty="0" smtClean="0"/>
              <a:t>We have a slab of layered rock as shown above</a:t>
            </a:r>
          </a:p>
          <a:p>
            <a:pPr>
              <a:lnSpc>
                <a:spcPct val="90000"/>
              </a:lnSpc>
              <a:spcBef>
                <a:spcPts val="0"/>
              </a:spcBef>
              <a:spcAft>
                <a:spcPts val="1200"/>
              </a:spcAft>
            </a:pPr>
            <a:r>
              <a:rPr lang="en-US" b="1" dirty="0" smtClean="0"/>
              <a:t>The slab develops a crack along this line</a:t>
            </a:r>
          </a:p>
          <a:p>
            <a:pPr>
              <a:lnSpc>
                <a:spcPct val="90000"/>
              </a:lnSpc>
              <a:spcBef>
                <a:spcPts val="0"/>
              </a:spcBef>
              <a:spcAft>
                <a:spcPts val="1200"/>
              </a:spcAft>
            </a:pPr>
            <a:r>
              <a:rPr lang="en-US" b="1" dirty="0" smtClean="0"/>
              <a:t>What will happen?</a:t>
            </a:r>
          </a:p>
          <a:p>
            <a:pPr>
              <a:lnSpc>
                <a:spcPct val="90000"/>
              </a:lnSpc>
              <a:spcBef>
                <a:spcPts val="0"/>
              </a:spcBef>
              <a:spcAft>
                <a:spcPts val="1200"/>
              </a:spcAft>
            </a:pPr>
            <a:r>
              <a:rPr lang="en-US" b="1" dirty="0" smtClean="0"/>
              <a:t>It DEPENDS on the forces  (STRAIN) acting on this slab</a:t>
            </a:r>
          </a:p>
          <a:p>
            <a:pPr>
              <a:lnSpc>
                <a:spcPct val="90000"/>
              </a:lnSpc>
              <a:spcBef>
                <a:spcPts val="0"/>
              </a:spcBef>
              <a:spcAft>
                <a:spcPts val="1200"/>
              </a:spcAft>
            </a:pPr>
            <a:r>
              <a:rPr lang="en-US" b="1" dirty="0" smtClean="0"/>
              <a:t>If forces are PULLING on the left and right sides of the slab, trying to pull it apart (TENSION)…</a:t>
            </a:r>
          </a:p>
        </p:txBody>
      </p:sp>
      <p:sp>
        <p:nvSpPr>
          <p:cNvPr id="1683460" name="Text Box 4"/>
          <p:cNvSpPr txBox="1">
            <a:spLocks noChangeArrowheads="1"/>
          </p:cNvSpPr>
          <p:nvPr/>
        </p:nvSpPr>
        <p:spPr bwMode="auto">
          <a:xfrm>
            <a:off x="7772400" y="6521450"/>
            <a:ext cx="1371600" cy="336550"/>
          </a:xfrm>
          <a:prstGeom prst="rect">
            <a:avLst/>
          </a:prstGeom>
          <a:noFill/>
          <a:ln w="12700">
            <a:noFill/>
            <a:miter lim="800000"/>
            <a:headEnd type="none" w="sm" len="sm"/>
            <a:tailEnd type="none" w="sm" len="sm"/>
          </a:ln>
          <a:effectLst/>
        </p:spPr>
        <p:txBody>
          <a:bodyPr>
            <a:spAutoFit/>
          </a:bodyPr>
          <a:lstStyle/>
          <a:p>
            <a:pPr algn="ctr">
              <a:lnSpc>
                <a:spcPct val="50000"/>
              </a:lnSpc>
              <a:spcBef>
                <a:spcPct val="60000"/>
              </a:spcBef>
            </a:pPr>
            <a:r>
              <a:rPr lang="en-US" sz="1000" b="1" i="1" dirty="0">
                <a:solidFill>
                  <a:srgbClr val="FF0000"/>
                </a:solidFill>
              </a:rPr>
              <a:t>Parks and Plates</a:t>
            </a:r>
          </a:p>
          <a:p>
            <a:pPr algn="ctr">
              <a:lnSpc>
                <a:spcPct val="50000"/>
              </a:lnSpc>
              <a:spcBef>
                <a:spcPct val="60000"/>
              </a:spcBef>
            </a:pPr>
            <a:r>
              <a:rPr lang="en-US" sz="1000" b="1" i="1" dirty="0">
                <a:solidFill>
                  <a:srgbClr val="FF0000"/>
                </a:solidFill>
                <a:cs typeface="Times New Roman" pitchFamily="18" charset="0"/>
              </a:rPr>
              <a:t>©2005 Robert J. Lillie</a:t>
            </a:r>
          </a:p>
        </p:txBody>
      </p:sp>
      <p:pic>
        <p:nvPicPr>
          <p:cNvPr id="80902" name="Picture 6"/>
          <p:cNvPicPr>
            <a:picLocks noChangeAspect="1" noChangeArrowheads="1"/>
          </p:cNvPicPr>
          <p:nvPr/>
        </p:nvPicPr>
        <p:blipFill>
          <a:blip r:embed="rId2" cstate="print"/>
          <a:srcRect/>
          <a:stretch>
            <a:fillRect/>
          </a:stretch>
        </p:blipFill>
        <p:spPr bwMode="auto">
          <a:xfrm>
            <a:off x="2243138" y="685800"/>
            <a:ext cx="4657725" cy="1809750"/>
          </a:xfrm>
          <a:prstGeom prst="rect">
            <a:avLst/>
          </a:prstGeom>
          <a:noFill/>
          <a:ln w="9525">
            <a:noFill/>
            <a:miter lim="800000"/>
            <a:headEnd/>
            <a:tailEnd/>
          </a:ln>
        </p:spPr>
      </p:pic>
      <p:grpSp>
        <p:nvGrpSpPr>
          <p:cNvPr id="26" name="Group 25"/>
          <p:cNvGrpSpPr/>
          <p:nvPr/>
        </p:nvGrpSpPr>
        <p:grpSpPr>
          <a:xfrm>
            <a:off x="5486400" y="2857500"/>
            <a:ext cx="3657600" cy="3570893"/>
            <a:chOff x="5486400" y="2857500"/>
            <a:chExt cx="3657600" cy="3570893"/>
          </a:xfrm>
        </p:grpSpPr>
        <p:sp>
          <p:nvSpPr>
            <p:cNvPr id="25" name="TextBox 24"/>
            <p:cNvSpPr txBox="1"/>
            <p:nvPr/>
          </p:nvSpPr>
          <p:spPr>
            <a:xfrm>
              <a:off x="5486400" y="2857500"/>
              <a:ext cx="3657600" cy="954107"/>
            </a:xfrm>
            <a:prstGeom prst="rect">
              <a:avLst/>
            </a:prstGeom>
            <a:solidFill>
              <a:schemeClr val="bg1"/>
            </a:solidFill>
          </p:spPr>
          <p:txBody>
            <a:bodyPr wrap="square" rtlCol="0">
              <a:spAutoFit/>
            </a:bodyPr>
            <a:lstStyle/>
            <a:p>
              <a:r>
                <a:rPr lang="en-US" sz="2800" b="1" dirty="0" smtClean="0"/>
                <a:t>RESULTING FRACTURE creates a…</a:t>
              </a:r>
            </a:p>
          </p:txBody>
        </p:sp>
        <p:pic>
          <p:nvPicPr>
            <p:cNvPr id="11" name="Picture 2"/>
            <p:cNvPicPr>
              <a:picLocks noChangeAspect="1" noChangeArrowheads="1"/>
            </p:cNvPicPr>
            <p:nvPr/>
          </p:nvPicPr>
          <p:blipFill>
            <a:blip r:embed="rId3" cstate="print"/>
            <a:srcRect/>
            <a:stretch>
              <a:fillRect/>
            </a:stretch>
          </p:blipFill>
          <p:spPr bwMode="auto">
            <a:xfrm>
              <a:off x="5486400" y="3810000"/>
              <a:ext cx="3657600" cy="2618393"/>
            </a:xfrm>
            <a:prstGeom prst="rect">
              <a:avLst/>
            </a:prstGeom>
            <a:noFill/>
            <a:ln w="9525">
              <a:noFill/>
              <a:miter lim="800000"/>
              <a:headEnd/>
              <a:tailEnd/>
            </a:ln>
          </p:spPr>
        </p:pic>
      </p:grpSp>
      <p:grpSp>
        <p:nvGrpSpPr>
          <p:cNvPr id="17" name="Group 16"/>
          <p:cNvGrpSpPr/>
          <p:nvPr/>
        </p:nvGrpSpPr>
        <p:grpSpPr>
          <a:xfrm>
            <a:off x="5074920" y="717699"/>
            <a:ext cx="716280" cy="1662303"/>
            <a:chOff x="5074920" y="717699"/>
            <a:chExt cx="716280" cy="1662303"/>
          </a:xfrm>
        </p:grpSpPr>
        <p:cxnSp>
          <p:nvCxnSpPr>
            <p:cNvPr id="14" name="Straight Connector 13"/>
            <p:cNvCxnSpPr/>
            <p:nvPr/>
          </p:nvCxnSpPr>
          <p:spPr>
            <a:xfrm rot="-240000" flipV="1">
              <a:off x="5074920" y="717699"/>
              <a:ext cx="64008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noChangeAspect="1"/>
            </p:cNvCxnSpPr>
            <p:nvPr/>
          </p:nvCxnSpPr>
          <p:spPr>
            <a:xfrm flipH="1" flipV="1">
              <a:off x="5105400" y="1676400"/>
              <a:ext cx="685800" cy="703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Freeform 20"/>
          <p:cNvSpPr/>
          <p:nvPr/>
        </p:nvSpPr>
        <p:spPr>
          <a:xfrm rot="-300000">
            <a:off x="4580658" y="1096251"/>
            <a:ext cx="685800" cy="228600"/>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81000">
                <a:moveTo>
                  <a:pt x="838200" y="304800"/>
                </a:moveTo>
                <a:lnTo>
                  <a:pt x="914400" y="152400"/>
                </a:lnTo>
                <a:lnTo>
                  <a:pt x="516038" y="114782"/>
                </a:lnTo>
                <a:lnTo>
                  <a:pt x="609600" y="0"/>
                </a:lnTo>
                <a:lnTo>
                  <a:pt x="0" y="76200"/>
                </a:lnTo>
                <a:lnTo>
                  <a:pt x="381000" y="381000"/>
                </a:lnTo>
                <a:lnTo>
                  <a:pt x="457200" y="228600"/>
                </a:lnTo>
                <a:lnTo>
                  <a:pt x="838200" y="304800"/>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10380000">
            <a:off x="5475130" y="1107744"/>
            <a:ext cx="685800" cy="226896"/>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 name="connsiteX0" fmla="*/ 838200 w 914400"/>
              <a:gd name="connsiteY0" fmla="*/ 351665 h 427865"/>
              <a:gd name="connsiteX1" fmla="*/ 914400 w 914400"/>
              <a:gd name="connsiteY1" fmla="*/ 199265 h 427865"/>
              <a:gd name="connsiteX2" fmla="*/ 516038 w 914400"/>
              <a:gd name="connsiteY2" fmla="*/ 161647 h 427865"/>
              <a:gd name="connsiteX3" fmla="*/ 546976 w 914400"/>
              <a:gd name="connsiteY3" fmla="*/ 0 h 427865"/>
              <a:gd name="connsiteX4" fmla="*/ 0 w 914400"/>
              <a:gd name="connsiteY4" fmla="*/ 123065 h 427865"/>
              <a:gd name="connsiteX5" fmla="*/ 381000 w 914400"/>
              <a:gd name="connsiteY5" fmla="*/ 427865 h 427865"/>
              <a:gd name="connsiteX6" fmla="*/ 457200 w 914400"/>
              <a:gd name="connsiteY6" fmla="*/ 275465 h 427865"/>
              <a:gd name="connsiteX7" fmla="*/ 838200 w 914400"/>
              <a:gd name="connsiteY7" fmla="*/ 351665 h 427865"/>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457200 w 914400"/>
              <a:gd name="connsiteY6" fmla="*/ 275465 h 504213"/>
              <a:gd name="connsiteX7" fmla="*/ 838200 w 914400"/>
              <a:gd name="connsiteY7" fmla="*/ 351665 h 504213"/>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522213 w 914400"/>
              <a:gd name="connsiteY6" fmla="*/ 252107 h 504213"/>
              <a:gd name="connsiteX7" fmla="*/ 838200 w 914400"/>
              <a:gd name="connsiteY7" fmla="*/ 351665 h 504213"/>
              <a:gd name="connsiteX0" fmla="*/ 838200 w 914400"/>
              <a:gd name="connsiteY0" fmla="*/ 351665 h 378160"/>
              <a:gd name="connsiteX1" fmla="*/ 914400 w 914400"/>
              <a:gd name="connsiteY1" fmla="*/ 199265 h 378160"/>
              <a:gd name="connsiteX2" fmla="*/ 516038 w 914400"/>
              <a:gd name="connsiteY2" fmla="*/ 161647 h 378160"/>
              <a:gd name="connsiteX3" fmla="*/ 546976 w 914400"/>
              <a:gd name="connsiteY3" fmla="*/ 0 h 378160"/>
              <a:gd name="connsiteX4" fmla="*/ 0 w 914400"/>
              <a:gd name="connsiteY4" fmla="*/ 123065 h 378160"/>
              <a:gd name="connsiteX5" fmla="*/ 509831 w 914400"/>
              <a:gd name="connsiteY5" fmla="*/ 378160 h 378160"/>
              <a:gd name="connsiteX6" fmla="*/ 522213 w 914400"/>
              <a:gd name="connsiteY6" fmla="*/ 252107 h 378160"/>
              <a:gd name="connsiteX7" fmla="*/ 838200 w 914400"/>
              <a:gd name="connsiteY7" fmla="*/ 351665 h 37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78160">
                <a:moveTo>
                  <a:pt x="838200" y="351665"/>
                </a:moveTo>
                <a:lnTo>
                  <a:pt x="914400" y="199265"/>
                </a:lnTo>
                <a:lnTo>
                  <a:pt x="516038" y="161647"/>
                </a:lnTo>
                <a:lnTo>
                  <a:pt x="546976" y="0"/>
                </a:lnTo>
                <a:lnTo>
                  <a:pt x="0" y="123065"/>
                </a:lnTo>
                <a:lnTo>
                  <a:pt x="509831" y="378160"/>
                </a:lnTo>
                <a:lnTo>
                  <a:pt x="522213" y="252107"/>
                </a:lnTo>
                <a:lnTo>
                  <a:pt x="838200" y="351665"/>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461000" y="3759200"/>
            <a:ext cx="3048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57200" y="5410200"/>
            <a:ext cx="4876800" cy="1200329"/>
          </a:xfrm>
          <a:prstGeom prst="rect">
            <a:avLst/>
          </a:prstGeom>
          <a:solidFill>
            <a:schemeClr val="bg1"/>
          </a:solidFill>
        </p:spPr>
        <p:txBody>
          <a:bodyPr wrap="square" rtlCol="0">
            <a:spAutoFit/>
          </a:bodyPr>
          <a:lstStyle/>
          <a:p>
            <a:r>
              <a:rPr lang="en-US" sz="7200" b="1" dirty="0" smtClean="0"/>
              <a:t>HOWEVER…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wipe(down)">
                                      <p:cBhvr>
                                        <p:cTn id="7" dur="500"/>
                                        <p:tgtEl>
                                          <p:spTgt spid="8090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83459">
                                            <p:txEl>
                                              <p:pRg st="0" end="0"/>
                                            </p:txEl>
                                          </p:spTgt>
                                        </p:tgtEl>
                                        <p:attrNameLst>
                                          <p:attrName>style.visibility</p:attrName>
                                        </p:attrNameLst>
                                      </p:cBhvr>
                                      <p:to>
                                        <p:strVal val="visible"/>
                                      </p:to>
                                    </p:set>
                                    <p:animEffect transition="in" filter="wipe(left)">
                                      <p:cBhvr>
                                        <p:cTn id="11" dur="1000"/>
                                        <p:tgtEl>
                                          <p:spTgt spid="16834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83459">
                                            <p:txEl>
                                              <p:pRg st="1" end="1"/>
                                            </p:txEl>
                                          </p:spTgt>
                                        </p:tgtEl>
                                        <p:attrNameLst>
                                          <p:attrName>style.visibility</p:attrName>
                                        </p:attrNameLst>
                                      </p:cBhvr>
                                      <p:to>
                                        <p:strVal val="visible"/>
                                      </p:to>
                                    </p:set>
                                    <p:animEffect transition="in" filter="wipe(left)">
                                      <p:cBhvr>
                                        <p:cTn id="16" dur="1000"/>
                                        <p:tgtEl>
                                          <p:spTgt spid="1683459">
                                            <p:txEl>
                                              <p:pRg st="1" end="1"/>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83459">
                                            <p:txEl>
                                              <p:pRg st="2" end="2"/>
                                            </p:txEl>
                                          </p:spTgt>
                                        </p:tgtEl>
                                        <p:attrNameLst>
                                          <p:attrName>style.visibility</p:attrName>
                                        </p:attrNameLst>
                                      </p:cBhvr>
                                      <p:to>
                                        <p:strVal val="visible"/>
                                      </p:to>
                                    </p:set>
                                    <p:animEffect transition="in" filter="wipe(left)">
                                      <p:cBhvr>
                                        <p:cTn id="24" dur="1000"/>
                                        <p:tgtEl>
                                          <p:spTgt spid="168345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83459">
                                            <p:txEl>
                                              <p:pRg st="3" end="3"/>
                                            </p:txEl>
                                          </p:spTgt>
                                        </p:tgtEl>
                                        <p:attrNameLst>
                                          <p:attrName>style.visibility</p:attrName>
                                        </p:attrNameLst>
                                      </p:cBhvr>
                                      <p:to>
                                        <p:strVal val="visible"/>
                                      </p:to>
                                    </p:set>
                                    <p:animEffect transition="in" filter="wipe(left)">
                                      <p:cBhvr>
                                        <p:cTn id="29" dur="1000"/>
                                        <p:tgtEl>
                                          <p:spTgt spid="168345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83459">
                                            <p:txEl>
                                              <p:pRg st="4" end="4"/>
                                            </p:txEl>
                                          </p:spTgt>
                                        </p:tgtEl>
                                        <p:attrNameLst>
                                          <p:attrName>style.visibility</p:attrName>
                                        </p:attrNameLst>
                                      </p:cBhvr>
                                      <p:to>
                                        <p:strVal val="visible"/>
                                      </p:to>
                                    </p:set>
                                    <p:animEffect transition="in" filter="wipe(left)">
                                      <p:cBhvr>
                                        <p:cTn id="34" dur="1000"/>
                                        <p:tgtEl>
                                          <p:spTgt spid="1683459">
                                            <p:txEl>
                                              <p:pRg st="4" end="4"/>
                                            </p:txEl>
                                          </p:spTgt>
                                        </p:tgtEl>
                                      </p:cBhvr>
                                    </p:animEffect>
                                  </p:childTnLst>
                                </p:cTn>
                              </p:par>
                            </p:childTnLst>
                          </p:cTn>
                        </p:par>
                        <p:par>
                          <p:cTn id="35" fill="hold">
                            <p:stCondLst>
                              <p:cond delay="1000"/>
                            </p:stCondLst>
                            <p:childTnLst>
                              <p:par>
                                <p:cTn id="36" presetID="26"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par>
                                <p:cTn id="52" presetID="26"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80">
                                          <p:stCondLst>
                                            <p:cond delay="0"/>
                                          </p:stCondLst>
                                        </p:cTn>
                                        <p:tgtEl>
                                          <p:spTgt spid="21"/>
                                        </p:tgtEl>
                                      </p:cBhvr>
                                    </p:animEffect>
                                    <p:anim calcmode="lin" valueType="num">
                                      <p:cBhvr>
                                        <p:cTn id="5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0" dur="26">
                                          <p:stCondLst>
                                            <p:cond delay="650"/>
                                          </p:stCondLst>
                                        </p:cTn>
                                        <p:tgtEl>
                                          <p:spTgt spid="21"/>
                                        </p:tgtEl>
                                      </p:cBhvr>
                                      <p:to x="100000" y="60000"/>
                                    </p:animScale>
                                    <p:animScale>
                                      <p:cBhvr>
                                        <p:cTn id="61" dur="166" decel="50000">
                                          <p:stCondLst>
                                            <p:cond delay="676"/>
                                          </p:stCondLst>
                                        </p:cTn>
                                        <p:tgtEl>
                                          <p:spTgt spid="21"/>
                                        </p:tgtEl>
                                      </p:cBhvr>
                                      <p:to x="100000" y="100000"/>
                                    </p:animScale>
                                    <p:animScale>
                                      <p:cBhvr>
                                        <p:cTn id="62" dur="26">
                                          <p:stCondLst>
                                            <p:cond delay="1312"/>
                                          </p:stCondLst>
                                        </p:cTn>
                                        <p:tgtEl>
                                          <p:spTgt spid="21"/>
                                        </p:tgtEl>
                                      </p:cBhvr>
                                      <p:to x="100000" y="80000"/>
                                    </p:animScale>
                                    <p:animScale>
                                      <p:cBhvr>
                                        <p:cTn id="63" dur="166" decel="50000">
                                          <p:stCondLst>
                                            <p:cond delay="1338"/>
                                          </p:stCondLst>
                                        </p:cTn>
                                        <p:tgtEl>
                                          <p:spTgt spid="21"/>
                                        </p:tgtEl>
                                      </p:cBhvr>
                                      <p:to x="100000" y="100000"/>
                                    </p:animScale>
                                    <p:animScale>
                                      <p:cBhvr>
                                        <p:cTn id="64" dur="26">
                                          <p:stCondLst>
                                            <p:cond delay="1642"/>
                                          </p:stCondLst>
                                        </p:cTn>
                                        <p:tgtEl>
                                          <p:spTgt spid="21"/>
                                        </p:tgtEl>
                                      </p:cBhvr>
                                      <p:to x="100000" y="90000"/>
                                    </p:animScale>
                                    <p:animScale>
                                      <p:cBhvr>
                                        <p:cTn id="65" dur="166" decel="50000">
                                          <p:stCondLst>
                                            <p:cond delay="1668"/>
                                          </p:stCondLst>
                                        </p:cTn>
                                        <p:tgtEl>
                                          <p:spTgt spid="21"/>
                                        </p:tgtEl>
                                      </p:cBhvr>
                                      <p:to x="100000" y="100000"/>
                                    </p:animScale>
                                    <p:animScale>
                                      <p:cBhvr>
                                        <p:cTn id="66" dur="26">
                                          <p:stCondLst>
                                            <p:cond delay="1808"/>
                                          </p:stCondLst>
                                        </p:cTn>
                                        <p:tgtEl>
                                          <p:spTgt spid="21"/>
                                        </p:tgtEl>
                                      </p:cBhvr>
                                      <p:to x="100000" y="95000"/>
                                    </p:animScale>
                                    <p:animScale>
                                      <p:cBhvr>
                                        <p:cTn id="67" dur="166" decel="50000">
                                          <p:stCondLst>
                                            <p:cond delay="1834"/>
                                          </p:stCondLst>
                                        </p:cTn>
                                        <p:tgtEl>
                                          <p:spTgt spid="21"/>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1000"/>
                                        <p:tgtEl>
                                          <p:spTgt spid="26"/>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30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left)">
                                      <p:cBhvr>
                                        <p:cTn id="8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60" name="Text Box 4"/>
          <p:cNvSpPr txBox="1">
            <a:spLocks noChangeArrowheads="1"/>
          </p:cNvSpPr>
          <p:nvPr/>
        </p:nvSpPr>
        <p:spPr bwMode="auto">
          <a:xfrm>
            <a:off x="7772400" y="6521450"/>
            <a:ext cx="1371600" cy="336550"/>
          </a:xfrm>
          <a:prstGeom prst="rect">
            <a:avLst/>
          </a:prstGeom>
          <a:noFill/>
          <a:ln w="12700">
            <a:noFill/>
            <a:miter lim="800000"/>
            <a:headEnd type="none" w="sm" len="sm"/>
            <a:tailEnd type="none" w="sm" len="sm"/>
          </a:ln>
          <a:effectLst/>
        </p:spPr>
        <p:txBody>
          <a:bodyPr>
            <a:spAutoFit/>
          </a:bodyPr>
          <a:lstStyle/>
          <a:p>
            <a:pPr algn="ctr">
              <a:lnSpc>
                <a:spcPct val="50000"/>
              </a:lnSpc>
              <a:spcBef>
                <a:spcPct val="60000"/>
              </a:spcBef>
            </a:pPr>
            <a:r>
              <a:rPr lang="en-US" sz="1000" b="1" i="1" dirty="0">
                <a:solidFill>
                  <a:srgbClr val="FF0000"/>
                </a:solidFill>
              </a:rPr>
              <a:t>Parks and Plates</a:t>
            </a:r>
          </a:p>
          <a:p>
            <a:pPr algn="ctr">
              <a:lnSpc>
                <a:spcPct val="50000"/>
              </a:lnSpc>
              <a:spcBef>
                <a:spcPct val="60000"/>
              </a:spcBef>
            </a:pPr>
            <a:r>
              <a:rPr lang="en-US" sz="1000" b="1" i="1" dirty="0">
                <a:solidFill>
                  <a:srgbClr val="FF0000"/>
                </a:solidFill>
                <a:cs typeface="Times New Roman" pitchFamily="18" charset="0"/>
              </a:rPr>
              <a:t>©2005 Robert J. Lillie</a:t>
            </a:r>
          </a:p>
        </p:txBody>
      </p:sp>
      <p:sp>
        <p:nvSpPr>
          <p:cNvPr id="8" name="Rectangle 3"/>
          <p:cNvSpPr txBox="1">
            <a:spLocks noChangeArrowheads="1"/>
          </p:cNvSpPr>
          <p:nvPr/>
        </p:nvSpPr>
        <p:spPr>
          <a:xfrm>
            <a:off x="0" y="2514600"/>
            <a:ext cx="5486400" cy="43434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We have a slab of layered rock as shown above</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The slab develops a crack along this line</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What will happen?</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It DEPENDS on the forces (STRAIN) acting on this slab</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If forces are PUSHING on the left and right sides of the slab, trying to squeeze</a:t>
            </a:r>
            <a:r>
              <a:rPr kumimoji="0" lang="en-US" sz="3200" b="1" i="0" u="none" strike="noStrike" kern="1200" cap="none" spc="0" normalizeH="0" noProof="0" dirty="0" smtClean="0">
                <a:ln>
                  <a:noFill/>
                </a:ln>
                <a:solidFill>
                  <a:schemeClr val="tx1"/>
                </a:solidFill>
                <a:effectLst/>
                <a:uLnTx/>
                <a:uFillTx/>
                <a:latin typeface="+mn-lt"/>
                <a:ea typeface="+mn-ea"/>
                <a:cs typeface="+mn-cs"/>
              </a:rPr>
              <a:t> it together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(COMPRESSION)…</a:t>
            </a:r>
          </a:p>
        </p:txBody>
      </p:sp>
      <p:pic>
        <p:nvPicPr>
          <p:cNvPr id="10" name="Picture 6"/>
          <p:cNvPicPr>
            <a:picLocks noChangeAspect="1" noChangeArrowheads="1"/>
          </p:cNvPicPr>
          <p:nvPr/>
        </p:nvPicPr>
        <p:blipFill>
          <a:blip r:embed="rId2" cstate="print"/>
          <a:srcRect/>
          <a:stretch>
            <a:fillRect/>
          </a:stretch>
        </p:blipFill>
        <p:spPr bwMode="auto">
          <a:xfrm>
            <a:off x="2243138" y="685800"/>
            <a:ext cx="4657725" cy="1809750"/>
          </a:xfrm>
          <a:prstGeom prst="rect">
            <a:avLst/>
          </a:prstGeom>
          <a:noFill/>
          <a:ln w="9525">
            <a:noFill/>
            <a:miter lim="800000"/>
            <a:headEnd/>
            <a:tailEnd/>
          </a:ln>
        </p:spPr>
      </p:pic>
      <p:grpSp>
        <p:nvGrpSpPr>
          <p:cNvPr id="13" name="Group 12"/>
          <p:cNvGrpSpPr/>
          <p:nvPr/>
        </p:nvGrpSpPr>
        <p:grpSpPr>
          <a:xfrm>
            <a:off x="5074920" y="717699"/>
            <a:ext cx="716280" cy="1662303"/>
            <a:chOff x="5074920" y="717699"/>
            <a:chExt cx="716280" cy="1662303"/>
          </a:xfrm>
        </p:grpSpPr>
        <p:cxnSp>
          <p:nvCxnSpPr>
            <p:cNvPr id="14" name="Straight Connector 13"/>
            <p:cNvCxnSpPr/>
            <p:nvPr/>
          </p:nvCxnSpPr>
          <p:spPr>
            <a:xfrm rot="-240000" flipV="1">
              <a:off x="5074920" y="717699"/>
              <a:ext cx="64008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noChangeAspect="1"/>
            </p:cNvCxnSpPr>
            <p:nvPr/>
          </p:nvCxnSpPr>
          <p:spPr>
            <a:xfrm flipH="1" flipV="1">
              <a:off x="5105400" y="1676400"/>
              <a:ext cx="685800" cy="703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Freeform 18"/>
          <p:cNvSpPr/>
          <p:nvPr/>
        </p:nvSpPr>
        <p:spPr>
          <a:xfrm rot="21300000">
            <a:off x="5496638" y="1132471"/>
            <a:ext cx="685800" cy="192309"/>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81000">
                <a:moveTo>
                  <a:pt x="838200" y="304800"/>
                </a:moveTo>
                <a:lnTo>
                  <a:pt x="914400" y="152400"/>
                </a:lnTo>
                <a:lnTo>
                  <a:pt x="516038" y="114782"/>
                </a:lnTo>
                <a:lnTo>
                  <a:pt x="609600" y="0"/>
                </a:lnTo>
                <a:lnTo>
                  <a:pt x="0" y="76200"/>
                </a:lnTo>
                <a:lnTo>
                  <a:pt x="381000" y="381000"/>
                </a:lnTo>
                <a:lnTo>
                  <a:pt x="457200" y="228600"/>
                </a:lnTo>
                <a:lnTo>
                  <a:pt x="838200" y="304800"/>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10603556">
            <a:off x="4654230" y="1085365"/>
            <a:ext cx="656665" cy="229903"/>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 name="connsiteX0" fmla="*/ 838200 w 914400"/>
              <a:gd name="connsiteY0" fmla="*/ 351665 h 427865"/>
              <a:gd name="connsiteX1" fmla="*/ 914400 w 914400"/>
              <a:gd name="connsiteY1" fmla="*/ 199265 h 427865"/>
              <a:gd name="connsiteX2" fmla="*/ 516038 w 914400"/>
              <a:gd name="connsiteY2" fmla="*/ 161647 h 427865"/>
              <a:gd name="connsiteX3" fmla="*/ 546976 w 914400"/>
              <a:gd name="connsiteY3" fmla="*/ 0 h 427865"/>
              <a:gd name="connsiteX4" fmla="*/ 0 w 914400"/>
              <a:gd name="connsiteY4" fmla="*/ 123065 h 427865"/>
              <a:gd name="connsiteX5" fmla="*/ 381000 w 914400"/>
              <a:gd name="connsiteY5" fmla="*/ 427865 h 427865"/>
              <a:gd name="connsiteX6" fmla="*/ 457200 w 914400"/>
              <a:gd name="connsiteY6" fmla="*/ 275465 h 427865"/>
              <a:gd name="connsiteX7" fmla="*/ 838200 w 914400"/>
              <a:gd name="connsiteY7" fmla="*/ 351665 h 427865"/>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457200 w 914400"/>
              <a:gd name="connsiteY6" fmla="*/ 275465 h 504213"/>
              <a:gd name="connsiteX7" fmla="*/ 838200 w 914400"/>
              <a:gd name="connsiteY7" fmla="*/ 351665 h 504213"/>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522213 w 914400"/>
              <a:gd name="connsiteY6" fmla="*/ 252107 h 504213"/>
              <a:gd name="connsiteX7" fmla="*/ 838200 w 914400"/>
              <a:gd name="connsiteY7" fmla="*/ 351665 h 504213"/>
              <a:gd name="connsiteX0" fmla="*/ 838200 w 914400"/>
              <a:gd name="connsiteY0" fmla="*/ 351665 h 378160"/>
              <a:gd name="connsiteX1" fmla="*/ 914400 w 914400"/>
              <a:gd name="connsiteY1" fmla="*/ 199265 h 378160"/>
              <a:gd name="connsiteX2" fmla="*/ 516038 w 914400"/>
              <a:gd name="connsiteY2" fmla="*/ 161647 h 378160"/>
              <a:gd name="connsiteX3" fmla="*/ 546976 w 914400"/>
              <a:gd name="connsiteY3" fmla="*/ 0 h 378160"/>
              <a:gd name="connsiteX4" fmla="*/ 0 w 914400"/>
              <a:gd name="connsiteY4" fmla="*/ 123065 h 378160"/>
              <a:gd name="connsiteX5" fmla="*/ 509831 w 914400"/>
              <a:gd name="connsiteY5" fmla="*/ 378160 h 378160"/>
              <a:gd name="connsiteX6" fmla="*/ 522213 w 914400"/>
              <a:gd name="connsiteY6" fmla="*/ 252107 h 378160"/>
              <a:gd name="connsiteX7" fmla="*/ 838200 w 914400"/>
              <a:gd name="connsiteY7" fmla="*/ 351665 h 378160"/>
              <a:gd name="connsiteX0" fmla="*/ 838200 w 914400"/>
              <a:gd name="connsiteY0" fmla="*/ 351665 h 378160"/>
              <a:gd name="connsiteX1" fmla="*/ 914400 w 914400"/>
              <a:gd name="connsiteY1" fmla="*/ 199265 h 378160"/>
              <a:gd name="connsiteX2" fmla="*/ 527423 w 914400"/>
              <a:gd name="connsiteY2" fmla="*/ 155896 h 378160"/>
              <a:gd name="connsiteX3" fmla="*/ 546976 w 914400"/>
              <a:gd name="connsiteY3" fmla="*/ 0 h 378160"/>
              <a:gd name="connsiteX4" fmla="*/ 0 w 914400"/>
              <a:gd name="connsiteY4" fmla="*/ 123065 h 378160"/>
              <a:gd name="connsiteX5" fmla="*/ 509831 w 914400"/>
              <a:gd name="connsiteY5" fmla="*/ 378160 h 378160"/>
              <a:gd name="connsiteX6" fmla="*/ 522213 w 914400"/>
              <a:gd name="connsiteY6" fmla="*/ 252107 h 378160"/>
              <a:gd name="connsiteX7" fmla="*/ 838200 w 914400"/>
              <a:gd name="connsiteY7" fmla="*/ 351665 h 378160"/>
              <a:gd name="connsiteX0" fmla="*/ 838200 w 914400"/>
              <a:gd name="connsiteY0" fmla="*/ 352581 h 379076"/>
              <a:gd name="connsiteX1" fmla="*/ 914400 w 914400"/>
              <a:gd name="connsiteY1" fmla="*/ 200181 h 379076"/>
              <a:gd name="connsiteX2" fmla="*/ 527423 w 914400"/>
              <a:gd name="connsiteY2" fmla="*/ 156812 h 379076"/>
              <a:gd name="connsiteX3" fmla="*/ 590114 w 914400"/>
              <a:gd name="connsiteY3" fmla="*/ 0 h 379076"/>
              <a:gd name="connsiteX4" fmla="*/ 0 w 914400"/>
              <a:gd name="connsiteY4" fmla="*/ 123981 h 379076"/>
              <a:gd name="connsiteX5" fmla="*/ 509831 w 914400"/>
              <a:gd name="connsiteY5" fmla="*/ 379076 h 379076"/>
              <a:gd name="connsiteX6" fmla="*/ 522213 w 914400"/>
              <a:gd name="connsiteY6" fmla="*/ 253023 h 379076"/>
              <a:gd name="connsiteX7" fmla="*/ 838200 w 914400"/>
              <a:gd name="connsiteY7" fmla="*/ 352581 h 379076"/>
              <a:gd name="connsiteX0" fmla="*/ 838200 w 914400"/>
              <a:gd name="connsiteY0" fmla="*/ 352581 h 379076"/>
              <a:gd name="connsiteX1" fmla="*/ 914400 w 914400"/>
              <a:gd name="connsiteY1" fmla="*/ 200181 h 379076"/>
              <a:gd name="connsiteX2" fmla="*/ 527423 w 914400"/>
              <a:gd name="connsiteY2" fmla="*/ 156812 h 379076"/>
              <a:gd name="connsiteX3" fmla="*/ 590114 w 914400"/>
              <a:gd name="connsiteY3" fmla="*/ 0 h 379076"/>
              <a:gd name="connsiteX4" fmla="*/ 0 w 914400"/>
              <a:gd name="connsiteY4" fmla="*/ 123981 h 379076"/>
              <a:gd name="connsiteX5" fmla="*/ 509831 w 914400"/>
              <a:gd name="connsiteY5" fmla="*/ 379076 h 379076"/>
              <a:gd name="connsiteX6" fmla="*/ 522213 w 914400"/>
              <a:gd name="connsiteY6" fmla="*/ 253023 h 379076"/>
              <a:gd name="connsiteX7" fmla="*/ 838200 w 914400"/>
              <a:gd name="connsiteY7" fmla="*/ 352581 h 379076"/>
              <a:gd name="connsiteX0" fmla="*/ 838200 w 914400"/>
              <a:gd name="connsiteY0" fmla="*/ 352581 h 353686"/>
              <a:gd name="connsiteX1" fmla="*/ 914400 w 914400"/>
              <a:gd name="connsiteY1" fmla="*/ 200181 h 353686"/>
              <a:gd name="connsiteX2" fmla="*/ 527423 w 914400"/>
              <a:gd name="connsiteY2" fmla="*/ 156812 h 353686"/>
              <a:gd name="connsiteX3" fmla="*/ 590114 w 914400"/>
              <a:gd name="connsiteY3" fmla="*/ 0 h 353686"/>
              <a:gd name="connsiteX4" fmla="*/ 0 w 914400"/>
              <a:gd name="connsiteY4" fmla="*/ 123981 h 353686"/>
              <a:gd name="connsiteX5" fmla="*/ 462658 w 914400"/>
              <a:gd name="connsiteY5" fmla="*/ 353686 h 353686"/>
              <a:gd name="connsiteX6" fmla="*/ 522213 w 914400"/>
              <a:gd name="connsiteY6" fmla="*/ 253023 h 353686"/>
              <a:gd name="connsiteX7" fmla="*/ 838200 w 914400"/>
              <a:gd name="connsiteY7" fmla="*/ 352581 h 353686"/>
              <a:gd name="connsiteX0" fmla="*/ 838200 w 914400"/>
              <a:gd name="connsiteY0" fmla="*/ 352581 h 353686"/>
              <a:gd name="connsiteX1" fmla="*/ 914400 w 914400"/>
              <a:gd name="connsiteY1" fmla="*/ 200181 h 353686"/>
              <a:gd name="connsiteX2" fmla="*/ 527423 w 914400"/>
              <a:gd name="connsiteY2" fmla="*/ 156812 h 353686"/>
              <a:gd name="connsiteX3" fmla="*/ 590114 w 914400"/>
              <a:gd name="connsiteY3" fmla="*/ 0 h 353686"/>
              <a:gd name="connsiteX4" fmla="*/ 0 w 914400"/>
              <a:gd name="connsiteY4" fmla="*/ 123981 h 353686"/>
              <a:gd name="connsiteX5" fmla="*/ 462658 w 914400"/>
              <a:gd name="connsiteY5" fmla="*/ 353686 h 353686"/>
              <a:gd name="connsiteX6" fmla="*/ 504106 w 914400"/>
              <a:gd name="connsiteY6" fmla="*/ 255822 h 353686"/>
              <a:gd name="connsiteX7" fmla="*/ 838200 w 914400"/>
              <a:gd name="connsiteY7" fmla="*/ 352581 h 353686"/>
              <a:gd name="connsiteX0" fmla="*/ 838200 w 914400"/>
              <a:gd name="connsiteY0" fmla="*/ 352581 h 353686"/>
              <a:gd name="connsiteX1" fmla="*/ 914400 w 914400"/>
              <a:gd name="connsiteY1" fmla="*/ 200181 h 353686"/>
              <a:gd name="connsiteX2" fmla="*/ 528460 w 914400"/>
              <a:gd name="connsiteY2" fmla="*/ 136781 h 353686"/>
              <a:gd name="connsiteX3" fmla="*/ 590114 w 914400"/>
              <a:gd name="connsiteY3" fmla="*/ 0 h 353686"/>
              <a:gd name="connsiteX4" fmla="*/ 0 w 914400"/>
              <a:gd name="connsiteY4" fmla="*/ 123981 h 353686"/>
              <a:gd name="connsiteX5" fmla="*/ 462658 w 914400"/>
              <a:gd name="connsiteY5" fmla="*/ 353686 h 353686"/>
              <a:gd name="connsiteX6" fmla="*/ 504106 w 914400"/>
              <a:gd name="connsiteY6" fmla="*/ 255822 h 353686"/>
              <a:gd name="connsiteX7" fmla="*/ 838200 w 914400"/>
              <a:gd name="connsiteY7" fmla="*/ 352581 h 353686"/>
              <a:gd name="connsiteX0" fmla="*/ 846523 w 914400"/>
              <a:gd name="connsiteY0" fmla="*/ 317656 h 353686"/>
              <a:gd name="connsiteX1" fmla="*/ 914400 w 914400"/>
              <a:gd name="connsiteY1" fmla="*/ 200181 h 353686"/>
              <a:gd name="connsiteX2" fmla="*/ 528460 w 914400"/>
              <a:gd name="connsiteY2" fmla="*/ 136781 h 353686"/>
              <a:gd name="connsiteX3" fmla="*/ 590114 w 914400"/>
              <a:gd name="connsiteY3" fmla="*/ 0 h 353686"/>
              <a:gd name="connsiteX4" fmla="*/ 0 w 914400"/>
              <a:gd name="connsiteY4" fmla="*/ 123981 h 353686"/>
              <a:gd name="connsiteX5" fmla="*/ 462658 w 914400"/>
              <a:gd name="connsiteY5" fmla="*/ 353686 h 353686"/>
              <a:gd name="connsiteX6" fmla="*/ 504106 w 914400"/>
              <a:gd name="connsiteY6" fmla="*/ 255822 h 353686"/>
              <a:gd name="connsiteX7" fmla="*/ 846523 w 914400"/>
              <a:gd name="connsiteY7" fmla="*/ 317656 h 3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53686">
                <a:moveTo>
                  <a:pt x="846523" y="317656"/>
                </a:moveTo>
                <a:lnTo>
                  <a:pt x="914400" y="200181"/>
                </a:lnTo>
                <a:lnTo>
                  <a:pt x="528460" y="136781"/>
                </a:lnTo>
                <a:lnTo>
                  <a:pt x="590114" y="0"/>
                </a:lnTo>
                <a:lnTo>
                  <a:pt x="0" y="123981"/>
                </a:lnTo>
                <a:lnTo>
                  <a:pt x="462658" y="353686"/>
                </a:lnTo>
                <a:lnTo>
                  <a:pt x="504106" y="255822"/>
                </a:lnTo>
                <a:lnTo>
                  <a:pt x="846523" y="317656"/>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486400" y="2857500"/>
            <a:ext cx="3657600" cy="3824726"/>
            <a:chOff x="5486400" y="2857500"/>
            <a:chExt cx="3657600" cy="3824726"/>
          </a:xfrm>
        </p:grpSpPr>
        <p:pic>
          <p:nvPicPr>
            <p:cNvPr id="12" name="Picture 3"/>
            <p:cNvPicPr>
              <a:picLocks noChangeAspect="1" noChangeArrowheads="1"/>
            </p:cNvPicPr>
            <p:nvPr/>
          </p:nvPicPr>
          <p:blipFill>
            <a:blip r:embed="rId3" cstate="print"/>
            <a:srcRect/>
            <a:stretch>
              <a:fillRect/>
            </a:stretch>
          </p:blipFill>
          <p:spPr bwMode="auto">
            <a:xfrm>
              <a:off x="5486400" y="3810000"/>
              <a:ext cx="3657600" cy="2872226"/>
            </a:xfrm>
            <a:prstGeom prst="rect">
              <a:avLst/>
            </a:prstGeom>
            <a:noFill/>
            <a:ln w="9525">
              <a:noFill/>
              <a:miter lim="800000"/>
              <a:headEnd/>
              <a:tailEnd/>
            </a:ln>
          </p:spPr>
        </p:pic>
        <p:sp>
          <p:nvSpPr>
            <p:cNvPr id="25" name="TextBox 24"/>
            <p:cNvSpPr txBox="1"/>
            <p:nvPr/>
          </p:nvSpPr>
          <p:spPr>
            <a:xfrm>
              <a:off x="5486400" y="2857500"/>
              <a:ext cx="3657600" cy="954107"/>
            </a:xfrm>
            <a:prstGeom prst="rect">
              <a:avLst/>
            </a:prstGeom>
            <a:solidFill>
              <a:schemeClr val="bg1"/>
            </a:solidFill>
          </p:spPr>
          <p:txBody>
            <a:bodyPr wrap="square" rtlCol="0">
              <a:spAutoFit/>
            </a:bodyPr>
            <a:lstStyle/>
            <a:p>
              <a:r>
                <a:rPr lang="en-US" sz="2800" b="1" dirty="0" smtClean="0"/>
                <a:t>RESULTING FRACTURE creates a…</a:t>
              </a:r>
            </a:p>
          </p:txBody>
        </p:sp>
      </p:grpSp>
      <p:sp>
        <p:nvSpPr>
          <p:cNvPr id="21" name="Rounded Rectangle 20"/>
          <p:cNvSpPr/>
          <p:nvPr/>
        </p:nvSpPr>
        <p:spPr>
          <a:xfrm>
            <a:off x="5486400" y="3810000"/>
            <a:ext cx="36576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5402494" y="2514600"/>
            <a:ext cx="3741506" cy="4343400"/>
            <a:chOff x="-3741506" y="2209800"/>
            <a:chExt cx="3741506" cy="4343400"/>
          </a:xfrm>
        </p:grpSpPr>
        <p:grpSp>
          <p:nvGrpSpPr>
            <p:cNvPr id="24" name="Group 23"/>
            <p:cNvGrpSpPr/>
            <p:nvPr/>
          </p:nvGrpSpPr>
          <p:grpSpPr>
            <a:xfrm>
              <a:off x="-3741506" y="3048000"/>
              <a:ext cx="3741506" cy="3505200"/>
              <a:chOff x="5334000" y="4191000"/>
              <a:chExt cx="3660169" cy="3429000"/>
            </a:xfrm>
          </p:grpSpPr>
          <p:pic>
            <p:nvPicPr>
              <p:cNvPr id="22" name="Picture 5"/>
              <p:cNvPicPr>
                <a:picLocks noChangeAspect="1" noChangeArrowheads="1"/>
              </p:cNvPicPr>
              <p:nvPr/>
            </p:nvPicPr>
            <p:blipFill>
              <a:blip r:embed="rId4" cstate="print"/>
              <a:srcRect/>
              <a:stretch>
                <a:fillRect/>
              </a:stretch>
            </p:blipFill>
            <p:spPr bwMode="auto">
              <a:xfrm>
                <a:off x="5334000" y="4191000"/>
                <a:ext cx="3660169" cy="3429000"/>
              </a:xfrm>
              <a:prstGeom prst="rect">
                <a:avLst/>
              </a:prstGeom>
              <a:noFill/>
              <a:ln w="9525">
                <a:noFill/>
                <a:miter lim="800000"/>
                <a:headEnd/>
                <a:tailEnd/>
              </a:ln>
            </p:spPr>
          </p:pic>
          <p:sp>
            <p:nvSpPr>
              <p:cNvPr id="23" name="Rounded Rectangle 22"/>
              <p:cNvSpPr/>
              <p:nvPr/>
            </p:nvSpPr>
            <p:spPr>
              <a:xfrm>
                <a:off x="6019800" y="4572000"/>
                <a:ext cx="23622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3733800" y="2209800"/>
              <a:ext cx="3733800" cy="954107"/>
            </a:xfrm>
            <a:prstGeom prst="rect">
              <a:avLst/>
            </a:prstGeom>
            <a:solidFill>
              <a:schemeClr val="bg1"/>
            </a:solidFill>
          </p:spPr>
          <p:txBody>
            <a:bodyPr wrap="square" rtlCol="0">
              <a:spAutoFit/>
            </a:bodyPr>
            <a:lstStyle/>
            <a:p>
              <a:r>
                <a:rPr lang="en-US" sz="2800" b="1" dirty="0" smtClean="0"/>
                <a:t>IF the fracture angle is shallow, then its called..</a:t>
              </a:r>
            </a:p>
          </p:txBody>
        </p:sp>
      </p:grpSp>
      <p:sp>
        <p:nvSpPr>
          <p:cNvPr id="29" name="TextBox 28"/>
          <p:cNvSpPr txBox="1"/>
          <p:nvPr/>
        </p:nvSpPr>
        <p:spPr>
          <a:xfrm>
            <a:off x="457200" y="5410200"/>
            <a:ext cx="4876800" cy="1200329"/>
          </a:xfrm>
          <a:prstGeom prst="rect">
            <a:avLst/>
          </a:prstGeom>
          <a:solidFill>
            <a:schemeClr val="bg1"/>
          </a:solidFill>
        </p:spPr>
        <p:txBody>
          <a:bodyPr wrap="square" rtlCol="0">
            <a:spAutoFit/>
          </a:bodyPr>
          <a:lstStyle/>
          <a:p>
            <a:pPr algn="ctr"/>
            <a:r>
              <a:rPr lang="en-US" sz="7200" b="1" dirty="0" smtClean="0"/>
              <a:t>BUT…</a:t>
            </a:r>
          </a:p>
        </p:txBody>
      </p:sp>
      <p:sp>
        <p:nvSpPr>
          <p:cNvPr id="30" name="TextBox 29"/>
          <p:cNvSpPr txBox="1"/>
          <p:nvPr/>
        </p:nvSpPr>
        <p:spPr>
          <a:xfrm>
            <a:off x="457200" y="5410200"/>
            <a:ext cx="4876800" cy="1200329"/>
          </a:xfrm>
          <a:prstGeom prst="rect">
            <a:avLst/>
          </a:prstGeom>
          <a:solidFill>
            <a:schemeClr val="bg1"/>
          </a:solidFill>
        </p:spPr>
        <p:txBody>
          <a:bodyPr wrap="square" rtlCol="0">
            <a:spAutoFit/>
          </a:bodyPr>
          <a:lstStyle/>
          <a:p>
            <a:r>
              <a:rPr lang="en-US" sz="7200" b="1" dirty="0" smtClean="0"/>
              <a:t>HOWEVER…</a:t>
            </a:r>
          </a:p>
        </p:txBody>
      </p:sp>
      <p:sp>
        <p:nvSpPr>
          <p:cNvPr id="32" name="Rectangle 2"/>
          <p:cNvSpPr>
            <a:spLocks noGrp="1" noChangeArrowheads="1"/>
          </p:cNvSpPr>
          <p:nvPr>
            <p:ph type="title"/>
          </p:nvPr>
        </p:nvSpPr>
        <p:spPr>
          <a:xfrm>
            <a:off x="0" y="0"/>
            <a:ext cx="9144000" cy="548640"/>
          </a:xfrm>
        </p:spPr>
        <p:txBody>
          <a:bodyPr>
            <a:noAutofit/>
          </a:bodyPr>
          <a:lstStyle/>
          <a:p>
            <a:r>
              <a:rPr lang="en-US" b="1" dirty="0" smtClean="0"/>
              <a:t>GEOLOGIC STRUCTURAL “FAULTS”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left)">
                                      <p:cBhvr>
                                        <p:cTn id="7" dur="1000"/>
                                        <p:tgtEl>
                                          <p:spTgt spid="8">
                                            <p:txEl>
                                              <p:pRg st="4" end="4"/>
                                            </p:txEl>
                                          </p:spTgt>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80">
                                          <p:stCondLst>
                                            <p:cond delay="0"/>
                                          </p:stCondLst>
                                        </p:cTn>
                                        <p:tgtEl>
                                          <p:spTgt spid="19"/>
                                        </p:tgtEl>
                                      </p:cBhvr>
                                    </p:animEffect>
                                    <p:anim calcmode="lin" valueType="num">
                                      <p:cBhvr>
                                        <p:cTn id="1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 dur="26">
                                          <p:stCondLst>
                                            <p:cond delay="650"/>
                                          </p:stCondLst>
                                        </p:cTn>
                                        <p:tgtEl>
                                          <p:spTgt spid="19"/>
                                        </p:tgtEl>
                                      </p:cBhvr>
                                      <p:to x="100000" y="60000"/>
                                    </p:animScale>
                                    <p:animScale>
                                      <p:cBhvr>
                                        <p:cTn id="18" dur="166" decel="50000">
                                          <p:stCondLst>
                                            <p:cond delay="676"/>
                                          </p:stCondLst>
                                        </p:cTn>
                                        <p:tgtEl>
                                          <p:spTgt spid="19"/>
                                        </p:tgtEl>
                                      </p:cBhvr>
                                      <p:to x="100000" y="100000"/>
                                    </p:animScale>
                                    <p:animScale>
                                      <p:cBhvr>
                                        <p:cTn id="19" dur="26">
                                          <p:stCondLst>
                                            <p:cond delay="1312"/>
                                          </p:stCondLst>
                                        </p:cTn>
                                        <p:tgtEl>
                                          <p:spTgt spid="19"/>
                                        </p:tgtEl>
                                      </p:cBhvr>
                                      <p:to x="100000" y="80000"/>
                                    </p:animScale>
                                    <p:animScale>
                                      <p:cBhvr>
                                        <p:cTn id="20" dur="166" decel="50000">
                                          <p:stCondLst>
                                            <p:cond delay="1338"/>
                                          </p:stCondLst>
                                        </p:cTn>
                                        <p:tgtEl>
                                          <p:spTgt spid="19"/>
                                        </p:tgtEl>
                                      </p:cBhvr>
                                      <p:to x="100000" y="100000"/>
                                    </p:animScale>
                                    <p:animScale>
                                      <p:cBhvr>
                                        <p:cTn id="21" dur="26">
                                          <p:stCondLst>
                                            <p:cond delay="1642"/>
                                          </p:stCondLst>
                                        </p:cTn>
                                        <p:tgtEl>
                                          <p:spTgt spid="19"/>
                                        </p:tgtEl>
                                      </p:cBhvr>
                                      <p:to x="100000" y="90000"/>
                                    </p:animScale>
                                    <p:animScale>
                                      <p:cBhvr>
                                        <p:cTn id="22" dur="166" decel="50000">
                                          <p:stCondLst>
                                            <p:cond delay="1668"/>
                                          </p:stCondLst>
                                        </p:cTn>
                                        <p:tgtEl>
                                          <p:spTgt spid="19"/>
                                        </p:tgtEl>
                                      </p:cBhvr>
                                      <p:to x="100000" y="100000"/>
                                    </p:animScale>
                                    <p:animScale>
                                      <p:cBhvr>
                                        <p:cTn id="23" dur="26">
                                          <p:stCondLst>
                                            <p:cond delay="1808"/>
                                          </p:stCondLst>
                                        </p:cTn>
                                        <p:tgtEl>
                                          <p:spTgt spid="19"/>
                                        </p:tgtEl>
                                      </p:cBhvr>
                                      <p:to x="100000" y="95000"/>
                                    </p:animScale>
                                    <p:animScale>
                                      <p:cBhvr>
                                        <p:cTn id="24" dur="166" decel="50000">
                                          <p:stCondLst>
                                            <p:cond delay="1834"/>
                                          </p:stCondLst>
                                        </p:cTn>
                                        <p:tgtEl>
                                          <p:spTgt spid="19"/>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80">
                                          <p:stCondLst>
                                            <p:cond delay="0"/>
                                          </p:stCondLst>
                                        </p:cTn>
                                        <p:tgtEl>
                                          <p:spTgt spid="20"/>
                                        </p:tgtEl>
                                      </p:cBhvr>
                                    </p:animEffect>
                                    <p:anim calcmode="lin" valueType="num">
                                      <p:cBhvr>
                                        <p:cTn id="2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3" dur="26">
                                          <p:stCondLst>
                                            <p:cond delay="650"/>
                                          </p:stCondLst>
                                        </p:cTn>
                                        <p:tgtEl>
                                          <p:spTgt spid="20"/>
                                        </p:tgtEl>
                                      </p:cBhvr>
                                      <p:to x="100000" y="60000"/>
                                    </p:animScale>
                                    <p:animScale>
                                      <p:cBhvr>
                                        <p:cTn id="34" dur="166" decel="50000">
                                          <p:stCondLst>
                                            <p:cond delay="676"/>
                                          </p:stCondLst>
                                        </p:cTn>
                                        <p:tgtEl>
                                          <p:spTgt spid="20"/>
                                        </p:tgtEl>
                                      </p:cBhvr>
                                      <p:to x="100000" y="100000"/>
                                    </p:animScale>
                                    <p:animScale>
                                      <p:cBhvr>
                                        <p:cTn id="35" dur="26">
                                          <p:stCondLst>
                                            <p:cond delay="1312"/>
                                          </p:stCondLst>
                                        </p:cTn>
                                        <p:tgtEl>
                                          <p:spTgt spid="20"/>
                                        </p:tgtEl>
                                      </p:cBhvr>
                                      <p:to x="100000" y="80000"/>
                                    </p:animScale>
                                    <p:animScale>
                                      <p:cBhvr>
                                        <p:cTn id="36" dur="166" decel="50000">
                                          <p:stCondLst>
                                            <p:cond delay="1338"/>
                                          </p:stCondLst>
                                        </p:cTn>
                                        <p:tgtEl>
                                          <p:spTgt spid="20"/>
                                        </p:tgtEl>
                                      </p:cBhvr>
                                      <p:to x="100000" y="100000"/>
                                    </p:animScale>
                                    <p:animScale>
                                      <p:cBhvr>
                                        <p:cTn id="37" dur="26">
                                          <p:stCondLst>
                                            <p:cond delay="1642"/>
                                          </p:stCondLst>
                                        </p:cTn>
                                        <p:tgtEl>
                                          <p:spTgt spid="20"/>
                                        </p:tgtEl>
                                      </p:cBhvr>
                                      <p:to x="100000" y="90000"/>
                                    </p:animScale>
                                    <p:animScale>
                                      <p:cBhvr>
                                        <p:cTn id="38" dur="166" decel="50000">
                                          <p:stCondLst>
                                            <p:cond delay="1668"/>
                                          </p:stCondLst>
                                        </p:cTn>
                                        <p:tgtEl>
                                          <p:spTgt spid="20"/>
                                        </p:tgtEl>
                                      </p:cBhvr>
                                      <p:to x="100000" y="100000"/>
                                    </p:animScale>
                                    <p:animScale>
                                      <p:cBhvr>
                                        <p:cTn id="39" dur="26">
                                          <p:stCondLst>
                                            <p:cond delay="1808"/>
                                          </p:stCondLst>
                                        </p:cTn>
                                        <p:tgtEl>
                                          <p:spTgt spid="20"/>
                                        </p:tgtEl>
                                      </p:cBhvr>
                                      <p:to x="100000" y="95000"/>
                                    </p:animScale>
                                    <p:animScale>
                                      <p:cBhvr>
                                        <p:cTn id="40" dur="166" decel="50000">
                                          <p:stCondLst>
                                            <p:cond delay="1834"/>
                                          </p:stCondLst>
                                        </p:cTn>
                                        <p:tgtEl>
                                          <p:spTgt spid="2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1000"/>
                                        <p:tgtEl>
                                          <p:spTgt spid="2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10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up)">
                                      <p:cBhvr>
                                        <p:cTn id="59" dur="1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5" name="Group 44"/>
          <p:cNvGrpSpPr/>
          <p:nvPr/>
        </p:nvGrpSpPr>
        <p:grpSpPr>
          <a:xfrm>
            <a:off x="5467350" y="2857500"/>
            <a:ext cx="3676650" cy="3473022"/>
            <a:chOff x="5467350" y="2857500"/>
            <a:chExt cx="3676650" cy="3473022"/>
          </a:xfrm>
        </p:grpSpPr>
        <p:pic>
          <p:nvPicPr>
            <p:cNvPr id="7" name="Picture 6"/>
            <p:cNvPicPr>
              <a:picLocks noChangeAspect="1" noChangeArrowheads="1"/>
            </p:cNvPicPr>
            <p:nvPr/>
          </p:nvPicPr>
          <p:blipFill>
            <a:blip r:embed="rId2" cstate="print"/>
            <a:srcRect/>
            <a:stretch>
              <a:fillRect/>
            </a:stretch>
          </p:blipFill>
          <p:spPr bwMode="auto">
            <a:xfrm>
              <a:off x="5467350" y="3810000"/>
              <a:ext cx="3657600" cy="2520522"/>
            </a:xfrm>
            <a:prstGeom prst="rect">
              <a:avLst/>
            </a:prstGeom>
            <a:noFill/>
            <a:ln w="9525">
              <a:noFill/>
              <a:miter lim="800000"/>
              <a:headEnd/>
              <a:tailEnd/>
            </a:ln>
          </p:spPr>
        </p:pic>
        <p:sp>
          <p:nvSpPr>
            <p:cNvPr id="44" name="TextBox 43"/>
            <p:cNvSpPr txBox="1"/>
            <p:nvPr/>
          </p:nvSpPr>
          <p:spPr>
            <a:xfrm>
              <a:off x="5486400" y="2857500"/>
              <a:ext cx="3657600" cy="954107"/>
            </a:xfrm>
            <a:prstGeom prst="rect">
              <a:avLst/>
            </a:prstGeom>
            <a:solidFill>
              <a:schemeClr val="bg1"/>
            </a:solidFill>
          </p:spPr>
          <p:txBody>
            <a:bodyPr wrap="square" rtlCol="0">
              <a:spAutoFit/>
            </a:bodyPr>
            <a:lstStyle/>
            <a:p>
              <a:r>
                <a:rPr lang="en-US" sz="2800" b="1" dirty="0" smtClean="0"/>
                <a:t>RESULTING FRACTURE creates a…</a:t>
              </a:r>
            </a:p>
          </p:txBody>
        </p:sp>
      </p:grpSp>
      <p:sp>
        <p:nvSpPr>
          <p:cNvPr id="1683460" name="Text Box 4"/>
          <p:cNvSpPr txBox="1">
            <a:spLocks noChangeArrowheads="1"/>
          </p:cNvSpPr>
          <p:nvPr/>
        </p:nvSpPr>
        <p:spPr bwMode="auto">
          <a:xfrm>
            <a:off x="7772400" y="6521450"/>
            <a:ext cx="1371600" cy="336550"/>
          </a:xfrm>
          <a:prstGeom prst="rect">
            <a:avLst/>
          </a:prstGeom>
          <a:noFill/>
          <a:ln w="12700">
            <a:noFill/>
            <a:miter lim="800000"/>
            <a:headEnd type="none" w="sm" len="sm"/>
            <a:tailEnd type="none" w="sm" len="sm"/>
          </a:ln>
          <a:effectLst/>
        </p:spPr>
        <p:txBody>
          <a:bodyPr>
            <a:spAutoFit/>
          </a:bodyPr>
          <a:lstStyle/>
          <a:p>
            <a:pPr algn="ctr">
              <a:lnSpc>
                <a:spcPct val="50000"/>
              </a:lnSpc>
              <a:spcBef>
                <a:spcPct val="60000"/>
              </a:spcBef>
            </a:pPr>
            <a:r>
              <a:rPr lang="en-US" sz="1000" b="1" i="1" dirty="0">
                <a:solidFill>
                  <a:srgbClr val="FF0000"/>
                </a:solidFill>
              </a:rPr>
              <a:t>Parks and Plates</a:t>
            </a:r>
          </a:p>
          <a:p>
            <a:pPr algn="ctr">
              <a:lnSpc>
                <a:spcPct val="50000"/>
              </a:lnSpc>
              <a:spcBef>
                <a:spcPct val="60000"/>
              </a:spcBef>
            </a:pPr>
            <a:r>
              <a:rPr lang="en-US" sz="1000" b="1" i="1" dirty="0">
                <a:solidFill>
                  <a:srgbClr val="FF0000"/>
                </a:solidFill>
                <a:cs typeface="Times New Roman" pitchFamily="18" charset="0"/>
              </a:rPr>
              <a:t>©2005 Robert J. Lillie</a:t>
            </a:r>
          </a:p>
        </p:txBody>
      </p:sp>
      <p:pic>
        <p:nvPicPr>
          <p:cNvPr id="8" name="Picture 6"/>
          <p:cNvPicPr>
            <a:picLocks noChangeAspect="1" noChangeArrowheads="1"/>
          </p:cNvPicPr>
          <p:nvPr/>
        </p:nvPicPr>
        <p:blipFill>
          <a:blip r:embed="rId3" cstate="print"/>
          <a:srcRect/>
          <a:stretch>
            <a:fillRect/>
          </a:stretch>
        </p:blipFill>
        <p:spPr bwMode="auto">
          <a:xfrm>
            <a:off x="2243138" y="685800"/>
            <a:ext cx="4657725" cy="1809750"/>
          </a:xfrm>
          <a:prstGeom prst="rect">
            <a:avLst/>
          </a:prstGeom>
          <a:noFill/>
          <a:ln w="9525">
            <a:noFill/>
            <a:miter lim="800000"/>
            <a:headEnd/>
            <a:tailEnd/>
          </a:ln>
        </p:spPr>
      </p:pic>
      <p:sp>
        <p:nvSpPr>
          <p:cNvPr id="15" name="Freeform 14"/>
          <p:cNvSpPr/>
          <p:nvPr/>
        </p:nvSpPr>
        <p:spPr>
          <a:xfrm rot="21300000">
            <a:off x="4740546" y="1005632"/>
            <a:ext cx="361785" cy="386301"/>
          </a:xfrm>
          <a:custGeom>
            <a:avLst/>
            <a:gdLst>
              <a:gd name="connsiteX0" fmla="*/ 23854 w 361785"/>
              <a:gd name="connsiteY0" fmla="*/ 310101 h 310101"/>
              <a:gd name="connsiteX1" fmla="*/ 0 w 361785"/>
              <a:gd name="connsiteY1" fmla="*/ 131197 h 310101"/>
              <a:gd name="connsiteX2" fmla="*/ 91440 w 361785"/>
              <a:gd name="connsiteY2" fmla="*/ 139148 h 310101"/>
              <a:gd name="connsiteX3" fmla="*/ 214686 w 361785"/>
              <a:gd name="connsiteY3" fmla="*/ 0 h 310101"/>
              <a:gd name="connsiteX4" fmla="*/ 361785 w 361785"/>
              <a:gd name="connsiteY4" fmla="*/ 19878 h 310101"/>
              <a:gd name="connsiteX5" fmla="*/ 218661 w 361785"/>
              <a:gd name="connsiteY5" fmla="*/ 163002 h 310101"/>
              <a:gd name="connsiteX6" fmla="*/ 322028 w 361785"/>
              <a:gd name="connsiteY6" fmla="*/ 166977 h 310101"/>
              <a:gd name="connsiteX7" fmla="*/ 23854 w 361785"/>
              <a:gd name="connsiteY7"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785" h="310101">
                <a:moveTo>
                  <a:pt x="23854" y="310101"/>
                </a:moveTo>
                <a:lnTo>
                  <a:pt x="0" y="131197"/>
                </a:lnTo>
                <a:lnTo>
                  <a:pt x="91440" y="139148"/>
                </a:lnTo>
                <a:lnTo>
                  <a:pt x="214686" y="0"/>
                </a:lnTo>
                <a:lnTo>
                  <a:pt x="361785" y="19878"/>
                </a:lnTo>
                <a:lnTo>
                  <a:pt x="218661" y="163002"/>
                </a:lnTo>
                <a:lnTo>
                  <a:pt x="322028" y="166977"/>
                </a:lnTo>
                <a:lnTo>
                  <a:pt x="23854" y="310101"/>
                </a:lnTo>
                <a:close/>
              </a:path>
            </a:pathLst>
          </a:cu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txBox="1">
            <a:spLocks noChangeArrowheads="1"/>
          </p:cNvSpPr>
          <p:nvPr/>
        </p:nvSpPr>
        <p:spPr>
          <a:xfrm>
            <a:off x="0" y="2514600"/>
            <a:ext cx="5486400" cy="43434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We have a slab of layered rock as shown above</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The slab develops a crack along this line</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What will happen?</a:t>
            </a:r>
          </a:p>
          <a:p>
            <a:pPr marL="342900" marR="0" lvl="0" indent="-342900" algn="l" defTabSz="914400" rtl="0" eaLnBrk="1" fontAlgn="auto" latinLnBrk="0" hangingPunct="1">
              <a:lnSpc>
                <a:spcPct val="90000"/>
              </a:lnSpc>
              <a:spcBef>
                <a:spcPts val="0"/>
              </a:spcBef>
              <a:spcAft>
                <a:spcPts val="120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It DEPENDS on the forces (STRAIN)  acting on this slab</a:t>
            </a:r>
          </a:p>
          <a:p>
            <a:pPr marL="342900" lvl="0" indent="-342900">
              <a:lnSpc>
                <a:spcPct val="90000"/>
              </a:lnSpc>
              <a:spcAft>
                <a:spcPts val="1200"/>
              </a:spcAft>
              <a:buFont typeface="Arial" pitchFamily="34" charset="0"/>
              <a:buChar cha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If </a:t>
            </a:r>
            <a:r>
              <a:rPr lang="en-US" sz="3200" b="1" dirty="0" smtClean="0"/>
              <a:t>forces are PUSHING the right side away and PULLING the left side towards us (SHEAR)…</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9" name="Rounded Rectangle 18"/>
          <p:cNvSpPr/>
          <p:nvPr/>
        </p:nvSpPr>
        <p:spPr>
          <a:xfrm>
            <a:off x="5410200" y="3733800"/>
            <a:ext cx="37338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10800000">
            <a:off x="5654946" y="1005630"/>
            <a:ext cx="361785" cy="386301"/>
          </a:xfrm>
          <a:custGeom>
            <a:avLst/>
            <a:gdLst>
              <a:gd name="connsiteX0" fmla="*/ 23854 w 361785"/>
              <a:gd name="connsiteY0" fmla="*/ 310101 h 310101"/>
              <a:gd name="connsiteX1" fmla="*/ 0 w 361785"/>
              <a:gd name="connsiteY1" fmla="*/ 131197 h 310101"/>
              <a:gd name="connsiteX2" fmla="*/ 91440 w 361785"/>
              <a:gd name="connsiteY2" fmla="*/ 139148 h 310101"/>
              <a:gd name="connsiteX3" fmla="*/ 214686 w 361785"/>
              <a:gd name="connsiteY3" fmla="*/ 0 h 310101"/>
              <a:gd name="connsiteX4" fmla="*/ 361785 w 361785"/>
              <a:gd name="connsiteY4" fmla="*/ 19878 h 310101"/>
              <a:gd name="connsiteX5" fmla="*/ 218661 w 361785"/>
              <a:gd name="connsiteY5" fmla="*/ 163002 h 310101"/>
              <a:gd name="connsiteX6" fmla="*/ 322028 w 361785"/>
              <a:gd name="connsiteY6" fmla="*/ 166977 h 310101"/>
              <a:gd name="connsiteX7" fmla="*/ 23854 w 361785"/>
              <a:gd name="connsiteY7"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785" h="310101">
                <a:moveTo>
                  <a:pt x="23854" y="310101"/>
                </a:moveTo>
                <a:lnTo>
                  <a:pt x="0" y="131197"/>
                </a:lnTo>
                <a:lnTo>
                  <a:pt x="91440" y="139148"/>
                </a:lnTo>
                <a:lnTo>
                  <a:pt x="214686" y="0"/>
                </a:lnTo>
                <a:lnTo>
                  <a:pt x="361785" y="19878"/>
                </a:lnTo>
                <a:lnTo>
                  <a:pt x="218661" y="163002"/>
                </a:lnTo>
                <a:lnTo>
                  <a:pt x="322028" y="166977"/>
                </a:lnTo>
                <a:lnTo>
                  <a:pt x="23854" y="310101"/>
                </a:lnTo>
                <a:close/>
              </a:path>
            </a:pathLst>
          </a:cu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5074920" y="717699"/>
            <a:ext cx="640080" cy="1720701"/>
            <a:chOff x="5074920" y="717699"/>
            <a:chExt cx="640080" cy="1720701"/>
          </a:xfrm>
        </p:grpSpPr>
        <p:cxnSp>
          <p:nvCxnSpPr>
            <p:cNvPr id="10" name="Straight Connector 9"/>
            <p:cNvCxnSpPr/>
            <p:nvPr/>
          </p:nvCxnSpPr>
          <p:spPr>
            <a:xfrm rot="21360000" flipV="1">
              <a:off x="5074920" y="717699"/>
              <a:ext cx="64008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05400" y="1676400"/>
              <a:ext cx="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9296400" y="1752600"/>
            <a:ext cx="3896833" cy="2828925"/>
            <a:chOff x="3200400" y="2209800"/>
            <a:chExt cx="3896833" cy="2828925"/>
          </a:xfrm>
        </p:grpSpPr>
        <p:grpSp>
          <p:nvGrpSpPr>
            <p:cNvPr id="31" name="Group 25"/>
            <p:cNvGrpSpPr/>
            <p:nvPr/>
          </p:nvGrpSpPr>
          <p:grpSpPr>
            <a:xfrm>
              <a:off x="3200400" y="2209800"/>
              <a:ext cx="3896833" cy="2828925"/>
              <a:chOff x="3200400" y="2209800"/>
              <a:chExt cx="3896833" cy="2828925"/>
            </a:xfrm>
          </p:grpSpPr>
          <p:grpSp>
            <p:nvGrpSpPr>
              <p:cNvPr id="34" name="Group 23"/>
              <p:cNvGrpSpPr/>
              <p:nvPr/>
            </p:nvGrpSpPr>
            <p:grpSpPr>
              <a:xfrm>
                <a:off x="3200400" y="2209800"/>
                <a:ext cx="3896833" cy="2828925"/>
                <a:chOff x="4953000" y="1219200"/>
                <a:chExt cx="3896833" cy="2828925"/>
              </a:xfrm>
            </p:grpSpPr>
            <p:sp>
              <p:nvSpPr>
                <p:cNvPr id="36" name="Rectangle 35"/>
                <p:cNvSpPr/>
                <p:nvPr/>
              </p:nvSpPr>
              <p:spPr>
                <a:xfrm>
                  <a:off x="4953000" y="1219200"/>
                  <a:ext cx="3886200" cy="28194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a:blip r:embed="rId4" cstate="print"/>
                <a:srcRect/>
                <a:stretch>
                  <a:fillRect/>
                </a:stretch>
              </p:blipFill>
              <p:spPr bwMode="auto">
                <a:xfrm>
                  <a:off x="4953000" y="2209800"/>
                  <a:ext cx="1857375" cy="1838325"/>
                </a:xfrm>
                <a:prstGeom prst="rect">
                  <a:avLst/>
                </a:prstGeom>
                <a:noFill/>
                <a:ln w="9525">
                  <a:noFill/>
                  <a:miter lim="800000"/>
                  <a:headEnd/>
                  <a:tailEnd/>
                </a:ln>
              </p:spPr>
            </p:pic>
            <p:pic>
              <p:nvPicPr>
                <p:cNvPr id="38" name="Picture 4"/>
                <p:cNvPicPr>
                  <a:picLocks noChangeAspect="1" noChangeArrowheads="1"/>
                </p:cNvPicPr>
                <p:nvPr/>
              </p:nvPicPr>
              <p:blipFill>
                <a:blip r:embed="rId5" cstate="print"/>
                <a:srcRect/>
                <a:stretch>
                  <a:fillRect/>
                </a:stretch>
              </p:blipFill>
              <p:spPr bwMode="auto">
                <a:xfrm>
                  <a:off x="6781800" y="2209800"/>
                  <a:ext cx="609600" cy="1828800"/>
                </a:xfrm>
                <a:prstGeom prst="rect">
                  <a:avLst/>
                </a:prstGeom>
                <a:noFill/>
                <a:ln w="9525">
                  <a:noFill/>
                  <a:miter lim="800000"/>
                  <a:headEnd/>
                  <a:tailEnd/>
                </a:ln>
              </p:spPr>
            </p:pic>
            <p:pic>
              <p:nvPicPr>
                <p:cNvPr id="39" name="Picture 3"/>
                <p:cNvPicPr>
                  <a:picLocks noChangeAspect="1" noChangeArrowheads="1"/>
                </p:cNvPicPr>
                <p:nvPr/>
              </p:nvPicPr>
              <p:blipFill>
                <a:blip r:embed="rId6" cstate="print"/>
                <a:srcRect/>
                <a:stretch>
                  <a:fillRect/>
                </a:stretch>
              </p:blipFill>
              <p:spPr bwMode="auto">
                <a:xfrm>
                  <a:off x="7059133" y="1741967"/>
                  <a:ext cx="1790700" cy="1828800"/>
                </a:xfrm>
                <a:prstGeom prst="rect">
                  <a:avLst/>
                </a:prstGeom>
                <a:noFill/>
                <a:ln w="9525">
                  <a:noFill/>
                  <a:miter lim="800000"/>
                  <a:headEnd/>
                  <a:tailEnd/>
                </a:ln>
              </p:spPr>
            </p:pic>
            <p:cxnSp>
              <p:nvCxnSpPr>
                <p:cNvPr id="40" name="Straight Connector 39"/>
                <p:cNvCxnSpPr/>
                <p:nvPr/>
              </p:nvCxnSpPr>
              <p:spPr>
                <a:xfrm flipV="1">
                  <a:off x="6803066" y="1752600"/>
                  <a:ext cx="685800" cy="1447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871055" y="2231066"/>
                  <a:ext cx="1389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052932" y="2717327"/>
                  <a:ext cx="0" cy="777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6996222" y="1676400"/>
                  <a:ext cx="471377" cy="533400"/>
                </a:xfrm>
                <a:custGeom>
                  <a:avLst/>
                  <a:gdLst>
                    <a:gd name="connsiteX0" fmla="*/ 42530 w 574158"/>
                    <a:gd name="connsiteY0" fmla="*/ 499731 h 499731"/>
                    <a:gd name="connsiteX1" fmla="*/ 574158 w 574158"/>
                    <a:gd name="connsiteY1" fmla="*/ 489098 h 499731"/>
                    <a:gd name="connsiteX2" fmla="*/ 435935 w 574158"/>
                    <a:gd name="connsiteY2" fmla="*/ 0 h 499731"/>
                    <a:gd name="connsiteX3" fmla="*/ 0 w 574158"/>
                    <a:gd name="connsiteY3" fmla="*/ 10633 h 499731"/>
                    <a:gd name="connsiteX4" fmla="*/ 42530 w 574158"/>
                    <a:gd name="connsiteY4" fmla="*/ 499731 h 499731"/>
                    <a:gd name="connsiteX0" fmla="*/ 42530 w 435935"/>
                    <a:gd name="connsiteY0" fmla="*/ 499731 h 737191"/>
                    <a:gd name="connsiteX1" fmla="*/ 166577 w 435935"/>
                    <a:gd name="connsiteY1" fmla="*/ 737191 h 737191"/>
                    <a:gd name="connsiteX2" fmla="*/ 435935 w 435935"/>
                    <a:gd name="connsiteY2" fmla="*/ 0 h 737191"/>
                    <a:gd name="connsiteX3" fmla="*/ 0 w 435935"/>
                    <a:gd name="connsiteY3" fmla="*/ 10633 h 737191"/>
                    <a:gd name="connsiteX4" fmla="*/ 42530 w 435935"/>
                    <a:gd name="connsiteY4" fmla="*/ 499731 h 737191"/>
                    <a:gd name="connsiteX0" fmla="*/ 42530 w 435935"/>
                    <a:gd name="connsiteY0" fmla="*/ 499731 h 508591"/>
                    <a:gd name="connsiteX1" fmla="*/ 242778 w 435935"/>
                    <a:gd name="connsiteY1" fmla="*/ 508591 h 508591"/>
                    <a:gd name="connsiteX2" fmla="*/ 435935 w 435935"/>
                    <a:gd name="connsiteY2" fmla="*/ 0 h 508591"/>
                    <a:gd name="connsiteX3" fmla="*/ 0 w 435935"/>
                    <a:gd name="connsiteY3" fmla="*/ 10633 h 508591"/>
                    <a:gd name="connsiteX4" fmla="*/ 42530 w 435935"/>
                    <a:gd name="connsiteY4" fmla="*/ 499731 h 508591"/>
                    <a:gd name="connsiteX0" fmla="*/ 42530 w 547578"/>
                    <a:gd name="connsiteY0" fmla="*/ 524540 h 533400"/>
                    <a:gd name="connsiteX1" fmla="*/ 242778 w 547578"/>
                    <a:gd name="connsiteY1" fmla="*/ 533400 h 533400"/>
                    <a:gd name="connsiteX2" fmla="*/ 547578 w 547578"/>
                    <a:gd name="connsiteY2" fmla="*/ 0 h 533400"/>
                    <a:gd name="connsiteX3" fmla="*/ 0 w 547578"/>
                    <a:gd name="connsiteY3" fmla="*/ 35442 h 533400"/>
                    <a:gd name="connsiteX4" fmla="*/ 42530 w 547578"/>
                    <a:gd name="connsiteY4" fmla="*/ 524540 h 533400"/>
                    <a:gd name="connsiteX0" fmla="*/ 42530 w 471377"/>
                    <a:gd name="connsiteY0" fmla="*/ 524540 h 533400"/>
                    <a:gd name="connsiteX1" fmla="*/ 242778 w 471377"/>
                    <a:gd name="connsiteY1" fmla="*/ 533400 h 533400"/>
                    <a:gd name="connsiteX2" fmla="*/ 471377 w 471377"/>
                    <a:gd name="connsiteY2" fmla="*/ 0 h 533400"/>
                    <a:gd name="connsiteX3" fmla="*/ 0 w 471377"/>
                    <a:gd name="connsiteY3" fmla="*/ 35442 h 533400"/>
                    <a:gd name="connsiteX4" fmla="*/ 42530 w 471377"/>
                    <a:gd name="connsiteY4" fmla="*/ 52454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77" h="533400">
                      <a:moveTo>
                        <a:pt x="42530" y="524540"/>
                      </a:moveTo>
                      <a:lnTo>
                        <a:pt x="242778" y="533400"/>
                      </a:lnTo>
                      <a:lnTo>
                        <a:pt x="471377" y="0"/>
                      </a:lnTo>
                      <a:lnTo>
                        <a:pt x="0" y="35442"/>
                      </a:lnTo>
                      <a:lnTo>
                        <a:pt x="42530" y="52454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3200400" y="2236113"/>
                <a:ext cx="3886200" cy="430887"/>
              </a:xfrm>
              <a:prstGeom prst="rect">
                <a:avLst/>
              </a:prstGeom>
              <a:noFill/>
            </p:spPr>
            <p:txBody>
              <a:bodyPr wrap="square" rtlCol="0">
                <a:spAutoFit/>
              </a:bodyPr>
              <a:lstStyle/>
              <a:p>
                <a:r>
                  <a:rPr lang="en-US" sz="2200" b="1" i="1" dirty="0" smtClean="0">
                    <a:latin typeface="Sitka Small" pitchFamily="2" charset="0"/>
                    <a:ea typeface="DejaVu Sans Condensed" pitchFamily="34" charset="0"/>
                    <a:cs typeface="DejaVu Sans Condensed" pitchFamily="34" charset="0"/>
                  </a:rPr>
                  <a:t>c) Strike-Slip Fault</a:t>
                </a:r>
              </a:p>
            </p:txBody>
          </p:sp>
        </p:grpSp>
        <p:sp>
          <p:nvSpPr>
            <p:cNvPr id="32" name="Freeform 31"/>
            <p:cNvSpPr/>
            <p:nvPr/>
          </p:nvSpPr>
          <p:spPr>
            <a:xfrm rot="-420000">
              <a:off x="4822791" y="3678206"/>
              <a:ext cx="361785" cy="386301"/>
            </a:xfrm>
            <a:custGeom>
              <a:avLst/>
              <a:gdLst>
                <a:gd name="connsiteX0" fmla="*/ 23854 w 361785"/>
                <a:gd name="connsiteY0" fmla="*/ 310101 h 310101"/>
                <a:gd name="connsiteX1" fmla="*/ 0 w 361785"/>
                <a:gd name="connsiteY1" fmla="*/ 131197 h 310101"/>
                <a:gd name="connsiteX2" fmla="*/ 91440 w 361785"/>
                <a:gd name="connsiteY2" fmla="*/ 139148 h 310101"/>
                <a:gd name="connsiteX3" fmla="*/ 214686 w 361785"/>
                <a:gd name="connsiteY3" fmla="*/ 0 h 310101"/>
                <a:gd name="connsiteX4" fmla="*/ 361785 w 361785"/>
                <a:gd name="connsiteY4" fmla="*/ 19878 h 310101"/>
                <a:gd name="connsiteX5" fmla="*/ 218661 w 361785"/>
                <a:gd name="connsiteY5" fmla="*/ 163002 h 310101"/>
                <a:gd name="connsiteX6" fmla="*/ 322028 w 361785"/>
                <a:gd name="connsiteY6" fmla="*/ 166977 h 310101"/>
                <a:gd name="connsiteX7" fmla="*/ 23854 w 361785"/>
                <a:gd name="connsiteY7"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785" h="310101">
                  <a:moveTo>
                    <a:pt x="23854" y="310101"/>
                  </a:moveTo>
                  <a:lnTo>
                    <a:pt x="0" y="131197"/>
                  </a:lnTo>
                  <a:lnTo>
                    <a:pt x="91440" y="139148"/>
                  </a:lnTo>
                  <a:lnTo>
                    <a:pt x="214686" y="0"/>
                  </a:lnTo>
                  <a:lnTo>
                    <a:pt x="361785" y="19878"/>
                  </a:lnTo>
                  <a:lnTo>
                    <a:pt x="218661" y="163002"/>
                  </a:lnTo>
                  <a:lnTo>
                    <a:pt x="322028" y="166977"/>
                  </a:lnTo>
                  <a:lnTo>
                    <a:pt x="23854" y="310101"/>
                  </a:lnTo>
                  <a:close/>
                </a:path>
              </a:pathLst>
            </a:cu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rot="10140000">
              <a:off x="5497228" y="3210501"/>
              <a:ext cx="361785" cy="386301"/>
            </a:xfrm>
            <a:custGeom>
              <a:avLst/>
              <a:gdLst>
                <a:gd name="connsiteX0" fmla="*/ 23854 w 361785"/>
                <a:gd name="connsiteY0" fmla="*/ 310101 h 310101"/>
                <a:gd name="connsiteX1" fmla="*/ 0 w 361785"/>
                <a:gd name="connsiteY1" fmla="*/ 131197 h 310101"/>
                <a:gd name="connsiteX2" fmla="*/ 91440 w 361785"/>
                <a:gd name="connsiteY2" fmla="*/ 139148 h 310101"/>
                <a:gd name="connsiteX3" fmla="*/ 214686 w 361785"/>
                <a:gd name="connsiteY3" fmla="*/ 0 h 310101"/>
                <a:gd name="connsiteX4" fmla="*/ 361785 w 361785"/>
                <a:gd name="connsiteY4" fmla="*/ 19878 h 310101"/>
                <a:gd name="connsiteX5" fmla="*/ 218661 w 361785"/>
                <a:gd name="connsiteY5" fmla="*/ 163002 h 310101"/>
                <a:gd name="connsiteX6" fmla="*/ 322028 w 361785"/>
                <a:gd name="connsiteY6" fmla="*/ 166977 h 310101"/>
                <a:gd name="connsiteX7" fmla="*/ 23854 w 361785"/>
                <a:gd name="connsiteY7"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785" h="310101">
                  <a:moveTo>
                    <a:pt x="23854" y="310101"/>
                  </a:moveTo>
                  <a:lnTo>
                    <a:pt x="0" y="131197"/>
                  </a:lnTo>
                  <a:lnTo>
                    <a:pt x="91440" y="139148"/>
                  </a:lnTo>
                  <a:lnTo>
                    <a:pt x="214686" y="0"/>
                  </a:lnTo>
                  <a:lnTo>
                    <a:pt x="361785" y="19878"/>
                  </a:lnTo>
                  <a:lnTo>
                    <a:pt x="218661" y="163002"/>
                  </a:lnTo>
                  <a:lnTo>
                    <a:pt x="322028" y="166977"/>
                  </a:lnTo>
                  <a:lnTo>
                    <a:pt x="23854" y="310101"/>
                  </a:lnTo>
                  <a:close/>
                </a:path>
              </a:pathLst>
            </a:cu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5074920" y="717699"/>
            <a:ext cx="716280" cy="1662303"/>
            <a:chOff x="5074920" y="717699"/>
            <a:chExt cx="716280" cy="1662303"/>
          </a:xfrm>
        </p:grpSpPr>
        <p:cxnSp>
          <p:nvCxnSpPr>
            <p:cNvPr id="47" name="Straight Connector 46"/>
            <p:cNvCxnSpPr/>
            <p:nvPr/>
          </p:nvCxnSpPr>
          <p:spPr>
            <a:xfrm rot="-240000" flipV="1">
              <a:off x="5074920" y="717699"/>
              <a:ext cx="64008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noChangeAspect="1"/>
            </p:cNvCxnSpPr>
            <p:nvPr/>
          </p:nvCxnSpPr>
          <p:spPr>
            <a:xfrm flipH="1" flipV="1">
              <a:off x="5105400" y="1676400"/>
              <a:ext cx="685800" cy="703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Rectangle 2"/>
          <p:cNvSpPr>
            <a:spLocks noGrp="1" noChangeArrowheads="1"/>
          </p:cNvSpPr>
          <p:nvPr>
            <p:ph type="title"/>
          </p:nvPr>
        </p:nvSpPr>
        <p:spPr>
          <a:xfrm>
            <a:off x="0" y="0"/>
            <a:ext cx="9144000" cy="548640"/>
          </a:xfrm>
        </p:spPr>
        <p:txBody>
          <a:bodyPr>
            <a:noAutofit/>
          </a:bodyPr>
          <a:lstStyle/>
          <a:p>
            <a:r>
              <a:rPr lang="en-US" b="1" dirty="0" smtClean="0"/>
              <a:t>GEOLOGIC STRUCTURAL “FAULTS”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xit" presetSubtype="0" fill="hold" nodeType="withEffect">
                                  <p:stCondLst>
                                    <p:cond delay="0"/>
                                  </p:stCondLst>
                                  <p:childTnLst>
                                    <p:animEffect transition="out" filter="fade">
                                      <p:cBhvr>
                                        <p:cTn id="6" dur="800" accel="100000">
                                          <p:stCondLst>
                                            <p:cond delay="200"/>
                                          </p:stCondLst>
                                        </p:cTn>
                                        <p:tgtEl>
                                          <p:spTgt spid="46"/>
                                        </p:tgtEl>
                                      </p:cBhvr>
                                    </p:animEffect>
                                    <p:anim calcmode="lin" valueType="num">
                                      <p:cBhvr>
                                        <p:cTn id="7" dur="800" accel="100000">
                                          <p:stCondLst>
                                            <p:cond delay="200"/>
                                          </p:stCondLst>
                                        </p:cTn>
                                        <p:tgtEl>
                                          <p:spTgt spid="46"/>
                                        </p:tgtEl>
                                        <p:attrNameLst>
                                          <p:attrName>style.rotation</p:attrName>
                                        </p:attrNameLst>
                                      </p:cBhvr>
                                      <p:tavLst>
                                        <p:tav tm="0">
                                          <p:val>
                                            <p:fltVal val="0"/>
                                          </p:val>
                                        </p:tav>
                                        <p:tav tm="100000">
                                          <p:val>
                                            <p:fltVal val="-90"/>
                                          </p:val>
                                        </p:tav>
                                      </p:tavLst>
                                    </p:anim>
                                    <p:anim calcmode="lin" valueType="num">
                                      <p:cBhvr>
                                        <p:cTn id="8" dur="200" decel="100000"/>
                                        <p:tgtEl>
                                          <p:spTgt spid="46"/>
                                        </p:tgtEl>
                                        <p:attrNameLst>
                                          <p:attrName>ppt_x</p:attrName>
                                        </p:attrNameLst>
                                      </p:cBhvr>
                                      <p:tavLst>
                                        <p:tav tm="0">
                                          <p:val>
                                            <p:strVal val="ppt_x"/>
                                          </p:val>
                                        </p:tav>
                                        <p:tav tm="100000">
                                          <p:val>
                                            <p:strVal val="ppt_x-0.05"/>
                                          </p:val>
                                        </p:tav>
                                      </p:tavLst>
                                    </p:anim>
                                    <p:anim calcmode="lin" valueType="num">
                                      <p:cBhvr>
                                        <p:cTn id="9" dur="200" decel="100000"/>
                                        <p:tgtEl>
                                          <p:spTgt spid="46"/>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46"/>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46"/>
                                        </p:tgtEl>
                                        <p:attrNameLst>
                                          <p:attrName>ppt_y</p:attrName>
                                        </p:attrNameLst>
                                      </p:cBhvr>
                                      <p:tavLst>
                                        <p:tav tm="0">
                                          <p:val>
                                            <p:strVal val="ppt_y"/>
                                          </p:val>
                                        </p:tav>
                                        <p:tav tm="100000">
                                          <p:val>
                                            <p:strVal val="ppt_y-0.4-0.1"/>
                                          </p:val>
                                        </p:tav>
                                      </p:tavLst>
                                    </p:anim>
                                    <p:set>
                                      <p:cBhvr>
                                        <p:cTn id="12" dur="1" fill="hold">
                                          <p:stCondLst>
                                            <p:cond delay="999"/>
                                          </p:stCondLst>
                                        </p:cTn>
                                        <p:tgtEl>
                                          <p:spTgt spid="46"/>
                                        </p:tgtEl>
                                        <p:attrNameLst>
                                          <p:attrName>style.visibility</p:attrName>
                                        </p:attrNameLst>
                                      </p:cBhvr>
                                      <p:to>
                                        <p:strVal val="hidden"/>
                                      </p:to>
                                    </p:set>
                                  </p:childTnLst>
                                </p:cTn>
                              </p:par>
                            </p:childTnLst>
                          </p:cTn>
                        </p:par>
                        <p:par>
                          <p:cTn id="13" fill="hold">
                            <p:stCondLst>
                              <p:cond delay="1000"/>
                            </p:stCondLst>
                            <p:childTnLst>
                              <p:par>
                                <p:cTn id="14" presetID="51"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385" decel="100000"/>
                                        <p:tgtEl>
                                          <p:spTgt spid="28"/>
                                        </p:tgtEl>
                                      </p:cBhvr>
                                    </p:animEffect>
                                    <p:animScale>
                                      <p:cBhvr>
                                        <p:cTn id="17" dur="385" decel="100000"/>
                                        <p:tgtEl>
                                          <p:spTgt spid="28"/>
                                        </p:tgtEl>
                                      </p:cBhvr>
                                      <p:from x="10000" y="10000"/>
                                      <p:to x="200000" y="450000"/>
                                    </p:animScale>
                                    <p:animScale>
                                      <p:cBhvr>
                                        <p:cTn id="18" dur="615" accel="100000" fill="hold">
                                          <p:stCondLst>
                                            <p:cond delay="385"/>
                                          </p:stCondLst>
                                        </p:cTn>
                                        <p:tgtEl>
                                          <p:spTgt spid="28"/>
                                        </p:tgtEl>
                                      </p:cBhvr>
                                      <p:from x="200000" y="450000"/>
                                      <p:to x="100000" y="100000"/>
                                    </p:animScale>
                                    <p:set>
                                      <p:cBhvr>
                                        <p:cTn id="19" dur="385" fill="hold"/>
                                        <p:tgtEl>
                                          <p:spTgt spid="28"/>
                                        </p:tgtEl>
                                        <p:attrNameLst>
                                          <p:attrName>ppt_x</p:attrName>
                                        </p:attrNameLst>
                                      </p:cBhvr>
                                      <p:to>
                                        <p:strVal val="(0.5)"/>
                                      </p:to>
                                    </p:set>
                                    <p:anim from="(0.5)" to="(#ppt_x)" calcmode="lin" valueType="num">
                                      <p:cBhvr>
                                        <p:cTn id="20" dur="615" accel="100000" fill="hold">
                                          <p:stCondLst>
                                            <p:cond delay="385"/>
                                          </p:stCondLst>
                                        </p:cTn>
                                        <p:tgtEl>
                                          <p:spTgt spid="28"/>
                                        </p:tgtEl>
                                        <p:attrNameLst>
                                          <p:attrName>ppt_x</p:attrName>
                                        </p:attrNameLst>
                                      </p:cBhvr>
                                    </p:anim>
                                    <p:set>
                                      <p:cBhvr>
                                        <p:cTn id="21" dur="385" fill="hold"/>
                                        <p:tgtEl>
                                          <p:spTgt spid="28"/>
                                        </p:tgtEl>
                                        <p:attrNameLst>
                                          <p:attrName>ppt_y</p:attrName>
                                        </p:attrNameLst>
                                      </p:cBhvr>
                                      <p:to>
                                        <p:strVal val="(#ppt_y+0.4)"/>
                                      </p:to>
                                    </p:set>
                                    <p:anim from="(#ppt_y+0.4)" to="(#ppt_y)" calcmode="lin" valueType="num">
                                      <p:cBhvr>
                                        <p:cTn id="22" dur="615" accel="100000" fill="hold">
                                          <p:stCondLst>
                                            <p:cond delay="385"/>
                                          </p:stCondLst>
                                        </p:cTn>
                                        <p:tgtEl>
                                          <p:spTgt spid="28"/>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80">
                                          <p:stCondLst>
                                            <p:cond delay="0"/>
                                          </p:stCondLst>
                                        </p:cTn>
                                        <p:tgtEl>
                                          <p:spTgt spid="20"/>
                                        </p:tgtEl>
                                      </p:cBhvr>
                                    </p:animEffect>
                                    <p:anim calcmode="lin" valueType="num">
                                      <p:cBhvr>
                                        <p:cTn id="4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
                                        </p:tgtEl>
                                      </p:cBhvr>
                                      <p:to x="100000" y="60000"/>
                                    </p:animScale>
                                    <p:animScale>
                                      <p:cBhvr>
                                        <p:cTn id="50" dur="166" decel="50000">
                                          <p:stCondLst>
                                            <p:cond delay="676"/>
                                          </p:stCondLst>
                                        </p:cTn>
                                        <p:tgtEl>
                                          <p:spTgt spid="20"/>
                                        </p:tgtEl>
                                      </p:cBhvr>
                                      <p:to x="100000" y="100000"/>
                                    </p:animScale>
                                    <p:animScale>
                                      <p:cBhvr>
                                        <p:cTn id="51" dur="26">
                                          <p:stCondLst>
                                            <p:cond delay="1312"/>
                                          </p:stCondLst>
                                        </p:cTn>
                                        <p:tgtEl>
                                          <p:spTgt spid="20"/>
                                        </p:tgtEl>
                                      </p:cBhvr>
                                      <p:to x="100000" y="80000"/>
                                    </p:animScale>
                                    <p:animScale>
                                      <p:cBhvr>
                                        <p:cTn id="52" dur="166" decel="50000">
                                          <p:stCondLst>
                                            <p:cond delay="1338"/>
                                          </p:stCondLst>
                                        </p:cTn>
                                        <p:tgtEl>
                                          <p:spTgt spid="20"/>
                                        </p:tgtEl>
                                      </p:cBhvr>
                                      <p:to x="100000" y="100000"/>
                                    </p:animScale>
                                    <p:animScale>
                                      <p:cBhvr>
                                        <p:cTn id="53" dur="26">
                                          <p:stCondLst>
                                            <p:cond delay="1642"/>
                                          </p:stCondLst>
                                        </p:cTn>
                                        <p:tgtEl>
                                          <p:spTgt spid="20"/>
                                        </p:tgtEl>
                                      </p:cBhvr>
                                      <p:to x="100000" y="90000"/>
                                    </p:animScale>
                                    <p:animScale>
                                      <p:cBhvr>
                                        <p:cTn id="54" dur="166" decel="50000">
                                          <p:stCondLst>
                                            <p:cond delay="1668"/>
                                          </p:stCondLst>
                                        </p:cTn>
                                        <p:tgtEl>
                                          <p:spTgt spid="20"/>
                                        </p:tgtEl>
                                      </p:cBhvr>
                                      <p:to x="100000" y="100000"/>
                                    </p:animScale>
                                    <p:animScale>
                                      <p:cBhvr>
                                        <p:cTn id="55" dur="26">
                                          <p:stCondLst>
                                            <p:cond delay="1808"/>
                                          </p:stCondLst>
                                        </p:cTn>
                                        <p:tgtEl>
                                          <p:spTgt spid="20"/>
                                        </p:tgtEl>
                                      </p:cBhvr>
                                      <p:to x="100000" y="95000"/>
                                    </p:animScale>
                                    <p:animScale>
                                      <p:cBhvr>
                                        <p:cTn id="56" dur="166" decel="50000">
                                          <p:stCondLst>
                                            <p:cond delay="1834"/>
                                          </p:stCondLst>
                                        </p:cTn>
                                        <p:tgtEl>
                                          <p:spTgt spid="20"/>
                                        </p:tgtEl>
                                      </p:cBhvr>
                                      <p:to x="100000" y="100000"/>
                                    </p:animScale>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18">
                                            <p:txEl>
                                              <p:pRg st="4" end="4"/>
                                            </p:txEl>
                                          </p:spTgt>
                                        </p:tgtEl>
                                        <p:attrNameLst>
                                          <p:attrName>style.visibility</p:attrName>
                                        </p:attrNameLst>
                                      </p:cBhvr>
                                      <p:to>
                                        <p:strVal val="visible"/>
                                      </p:to>
                                    </p:set>
                                    <p:animEffect transition="in" filter="wipe(left)">
                                      <p:cBhvr>
                                        <p:cTn id="60" dur="1000"/>
                                        <p:tgtEl>
                                          <p:spTgt spid="18">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up)">
                                      <p:cBhvr>
                                        <p:cTn id="65" dur="1000"/>
                                        <p:tgtEl>
                                          <p:spTgt spid="45"/>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a:xfrm>
            <a:off x="0" y="0"/>
            <a:ext cx="9144000" cy="548640"/>
          </a:xfrm>
        </p:spPr>
        <p:txBody>
          <a:bodyPr>
            <a:noAutofit/>
          </a:bodyPr>
          <a:lstStyle/>
          <a:p>
            <a:r>
              <a:rPr lang="en-US" sz="3500" dirty="0" smtClean="0"/>
              <a:t>IN SUMMARY, GEOLOGIC STRUCTURAL “FAULTS”</a:t>
            </a:r>
            <a:endParaRPr lang="en-US" sz="3500" b="1" dirty="0"/>
          </a:p>
        </p:txBody>
      </p:sp>
      <p:sp>
        <p:nvSpPr>
          <p:cNvPr id="1683459" name="Rectangle 3"/>
          <p:cNvSpPr>
            <a:spLocks noGrp="1" noChangeArrowheads="1"/>
          </p:cNvSpPr>
          <p:nvPr>
            <p:ph type="body" idx="1"/>
          </p:nvPr>
        </p:nvSpPr>
        <p:spPr>
          <a:xfrm>
            <a:off x="0" y="762000"/>
            <a:ext cx="5334000" cy="5867400"/>
          </a:xfrm>
        </p:spPr>
        <p:txBody>
          <a:bodyPr>
            <a:normAutofit fontScale="92500" lnSpcReduction="10000"/>
          </a:bodyPr>
          <a:lstStyle/>
          <a:p>
            <a:pPr>
              <a:lnSpc>
                <a:spcPct val="90000"/>
              </a:lnSpc>
            </a:pPr>
            <a:r>
              <a:rPr lang="en-US" b="1" u="sng" dirty="0"/>
              <a:t>Normal Fault</a:t>
            </a:r>
            <a:endParaRPr lang="en-US" b="1" dirty="0"/>
          </a:p>
          <a:p>
            <a:pPr lvl="1">
              <a:lnSpc>
                <a:spcPct val="90000"/>
              </a:lnSpc>
            </a:pPr>
            <a:r>
              <a:rPr lang="en-US" b="1" dirty="0"/>
              <a:t>Hanging wall moves </a:t>
            </a:r>
            <a:r>
              <a:rPr lang="en-US" b="1" u="sng" dirty="0"/>
              <a:t>downward</a:t>
            </a:r>
            <a:r>
              <a:rPr lang="en-US" b="1" dirty="0"/>
              <a:t>, relative to the foot </a:t>
            </a:r>
            <a:r>
              <a:rPr lang="en-US" b="1" dirty="0" smtClean="0"/>
              <a:t>wall</a:t>
            </a:r>
            <a:endParaRPr lang="en-US" b="1" dirty="0"/>
          </a:p>
          <a:p>
            <a:pPr lvl="1">
              <a:lnSpc>
                <a:spcPct val="90000"/>
              </a:lnSpc>
            </a:pPr>
            <a:r>
              <a:rPr lang="en-US" b="1" u="sng" dirty="0"/>
              <a:t>Extensional</a:t>
            </a:r>
            <a:r>
              <a:rPr lang="en-US" b="1" dirty="0"/>
              <a:t> </a:t>
            </a:r>
            <a:r>
              <a:rPr lang="en-US" b="1" dirty="0" smtClean="0"/>
              <a:t>(tensional) forces</a:t>
            </a:r>
            <a:endParaRPr lang="en-US" b="1" dirty="0"/>
          </a:p>
          <a:p>
            <a:pPr lvl="2">
              <a:lnSpc>
                <a:spcPct val="90000"/>
              </a:lnSpc>
            </a:pPr>
            <a:r>
              <a:rPr lang="en-US" b="1" dirty="0">
                <a:solidFill>
                  <a:srgbClr val="FF0000"/>
                </a:solidFill>
                <a:effectLst>
                  <a:outerShdw blurRad="38100" dist="38100" dir="2700000" algn="tl">
                    <a:srgbClr val="000000"/>
                  </a:outerShdw>
                </a:effectLst>
              </a:rPr>
              <a:t>Divergent plate </a:t>
            </a:r>
            <a:r>
              <a:rPr lang="en-US" b="1" dirty="0" smtClean="0">
                <a:solidFill>
                  <a:srgbClr val="FF0000"/>
                </a:solidFill>
                <a:effectLst>
                  <a:outerShdw blurRad="38100" dist="38100" dir="2700000" algn="tl">
                    <a:srgbClr val="000000"/>
                  </a:outerShdw>
                </a:effectLst>
              </a:rPr>
              <a:t>boundaries</a:t>
            </a:r>
            <a:endParaRPr lang="en-US" b="1" dirty="0">
              <a:solidFill>
                <a:srgbClr val="FF0000"/>
              </a:solidFill>
              <a:effectLst>
                <a:outerShdw blurRad="38100" dist="38100" dir="2700000" algn="tl">
                  <a:srgbClr val="000000"/>
                </a:outerShdw>
              </a:effectLst>
            </a:endParaRPr>
          </a:p>
          <a:p>
            <a:pPr>
              <a:lnSpc>
                <a:spcPct val="90000"/>
              </a:lnSpc>
            </a:pPr>
            <a:r>
              <a:rPr lang="en-US" b="1" u="sng" dirty="0"/>
              <a:t>Reverse Fault</a:t>
            </a:r>
            <a:endParaRPr lang="en-US" b="1" dirty="0"/>
          </a:p>
          <a:p>
            <a:pPr lvl="1">
              <a:lnSpc>
                <a:spcPct val="90000"/>
              </a:lnSpc>
            </a:pPr>
            <a:r>
              <a:rPr lang="en-US" b="1" dirty="0"/>
              <a:t>Hanging wall moves </a:t>
            </a:r>
            <a:r>
              <a:rPr lang="en-US" b="1" u="sng" dirty="0"/>
              <a:t>upward</a:t>
            </a:r>
            <a:r>
              <a:rPr lang="en-US" b="1" dirty="0"/>
              <a:t>, relative to the foot </a:t>
            </a:r>
            <a:r>
              <a:rPr lang="en-US" b="1" dirty="0" smtClean="0"/>
              <a:t>wall</a:t>
            </a:r>
            <a:endParaRPr lang="en-US" b="1" dirty="0"/>
          </a:p>
          <a:p>
            <a:pPr lvl="1">
              <a:lnSpc>
                <a:spcPct val="90000"/>
              </a:lnSpc>
            </a:pPr>
            <a:r>
              <a:rPr lang="en-US" b="1" u="sng" dirty="0"/>
              <a:t>Compressional</a:t>
            </a:r>
            <a:r>
              <a:rPr lang="en-US" b="1" dirty="0"/>
              <a:t> </a:t>
            </a:r>
            <a:r>
              <a:rPr lang="en-US" b="1" dirty="0" smtClean="0"/>
              <a:t>forces</a:t>
            </a:r>
            <a:endParaRPr lang="en-US" b="1" dirty="0"/>
          </a:p>
          <a:p>
            <a:pPr lvl="2">
              <a:lnSpc>
                <a:spcPct val="90000"/>
              </a:lnSpc>
            </a:pPr>
            <a:r>
              <a:rPr lang="en-US" b="1" dirty="0">
                <a:solidFill>
                  <a:srgbClr val="FF0000"/>
                </a:solidFill>
                <a:effectLst>
                  <a:outerShdw blurRad="38100" dist="38100" dir="2700000" algn="tl">
                    <a:srgbClr val="000000"/>
                  </a:outerShdw>
                </a:effectLst>
              </a:rPr>
              <a:t>Convergent plate </a:t>
            </a:r>
            <a:r>
              <a:rPr lang="en-US" b="1" dirty="0" smtClean="0">
                <a:solidFill>
                  <a:srgbClr val="FF0000"/>
                </a:solidFill>
                <a:effectLst>
                  <a:outerShdw blurRad="38100" dist="38100" dir="2700000" algn="tl">
                    <a:srgbClr val="000000"/>
                  </a:outerShdw>
                </a:effectLst>
              </a:rPr>
              <a:t>boundaries</a:t>
            </a:r>
            <a:endParaRPr lang="en-US" b="1" dirty="0">
              <a:solidFill>
                <a:srgbClr val="FF0000"/>
              </a:solidFill>
              <a:effectLst>
                <a:outerShdw blurRad="38100" dist="38100" dir="2700000" algn="tl">
                  <a:srgbClr val="000000"/>
                </a:outerShdw>
              </a:effectLst>
            </a:endParaRPr>
          </a:p>
          <a:p>
            <a:pPr>
              <a:lnSpc>
                <a:spcPct val="90000"/>
              </a:lnSpc>
            </a:pPr>
            <a:r>
              <a:rPr lang="en-US" b="1" u="sng" dirty="0"/>
              <a:t>Strike-Slip Fault</a:t>
            </a:r>
            <a:endParaRPr lang="en-US" sz="2800" b="1" dirty="0"/>
          </a:p>
          <a:p>
            <a:pPr lvl="1">
              <a:lnSpc>
                <a:spcPct val="90000"/>
              </a:lnSpc>
            </a:pPr>
            <a:r>
              <a:rPr lang="en-US" b="1" dirty="0" smtClean="0"/>
              <a:t>Two </a:t>
            </a:r>
            <a:r>
              <a:rPr lang="en-US" b="1" dirty="0"/>
              <a:t>blocks slide laterally past one </a:t>
            </a:r>
            <a:r>
              <a:rPr lang="en-US" b="1" dirty="0" smtClean="0"/>
              <a:t>another</a:t>
            </a:r>
            <a:endParaRPr lang="en-US" b="1" dirty="0"/>
          </a:p>
          <a:p>
            <a:pPr lvl="1">
              <a:lnSpc>
                <a:spcPct val="90000"/>
              </a:lnSpc>
            </a:pPr>
            <a:r>
              <a:rPr lang="en-US" b="1" dirty="0" smtClean="0"/>
              <a:t>Shearing forces</a:t>
            </a:r>
            <a:endParaRPr lang="en-US" b="1" dirty="0"/>
          </a:p>
          <a:p>
            <a:pPr lvl="2">
              <a:lnSpc>
                <a:spcPct val="90000"/>
              </a:lnSpc>
            </a:pPr>
            <a:r>
              <a:rPr lang="en-US" b="1" dirty="0">
                <a:solidFill>
                  <a:srgbClr val="FF0000"/>
                </a:solidFill>
                <a:effectLst>
                  <a:outerShdw blurRad="38100" dist="38100" dir="2700000" algn="tl">
                    <a:srgbClr val="000000"/>
                  </a:outerShdw>
                </a:effectLst>
              </a:rPr>
              <a:t>Transform plate </a:t>
            </a:r>
            <a:r>
              <a:rPr lang="en-US" b="1" dirty="0" smtClean="0">
                <a:solidFill>
                  <a:srgbClr val="FF0000"/>
                </a:solidFill>
                <a:effectLst>
                  <a:outerShdw blurRad="38100" dist="38100" dir="2700000" algn="tl">
                    <a:srgbClr val="000000"/>
                  </a:outerShdw>
                </a:effectLst>
              </a:rPr>
              <a:t>boundaries</a:t>
            </a:r>
            <a:endParaRPr lang="en-US" b="1" dirty="0">
              <a:solidFill>
                <a:srgbClr val="FF0000"/>
              </a:solidFill>
              <a:effectLst>
                <a:outerShdw blurRad="38100" dist="38100" dir="2700000" algn="tl">
                  <a:srgbClr val="000000"/>
                </a:outerShdw>
              </a:effectLst>
            </a:endParaRPr>
          </a:p>
          <a:p>
            <a:pPr lvl="2">
              <a:lnSpc>
                <a:spcPct val="90000"/>
              </a:lnSpc>
            </a:pPr>
            <a:endParaRPr lang="en-US" b="1" dirty="0">
              <a:solidFill>
                <a:schemeClr val="accent2"/>
              </a:solidFill>
            </a:endParaRPr>
          </a:p>
        </p:txBody>
      </p:sp>
      <p:pic>
        <p:nvPicPr>
          <p:cNvPr id="80898" name="Picture 2"/>
          <p:cNvPicPr>
            <a:picLocks noChangeAspect="1" noChangeArrowheads="1"/>
          </p:cNvPicPr>
          <p:nvPr/>
        </p:nvPicPr>
        <p:blipFill>
          <a:blip r:embed="rId2" cstate="print"/>
          <a:srcRect/>
          <a:stretch>
            <a:fillRect/>
          </a:stretch>
        </p:blipFill>
        <p:spPr bwMode="auto">
          <a:xfrm>
            <a:off x="6167859" y="838200"/>
            <a:ext cx="2554627" cy="1828800"/>
          </a:xfrm>
          <a:prstGeom prst="rect">
            <a:avLst/>
          </a:prstGeom>
          <a:noFill/>
          <a:ln w="9525">
            <a:noFill/>
            <a:miter lim="800000"/>
            <a:headEnd/>
            <a:tailEnd/>
          </a:ln>
        </p:spPr>
      </p:pic>
      <p:pic>
        <p:nvPicPr>
          <p:cNvPr id="80899" name="Picture 3"/>
          <p:cNvPicPr>
            <a:picLocks noChangeAspect="1" noChangeArrowheads="1"/>
          </p:cNvPicPr>
          <p:nvPr/>
        </p:nvPicPr>
        <p:blipFill>
          <a:blip r:embed="rId3" cstate="print"/>
          <a:srcRect/>
          <a:stretch>
            <a:fillRect/>
          </a:stretch>
        </p:blipFill>
        <p:spPr bwMode="auto">
          <a:xfrm>
            <a:off x="6172200" y="2895600"/>
            <a:ext cx="2328863" cy="1828800"/>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6096001" y="4953000"/>
            <a:ext cx="2653823" cy="1828800"/>
          </a:xfrm>
          <a:prstGeom prst="rect">
            <a:avLst/>
          </a:prstGeom>
          <a:noFill/>
          <a:ln w="9525">
            <a:noFill/>
            <a:miter lim="800000"/>
            <a:headEnd/>
            <a:tailEnd/>
          </a:ln>
        </p:spPr>
      </p:pic>
      <p:sp>
        <p:nvSpPr>
          <p:cNvPr id="1683460" name="Text Box 4"/>
          <p:cNvSpPr txBox="1">
            <a:spLocks noChangeArrowheads="1"/>
          </p:cNvSpPr>
          <p:nvPr/>
        </p:nvSpPr>
        <p:spPr bwMode="auto">
          <a:xfrm>
            <a:off x="7772400" y="6461125"/>
            <a:ext cx="1371600" cy="336550"/>
          </a:xfrm>
          <a:prstGeom prst="rect">
            <a:avLst/>
          </a:prstGeom>
          <a:noFill/>
          <a:ln w="12700">
            <a:noFill/>
            <a:miter lim="800000"/>
            <a:headEnd type="none" w="sm" len="sm"/>
            <a:tailEnd type="none" w="sm" len="sm"/>
          </a:ln>
          <a:effectLst/>
        </p:spPr>
        <p:txBody>
          <a:bodyPr>
            <a:spAutoFit/>
          </a:bodyPr>
          <a:lstStyle/>
          <a:p>
            <a:pPr algn="ctr">
              <a:lnSpc>
                <a:spcPct val="50000"/>
              </a:lnSpc>
              <a:spcBef>
                <a:spcPct val="60000"/>
              </a:spcBef>
            </a:pPr>
            <a:r>
              <a:rPr lang="en-US" sz="1000" b="1" i="1" dirty="0">
                <a:solidFill>
                  <a:srgbClr val="FF0000"/>
                </a:solidFill>
              </a:rPr>
              <a:t>Parks and Plates</a:t>
            </a:r>
          </a:p>
          <a:p>
            <a:pPr algn="ctr">
              <a:lnSpc>
                <a:spcPct val="50000"/>
              </a:lnSpc>
              <a:spcBef>
                <a:spcPct val="60000"/>
              </a:spcBef>
            </a:pPr>
            <a:r>
              <a:rPr lang="en-US" sz="1000" b="1" i="1" dirty="0">
                <a:solidFill>
                  <a:srgbClr val="FF0000"/>
                </a:solidFill>
                <a:cs typeface="Times New Roman" pitchFamily="18" charset="0"/>
              </a:rPr>
              <a:t>©2005 Robert J. Lillie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83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683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6834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68345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834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68345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68345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68345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8345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68345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68345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6834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45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noChangeArrowheads="1"/>
          </p:cNvPicPr>
          <p:nvPr/>
        </p:nvPicPr>
        <p:blipFill>
          <a:blip r:embed="rId2" cstate="print"/>
          <a:srcRect/>
          <a:stretch>
            <a:fillRect/>
          </a:stretch>
        </p:blipFill>
        <p:spPr bwMode="auto">
          <a:xfrm>
            <a:off x="2243138" y="685800"/>
            <a:ext cx="4657725" cy="1809750"/>
          </a:xfrm>
          <a:prstGeom prst="rect">
            <a:avLst/>
          </a:prstGeom>
          <a:noFill/>
          <a:ln w="9525">
            <a:noFill/>
            <a:miter lim="800000"/>
            <a:headEnd/>
            <a:tailEnd/>
          </a:ln>
        </p:spPr>
      </p:pic>
      <p:sp>
        <p:nvSpPr>
          <p:cNvPr id="24" name="Freeform 23"/>
          <p:cNvSpPr/>
          <p:nvPr/>
        </p:nvSpPr>
        <p:spPr>
          <a:xfrm rot="-300000">
            <a:off x="3267942" y="1418349"/>
            <a:ext cx="685800" cy="228600"/>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81000">
                <a:moveTo>
                  <a:pt x="838200" y="304800"/>
                </a:moveTo>
                <a:lnTo>
                  <a:pt x="914400" y="152400"/>
                </a:lnTo>
                <a:lnTo>
                  <a:pt x="516038" y="114782"/>
                </a:lnTo>
                <a:lnTo>
                  <a:pt x="609600" y="0"/>
                </a:lnTo>
                <a:lnTo>
                  <a:pt x="0" y="76200"/>
                </a:lnTo>
                <a:lnTo>
                  <a:pt x="381000" y="381000"/>
                </a:lnTo>
                <a:lnTo>
                  <a:pt x="457200" y="228600"/>
                </a:lnTo>
                <a:lnTo>
                  <a:pt x="838200" y="304800"/>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rot="10380000">
            <a:off x="6335870" y="1484760"/>
            <a:ext cx="685800" cy="226896"/>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 name="connsiteX0" fmla="*/ 838200 w 914400"/>
              <a:gd name="connsiteY0" fmla="*/ 351665 h 427865"/>
              <a:gd name="connsiteX1" fmla="*/ 914400 w 914400"/>
              <a:gd name="connsiteY1" fmla="*/ 199265 h 427865"/>
              <a:gd name="connsiteX2" fmla="*/ 516038 w 914400"/>
              <a:gd name="connsiteY2" fmla="*/ 161647 h 427865"/>
              <a:gd name="connsiteX3" fmla="*/ 546976 w 914400"/>
              <a:gd name="connsiteY3" fmla="*/ 0 h 427865"/>
              <a:gd name="connsiteX4" fmla="*/ 0 w 914400"/>
              <a:gd name="connsiteY4" fmla="*/ 123065 h 427865"/>
              <a:gd name="connsiteX5" fmla="*/ 381000 w 914400"/>
              <a:gd name="connsiteY5" fmla="*/ 427865 h 427865"/>
              <a:gd name="connsiteX6" fmla="*/ 457200 w 914400"/>
              <a:gd name="connsiteY6" fmla="*/ 275465 h 427865"/>
              <a:gd name="connsiteX7" fmla="*/ 838200 w 914400"/>
              <a:gd name="connsiteY7" fmla="*/ 351665 h 427865"/>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457200 w 914400"/>
              <a:gd name="connsiteY6" fmla="*/ 275465 h 504213"/>
              <a:gd name="connsiteX7" fmla="*/ 838200 w 914400"/>
              <a:gd name="connsiteY7" fmla="*/ 351665 h 504213"/>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522213 w 914400"/>
              <a:gd name="connsiteY6" fmla="*/ 252107 h 504213"/>
              <a:gd name="connsiteX7" fmla="*/ 838200 w 914400"/>
              <a:gd name="connsiteY7" fmla="*/ 351665 h 504213"/>
              <a:gd name="connsiteX0" fmla="*/ 838200 w 914400"/>
              <a:gd name="connsiteY0" fmla="*/ 351665 h 378160"/>
              <a:gd name="connsiteX1" fmla="*/ 914400 w 914400"/>
              <a:gd name="connsiteY1" fmla="*/ 199265 h 378160"/>
              <a:gd name="connsiteX2" fmla="*/ 516038 w 914400"/>
              <a:gd name="connsiteY2" fmla="*/ 161647 h 378160"/>
              <a:gd name="connsiteX3" fmla="*/ 546976 w 914400"/>
              <a:gd name="connsiteY3" fmla="*/ 0 h 378160"/>
              <a:gd name="connsiteX4" fmla="*/ 0 w 914400"/>
              <a:gd name="connsiteY4" fmla="*/ 123065 h 378160"/>
              <a:gd name="connsiteX5" fmla="*/ 509831 w 914400"/>
              <a:gd name="connsiteY5" fmla="*/ 378160 h 378160"/>
              <a:gd name="connsiteX6" fmla="*/ 522213 w 914400"/>
              <a:gd name="connsiteY6" fmla="*/ 252107 h 378160"/>
              <a:gd name="connsiteX7" fmla="*/ 838200 w 914400"/>
              <a:gd name="connsiteY7" fmla="*/ 351665 h 37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78160">
                <a:moveTo>
                  <a:pt x="838200" y="351665"/>
                </a:moveTo>
                <a:lnTo>
                  <a:pt x="914400" y="199265"/>
                </a:lnTo>
                <a:lnTo>
                  <a:pt x="516038" y="161647"/>
                </a:lnTo>
                <a:lnTo>
                  <a:pt x="546976" y="0"/>
                </a:lnTo>
                <a:lnTo>
                  <a:pt x="0" y="123065"/>
                </a:lnTo>
                <a:lnTo>
                  <a:pt x="509831" y="378160"/>
                </a:lnTo>
                <a:lnTo>
                  <a:pt x="522213" y="252107"/>
                </a:lnTo>
                <a:lnTo>
                  <a:pt x="838200" y="351665"/>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4298314" y="707012"/>
            <a:ext cx="2071372" cy="1698164"/>
            <a:chOff x="4298314" y="707012"/>
            <a:chExt cx="2071372" cy="1698164"/>
          </a:xfrm>
        </p:grpSpPr>
        <p:cxnSp>
          <p:nvCxnSpPr>
            <p:cNvPr id="20" name="Straight Connector 19"/>
            <p:cNvCxnSpPr/>
            <p:nvPr/>
          </p:nvCxnSpPr>
          <p:spPr>
            <a:xfrm rot="21360000" flipV="1">
              <a:off x="4298314" y="728332"/>
              <a:ext cx="64008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noChangeAspect="1"/>
            </p:cNvCxnSpPr>
            <p:nvPr/>
          </p:nvCxnSpPr>
          <p:spPr>
            <a:xfrm flipH="1" flipV="1">
              <a:off x="4374668" y="1652758"/>
              <a:ext cx="421647" cy="7524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21360000" flipV="1">
              <a:off x="5729606" y="707012"/>
              <a:ext cx="64008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noChangeAspect="1"/>
            </p:cNvCxnSpPr>
            <p:nvPr/>
          </p:nvCxnSpPr>
          <p:spPr>
            <a:xfrm rot="3480000" flipH="1" flipV="1">
              <a:off x="5335973" y="1657076"/>
              <a:ext cx="421647" cy="7524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Down Arrow 33"/>
          <p:cNvSpPr/>
          <p:nvPr/>
        </p:nvSpPr>
        <p:spPr>
          <a:xfrm>
            <a:off x="4953000" y="2362200"/>
            <a:ext cx="381000" cy="6096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966652" y="2971800"/>
            <a:ext cx="7210697" cy="3886200"/>
            <a:chOff x="966652" y="2971800"/>
            <a:chExt cx="7210697" cy="3886200"/>
          </a:xfrm>
        </p:grpSpPr>
        <p:sp>
          <p:nvSpPr>
            <p:cNvPr id="35" name="Rectangle 34"/>
            <p:cNvSpPr/>
            <p:nvPr/>
          </p:nvSpPr>
          <p:spPr>
            <a:xfrm>
              <a:off x="969334" y="2971800"/>
              <a:ext cx="7104888" cy="38862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66652" y="3200400"/>
              <a:ext cx="7210697" cy="3657600"/>
              <a:chOff x="2209800" y="1752600"/>
              <a:chExt cx="5257800" cy="2667000"/>
            </a:xfrm>
          </p:grpSpPr>
          <p:sp>
            <p:nvSpPr>
              <p:cNvPr id="9" name="Rectangle 8"/>
              <p:cNvSpPr/>
              <p:nvPr/>
            </p:nvSpPr>
            <p:spPr>
              <a:xfrm>
                <a:off x="2209800" y="1752600"/>
                <a:ext cx="5181600" cy="2667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77827" name="Picture 3"/>
              <p:cNvPicPr>
                <a:picLocks noChangeAspect="1" noChangeArrowheads="1"/>
              </p:cNvPicPr>
              <p:nvPr/>
            </p:nvPicPr>
            <p:blipFill>
              <a:blip r:embed="rId3" cstate="print"/>
              <a:srcRect t="14516"/>
              <a:stretch>
                <a:fillRect/>
              </a:stretch>
            </p:blipFill>
            <p:spPr bwMode="auto">
              <a:xfrm>
                <a:off x="2209800" y="2133600"/>
                <a:ext cx="3657600" cy="2243754"/>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t="14516" r="39583"/>
              <a:stretch>
                <a:fillRect/>
              </a:stretch>
            </p:blipFill>
            <p:spPr bwMode="auto">
              <a:xfrm flipH="1">
                <a:off x="5181600" y="2133600"/>
                <a:ext cx="2209800" cy="2243754"/>
              </a:xfrm>
              <a:prstGeom prst="rect">
                <a:avLst/>
              </a:prstGeom>
              <a:noFill/>
              <a:ln w="9525">
                <a:noFill/>
                <a:miter lim="800000"/>
                <a:headEnd/>
                <a:tailEnd/>
              </a:ln>
            </p:spPr>
          </p:pic>
          <p:pic>
            <p:nvPicPr>
              <p:cNvPr id="77828" name="Picture 4"/>
              <p:cNvPicPr>
                <a:picLocks noChangeAspect="1" noChangeArrowheads="1"/>
              </p:cNvPicPr>
              <p:nvPr/>
            </p:nvPicPr>
            <p:blipFill>
              <a:blip r:embed="rId4" cstate="print"/>
              <a:srcRect/>
              <a:stretch>
                <a:fillRect/>
              </a:stretch>
            </p:blipFill>
            <p:spPr bwMode="auto">
              <a:xfrm>
                <a:off x="4343400" y="2449033"/>
                <a:ext cx="1041549" cy="378745"/>
              </a:xfrm>
              <a:prstGeom prst="rect">
                <a:avLst/>
              </a:prstGeom>
              <a:noFill/>
              <a:ln w="9525">
                <a:noFill/>
                <a:miter lim="800000"/>
                <a:headEnd/>
                <a:tailEnd/>
              </a:ln>
            </p:spPr>
          </p:pic>
          <p:sp>
            <p:nvSpPr>
              <p:cNvPr id="11" name="Freeform 10"/>
              <p:cNvSpPr/>
              <p:nvPr/>
            </p:nvSpPr>
            <p:spPr>
              <a:xfrm>
                <a:off x="3646967" y="2434856"/>
                <a:ext cx="2317898" cy="946297"/>
              </a:xfrm>
              <a:custGeom>
                <a:avLst/>
                <a:gdLst>
                  <a:gd name="connsiteX0" fmla="*/ 574159 w 2317898"/>
                  <a:gd name="connsiteY0" fmla="*/ 10632 h 946297"/>
                  <a:gd name="connsiteX1" fmla="*/ 0 w 2317898"/>
                  <a:gd name="connsiteY1" fmla="*/ 946297 h 946297"/>
                  <a:gd name="connsiteX2" fmla="*/ 2317898 w 2317898"/>
                  <a:gd name="connsiteY2" fmla="*/ 946297 h 946297"/>
                  <a:gd name="connsiteX3" fmla="*/ 1743740 w 2317898"/>
                  <a:gd name="connsiteY3" fmla="*/ 0 h 946297"/>
                  <a:gd name="connsiteX4" fmla="*/ 574159 w 2317898"/>
                  <a:gd name="connsiteY4" fmla="*/ 10632 h 94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898" h="946297">
                    <a:moveTo>
                      <a:pt x="574159" y="10632"/>
                    </a:moveTo>
                    <a:lnTo>
                      <a:pt x="0" y="946297"/>
                    </a:lnTo>
                    <a:lnTo>
                      <a:pt x="2317898" y="946297"/>
                    </a:lnTo>
                    <a:lnTo>
                      <a:pt x="1743740" y="0"/>
                    </a:lnTo>
                    <a:lnTo>
                      <a:pt x="574159" y="10632"/>
                    </a:lnTo>
                    <a:close/>
                  </a:path>
                </a:pathLst>
              </a:cu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GRABEN</a:t>
                </a:r>
                <a:endParaRPr lang="en-US" sz="3200" b="1" dirty="0">
                  <a:solidFill>
                    <a:schemeClr val="tx1"/>
                  </a:solidFill>
                </a:endParaRPr>
              </a:p>
            </p:txBody>
          </p:sp>
          <p:pic>
            <p:nvPicPr>
              <p:cNvPr id="77829" name="Picture 5"/>
              <p:cNvPicPr>
                <a:picLocks noChangeAspect="1" noChangeArrowheads="1"/>
              </p:cNvPicPr>
              <p:nvPr/>
            </p:nvPicPr>
            <p:blipFill>
              <a:blip r:embed="rId5" cstate="print"/>
              <a:srcRect/>
              <a:stretch>
                <a:fillRect/>
              </a:stretch>
            </p:blipFill>
            <p:spPr bwMode="auto">
              <a:xfrm>
                <a:off x="2309036" y="3212802"/>
                <a:ext cx="967564" cy="694944"/>
              </a:xfrm>
              <a:prstGeom prst="rect">
                <a:avLst/>
              </a:prstGeom>
              <a:noFill/>
              <a:ln w="9525">
                <a:noFill/>
                <a:miter lim="800000"/>
                <a:headEnd/>
                <a:tailEnd/>
              </a:ln>
            </p:spPr>
          </p:pic>
          <p:pic>
            <p:nvPicPr>
              <p:cNvPr id="13" name="Picture 5"/>
              <p:cNvPicPr>
                <a:picLocks noChangeAspect="1" noChangeArrowheads="1"/>
              </p:cNvPicPr>
              <p:nvPr/>
            </p:nvPicPr>
            <p:blipFill>
              <a:blip r:embed="rId5" cstate="print"/>
              <a:srcRect/>
              <a:stretch>
                <a:fillRect/>
              </a:stretch>
            </p:blipFill>
            <p:spPr bwMode="auto">
              <a:xfrm>
                <a:off x="6313967" y="3221666"/>
                <a:ext cx="967564" cy="694944"/>
              </a:xfrm>
              <a:prstGeom prst="rect">
                <a:avLst/>
              </a:prstGeom>
              <a:noFill/>
              <a:ln w="9525">
                <a:noFill/>
                <a:miter lim="800000"/>
                <a:headEnd/>
                <a:tailEnd/>
              </a:ln>
            </p:spPr>
          </p:pic>
          <p:sp>
            <p:nvSpPr>
              <p:cNvPr id="14" name="TextBox 13"/>
              <p:cNvSpPr txBox="1"/>
              <p:nvPr/>
            </p:nvSpPr>
            <p:spPr>
              <a:xfrm>
                <a:off x="2264734" y="3200400"/>
                <a:ext cx="1295400" cy="426398"/>
              </a:xfrm>
              <a:prstGeom prst="rect">
                <a:avLst/>
              </a:prstGeom>
              <a:noFill/>
            </p:spPr>
            <p:txBody>
              <a:bodyPr wrap="square" rtlCol="0">
                <a:spAutoFit/>
              </a:bodyPr>
              <a:lstStyle/>
              <a:p>
                <a:r>
                  <a:rPr lang="en-US" sz="3200" b="1" dirty="0" smtClean="0">
                    <a:effectLst>
                      <a:outerShdw blurRad="38100" dist="38100" dir="2700000" algn="tl">
                        <a:schemeClr val="bg1"/>
                      </a:outerShdw>
                    </a:effectLst>
                  </a:rPr>
                  <a:t>HORST</a:t>
                </a:r>
              </a:p>
            </p:txBody>
          </p:sp>
          <p:sp>
            <p:nvSpPr>
              <p:cNvPr id="15" name="TextBox 14"/>
              <p:cNvSpPr txBox="1"/>
              <p:nvPr/>
            </p:nvSpPr>
            <p:spPr>
              <a:xfrm>
                <a:off x="6172200" y="3200400"/>
                <a:ext cx="1295400" cy="426398"/>
              </a:xfrm>
              <a:prstGeom prst="rect">
                <a:avLst/>
              </a:prstGeom>
              <a:noFill/>
            </p:spPr>
            <p:txBody>
              <a:bodyPr wrap="square" rtlCol="0">
                <a:spAutoFit/>
              </a:bodyPr>
              <a:lstStyle/>
              <a:p>
                <a:r>
                  <a:rPr lang="en-US" sz="3200" b="1" dirty="0" smtClean="0">
                    <a:effectLst>
                      <a:outerShdw blurRad="38100" dist="38100" dir="2700000" algn="tl">
                        <a:schemeClr val="bg1"/>
                      </a:outerShdw>
                    </a:effectLst>
                  </a:rPr>
                  <a:t>HORST</a:t>
                </a:r>
              </a:p>
            </p:txBody>
          </p:sp>
        </p:grpSp>
        <p:sp>
          <p:nvSpPr>
            <p:cNvPr id="36" name="TextBox 35"/>
            <p:cNvSpPr txBox="1"/>
            <p:nvPr/>
          </p:nvSpPr>
          <p:spPr>
            <a:xfrm>
              <a:off x="990600" y="2971800"/>
              <a:ext cx="7086600" cy="707886"/>
            </a:xfrm>
            <a:prstGeom prst="rect">
              <a:avLst/>
            </a:prstGeom>
            <a:noFill/>
          </p:spPr>
          <p:txBody>
            <a:bodyPr wrap="square" rtlCol="0">
              <a:spAutoFit/>
            </a:bodyPr>
            <a:lstStyle/>
            <a:p>
              <a:pPr algn="ctr"/>
              <a:r>
                <a:rPr lang="en-US" sz="4000" b="1" dirty="0" smtClean="0"/>
                <a:t>“HORST &amp; GRABEN”</a:t>
              </a:r>
            </a:p>
          </p:txBody>
        </p:sp>
      </p:grpSp>
      <p:sp>
        <p:nvSpPr>
          <p:cNvPr id="39" name="Rectangle 2"/>
          <p:cNvSpPr>
            <a:spLocks noGrp="1" noChangeArrowheads="1"/>
          </p:cNvSpPr>
          <p:nvPr>
            <p:ph type="title"/>
          </p:nvPr>
        </p:nvSpPr>
        <p:spPr>
          <a:xfrm>
            <a:off x="0" y="0"/>
            <a:ext cx="9144000" cy="548640"/>
          </a:xfrm>
        </p:spPr>
        <p:txBody>
          <a:bodyPr>
            <a:noAutofit/>
          </a:bodyPr>
          <a:lstStyle/>
          <a:p>
            <a:r>
              <a:rPr lang="en-US" sz="3500" b="1" dirty="0" smtClean="0"/>
              <a:t>GEOLOGIC STRUCTURAL “FAULTS”-SPECIAL CASE</a:t>
            </a:r>
            <a:endParaRPr lang="en-US" sz="3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1" repeatCount="300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2000"/>
                                        <p:tgtEl>
                                          <p:spTgt spid="33"/>
                                        </p:tgtEl>
                                      </p:cBhvr>
                                    </p:animEffect>
                                  </p:childTnLst>
                                </p:cTn>
                              </p:par>
                            </p:childTnLst>
                          </p:cTn>
                        </p:par>
                        <p:par>
                          <p:cTn id="12" fill="hold">
                            <p:stCondLst>
                              <p:cond delay="6500"/>
                            </p:stCondLst>
                            <p:childTnLst>
                              <p:par>
                                <p:cTn id="13" presetID="26"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80">
                                          <p:stCondLst>
                                            <p:cond delay="0"/>
                                          </p:stCondLst>
                                        </p:cTn>
                                        <p:tgtEl>
                                          <p:spTgt spid="24"/>
                                        </p:tgtEl>
                                      </p:cBhvr>
                                    </p:animEffect>
                                    <p:anim calcmode="lin" valueType="num">
                                      <p:cBhvr>
                                        <p:cTn id="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 dur="26">
                                          <p:stCondLst>
                                            <p:cond delay="650"/>
                                          </p:stCondLst>
                                        </p:cTn>
                                        <p:tgtEl>
                                          <p:spTgt spid="24"/>
                                        </p:tgtEl>
                                      </p:cBhvr>
                                      <p:to x="100000" y="60000"/>
                                    </p:animScale>
                                    <p:animScale>
                                      <p:cBhvr>
                                        <p:cTn id="22" dur="166" decel="50000">
                                          <p:stCondLst>
                                            <p:cond delay="676"/>
                                          </p:stCondLst>
                                        </p:cTn>
                                        <p:tgtEl>
                                          <p:spTgt spid="24"/>
                                        </p:tgtEl>
                                      </p:cBhvr>
                                      <p:to x="100000" y="100000"/>
                                    </p:animScale>
                                    <p:animScale>
                                      <p:cBhvr>
                                        <p:cTn id="23" dur="26">
                                          <p:stCondLst>
                                            <p:cond delay="1312"/>
                                          </p:stCondLst>
                                        </p:cTn>
                                        <p:tgtEl>
                                          <p:spTgt spid="24"/>
                                        </p:tgtEl>
                                      </p:cBhvr>
                                      <p:to x="100000" y="80000"/>
                                    </p:animScale>
                                    <p:animScale>
                                      <p:cBhvr>
                                        <p:cTn id="24" dur="166" decel="50000">
                                          <p:stCondLst>
                                            <p:cond delay="1338"/>
                                          </p:stCondLst>
                                        </p:cTn>
                                        <p:tgtEl>
                                          <p:spTgt spid="24"/>
                                        </p:tgtEl>
                                      </p:cBhvr>
                                      <p:to x="100000" y="100000"/>
                                    </p:animScale>
                                    <p:animScale>
                                      <p:cBhvr>
                                        <p:cTn id="25" dur="26">
                                          <p:stCondLst>
                                            <p:cond delay="1642"/>
                                          </p:stCondLst>
                                        </p:cTn>
                                        <p:tgtEl>
                                          <p:spTgt spid="24"/>
                                        </p:tgtEl>
                                      </p:cBhvr>
                                      <p:to x="100000" y="90000"/>
                                    </p:animScale>
                                    <p:animScale>
                                      <p:cBhvr>
                                        <p:cTn id="26" dur="166" decel="50000">
                                          <p:stCondLst>
                                            <p:cond delay="1668"/>
                                          </p:stCondLst>
                                        </p:cTn>
                                        <p:tgtEl>
                                          <p:spTgt spid="24"/>
                                        </p:tgtEl>
                                      </p:cBhvr>
                                      <p:to x="100000" y="100000"/>
                                    </p:animScale>
                                    <p:animScale>
                                      <p:cBhvr>
                                        <p:cTn id="27" dur="26">
                                          <p:stCondLst>
                                            <p:cond delay="1808"/>
                                          </p:stCondLst>
                                        </p:cTn>
                                        <p:tgtEl>
                                          <p:spTgt spid="24"/>
                                        </p:tgtEl>
                                      </p:cBhvr>
                                      <p:to x="100000" y="95000"/>
                                    </p:animScale>
                                    <p:animScale>
                                      <p:cBhvr>
                                        <p:cTn id="28" dur="166" decel="50000">
                                          <p:stCondLst>
                                            <p:cond delay="1834"/>
                                          </p:stCondLst>
                                        </p:cTn>
                                        <p:tgtEl>
                                          <p:spTgt spid="24"/>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80">
                                          <p:stCondLst>
                                            <p:cond delay="0"/>
                                          </p:stCondLst>
                                        </p:cTn>
                                        <p:tgtEl>
                                          <p:spTgt spid="25"/>
                                        </p:tgtEl>
                                      </p:cBhvr>
                                    </p:animEffect>
                                    <p:anim calcmode="lin" valueType="num">
                                      <p:cBhvr>
                                        <p:cTn id="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7" dur="26">
                                          <p:stCondLst>
                                            <p:cond delay="650"/>
                                          </p:stCondLst>
                                        </p:cTn>
                                        <p:tgtEl>
                                          <p:spTgt spid="25"/>
                                        </p:tgtEl>
                                      </p:cBhvr>
                                      <p:to x="100000" y="60000"/>
                                    </p:animScale>
                                    <p:animScale>
                                      <p:cBhvr>
                                        <p:cTn id="38" dur="166" decel="50000">
                                          <p:stCondLst>
                                            <p:cond delay="676"/>
                                          </p:stCondLst>
                                        </p:cTn>
                                        <p:tgtEl>
                                          <p:spTgt spid="25"/>
                                        </p:tgtEl>
                                      </p:cBhvr>
                                      <p:to x="100000" y="100000"/>
                                    </p:animScale>
                                    <p:animScale>
                                      <p:cBhvr>
                                        <p:cTn id="39" dur="26">
                                          <p:stCondLst>
                                            <p:cond delay="1312"/>
                                          </p:stCondLst>
                                        </p:cTn>
                                        <p:tgtEl>
                                          <p:spTgt spid="25"/>
                                        </p:tgtEl>
                                      </p:cBhvr>
                                      <p:to x="100000" y="80000"/>
                                    </p:animScale>
                                    <p:animScale>
                                      <p:cBhvr>
                                        <p:cTn id="40" dur="166" decel="50000">
                                          <p:stCondLst>
                                            <p:cond delay="1338"/>
                                          </p:stCondLst>
                                        </p:cTn>
                                        <p:tgtEl>
                                          <p:spTgt spid="25"/>
                                        </p:tgtEl>
                                      </p:cBhvr>
                                      <p:to x="100000" y="100000"/>
                                    </p:animScale>
                                    <p:animScale>
                                      <p:cBhvr>
                                        <p:cTn id="41" dur="26">
                                          <p:stCondLst>
                                            <p:cond delay="1642"/>
                                          </p:stCondLst>
                                        </p:cTn>
                                        <p:tgtEl>
                                          <p:spTgt spid="25"/>
                                        </p:tgtEl>
                                      </p:cBhvr>
                                      <p:to x="100000" y="90000"/>
                                    </p:animScale>
                                    <p:animScale>
                                      <p:cBhvr>
                                        <p:cTn id="42" dur="166" decel="50000">
                                          <p:stCondLst>
                                            <p:cond delay="1668"/>
                                          </p:stCondLst>
                                        </p:cTn>
                                        <p:tgtEl>
                                          <p:spTgt spid="25"/>
                                        </p:tgtEl>
                                      </p:cBhvr>
                                      <p:to x="100000" y="100000"/>
                                    </p:animScale>
                                    <p:animScale>
                                      <p:cBhvr>
                                        <p:cTn id="43" dur="26">
                                          <p:stCondLst>
                                            <p:cond delay="1808"/>
                                          </p:stCondLst>
                                        </p:cTn>
                                        <p:tgtEl>
                                          <p:spTgt spid="25"/>
                                        </p:tgtEl>
                                      </p:cBhvr>
                                      <p:to x="100000" y="95000"/>
                                    </p:animScale>
                                    <p:animScale>
                                      <p:cBhvr>
                                        <p:cTn id="44" dur="166" decel="50000">
                                          <p:stCondLst>
                                            <p:cond delay="1834"/>
                                          </p:stCondLst>
                                        </p:cTn>
                                        <p:tgtEl>
                                          <p:spTgt spid="2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1" repeatCount="300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up)">
                                      <p:cBhvr>
                                        <p:cTn id="49" dur="10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up)">
                                      <p:cBhvr>
                                        <p:cTn id="5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a:solidFill>
            <a:srgbClr val="FFFF00"/>
          </a:solidFill>
        </p:spPr>
        <p:txBody>
          <a:bodyPr wrap="square">
            <a:spAutoFit/>
          </a:bodyPr>
          <a:lstStyle/>
          <a:p>
            <a:pPr algn="ctr"/>
            <a:r>
              <a:rPr lang="en-US" sz="3600" b="1" dirty="0" smtClean="0"/>
              <a:t>GEOLOGIC STRUCTURAL “FOLDS”</a:t>
            </a:r>
            <a:endParaRPr lang="en-US" sz="3600" b="1" dirty="0"/>
          </a:p>
        </p:txBody>
      </p:sp>
      <p:grpSp>
        <p:nvGrpSpPr>
          <p:cNvPr id="76" name="Group 75"/>
          <p:cNvGrpSpPr/>
          <p:nvPr/>
        </p:nvGrpSpPr>
        <p:grpSpPr>
          <a:xfrm>
            <a:off x="584200" y="4495800"/>
            <a:ext cx="3619500" cy="2362200"/>
            <a:chOff x="584200" y="4495800"/>
            <a:chExt cx="3619500" cy="2362200"/>
          </a:xfrm>
        </p:grpSpPr>
        <p:grpSp>
          <p:nvGrpSpPr>
            <p:cNvPr id="25" name="Group 24"/>
            <p:cNvGrpSpPr/>
            <p:nvPr/>
          </p:nvGrpSpPr>
          <p:grpSpPr>
            <a:xfrm rot="10800000">
              <a:off x="584200" y="4495800"/>
              <a:ext cx="3619500" cy="1625028"/>
              <a:chOff x="2971800" y="982117"/>
              <a:chExt cx="4343400" cy="2142083"/>
            </a:xfrm>
          </p:grpSpPr>
          <p:sp>
            <p:nvSpPr>
              <p:cNvPr id="20" name="Rectangle 19"/>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343400" y="990600"/>
                <a:ext cx="1705510" cy="6643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3657600" y="982117"/>
                <a:ext cx="3039012" cy="123807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987040" y="991224"/>
                <a:ext cx="4297680" cy="17311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p:cNvSpPr/>
            <p:nvPr/>
          </p:nvSpPr>
          <p:spPr>
            <a:xfrm rot="10800000">
              <a:off x="990600" y="4800600"/>
              <a:ext cx="2895600" cy="838200"/>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444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219200" y="6211669"/>
              <a:ext cx="2286000" cy="646331"/>
            </a:xfrm>
            <a:prstGeom prst="rect">
              <a:avLst/>
            </a:prstGeom>
            <a:noFill/>
          </p:spPr>
          <p:txBody>
            <a:bodyPr wrap="square" rtlCol="0">
              <a:spAutoFit/>
            </a:bodyPr>
            <a:lstStyle/>
            <a:p>
              <a:pPr algn="ctr"/>
              <a:r>
                <a:rPr lang="en-US" sz="3600" b="1" dirty="0" smtClean="0"/>
                <a:t>ANTICLINE</a:t>
              </a:r>
            </a:p>
          </p:txBody>
        </p:sp>
      </p:grpSp>
      <p:grpSp>
        <p:nvGrpSpPr>
          <p:cNvPr id="60" name="Group 59"/>
          <p:cNvGrpSpPr/>
          <p:nvPr/>
        </p:nvGrpSpPr>
        <p:grpSpPr>
          <a:xfrm>
            <a:off x="4864100" y="4508229"/>
            <a:ext cx="3619500" cy="2349771"/>
            <a:chOff x="5016500" y="809533"/>
            <a:chExt cx="3619500" cy="2349771"/>
          </a:xfrm>
        </p:grpSpPr>
        <p:grpSp>
          <p:nvGrpSpPr>
            <p:cNvPr id="26" name="Group 25"/>
            <p:cNvGrpSpPr/>
            <p:nvPr/>
          </p:nvGrpSpPr>
          <p:grpSpPr>
            <a:xfrm>
              <a:off x="5016500" y="809533"/>
              <a:ext cx="3619500" cy="1628866"/>
              <a:chOff x="2971800" y="977060"/>
              <a:chExt cx="4343400" cy="2147140"/>
            </a:xfrm>
          </p:grpSpPr>
          <p:sp>
            <p:nvSpPr>
              <p:cNvPr id="27" name="Rectangle 26"/>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306414" y="990603"/>
                <a:ext cx="1705510" cy="6643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605628" y="977060"/>
                <a:ext cx="3039012" cy="1202504"/>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987040" y="996871"/>
                <a:ext cx="4297680" cy="1731193"/>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32"/>
            <p:cNvSpPr/>
            <p:nvPr/>
          </p:nvSpPr>
          <p:spPr>
            <a:xfrm>
              <a:off x="5344274" y="1305674"/>
              <a:ext cx="2885326" cy="838200"/>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444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TextBox 34"/>
            <p:cNvSpPr txBox="1"/>
            <p:nvPr/>
          </p:nvSpPr>
          <p:spPr>
            <a:xfrm>
              <a:off x="5867400" y="2512973"/>
              <a:ext cx="2286000" cy="646331"/>
            </a:xfrm>
            <a:prstGeom prst="rect">
              <a:avLst/>
            </a:prstGeom>
            <a:noFill/>
          </p:spPr>
          <p:txBody>
            <a:bodyPr wrap="square" rtlCol="0">
              <a:spAutoFit/>
            </a:bodyPr>
            <a:lstStyle/>
            <a:p>
              <a:pPr algn="ctr"/>
              <a:r>
                <a:rPr lang="en-US" sz="3600" b="1" dirty="0" smtClean="0"/>
                <a:t>SYNCLINE</a:t>
              </a:r>
            </a:p>
          </p:txBody>
        </p:sp>
      </p:grpSp>
      <p:grpSp>
        <p:nvGrpSpPr>
          <p:cNvPr id="61" name="Group 60"/>
          <p:cNvGrpSpPr/>
          <p:nvPr/>
        </p:nvGrpSpPr>
        <p:grpSpPr>
          <a:xfrm>
            <a:off x="9982200" y="3886200"/>
            <a:ext cx="3619500" cy="2322731"/>
            <a:chOff x="3022600" y="3581400"/>
            <a:chExt cx="3619500" cy="2322731"/>
          </a:xfrm>
        </p:grpSpPr>
        <p:sp>
          <p:nvSpPr>
            <p:cNvPr id="48" name="TextBox 47"/>
            <p:cNvSpPr txBox="1"/>
            <p:nvPr/>
          </p:nvSpPr>
          <p:spPr>
            <a:xfrm>
              <a:off x="3505200" y="5257800"/>
              <a:ext cx="2667000" cy="646331"/>
            </a:xfrm>
            <a:prstGeom prst="rect">
              <a:avLst/>
            </a:prstGeom>
            <a:noFill/>
          </p:spPr>
          <p:txBody>
            <a:bodyPr wrap="square" rtlCol="0">
              <a:spAutoFit/>
            </a:bodyPr>
            <a:lstStyle/>
            <a:p>
              <a:pPr algn="ctr"/>
              <a:r>
                <a:rPr lang="en-US" sz="3600" b="1" dirty="0" smtClean="0"/>
                <a:t>MONOCLINE</a:t>
              </a:r>
            </a:p>
          </p:txBody>
        </p:sp>
        <p:grpSp>
          <p:nvGrpSpPr>
            <p:cNvPr id="49" name="Group 35"/>
            <p:cNvGrpSpPr/>
            <p:nvPr/>
          </p:nvGrpSpPr>
          <p:grpSpPr>
            <a:xfrm rot="10800000">
              <a:off x="3022600" y="3581400"/>
              <a:ext cx="3619500" cy="1618593"/>
              <a:chOff x="2971800" y="990600"/>
              <a:chExt cx="4343400" cy="2133600"/>
            </a:xfrm>
          </p:grpSpPr>
          <p:sp>
            <p:nvSpPr>
              <p:cNvPr id="50" name="Rectangle 49"/>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51"/>
            <p:cNvSpPr/>
            <p:nvPr/>
          </p:nvSpPr>
          <p:spPr>
            <a:xfrm>
              <a:off x="3349375" y="3809999"/>
              <a:ext cx="2746626" cy="5334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3810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381001 h 609601"/>
                <a:gd name="connsiteX6" fmla="*/ 2275453 w 2409126"/>
                <a:gd name="connsiteY6" fmla="*/ 533401 h 609601"/>
                <a:gd name="connsiteX7" fmla="*/ 2409126 w 2409126"/>
                <a:gd name="connsiteY7" fmla="*/ 609601 h 609601"/>
                <a:gd name="connsiteX0" fmla="*/ 0 w 2409127"/>
                <a:gd name="connsiteY0" fmla="*/ 10274 h 533401"/>
                <a:gd name="connsiteX1" fmla="*/ 1335641 w 2409127"/>
                <a:gd name="connsiteY1" fmla="*/ 0 h 533401"/>
                <a:gd name="connsiteX2" fmla="*/ 1602769 w 2409127"/>
                <a:gd name="connsiteY2" fmla="*/ 61645 h 533401"/>
                <a:gd name="connsiteX3" fmla="*/ 1740759 w 2409127"/>
                <a:gd name="connsiteY3" fmla="*/ 152401 h 533401"/>
                <a:gd name="connsiteX4" fmla="*/ 1941269 w 2409127"/>
                <a:gd name="connsiteY4" fmla="*/ 304801 h 533401"/>
                <a:gd name="connsiteX5" fmla="*/ 2074943 w 2409127"/>
                <a:gd name="connsiteY5" fmla="*/ 381001 h 533401"/>
                <a:gd name="connsiteX6" fmla="*/ 2275453 w 2409127"/>
                <a:gd name="connsiteY6" fmla="*/ 533401 h 533401"/>
                <a:gd name="connsiteX7" fmla="*/ 2409127 w 2409127"/>
                <a:gd name="connsiteY7"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127" h="533401">
                  <a:moveTo>
                    <a:pt x="0" y="10274"/>
                  </a:moveTo>
                  <a:lnTo>
                    <a:pt x="1335641" y="0"/>
                  </a:lnTo>
                  <a:lnTo>
                    <a:pt x="1602769" y="61645"/>
                  </a:lnTo>
                  <a:lnTo>
                    <a:pt x="1740759" y="152401"/>
                  </a:lnTo>
                  <a:lnTo>
                    <a:pt x="1941269" y="304801"/>
                  </a:lnTo>
                  <a:lnTo>
                    <a:pt x="2074943" y="381001"/>
                  </a:lnTo>
                  <a:lnTo>
                    <a:pt x="2275453" y="533401"/>
                  </a:lnTo>
                  <a:lnTo>
                    <a:pt x="2409127" y="533401"/>
                  </a:lnTo>
                </a:path>
              </a:pathLst>
            </a:custGeom>
            <a:ln w="2159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352800" y="4190999"/>
              <a:ext cx="2743200" cy="5334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6122"/>
                <a:gd name="connsiteY0" fmla="*/ 10274 h 533401"/>
                <a:gd name="connsiteX1" fmla="*/ 1335641 w 2406122"/>
                <a:gd name="connsiteY1" fmla="*/ 0 h 533401"/>
                <a:gd name="connsiteX2" fmla="*/ 1602769 w 2406122"/>
                <a:gd name="connsiteY2" fmla="*/ 61645 h 533401"/>
                <a:gd name="connsiteX3" fmla="*/ 1740759 w 2406122"/>
                <a:gd name="connsiteY3" fmla="*/ 152401 h 533401"/>
                <a:gd name="connsiteX4" fmla="*/ 1941269 w 2406122"/>
                <a:gd name="connsiteY4" fmla="*/ 304801 h 533401"/>
                <a:gd name="connsiteX5" fmla="*/ 2074943 w 2406122"/>
                <a:gd name="connsiteY5" fmla="*/ 457201 h 533401"/>
                <a:gd name="connsiteX6" fmla="*/ 2208616 w 2406122"/>
                <a:gd name="connsiteY6" fmla="*/ 533401 h 533401"/>
                <a:gd name="connsiteX7" fmla="*/ 2406122 w 2406122"/>
                <a:gd name="connsiteY7" fmla="*/ 533401 h 533401"/>
                <a:gd name="connsiteX0" fmla="*/ 0 w 2406122"/>
                <a:gd name="connsiteY0" fmla="*/ 10274 h 533401"/>
                <a:gd name="connsiteX1" fmla="*/ 1335641 w 2406122"/>
                <a:gd name="connsiteY1" fmla="*/ 0 h 533401"/>
                <a:gd name="connsiteX2" fmla="*/ 1602769 w 2406122"/>
                <a:gd name="connsiteY2" fmla="*/ 61645 h 533401"/>
                <a:gd name="connsiteX3" fmla="*/ 1740759 w 2406122"/>
                <a:gd name="connsiteY3" fmla="*/ 152401 h 533401"/>
                <a:gd name="connsiteX4" fmla="*/ 1941269 w 2406122"/>
                <a:gd name="connsiteY4" fmla="*/ 304801 h 533401"/>
                <a:gd name="connsiteX5" fmla="*/ 2071938 w 2406122"/>
                <a:gd name="connsiteY5" fmla="*/ 457201 h 533401"/>
                <a:gd name="connsiteX6" fmla="*/ 2208616 w 2406122"/>
                <a:gd name="connsiteY6" fmla="*/ 533401 h 533401"/>
                <a:gd name="connsiteX7" fmla="*/ 2406122 w 2406122"/>
                <a:gd name="connsiteY7"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122" h="533401">
                  <a:moveTo>
                    <a:pt x="0" y="10274"/>
                  </a:moveTo>
                  <a:lnTo>
                    <a:pt x="1335641" y="0"/>
                  </a:lnTo>
                  <a:lnTo>
                    <a:pt x="1602769" y="61645"/>
                  </a:lnTo>
                  <a:lnTo>
                    <a:pt x="1740759" y="152401"/>
                  </a:lnTo>
                  <a:lnTo>
                    <a:pt x="1941269" y="304801"/>
                  </a:lnTo>
                  <a:lnTo>
                    <a:pt x="2071938" y="457201"/>
                  </a:lnTo>
                  <a:lnTo>
                    <a:pt x="2208616" y="533401"/>
                  </a:lnTo>
                  <a:lnTo>
                    <a:pt x="2406122" y="533401"/>
                  </a:lnTo>
                </a:path>
              </a:pathLst>
            </a:custGeom>
            <a:ln w="2159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352800" y="4571999"/>
              <a:ext cx="2743200" cy="4572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77958"/>
                <a:gd name="connsiteY0" fmla="*/ 10274 h 533401"/>
                <a:gd name="connsiteX1" fmla="*/ 1335641 w 2477958"/>
                <a:gd name="connsiteY1" fmla="*/ 0 h 533401"/>
                <a:gd name="connsiteX2" fmla="*/ 1602769 w 2477958"/>
                <a:gd name="connsiteY2" fmla="*/ 61645 h 533401"/>
                <a:gd name="connsiteX3" fmla="*/ 1740759 w 2477958"/>
                <a:gd name="connsiteY3" fmla="*/ 152401 h 533401"/>
                <a:gd name="connsiteX4" fmla="*/ 1941269 w 2477958"/>
                <a:gd name="connsiteY4" fmla="*/ 304801 h 533401"/>
                <a:gd name="connsiteX5" fmla="*/ 2074943 w 2477958"/>
                <a:gd name="connsiteY5" fmla="*/ 457201 h 533401"/>
                <a:gd name="connsiteX6" fmla="*/ 2208616 w 2477958"/>
                <a:gd name="connsiteY6" fmla="*/ 533401 h 533401"/>
                <a:gd name="connsiteX7" fmla="*/ 2477958 w 2477958"/>
                <a:gd name="connsiteY7" fmla="*/ 457201 h 5334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41269 w 2477958"/>
                <a:gd name="connsiteY4" fmla="*/ 304801 h 457201"/>
                <a:gd name="connsiteX5" fmla="*/ 2074943 w 2477958"/>
                <a:gd name="connsiteY5" fmla="*/ 4572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41269 w 2477958"/>
                <a:gd name="connsiteY4" fmla="*/ 3048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20804 w 2477958"/>
                <a:gd name="connsiteY3" fmla="*/ 762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2064965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2064965 w 2477958"/>
                <a:gd name="connsiteY5" fmla="*/ 381001 h 457201"/>
                <a:gd name="connsiteX6" fmla="*/ 2202629 w 2477958"/>
                <a:gd name="connsiteY6" fmla="*/ 457201 h 457201"/>
                <a:gd name="connsiteX7" fmla="*/ 2477958 w 2477958"/>
                <a:gd name="connsiteY7" fmla="*/ 457201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958" h="457201">
                  <a:moveTo>
                    <a:pt x="0" y="10274"/>
                  </a:moveTo>
                  <a:lnTo>
                    <a:pt x="1335641" y="0"/>
                  </a:lnTo>
                  <a:lnTo>
                    <a:pt x="1583140" y="1"/>
                  </a:lnTo>
                  <a:lnTo>
                    <a:pt x="1720804" y="76201"/>
                  </a:lnTo>
                  <a:lnTo>
                    <a:pt x="1927301" y="228601"/>
                  </a:lnTo>
                  <a:lnTo>
                    <a:pt x="2064965" y="381001"/>
                  </a:lnTo>
                  <a:lnTo>
                    <a:pt x="2202629" y="457201"/>
                  </a:lnTo>
                  <a:lnTo>
                    <a:pt x="2477958" y="457201"/>
                  </a:lnTo>
                </a:path>
              </a:pathLst>
            </a:custGeom>
            <a:ln w="2159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369924" y="3801438"/>
              <a:ext cx="2363056" cy="421241"/>
            </a:xfrm>
            <a:custGeom>
              <a:avLst/>
              <a:gdLst>
                <a:gd name="connsiteX0" fmla="*/ 0 w 2363056"/>
                <a:gd name="connsiteY0" fmla="*/ 10274 h 421241"/>
                <a:gd name="connsiteX1" fmla="*/ 1469204 w 2363056"/>
                <a:gd name="connsiteY1" fmla="*/ 0 h 421241"/>
                <a:gd name="connsiteX2" fmla="*/ 1664413 w 2363056"/>
                <a:gd name="connsiteY2" fmla="*/ 30823 h 421241"/>
                <a:gd name="connsiteX3" fmla="*/ 1818525 w 2363056"/>
                <a:gd name="connsiteY3" fmla="*/ 71919 h 421241"/>
                <a:gd name="connsiteX4" fmla="*/ 1962364 w 2363056"/>
                <a:gd name="connsiteY4" fmla="*/ 154113 h 421241"/>
                <a:gd name="connsiteX5" fmla="*/ 2085654 w 2363056"/>
                <a:gd name="connsiteY5" fmla="*/ 226032 h 421241"/>
                <a:gd name="connsiteX6" fmla="*/ 2239766 w 2363056"/>
                <a:gd name="connsiteY6" fmla="*/ 339047 h 421241"/>
                <a:gd name="connsiteX7" fmla="*/ 2363056 w 2363056"/>
                <a:gd name="connsiteY7"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056" h="421241">
                  <a:moveTo>
                    <a:pt x="0" y="10274"/>
                  </a:moveTo>
                  <a:lnTo>
                    <a:pt x="1469204" y="0"/>
                  </a:lnTo>
                  <a:lnTo>
                    <a:pt x="1664413" y="30823"/>
                  </a:lnTo>
                  <a:lnTo>
                    <a:pt x="1818525" y="71919"/>
                  </a:lnTo>
                  <a:lnTo>
                    <a:pt x="1962364" y="154113"/>
                  </a:lnTo>
                  <a:lnTo>
                    <a:pt x="2085654" y="226032"/>
                  </a:lnTo>
                  <a:lnTo>
                    <a:pt x="2239766" y="339047"/>
                  </a:lnTo>
                  <a:lnTo>
                    <a:pt x="2363056" y="421241"/>
                  </a:lnTo>
                </a:path>
              </a:pathLst>
            </a:cu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56"/>
          <p:cNvSpPr>
            <a:spLocks noChangeAspect="1"/>
          </p:cNvSpPr>
          <p:nvPr/>
        </p:nvSpPr>
        <p:spPr>
          <a:xfrm rot="10380000">
            <a:off x="122346" y="2090383"/>
            <a:ext cx="1828800" cy="605056"/>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 name="connsiteX0" fmla="*/ 838200 w 914400"/>
              <a:gd name="connsiteY0" fmla="*/ 351665 h 427865"/>
              <a:gd name="connsiteX1" fmla="*/ 914400 w 914400"/>
              <a:gd name="connsiteY1" fmla="*/ 199265 h 427865"/>
              <a:gd name="connsiteX2" fmla="*/ 516038 w 914400"/>
              <a:gd name="connsiteY2" fmla="*/ 161647 h 427865"/>
              <a:gd name="connsiteX3" fmla="*/ 546976 w 914400"/>
              <a:gd name="connsiteY3" fmla="*/ 0 h 427865"/>
              <a:gd name="connsiteX4" fmla="*/ 0 w 914400"/>
              <a:gd name="connsiteY4" fmla="*/ 123065 h 427865"/>
              <a:gd name="connsiteX5" fmla="*/ 381000 w 914400"/>
              <a:gd name="connsiteY5" fmla="*/ 427865 h 427865"/>
              <a:gd name="connsiteX6" fmla="*/ 457200 w 914400"/>
              <a:gd name="connsiteY6" fmla="*/ 275465 h 427865"/>
              <a:gd name="connsiteX7" fmla="*/ 838200 w 914400"/>
              <a:gd name="connsiteY7" fmla="*/ 351665 h 427865"/>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457200 w 914400"/>
              <a:gd name="connsiteY6" fmla="*/ 275465 h 504213"/>
              <a:gd name="connsiteX7" fmla="*/ 838200 w 914400"/>
              <a:gd name="connsiteY7" fmla="*/ 351665 h 504213"/>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522213 w 914400"/>
              <a:gd name="connsiteY6" fmla="*/ 252107 h 504213"/>
              <a:gd name="connsiteX7" fmla="*/ 838200 w 914400"/>
              <a:gd name="connsiteY7" fmla="*/ 351665 h 504213"/>
              <a:gd name="connsiteX0" fmla="*/ 838200 w 914400"/>
              <a:gd name="connsiteY0" fmla="*/ 351665 h 378160"/>
              <a:gd name="connsiteX1" fmla="*/ 914400 w 914400"/>
              <a:gd name="connsiteY1" fmla="*/ 199265 h 378160"/>
              <a:gd name="connsiteX2" fmla="*/ 516038 w 914400"/>
              <a:gd name="connsiteY2" fmla="*/ 161647 h 378160"/>
              <a:gd name="connsiteX3" fmla="*/ 546976 w 914400"/>
              <a:gd name="connsiteY3" fmla="*/ 0 h 378160"/>
              <a:gd name="connsiteX4" fmla="*/ 0 w 914400"/>
              <a:gd name="connsiteY4" fmla="*/ 123065 h 378160"/>
              <a:gd name="connsiteX5" fmla="*/ 509831 w 914400"/>
              <a:gd name="connsiteY5" fmla="*/ 378160 h 378160"/>
              <a:gd name="connsiteX6" fmla="*/ 522213 w 914400"/>
              <a:gd name="connsiteY6" fmla="*/ 252107 h 378160"/>
              <a:gd name="connsiteX7" fmla="*/ 838200 w 914400"/>
              <a:gd name="connsiteY7" fmla="*/ 351665 h 37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78160">
                <a:moveTo>
                  <a:pt x="838200" y="351665"/>
                </a:moveTo>
                <a:lnTo>
                  <a:pt x="914400" y="199265"/>
                </a:lnTo>
                <a:lnTo>
                  <a:pt x="516038" y="161647"/>
                </a:lnTo>
                <a:lnTo>
                  <a:pt x="546976" y="0"/>
                </a:lnTo>
                <a:lnTo>
                  <a:pt x="0" y="123065"/>
                </a:lnTo>
                <a:lnTo>
                  <a:pt x="509831" y="378160"/>
                </a:lnTo>
                <a:lnTo>
                  <a:pt x="522213" y="252107"/>
                </a:lnTo>
                <a:lnTo>
                  <a:pt x="838200" y="351665"/>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21180000">
            <a:off x="7201779" y="2100313"/>
            <a:ext cx="1828800" cy="632292"/>
          </a:xfrm>
          <a:custGeom>
            <a:avLst/>
            <a:gdLst>
              <a:gd name="connsiteX0" fmla="*/ 341454 w 399327"/>
              <a:gd name="connsiteY0" fmla="*/ 150471 h 150471"/>
              <a:gd name="connsiteX1" fmla="*/ 399327 w 399327"/>
              <a:gd name="connsiteY1" fmla="*/ 57873 h 150471"/>
              <a:gd name="connsiteX2" fmla="*/ 144684 w 399327"/>
              <a:gd name="connsiteY2" fmla="*/ 57873 h 150471"/>
              <a:gd name="connsiteX3" fmla="*/ 185195 w 399327"/>
              <a:gd name="connsiteY3" fmla="*/ 0 h 150471"/>
              <a:gd name="connsiteX4" fmla="*/ 0 w 399327"/>
              <a:gd name="connsiteY4" fmla="*/ 40511 h 150471"/>
              <a:gd name="connsiteX5" fmla="*/ 115747 w 399327"/>
              <a:gd name="connsiteY5" fmla="*/ 109959 h 150471"/>
              <a:gd name="connsiteX6" fmla="*/ 138897 w 399327"/>
              <a:gd name="connsiteY6" fmla="*/ 75235 h 150471"/>
              <a:gd name="connsiteX7" fmla="*/ 341454 w 399327"/>
              <a:gd name="connsiteY7" fmla="*/ 150471 h 150471"/>
              <a:gd name="connsiteX0" fmla="*/ 484208 w 542081"/>
              <a:gd name="connsiteY0" fmla="*/ 150471 h 150471"/>
              <a:gd name="connsiteX1" fmla="*/ 542081 w 542081"/>
              <a:gd name="connsiteY1" fmla="*/ 57873 h 150471"/>
              <a:gd name="connsiteX2" fmla="*/ 287438 w 542081"/>
              <a:gd name="connsiteY2" fmla="*/ 57873 h 150471"/>
              <a:gd name="connsiteX3" fmla="*/ 327949 w 542081"/>
              <a:gd name="connsiteY3" fmla="*/ 0 h 150471"/>
              <a:gd name="connsiteX4" fmla="*/ 0 w 542081"/>
              <a:gd name="connsiteY4" fmla="*/ 95491 h 150471"/>
              <a:gd name="connsiteX5" fmla="*/ 258501 w 542081"/>
              <a:gd name="connsiteY5" fmla="*/ 109959 h 150471"/>
              <a:gd name="connsiteX6" fmla="*/ 281651 w 542081"/>
              <a:gd name="connsiteY6" fmla="*/ 75235 h 150471"/>
              <a:gd name="connsiteX7" fmla="*/ 484208 w 542081"/>
              <a:gd name="connsiteY7" fmla="*/ 150471 h 15047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81651 w 542081"/>
              <a:gd name="connsiteY6" fmla="*/ 75235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247891"/>
              <a:gd name="connsiteX1" fmla="*/ 542081 w 542081"/>
              <a:gd name="connsiteY1" fmla="*/ 57873 h 247891"/>
              <a:gd name="connsiteX2" fmla="*/ 287438 w 542081"/>
              <a:gd name="connsiteY2" fmla="*/ 57873 h 247891"/>
              <a:gd name="connsiteX3" fmla="*/ 327949 w 542081"/>
              <a:gd name="connsiteY3" fmla="*/ 0 h 247891"/>
              <a:gd name="connsiteX4" fmla="*/ 0 w 542081"/>
              <a:gd name="connsiteY4" fmla="*/ 95491 h 247891"/>
              <a:gd name="connsiteX5" fmla="*/ 152400 w 542081"/>
              <a:gd name="connsiteY5" fmla="*/ 247891 h 247891"/>
              <a:gd name="connsiteX6" fmla="*/ 228600 w 542081"/>
              <a:gd name="connsiteY6" fmla="*/ 95491 h 247891"/>
              <a:gd name="connsiteX7" fmla="*/ 484208 w 542081"/>
              <a:gd name="connsiteY7" fmla="*/ 150471 h 2478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95491 h 324091"/>
              <a:gd name="connsiteX7" fmla="*/ 484208 w 542081"/>
              <a:gd name="connsiteY7" fmla="*/ 150471 h 324091"/>
              <a:gd name="connsiteX0" fmla="*/ 484208 w 542081"/>
              <a:gd name="connsiteY0" fmla="*/ 15047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84208 w 542081"/>
              <a:gd name="connsiteY7" fmla="*/ 150471 h 324091"/>
              <a:gd name="connsiteX0" fmla="*/ 457200 w 542081"/>
              <a:gd name="connsiteY0" fmla="*/ 171691 h 324091"/>
              <a:gd name="connsiteX1" fmla="*/ 542081 w 542081"/>
              <a:gd name="connsiteY1" fmla="*/ 57873 h 324091"/>
              <a:gd name="connsiteX2" fmla="*/ 287438 w 542081"/>
              <a:gd name="connsiteY2" fmla="*/ 57873 h 324091"/>
              <a:gd name="connsiteX3" fmla="*/ 327949 w 542081"/>
              <a:gd name="connsiteY3" fmla="*/ 0 h 324091"/>
              <a:gd name="connsiteX4" fmla="*/ 0 w 542081"/>
              <a:gd name="connsiteY4" fmla="*/ 95491 h 324091"/>
              <a:gd name="connsiteX5" fmla="*/ 152400 w 542081"/>
              <a:gd name="connsiteY5" fmla="*/ 324091 h 324091"/>
              <a:gd name="connsiteX6" fmla="*/ 228600 w 542081"/>
              <a:gd name="connsiteY6" fmla="*/ 171691 h 324091"/>
              <a:gd name="connsiteX7" fmla="*/ 457200 w 542081"/>
              <a:gd name="connsiteY7" fmla="*/ 171691 h 324091"/>
              <a:gd name="connsiteX0" fmla="*/ 457200 w 542081"/>
              <a:gd name="connsiteY0" fmla="*/ 228600 h 381000"/>
              <a:gd name="connsiteX1" fmla="*/ 542081 w 542081"/>
              <a:gd name="connsiteY1" fmla="*/ 114782 h 381000"/>
              <a:gd name="connsiteX2" fmla="*/ 287438 w 542081"/>
              <a:gd name="connsiteY2" fmla="*/ 114782 h 381000"/>
              <a:gd name="connsiteX3" fmla="*/ 381000 w 542081"/>
              <a:gd name="connsiteY3" fmla="*/ 0 h 381000"/>
              <a:gd name="connsiteX4" fmla="*/ 0 w 542081"/>
              <a:gd name="connsiteY4" fmla="*/ 152400 h 381000"/>
              <a:gd name="connsiteX5" fmla="*/ 152400 w 542081"/>
              <a:gd name="connsiteY5" fmla="*/ 381000 h 381000"/>
              <a:gd name="connsiteX6" fmla="*/ 228600 w 542081"/>
              <a:gd name="connsiteY6" fmla="*/ 228600 h 381000"/>
              <a:gd name="connsiteX7" fmla="*/ 457200 w 542081"/>
              <a:gd name="connsiteY7" fmla="*/ 228600 h 381000"/>
              <a:gd name="connsiteX0" fmla="*/ 6096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09600 w 694481"/>
              <a:gd name="connsiteY7" fmla="*/ 228600 h 381000"/>
              <a:gd name="connsiteX0" fmla="*/ 685800 w 694481"/>
              <a:gd name="connsiteY0" fmla="*/ 228600 h 381000"/>
              <a:gd name="connsiteX1" fmla="*/ 694481 w 694481"/>
              <a:gd name="connsiteY1" fmla="*/ 114782 h 381000"/>
              <a:gd name="connsiteX2" fmla="*/ 439838 w 694481"/>
              <a:gd name="connsiteY2" fmla="*/ 114782 h 381000"/>
              <a:gd name="connsiteX3" fmla="*/ 533400 w 694481"/>
              <a:gd name="connsiteY3" fmla="*/ 0 h 381000"/>
              <a:gd name="connsiteX4" fmla="*/ 0 w 694481"/>
              <a:gd name="connsiteY4" fmla="*/ 152400 h 381000"/>
              <a:gd name="connsiteX5" fmla="*/ 304800 w 694481"/>
              <a:gd name="connsiteY5" fmla="*/ 381000 h 381000"/>
              <a:gd name="connsiteX6" fmla="*/ 381000 w 694481"/>
              <a:gd name="connsiteY6" fmla="*/ 228600 h 381000"/>
              <a:gd name="connsiteX7" fmla="*/ 685800 w 694481"/>
              <a:gd name="connsiteY7" fmla="*/ 228600 h 381000"/>
              <a:gd name="connsiteX0" fmla="*/ 685800 w 838200"/>
              <a:gd name="connsiteY0" fmla="*/ 2286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685800 w 838200"/>
              <a:gd name="connsiteY7" fmla="*/ 2286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1000 w 838200"/>
              <a:gd name="connsiteY6" fmla="*/ 228600 h 381000"/>
              <a:gd name="connsiteX7" fmla="*/ 761999 w 838200"/>
              <a:gd name="connsiteY7" fmla="*/ 304800 h 381000"/>
              <a:gd name="connsiteX0" fmla="*/ 761999 w 838200"/>
              <a:gd name="connsiteY0" fmla="*/ 304800 h 381000"/>
              <a:gd name="connsiteX1" fmla="*/ 838200 w 838200"/>
              <a:gd name="connsiteY1" fmla="*/ 152400 h 381000"/>
              <a:gd name="connsiteX2" fmla="*/ 439838 w 838200"/>
              <a:gd name="connsiteY2" fmla="*/ 114782 h 381000"/>
              <a:gd name="connsiteX3" fmla="*/ 533400 w 838200"/>
              <a:gd name="connsiteY3" fmla="*/ 0 h 381000"/>
              <a:gd name="connsiteX4" fmla="*/ 0 w 838200"/>
              <a:gd name="connsiteY4" fmla="*/ 152400 h 381000"/>
              <a:gd name="connsiteX5" fmla="*/ 304800 w 838200"/>
              <a:gd name="connsiteY5" fmla="*/ 381000 h 381000"/>
              <a:gd name="connsiteX6" fmla="*/ 380999 w 838200"/>
              <a:gd name="connsiteY6" fmla="*/ 228600 h 381000"/>
              <a:gd name="connsiteX7" fmla="*/ 761999 w 838200"/>
              <a:gd name="connsiteY7" fmla="*/ 304800 h 381000"/>
              <a:gd name="connsiteX0" fmla="*/ 762000 w 838201"/>
              <a:gd name="connsiteY0" fmla="*/ 304800 h 381000"/>
              <a:gd name="connsiteX1" fmla="*/ 838201 w 838201"/>
              <a:gd name="connsiteY1" fmla="*/ 152400 h 381000"/>
              <a:gd name="connsiteX2" fmla="*/ 439839 w 838201"/>
              <a:gd name="connsiteY2" fmla="*/ 114782 h 381000"/>
              <a:gd name="connsiteX3" fmla="*/ 533401 w 838201"/>
              <a:gd name="connsiteY3" fmla="*/ 0 h 381000"/>
              <a:gd name="connsiteX4" fmla="*/ 0 w 838201"/>
              <a:gd name="connsiteY4" fmla="*/ 76200 h 381000"/>
              <a:gd name="connsiteX5" fmla="*/ 304801 w 838201"/>
              <a:gd name="connsiteY5" fmla="*/ 381000 h 381000"/>
              <a:gd name="connsiteX6" fmla="*/ 381000 w 838201"/>
              <a:gd name="connsiteY6" fmla="*/ 228600 h 381000"/>
              <a:gd name="connsiteX7" fmla="*/ 762000 w 838201"/>
              <a:gd name="connsiteY7" fmla="*/ 304800 h 381000"/>
              <a:gd name="connsiteX0" fmla="*/ 685799 w 762000"/>
              <a:gd name="connsiteY0" fmla="*/ 304800 h 381000"/>
              <a:gd name="connsiteX1" fmla="*/ 762000 w 762000"/>
              <a:gd name="connsiteY1" fmla="*/ 152400 h 381000"/>
              <a:gd name="connsiteX2" fmla="*/ 363638 w 762000"/>
              <a:gd name="connsiteY2" fmla="*/ 114782 h 381000"/>
              <a:gd name="connsiteX3" fmla="*/ 457200 w 762000"/>
              <a:gd name="connsiteY3" fmla="*/ 0 h 381000"/>
              <a:gd name="connsiteX4" fmla="*/ 0 w 762000"/>
              <a:gd name="connsiteY4" fmla="*/ 152400 h 381000"/>
              <a:gd name="connsiteX5" fmla="*/ 228600 w 762000"/>
              <a:gd name="connsiteY5" fmla="*/ 381000 h 381000"/>
              <a:gd name="connsiteX6" fmla="*/ 304799 w 762000"/>
              <a:gd name="connsiteY6" fmla="*/ 228600 h 381000"/>
              <a:gd name="connsiteX7" fmla="*/ 685799 w 762000"/>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0 w 762001"/>
              <a:gd name="connsiteY6" fmla="*/ 228600 h 381000"/>
              <a:gd name="connsiteX7" fmla="*/ 685800 w 762001"/>
              <a:gd name="connsiteY7" fmla="*/ 304800 h 381000"/>
              <a:gd name="connsiteX0" fmla="*/ 685800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0 w 762001"/>
              <a:gd name="connsiteY7" fmla="*/ 304800 h 381000"/>
              <a:gd name="connsiteX0" fmla="*/ 685801 w 762001"/>
              <a:gd name="connsiteY0" fmla="*/ 304800 h 381000"/>
              <a:gd name="connsiteX1" fmla="*/ 762001 w 762001"/>
              <a:gd name="connsiteY1" fmla="*/ 152400 h 381000"/>
              <a:gd name="connsiteX2" fmla="*/ 363639 w 762001"/>
              <a:gd name="connsiteY2" fmla="*/ 114782 h 381000"/>
              <a:gd name="connsiteX3" fmla="*/ 457201 w 762001"/>
              <a:gd name="connsiteY3" fmla="*/ 0 h 381000"/>
              <a:gd name="connsiteX4" fmla="*/ 0 w 762001"/>
              <a:gd name="connsiteY4" fmla="*/ 76200 h 381000"/>
              <a:gd name="connsiteX5" fmla="*/ 228601 w 762001"/>
              <a:gd name="connsiteY5" fmla="*/ 381000 h 381000"/>
              <a:gd name="connsiteX6" fmla="*/ 304801 w 762001"/>
              <a:gd name="connsiteY6" fmla="*/ 228600 h 381000"/>
              <a:gd name="connsiteX7" fmla="*/ 685801 w 762001"/>
              <a:gd name="connsiteY7" fmla="*/ 304800 h 381000"/>
              <a:gd name="connsiteX0" fmla="*/ 838200 w 914400"/>
              <a:gd name="connsiteY0" fmla="*/ 304800 h 381000"/>
              <a:gd name="connsiteX1" fmla="*/ 914400 w 914400"/>
              <a:gd name="connsiteY1" fmla="*/ 152400 h 381000"/>
              <a:gd name="connsiteX2" fmla="*/ 516038 w 914400"/>
              <a:gd name="connsiteY2" fmla="*/ 114782 h 381000"/>
              <a:gd name="connsiteX3" fmla="*/ 609600 w 914400"/>
              <a:gd name="connsiteY3" fmla="*/ 0 h 381000"/>
              <a:gd name="connsiteX4" fmla="*/ 0 w 914400"/>
              <a:gd name="connsiteY4" fmla="*/ 76200 h 381000"/>
              <a:gd name="connsiteX5" fmla="*/ 381000 w 914400"/>
              <a:gd name="connsiteY5" fmla="*/ 381000 h 381000"/>
              <a:gd name="connsiteX6" fmla="*/ 457200 w 914400"/>
              <a:gd name="connsiteY6" fmla="*/ 228600 h 381000"/>
              <a:gd name="connsiteX7" fmla="*/ 838200 w 914400"/>
              <a:gd name="connsiteY7" fmla="*/ 304800 h 381000"/>
              <a:gd name="connsiteX0" fmla="*/ 838200 w 914400"/>
              <a:gd name="connsiteY0" fmla="*/ 351665 h 427865"/>
              <a:gd name="connsiteX1" fmla="*/ 914400 w 914400"/>
              <a:gd name="connsiteY1" fmla="*/ 199265 h 427865"/>
              <a:gd name="connsiteX2" fmla="*/ 516038 w 914400"/>
              <a:gd name="connsiteY2" fmla="*/ 161647 h 427865"/>
              <a:gd name="connsiteX3" fmla="*/ 546976 w 914400"/>
              <a:gd name="connsiteY3" fmla="*/ 0 h 427865"/>
              <a:gd name="connsiteX4" fmla="*/ 0 w 914400"/>
              <a:gd name="connsiteY4" fmla="*/ 123065 h 427865"/>
              <a:gd name="connsiteX5" fmla="*/ 381000 w 914400"/>
              <a:gd name="connsiteY5" fmla="*/ 427865 h 427865"/>
              <a:gd name="connsiteX6" fmla="*/ 457200 w 914400"/>
              <a:gd name="connsiteY6" fmla="*/ 275465 h 427865"/>
              <a:gd name="connsiteX7" fmla="*/ 838200 w 914400"/>
              <a:gd name="connsiteY7" fmla="*/ 351665 h 427865"/>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457200 w 914400"/>
              <a:gd name="connsiteY6" fmla="*/ 275465 h 504213"/>
              <a:gd name="connsiteX7" fmla="*/ 838200 w 914400"/>
              <a:gd name="connsiteY7" fmla="*/ 351665 h 504213"/>
              <a:gd name="connsiteX0" fmla="*/ 838200 w 914400"/>
              <a:gd name="connsiteY0" fmla="*/ 351665 h 504213"/>
              <a:gd name="connsiteX1" fmla="*/ 914400 w 914400"/>
              <a:gd name="connsiteY1" fmla="*/ 199265 h 504213"/>
              <a:gd name="connsiteX2" fmla="*/ 516038 w 914400"/>
              <a:gd name="connsiteY2" fmla="*/ 161647 h 504213"/>
              <a:gd name="connsiteX3" fmla="*/ 546976 w 914400"/>
              <a:gd name="connsiteY3" fmla="*/ 0 h 504213"/>
              <a:gd name="connsiteX4" fmla="*/ 0 w 914400"/>
              <a:gd name="connsiteY4" fmla="*/ 123065 h 504213"/>
              <a:gd name="connsiteX5" fmla="*/ 497448 w 914400"/>
              <a:gd name="connsiteY5" fmla="*/ 504213 h 504213"/>
              <a:gd name="connsiteX6" fmla="*/ 522213 w 914400"/>
              <a:gd name="connsiteY6" fmla="*/ 252107 h 504213"/>
              <a:gd name="connsiteX7" fmla="*/ 838200 w 914400"/>
              <a:gd name="connsiteY7" fmla="*/ 351665 h 504213"/>
              <a:gd name="connsiteX0" fmla="*/ 838200 w 914400"/>
              <a:gd name="connsiteY0" fmla="*/ 351665 h 378160"/>
              <a:gd name="connsiteX1" fmla="*/ 914400 w 914400"/>
              <a:gd name="connsiteY1" fmla="*/ 199265 h 378160"/>
              <a:gd name="connsiteX2" fmla="*/ 516038 w 914400"/>
              <a:gd name="connsiteY2" fmla="*/ 161647 h 378160"/>
              <a:gd name="connsiteX3" fmla="*/ 546976 w 914400"/>
              <a:gd name="connsiteY3" fmla="*/ 0 h 378160"/>
              <a:gd name="connsiteX4" fmla="*/ 0 w 914400"/>
              <a:gd name="connsiteY4" fmla="*/ 123065 h 378160"/>
              <a:gd name="connsiteX5" fmla="*/ 509831 w 914400"/>
              <a:gd name="connsiteY5" fmla="*/ 378160 h 378160"/>
              <a:gd name="connsiteX6" fmla="*/ 522213 w 914400"/>
              <a:gd name="connsiteY6" fmla="*/ 252107 h 378160"/>
              <a:gd name="connsiteX7" fmla="*/ 838200 w 914400"/>
              <a:gd name="connsiteY7" fmla="*/ 351665 h 37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78160">
                <a:moveTo>
                  <a:pt x="838200" y="351665"/>
                </a:moveTo>
                <a:lnTo>
                  <a:pt x="914400" y="199265"/>
                </a:lnTo>
                <a:lnTo>
                  <a:pt x="516038" y="161647"/>
                </a:lnTo>
                <a:lnTo>
                  <a:pt x="546976" y="0"/>
                </a:lnTo>
                <a:lnTo>
                  <a:pt x="0" y="123065"/>
                </a:lnTo>
                <a:lnTo>
                  <a:pt x="509831" y="378160"/>
                </a:lnTo>
                <a:lnTo>
                  <a:pt x="522213" y="252107"/>
                </a:lnTo>
                <a:lnTo>
                  <a:pt x="838200" y="351665"/>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1676400" y="838200"/>
            <a:ext cx="5716146" cy="2971802"/>
            <a:chOff x="1676400" y="838200"/>
            <a:chExt cx="5716146" cy="2971802"/>
          </a:xfrm>
        </p:grpSpPr>
        <p:grpSp>
          <p:nvGrpSpPr>
            <p:cNvPr id="73" name="Group 72"/>
            <p:cNvGrpSpPr/>
            <p:nvPr/>
          </p:nvGrpSpPr>
          <p:grpSpPr>
            <a:xfrm>
              <a:off x="1676400" y="838200"/>
              <a:ext cx="5716146" cy="2971802"/>
              <a:chOff x="1294254" y="838198"/>
              <a:chExt cx="6555493" cy="2971802"/>
            </a:xfrm>
          </p:grpSpPr>
          <p:grpSp>
            <p:nvGrpSpPr>
              <p:cNvPr id="66" name="Group 65"/>
              <p:cNvGrpSpPr/>
              <p:nvPr/>
            </p:nvGrpSpPr>
            <p:grpSpPr>
              <a:xfrm>
                <a:off x="1294254" y="838198"/>
                <a:ext cx="6555493" cy="2971802"/>
                <a:chOff x="1905000" y="838199"/>
                <a:chExt cx="5546952" cy="2514600"/>
              </a:xfrm>
            </p:grpSpPr>
            <p:sp>
              <p:nvSpPr>
                <p:cNvPr id="64" name="Rectangle 63"/>
                <p:cNvSpPr/>
                <p:nvPr/>
              </p:nvSpPr>
              <p:spPr>
                <a:xfrm rot="10800000">
                  <a:off x="1905000" y="838199"/>
                  <a:ext cx="5486400" cy="2424793"/>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rot="10800000">
                  <a:off x="1965552" y="838199"/>
                  <a:ext cx="5486400" cy="2514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 name="Straight Connector 67"/>
              <p:cNvCxnSpPr/>
              <p:nvPr/>
            </p:nvCxnSpPr>
            <p:spPr>
              <a:xfrm>
                <a:off x="1435608" y="1600200"/>
                <a:ext cx="6336792" cy="0"/>
              </a:xfrm>
              <a:prstGeom prst="line">
                <a:avLst/>
              </a:prstGeom>
              <a:ln w="444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435608" y="2271031"/>
                <a:ext cx="6342577" cy="14969"/>
              </a:xfrm>
              <a:prstGeom prst="line">
                <a:avLst/>
              </a:prstGeom>
              <a:ln w="444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35608" y="2971800"/>
                <a:ext cx="6336792" cy="0"/>
              </a:xfrm>
              <a:prstGeom prst="line">
                <a:avLst/>
              </a:prstGeom>
              <a:ln w="4445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2133600" y="1219200"/>
              <a:ext cx="4953000" cy="2123658"/>
            </a:xfrm>
            <a:prstGeom prst="rect">
              <a:avLst/>
            </a:prstGeom>
            <a:noFill/>
          </p:spPr>
          <p:txBody>
            <a:bodyPr wrap="square" rtlCol="0">
              <a:spAutoFit/>
            </a:bodyPr>
            <a:lstStyle/>
            <a:p>
              <a:pPr algn="ctr"/>
              <a:r>
                <a:rPr lang="en-US" sz="4400" b="1" dirty="0" smtClean="0"/>
                <a:t>CROSS-SECTION OF SEDIMENTARY</a:t>
              </a:r>
            </a:p>
            <a:p>
              <a:pPr algn="ctr"/>
              <a:r>
                <a:rPr lang="en-US" sz="4400" b="1" dirty="0" smtClean="0"/>
                <a:t>LAYERS</a:t>
              </a:r>
            </a:p>
          </p:txBody>
        </p:sp>
      </p:grpSp>
      <p:pic>
        <p:nvPicPr>
          <p:cNvPr id="56" name="Picture 11"/>
          <p:cNvPicPr>
            <a:picLocks noChangeAspect="1" noChangeArrowheads="1"/>
          </p:cNvPicPr>
          <p:nvPr/>
        </p:nvPicPr>
        <p:blipFill>
          <a:blip r:embed="rId2" cstate="print"/>
          <a:srcRect/>
          <a:stretch>
            <a:fillRect/>
          </a:stretch>
        </p:blipFill>
        <p:spPr bwMode="auto">
          <a:xfrm>
            <a:off x="33297" y="3048000"/>
            <a:ext cx="9059333"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80">
                                          <p:stCondLst>
                                            <p:cond delay="0"/>
                                          </p:stCondLst>
                                        </p:cTn>
                                        <p:tgtEl>
                                          <p:spTgt spid="58"/>
                                        </p:tgtEl>
                                      </p:cBhvr>
                                    </p:animEffect>
                                    <p:anim calcmode="lin" valueType="num">
                                      <p:cBhvr>
                                        <p:cTn id="13"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8" dur="26">
                                          <p:stCondLst>
                                            <p:cond delay="650"/>
                                          </p:stCondLst>
                                        </p:cTn>
                                        <p:tgtEl>
                                          <p:spTgt spid="58"/>
                                        </p:tgtEl>
                                      </p:cBhvr>
                                      <p:to x="100000" y="60000"/>
                                    </p:animScale>
                                    <p:animScale>
                                      <p:cBhvr>
                                        <p:cTn id="19" dur="166" decel="50000">
                                          <p:stCondLst>
                                            <p:cond delay="676"/>
                                          </p:stCondLst>
                                        </p:cTn>
                                        <p:tgtEl>
                                          <p:spTgt spid="58"/>
                                        </p:tgtEl>
                                      </p:cBhvr>
                                      <p:to x="100000" y="100000"/>
                                    </p:animScale>
                                    <p:animScale>
                                      <p:cBhvr>
                                        <p:cTn id="20" dur="26">
                                          <p:stCondLst>
                                            <p:cond delay="1312"/>
                                          </p:stCondLst>
                                        </p:cTn>
                                        <p:tgtEl>
                                          <p:spTgt spid="58"/>
                                        </p:tgtEl>
                                      </p:cBhvr>
                                      <p:to x="100000" y="80000"/>
                                    </p:animScale>
                                    <p:animScale>
                                      <p:cBhvr>
                                        <p:cTn id="21" dur="166" decel="50000">
                                          <p:stCondLst>
                                            <p:cond delay="1338"/>
                                          </p:stCondLst>
                                        </p:cTn>
                                        <p:tgtEl>
                                          <p:spTgt spid="58"/>
                                        </p:tgtEl>
                                      </p:cBhvr>
                                      <p:to x="100000" y="100000"/>
                                    </p:animScale>
                                    <p:animScale>
                                      <p:cBhvr>
                                        <p:cTn id="22" dur="26">
                                          <p:stCondLst>
                                            <p:cond delay="1642"/>
                                          </p:stCondLst>
                                        </p:cTn>
                                        <p:tgtEl>
                                          <p:spTgt spid="58"/>
                                        </p:tgtEl>
                                      </p:cBhvr>
                                      <p:to x="100000" y="90000"/>
                                    </p:animScale>
                                    <p:animScale>
                                      <p:cBhvr>
                                        <p:cTn id="23" dur="166" decel="50000">
                                          <p:stCondLst>
                                            <p:cond delay="1668"/>
                                          </p:stCondLst>
                                        </p:cTn>
                                        <p:tgtEl>
                                          <p:spTgt spid="58"/>
                                        </p:tgtEl>
                                      </p:cBhvr>
                                      <p:to x="100000" y="100000"/>
                                    </p:animScale>
                                    <p:animScale>
                                      <p:cBhvr>
                                        <p:cTn id="24" dur="26">
                                          <p:stCondLst>
                                            <p:cond delay="1808"/>
                                          </p:stCondLst>
                                        </p:cTn>
                                        <p:tgtEl>
                                          <p:spTgt spid="58"/>
                                        </p:tgtEl>
                                      </p:cBhvr>
                                      <p:to x="100000" y="95000"/>
                                    </p:animScale>
                                    <p:animScale>
                                      <p:cBhvr>
                                        <p:cTn id="25" dur="166" decel="50000">
                                          <p:stCondLst>
                                            <p:cond delay="1834"/>
                                          </p:stCondLst>
                                        </p:cTn>
                                        <p:tgtEl>
                                          <p:spTgt spid="5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80">
                                          <p:stCondLst>
                                            <p:cond delay="0"/>
                                          </p:stCondLst>
                                        </p:cTn>
                                        <p:tgtEl>
                                          <p:spTgt spid="57"/>
                                        </p:tgtEl>
                                      </p:cBhvr>
                                    </p:animEffect>
                                    <p:anim calcmode="lin" valueType="num">
                                      <p:cBhvr>
                                        <p:cTn id="29"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4" dur="26">
                                          <p:stCondLst>
                                            <p:cond delay="650"/>
                                          </p:stCondLst>
                                        </p:cTn>
                                        <p:tgtEl>
                                          <p:spTgt spid="57"/>
                                        </p:tgtEl>
                                      </p:cBhvr>
                                      <p:to x="100000" y="60000"/>
                                    </p:animScale>
                                    <p:animScale>
                                      <p:cBhvr>
                                        <p:cTn id="35" dur="166" decel="50000">
                                          <p:stCondLst>
                                            <p:cond delay="676"/>
                                          </p:stCondLst>
                                        </p:cTn>
                                        <p:tgtEl>
                                          <p:spTgt spid="57"/>
                                        </p:tgtEl>
                                      </p:cBhvr>
                                      <p:to x="100000" y="100000"/>
                                    </p:animScale>
                                    <p:animScale>
                                      <p:cBhvr>
                                        <p:cTn id="36" dur="26">
                                          <p:stCondLst>
                                            <p:cond delay="1312"/>
                                          </p:stCondLst>
                                        </p:cTn>
                                        <p:tgtEl>
                                          <p:spTgt spid="57"/>
                                        </p:tgtEl>
                                      </p:cBhvr>
                                      <p:to x="100000" y="80000"/>
                                    </p:animScale>
                                    <p:animScale>
                                      <p:cBhvr>
                                        <p:cTn id="37" dur="166" decel="50000">
                                          <p:stCondLst>
                                            <p:cond delay="1338"/>
                                          </p:stCondLst>
                                        </p:cTn>
                                        <p:tgtEl>
                                          <p:spTgt spid="57"/>
                                        </p:tgtEl>
                                      </p:cBhvr>
                                      <p:to x="100000" y="100000"/>
                                    </p:animScale>
                                    <p:animScale>
                                      <p:cBhvr>
                                        <p:cTn id="38" dur="26">
                                          <p:stCondLst>
                                            <p:cond delay="1642"/>
                                          </p:stCondLst>
                                        </p:cTn>
                                        <p:tgtEl>
                                          <p:spTgt spid="57"/>
                                        </p:tgtEl>
                                      </p:cBhvr>
                                      <p:to x="100000" y="90000"/>
                                    </p:animScale>
                                    <p:animScale>
                                      <p:cBhvr>
                                        <p:cTn id="39" dur="166" decel="50000">
                                          <p:stCondLst>
                                            <p:cond delay="1668"/>
                                          </p:stCondLst>
                                        </p:cTn>
                                        <p:tgtEl>
                                          <p:spTgt spid="57"/>
                                        </p:tgtEl>
                                      </p:cBhvr>
                                      <p:to x="100000" y="100000"/>
                                    </p:animScale>
                                    <p:animScale>
                                      <p:cBhvr>
                                        <p:cTn id="40" dur="26">
                                          <p:stCondLst>
                                            <p:cond delay="1808"/>
                                          </p:stCondLst>
                                        </p:cTn>
                                        <p:tgtEl>
                                          <p:spTgt spid="57"/>
                                        </p:tgtEl>
                                      </p:cBhvr>
                                      <p:to x="100000" y="95000"/>
                                    </p:animScale>
                                    <p:animScale>
                                      <p:cBhvr>
                                        <p:cTn id="41" dur="166" decel="50000">
                                          <p:stCondLst>
                                            <p:cond delay="1834"/>
                                          </p:stCondLst>
                                        </p:cTn>
                                        <p:tgtEl>
                                          <p:spTgt spid="5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6" presetClass="emph" presetSubtype="0" repeatCount="5000" fill="hold" grpId="1" nodeType="clickEffect">
                                  <p:stCondLst>
                                    <p:cond delay="0"/>
                                  </p:stCondLst>
                                  <p:childTnLst>
                                    <p:animScale>
                                      <p:cBhvr>
                                        <p:cTn id="45" dur="1000" fill="hold"/>
                                        <p:tgtEl>
                                          <p:spTgt spid="58"/>
                                        </p:tgtEl>
                                      </p:cBhvr>
                                      <p:by x="120000" y="120000"/>
                                    </p:animScale>
                                  </p:childTnLst>
                                </p:cTn>
                              </p:par>
                              <p:par>
                                <p:cTn id="46" presetID="6" presetClass="emph" presetSubtype="0" repeatCount="5000" fill="hold" grpId="1" nodeType="withEffect">
                                  <p:stCondLst>
                                    <p:cond delay="0"/>
                                  </p:stCondLst>
                                  <p:childTnLst>
                                    <p:animScale>
                                      <p:cBhvr>
                                        <p:cTn id="47" dur="1000" fill="hold"/>
                                        <p:tgtEl>
                                          <p:spTgt spid="57"/>
                                        </p:tgtEl>
                                      </p:cBhvr>
                                      <p:by x="120000" y="120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down)">
                                      <p:cBhvr>
                                        <p:cTn id="52" dur="1000"/>
                                        <p:tgtEl>
                                          <p:spTgt spid="7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10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down)">
                                      <p:cBhvr>
                                        <p:cTn id="6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48640"/>
          </a:xfrm>
          <a:prstGeom prst="rect">
            <a:avLst/>
          </a:prstGeom>
          <a:solidFill>
            <a:srgbClr val="FFFF00"/>
          </a:solidFill>
        </p:spPr>
        <p:txBody>
          <a:bodyPr wrap="square">
            <a:spAutoFit/>
          </a:bodyPr>
          <a:lstStyle/>
          <a:p>
            <a:pPr algn="ctr"/>
            <a:r>
              <a:rPr lang="en-US" sz="3200" b="1" dirty="0" smtClean="0"/>
              <a:t>GEOLOGIC STRUCTURAL “FOLDS”</a:t>
            </a:r>
            <a:endParaRPr lang="en-US" sz="3200" b="1" dirty="0"/>
          </a:p>
        </p:txBody>
      </p:sp>
      <p:grpSp>
        <p:nvGrpSpPr>
          <p:cNvPr id="7" name="Group 60"/>
          <p:cNvGrpSpPr/>
          <p:nvPr/>
        </p:nvGrpSpPr>
        <p:grpSpPr>
          <a:xfrm>
            <a:off x="2762250" y="4535269"/>
            <a:ext cx="3619500" cy="2322731"/>
            <a:chOff x="3022600" y="3581400"/>
            <a:chExt cx="3619500" cy="2322731"/>
          </a:xfrm>
        </p:grpSpPr>
        <p:sp>
          <p:nvSpPr>
            <p:cNvPr id="48" name="TextBox 47"/>
            <p:cNvSpPr txBox="1"/>
            <p:nvPr/>
          </p:nvSpPr>
          <p:spPr>
            <a:xfrm>
              <a:off x="3505200" y="5257800"/>
              <a:ext cx="2667000" cy="646331"/>
            </a:xfrm>
            <a:prstGeom prst="rect">
              <a:avLst/>
            </a:prstGeom>
            <a:noFill/>
          </p:spPr>
          <p:txBody>
            <a:bodyPr wrap="square" rtlCol="0">
              <a:spAutoFit/>
            </a:bodyPr>
            <a:lstStyle/>
            <a:p>
              <a:pPr algn="ctr"/>
              <a:r>
                <a:rPr lang="en-US" sz="3600" b="1" dirty="0" smtClean="0"/>
                <a:t>MONOCLINE</a:t>
              </a:r>
            </a:p>
          </p:txBody>
        </p:sp>
        <p:grpSp>
          <p:nvGrpSpPr>
            <p:cNvPr id="8" name="Group 35"/>
            <p:cNvGrpSpPr/>
            <p:nvPr/>
          </p:nvGrpSpPr>
          <p:grpSpPr>
            <a:xfrm rot="10800000">
              <a:off x="3022600" y="3581400"/>
              <a:ext cx="3619500" cy="1618593"/>
              <a:chOff x="2971800" y="990600"/>
              <a:chExt cx="4343400" cy="2133600"/>
            </a:xfrm>
          </p:grpSpPr>
          <p:sp>
            <p:nvSpPr>
              <p:cNvPr id="50" name="Rectangle 49"/>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51"/>
            <p:cNvSpPr/>
            <p:nvPr/>
          </p:nvSpPr>
          <p:spPr>
            <a:xfrm>
              <a:off x="3349375" y="3809999"/>
              <a:ext cx="2746626" cy="5334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3810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381001 h 609601"/>
                <a:gd name="connsiteX6" fmla="*/ 2275453 w 2409126"/>
                <a:gd name="connsiteY6" fmla="*/ 533401 h 609601"/>
                <a:gd name="connsiteX7" fmla="*/ 2409126 w 2409126"/>
                <a:gd name="connsiteY7" fmla="*/ 609601 h 609601"/>
                <a:gd name="connsiteX0" fmla="*/ 0 w 2409127"/>
                <a:gd name="connsiteY0" fmla="*/ 10274 h 533401"/>
                <a:gd name="connsiteX1" fmla="*/ 1335641 w 2409127"/>
                <a:gd name="connsiteY1" fmla="*/ 0 h 533401"/>
                <a:gd name="connsiteX2" fmla="*/ 1602769 w 2409127"/>
                <a:gd name="connsiteY2" fmla="*/ 61645 h 533401"/>
                <a:gd name="connsiteX3" fmla="*/ 1740759 w 2409127"/>
                <a:gd name="connsiteY3" fmla="*/ 152401 h 533401"/>
                <a:gd name="connsiteX4" fmla="*/ 1941269 w 2409127"/>
                <a:gd name="connsiteY4" fmla="*/ 304801 h 533401"/>
                <a:gd name="connsiteX5" fmla="*/ 2074943 w 2409127"/>
                <a:gd name="connsiteY5" fmla="*/ 381001 h 533401"/>
                <a:gd name="connsiteX6" fmla="*/ 2275453 w 2409127"/>
                <a:gd name="connsiteY6" fmla="*/ 533401 h 533401"/>
                <a:gd name="connsiteX7" fmla="*/ 2409127 w 2409127"/>
                <a:gd name="connsiteY7"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127" h="533401">
                  <a:moveTo>
                    <a:pt x="0" y="10274"/>
                  </a:moveTo>
                  <a:lnTo>
                    <a:pt x="1335641" y="0"/>
                  </a:lnTo>
                  <a:lnTo>
                    <a:pt x="1602769" y="61645"/>
                  </a:lnTo>
                  <a:lnTo>
                    <a:pt x="1740759" y="152401"/>
                  </a:lnTo>
                  <a:lnTo>
                    <a:pt x="1941269" y="304801"/>
                  </a:lnTo>
                  <a:lnTo>
                    <a:pt x="2074943" y="381001"/>
                  </a:lnTo>
                  <a:lnTo>
                    <a:pt x="2275453" y="533401"/>
                  </a:lnTo>
                  <a:lnTo>
                    <a:pt x="2409127" y="533401"/>
                  </a:lnTo>
                </a:path>
              </a:pathLst>
            </a:custGeom>
            <a:ln w="215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352800" y="4190999"/>
              <a:ext cx="2743200" cy="5334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6122"/>
                <a:gd name="connsiteY0" fmla="*/ 10274 h 533401"/>
                <a:gd name="connsiteX1" fmla="*/ 1335641 w 2406122"/>
                <a:gd name="connsiteY1" fmla="*/ 0 h 533401"/>
                <a:gd name="connsiteX2" fmla="*/ 1602769 w 2406122"/>
                <a:gd name="connsiteY2" fmla="*/ 61645 h 533401"/>
                <a:gd name="connsiteX3" fmla="*/ 1740759 w 2406122"/>
                <a:gd name="connsiteY3" fmla="*/ 152401 h 533401"/>
                <a:gd name="connsiteX4" fmla="*/ 1941269 w 2406122"/>
                <a:gd name="connsiteY4" fmla="*/ 304801 h 533401"/>
                <a:gd name="connsiteX5" fmla="*/ 2074943 w 2406122"/>
                <a:gd name="connsiteY5" fmla="*/ 457201 h 533401"/>
                <a:gd name="connsiteX6" fmla="*/ 2208616 w 2406122"/>
                <a:gd name="connsiteY6" fmla="*/ 533401 h 533401"/>
                <a:gd name="connsiteX7" fmla="*/ 2406122 w 2406122"/>
                <a:gd name="connsiteY7" fmla="*/ 533401 h 533401"/>
                <a:gd name="connsiteX0" fmla="*/ 0 w 2406122"/>
                <a:gd name="connsiteY0" fmla="*/ 10274 h 533401"/>
                <a:gd name="connsiteX1" fmla="*/ 1335641 w 2406122"/>
                <a:gd name="connsiteY1" fmla="*/ 0 h 533401"/>
                <a:gd name="connsiteX2" fmla="*/ 1602769 w 2406122"/>
                <a:gd name="connsiteY2" fmla="*/ 61645 h 533401"/>
                <a:gd name="connsiteX3" fmla="*/ 1740759 w 2406122"/>
                <a:gd name="connsiteY3" fmla="*/ 152401 h 533401"/>
                <a:gd name="connsiteX4" fmla="*/ 1941269 w 2406122"/>
                <a:gd name="connsiteY4" fmla="*/ 304801 h 533401"/>
                <a:gd name="connsiteX5" fmla="*/ 2071938 w 2406122"/>
                <a:gd name="connsiteY5" fmla="*/ 457201 h 533401"/>
                <a:gd name="connsiteX6" fmla="*/ 2208616 w 2406122"/>
                <a:gd name="connsiteY6" fmla="*/ 533401 h 533401"/>
                <a:gd name="connsiteX7" fmla="*/ 2406122 w 2406122"/>
                <a:gd name="connsiteY7"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122" h="533401">
                  <a:moveTo>
                    <a:pt x="0" y="10274"/>
                  </a:moveTo>
                  <a:lnTo>
                    <a:pt x="1335641" y="0"/>
                  </a:lnTo>
                  <a:lnTo>
                    <a:pt x="1602769" y="61645"/>
                  </a:lnTo>
                  <a:lnTo>
                    <a:pt x="1740759" y="152401"/>
                  </a:lnTo>
                  <a:lnTo>
                    <a:pt x="1941269" y="304801"/>
                  </a:lnTo>
                  <a:lnTo>
                    <a:pt x="2071938" y="457201"/>
                  </a:lnTo>
                  <a:lnTo>
                    <a:pt x="2208616" y="533401"/>
                  </a:lnTo>
                  <a:lnTo>
                    <a:pt x="2406122" y="533401"/>
                  </a:lnTo>
                </a:path>
              </a:pathLst>
            </a:custGeom>
            <a:ln w="2159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352800" y="4571999"/>
              <a:ext cx="2743200" cy="4572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77958"/>
                <a:gd name="connsiteY0" fmla="*/ 10274 h 533401"/>
                <a:gd name="connsiteX1" fmla="*/ 1335641 w 2477958"/>
                <a:gd name="connsiteY1" fmla="*/ 0 h 533401"/>
                <a:gd name="connsiteX2" fmla="*/ 1602769 w 2477958"/>
                <a:gd name="connsiteY2" fmla="*/ 61645 h 533401"/>
                <a:gd name="connsiteX3" fmla="*/ 1740759 w 2477958"/>
                <a:gd name="connsiteY3" fmla="*/ 152401 h 533401"/>
                <a:gd name="connsiteX4" fmla="*/ 1941269 w 2477958"/>
                <a:gd name="connsiteY4" fmla="*/ 304801 h 533401"/>
                <a:gd name="connsiteX5" fmla="*/ 2074943 w 2477958"/>
                <a:gd name="connsiteY5" fmla="*/ 457201 h 533401"/>
                <a:gd name="connsiteX6" fmla="*/ 2208616 w 2477958"/>
                <a:gd name="connsiteY6" fmla="*/ 533401 h 533401"/>
                <a:gd name="connsiteX7" fmla="*/ 2477958 w 2477958"/>
                <a:gd name="connsiteY7" fmla="*/ 457201 h 5334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41269 w 2477958"/>
                <a:gd name="connsiteY4" fmla="*/ 304801 h 457201"/>
                <a:gd name="connsiteX5" fmla="*/ 2074943 w 2477958"/>
                <a:gd name="connsiteY5" fmla="*/ 4572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41269 w 2477958"/>
                <a:gd name="connsiteY4" fmla="*/ 3048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20804 w 2477958"/>
                <a:gd name="connsiteY3" fmla="*/ 762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2064965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2064965 w 2477958"/>
                <a:gd name="connsiteY5" fmla="*/ 381001 h 457201"/>
                <a:gd name="connsiteX6" fmla="*/ 2202629 w 2477958"/>
                <a:gd name="connsiteY6" fmla="*/ 457201 h 457201"/>
                <a:gd name="connsiteX7" fmla="*/ 2477958 w 2477958"/>
                <a:gd name="connsiteY7" fmla="*/ 457201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958" h="457201">
                  <a:moveTo>
                    <a:pt x="0" y="10274"/>
                  </a:moveTo>
                  <a:lnTo>
                    <a:pt x="1335641" y="0"/>
                  </a:lnTo>
                  <a:lnTo>
                    <a:pt x="1583140" y="1"/>
                  </a:lnTo>
                  <a:lnTo>
                    <a:pt x="1720804" y="76201"/>
                  </a:lnTo>
                  <a:lnTo>
                    <a:pt x="1927301" y="228601"/>
                  </a:lnTo>
                  <a:lnTo>
                    <a:pt x="2064965" y="381001"/>
                  </a:lnTo>
                  <a:lnTo>
                    <a:pt x="2202629" y="457201"/>
                  </a:lnTo>
                  <a:lnTo>
                    <a:pt x="2477958" y="457201"/>
                  </a:lnTo>
                </a:path>
              </a:pathLst>
            </a:custGeom>
            <a:ln w="2159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369924" y="3801438"/>
              <a:ext cx="2363056" cy="421241"/>
            </a:xfrm>
            <a:custGeom>
              <a:avLst/>
              <a:gdLst>
                <a:gd name="connsiteX0" fmla="*/ 0 w 2363056"/>
                <a:gd name="connsiteY0" fmla="*/ 10274 h 421241"/>
                <a:gd name="connsiteX1" fmla="*/ 1469204 w 2363056"/>
                <a:gd name="connsiteY1" fmla="*/ 0 h 421241"/>
                <a:gd name="connsiteX2" fmla="*/ 1664413 w 2363056"/>
                <a:gd name="connsiteY2" fmla="*/ 30823 h 421241"/>
                <a:gd name="connsiteX3" fmla="*/ 1818525 w 2363056"/>
                <a:gd name="connsiteY3" fmla="*/ 71919 h 421241"/>
                <a:gd name="connsiteX4" fmla="*/ 1962364 w 2363056"/>
                <a:gd name="connsiteY4" fmla="*/ 154113 h 421241"/>
                <a:gd name="connsiteX5" fmla="*/ 2085654 w 2363056"/>
                <a:gd name="connsiteY5" fmla="*/ 226032 h 421241"/>
                <a:gd name="connsiteX6" fmla="*/ 2239766 w 2363056"/>
                <a:gd name="connsiteY6" fmla="*/ 339047 h 421241"/>
                <a:gd name="connsiteX7" fmla="*/ 2363056 w 2363056"/>
                <a:gd name="connsiteY7"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056" h="421241">
                  <a:moveTo>
                    <a:pt x="0" y="10274"/>
                  </a:moveTo>
                  <a:lnTo>
                    <a:pt x="1469204" y="0"/>
                  </a:lnTo>
                  <a:lnTo>
                    <a:pt x="1664413" y="30823"/>
                  </a:lnTo>
                  <a:lnTo>
                    <a:pt x="1818525" y="71919"/>
                  </a:lnTo>
                  <a:lnTo>
                    <a:pt x="1962364" y="154113"/>
                  </a:lnTo>
                  <a:lnTo>
                    <a:pt x="2085654" y="226032"/>
                  </a:lnTo>
                  <a:lnTo>
                    <a:pt x="2239766" y="339047"/>
                  </a:lnTo>
                  <a:lnTo>
                    <a:pt x="2363056" y="421241"/>
                  </a:lnTo>
                </a:path>
              </a:pathLst>
            </a:cu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74"/>
          <p:cNvGrpSpPr/>
          <p:nvPr/>
        </p:nvGrpSpPr>
        <p:grpSpPr>
          <a:xfrm>
            <a:off x="1866900" y="838200"/>
            <a:ext cx="5410200" cy="2812742"/>
            <a:chOff x="1676400" y="838200"/>
            <a:chExt cx="5716146" cy="2971802"/>
          </a:xfrm>
        </p:grpSpPr>
        <p:grpSp>
          <p:nvGrpSpPr>
            <p:cNvPr id="10" name="Group 72"/>
            <p:cNvGrpSpPr/>
            <p:nvPr/>
          </p:nvGrpSpPr>
          <p:grpSpPr>
            <a:xfrm>
              <a:off x="1676400" y="838200"/>
              <a:ext cx="5716146" cy="2971802"/>
              <a:chOff x="1294254" y="838198"/>
              <a:chExt cx="6555493" cy="2971802"/>
            </a:xfrm>
          </p:grpSpPr>
          <p:grpSp>
            <p:nvGrpSpPr>
              <p:cNvPr id="11" name="Group 65"/>
              <p:cNvGrpSpPr/>
              <p:nvPr/>
            </p:nvGrpSpPr>
            <p:grpSpPr>
              <a:xfrm>
                <a:off x="1294254" y="838198"/>
                <a:ext cx="6555493" cy="2971802"/>
                <a:chOff x="1905000" y="838199"/>
                <a:chExt cx="5546952" cy="2514600"/>
              </a:xfrm>
            </p:grpSpPr>
            <p:sp>
              <p:nvSpPr>
                <p:cNvPr id="64" name="Rectangle 63"/>
                <p:cNvSpPr/>
                <p:nvPr/>
              </p:nvSpPr>
              <p:spPr>
                <a:xfrm rot="10800000">
                  <a:off x="1905000" y="838199"/>
                  <a:ext cx="5486400" cy="2424793"/>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rot="10800000">
                  <a:off x="1965552" y="838199"/>
                  <a:ext cx="5486400" cy="2514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 name="Straight Connector 67"/>
              <p:cNvCxnSpPr/>
              <p:nvPr/>
            </p:nvCxnSpPr>
            <p:spPr>
              <a:xfrm>
                <a:off x="1435608" y="1600200"/>
                <a:ext cx="6336792" cy="0"/>
              </a:xfrm>
              <a:prstGeom prst="line">
                <a:avLst/>
              </a:prstGeom>
              <a:ln w="444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435608" y="2271031"/>
                <a:ext cx="6342577" cy="14969"/>
              </a:xfrm>
              <a:prstGeom prst="line">
                <a:avLst/>
              </a:prstGeom>
              <a:ln w="444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35608" y="2971800"/>
                <a:ext cx="6336792" cy="0"/>
              </a:xfrm>
              <a:prstGeom prst="line">
                <a:avLst/>
              </a:prstGeom>
              <a:ln w="4445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2133600" y="1219200"/>
              <a:ext cx="4953000" cy="2123658"/>
            </a:xfrm>
            <a:prstGeom prst="rect">
              <a:avLst/>
            </a:prstGeom>
            <a:noFill/>
          </p:spPr>
          <p:txBody>
            <a:bodyPr wrap="square" rtlCol="0">
              <a:spAutoFit/>
            </a:bodyPr>
            <a:lstStyle/>
            <a:p>
              <a:pPr algn="ctr"/>
              <a:r>
                <a:rPr lang="en-US" sz="4400" b="1" dirty="0" smtClean="0"/>
                <a:t>CROSS-SECTION OF SEDIMENTARY</a:t>
              </a:r>
            </a:p>
            <a:p>
              <a:pPr algn="ctr"/>
              <a:r>
                <a:rPr lang="en-US" sz="4400" b="1" dirty="0" smtClean="0"/>
                <a:t>LAYERS</a:t>
              </a:r>
            </a:p>
          </p:txBody>
        </p:sp>
      </p:grpSp>
      <p:grpSp>
        <p:nvGrpSpPr>
          <p:cNvPr id="72" name="Group 71"/>
          <p:cNvGrpSpPr/>
          <p:nvPr/>
        </p:nvGrpSpPr>
        <p:grpSpPr>
          <a:xfrm>
            <a:off x="2985581" y="3276600"/>
            <a:ext cx="3172839" cy="972766"/>
            <a:chOff x="3227962" y="3326860"/>
            <a:chExt cx="3172839" cy="972766"/>
          </a:xfrm>
        </p:grpSpPr>
        <p:sp>
          <p:nvSpPr>
            <p:cNvPr id="66" name="Freeform 65"/>
            <p:cNvSpPr/>
            <p:nvPr/>
          </p:nvSpPr>
          <p:spPr>
            <a:xfrm>
              <a:off x="3227962" y="3326860"/>
              <a:ext cx="1956881" cy="797668"/>
            </a:xfrm>
            <a:custGeom>
              <a:avLst/>
              <a:gdLst>
                <a:gd name="connsiteX0" fmla="*/ 0 w 2490281"/>
                <a:gd name="connsiteY0" fmla="*/ 0 h 797668"/>
                <a:gd name="connsiteX1" fmla="*/ 2033081 w 2490281"/>
                <a:gd name="connsiteY1" fmla="*/ 0 h 797668"/>
                <a:gd name="connsiteX2" fmla="*/ 2490281 w 2490281"/>
                <a:gd name="connsiteY2" fmla="*/ 787940 h 797668"/>
                <a:gd name="connsiteX3" fmla="*/ 0 w 2490281"/>
                <a:gd name="connsiteY3" fmla="*/ 797668 h 797668"/>
                <a:gd name="connsiteX4" fmla="*/ 0 w 2490281"/>
                <a:gd name="connsiteY4" fmla="*/ 0 h 79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281" h="797668">
                  <a:moveTo>
                    <a:pt x="0" y="0"/>
                  </a:moveTo>
                  <a:lnTo>
                    <a:pt x="2033081" y="0"/>
                  </a:lnTo>
                  <a:lnTo>
                    <a:pt x="2490281" y="787940"/>
                  </a:lnTo>
                  <a:lnTo>
                    <a:pt x="0" y="797668"/>
                  </a:lnTo>
                  <a:lnTo>
                    <a:pt x="0" y="0"/>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Normal</a:t>
              </a:r>
            </a:p>
            <a:p>
              <a:pPr algn="ctr"/>
              <a:r>
                <a:rPr lang="en-US" sz="2800" b="1" dirty="0" smtClean="0">
                  <a:solidFill>
                    <a:schemeClr val="tx1"/>
                  </a:solidFill>
                </a:rPr>
                <a:t>Fault</a:t>
              </a:r>
              <a:endParaRPr lang="en-US" sz="2800" b="1" dirty="0">
                <a:solidFill>
                  <a:schemeClr val="tx1"/>
                </a:solidFill>
              </a:endParaRPr>
            </a:p>
          </p:txBody>
        </p:sp>
        <p:sp>
          <p:nvSpPr>
            <p:cNvPr id="67" name="Freeform 66"/>
            <p:cNvSpPr/>
            <p:nvPr/>
          </p:nvSpPr>
          <p:spPr>
            <a:xfrm>
              <a:off x="4980563" y="3638145"/>
              <a:ext cx="1420238" cy="661481"/>
            </a:xfrm>
            <a:custGeom>
              <a:avLst/>
              <a:gdLst>
                <a:gd name="connsiteX0" fmla="*/ 0 w 1420238"/>
                <a:gd name="connsiteY0" fmla="*/ 9727 h 661481"/>
                <a:gd name="connsiteX1" fmla="*/ 1420238 w 1420238"/>
                <a:gd name="connsiteY1" fmla="*/ 0 h 661481"/>
                <a:gd name="connsiteX2" fmla="*/ 1420238 w 1420238"/>
                <a:gd name="connsiteY2" fmla="*/ 661481 h 661481"/>
                <a:gd name="connsiteX3" fmla="*/ 330740 w 1420238"/>
                <a:gd name="connsiteY3" fmla="*/ 661481 h 661481"/>
                <a:gd name="connsiteX4" fmla="*/ 0 w 1420238"/>
                <a:gd name="connsiteY4" fmla="*/ 9727 h 66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238" h="661481">
                  <a:moveTo>
                    <a:pt x="0" y="9727"/>
                  </a:moveTo>
                  <a:lnTo>
                    <a:pt x="1420238" y="0"/>
                  </a:lnTo>
                  <a:lnTo>
                    <a:pt x="1420238" y="661481"/>
                  </a:lnTo>
                  <a:lnTo>
                    <a:pt x="330740" y="661481"/>
                  </a:lnTo>
                  <a:lnTo>
                    <a:pt x="0" y="9727"/>
                  </a:lnTo>
                  <a:close/>
                </a:path>
              </a:pathLst>
            </a:cu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4789251" y="3326860"/>
              <a:ext cx="496111" cy="282102"/>
            </a:xfrm>
            <a:custGeom>
              <a:avLst/>
              <a:gdLst>
                <a:gd name="connsiteX0" fmla="*/ 0 w 496111"/>
                <a:gd name="connsiteY0" fmla="*/ 0 h 282102"/>
                <a:gd name="connsiteX1" fmla="*/ 0 w 496111"/>
                <a:gd name="connsiteY1" fmla="*/ 0 h 282102"/>
                <a:gd name="connsiteX2" fmla="*/ 389106 w 496111"/>
                <a:gd name="connsiteY2" fmla="*/ 175097 h 282102"/>
                <a:gd name="connsiteX3" fmla="*/ 496111 w 496111"/>
                <a:gd name="connsiteY3" fmla="*/ 262646 h 282102"/>
                <a:gd name="connsiteX4" fmla="*/ 496111 w 496111"/>
                <a:gd name="connsiteY4" fmla="*/ 282102 h 282102"/>
                <a:gd name="connsiteX5" fmla="*/ 145915 w 496111"/>
                <a:gd name="connsiteY5" fmla="*/ 282102 h 282102"/>
                <a:gd name="connsiteX6" fmla="*/ 0 w 496111"/>
                <a:gd name="connsiteY6" fmla="*/ 0 h 28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111" h="282102">
                  <a:moveTo>
                    <a:pt x="0" y="0"/>
                  </a:moveTo>
                  <a:lnTo>
                    <a:pt x="0" y="0"/>
                  </a:lnTo>
                  <a:lnTo>
                    <a:pt x="389106" y="175097"/>
                  </a:lnTo>
                  <a:lnTo>
                    <a:pt x="496111" y="262646"/>
                  </a:lnTo>
                  <a:lnTo>
                    <a:pt x="496111" y="282102"/>
                  </a:lnTo>
                  <a:lnTo>
                    <a:pt x="145915" y="282102"/>
                  </a:lnTo>
                  <a:lnTo>
                    <a:pt x="0" y="0"/>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7200" y="609600"/>
            <a:ext cx="8299086" cy="6096000"/>
            <a:chOff x="457200" y="609600"/>
            <a:chExt cx="8299086" cy="6096000"/>
          </a:xfrm>
        </p:grpSpPr>
        <p:pic>
          <p:nvPicPr>
            <p:cNvPr id="25" name="Picture 7"/>
            <p:cNvPicPr>
              <a:picLocks noChangeAspect="1" noChangeArrowheads="1"/>
            </p:cNvPicPr>
            <p:nvPr/>
          </p:nvPicPr>
          <p:blipFill>
            <a:blip r:embed="rId2" cstate="print"/>
            <a:srcRect t="2439"/>
            <a:stretch>
              <a:fillRect/>
            </a:stretch>
          </p:blipFill>
          <p:spPr bwMode="auto">
            <a:xfrm>
              <a:off x="457200" y="609600"/>
              <a:ext cx="8299086" cy="6096000"/>
            </a:xfrm>
            <a:prstGeom prst="rect">
              <a:avLst/>
            </a:prstGeom>
            <a:noFill/>
            <a:ln w="9525">
              <a:noFill/>
              <a:miter lim="800000"/>
              <a:headEnd/>
              <a:tailEnd/>
            </a:ln>
          </p:spPr>
        </p:pic>
        <p:sp>
          <p:nvSpPr>
            <p:cNvPr id="7" name="Rectangle 6"/>
            <p:cNvSpPr/>
            <p:nvPr/>
          </p:nvSpPr>
          <p:spPr>
            <a:xfrm>
              <a:off x="4648200" y="3352800"/>
              <a:ext cx="3810000" cy="32766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0" y="0"/>
            <a:ext cx="9144000" cy="584775"/>
          </a:xfrm>
          <a:prstGeom prst="rect">
            <a:avLst/>
          </a:prstGeom>
          <a:solidFill>
            <a:srgbClr val="FFFF00"/>
          </a:solidFill>
        </p:spPr>
        <p:txBody>
          <a:bodyPr wrap="square">
            <a:spAutoFit/>
          </a:bodyPr>
          <a:lstStyle/>
          <a:p>
            <a:pPr algn="ctr"/>
            <a:r>
              <a:rPr lang="en-US" sz="3200" b="1" dirty="0" smtClean="0"/>
              <a:t>GEOLOGIC STRUCTURAL FOLDS</a:t>
            </a:r>
            <a:endParaRPr lang="en-US" sz="3200" b="1" dirty="0"/>
          </a:p>
        </p:txBody>
      </p:sp>
      <p:sp>
        <p:nvSpPr>
          <p:cNvPr id="26" name="Rounded Rectangle 25"/>
          <p:cNvSpPr/>
          <p:nvPr/>
        </p:nvSpPr>
        <p:spPr>
          <a:xfrm>
            <a:off x="491943" y="3352800"/>
            <a:ext cx="4038600" cy="3352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177743" y="1371600"/>
            <a:ext cx="12954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8178" name="Picture 2" descr="TENNESSEE VOLUNTEERS '47 CLEAN UP - '47&#10; - 1"/>
          <p:cNvPicPr>
            <a:picLocks noChangeAspect="1" noChangeArrowheads="1"/>
          </p:cNvPicPr>
          <p:nvPr/>
        </p:nvPicPr>
        <p:blipFill>
          <a:blip r:embed="rId3" cstate="print"/>
          <a:srcRect/>
          <a:stretch>
            <a:fillRect/>
          </a:stretch>
        </p:blipFill>
        <p:spPr bwMode="auto">
          <a:xfrm>
            <a:off x="1143000" y="3657600"/>
            <a:ext cx="2743200" cy="2743200"/>
          </a:xfrm>
          <a:prstGeom prst="rect">
            <a:avLst/>
          </a:prstGeom>
          <a:noFill/>
        </p:spPr>
      </p:pic>
      <p:cxnSp>
        <p:nvCxnSpPr>
          <p:cNvPr id="10" name="Straight Connector 9"/>
          <p:cNvCxnSpPr/>
          <p:nvPr/>
        </p:nvCxnSpPr>
        <p:spPr>
          <a:xfrm>
            <a:off x="2057400" y="2362200"/>
            <a:ext cx="3962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33600" y="2743200"/>
            <a:ext cx="4648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33600" y="3200400"/>
            <a:ext cx="2514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22" presetClass="entr" presetSubtype="8"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26" presetClass="entr" presetSubtype="0" fill="hold" nodeType="withEffect">
                                  <p:stCondLst>
                                    <p:cond delay="0"/>
                                  </p:stCondLst>
                                  <p:childTnLst>
                                    <p:set>
                                      <p:cBhvr>
                                        <p:cTn id="48" dur="1" fill="hold">
                                          <p:stCondLst>
                                            <p:cond delay="0"/>
                                          </p:stCondLst>
                                        </p:cTn>
                                        <p:tgtEl>
                                          <p:spTgt spid="178178"/>
                                        </p:tgtEl>
                                        <p:attrNameLst>
                                          <p:attrName>style.visibility</p:attrName>
                                        </p:attrNameLst>
                                      </p:cBhvr>
                                      <p:to>
                                        <p:strVal val="visible"/>
                                      </p:to>
                                    </p:set>
                                    <p:animEffect transition="in" filter="wipe(down)">
                                      <p:cBhvr>
                                        <p:cTn id="49" dur="580">
                                          <p:stCondLst>
                                            <p:cond delay="0"/>
                                          </p:stCondLst>
                                        </p:cTn>
                                        <p:tgtEl>
                                          <p:spTgt spid="178178"/>
                                        </p:tgtEl>
                                      </p:cBhvr>
                                    </p:animEffect>
                                    <p:anim calcmode="lin" valueType="num">
                                      <p:cBhvr>
                                        <p:cTn id="50" dur="1822" tmFilter="0,0; 0.14,0.36; 0.43,0.73; 0.71,0.91; 1.0,1.0">
                                          <p:stCondLst>
                                            <p:cond delay="0"/>
                                          </p:stCondLst>
                                        </p:cTn>
                                        <p:tgtEl>
                                          <p:spTgt spid="17817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7817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7817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7817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78178"/>
                                        </p:tgtEl>
                                        <p:attrNameLst>
                                          <p:attrName>ppt_y</p:attrName>
                                        </p:attrNameLst>
                                      </p:cBhvr>
                                      <p:tavLst>
                                        <p:tav tm="0" fmla="#ppt_y-sin(pi*$)/81">
                                          <p:val>
                                            <p:fltVal val="0"/>
                                          </p:val>
                                        </p:tav>
                                        <p:tav tm="100000">
                                          <p:val>
                                            <p:fltVal val="1"/>
                                          </p:val>
                                        </p:tav>
                                      </p:tavLst>
                                    </p:anim>
                                    <p:animScale>
                                      <p:cBhvr>
                                        <p:cTn id="55" dur="26">
                                          <p:stCondLst>
                                            <p:cond delay="650"/>
                                          </p:stCondLst>
                                        </p:cTn>
                                        <p:tgtEl>
                                          <p:spTgt spid="178178"/>
                                        </p:tgtEl>
                                      </p:cBhvr>
                                      <p:to x="100000" y="60000"/>
                                    </p:animScale>
                                    <p:animScale>
                                      <p:cBhvr>
                                        <p:cTn id="56" dur="166" decel="50000">
                                          <p:stCondLst>
                                            <p:cond delay="676"/>
                                          </p:stCondLst>
                                        </p:cTn>
                                        <p:tgtEl>
                                          <p:spTgt spid="178178"/>
                                        </p:tgtEl>
                                      </p:cBhvr>
                                      <p:to x="100000" y="100000"/>
                                    </p:animScale>
                                    <p:animScale>
                                      <p:cBhvr>
                                        <p:cTn id="57" dur="26">
                                          <p:stCondLst>
                                            <p:cond delay="1312"/>
                                          </p:stCondLst>
                                        </p:cTn>
                                        <p:tgtEl>
                                          <p:spTgt spid="178178"/>
                                        </p:tgtEl>
                                      </p:cBhvr>
                                      <p:to x="100000" y="80000"/>
                                    </p:animScale>
                                    <p:animScale>
                                      <p:cBhvr>
                                        <p:cTn id="58" dur="166" decel="50000">
                                          <p:stCondLst>
                                            <p:cond delay="1338"/>
                                          </p:stCondLst>
                                        </p:cTn>
                                        <p:tgtEl>
                                          <p:spTgt spid="178178"/>
                                        </p:tgtEl>
                                      </p:cBhvr>
                                      <p:to x="100000" y="100000"/>
                                    </p:animScale>
                                    <p:animScale>
                                      <p:cBhvr>
                                        <p:cTn id="59" dur="26">
                                          <p:stCondLst>
                                            <p:cond delay="1642"/>
                                          </p:stCondLst>
                                        </p:cTn>
                                        <p:tgtEl>
                                          <p:spTgt spid="178178"/>
                                        </p:tgtEl>
                                      </p:cBhvr>
                                      <p:to x="100000" y="90000"/>
                                    </p:animScale>
                                    <p:animScale>
                                      <p:cBhvr>
                                        <p:cTn id="60" dur="166" decel="50000">
                                          <p:stCondLst>
                                            <p:cond delay="1668"/>
                                          </p:stCondLst>
                                        </p:cTn>
                                        <p:tgtEl>
                                          <p:spTgt spid="178178"/>
                                        </p:tgtEl>
                                      </p:cBhvr>
                                      <p:to x="100000" y="100000"/>
                                    </p:animScale>
                                    <p:animScale>
                                      <p:cBhvr>
                                        <p:cTn id="61" dur="26">
                                          <p:stCondLst>
                                            <p:cond delay="1808"/>
                                          </p:stCondLst>
                                        </p:cTn>
                                        <p:tgtEl>
                                          <p:spTgt spid="178178"/>
                                        </p:tgtEl>
                                      </p:cBhvr>
                                      <p:to x="100000" y="95000"/>
                                    </p:animScale>
                                    <p:animScale>
                                      <p:cBhvr>
                                        <p:cTn id="62" dur="166" decel="50000">
                                          <p:stCondLst>
                                            <p:cond delay="1834"/>
                                          </p:stCondLst>
                                        </p:cTn>
                                        <p:tgtEl>
                                          <p:spTgt spid="1781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0624" y="578957"/>
            <a:ext cx="8302752" cy="6279043"/>
            <a:chOff x="420624" y="578957"/>
            <a:chExt cx="8302752" cy="6279043"/>
          </a:xfrm>
        </p:grpSpPr>
        <p:pic>
          <p:nvPicPr>
            <p:cNvPr id="3" name="Picture 8"/>
            <p:cNvPicPr>
              <a:picLocks noChangeAspect="1" noChangeArrowheads="1"/>
            </p:cNvPicPr>
            <p:nvPr/>
          </p:nvPicPr>
          <p:blipFill>
            <a:blip r:embed="rId2" cstate="print"/>
            <a:srcRect/>
            <a:stretch>
              <a:fillRect/>
            </a:stretch>
          </p:blipFill>
          <p:spPr bwMode="auto">
            <a:xfrm>
              <a:off x="420624" y="578957"/>
              <a:ext cx="8302752" cy="6279043"/>
            </a:xfrm>
            <a:prstGeom prst="rect">
              <a:avLst/>
            </a:prstGeom>
            <a:noFill/>
            <a:ln w="9525">
              <a:noFill/>
              <a:miter lim="800000"/>
              <a:headEnd/>
              <a:tailEnd/>
            </a:ln>
          </p:spPr>
        </p:pic>
        <p:sp>
          <p:nvSpPr>
            <p:cNvPr id="13" name="Rectangle 12"/>
            <p:cNvSpPr/>
            <p:nvPr/>
          </p:nvSpPr>
          <p:spPr>
            <a:xfrm>
              <a:off x="685800" y="3528645"/>
              <a:ext cx="3810000" cy="32766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0" y="0"/>
            <a:ext cx="9144000" cy="548640"/>
          </a:xfrm>
          <a:prstGeom prst="rect">
            <a:avLst/>
          </a:prstGeom>
          <a:solidFill>
            <a:srgbClr val="FFFF00"/>
          </a:solidFill>
        </p:spPr>
        <p:txBody>
          <a:bodyPr wrap="square">
            <a:spAutoFit/>
          </a:bodyPr>
          <a:lstStyle/>
          <a:p>
            <a:pPr algn="ctr"/>
            <a:r>
              <a:rPr lang="en-US" sz="3200" b="1" dirty="0" smtClean="0"/>
              <a:t>GEOLOGIC STRUCTURAL “FOLDS”</a:t>
            </a:r>
            <a:endParaRPr lang="en-US" sz="3200" b="1" dirty="0"/>
          </a:p>
        </p:txBody>
      </p:sp>
      <p:sp>
        <p:nvSpPr>
          <p:cNvPr id="4" name="Rounded Rectangle 3"/>
          <p:cNvSpPr/>
          <p:nvPr/>
        </p:nvSpPr>
        <p:spPr>
          <a:xfrm>
            <a:off x="4572000" y="3505200"/>
            <a:ext cx="4038600" cy="3352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143000" y="1371600"/>
            <a:ext cx="12954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5410200" y="4267200"/>
            <a:ext cx="2743200" cy="2023892"/>
          </a:xfrm>
          <a:prstGeom prst="rect">
            <a:avLst/>
          </a:prstGeom>
          <a:noFill/>
          <a:ln w="9525">
            <a:noFill/>
            <a:miter lim="800000"/>
            <a:headEnd/>
            <a:tailEnd/>
          </a:ln>
        </p:spPr>
      </p:pic>
      <p:cxnSp>
        <p:nvCxnSpPr>
          <p:cNvPr id="10" name="Straight Connector 9"/>
          <p:cNvCxnSpPr/>
          <p:nvPr/>
        </p:nvCxnSpPr>
        <p:spPr>
          <a:xfrm>
            <a:off x="2057400" y="2291860"/>
            <a:ext cx="4724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33600" y="2690445"/>
            <a:ext cx="4114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33600" y="3094890"/>
            <a:ext cx="4800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22" presetClass="entr" presetSubtype="8"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290">
                                          <p:stCondLst>
                                            <p:cond delay="0"/>
                                          </p:stCondLst>
                                        </p:cTn>
                                        <p:tgtEl>
                                          <p:spTgt spid="6"/>
                                        </p:tgtEl>
                                      </p:cBhvr>
                                    </p:animEffect>
                                    <p:anim calcmode="lin" valueType="num">
                                      <p:cBhvr>
                                        <p:cTn id="4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1" dur="13">
                                          <p:stCondLst>
                                            <p:cond delay="325"/>
                                          </p:stCondLst>
                                        </p:cTn>
                                        <p:tgtEl>
                                          <p:spTgt spid="6"/>
                                        </p:tgtEl>
                                      </p:cBhvr>
                                      <p:to x="100000" y="60000"/>
                                    </p:animScale>
                                    <p:animScale>
                                      <p:cBhvr>
                                        <p:cTn id="52" dur="83" decel="50000">
                                          <p:stCondLst>
                                            <p:cond delay="338"/>
                                          </p:stCondLst>
                                        </p:cTn>
                                        <p:tgtEl>
                                          <p:spTgt spid="6"/>
                                        </p:tgtEl>
                                      </p:cBhvr>
                                      <p:to x="100000" y="100000"/>
                                    </p:animScale>
                                    <p:animScale>
                                      <p:cBhvr>
                                        <p:cTn id="53" dur="13">
                                          <p:stCondLst>
                                            <p:cond delay="656"/>
                                          </p:stCondLst>
                                        </p:cTn>
                                        <p:tgtEl>
                                          <p:spTgt spid="6"/>
                                        </p:tgtEl>
                                      </p:cBhvr>
                                      <p:to x="100000" y="80000"/>
                                    </p:animScale>
                                    <p:animScale>
                                      <p:cBhvr>
                                        <p:cTn id="54" dur="83" decel="50000">
                                          <p:stCondLst>
                                            <p:cond delay="669"/>
                                          </p:stCondLst>
                                        </p:cTn>
                                        <p:tgtEl>
                                          <p:spTgt spid="6"/>
                                        </p:tgtEl>
                                      </p:cBhvr>
                                      <p:to x="100000" y="100000"/>
                                    </p:animScale>
                                    <p:animScale>
                                      <p:cBhvr>
                                        <p:cTn id="55" dur="13">
                                          <p:stCondLst>
                                            <p:cond delay="821"/>
                                          </p:stCondLst>
                                        </p:cTn>
                                        <p:tgtEl>
                                          <p:spTgt spid="6"/>
                                        </p:tgtEl>
                                      </p:cBhvr>
                                      <p:to x="100000" y="90000"/>
                                    </p:animScale>
                                    <p:animScale>
                                      <p:cBhvr>
                                        <p:cTn id="56" dur="83" decel="50000">
                                          <p:stCondLst>
                                            <p:cond delay="834"/>
                                          </p:stCondLst>
                                        </p:cTn>
                                        <p:tgtEl>
                                          <p:spTgt spid="6"/>
                                        </p:tgtEl>
                                      </p:cBhvr>
                                      <p:to x="100000" y="100000"/>
                                    </p:animScale>
                                    <p:animScale>
                                      <p:cBhvr>
                                        <p:cTn id="57" dur="13">
                                          <p:stCondLst>
                                            <p:cond delay="904"/>
                                          </p:stCondLst>
                                        </p:cTn>
                                        <p:tgtEl>
                                          <p:spTgt spid="6"/>
                                        </p:tgtEl>
                                      </p:cBhvr>
                                      <p:to x="100000" y="95000"/>
                                    </p:animScale>
                                    <p:animScale>
                                      <p:cBhvr>
                                        <p:cTn id="58"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solidFill>
            <a:srgbClr val="FFFF00"/>
          </a:solidFill>
        </p:spPr>
        <p:txBody>
          <a:bodyPr wrap="square">
            <a:spAutoFit/>
          </a:bodyPr>
          <a:lstStyle/>
          <a:p>
            <a:pPr algn="ctr"/>
            <a:r>
              <a:rPr lang="en-US" sz="3200" b="1" dirty="0" smtClean="0"/>
              <a:t>IN SUMMARY, GEOLOGIC STRUCTURAL FOLDS</a:t>
            </a:r>
            <a:endParaRPr lang="en-US" sz="3200" b="1" dirty="0"/>
          </a:p>
        </p:txBody>
      </p:sp>
      <p:grpSp>
        <p:nvGrpSpPr>
          <p:cNvPr id="43" name="Group 42"/>
          <p:cNvGrpSpPr/>
          <p:nvPr/>
        </p:nvGrpSpPr>
        <p:grpSpPr>
          <a:xfrm>
            <a:off x="965200" y="914400"/>
            <a:ext cx="3619500" cy="2362200"/>
            <a:chOff x="965200" y="914400"/>
            <a:chExt cx="3619500" cy="2362200"/>
          </a:xfrm>
        </p:grpSpPr>
        <p:grpSp>
          <p:nvGrpSpPr>
            <p:cNvPr id="4" name="Group 24"/>
            <p:cNvGrpSpPr/>
            <p:nvPr/>
          </p:nvGrpSpPr>
          <p:grpSpPr>
            <a:xfrm rot="10800000">
              <a:off x="965200" y="914400"/>
              <a:ext cx="3619500" cy="1618593"/>
              <a:chOff x="2971800" y="990600"/>
              <a:chExt cx="4343400" cy="2133600"/>
            </a:xfrm>
          </p:grpSpPr>
          <p:sp>
            <p:nvSpPr>
              <p:cNvPr id="20" name="Rectangle 19"/>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343400" y="990600"/>
                <a:ext cx="1705510" cy="6643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3657600" y="990600"/>
                <a:ext cx="3039012" cy="11215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987040" y="991224"/>
                <a:ext cx="4297680" cy="17311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p:cNvSpPr/>
            <p:nvPr/>
          </p:nvSpPr>
          <p:spPr>
            <a:xfrm rot="10800000">
              <a:off x="1371600" y="1219200"/>
              <a:ext cx="2884248" cy="838200"/>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444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600200" y="2630269"/>
              <a:ext cx="2286000" cy="646331"/>
            </a:xfrm>
            <a:prstGeom prst="rect">
              <a:avLst/>
            </a:prstGeom>
            <a:noFill/>
          </p:spPr>
          <p:txBody>
            <a:bodyPr wrap="square" rtlCol="0">
              <a:spAutoFit/>
            </a:bodyPr>
            <a:lstStyle/>
            <a:p>
              <a:pPr algn="ctr"/>
              <a:r>
                <a:rPr lang="en-US" sz="3600" b="1" dirty="0" smtClean="0"/>
                <a:t>ANTICLINE</a:t>
              </a:r>
            </a:p>
          </p:txBody>
        </p:sp>
      </p:grpSp>
      <p:grpSp>
        <p:nvGrpSpPr>
          <p:cNvPr id="36" name="Group 35"/>
          <p:cNvGrpSpPr/>
          <p:nvPr/>
        </p:nvGrpSpPr>
        <p:grpSpPr>
          <a:xfrm>
            <a:off x="5168900" y="937102"/>
            <a:ext cx="3619500" cy="2339498"/>
            <a:chOff x="5168900" y="937102"/>
            <a:chExt cx="3619500" cy="2339498"/>
          </a:xfrm>
        </p:grpSpPr>
        <p:grpSp>
          <p:nvGrpSpPr>
            <p:cNvPr id="44" name="Group 43"/>
            <p:cNvGrpSpPr/>
            <p:nvPr/>
          </p:nvGrpSpPr>
          <p:grpSpPr>
            <a:xfrm>
              <a:off x="5168900" y="937102"/>
              <a:ext cx="3619500" cy="1618593"/>
              <a:chOff x="5168900" y="937102"/>
              <a:chExt cx="3619500" cy="1618593"/>
            </a:xfrm>
          </p:grpSpPr>
          <p:grpSp>
            <p:nvGrpSpPr>
              <p:cNvPr id="6" name="Group 25"/>
              <p:cNvGrpSpPr/>
              <p:nvPr/>
            </p:nvGrpSpPr>
            <p:grpSpPr>
              <a:xfrm>
                <a:off x="5168900" y="937102"/>
                <a:ext cx="3619500" cy="1618593"/>
                <a:chOff x="2971800" y="990600"/>
                <a:chExt cx="4343400" cy="2133600"/>
              </a:xfrm>
            </p:grpSpPr>
            <p:sp>
              <p:nvSpPr>
                <p:cNvPr id="27" name="Rectangle 26"/>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343400" y="990600"/>
                  <a:ext cx="1705510" cy="6643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657600" y="990600"/>
                  <a:ext cx="3039012" cy="1121595"/>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987040" y="1037497"/>
                  <a:ext cx="4297680" cy="1731194"/>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2159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32"/>
              <p:cNvSpPr/>
              <p:nvPr/>
            </p:nvSpPr>
            <p:spPr>
              <a:xfrm>
                <a:off x="5486400" y="1447800"/>
                <a:ext cx="2895600" cy="838200"/>
              </a:xfrm>
              <a:custGeom>
                <a:avLst/>
                <a:gdLst>
                  <a:gd name="connsiteX0" fmla="*/ 0 w 1705510"/>
                  <a:gd name="connsiteY0" fmla="*/ 20548 h 359595"/>
                  <a:gd name="connsiteX1" fmla="*/ 359596 w 1705510"/>
                  <a:gd name="connsiteY1" fmla="*/ 277402 h 359595"/>
                  <a:gd name="connsiteX2" fmla="*/ 678095 w 1705510"/>
                  <a:gd name="connsiteY2" fmla="*/ 359595 h 359595"/>
                  <a:gd name="connsiteX3" fmla="*/ 1058238 w 1705510"/>
                  <a:gd name="connsiteY3" fmla="*/ 349321 h 359595"/>
                  <a:gd name="connsiteX4" fmla="*/ 1366463 w 1705510"/>
                  <a:gd name="connsiteY4" fmla="*/ 215757 h 359595"/>
                  <a:gd name="connsiteX5" fmla="*/ 1705510 w 1705510"/>
                  <a:gd name="connsiteY5" fmla="*/ 0 h 3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510" h="359595">
                    <a:moveTo>
                      <a:pt x="0" y="20548"/>
                    </a:moveTo>
                    <a:lnTo>
                      <a:pt x="359596" y="277402"/>
                    </a:lnTo>
                    <a:lnTo>
                      <a:pt x="678095" y="359595"/>
                    </a:lnTo>
                    <a:lnTo>
                      <a:pt x="1058238" y="349321"/>
                    </a:lnTo>
                    <a:lnTo>
                      <a:pt x="1366463" y="215757"/>
                    </a:lnTo>
                    <a:lnTo>
                      <a:pt x="1705510" y="0"/>
                    </a:lnTo>
                  </a:path>
                </a:pathLst>
              </a:custGeom>
              <a:ln w="444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5" name="TextBox 34"/>
            <p:cNvSpPr txBox="1"/>
            <p:nvPr/>
          </p:nvSpPr>
          <p:spPr>
            <a:xfrm>
              <a:off x="5867400" y="2630269"/>
              <a:ext cx="2286000" cy="646331"/>
            </a:xfrm>
            <a:prstGeom prst="rect">
              <a:avLst/>
            </a:prstGeom>
            <a:noFill/>
          </p:spPr>
          <p:txBody>
            <a:bodyPr wrap="square" rtlCol="0">
              <a:spAutoFit/>
            </a:bodyPr>
            <a:lstStyle/>
            <a:p>
              <a:pPr algn="ctr"/>
              <a:r>
                <a:rPr lang="en-US" sz="3600" b="1" dirty="0" smtClean="0"/>
                <a:t>SYNCLINE</a:t>
              </a:r>
            </a:p>
          </p:txBody>
        </p:sp>
      </p:grpSp>
      <p:grpSp>
        <p:nvGrpSpPr>
          <p:cNvPr id="40" name="Group 39"/>
          <p:cNvGrpSpPr/>
          <p:nvPr/>
        </p:nvGrpSpPr>
        <p:grpSpPr>
          <a:xfrm>
            <a:off x="228600" y="3657600"/>
            <a:ext cx="3619500" cy="2322731"/>
            <a:chOff x="3022600" y="3581400"/>
            <a:chExt cx="3619500" cy="2322731"/>
          </a:xfrm>
        </p:grpSpPr>
        <p:grpSp>
          <p:nvGrpSpPr>
            <p:cNvPr id="9" name="Group 35"/>
            <p:cNvGrpSpPr/>
            <p:nvPr/>
          </p:nvGrpSpPr>
          <p:grpSpPr>
            <a:xfrm rot="10800000">
              <a:off x="3022600" y="3581400"/>
              <a:ext cx="3619500" cy="1618593"/>
              <a:chOff x="2971800" y="990600"/>
              <a:chExt cx="4343400" cy="2133600"/>
            </a:xfrm>
          </p:grpSpPr>
          <p:sp>
            <p:nvSpPr>
              <p:cNvPr id="37" name="Rectangle 36"/>
              <p:cNvSpPr/>
              <p:nvPr/>
            </p:nvSpPr>
            <p:spPr>
              <a:xfrm>
                <a:off x="3048000" y="1066800"/>
                <a:ext cx="4191000" cy="2057400"/>
              </a:xfrm>
              <a:prstGeom prst="rect">
                <a:avLst/>
              </a:prstGeom>
              <a:solidFill>
                <a:schemeClr val="accent6">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971800" y="990600"/>
                <a:ext cx="4343400" cy="2133600"/>
              </a:xfrm>
              <a:prstGeom prst="rect">
                <a:avLst/>
              </a:prstGeom>
              <a:noFill/>
              <a:ln w="155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p:cNvSpPr/>
            <p:nvPr/>
          </p:nvSpPr>
          <p:spPr>
            <a:xfrm>
              <a:off x="3349375" y="3809999"/>
              <a:ext cx="2746626" cy="5334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381001 h 609601"/>
                <a:gd name="connsiteX6" fmla="*/ 2208616 w 2409126"/>
                <a:gd name="connsiteY6" fmla="*/ 533401 h 609601"/>
                <a:gd name="connsiteX7" fmla="*/ 2409126 w 2409126"/>
                <a:gd name="connsiteY7" fmla="*/ 609601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381001 h 609601"/>
                <a:gd name="connsiteX6" fmla="*/ 2275453 w 2409126"/>
                <a:gd name="connsiteY6" fmla="*/ 533401 h 609601"/>
                <a:gd name="connsiteX7" fmla="*/ 2409126 w 2409126"/>
                <a:gd name="connsiteY7" fmla="*/ 609601 h 609601"/>
                <a:gd name="connsiteX0" fmla="*/ 0 w 2409127"/>
                <a:gd name="connsiteY0" fmla="*/ 10274 h 533401"/>
                <a:gd name="connsiteX1" fmla="*/ 1335641 w 2409127"/>
                <a:gd name="connsiteY1" fmla="*/ 0 h 533401"/>
                <a:gd name="connsiteX2" fmla="*/ 1602769 w 2409127"/>
                <a:gd name="connsiteY2" fmla="*/ 61645 h 533401"/>
                <a:gd name="connsiteX3" fmla="*/ 1740759 w 2409127"/>
                <a:gd name="connsiteY3" fmla="*/ 152401 h 533401"/>
                <a:gd name="connsiteX4" fmla="*/ 1941269 w 2409127"/>
                <a:gd name="connsiteY4" fmla="*/ 304801 h 533401"/>
                <a:gd name="connsiteX5" fmla="*/ 2074943 w 2409127"/>
                <a:gd name="connsiteY5" fmla="*/ 381001 h 533401"/>
                <a:gd name="connsiteX6" fmla="*/ 2275453 w 2409127"/>
                <a:gd name="connsiteY6" fmla="*/ 533401 h 533401"/>
                <a:gd name="connsiteX7" fmla="*/ 2409127 w 2409127"/>
                <a:gd name="connsiteY7"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127" h="533401">
                  <a:moveTo>
                    <a:pt x="0" y="10274"/>
                  </a:moveTo>
                  <a:lnTo>
                    <a:pt x="1335641" y="0"/>
                  </a:lnTo>
                  <a:lnTo>
                    <a:pt x="1602769" y="61645"/>
                  </a:lnTo>
                  <a:lnTo>
                    <a:pt x="1740759" y="152401"/>
                  </a:lnTo>
                  <a:lnTo>
                    <a:pt x="1941269" y="304801"/>
                  </a:lnTo>
                  <a:lnTo>
                    <a:pt x="2074943" y="381001"/>
                  </a:lnTo>
                  <a:lnTo>
                    <a:pt x="2275453" y="533401"/>
                  </a:lnTo>
                  <a:lnTo>
                    <a:pt x="2409127" y="533401"/>
                  </a:lnTo>
                </a:path>
              </a:pathLst>
            </a:custGeom>
            <a:ln w="215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3352800" y="4190999"/>
              <a:ext cx="2743200" cy="5334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06122"/>
                <a:gd name="connsiteY0" fmla="*/ 10274 h 533401"/>
                <a:gd name="connsiteX1" fmla="*/ 1335641 w 2406122"/>
                <a:gd name="connsiteY1" fmla="*/ 0 h 533401"/>
                <a:gd name="connsiteX2" fmla="*/ 1602769 w 2406122"/>
                <a:gd name="connsiteY2" fmla="*/ 61645 h 533401"/>
                <a:gd name="connsiteX3" fmla="*/ 1740759 w 2406122"/>
                <a:gd name="connsiteY3" fmla="*/ 152401 h 533401"/>
                <a:gd name="connsiteX4" fmla="*/ 1941269 w 2406122"/>
                <a:gd name="connsiteY4" fmla="*/ 304801 h 533401"/>
                <a:gd name="connsiteX5" fmla="*/ 2074943 w 2406122"/>
                <a:gd name="connsiteY5" fmla="*/ 457201 h 533401"/>
                <a:gd name="connsiteX6" fmla="*/ 2208616 w 2406122"/>
                <a:gd name="connsiteY6" fmla="*/ 533401 h 533401"/>
                <a:gd name="connsiteX7" fmla="*/ 2406122 w 2406122"/>
                <a:gd name="connsiteY7" fmla="*/ 533401 h 533401"/>
                <a:gd name="connsiteX0" fmla="*/ 0 w 2406122"/>
                <a:gd name="connsiteY0" fmla="*/ 10274 h 533401"/>
                <a:gd name="connsiteX1" fmla="*/ 1335641 w 2406122"/>
                <a:gd name="connsiteY1" fmla="*/ 0 h 533401"/>
                <a:gd name="connsiteX2" fmla="*/ 1602769 w 2406122"/>
                <a:gd name="connsiteY2" fmla="*/ 61645 h 533401"/>
                <a:gd name="connsiteX3" fmla="*/ 1740759 w 2406122"/>
                <a:gd name="connsiteY3" fmla="*/ 152401 h 533401"/>
                <a:gd name="connsiteX4" fmla="*/ 1941269 w 2406122"/>
                <a:gd name="connsiteY4" fmla="*/ 304801 h 533401"/>
                <a:gd name="connsiteX5" fmla="*/ 2071938 w 2406122"/>
                <a:gd name="connsiteY5" fmla="*/ 457201 h 533401"/>
                <a:gd name="connsiteX6" fmla="*/ 2208616 w 2406122"/>
                <a:gd name="connsiteY6" fmla="*/ 533401 h 533401"/>
                <a:gd name="connsiteX7" fmla="*/ 2406122 w 2406122"/>
                <a:gd name="connsiteY7"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122" h="533401">
                  <a:moveTo>
                    <a:pt x="0" y="10274"/>
                  </a:moveTo>
                  <a:lnTo>
                    <a:pt x="1335641" y="0"/>
                  </a:lnTo>
                  <a:lnTo>
                    <a:pt x="1602769" y="61645"/>
                  </a:lnTo>
                  <a:lnTo>
                    <a:pt x="1740759" y="152401"/>
                  </a:lnTo>
                  <a:lnTo>
                    <a:pt x="1941269" y="304801"/>
                  </a:lnTo>
                  <a:lnTo>
                    <a:pt x="2071938" y="457201"/>
                  </a:lnTo>
                  <a:lnTo>
                    <a:pt x="2208616" y="533401"/>
                  </a:lnTo>
                  <a:lnTo>
                    <a:pt x="2406122" y="533401"/>
                  </a:lnTo>
                </a:path>
              </a:pathLst>
            </a:custGeom>
            <a:ln w="2159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3352800" y="4571999"/>
              <a:ext cx="2743200" cy="457201"/>
            </a:xfrm>
            <a:custGeom>
              <a:avLst/>
              <a:gdLst>
                <a:gd name="connsiteX0" fmla="*/ 0 w 2609636"/>
                <a:gd name="connsiteY0" fmla="*/ 10274 h 719191"/>
                <a:gd name="connsiteX1" fmla="*/ 1335641 w 2609636"/>
                <a:gd name="connsiteY1" fmla="*/ 0 h 719191"/>
                <a:gd name="connsiteX2" fmla="*/ 1602769 w 2609636"/>
                <a:gd name="connsiteY2" fmla="*/ 61645 h 719191"/>
                <a:gd name="connsiteX3" fmla="*/ 1787704 w 2609636"/>
                <a:gd name="connsiteY3" fmla="*/ 184934 h 719191"/>
                <a:gd name="connsiteX4" fmla="*/ 1921268 w 2609636"/>
                <a:gd name="connsiteY4" fmla="*/ 339047 h 719191"/>
                <a:gd name="connsiteX5" fmla="*/ 2065106 w 2609636"/>
                <a:gd name="connsiteY5" fmla="*/ 513707 h 719191"/>
                <a:gd name="connsiteX6" fmla="*/ 2147299 w 2609636"/>
                <a:gd name="connsiteY6" fmla="*/ 606175 h 719191"/>
                <a:gd name="connsiteX7" fmla="*/ 2239767 w 2609636"/>
                <a:gd name="connsiteY7" fmla="*/ 636997 h 719191"/>
                <a:gd name="connsiteX8" fmla="*/ 2383605 w 2609636"/>
                <a:gd name="connsiteY8" fmla="*/ 688368 h 719191"/>
                <a:gd name="connsiteX9" fmla="*/ 2609636 w 2609636"/>
                <a:gd name="connsiteY9" fmla="*/ 719191 h 719191"/>
                <a:gd name="connsiteX0" fmla="*/ 0 w 2676474"/>
                <a:gd name="connsiteY0" fmla="*/ 10274 h 688368"/>
                <a:gd name="connsiteX1" fmla="*/ 1335641 w 2676474"/>
                <a:gd name="connsiteY1" fmla="*/ 0 h 688368"/>
                <a:gd name="connsiteX2" fmla="*/ 1602769 w 2676474"/>
                <a:gd name="connsiteY2" fmla="*/ 61645 h 688368"/>
                <a:gd name="connsiteX3" fmla="*/ 1787704 w 2676474"/>
                <a:gd name="connsiteY3" fmla="*/ 184934 h 688368"/>
                <a:gd name="connsiteX4" fmla="*/ 1921268 w 2676474"/>
                <a:gd name="connsiteY4" fmla="*/ 339047 h 688368"/>
                <a:gd name="connsiteX5" fmla="*/ 2065106 w 2676474"/>
                <a:gd name="connsiteY5" fmla="*/ 513707 h 688368"/>
                <a:gd name="connsiteX6" fmla="*/ 2147299 w 2676474"/>
                <a:gd name="connsiteY6" fmla="*/ 606175 h 688368"/>
                <a:gd name="connsiteX7" fmla="*/ 2239767 w 2676474"/>
                <a:gd name="connsiteY7" fmla="*/ 636997 h 688368"/>
                <a:gd name="connsiteX8" fmla="*/ 2383605 w 2676474"/>
                <a:gd name="connsiteY8" fmla="*/ 688368 h 688368"/>
                <a:gd name="connsiteX9" fmla="*/ 2676474 w 2676474"/>
                <a:gd name="connsiteY9" fmla="*/ 533400 h 688368"/>
                <a:gd name="connsiteX0" fmla="*/ 0 w 2676474"/>
                <a:gd name="connsiteY0" fmla="*/ 10274 h 636997"/>
                <a:gd name="connsiteX1" fmla="*/ 1335641 w 2676474"/>
                <a:gd name="connsiteY1" fmla="*/ 0 h 636997"/>
                <a:gd name="connsiteX2" fmla="*/ 1602769 w 2676474"/>
                <a:gd name="connsiteY2" fmla="*/ 61645 h 636997"/>
                <a:gd name="connsiteX3" fmla="*/ 1787704 w 2676474"/>
                <a:gd name="connsiteY3" fmla="*/ 184934 h 636997"/>
                <a:gd name="connsiteX4" fmla="*/ 1921268 w 2676474"/>
                <a:gd name="connsiteY4" fmla="*/ 339047 h 636997"/>
                <a:gd name="connsiteX5" fmla="*/ 2065106 w 2676474"/>
                <a:gd name="connsiteY5" fmla="*/ 513707 h 636997"/>
                <a:gd name="connsiteX6" fmla="*/ 2147299 w 2676474"/>
                <a:gd name="connsiteY6" fmla="*/ 606175 h 636997"/>
                <a:gd name="connsiteX7" fmla="*/ 2239767 w 2676474"/>
                <a:gd name="connsiteY7" fmla="*/ 636997 h 636997"/>
                <a:gd name="connsiteX8" fmla="*/ 2409126 w 2676474"/>
                <a:gd name="connsiteY8" fmla="*/ 533400 h 636997"/>
                <a:gd name="connsiteX9" fmla="*/ 2676474 w 2676474"/>
                <a:gd name="connsiteY9" fmla="*/ 533400 h 636997"/>
                <a:gd name="connsiteX0" fmla="*/ 0 w 2676474"/>
                <a:gd name="connsiteY0" fmla="*/ 10274 h 606175"/>
                <a:gd name="connsiteX1" fmla="*/ 1335641 w 2676474"/>
                <a:gd name="connsiteY1" fmla="*/ 0 h 606175"/>
                <a:gd name="connsiteX2" fmla="*/ 1602769 w 2676474"/>
                <a:gd name="connsiteY2" fmla="*/ 61645 h 606175"/>
                <a:gd name="connsiteX3" fmla="*/ 1787704 w 2676474"/>
                <a:gd name="connsiteY3" fmla="*/ 184934 h 606175"/>
                <a:gd name="connsiteX4" fmla="*/ 1921268 w 2676474"/>
                <a:gd name="connsiteY4" fmla="*/ 339047 h 606175"/>
                <a:gd name="connsiteX5" fmla="*/ 2065106 w 2676474"/>
                <a:gd name="connsiteY5" fmla="*/ 513707 h 606175"/>
                <a:gd name="connsiteX6" fmla="*/ 2147299 w 2676474"/>
                <a:gd name="connsiteY6" fmla="*/ 606175 h 606175"/>
                <a:gd name="connsiteX7" fmla="*/ 2208616 w 2676474"/>
                <a:gd name="connsiteY7" fmla="*/ 457201 h 606175"/>
                <a:gd name="connsiteX8" fmla="*/ 2409126 w 2676474"/>
                <a:gd name="connsiteY8" fmla="*/ 533400 h 606175"/>
                <a:gd name="connsiteX9" fmla="*/ 2676474 w 2676474"/>
                <a:gd name="connsiteY9" fmla="*/ 533400 h 606175"/>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65106 w 2676474"/>
                <a:gd name="connsiteY5" fmla="*/ 513707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21268 w 2676474"/>
                <a:gd name="connsiteY4" fmla="*/ 339047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87704 w 2676474"/>
                <a:gd name="connsiteY3" fmla="*/ 184934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2286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3810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0"/>
                <a:gd name="connsiteX1" fmla="*/ 1335641 w 2676474"/>
                <a:gd name="connsiteY1" fmla="*/ 0 h 533400"/>
                <a:gd name="connsiteX2" fmla="*/ 1602769 w 2676474"/>
                <a:gd name="connsiteY2" fmla="*/ 61645 h 533400"/>
                <a:gd name="connsiteX3" fmla="*/ 1740759 w 2676474"/>
                <a:gd name="connsiteY3" fmla="*/ 152401 h 533400"/>
                <a:gd name="connsiteX4" fmla="*/ 1941269 w 2676474"/>
                <a:gd name="connsiteY4" fmla="*/ 304801 h 533400"/>
                <a:gd name="connsiteX5" fmla="*/ 2074943 w 2676474"/>
                <a:gd name="connsiteY5" fmla="*/ 457201 h 533400"/>
                <a:gd name="connsiteX6" fmla="*/ 2208616 w 2676474"/>
                <a:gd name="connsiteY6" fmla="*/ 457201 h 533400"/>
                <a:gd name="connsiteX7" fmla="*/ 2409126 w 2676474"/>
                <a:gd name="connsiteY7" fmla="*/ 533400 h 533400"/>
                <a:gd name="connsiteX8" fmla="*/ 2676474 w 2676474"/>
                <a:gd name="connsiteY8" fmla="*/ 533400 h 533400"/>
                <a:gd name="connsiteX0" fmla="*/ 0 w 2676474"/>
                <a:gd name="connsiteY0" fmla="*/ 10274 h 533401"/>
                <a:gd name="connsiteX1" fmla="*/ 1335641 w 2676474"/>
                <a:gd name="connsiteY1" fmla="*/ 0 h 533401"/>
                <a:gd name="connsiteX2" fmla="*/ 1602769 w 2676474"/>
                <a:gd name="connsiteY2" fmla="*/ 61645 h 533401"/>
                <a:gd name="connsiteX3" fmla="*/ 1740759 w 2676474"/>
                <a:gd name="connsiteY3" fmla="*/ 152401 h 533401"/>
                <a:gd name="connsiteX4" fmla="*/ 1941269 w 2676474"/>
                <a:gd name="connsiteY4" fmla="*/ 304801 h 533401"/>
                <a:gd name="connsiteX5" fmla="*/ 2074943 w 2676474"/>
                <a:gd name="connsiteY5" fmla="*/ 457201 h 533401"/>
                <a:gd name="connsiteX6" fmla="*/ 2208616 w 2676474"/>
                <a:gd name="connsiteY6" fmla="*/ 533401 h 533401"/>
                <a:gd name="connsiteX7" fmla="*/ 2409126 w 2676474"/>
                <a:gd name="connsiteY7" fmla="*/ 533400 h 533401"/>
                <a:gd name="connsiteX8" fmla="*/ 2676474 w 2676474"/>
                <a:gd name="connsiteY8" fmla="*/ 533400 h 533401"/>
                <a:gd name="connsiteX0" fmla="*/ 0 w 2676474"/>
                <a:gd name="connsiteY0" fmla="*/ 10274 h 609601"/>
                <a:gd name="connsiteX1" fmla="*/ 1335641 w 2676474"/>
                <a:gd name="connsiteY1" fmla="*/ 0 h 609601"/>
                <a:gd name="connsiteX2" fmla="*/ 1602769 w 2676474"/>
                <a:gd name="connsiteY2" fmla="*/ 61645 h 609601"/>
                <a:gd name="connsiteX3" fmla="*/ 1740759 w 2676474"/>
                <a:gd name="connsiteY3" fmla="*/ 152401 h 609601"/>
                <a:gd name="connsiteX4" fmla="*/ 1941269 w 2676474"/>
                <a:gd name="connsiteY4" fmla="*/ 304801 h 609601"/>
                <a:gd name="connsiteX5" fmla="*/ 2074943 w 2676474"/>
                <a:gd name="connsiteY5" fmla="*/ 457201 h 609601"/>
                <a:gd name="connsiteX6" fmla="*/ 2208616 w 2676474"/>
                <a:gd name="connsiteY6" fmla="*/ 533401 h 609601"/>
                <a:gd name="connsiteX7" fmla="*/ 2409126 w 2676474"/>
                <a:gd name="connsiteY7" fmla="*/ 609601 h 609601"/>
                <a:gd name="connsiteX8" fmla="*/ 2676474 w 2676474"/>
                <a:gd name="connsiteY8" fmla="*/ 533400 h 609601"/>
                <a:gd name="connsiteX0" fmla="*/ 0 w 2409126"/>
                <a:gd name="connsiteY0" fmla="*/ 10274 h 609601"/>
                <a:gd name="connsiteX1" fmla="*/ 1335641 w 2409126"/>
                <a:gd name="connsiteY1" fmla="*/ 0 h 609601"/>
                <a:gd name="connsiteX2" fmla="*/ 1602769 w 2409126"/>
                <a:gd name="connsiteY2" fmla="*/ 61645 h 609601"/>
                <a:gd name="connsiteX3" fmla="*/ 1740759 w 2409126"/>
                <a:gd name="connsiteY3" fmla="*/ 152401 h 609601"/>
                <a:gd name="connsiteX4" fmla="*/ 1941269 w 2409126"/>
                <a:gd name="connsiteY4" fmla="*/ 304801 h 609601"/>
                <a:gd name="connsiteX5" fmla="*/ 2074943 w 2409126"/>
                <a:gd name="connsiteY5" fmla="*/ 457201 h 609601"/>
                <a:gd name="connsiteX6" fmla="*/ 2208616 w 2409126"/>
                <a:gd name="connsiteY6" fmla="*/ 533401 h 609601"/>
                <a:gd name="connsiteX7" fmla="*/ 2409126 w 2409126"/>
                <a:gd name="connsiteY7" fmla="*/ 609601 h 609601"/>
                <a:gd name="connsiteX0" fmla="*/ 0 w 2477958"/>
                <a:gd name="connsiteY0" fmla="*/ 10274 h 533401"/>
                <a:gd name="connsiteX1" fmla="*/ 1335641 w 2477958"/>
                <a:gd name="connsiteY1" fmla="*/ 0 h 533401"/>
                <a:gd name="connsiteX2" fmla="*/ 1602769 w 2477958"/>
                <a:gd name="connsiteY2" fmla="*/ 61645 h 533401"/>
                <a:gd name="connsiteX3" fmla="*/ 1740759 w 2477958"/>
                <a:gd name="connsiteY3" fmla="*/ 152401 h 533401"/>
                <a:gd name="connsiteX4" fmla="*/ 1941269 w 2477958"/>
                <a:gd name="connsiteY4" fmla="*/ 304801 h 533401"/>
                <a:gd name="connsiteX5" fmla="*/ 2074943 w 2477958"/>
                <a:gd name="connsiteY5" fmla="*/ 457201 h 533401"/>
                <a:gd name="connsiteX6" fmla="*/ 2208616 w 2477958"/>
                <a:gd name="connsiteY6" fmla="*/ 533401 h 533401"/>
                <a:gd name="connsiteX7" fmla="*/ 2477958 w 2477958"/>
                <a:gd name="connsiteY7" fmla="*/ 457201 h 5334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41269 w 2477958"/>
                <a:gd name="connsiteY4" fmla="*/ 304801 h 457201"/>
                <a:gd name="connsiteX5" fmla="*/ 2074943 w 2477958"/>
                <a:gd name="connsiteY5" fmla="*/ 4572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41269 w 2477958"/>
                <a:gd name="connsiteY4" fmla="*/ 3048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40759 w 2477958"/>
                <a:gd name="connsiteY3" fmla="*/ 1524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602769 w 2477958"/>
                <a:gd name="connsiteY2" fmla="*/ 61645 h 457201"/>
                <a:gd name="connsiteX3" fmla="*/ 1720804 w 2477958"/>
                <a:gd name="connsiteY3" fmla="*/ 762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1996133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2064965 w 2477958"/>
                <a:gd name="connsiteY5" fmla="*/ 381001 h 457201"/>
                <a:gd name="connsiteX6" fmla="*/ 2202629 w 2477958"/>
                <a:gd name="connsiteY6" fmla="*/ 457201 h 457201"/>
                <a:gd name="connsiteX7" fmla="*/ 2477958 w 2477958"/>
                <a:gd name="connsiteY7" fmla="*/ 457201 h 457201"/>
                <a:gd name="connsiteX0" fmla="*/ 0 w 2477958"/>
                <a:gd name="connsiteY0" fmla="*/ 10274 h 457201"/>
                <a:gd name="connsiteX1" fmla="*/ 1335641 w 2477958"/>
                <a:gd name="connsiteY1" fmla="*/ 0 h 457201"/>
                <a:gd name="connsiteX2" fmla="*/ 1583140 w 2477958"/>
                <a:gd name="connsiteY2" fmla="*/ 1 h 457201"/>
                <a:gd name="connsiteX3" fmla="*/ 1720804 w 2477958"/>
                <a:gd name="connsiteY3" fmla="*/ 76201 h 457201"/>
                <a:gd name="connsiteX4" fmla="*/ 1927301 w 2477958"/>
                <a:gd name="connsiteY4" fmla="*/ 228601 h 457201"/>
                <a:gd name="connsiteX5" fmla="*/ 2064965 w 2477958"/>
                <a:gd name="connsiteY5" fmla="*/ 381001 h 457201"/>
                <a:gd name="connsiteX6" fmla="*/ 2202629 w 2477958"/>
                <a:gd name="connsiteY6" fmla="*/ 457201 h 457201"/>
                <a:gd name="connsiteX7" fmla="*/ 2477958 w 2477958"/>
                <a:gd name="connsiteY7" fmla="*/ 457201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958" h="457201">
                  <a:moveTo>
                    <a:pt x="0" y="10274"/>
                  </a:moveTo>
                  <a:lnTo>
                    <a:pt x="1335641" y="0"/>
                  </a:lnTo>
                  <a:lnTo>
                    <a:pt x="1583140" y="1"/>
                  </a:lnTo>
                  <a:lnTo>
                    <a:pt x="1720804" y="76201"/>
                  </a:lnTo>
                  <a:lnTo>
                    <a:pt x="1927301" y="228601"/>
                  </a:lnTo>
                  <a:lnTo>
                    <a:pt x="2064965" y="381001"/>
                  </a:lnTo>
                  <a:lnTo>
                    <a:pt x="2202629" y="457201"/>
                  </a:lnTo>
                  <a:lnTo>
                    <a:pt x="2477958" y="457201"/>
                  </a:lnTo>
                </a:path>
              </a:pathLst>
            </a:custGeom>
            <a:ln w="2159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369924" y="3801438"/>
              <a:ext cx="2363056" cy="421241"/>
            </a:xfrm>
            <a:custGeom>
              <a:avLst/>
              <a:gdLst>
                <a:gd name="connsiteX0" fmla="*/ 0 w 2363056"/>
                <a:gd name="connsiteY0" fmla="*/ 10274 h 421241"/>
                <a:gd name="connsiteX1" fmla="*/ 1469204 w 2363056"/>
                <a:gd name="connsiteY1" fmla="*/ 0 h 421241"/>
                <a:gd name="connsiteX2" fmla="*/ 1664413 w 2363056"/>
                <a:gd name="connsiteY2" fmla="*/ 30823 h 421241"/>
                <a:gd name="connsiteX3" fmla="*/ 1818525 w 2363056"/>
                <a:gd name="connsiteY3" fmla="*/ 71919 h 421241"/>
                <a:gd name="connsiteX4" fmla="*/ 1962364 w 2363056"/>
                <a:gd name="connsiteY4" fmla="*/ 154113 h 421241"/>
                <a:gd name="connsiteX5" fmla="*/ 2085654 w 2363056"/>
                <a:gd name="connsiteY5" fmla="*/ 226032 h 421241"/>
                <a:gd name="connsiteX6" fmla="*/ 2239766 w 2363056"/>
                <a:gd name="connsiteY6" fmla="*/ 339047 h 421241"/>
                <a:gd name="connsiteX7" fmla="*/ 2363056 w 2363056"/>
                <a:gd name="connsiteY7" fmla="*/ 421241 h 4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3056" h="421241">
                  <a:moveTo>
                    <a:pt x="0" y="10274"/>
                  </a:moveTo>
                  <a:lnTo>
                    <a:pt x="1469204" y="0"/>
                  </a:lnTo>
                  <a:lnTo>
                    <a:pt x="1664413" y="30823"/>
                  </a:lnTo>
                  <a:lnTo>
                    <a:pt x="1818525" y="71919"/>
                  </a:lnTo>
                  <a:lnTo>
                    <a:pt x="1962364" y="154113"/>
                  </a:lnTo>
                  <a:lnTo>
                    <a:pt x="2085654" y="226032"/>
                  </a:lnTo>
                  <a:lnTo>
                    <a:pt x="2239766" y="339047"/>
                  </a:lnTo>
                  <a:lnTo>
                    <a:pt x="2363056" y="421241"/>
                  </a:lnTo>
                </a:path>
              </a:pathLst>
            </a:cu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505200" y="5257800"/>
              <a:ext cx="2667000" cy="646331"/>
            </a:xfrm>
            <a:prstGeom prst="rect">
              <a:avLst/>
            </a:prstGeom>
            <a:noFill/>
          </p:spPr>
          <p:txBody>
            <a:bodyPr wrap="square" rtlCol="0">
              <a:spAutoFit/>
            </a:bodyPr>
            <a:lstStyle/>
            <a:p>
              <a:pPr algn="ctr"/>
              <a:r>
                <a:rPr lang="en-US" sz="3600" b="1" dirty="0" smtClean="0"/>
                <a:t>MONOCLINE</a:t>
              </a:r>
            </a:p>
          </p:txBody>
        </p:sp>
      </p:grpSp>
      <p:grpSp>
        <p:nvGrpSpPr>
          <p:cNvPr id="52" name="Group 51"/>
          <p:cNvGrpSpPr/>
          <p:nvPr/>
        </p:nvGrpSpPr>
        <p:grpSpPr>
          <a:xfrm>
            <a:off x="4191000" y="3352800"/>
            <a:ext cx="2743200" cy="3389531"/>
            <a:chOff x="4191000" y="3352800"/>
            <a:chExt cx="2743200" cy="3389531"/>
          </a:xfrm>
        </p:grpSpPr>
        <p:pic>
          <p:nvPicPr>
            <p:cNvPr id="49" name="Picture 2" descr="TENNESSEE VOLUNTEERS '47 CLEAN UP - '47&#10; - 1"/>
            <p:cNvPicPr>
              <a:picLocks noChangeAspect="1" noChangeArrowheads="1"/>
            </p:cNvPicPr>
            <p:nvPr/>
          </p:nvPicPr>
          <p:blipFill>
            <a:blip r:embed="rId2" cstate="print"/>
            <a:srcRect/>
            <a:stretch>
              <a:fillRect/>
            </a:stretch>
          </p:blipFill>
          <p:spPr bwMode="auto">
            <a:xfrm>
              <a:off x="4191000" y="3352800"/>
              <a:ext cx="2743200" cy="2743200"/>
            </a:xfrm>
            <a:prstGeom prst="rect">
              <a:avLst/>
            </a:prstGeom>
            <a:noFill/>
          </p:spPr>
        </p:pic>
        <p:sp>
          <p:nvSpPr>
            <p:cNvPr id="51" name="TextBox 50"/>
            <p:cNvSpPr txBox="1"/>
            <p:nvPr/>
          </p:nvSpPr>
          <p:spPr>
            <a:xfrm>
              <a:off x="4191000" y="6096000"/>
              <a:ext cx="2743200" cy="646331"/>
            </a:xfrm>
            <a:prstGeom prst="rect">
              <a:avLst/>
            </a:prstGeom>
            <a:noFill/>
          </p:spPr>
          <p:txBody>
            <a:bodyPr wrap="square" rtlCol="0">
              <a:spAutoFit/>
            </a:bodyPr>
            <a:lstStyle/>
            <a:p>
              <a:pPr algn="ctr"/>
              <a:r>
                <a:rPr lang="en-US" sz="3600" b="1" dirty="0" smtClean="0"/>
                <a:t>DOME</a:t>
              </a:r>
            </a:p>
          </p:txBody>
        </p:sp>
      </p:grpSp>
      <p:grpSp>
        <p:nvGrpSpPr>
          <p:cNvPr id="54" name="Group 53"/>
          <p:cNvGrpSpPr/>
          <p:nvPr/>
        </p:nvGrpSpPr>
        <p:grpSpPr>
          <a:xfrm>
            <a:off x="6400800" y="3962400"/>
            <a:ext cx="2743200" cy="2627531"/>
            <a:chOff x="6400800" y="3962400"/>
            <a:chExt cx="2743200" cy="2627531"/>
          </a:xfrm>
        </p:grpSpPr>
        <p:pic>
          <p:nvPicPr>
            <p:cNvPr id="50" name="Picture 3"/>
            <p:cNvPicPr>
              <a:picLocks noChangeAspect="1" noChangeArrowheads="1"/>
            </p:cNvPicPr>
            <p:nvPr/>
          </p:nvPicPr>
          <p:blipFill>
            <a:blip r:embed="rId3" cstate="print"/>
            <a:srcRect/>
            <a:stretch>
              <a:fillRect/>
            </a:stretch>
          </p:blipFill>
          <p:spPr bwMode="auto">
            <a:xfrm>
              <a:off x="6400800" y="3962400"/>
              <a:ext cx="2743200" cy="2023892"/>
            </a:xfrm>
            <a:prstGeom prst="rect">
              <a:avLst/>
            </a:prstGeom>
            <a:noFill/>
            <a:ln w="9525">
              <a:noFill/>
              <a:miter lim="800000"/>
              <a:headEnd/>
              <a:tailEnd/>
            </a:ln>
          </p:spPr>
        </p:pic>
        <p:sp>
          <p:nvSpPr>
            <p:cNvPr id="53" name="TextBox 52"/>
            <p:cNvSpPr txBox="1"/>
            <p:nvPr/>
          </p:nvSpPr>
          <p:spPr>
            <a:xfrm>
              <a:off x="6400800" y="5943600"/>
              <a:ext cx="2743200" cy="646331"/>
            </a:xfrm>
            <a:prstGeom prst="rect">
              <a:avLst/>
            </a:prstGeom>
            <a:noFill/>
          </p:spPr>
          <p:txBody>
            <a:bodyPr wrap="square" rtlCol="0">
              <a:spAutoFit/>
            </a:bodyPr>
            <a:lstStyle/>
            <a:p>
              <a:pPr algn="ctr"/>
              <a:r>
                <a:rPr lang="en-US" sz="3600" b="1" dirty="0" smtClean="0"/>
                <a:t>BASIN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1000"/>
                                        <p:tgtEl>
                                          <p:spTgt spid="43"/>
                                        </p:tgtEl>
                                      </p:cBhvr>
                                    </p:animEffect>
                                  </p:childTnLst>
                                </p:cTn>
                              </p:par>
                            </p:childTnLst>
                          </p:cTn>
                        </p:par>
                        <p:par>
                          <p:cTn id="8" fill="hold">
                            <p:stCondLst>
                              <p:cond delay="1000"/>
                            </p:stCondLst>
                            <p:childTnLst>
                              <p:par>
                                <p:cTn id="9" presetID="22" presetClass="entr" presetSubtype="1" fill="hold" nodeType="afterEffect">
                                  <p:stCondLst>
                                    <p:cond delay="200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1000"/>
                                        <p:tgtEl>
                                          <p:spTgt spid="3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1000"/>
                                        <p:tgtEl>
                                          <p:spTgt spid="40"/>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up)">
                                      <p:cBhvr>
                                        <p:cTn id="19" dur="1000"/>
                                        <p:tgtEl>
                                          <p:spTgt spid="52"/>
                                        </p:tgtEl>
                                      </p:cBhvr>
                                    </p:animEffect>
                                  </p:childTnLst>
                                </p:cTn>
                              </p:par>
                            </p:childTnLst>
                          </p:cTn>
                        </p:par>
                        <p:par>
                          <p:cTn id="20" fill="hold">
                            <p:stCondLst>
                              <p:cond delay="6000"/>
                            </p:stCondLst>
                            <p:childTnLst>
                              <p:par>
                                <p:cTn id="21" presetID="22" presetClass="entr" presetSubtype="1"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up)">
                                      <p:cBhvr>
                                        <p:cTn id="23"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004887"/>
            <a:ext cx="9139237" cy="5853113"/>
            <a:chOff x="0" y="1004887"/>
            <a:chExt cx="9139237" cy="5853113"/>
          </a:xfrm>
        </p:grpSpPr>
        <p:grpSp>
          <p:nvGrpSpPr>
            <p:cNvPr id="15"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23"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3" name="Rectangle 12"/>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22" name="Freeform 21"/>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
        <p:nvSpPr>
          <p:cNvPr id="12" name="Rectangle 11"/>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19" name="TextBox 18"/>
          <p:cNvSpPr txBox="1"/>
          <p:nvPr/>
        </p:nvSpPr>
        <p:spPr>
          <a:xfrm rot="21156923">
            <a:off x="3011458" y="2237601"/>
            <a:ext cx="4356514" cy="923330"/>
          </a:xfrm>
          <a:prstGeom prst="rect">
            <a:avLst/>
          </a:prstGeom>
          <a:noFill/>
        </p:spPr>
        <p:txBody>
          <a:bodyPr wrap="none" rtlCol="0">
            <a:spAutoFit/>
          </a:bodyPr>
          <a:lstStyle/>
          <a:p>
            <a:r>
              <a:rPr lang="en-US" sz="5400" b="1" dirty="0" smtClean="0">
                <a:solidFill>
                  <a:srgbClr val="FF0000"/>
                </a:solidFill>
              </a:rPr>
              <a:t>MUSIC STARTS</a:t>
            </a:r>
            <a:endParaRPr lang="en-US" sz="5400" b="1" dirty="0">
              <a:solidFill>
                <a:srgbClr val="FF0000"/>
              </a:solidFill>
            </a:endParaRPr>
          </a:p>
        </p:txBody>
      </p:sp>
      <p:sp>
        <p:nvSpPr>
          <p:cNvPr id="26" name="TextBox 25"/>
          <p:cNvSpPr txBox="1"/>
          <p:nvPr/>
        </p:nvSpPr>
        <p:spPr>
          <a:xfrm rot="21156923">
            <a:off x="3868131" y="3552740"/>
            <a:ext cx="4475199" cy="923330"/>
          </a:xfrm>
          <a:prstGeom prst="rect">
            <a:avLst/>
          </a:prstGeom>
          <a:noFill/>
        </p:spPr>
        <p:txBody>
          <a:bodyPr wrap="none" rtlCol="0">
            <a:spAutoFit/>
          </a:bodyPr>
          <a:lstStyle/>
          <a:p>
            <a:r>
              <a:rPr lang="en-US" sz="5400" b="1" dirty="0" smtClean="0">
                <a:solidFill>
                  <a:srgbClr val="FF0000"/>
                </a:solidFill>
              </a:rPr>
              <a:t>PHOTOS START</a:t>
            </a:r>
            <a:endParaRPr lang="en-US" sz="5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42" presetClass="entr" presetSubtype="0" fill="hold" grpId="0" nodeType="withEffect">
                                  <p:stCondLst>
                                    <p:cond delay="2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7" presetClass="exit" presetSubtype="0" fill="hold" grpId="0" nodeType="withEffect">
                                  <p:stCondLst>
                                    <p:cond delay="2000"/>
                                  </p:stCondLst>
                                  <p:childTnLst>
                                    <p:animEffect transition="out" filter="fade">
                                      <p:cBhvr>
                                        <p:cTn id="16" dur="2000"/>
                                        <p:tgtEl>
                                          <p:spTgt spid="12"/>
                                        </p:tgtEl>
                                      </p:cBhvr>
                                    </p:animEffect>
                                    <p:anim calcmode="lin" valueType="num">
                                      <p:cBhvr>
                                        <p:cTn id="17" dur="2000"/>
                                        <p:tgtEl>
                                          <p:spTgt spid="12"/>
                                        </p:tgtEl>
                                        <p:attrNameLst>
                                          <p:attrName>ppt_x</p:attrName>
                                        </p:attrNameLst>
                                      </p:cBhvr>
                                      <p:tavLst>
                                        <p:tav tm="0">
                                          <p:val>
                                            <p:strVal val="ppt_x"/>
                                          </p:val>
                                        </p:tav>
                                        <p:tav tm="100000">
                                          <p:val>
                                            <p:strVal val="ppt_x"/>
                                          </p:val>
                                        </p:tav>
                                      </p:tavLst>
                                    </p:anim>
                                    <p:anim calcmode="lin" valueType="num">
                                      <p:cBhvr>
                                        <p:cTn id="18" dur="2000"/>
                                        <p:tgtEl>
                                          <p:spTgt spid="12"/>
                                        </p:tgtEl>
                                        <p:attrNameLst>
                                          <p:attrName>ppt_y</p:attrName>
                                        </p:attrNameLst>
                                      </p:cBhvr>
                                      <p:tavLst>
                                        <p:tav tm="0">
                                          <p:val>
                                            <p:strVal val="ppt_y"/>
                                          </p:val>
                                        </p:tav>
                                        <p:tav tm="100000">
                                          <p:val>
                                            <p:strVal val="ppt_y-.1"/>
                                          </p:val>
                                        </p:tav>
                                      </p:tavLst>
                                    </p:anim>
                                    <p:set>
                                      <p:cBhvr>
                                        <p:cTn id="19" dur="1" fill="hold">
                                          <p:stCondLst>
                                            <p:cond delay="19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2000"/>
                                  </p:stCondLst>
                                  <p:childTnLst>
                                    <p:animEffect transition="out" filter="fade">
                                      <p:cBhvr>
                                        <p:cTn id="21" dur="1000"/>
                                        <p:tgtEl>
                                          <p:spTgt spid="20"/>
                                        </p:tgtEl>
                                      </p:cBhvr>
                                    </p:animEffect>
                                    <p:set>
                                      <p:cBhvr>
                                        <p:cTn id="22" dur="1" fill="hold">
                                          <p:stCondLst>
                                            <p:cond delay="999"/>
                                          </p:stCondLst>
                                        </p:cTn>
                                        <p:tgtEl>
                                          <p:spTgt spid="20"/>
                                        </p:tgtEl>
                                        <p:attrNameLst>
                                          <p:attrName>style.visibility</p:attrName>
                                        </p:attrNameLst>
                                      </p:cBhvr>
                                      <p:to>
                                        <p:strVal val="hidden"/>
                                      </p:to>
                                    </p:set>
                                  </p:childTnLst>
                                </p:cTn>
                              </p:par>
                              <p:par>
                                <p:cTn id="23" presetID="42" presetClass="exit" presetSubtype="0" fill="hold" grpId="0" nodeType="withEffect">
                                  <p:stCondLst>
                                    <p:cond delay="2000"/>
                                  </p:stCondLst>
                                  <p:childTnLst>
                                    <p:animEffect transition="out" filter="fade">
                                      <p:cBhvr>
                                        <p:cTn id="24" dur="1000"/>
                                        <p:tgtEl>
                                          <p:spTgt spid="21"/>
                                        </p:tgtEl>
                                      </p:cBhvr>
                                    </p:animEffect>
                                    <p:anim calcmode="lin" valueType="num">
                                      <p:cBhvr>
                                        <p:cTn id="25" dur="1000"/>
                                        <p:tgtEl>
                                          <p:spTgt spid="21"/>
                                        </p:tgtEl>
                                        <p:attrNameLst>
                                          <p:attrName>ppt_x</p:attrName>
                                        </p:attrNameLst>
                                      </p:cBhvr>
                                      <p:tavLst>
                                        <p:tav tm="0">
                                          <p:val>
                                            <p:strVal val="ppt_x"/>
                                          </p:val>
                                        </p:tav>
                                        <p:tav tm="100000">
                                          <p:val>
                                            <p:strVal val="ppt_x"/>
                                          </p:val>
                                        </p:tav>
                                      </p:tavLst>
                                    </p:anim>
                                    <p:anim calcmode="lin" valueType="num">
                                      <p:cBhvr>
                                        <p:cTn id="26" dur="1000"/>
                                        <p:tgtEl>
                                          <p:spTgt spid="21"/>
                                        </p:tgtEl>
                                        <p:attrNameLst>
                                          <p:attrName>ppt_y</p:attrName>
                                        </p:attrNameLst>
                                      </p:cBhvr>
                                      <p:tavLst>
                                        <p:tav tm="0">
                                          <p:val>
                                            <p:strVal val="ppt_y"/>
                                          </p:val>
                                        </p:tav>
                                        <p:tav tm="100000">
                                          <p:val>
                                            <p:strVal val="ppt_y+.1"/>
                                          </p:val>
                                        </p:tav>
                                      </p:tavLst>
                                    </p:anim>
                                    <p:set>
                                      <p:cBhvr>
                                        <p:cTn id="27" dur="1" fill="hold">
                                          <p:stCondLst>
                                            <p:cond delay="999"/>
                                          </p:stCondLst>
                                        </p:cTn>
                                        <p:tgtEl>
                                          <p:spTgt spid="21"/>
                                        </p:tgtEl>
                                        <p:attrNameLst>
                                          <p:attrName>style.visibility</p:attrName>
                                        </p:attrNameLst>
                                      </p:cBhvr>
                                      <p:to>
                                        <p:strVal val="hidden"/>
                                      </p:to>
                                    </p:set>
                                  </p:childTnLst>
                                </p:cTn>
                              </p:par>
                              <p:par>
                                <p:cTn id="28" presetID="53" presetClass="entr" presetSubtype="0" fill="hold" grpId="0" nodeType="withEffect">
                                  <p:stCondLst>
                                    <p:cond delay="300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Effect transition="in" filter="fade">
                                      <p:cBhvr>
                                        <p:cTn id="32" dur="1000"/>
                                        <p:tgtEl>
                                          <p:spTgt spid="2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2000"/>
                                        <p:tgtEl>
                                          <p:spTgt spid="22"/>
                                        </p:tgtEl>
                                      </p:cBhvr>
                                    </p:animEffect>
                                  </p:childTnLst>
                                </p:cTn>
                              </p:par>
                              <p:par>
                                <p:cTn id="36" presetID="10" presetClass="exit" presetSubtype="0" fill="hold" grpId="2" nodeType="withEffect">
                                  <p:stCondLst>
                                    <p:cond delay="7000"/>
                                  </p:stCondLst>
                                  <p:childTnLst>
                                    <p:animEffect transition="out" filter="fade">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10" presetClass="exit" presetSubtype="0" fill="hold" nodeType="withEffect">
                                  <p:stCondLst>
                                    <p:cond delay="7000"/>
                                  </p:stCondLst>
                                  <p:childTnLst>
                                    <p:animEffect transition="out" filter="fade">
                                      <p:cBhvr>
                                        <p:cTn id="40" dur="2000"/>
                                        <p:tgtEl>
                                          <p:spTgt spid="14"/>
                                        </p:tgtEl>
                                      </p:cBhvr>
                                    </p:animEffect>
                                    <p:set>
                                      <p:cBhvr>
                                        <p:cTn id="41" dur="1" fill="hold">
                                          <p:stCondLst>
                                            <p:cond delay="1999"/>
                                          </p:stCondLst>
                                        </p:cTn>
                                        <p:tgtEl>
                                          <p:spTgt spid="14"/>
                                        </p:tgtEl>
                                        <p:attrNameLst>
                                          <p:attrName>style.visibility</p:attrName>
                                        </p:attrNameLst>
                                      </p:cBhvr>
                                      <p:to>
                                        <p:strVal val="hidden"/>
                                      </p:to>
                                    </p:set>
                                  </p:childTnLst>
                                </p:cTn>
                              </p:par>
                              <p:par>
                                <p:cTn id="42" presetID="10" presetClass="exit" presetSubtype="0" fill="hold" grpId="2" nodeType="withEffect">
                                  <p:stCondLst>
                                    <p:cond delay="7000"/>
                                  </p:stCondLst>
                                  <p:childTnLst>
                                    <p:animEffect transition="out" filter="fade">
                                      <p:cBhvr>
                                        <p:cTn id="43" dur="2000"/>
                                        <p:tgtEl>
                                          <p:spTgt spid="22"/>
                                        </p:tgtEl>
                                      </p:cBhvr>
                                    </p:animEffect>
                                    <p:set>
                                      <p:cBhvr>
                                        <p:cTn id="44" dur="1" fill="hold">
                                          <p:stCondLst>
                                            <p:cond delay="1999"/>
                                          </p:stCondLst>
                                        </p:cTn>
                                        <p:tgtEl>
                                          <p:spTgt spid="22"/>
                                        </p:tgtEl>
                                        <p:attrNameLst>
                                          <p:attrName>style.visibility</p:attrName>
                                        </p:attrNameLst>
                                      </p:cBhvr>
                                      <p:to>
                                        <p:strVal val="hidden"/>
                                      </p:to>
                                    </p:set>
                                  </p:childTnLst>
                                </p:cTn>
                              </p:par>
                              <p:par>
                                <p:cTn id="45" presetID="10" presetClass="entr" presetSubtype="0" fill="hold" grpId="1" nodeType="withEffect">
                                  <p:stCondLst>
                                    <p:cond delay="1020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par>
                                <p:cTn id="48" presetID="10" presetClass="entr" presetSubtype="0" fill="hold" nodeType="withEffect">
                                  <p:stCondLst>
                                    <p:cond delay="1020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000"/>
                                        <p:tgtEl>
                                          <p:spTgt spid="14"/>
                                        </p:tgtEl>
                                      </p:cBhvr>
                                    </p:animEffect>
                                  </p:childTnLst>
                                </p:cTn>
                              </p:par>
                              <p:par>
                                <p:cTn id="51" presetID="10" presetClass="entr" presetSubtype="0" fill="hold" grpId="1" nodeType="withEffect">
                                  <p:stCondLst>
                                    <p:cond delay="1020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22" grpId="0" animBg="1"/>
      <p:bldP spid="22" grpId="1" animBg="1"/>
      <p:bldP spid="22" grpId="2" animBg="1"/>
      <p:bldP spid="20" grpId="0" animBg="1"/>
      <p:bldP spid="21" grpId="0"/>
      <p:bldP spid="12" grpId="0"/>
      <p:bldP spid="19"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GEOLOGIC STRUCTURAL “FOLDS”</a:t>
            </a:r>
            <a:endParaRPr lang="en-US" dirty="0"/>
          </a:p>
        </p:txBody>
      </p:sp>
      <p:pic>
        <p:nvPicPr>
          <p:cNvPr id="156684" name="Picture 12" descr="https://2.bp.blogspot.com/-OztCbKEoJd0/V9Vb3BTLEUI/AAAAAAAAJnA/j9pocRbwB7MfDZuV7ZzlBsFTFkNtcobfgCLcB/s1600/10%2BAmazing%2BGeological%2BFolds%2Byou%2Bshould%2Bsee%2Bq.jpg"/>
          <p:cNvPicPr>
            <a:picLocks noChangeAspect="1" noChangeArrowheads="1"/>
          </p:cNvPicPr>
          <p:nvPr/>
        </p:nvPicPr>
        <p:blipFill>
          <a:blip r:embed="rId2" cstate="print"/>
          <a:srcRect/>
          <a:stretch>
            <a:fillRect/>
          </a:stretch>
        </p:blipFill>
        <p:spPr bwMode="auto">
          <a:xfrm>
            <a:off x="0" y="662521"/>
            <a:ext cx="9144000" cy="6195479"/>
          </a:xfrm>
          <a:prstGeom prst="rect">
            <a:avLst/>
          </a:prstGeom>
          <a:noFill/>
        </p:spPr>
      </p:pic>
      <p:sp>
        <p:nvSpPr>
          <p:cNvPr id="7" name="Oval 6"/>
          <p:cNvSpPr/>
          <p:nvPr/>
        </p:nvSpPr>
        <p:spPr>
          <a:xfrm>
            <a:off x="457200" y="2743200"/>
            <a:ext cx="609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7086" y="1850571"/>
            <a:ext cx="4256314" cy="1023258"/>
          </a:xfrm>
          <a:custGeom>
            <a:avLst/>
            <a:gdLst>
              <a:gd name="connsiteX0" fmla="*/ 0 w 4256314"/>
              <a:gd name="connsiteY0" fmla="*/ 1023258 h 1023258"/>
              <a:gd name="connsiteX1" fmla="*/ 3211285 w 4256314"/>
              <a:gd name="connsiteY1" fmla="*/ 0 h 1023258"/>
              <a:gd name="connsiteX2" fmla="*/ 3243943 w 4256314"/>
              <a:gd name="connsiteY2" fmla="*/ 729343 h 1023258"/>
              <a:gd name="connsiteX3" fmla="*/ 4256314 w 4256314"/>
              <a:gd name="connsiteY3" fmla="*/ 718458 h 1023258"/>
            </a:gdLst>
            <a:ahLst/>
            <a:cxnLst>
              <a:cxn ang="0">
                <a:pos x="connsiteX0" y="connsiteY0"/>
              </a:cxn>
              <a:cxn ang="0">
                <a:pos x="connsiteX1" y="connsiteY1"/>
              </a:cxn>
              <a:cxn ang="0">
                <a:pos x="connsiteX2" y="connsiteY2"/>
              </a:cxn>
              <a:cxn ang="0">
                <a:pos x="connsiteX3" y="connsiteY3"/>
              </a:cxn>
            </a:cxnLst>
            <a:rect l="l" t="t" r="r" b="b"/>
            <a:pathLst>
              <a:path w="4256314" h="1023258">
                <a:moveTo>
                  <a:pt x="0" y="1023258"/>
                </a:moveTo>
                <a:lnTo>
                  <a:pt x="3211285" y="0"/>
                </a:lnTo>
                <a:lnTo>
                  <a:pt x="3243943" y="729343"/>
                </a:lnTo>
                <a:lnTo>
                  <a:pt x="4256314" y="71845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68143" y="1828800"/>
            <a:ext cx="1393371" cy="1382486"/>
          </a:xfrm>
          <a:custGeom>
            <a:avLst/>
            <a:gdLst>
              <a:gd name="connsiteX0" fmla="*/ 0 w 1393371"/>
              <a:gd name="connsiteY0" fmla="*/ 1382486 h 1382486"/>
              <a:gd name="connsiteX1" fmla="*/ 0 w 1393371"/>
              <a:gd name="connsiteY1" fmla="*/ 1382486 h 1382486"/>
              <a:gd name="connsiteX2" fmla="*/ 76200 w 1393371"/>
              <a:gd name="connsiteY2" fmla="*/ 881743 h 1382486"/>
              <a:gd name="connsiteX3" fmla="*/ 250371 w 1393371"/>
              <a:gd name="connsiteY3" fmla="*/ 522514 h 1382486"/>
              <a:gd name="connsiteX4" fmla="*/ 413657 w 1393371"/>
              <a:gd name="connsiteY4" fmla="*/ 304800 h 1382486"/>
              <a:gd name="connsiteX5" fmla="*/ 566057 w 1393371"/>
              <a:gd name="connsiteY5" fmla="*/ 97971 h 1382486"/>
              <a:gd name="connsiteX6" fmla="*/ 772886 w 1393371"/>
              <a:gd name="connsiteY6" fmla="*/ 0 h 1382486"/>
              <a:gd name="connsiteX7" fmla="*/ 1393371 w 1393371"/>
              <a:gd name="connsiteY7" fmla="*/ 32657 h 1382486"/>
              <a:gd name="connsiteX0" fmla="*/ 0 w 1393371"/>
              <a:gd name="connsiteY0" fmla="*/ 1382486 h 1382486"/>
              <a:gd name="connsiteX1" fmla="*/ 0 w 1393371"/>
              <a:gd name="connsiteY1" fmla="*/ 1382486 h 1382486"/>
              <a:gd name="connsiteX2" fmla="*/ 76200 w 1393371"/>
              <a:gd name="connsiteY2" fmla="*/ 881743 h 1382486"/>
              <a:gd name="connsiteX3" fmla="*/ 250371 w 1393371"/>
              <a:gd name="connsiteY3" fmla="*/ 522514 h 1382486"/>
              <a:gd name="connsiteX4" fmla="*/ 413657 w 1393371"/>
              <a:gd name="connsiteY4" fmla="*/ 304800 h 1382486"/>
              <a:gd name="connsiteX5" fmla="*/ 566057 w 1393371"/>
              <a:gd name="connsiteY5" fmla="*/ 152400 h 1382486"/>
              <a:gd name="connsiteX6" fmla="*/ 772886 w 1393371"/>
              <a:gd name="connsiteY6" fmla="*/ 0 h 1382486"/>
              <a:gd name="connsiteX7" fmla="*/ 1393371 w 1393371"/>
              <a:gd name="connsiteY7" fmla="*/ 32657 h 1382486"/>
              <a:gd name="connsiteX0" fmla="*/ 0 w 1393371"/>
              <a:gd name="connsiteY0" fmla="*/ 1349829 h 1349829"/>
              <a:gd name="connsiteX1" fmla="*/ 0 w 1393371"/>
              <a:gd name="connsiteY1" fmla="*/ 1349829 h 1349829"/>
              <a:gd name="connsiteX2" fmla="*/ 76200 w 1393371"/>
              <a:gd name="connsiteY2" fmla="*/ 849086 h 1349829"/>
              <a:gd name="connsiteX3" fmla="*/ 250371 w 1393371"/>
              <a:gd name="connsiteY3" fmla="*/ 489857 h 1349829"/>
              <a:gd name="connsiteX4" fmla="*/ 413657 w 1393371"/>
              <a:gd name="connsiteY4" fmla="*/ 272143 h 1349829"/>
              <a:gd name="connsiteX5" fmla="*/ 566057 w 1393371"/>
              <a:gd name="connsiteY5" fmla="*/ 119743 h 1349829"/>
              <a:gd name="connsiteX6" fmla="*/ 794657 w 1393371"/>
              <a:gd name="connsiteY6" fmla="*/ 43543 h 1349829"/>
              <a:gd name="connsiteX7" fmla="*/ 1393371 w 1393371"/>
              <a:gd name="connsiteY7" fmla="*/ 0 h 1349829"/>
              <a:gd name="connsiteX0" fmla="*/ 0 w 1393371"/>
              <a:gd name="connsiteY0" fmla="*/ 1349829 h 1349829"/>
              <a:gd name="connsiteX1" fmla="*/ 0 w 1393371"/>
              <a:gd name="connsiteY1" fmla="*/ 1349829 h 1349829"/>
              <a:gd name="connsiteX2" fmla="*/ 76200 w 1393371"/>
              <a:gd name="connsiteY2" fmla="*/ 849086 h 1349829"/>
              <a:gd name="connsiteX3" fmla="*/ 250371 w 1393371"/>
              <a:gd name="connsiteY3" fmla="*/ 489857 h 1349829"/>
              <a:gd name="connsiteX4" fmla="*/ 413657 w 1393371"/>
              <a:gd name="connsiteY4" fmla="*/ 272143 h 1349829"/>
              <a:gd name="connsiteX5" fmla="*/ 566057 w 1393371"/>
              <a:gd name="connsiteY5" fmla="*/ 195943 h 1349829"/>
              <a:gd name="connsiteX6" fmla="*/ 794657 w 1393371"/>
              <a:gd name="connsiteY6" fmla="*/ 43543 h 1349829"/>
              <a:gd name="connsiteX7" fmla="*/ 1393371 w 1393371"/>
              <a:gd name="connsiteY7" fmla="*/ 0 h 1349829"/>
              <a:gd name="connsiteX0" fmla="*/ 0 w 1393371"/>
              <a:gd name="connsiteY0" fmla="*/ 1349829 h 1349829"/>
              <a:gd name="connsiteX1" fmla="*/ 0 w 1393371"/>
              <a:gd name="connsiteY1" fmla="*/ 1349829 h 1349829"/>
              <a:gd name="connsiteX2" fmla="*/ 76200 w 1393371"/>
              <a:gd name="connsiteY2" fmla="*/ 849086 h 1349829"/>
              <a:gd name="connsiteX3" fmla="*/ 250371 w 1393371"/>
              <a:gd name="connsiteY3" fmla="*/ 489857 h 1349829"/>
              <a:gd name="connsiteX4" fmla="*/ 413657 w 1393371"/>
              <a:gd name="connsiteY4" fmla="*/ 272143 h 1349829"/>
              <a:gd name="connsiteX5" fmla="*/ 566057 w 1393371"/>
              <a:gd name="connsiteY5" fmla="*/ 195943 h 1349829"/>
              <a:gd name="connsiteX6" fmla="*/ 794657 w 1393371"/>
              <a:gd name="connsiteY6" fmla="*/ 43543 h 1349829"/>
              <a:gd name="connsiteX7" fmla="*/ 1393371 w 1393371"/>
              <a:gd name="connsiteY7" fmla="*/ 0 h 1349829"/>
              <a:gd name="connsiteX0" fmla="*/ 0 w 1393371"/>
              <a:gd name="connsiteY0" fmla="*/ 1349829 h 1349829"/>
              <a:gd name="connsiteX1" fmla="*/ 0 w 1393371"/>
              <a:gd name="connsiteY1" fmla="*/ 1349829 h 1349829"/>
              <a:gd name="connsiteX2" fmla="*/ 76200 w 1393371"/>
              <a:gd name="connsiteY2" fmla="*/ 849086 h 1349829"/>
              <a:gd name="connsiteX3" fmla="*/ 250371 w 1393371"/>
              <a:gd name="connsiteY3" fmla="*/ 489857 h 1349829"/>
              <a:gd name="connsiteX4" fmla="*/ 413657 w 1393371"/>
              <a:gd name="connsiteY4" fmla="*/ 272143 h 1349829"/>
              <a:gd name="connsiteX5" fmla="*/ 794657 w 1393371"/>
              <a:gd name="connsiteY5" fmla="*/ 43543 h 1349829"/>
              <a:gd name="connsiteX6" fmla="*/ 1393371 w 1393371"/>
              <a:gd name="connsiteY6" fmla="*/ 0 h 1349829"/>
              <a:gd name="connsiteX0" fmla="*/ 0 w 1393371"/>
              <a:gd name="connsiteY0" fmla="*/ 1382486 h 1382486"/>
              <a:gd name="connsiteX1" fmla="*/ 0 w 1393371"/>
              <a:gd name="connsiteY1" fmla="*/ 1382486 h 1382486"/>
              <a:gd name="connsiteX2" fmla="*/ 76200 w 1393371"/>
              <a:gd name="connsiteY2" fmla="*/ 881743 h 1382486"/>
              <a:gd name="connsiteX3" fmla="*/ 250371 w 1393371"/>
              <a:gd name="connsiteY3" fmla="*/ 522514 h 1382486"/>
              <a:gd name="connsiteX4" fmla="*/ 413657 w 1393371"/>
              <a:gd name="connsiteY4" fmla="*/ 304800 h 1382486"/>
              <a:gd name="connsiteX5" fmla="*/ 794657 w 1393371"/>
              <a:gd name="connsiteY5" fmla="*/ 0 h 1382486"/>
              <a:gd name="connsiteX6" fmla="*/ 1393371 w 1393371"/>
              <a:gd name="connsiteY6" fmla="*/ 32657 h 13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371" h="1382486">
                <a:moveTo>
                  <a:pt x="0" y="1382486"/>
                </a:moveTo>
                <a:lnTo>
                  <a:pt x="0" y="1382486"/>
                </a:lnTo>
                <a:lnTo>
                  <a:pt x="76200" y="881743"/>
                </a:lnTo>
                <a:lnTo>
                  <a:pt x="250371" y="522514"/>
                </a:lnTo>
                <a:lnTo>
                  <a:pt x="413657" y="304800"/>
                </a:lnTo>
                <a:lnTo>
                  <a:pt x="794657" y="0"/>
                </a:lnTo>
                <a:lnTo>
                  <a:pt x="1393371" y="32657"/>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621971" y="4071257"/>
            <a:ext cx="2917372" cy="2242457"/>
          </a:xfrm>
          <a:custGeom>
            <a:avLst/>
            <a:gdLst>
              <a:gd name="connsiteX0" fmla="*/ 76200 w 2917372"/>
              <a:gd name="connsiteY0" fmla="*/ 0 h 2242457"/>
              <a:gd name="connsiteX1" fmla="*/ 0 w 2917372"/>
              <a:gd name="connsiteY1" fmla="*/ 1088572 h 2242457"/>
              <a:gd name="connsiteX2" fmla="*/ 108858 w 2917372"/>
              <a:gd name="connsiteY2" fmla="*/ 2242457 h 2242457"/>
              <a:gd name="connsiteX3" fmla="*/ 511629 w 2917372"/>
              <a:gd name="connsiteY3" fmla="*/ 1741714 h 2242457"/>
              <a:gd name="connsiteX4" fmla="*/ 566058 w 2917372"/>
              <a:gd name="connsiteY4" fmla="*/ 1665514 h 2242457"/>
              <a:gd name="connsiteX5" fmla="*/ 957943 w 2917372"/>
              <a:gd name="connsiteY5" fmla="*/ 1023257 h 2242457"/>
              <a:gd name="connsiteX6" fmla="*/ 1589315 w 2917372"/>
              <a:gd name="connsiteY6" fmla="*/ 642257 h 2242457"/>
              <a:gd name="connsiteX7" fmla="*/ 2198915 w 2917372"/>
              <a:gd name="connsiteY7" fmla="*/ 315686 h 2242457"/>
              <a:gd name="connsiteX8" fmla="*/ 2166258 w 2917372"/>
              <a:gd name="connsiteY8" fmla="*/ 1034143 h 2242457"/>
              <a:gd name="connsiteX9" fmla="*/ 2177143 w 2917372"/>
              <a:gd name="connsiteY9" fmla="*/ 1763486 h 2242457"/>
              <a:gd name="connsiteX10" fmla="*/ 2286000 w 2917372"/>
              <a:gd name="connsiteY10" fmla="*/ 1970314 h 2242457"/>
              <a:gd name="connsiteX11" fmla="*/ 2667000 w 2917372"/>
              <a:gd name="connsiteY11" fmla="*/ 1447800 h 2242457"/>
              <a:gd name="connsiteX12" fmla="*/ 2917372 w 2917372"/>
              <a:gd name="connsiteY12" fmla="*/ 1230086 h 2242457"/>
              <a:gd name="connsiteX0" fmla="*/ 76200 w 2917372"/>
              <a:gd name="connsiteY0" fmla="*/ 0 h 2242457"/>
              <a:gd name="connsiteX1" fmla="*/ 0 w 2917372"/>
              <a:gd name="connsiteY1" fmla="*/ 1088572 h 2242457"/>
              <a:gd name="connsiteX2" fmla="*/ 108858 w 2917372"/>
              <a:gd name="connsiteY2" fmla="*/ 2242457 h 2242457"/>
              <a:gd name="connsiteX3" fmla="*/ 511629 w 2917372"/>
              <a:gd name="connsiteY3" fmla="*/ 1741714 h 2242457"/>
              <a:gd name="connsiteX4" fmla="*/ 957943 w 2917372"/>
              <a:gd name="connsiteY4" fmla="*/ 1023257 h 2242457"/>
              <a:gd name="connsiteX5" fmla="*/ 1589315 w 2917372"/>
              <a:gd name="connsiteY5" fmla="*/ 642257 h 2242457"/>
              <a:gd name="connsiteX6" fmla="*/ 2198915 w 2917372"/>
              <a:gd name="connsiteY6" fmla="*/ 315686 h 2242457"/>
              <a:gd name="connsiteX7" fmla="*/ 2166258 w 2917372"/>
              <a:gd name="connsiteY7" fmla="*/ 1034143 h 2242457"/>
              <a:gd name="connsiteX8" fmla="*/ 2177143 w 2917372"/>
              <a:gd name="connsiteY8" fmla="*/ 1763486 h 2242457"/>
              <a:gd name="connsiteX9" fmla="*/ 2286000 w 2917372"/>
              <a:gd name="connsiteY9" fmla="*/ 1970314 h 2242457"/>
              <a:gd name="connsiteX10" fmla="*/ 2667000 w 2917372"/>
              <a:gd name="connsiteY10" fmla="*/ 1447800 h 2242457"/>
              <a:gd name="connsiteX11" fmla="*/ 2917372 w 2917372"/>
              <a:gd name="connsiteY11" fmla="*/ 1230086 h 2242457"/>
              <a:gd name="connsiteX0" fmla="*/ 76200 w 2917372"/>
              <a:gd name="connsiteY0" fmla="*/ 0 h 2242457"/>
              <a:gd name="connsiteX1" fmla="*/ 0 w 2917372"/>
              <a:gd name="connsiteY1" fmla="*/ 1088572 h 2242457"/>
              <a:gd name="connsiteX2" fmla="*/ 108858 w 2917372"/>
              <a:gd name="connsiteY2" fmla="*/ 2242457 h 2242457"/>
              <a:gd name="connsiteX3" fmla="*/ 435429 w 2917372"/>
              <a:gd name="connsiteY3" fmla="*/ 1643743 h 2242457"/>
              <a:gd name="connsiteX4" fmla="*/ 957943 w 2917372"/>
              <a:gd name="connsiteY4" fmla="*/ 1023257 h 2242457"/>
              <a:gd name="connsiteX5" fmla="*/ 1589315 w 2917372"/>
              <a:gd name="connsiteY5" fmla="*/ 642257 h 2242457"/>
              <a:gd name="connsiteX6" fmla="*/ 2198915 w 2917372"/>
              <a:gd name="connsiteY6" fmla="*/ 315686 h 2242457"/>
              <a:gd name="connsiteX7" fmla="*/ 2166258 w 2917372"/>
              <a:gd name="connsiteY7" fmla="*/ 1034143 h 2242457"/>
              <a:gd name="connsiteX8" fmla="*/ 2177143 w 2917372"/>
              <a:gd name="connsiteY8" fmla="*/ 1763486 h 2242457"/>
              <a:gd name="connsiteX9" fmla="*/ 2286000 w 2917372"/>
              <a:gd name="connsiteY9" fmla="*/ 1970314 h 2242457"/>
              <a:gd name="connsiteX10" fmla="*/ 2667000 w 2917372"/>
              <a:gd name="connsiteY10" fmla="*/ 1447800 h 2242457"/>
              <a:gd name="connsiteX11" fmla="*/ 2917372 w 2917372"/>
              <a:gd name="connsiteY11" fmla="*/ 1230086 h 224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7372" h="2242457">
                <a:moveTo>
                  <a:pt x="76200" y="0"/>
                </a:moveTo>
                <a:lnTo>
                  <a:pt x="0" y="1088572"/>
                </a:lnTo>
                <a:lnTo>
                  <a:pt x="108858" y="2242457"/>
                </a:lnTo>
                <a:lnTo>
                  <a:pt x="435429" y="1643743"/>
                </a:lnTo>
                <a:lnTo>
                  <a:pt x="957943" y="1023257"/>
                </a:lnTo>
                <a:lnTo>
                  <a:pt x="1589315" y="642257"/>
                </a:lnTo>
                <a:lnTo>
                  <a:pt x="2198915" y="315686"/>
                </a:lnTo>
                <a:lnTo>
                  <a:pt x="2166258" y="1034143"/>
                </a:lnTo>
                <a:lnTo>
                  <a:pt x="2177143" y="1763486"/>
                </a:lnTo>
                <a:lnTo>
                  <a:pt x="2286000" y="1970314"/>
                </a:lnTo>
                <a:lnTo>
                  <a:pt x="2667000" y="1447800"/>
                </a:lnTo>
                <a:lnTo>
                  <a:pt x="2917372" y="1230086"/>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268686" y="4898571"/>
            <a:ext cx="2024743" cy="827315"/>
          </a:xfrm>
          <a:custGeom>
            <a:avLst/>
            <a:gdLst>
              <a:gd name="connsiteX0" fmla="*/ 2024743 w 2024743"/>
              <a:gd name="connsiteY0" fmla="*/ 195943 h 827315"/>
              <a:gd name="connsiteX1" fmla="*/ 1382485 w 2024743"/>
              <a:gd name="connsiteY1" fmla="*/ 0 h 827315"/>
              <a:gd name="connsiteX2" fmla="*/ 772885 w 2024743"/>
              <a:gd name="connsiteY2" fmla="*/ 195943 h 827315"/>
              <a:gd name="connsiteX3" fmla="*/ 304800 w 2024743"/>
              <a:gd name="connsiteY3" fmla="*/ 326572 h 827315"/>
              <a:gd name="connsiteX4" fmla="*/ 32657 w 2024743"/>
              <a:gd name="connsiteY4" fmla="*/ 500743 h 827315"/>
              <a:gd name="connsiteX5" fmla="*/ 0 w 2024743"/>
              <a:gd name="connsiteY5" fmla="*/ 653143 h 827315"/>
              <a:gd name="connsiteX6" fmla="*/ 163285 w 2024743"/>
              <a:gd name="connsiteY6" fmla="*/ 794658 h 827315"/>
              <a:gd name="connsiteX7" fmla="*/ 457200 w 2024743"/>
              <a:gd name="connsiteY7" fmla="*/ 827315 h 827315"/>
              <a:gd name="connsiteX8" fmla="*/ 1023257 w 2024743"/>
              <a:gd name="connsiteY8" fmla="*/ 642258 h 827315"/>
              <a:gd name="connsiteX9" fmla="*/ 1524000 w 2024743"/>
              <a:gd name="connsiteY9" fmla="*/ 457200 h 827315"/>
              <a:gd name="connsiteX10" fmla="*/ 1828800 w 2024743"/>
              <a:gd name="connsiteY10" fmla="*/ 348343 h 827315"/>
              <a:gd name="connsiteX11" fmla="*/ 2024743 w 2024743"/>
              <a:gd name="connsiteY11" fmla="*/ 195943 h 82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4743" h="827315">
                <a:moveTo>
                  <a:pt x="2024743" y="195943"/>
                </a:moveTo>
                <a:lnTo>
                  <a:pt x="1382485" y="0"/>
                </a:lnTo>
                <a:lnTo>
                  <a:pt x="772885" y="195943"/>
                </a:lnTo>
                <a:lnTo>
                  <a:pt x="304800" y="326572"/>
                </a:lnTo>
                <a:lnTo>
                  <a:pt x="32657" y="500743"/>
                </a:lnTo>
                <a:lnTo>
                  <a:pt x="0" y="653143"/>
                </a:lnTo>
                <a:lnTo>
                  <a:pt x="163285" y="794658"/>
                </a:lnTo>
                <a:lnTo>
                  <a:pt x="457200" y="827315"/>
                </a:lnTo>
                <a:lnTo>
                  <a:pt x="1023257" y="642258"/>
                </a:lnTo>
                <a:lnTo>
                  <a:pt x="1524000" y="457200"/>
                </a:lnTo>
                <a:lnTo>
                  <a:pt x="1828800" y="348343"/>
                </a:lnTo>
                <a:lnTo>
                  <a:pt x="2024743" y="195943"/>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682" name="Picture 10" descr=" The Chevron folds, North Cornwall, United Kingdom"/>
          <p:cNvPicPr>
            <a:picLocks noChangeAspect="1" noChangeArrowheads="1"/>
          </p:cNvPicPr>
          <p:nvPr/>
        </p:nvPicPr>
        <p:blipFill>
          <a:blip r:embed="rId3" cstate="print"/>
          <a:srcRect/>
          <a:stretch>
            <a:fillRect/>
          </a:stretch>
        </p:blipFill>
        <p:spPr bwMode="auto">
          <a:xfrm>
            <a:off x="457200" y="685800"/>
            <a:ext cx="8229600" cy="6172200"/>
          </a:xfrm>
          <a:prstGeom prst="rect">
            <a:avLst/>
          </a:prstGeom>
          <a:noFill/>
        </p:spPr>
      </p:pic>
      <p:sp>
        <p:nvSpPr>
          <p:cNvPr id="14" name="Rounded Rectangle 13"/>
          <p:cNvSpPr/>
          <p:nvPr/>
        </p:nvSpPr>
        <p:spPr>
          <a:xfrm>
            <a:off x="3276600" y="5410200"/>
            <a:ext cx="2667000" cy="1219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315200" y="4800600"/>
            <a:ext cx="12954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396343" y="1524000"/>
            <a:ext cx="4920343" cy="4125686"/>
          </a:xfrm>
          <a:custGeom>
            <a:avLst/>
            <a:gdLst>
              <a:gd name="connsiteX0" fmla="*/ 3080657 w 4920343"/>
              <a:gd name="connsiteY0" fmla="*/ 0 h 4125686"/>
              <a:gd name="connsiteX1" fmla="*/ 0 w 4920343"/>
              <a:gd name="connsiteY1" fmla="*/ 805543 h 4125686"/>
              <a:gd name="connsiteX2" fmla="*/ 3494314 w 4920343"/>
              <a:gd name="connsiteY2" fmla="*/ 2296886 h 4125686"/>
              <a:gd name="connsiteX3" fmla="*/ 4920343 w 4920343"/>
              <a:gd name="connsiteY3" fmla="*/ 2688771 h 4125686"/>
              <a:gd name="connsiteX4" fmla="*/ 1915886 w 4920343"/>
              <a:gd name="connsiteY4" fmla="*/ 4125686 h 412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343" h="4125686">
                <a:moveTo>
                  <a:pt x="3080657" y="0"/>
                </a:moveTo>
                <a:lnTo>
                  <a:pt x="0" y="805543"/>
                </a:lnTo>
                <a:lnTo>
                  <a:pt x="3494314" y="2296886"/>
                </a:lnTo>
                <a:lnTo>
                  <a:pt x="4920343" y="2688771"/>
                </a:lnTo>
                <a:lnTo>
                  <a:pt x="1915886" y="4125686"/>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6678" name="Picture 6" descr="https://4.bp.blogspot.com/-4p7wuO1EVVM/V9VSUREUcoI/AAAAAAAAJmU/T0ILamk8uB84MxXpiVyv9pgVGavS76begCLcB/s1600/Geologic%2BFolds%2Bin%2Bthe%2BLower%2BUgab%2Bvalley%2Bin%2BNamibia.jpg"/>
          <p:cNvPicPr>
            <a:picLocks noChangeAspect="1" noChangeArrowheads="1"/>
          </p:cNvPicPr>
          <p:nvPr/>
        </p:nvPicPr>
        <p:blipFill>
          <a:blip r:embed="rId4" cstate="print">
            <a:lum contrast="20000"/>
          </a:blip>
          <a:srcRect/>
          <a:stretch>
            <a:fillRect/>
          </a:stretch>
        </p:blipFill>
        <p:spPr bwMode="auto">
          <a:xfrm>
            <a:off x="1735667" y="731520"/>
            <a:ext cx="5672667" cy="6126480"/>
          </a:xfrm>
          <a:prstGeom prst="rect">
            <a:avLst/>
          </a:prstGeom>
          <a:noFill/>
        </p:spPr>
      </p:pic>
      <p:sp>
        <p:nvSpPr>
          <p:cNvPr id="10" name="Oval 9"/>
          <p:cNvSpPr/>
          <p:nvPr/>
        </p:nvSpPr>
        <p:spPr>
          <a:xfrm>
            <a:off x="4038600" y="5791200"/>
            <a:ext cx="1143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66214" y="1520456"/>
            <a:ext cx="3795823" cy="3136604"/>
          </a:xfrm>
          <a:custGeom>
            <a:avLst/>
            <a:gdLst>
              <a:gd name="connsiteX0" fmla="*/ 457200 w 3795823"/>
              <a:gd name="connsiteY0" fmla="*/ 0 h 3136604"/>
              <a:gd name="connsiteX1" fmla="*/ 457200 w 3795823"/>
              <a:gd name="connsiteY1" fmla="*/ 0 h 3136604"/>
              <a:gd name="connsiteX2" fmla="*/ 127591 w 3795823"/>
              <a:gd name="connsiteY2" fmla="*/ 882502 h 3136604"/>
              <a:gd name="connsiteX3" fmla="*/ 0 w 3795823"/>
              <a:gd name="connsiteY3" fmla="*/ 1573618 h 3136604"/>
              <a:gd name="connsiteX4" fmla="*/ 31898 w 3795823"/>
              <a:gd name="connsiteY4" fmla="*/ 2020186 h 3136604"/>
              <a:gd name="connsiteX5" fmla="*/ 148856 w 3795823"/>
              <a:gd name="connsiteY5" fmla="*/ 2381693 h 3136604"/>
              <a:gd name="connsiteX6" fmla="*/ 414670 w 3795823"/>
              <a:gd name="connsiteY6" fmla="*/ 2806995 h 3136604"/>
              <a:gd name="connsiteX7" fmla="*/ 701749 w 3795823"/>
              <a:gd name="connsiteY7" fmla="*/ 3051544 h 3136604"/>
              <a:gd name="connsiteX8" fmla="*/ 967563 w 3795823"/>
              <a:gd name="connsiteY8" fmla="*/ 2955851 h 3136604"/>
              <a:gd name="connsiteX9" fmla="*/ 1275907 w 3795823"/>
              <a:gd name="connsiteY9" fmla="*/ 3083442 h 3136604"/>
              <a:gd name="connsiteX10" fmla="*/ 1743739 w 3795823"/>
              <a:gd name="connsiteY10" fmla="*/ 3136604 h 3136604"/>
              <a:gd name="connsiteX11" fmla="*/ 2211572 w 3795823"/>
              <a:gd name="connsiteY11" fmla="*/ 3125972 h 3136604"/>
              <a:gd name="connsiteX12" fmla="*/ 2679405 w 3795823"/>
              <a:gd name="connsiteY12" fmla="*/ 3136604 h 3136604"/>
              <a:gd name="connsiteX13" fmla="*/ 3168502 w 3795823"/>
              <a:gd name="connsiteY13" fmla="*/ 3019646 h 3136604"/>
              <a:gd name="connsiteX14" fmla="*/ 3795823 w 3795823"/>
              <a:gd name="connsiteY14" fmla="*/ 2838893 h 313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95823" h="3136604">
                <a:moveTo>
                  <a:pt x="457200" y="0"/>
                </a:moveTo>
                <a:lnTo>
                  <a:pt x="457200" y="0"/>
                </a:lnTo>
                <a:lnTo>
                  <a:pt x="127591" y="882502"/>
                </a:lnTo>
                <a:lnTo>
                  <a:pt x="0" y="1573618"/>
                </a:lnTo>
                <a:lnTo>
                  <a:pt x="31898" y="2020186"/>
                </a:lnTo>
                <a:lnTo>
                  <a:pt x="148856" y="2381693"/>
                </a:lnTo>
                <a:lnTo>
                  <a:pt x="414670" y="2806995"/>
                </a:lnTo>
                <a:lnTo>
                  <a:pt x="701749" y="3051544"/>
                </a:lnTo>
                <a:lnTo>
                  <a:pt x="967563" y="2955851"/>
                </a:lnTo>
                <a:lnTo>
                  <a:pt x="1275907" y="3083442"/>
                </a:lnTo>
                <a:lnTo>
                  <a:pt x="1743739" y="3136604"/>
                </a:lnTo>
                <a:lnTo>
                  <a:pt x="2211572" y="3125972"/>
                </a:lnTo>
                <a:lnTo>
                  <a:pt x="2679405" y="3136604"/>
                </a:lnTo>
                <a:lnTo>
                  <a:pt x="3168502" y="3019646"/>
                </a:lnTo>
                <a:lnTo>
                  <a:pt x="3795823" y="2838893"/>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362200" y="2151728"/>
            <a:ext cx="4419600" cy="3170099"/>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End of New Geology on to </a:t>
            </a:r>
          </a:p>
          <a:p>
            <a:pPr algn="ctr"/>
            <a:r>
              <a:rPr lang="en-US" sz="6000" b="1" dirty="0" smtClean="0">
                <a:solidFill>
                  <a:schemeClr val="tx1">
                    <a:lumMod val="75000"/>
                    <a:lumOff val="25000"/>
                  </a:schemeClr>
                </a:solidFill>
              </a:rPr>
              <a:t>Arches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6684"/>
                                        </p:tgtEl>
                                        <p:attrNameLst>
                                          <p:attrName>style.visibility</p:attrName>
                                        </p:attrNameLst>
                                      </p:cBhvr>
                                      <p:to>
                                        <p:strVal val="visible"/>
                                      </p:to>
                                    </p:set>
                                    <p:anim calcmode="lin" valueType="num">
                                      <p:cBhvr>
                                        <p:cTn id="7" dur="500" fill="hold"/>
                                        <p:tgtEl>
                                          <p:spTgt spid="156684"/>
                                        </p:tgtEl>
                                        <p:attrNameLst>
                                          <p:attrName>ppt_w</p:attrName>
                                        </p:attrNameLst>
                                      </p:cBhvr>
                                      <p:tavLst>
                                        <p:tav tm="0">
                                          <p:val>
                                            <p:fltVal val="0"/>
                                          </p:val>
                                        </p:tav>
                                        <p:tav tm="100000">
                                          <p:val>
                                            <p:strVal val="#ppt_w"/>
                                          </p:val>
                                        </p:tav>
                                      </p:tavLst>
                                    </p:anim>
                                    <p:anim calcmode="lin" valueType="num">
                                      <p:cBhvr>
                                        <p:cTn id="8" dur="500" fill="hold"/>
                                        <p:tgtEl>
                                          <p:spTgt spid="156684"/>
                                        </p:tgtEl>
                                        <p:attrNameLst>
                                          <p:attrName>ppt_h</p:attrName>
                                        </p:attrNameLst>
                                      </p:cBhvr>
                                      <p:tavLst>
                                        <p:tav tm="0">
                                          <p:val>
                                            <p:fltVal val="0"/>
                                          </p:val>
                                        </p:tav>
                                        <p:tav tm="100000">
                                          <p:val>
                                            <p:strVal val="#ppt_h"/>
                                          </p:val>
                                        </p:tav>
                                      </p:tavLst>
                                    </p:anim>
                                    <p:animEffect transition="in" filter="fade">
                                      <p:cBhvr>
                                        <p:cTn id="9" dur="500"/>
                                        <p:tgtEl>
                                          <p:spTgt spid="156684"/>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heel(1)">
                                      <p:cBhvr>
                                        <p:cTn id="46" dur="2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156682"/>
                                        </p:tgtEl>
                                        <p:attrNameLst>
                                          <p:attrName>style.visibility</p:attrName>
                                        </p:attrNameLst>
                                      </p:cBhvr>
                                      <p:to>
                                        <p:strVal val="visible"/>
                                      </p:to>
                                    </p:set>
                                    <p:anim calcmode="lin" valueType="num">
                                      <p:cBhvr>
                                        <p:cTn id="51" dur="500" fill="hold"/>
                                        <p:tgtEl>
                                          <p:spTgt spid="156682"/>
                                        </p:tgtEl>
                                        <p:attrNameLst>
                                          <p:attrName>ppt_w</p:attrName>
                                        </p:attrNameLst>
                                      </p:cBhvr>
                                      <p:tavLst>
                                        <p:tav tm="0">
                                          <p:val>
                                            <p:fltVal val="0"/>
                                          </p:val>
                                        </p:tav>
                                        <p:tav tm="100000">
                                          <p:val>
                                            <p:strVal val="#ppt_w"/>
                                          </p:val>
                                        </p:tav>
                                      </p:tavLst>
                                    </p:anim>
                                    <p:anim calcmode="lin" valueType="num">
                                      <p:cBhvr>
                                        <p:cTn id="52" dur="500" fill="hold"/>
                                        <p:tgtEl>
                                          <p:spTgt spid="156682"/>
                                        </p:tgtEl>
                                        <p:attrNameLst>
                                          <p:attrName>ppt_h</p:attrName>
                                        </p:attrNameLst>
                                      </p:cBhvr>
                                      <p:tavLst>
                                        <p:tav tm="0">
                                          <p:val>
                                            <p:fltVal val="0"/>
                                          </p:val>
                                        </p:tav>
                                        <p:tav tm="100000">
                                          <p:val>
                                            <p:strVal val="#ppt_h"/>
                                          </p:val>
                                        </p:tav>
                                      </p:tavLst>
                                    </p:anim>
                                    <p:animEffect transition="in" filter="fade">
                                      <p:cBhvr>
                                        <p:cTn id="53" dur="500"/>
                                        <p:tgtEl>
                                          <p:spTgt spid="156682"/>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80">
                                          <p:stCondLst>
                                            <p:cond delay="0"/>
                                          </p:stCondLst>
                                        </p:cTn>
                                        <p:tgtEl>
                                          <p:spTgt spid="15"/>
                                        </p:tgtEl>
                                      </p:cBhvr>
                                    </p:animEffect>
                                    <p:anim calcmode="lin" valueType="num">
                                      <p:cBhvr>
                                        <p:cTn id="5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4" dur="26">
                                          <p:stCondLst>
                                            <p:cond delay="650"/>
                                          </p:stCondLst>
                                        </p:cTn>
                                        <p:tgtEl>
                                          <p:spTgt spid="15"/>
                                        </p:tgtEl>
                                      </p:cBhvr>
                                      <p:to x="100000" y="60000"/>
                                    </p:animScale>
                                    <p:animScale>
                                      <p:cBhvr>
                                        <p:cTn id="65" dur="166" decel="50000">
                                          <p:stCondLst>
                                            <p:cond delay="676"/>
                                          </p:stCondLst>
                                        </p:cTn>
                                        <p:tgtEl>
                                          <p:spTgt spid="15"/>
                                        </p:tgtEl>
                                      </p:cBhvr>
                                      <p:to x="100000" y="100000"/>
                                    </p:animScale>
                                    <p:animScale>
                                      <p:cBhvr>
                                        <p:cTn id="66" dur="26">
                                          <p:stCondLst>
                                            <p:cond delay="1312"/>
                                          </p:stCondLst>
                                        </p:cTn>
                                        <p:tgtEl>
                                          <p:spTgt spid="15"/>
                                        </p:tgtEl>
                                      </p:cBhvr>
                                      <p:to x="100000" y="80000"/>
                                    </p:animScale>
                                    <p:animScale>
                                      <p:cBhvr>
                                        <p:cTn id="67" dur="166" decel="50000">
                                          <p:stCondLst>
                                            <p:cond delay="1338"/>
                                          </p:stCondLst>
                                        </p:cTn>
                                        <p:tgtEl>
                                          <p:spTgt spid="15"/>
                                        </p:tgtEl>
                                      </p:cBhvr>
                                      <p:to x="100000" y="100000"/>
                                    </p:animScale>
                                    <p:animScale>
                                      <p:cBhvr>
                                        <p:cTn id="68" dur="26">
                                          <p:stCondLst>
                                            <p:cond delay="1642"/>
                                          </p:stCondLst>
                                        </p:cTn>
                                        <p:tgtEl>
                                          <p:spTgt spid="15"/>
                                        </p:tgtEl>
                                      </p:cBhvr>
                                      <p:to x="100000" y="90000"/>
                                    </p:animScale>
                                    <p:animScale>
                                      <p:cBhvr>
                                        <p:cTn id="69" dur="166" decel="50000">
                                          <p:stCondLst>
                                            <p:cond delay="1668"/>
                                          </p:stCondLst>
                                        </p:cTn>
                                        <p:tgtEl>
                                          <p:spTgt spid="15"/>
                                        </p:tgtEl>
                                      </p:cBhvr>
                                      <p:to x="100000" y="100000"/>
                                    </p:animScale>
                                    <p:animScale>
                                      <p:cBhvr>
                                        <p:cTn id="70" dur="26">
                                          <p:stCondLst>
                                            <p:cond delay="1808"/>
                                          </p:stCondLst>
                                        </p:cTn>
                                        <p:tgtEl>
                                          <p:spTgt spid="15"/>
                                        </p:tgtEl>
                                      </p:cBhvr>
                                      <p:to x="100000" y="95000"/>
                                    </p:animScale>
                                    <p:animScale>
                                      <p:cBhvr>
                                        <p:cTn id="71" dur="166" decel="50000">
                                          <p:stCondLst>
                                            <p:cond delay="1834"/>
                                          </p:stCondLst>
                                        </p:cTn>
                                        <p:tgtEl>
                                          <p:spTgt spid="15"/>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80">
                                          <p:stCondLst>
                                            <p:cond delay="0"/>
                                          </p:stCondLst>
                                        </p:cTn>
                                        <p:tgtEl>
                                          <p:spTgt spid="14"/>
                                        </p:tgtEl>
                                      </p:cBhvr>
                                    </p:animEffect>
                                    <p:anim calcmode="lin" valueType="num">
                                      <p:cBhvr>
                                        <p:cTn id="7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0" dur="26">
                                          <p:stCondLst>
                                            <p:cond delay="650"/>
                                          </p:stCondLst>
                                        </p:cTn>
                                        <p:tgtEl>
                                          <p:spTgt spid="14"/>
                                        </p:tgtEl>
                                      </p:cBhvr>
                                      <p:to x="100000" y="60000"/>
                                    </p:animScale>
                                    <p:animScale>
                                      <p:cBhvr>
                                        <p:cTn id="81" dur="166" decel="50000">
                                          <p:stCondLst>
                                            <p:cond delay="676"/>
                                          </p:stCondLst>
                                        </p:cTn>
                                        <p:tgtEl>
                                          <p:spTgt spid="14"/>
                                        </p:tgtEl>
                                      </p:cBhvr>
                                      <p:to x="100000" y="100000"/>
                                    </p:animScale>
                                    <p:animScale>
                                      <p:cBhvr>
                                        <p:cTn id="82" dur="26">
                                          <p:stCondLst>
                                            <p:cond delay="1312"/>
                                          </p:stCondLst>
                                        </p:cTn>
                                        <p:tgtEl>
                                          <p:spTgt spid="14"/>
                                        </p:tgtEl>
                                      </p:cBhvr>
                                      <p:to x="100000" y="80000"/>
                                    </p:animScale>
                                    <p:animScale>
                                      <p:cBhvr>
                                        <p:cTn id="83" dur="166" decel="50000">
                                          <p:stCondLst>
                                            <p:cond delay="1338"/>
                                          </p:stCondLst>
                                        </p:cTn>
                                        <p:tgtEl>
                                          <p:spTgt spid="14"/>
                                        </p:tgtEl>
                                      </p:cBhvr>
                                      <p:to x="100000" y="100000"/>
                                    </p:animScale>
                                    <p:animScale>
                                      <p:cBhvr>
                                        <p:cTn id="84" dur="26">
                                          <p:stCondLst>
                                            <p:cond delay="1642"/>
                                          </p:stCondLst>
                                        </p:cTn>
                                        <p:tgtEl>
                                          <p:spTgt spid="14"/>
                                        </p:tgtEl>
                                      </p:cBhvr>
                                      <p:to x="100000" y="90000"/>
                                    </p:animScale>
                                    <p:animScale>
                                      <p:cBhvr>
                                        <p:cTn id="85" dur="166" decel="50000">
                                          <p:stCondLst>
                                            <p:cond delay="1668"/>
                                          </p:stCondLst>
                                        </p:cTn>
                                        <p:tgtEl>
                                          <p:spTgt spid="14"/>
                                        </p:tgtEl>
                                      </p:cBhvr>
                                      <p:to x="100000" y="100000"/>
                                    </p:animScale>
                                    <p:animScale>
                                      <p:cBhvr>
                                        <p:cTn id="86" dur="26">
                                          <p:stCondLst>
                                            <p:cond delay="1808"/>
                                          </p:stCondLst>
                                        </p:cTn>
                                        <p:tgtEl>
                                          <p:spTgt spid="14"/>
                                        </p:tgtEl>
                                      </p:cBhvr>
                                      <p:to x="100000" y="95000"/>
                                    </p:animScale>
                                    <p:animScale>
                                      <p:cBhvr>
                                        <p:cTn id="87" dur="166" decel="50000">
                                          <p:stCondLst>
                                            <p:cond delay="1834"/>
                                          </p:stCondLst>
                                        </p:cTn>
                                        <p:tgtEl>
                                          <p:spTgt spid="14"/>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up)">
                                      <p:cBhvr>
                                        <p:cTn id="92" dur="20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nodeType="clickEffect">
                                  <p:stCondLst>
                                    <p:cond delay="0"/>
                                  </p:stCondLst>
                                  <p:childTnLst>
                                    <p:set>
                                      <p:cBhvr>
                                        <p:cTn id="96" dur="1" fill="hold">
                                          <p:stCondLst>
                                            <p:cond delay="0"/>
                                          </p:stCondLst>
                                        </p:cTn>
                                        <p:tgtEl>
                                          <p:spTgt spid="156678"/>
                                        </p:tgtEl>
                                        <p:attrNameLst>
                                          <p:attrName>style.visibility</p:attrName>
                                        </p:attrNameLst>
                                      </p:cBhvr>
                                      <p:to>
                                        <p:strVal val="visible"/>
                                      </p:to>
                                    </p:set>
                                    <p:anim calcmode="lin" valueType="num">
                                      <p:cBhvr>
                                        <p:cTn id="97" dur="500" fill="hold"/>
                                        <p:tgtEl>
                                          <p:spTgt spid="156678"/>
                                        </p:tgtEl>
                                        <p:attrNameLst>
                                          <p:attrName>ppt_w</p:attrName>
                                        </p:attrNameLst>
                                      </p:cBhvr>
                                      <p:tavLst>
                                        <p:tav tm="0">
                                          <p:val>
                                            <p:fltVal val="0"/>
                                          </p:val>
                                        </p:tav>
                                        <p:tav tm="100000">
                                          <p:val>
                                            <p:strVal val="#ppt_w"/>
                                          </p:val>
                                        </p:tav>
                                      </p:tavLst>
                                    </p:anim>
                                    <p:anim calcmode="lin" valueType="num">
                                      <p:cBhvr>
                                        <p:cTn id="98" dur="500" fill="hold"/>
                                        <p:tgtEl>
                                          <p:spTgt spid="156678"/>
                                        </p:tgtEl>
                                        <p:attrNameLst>
                                          <p:attrName>ppt_h</p:attrName>
                                        </p:attrNameLst>
                                      </p:cBhvr>
                                      <p:tavLst>
                                        <p:tav tm="0">
                                          <p:val>
                                            <p:fltVal val="0"/>
                                          </p:val>
                                        </p:tav>
                                        <p:tav tm="100000">
                                          <p:val>
                                            <p:strVal val="#ppt_h"/>
                                          </p:val>
                                        </p:tav>
                                      </p:tavLst>
                                    </p:anim>
                                    <p:animEffect transition="in" filter="fade">
                                      <p:cBhvr>
                                        <p:cTn id="99" dur="500"/>
                                        <p:tgtEl>
                                          <p:spTgt spid="156678"/>
                                        </p:tgtEl>
                                      </p:cBhvr>
                                    </p:animEffect>
                                  </p:childTnLst>
                                </p:cTn>
                              </p:par>
                            </p:childTnLst>
                          </p:cTn>
                        </p:par>
                        <p:par>
                          <p:cTn id="100" fill="hold">
                            <p:stCondLst>
                              <p:cond delay="500"/>
                            </p:stCondLst>
                            <p:childTnLst>
                              <p:par>
                                <p:cTn id="101" presetID="26" presetClass="entr" presetSubtype="0"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290">
                                          <p:stCondLst>
                                            <p:cond delay="0"/>
                                          </p:stCondLst>
                                        </p:cTn>
                                        <p:tgtEl>
                                          <p:spTgt spid="10"/>
                                        </p:tgtEl>
                                      </p:cBhvr>
                                    </p:animEffect>
                                    <p:anim calcmode="lin" valueType="num">
                                      <p:cBhvr>
                                        <p:cTn id="104"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09" dur="13">
                                          <p:stCondLst>
                                            <p:cond delay="325"/>
                                          </p:stCondLst>
                                        </p:cTn>
                                        <p:tgtEl>
                                          <p:spTgt spid="10"/>
                                        </p:tgtEl>
                                      </p:cBhvr>
                                      <p:to x="100000" y="60000"/>
                                    </p:animScale>
                                    <p:animScale>
                                      <p:cBhvr>
                                        <p:cTn id="110" dur="83" decel="50000">
                                          <p:stCondLst>
                                            <p:cond delay="338"/>
                                          </p:stCondLst>
                                        </p:cTn>
                                        <p:tgtEl>
                                          <p:spTgt spid="10"/>
                                        </p:tgtEl>
                                      </p:cBhvr>
                                      <p:to x="100000" y="100000"/>
                                    </p:animScale>
                                    <p:animScale>
                                      <p:cBhvr>
                                        <p:cTn id="111" dur="13">
                                          <p:stCondLst>
                                            <p:cond delay="656"/>
                                          </p:stCondLst>
                                        </p:cTn>
                                        <p:tgtEl>
                                          <p:spTgt spid="10"/>
                                        </p:tgtEl>
                                      </p:cBhvr>
                                      <p:to x="100000" y="80000"/>
                                    </p:animScale>
                                    <p:animScale>
                                      <p:cBhvr>
                                        <p:cTn id="112" dur="83" decel="50000">
                                          <p:stCondLst>
                                            <p:cond delay="669"/>
                                          </p:stCondLst>
                                        </p:cTn>
                                        <p:tgtEl>
                                          <p:spTgt spid="10"/>
                                        </p:tgtEl>
                                      </p:cBhvr>
                                      <p:to x="100000" y="100000"/>
                                    </p:animScale>
                                    <p:animScale>
                                      <p:cBhvr>
                                        <p:cTn id="113" dur="13">
                                          <p:stCondLst>
                                            <p:cond delay="821"/>
                                          </p:stCondLst>
                                        </p:cTn>
                                        <p:tgtEl>
                                          <p:spTgt spid="10"/>
                                        </p:tgtEl>
                                      </p:cBhvr>
                                      <p:to x="100000" y="90000"/>
                                    </p:animScale>
                                    <p:animScale>
                                      <p:cBhvr>
                                        <p:cTn id="114" dur="83" decel="50000">
                                          <p:stCondLst>
                                            <p:cond delay="834"/>
                                          </p:stCondLst>
                                        </p:cTn>
                                        <p:tgtEl>
                                          <p:spTgt spid="10"/>
                                        </p:tgtEl>
                                      </p:cBhvr>
                                      <p:to x="100000" y="100000"/>
                                    </p:animScale>
                                    <p:animScale>
                                      <p:cBhvr>
                                        <p:cTn id="115" dur="13">
                                          <p:stCondLst>
                                            <p:cond delay="904"/>
                                          </p:stCondLst>
                                        </p:cTn>
                                        <p:tgtEl>
                                          <p:spTgt spid="10"/>
                                        </p:tgtEl>
                                      </p:cBhvr>
                                      <p:to x="100000" y="95000"/>
                                    </p:animScale>
                                    <p:animScale>
                                      <p:cBhvr>
                                        <p:cTn id="116" dur="83" decel="50000">
                                          <p:stCondLst>
                                            <p:cond delay="917"/>
                                          </p:stCondLst>
                                        </p:cTn>
                                        <p:tgtEl>
                                          <p:spTgt spid="10"/>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wipe(up)">
                                      <p:cBhvr>
                                        <p:cTn id="121" dur="2000"/>
                                        <p:tgtEl>
                                          <p:spTgt spid="17"/>
                                        </p:tgtEl>
                                      </p:cBhvr>
                                    </p:animEffect>
                                  </p:childTnLst>
                                </p:cTn>
                              </p:par>
                            </p:childTnLst>
                          </p:cTn>
                        </p:par>
                      </p:childTnLst>
                    </p:cTn>
                  </p:par>
                  <p:par>
                    <p:cTn id="122" fill="hold">
                      <p:stCondLst>
                        <p:cond delay="indefinite"/>
                      </p:stCondLst>
                      <p:childTnLst>
                        <p:par>
                          <p:cTn id="123" fill="hold">
                            <p:stCondLst>
                              <p:cond delay="0"/>
                            </p:stCondLst>
                            <p:childTnLst>
                              <p:par>
                                <p:cTn id="124" presetID="34" presetClass="entr" presetSubtype="0" fill="hold" grpId="0" nodeType="clickEffect">
                                  <p:stCondLst>
                                    <p:cond delay="0"/>
                                  </p:stCondLst>
                                  <p:childTnLst>
                                    <p:set>
                                      <p:cBhvr>
                                        <p:cTn id="125" dur="1" fill="hold">
                                          <p:stCondLst>
                                            <p:cond delay="0"/>
                                          </p:stCondLst>
                                        </p:cTn>
                                        <p:tgtEl>
                                          <p:spTgt spid="18"/>
                                        </p:tgtEl>
                                        <p:attrNameLst>
                                          <p:attrName>style.visibility</p:attrName>
                                        </p:attrNameLst>
                                      </p:cBhvr>
                                      <p:to>
                                        <p:strVal val="visible"/>
                                      </p:to>
                                    </p:set>
                                    <p:anim from="(-#ppt_w/2)" to="(#ppt_x)" calcmode="lin" valueType="num">
                                      <p:cBhvr>
                                        <p:cTn id="126" dur="600" fill="hold">
                                          <p:stCondLst>
                                            <p:cond delay="0"/>
                                          </p:stCondLst>
                                        </p:cTn>
                                        <p:tgtEl>
                                          <p:spTgt spid="18"/>
                                        </p:tgtEl>
                                        <p:attrNameLst>
                                          <p:attrName>ppt_x</p:attrName>
                                        </p:attrNameLst>
                                      </p:cBhvr>
                                    </p:anim>
                                    <p:anim from="0" to="-1.0" calcmode="lin" valueType="num">
                                      <p:cBhvr>
                                        <p:cTn id="127" dur="200" decel="50000" autoRev="1" fill="hold">
                                          <p:stCondLst>
                                            <p:cond delay="600"/>
                                          </p:stCondLst>
                                        </p:cTn>
                                        <p:tgtEl>
                                          <p:spTgt spid="18"/>
                                        </p:tgtEl>
                                        <p:attrNameLst>
                                          <p:attrName>xshear</p:attrName>
                                        </p:attrNameLst>
                                      </p:cBhvr>
                                    </p:anim>
                                    <p:animScale>
                                      <p:cBhvr>
                                        <p:cTn id="128" dur="200" decel="100000" autoRev="1" fill="hold">
                                          <p:stCondLst>
                                            <p:cond delay="600"/>
                                          </p:stCondLst>
                                        </p:cTn>
                                        <p:tgtEl>
                                          <p:spTgt spid="18"/>
                                        </p:tgtEl>
                                      </p:cBhvr>
                                      <p:from x="100000" y="100000"/>
                                      <p:to x="80000" y="100000"/>
                                    </p:animScale>
                                    <p:anim by="(#ppt_h/3+#ppt_w*0.1)" calcmode="lin" valueType="num">
                                      <p:cBhvr additive="sum">
                                        <p:cTn id="129" dur="200" decel="100000" autoRev="1" fill="hold">
                                          <p:stCondLst>
                                            <p:cond delay="600"/>
                                          </p:stCondLst>
                                        </p:cTn>
                                        <p:tgtEl>
                                          <p:spTgt spid="1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4" grpId="0" animBg="1"/>
      <p:bldP spid="15" grpId="0" animBg="1"/>
      <p:bldP spid="16" grpId="0" animBg="1"/>
      <p:bldP spid="10"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8.alphacoders.com/687/687673.jpg"/>
          <p:cNvPicPr>
            <a:picLocks noChangeAspect="1" noChangeArrowheads="1"/>
          </p:cNvPicPr>
          <p:nvPr/>
        </p:nvPicPr>
        <p:blipFill>
          <a:blip r:embed="rId2" cstate="print"/>
          <a:srcRect/>
          <a:stretch>
            <a:fillRect/>
          </a:stretch>
        </p:blipFill>
        <p:spPr bwMode="auto">
          <a:xfrm>
            <a:off x="0" y="762000"/>
            <a:ext cx="9144000" cy="5557100"/>
          </a:xfrm>
          <a:prstGeom prst="rect">
            <a:avLst/>
          </a:prstGeom>
          <a:noFill/>
        </p:spPr>
      </p:pic>
      <p:sp>
        <p:nvSpPr>
          <p:cNvPr id="7" name="Freeform 6"/>
          <p:cNvSpPr/>
          <p:nvPr/>
        </p:nvSpPr>
        <p:spPr>
          <a:xfrm rot="487774">
            <a:off x="1932132" y="2719265"/>
            <a:ext cx="815461" cy="1073516"/>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480000">
            <a:off x="2719769" y="3076748"/>
            <a:ext cx="1133856" cy="842201"/>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480000">
            <a:off x="2594245" y="3900453"/>
            <a:ext cx="1042416" cy="117957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80000">
            <a:off x="1673703" y="3759521"/>
            <a:ext cx="936482" cy="1121752"/>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480000">
            <a:off x="1927805" y="3175371"/>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2" name="TextBox 11"/>
          <p:cNvSpPr txBox="1"/>
          <p:nvPr/>
        </p:nvSpPr>
        <p:spPr>
          <a:xfrm rot="480000">
            <a:off x="2762596" y="3364946"/>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13" name="TextBox 12"/>
          <p:cNvSpPr txBox="1"/>
          <p:nvPr/>
        </p:nvSpPr>
        <p:spPr>
          <a:xfrm rot="480000">
            <a:off x="1504318" y="4111037"/>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4" name="TextBox 13"/>
          <p:cNvSpPr txBox="1"/>
          <p:nvPr/>
        </p:nvSpPr>
        <p:spPr>
          <a:xfrm rot="480000">
            <a:off x="2639229" y="429525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sp>
        <p:nvSpPr>
          <p:cNvPr id="15" name="Rectangle 14"/>
          <p:cNvSpPr/>
          <p:nvPr/>
        </p:nvSpPr>
        <p:spPr>
          <a:xfrm>
            <a:off x="0" y="0"/>
            <a:ext cx="9144000" cy="630942"/>
          </a:xfrm>
          <a:prstGeom prst="rect">
            <a:avLst/>
          </a:prstGeom>
          <a:solidFill>
            <a:srgbClr val="FFFF00"/>
          </a:solidFill>
        </p:spPr>
        <p:txBody>
          <a:bodyPr wrap="square">
            <a:spAutoFit/>
          </a:bodyPr>
          <a:lstStyle/>
          <a:p>
            <a:pPr algn="ctr"/>
            <a:r>
              <a:rPr lang="en-US" sz="3500" b="1" dirty="0" smtClean="0"/>
              <a:t>Location of National Parks for Today’s Discussion</a:t>
            </a:r>
            <a:endParaRPr lang="en-US" sz="3500" b="1" dirty="0"/>
          </a:p>
        </p:txBody>
      </p:sp>
      <p:sp>
        <p:nvSpPr>
          <p:cNvPr id="16" name="Rounded Rectangle 15"/>
          <p:cNvSpPr/>
          <p:nvPr/>
        </p:nvSpPr>
        <p:spPr>
          <a:xfrm rot="480000">
            <a:off x="1661752" y="2662377"/>
            <a:ext cx="2294343" cy="24411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Effect transition="in" filter="fade">
                                      <p:cBhvr>
                                        <p:cTn id="21" dur="1000"/>
                                        <p:tgtEl>
                                          <p:spTgt spid="7"/>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Effect transition="in" filter="fade">
                                      <p:cBhvr>
                                        <p:cTn id="45" dur="1000"/>
                                        <p:tgtEl>
                                          <p:spTgt spid="10"/>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fltVal val="0"/>
                                          </p:val>
                                        </p:tav>
                                        <p:tav tm="100000">
                                          <p:val>
                                            <p:strVal val="#ppt_h"/>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fltVal val="0"/>
                                          </p:val>
                                        </p:tav>
                                        <p:tav tm="100000">
                                          <p:val>
                                            <p:strVal val="#ppt_w"/>
                                          </p:val>
                                        </p:tav>
                                      </p:tavLst>
                                    </p:anim>
                                    <p:anim calcmode="lin" valueType="num">
                                      <p:cBhvr>
                                        <p:cTn id="56" dur="1000" fill="hold"/>
                                        <p:tgtEl>
                                          <p:spTgt spid="9"/>
                                        </p:tgtEl>
                                        <p:attrNameLst>
                                          <p:attrName>ppt_h</p:attrName>
                                        </p:attrNameLst>
                                      </p:cBhvr>
                                      <p:tavLst>
                                        <p:tav tm="0">
                                          <p:val>
                                            <p:fltVal val="0"/>
                                          </p:val>
                                        </p:tav>
                                        <p:tav tm="100000">
                                          <p:val>
                                            <p:strVal val="#ppt_h"/>
                                          </p:val>
                                        </p:tav>
                                      </p:tavLst>
                                    </p:anim>
                                    <p:animEffect transition="in" filter="fade">
                                      <p:cBhvr>
                                        <p:cTn id="57" dur="1000"/>
                                        <p:tgtEl>
                                          <p:spTgt spid="9"/>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ppt_w</p:attrName>
                                        </p:attrNameLst>
                                      </p:cBhvr>
                                      <p:tavLst>
                                        <p:tav tm="0">
                                          <p:val>
                                            <p:fltVal val="0"/>
                                          </p:val>
                                        </p:tav>
                                        <p:tav tm="100000">
                                          <p:val>
                                            <p:strVal val="#ppt_w"/>
                                          </p:val>
                                        </p:tav>
                                      </p:tavLst>
                                    </p:anim>
                                    <p:anim calcmode="lin" valueType="num">
                                      <p:cBhvr>
                                        <p:cTn id="61" dur="1000" fill="hold"/>
                                        <p:tgtEl>
                                          <p:spTgt spid="14"/>
                                        </p:tgtEl>
                                        <p:attrNameLst>
                                          <p:attrName>ppt_h</p:attrName>
                                        </p:attrNameLst>
                                      </p:cBhvr>
                                      <p:tavLst>
                                        <p:tav tm="0">
                                          <p:val>
                                            <p:fltVal val="0"/>
                                          </p:val>
                                        </p:tav>
                                        <p:tav tm="100000">
                                          <p:val>
                                            <p:strVal val="#ppt_h"/>
                                          </p:val>
                                        </p:tav>
                                      </p:tavLst>
                                    </p:anim>
                                    <p:animEffect transition="in" filter="fade">
                                      <p:cBhvr>
                                        <p:cTn id="6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8.alphacoders.com/687/687673.jpg"/>
          <p:cNvPicPr>
            <a:picLocks noChangeAspect="1" noChangeArrowheads="1"/>
          </p:cNvPicPr>
          <p:nvPr/>
        </p:nvPicPr>
        <p:blipFill>
          <a:blip r:embed="rId2" cstate="print"/>
          <a:srcRect/>
          <a:stretch>
            <a:fillRect/>
          </a:stretch>
        </p:blipFill>
        <p:spPr bwMode="auto">
          <a:xfrm>
            <a:off x="0" y="762000"/>
            <a:ext cx="9144000" cy="5557100"/>
          </a:xfrm>
          <a:prstGeom prst="rect">
            <a:avLst/>
          </a:prstGeom>
          <a:noFill/>
        </p:spPr>
      </p:pic>
      <p:sp>
        <p:nvSpPr>
          <p:cNvPr id="7" name="Freeform 6"/>
          <p:cNvSpPr/>
          <p:nvPr/>
        </p:nvSpPr>
        <p:spPr>
          <a:xfrm rot="487774">
            <a:off x="1932132" y="2719265"/>
            <a:ext cx="815461" cy="1073516"/>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480000">
            <a:off x="2719769" y="3076748"/>
            <a:ext cx="1133856" cy="842201"/>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480000">
            <a:off x="2594245" y="3900453"/>
            <a:ext cx="1042416" cy="117957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480000">
            <a:off x="1673703" y="3759521"/>
            <a:ext cx="936482" cy="1121752"/>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480000">
            <a:off x="1927805" y="3175371"/>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2" name="TextBox 11"/>
          <p:cNvSpPr txBox="1"/>
          <p:nvPr/>
        </p:nvSpPr>
        <p:spPr>
          <a:xfrm rot="480000">
            <a:off x="2762596" y="3364946"/>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13" name="TextBox 12"/>
          <p:cNvSpPr txBox="1"/>
          <p:nvPr/>
        </p:nvSpPr>
        <p:spPr>
          <a:xfrm rot="480000">
            <a:off x="1504318" y="4111037"/>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4" name="TextBox 13"/>
          <p:cNvSpPr txBox="1"/>
          <p:nvPr/>
        </p:nvSpPr>
        <p:spPr>
          <a:xfrm rot="480000">
            <a:off x="2639229" y="429525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sp>
        <p:nvSpPr>
          <p:cNvPr id="15" name="Rectangle 14"/>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6" name="Rounded Rectangle 15"/>
          <p:cNvSpPr/>
          <p:nvPr/>
        </p:nvSpPr>
        <p:spPr>
          <a:xfrm rot="480000">
            <a:off x="1661752" y="2662377"/>
            <a:ext cx="2294343" cy="24411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srcRect/>
          <a:stretch>
            <a:fillRect/>
          </a:stretch>
        </p:blipFill>
        <p:spPr bwMode="auto">
          <a:xfrm rot="480000">
            <a:off x="1433605" y="2574769"/>
            <a:ext cx="2848894" cy="2651760"/>
          </a:xfrm>
          <a:prstGeom prst="rect">
            <a:avLst/>
          </a:prstGeom>
          <a:noFill/>
          <a:ln w="9525">
            <a:noFill/>
            <a:miter lim="800000"/>
            <a:headEnd/>
            <a:tailEnd/>
          </a:ln>
        </p:spPr>
      </p:pic>
      <p:sp>
        <p:nvSpPr>
          <p:cNvPr id="17" name="TextBox 16"/>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10"/>
                                        </p:tgtEl>
                                      </p:cBhvr>
                                    </p:animEffect>
                                    <p:set>
                                      <p:cBhvr>
                                        <p:cTn id="20" dur="1" fill="hold">
                                          <p:stCondLst>
                                            <p:cond delay="1999"/>
                                          </p:stCondLst>
                                        </p:cTn>
                                        <p:tgtEl>
                                          <p:spTgt spid="1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13"/>
                                        </p:tgtEl>
                                      </p:cBhvr>
                                    </p:animEffect>
                                    <p:set>
                                      <p:cBhvr>
                                        <p:cTn id="29" dur="1" fill="hold">
                                          <p:stCondLst>
                                            <p:cond delay="1999"/>
                                          </p:stCondLst>
                                        </p:cTn>
                                        <p:tgtEl>
                                          <p:spTgt spid="1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2000"/>
                                        <p:tgtEl>
                                          <p:spTgt spid="16"/>
                                        </p:tgtEl>
                                      </p:cBhvr>
                                    </p:animEffect>
                                    <p:set>
                                      <p:cBhvr>
                                        <p:cTn id="35" dur="1" fill="hold">
                                          <p:stCondLst>
                                            <p:cond delay="1999"/>
                                          </p:stCondLst>
                                        </p:cTn>
                                        <p:tgtEl>
                                          <p:spTgt spid="1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3074"/>
                                        </p:tgtEl>
                                      </p:cBhvr>
                                    </p:animEffect>
                                    <p:set>
                                      <p:cBhvr>
                                        <p:cTn id="38" dur="1" fill="hold">
                                          <p:stCondLst>
                                            <p:cond delay="1999"/>
                                          </p:stCondLst>
                                        </p:cTn>
                                        <p:tgtEl>
                                          <p:spTgt spid="3074"/>
                                        </p:tgtEl>
                                        <p:attrNameLst>
                                          <p:attrName>style.visibility</p:attrName>
                                        </p:attrNameLst>
                                      </p:cBhvr>
                                      <p:to>
                                        <p:strVal val="hidden"/>
                                      </p:to>
                                    </p:set>
                                  </p:childTnLst>
                                </p:cTn>
                              </p:par>
                              <p:par>
                                <p:cTn id="39" presetID="8" presetClass="emph" presetSubtype="0" fill="hold" nodeType="withEffect">
                                  <p:stCondLst>
                                    <p:cond delay="0"/>
                                  </p:stCondLst>
                                  <p:childTnLst>
                                    <p:animRot by="-480000">
                                      <p:cBhvr>
                                        <p:cTn id="40" dur="2000" fill="hold"/>
                                        <p:tgtEl>
                                          <p:spTgt spid="3075"/>
                                        </p:tgtEl>
                                        <p:attrNameLst>
                                          <p:attrName>r</p:attrName>
                                        </p:attrNameLst>
                                      </p:cBhvr>
                                    </p:animRot>
                                  </p:childTnLst>
                                </p:cTn>
                              </p:par>
                              <p:par>
                                <p:cTn id="41" presetID="64" presetClass="path" presetSubtype="0" accel="50000" decel="50000" fill="hold" nodeType="withEffect">
                                  <p:stCondLst>
                                    <p:cond delay="0"/>
                                  </p:stCondLst>
                                  <p:childTnLst>
                                    <p:animMotion origin="layout" path="M 3.33333E-6 -1.9084E-6 L 0.01302 -0.03539 " pathEditMode="relative" rAng="0" ptsTypes="AA">
                                      <p:cBhvr>
                                        <p:cTn id="42" dur="2000" fill="hold"/>
                                        <p:tgtEl>
                                          <p:spTgt spid="3075"/>
                                        </p:tgtEl>
                                        <p:attrNameLst>
                                          <p:attrName>ppt_x</p:attrName>
                                          <p:attrName>ppt_y</p:attrName>
                                        </p:attrNameLst>
                                      </p:cBhvr>
                                      <p:rCtr x="6" y="-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38100" y="719138"/>
            <a:ext cx="9105900" cy="5419725"/>
            <a:chOff x="38100" y="719138"/>
            <a:chExt cx="9105900" cy="5419725"/>
          </a:xfrm>
        </p:grpSpPr>
        <p:pic>
          <p:nvPicPr>
            <p:cNvPr id="2051" name="Picture 3"/>
            <p:cNvPicPr>
              <a:picLocks noChangeAspect="1" noChangeArrowheads="1"/>
            </p:cNvPicPr>
            <p:nvPr/>
          </p:nvPicPr>
          <p:blipFill>
            <a:blip r:embed="rId2" cstate="print"/>
            <a:srcRect/>
            <a:stretch>
              <a:fillRect/>
            </a:stretch>
          </p:blipFill>
          <p:spPr bwMode="auto">
            <a:xfrm>
              <a:off x="38100" y="719138"/>
              <a:ext cx="9105900" cy="5419725"/>
            </a:xfrm>
            <a:prstGeom prst="rect">
              <a:avLst/>
            </a:prstGeom>
            <a:noFill/>
            <a:ln w="9525">
              <a:noFill/>
              <a:miter lim="800000"/>
              <a:headEnd/>
              <a:tailEnd/>
            </a:ln>
          </p:spPr>
        </p:pic>
        <p:sp>
          <p:nvSpPr>
            <p:cNvPr id="36" name="Freeform 35"/>
            <p:cNvSpPr/>
            <p:nvPr/>
          </p:nvSpPr>
          <p:spPr>
            <a:xfrm>
              <a:off x="532563" y="1106992"/>
              <a:ext cx="8591341" cy="4511710"/>
            </a:xfrm>
            <a:custGeom>
              <a:avLst/>
              <a:gdLst>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596932 w 8591341"/>
                <a:gd name="connsiteY90" fmla="*/ 753626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747657 w 8591341"/>
                <a:gd name="connsiteY91" fmla="*/ 58113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5258637 w 8591341"/>
                <a:gd name="connsiteY97" fmla="*/ 188408 h 4511710"/>
                <a:gd name="connsiteX98" fmla="*/ 4762919 w 8591341"/>
                <a:gd name="connsiteY98" fmla="*/ 100483 h 4511710"/>
                <a:gd name="connsiteX99" fmla="*/ 4551904 w 8591341"/>
                <a:gd name="connsiteY99" fmla="*/ 70338 h 4511710"/>
                <a:gd name="connsiteX100" fmla="*/ 4491613 w 8591341"/>
                <a:gd name="connsiteY100" fmla="*/ 30145 h 4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591341" h="4511710">
                  <a:moveTo>
                    <a:pt x="4491613" y="30145"/>
                  </a:moveTo>
                  <a:lnTo>
                    <a:pt x="291402" y="0"/>
                  </a:lnTo>
                  <a:lnTo>
                    <a:pt x="401934" y="110532"/>
                  </a:lnTo>
                  <a:lnTo>
                    <a:pt x="321548" y="190919"/>
                  </a:lnTo>
                  <a:lnTo>
                    <a:pt x="200967" y="211015"/>
                  </a:lnTo>
                  <a:lnTo>
                    <a:pt x="40194" y="190919"/>
                  </a:lnTo>
                  <a:lnTo>
                    <a:pt x="0" y="231112"/>
                  </a:lnTo>
                  <a:lnTo>
                    <a:pt x="100484" y="381837"/>
                  </a:lnTo>
                  <a:lnTo>
                    <a:pt x="170822" y="753626"/>
                  </a:lnTo>
                  <a:lnTo>
                    <a:pt x="60290" y="1336431"/>
                  </a:lnTo>
                  <a:lnTo>
                    <a:pt x="140677" y="1718268"/>
                  </a:lnTo>
                  <a:lnTo>
                    <a:pt x="120581" y="1838848"/>
                  </a:lnTo>
                  <a:lnTo>
                    <a:pt x="180871" y="2069960"/>
                  </a:lnTo>
                  <a:lnTo>
                    <a:pt x="351693" y="2311121"/>
                  </a:lnTo>
                  <a:lnTo>
                    <a:pt x="582805" y="2783393"/>
                  </a:lnTo>
                  <a:lnTo>
                    <a:pt x="713433" y="2954215"/>
                  </a:lnTo>
                  <a:lnTo>
                    <a:pt x="934497" y="3064747"/>
                  </a:lnTo>
                  <a:lnTo>
                    <a:pt x="1145512" y="3225521"/>
                  </a:lnTo>
                  <a:lnTo>
                    <a:pt x="1577591" y="3275763"/>
                  </a:lnTo>
                  <a:lnTo>
                    <a:pt x="2090057" y="3476730"/>
                  </a:lnTo>
                  <a:lnTo>
                    <a:pt x="2502040" y="3496826"/>
                  </a:lnTo>
                  <a:lnTo>
                    <a:pt x="2522137" y="3406391"/>
                  </a:lnTo>
                  <a:lnTo>
                    <a:pt x="2773345" y="3426488"/>
                  </a:lnTo>
                  <a:lnTo>
                    <a:pt x="2944167" y="3577213"/>
                  </a:lnTo>
                  <a:lnTo>
                    <a:pt x="3044651" y="3748035"/>
                  </a:lnTo>
                  <a:lnTo>
                    <a:pt x="3245618" y="3898760"/>
                  </a:lnTo>
                  <a:lnTo>
                    <a:pt x="3376246" y="3758083"/>
                  </a:lnTo>
                  <a:lnTo>
                    <a:pt x="3506875" y="3748035"/>
                  </a:lnTo>
                  <a:lnTo>
                    <a:pt x="3557117" y="3818374"/>
                  </a:lnTo>
                  <a:lnTo>
                    <a:pt x="3667649" y="3938954"/>
                  </a:lnTo>
                  <a:lnTo>
                    <a:pt x="3778181" y="4069582"/>
                  </a:lnTo>
                  <a:lnTo>
                    <a:pt x="3858567" y="4300694"/>
                  </a:lnTo>
                  <a:lnTo>
                    <a:pt x="3979148" y="4371033"/>
                  </a:lnTo>
                  <a:lnTo>
                    <a:pt x="4129873" y="4371033"/>
                  </a:lnTo>
                  <a:lnTo>
                    <a:pt x="4119824" y="4109776"/>
                  </a:lnTo>
                  <a:lnTo>
                    <a:pt x="4250453" y="3949002"/>
                  </a:lnTo>
                  <a:lnTo>
                    <a:pt x="4551904" y="3838470"/>
                  </a:lnTo>
                  <a:lnTo>
                    <a:pt x="4712677" y="3788229"/>
                  </a:lnTo>
                  <a:lnTo>
                    <a:pt x="4853354" y="3778180"/>
                  </a:lnTo>
                  <a:cubicBezTo>
                    <a:pt x="4961182" y="3799746"/>
                    <a:pt x="4923286" y="3783001"/>
                    <a:pt x="4973934" y="3808325"/>
                  </a:cubicBezTo>
                  <a:lnTo>
                    <a:pt x="5124660" y="3848519"/>
                  </a:lnTo>
                  <a:lnTo>
                    <a:pt x="5245240" y="3788229"/>
                  </a:lnTo>
                  <a:lnTo>
                    <a:pt x="5355772" y="3687745"/>
                  </a:lnTo>
                  <a:lnTo>
                    <a:pt x="5637126" y="3677697"/>
                  </a:lnTo>
                  <a:lnTo>
                    <a:pt x="5888334" y="3727938"/>
                  </a:lnTo>
                  <a:lnTo>
                    <a:pt x="6069205" y="3707842"/>
                  </a:lnTo>
                  <a:lnTo>
                    <a:pt x="6300317" y="3908809"/>
                  </a:lnTo>
                  <a:lnTo>
                    <a:pt x="6340510" y="4200211"/>
                  </a:lnTo>
                  <a:lnTo>
                    <a:pt x="6451042" y="4360985"/>
                  </a:lnTo>
                  <a:lnTo>
                    <a:pt x="6621864" y="4511710"/>
                  </a:lnTo>
                  <a:lnTo>
                    <a:pt x="6702251" y="4340888"/>
                  </a:lnTo>
                  <a:lnTo>
                    <a:pt x="6631912" y="4029389"/>
                  </a:lnTo>
                  <a:lnTo>
                    <a:pt x="6491235" y="3577213"/>
                  </a:lnTo>
                  <a:lnTo>
                    <a:pt x="6591719" y="3346101"/>
                  </a:lnTo>
                  <a:lnTo>
                    <a:pt x="6842928" y="3135086"/>
                  </a:lnTo>
                  <a:lnTo>
                    <a:pt x="7214717" y="2863780"/>
                  </a:lnTo>
                  <a:lnTo>
                    <a:pt x="7405635" y="2642716"/>
                  </a:lnTo>
                  <a:lnTo>
                    <a:pt x="7305152" y="2481943"/>
                  </a:lnTo>
                  <a:lnTo>
                    <a:pt x="7445829" y="2210637"/>
                  </a:lnTo>
                  <a:lnTo>
                    <a:pt x="7586506" y="1999622"/>
                  </a:lnTo>
                  <a:lnTo>
                    <a:pt x="7797521" y="1778558"/>
                  </a:lnTo>
                  <a:lnTo>
                    <a:pt x="8149213" y="1627833"/>
                  </a:lnTo>
                  <a:lnTo>
                    <a:pt x="8109020" y="1316334"/>
                  </a:lnTo>
                  <a:lnTo>
                    <a:pt x="8320035" y="1135464"/>
                  </a:lnTo>
                  <a:lnTo>
                    <a:pt x="8591341" y="934497"/>
                  </a:lnTo>
                  <a:lnTo>
                    <a:pt x="8571244" y="683288"/>
                  </a:lnTo>
                  <a:lnTo>
                    <a:pt x="8510954" y="341644"/>
                  </a:lnTo>
                  <a:lnTo>
                    <a:pt x="8259745" y="401934"/>
                  </a:lnTo>
                  <a:lnTo>
                    <a:pt x="8119068" y="773723"/>
                  </a:lnTo>
                  <a:lnTo>
                    <a:pt x="7948246" y="884255"/>
                  </a:lnTo>
                  <a:lnTo>
                    <a:pt x="7435781" y="904352"/>
                  </a:lnTo>
                  <a:lnTo>
                    <a:pt x="7264959" y="1065125"/>
                  </a:lnTo>
                  <a:lnTo>
                    <a:pt x="7174523" y="1195754"/>
                  </a:lnTo>
                  <a:lnTo>
                    <a:pt x="6863024" y="1175657"/>
                  </a:lnTo>
                  <a:lnTo>
                    <a:pt x="6842928" y="1296237"/>
                  </a:lnTo>
                  <a:lnTo>
                    <a:pt x="6491235" y="1537398"/>
                  </a:lnTo>
                  <a:lnTo>
                    <a:pt x="6229978" y="1507253"/>
                  </a:lnTo>
                  <a:lnTo>
                    <a:pt x="6340510" y="1296237"/>
                  </a:lnTo>
                  <a:lnTo>
                    <a:pt x="6310365" y="1095270"/>
                  </a:lnTo>
                  <a:lnTo>
                    <a:pt x="6209882" y="864158"/>
                  </a:lnTo>
                  <a:lnTo>
                    <a:pt x="6099350" y="743578"/>
                  </a:lnTo>
                  <a:lnTo>
                    <a:pt x="6008915" y="713433"/>
                  </a:lnTo>
                  <a:lnTo>
                    <a:pt x="5777802" y="914400"/>
                  </a:lnTo>
                  <a:lnTo>
                    <a:pt x="5727561" y="1266092"/>
                  </a:lnTo>
                  <a:lnTo>
                    <a:pt x="5777802" y="1446963"/>
                  </a:lnTo>
                  <a:lnTo>
                    <a:pt x="5687367" y="1577591"/>
                  </a:lnTo>
                  <a:lnTo>
                    <a:pt x="5596932" y="1497204"/>
                  </a:lnTo>
                  <a:lnTo>
                    <a:pt x="5576835" y="1175657"/>
                  </a:lnTo>
                  <a:lnTo>
                    <a:pt x="5596932" y="1085222"/>
                  </a:lnTo>
                  <a:lnTo>
                    <a:pt x="5617029" y="924448"/>
                  </a:lnTo>
                  <a:lnTo>
                    <a:pt x="6000541" y="609600"/>
                  </a:lnTo>
                  <a:lnTo>
                    <a:pt x="5848141" y="533400"/>
                  </a:lnTo>
                  <a:lnTo>
                    <a:pt x="5543341" y="381000"/>
                  </a:lnTo>
                  <a:lnTo>
                    <a:pt x="5106237" y="493208"/>
                  </a:lnTo>
                  <a:lnTo>
                    <a:pt x="5238541" y="381000"/>
                  </a:lnTo>
                  <a:lnTo>
                    <a:pt x="5030037" y="417008"/>
                  </a:lnTo>
                  <a:lnTo>
                    <a:pt x="4953837" y="493208"/>
                  </a:lnTo>
                  <a:lnTo>
                    <a:pt x="5258637" y="188408"/>
                  </a:lnTo>
                  <a:lnTo>
                    <a:pt x="4762919" y="100483"/>
                  </a:lnTo>
                  <a:lnTo>
                    <a:pt x="4551904" y="70338"/>
                  </a:lnTo>
                  <a:lnTo>
                    <a:pt x="4491613" y="3014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0" y="0"/>
            <a:ext cx="9144000" cy="584775"/>
          </a:xfrm>
          <a:prstGeom prst="rect">
            <a:avLst/>
          </a:prstGeom>
          <a:solidFill>
            <a:srgbClr val="FFFF00"/>
          </a:solidFill>
        </p:spPr>
        <p:txBody>
          <a:bodyPr wrap="square">
            <a:spAutoFit/>
          </a:bodyPr>
          <a:lstStyle/>
          <a:p>
            <a:pPr algn="ctr"/>
            <a:r>
              <a:rPr lang="en-US" sz="3200" b="1" dirty="0" smtClean="0"/>
              <a:t>Colorado Plateau Province</a:t>
            </a:r>
            <a:endParaRPr lang="en-US" sz="3200" b="1" dirty="0"/>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9" name="Freeform 18"/>
          <p:cNvSpPr/>
          <p:nvPr/>
        </p:nvSpPr>
        <p:spPr>
          <a:xfrm>
            <a:off x="2904565" y="2792098"/>
            <a:ext cx="1051315" cy="767705"/>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99675" y="3550024"/>
            <a:ext cx="904620" cy="101708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58622" y="3540244"/>
            <a:ext cx="841053" cy="1036646"/>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51529" y="2576945"/>
            <a:ext cx="757926" cy="977968"/>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133600" y="2895600"/>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28" name="TextBox 27"/>
          <p:cNvSpPr txBox="1"/>
          <p:nvPr/>
        </p:nvSpPr>
        <p:spPr>
          <a:xfrm>
            <a:off x="2895600" y="2895600"/>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29" name="TextBox 28"/>
          <p:cNvSpPr txBox="1"/>
          <p:nvPr/>
        </p:nvSpPr>
        <p:spPr>
          <a:xfrm>
            <a:off x="1828800" y="3886200"/>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30" name="TextBox 29"/>
          <p:cNvSpPr txBox="1"/>
          <p:nvPr/>
        </p:nvSpPr>
        <p:spPr>
          <a:xfrm>
            <a:off x="2895600" y="3886200"/>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pic>
        <p:nvPicPr>
          <p:cNvPr id="37" name="Picture 3"/>
          <p:cNvPicPr>
            <a:picLocks noChangeAspect="1" noChangeArrowheads="1"/>
          </p:cNvPicPr>
          <p:nvPr/>
        </p:nvPicPr>
        <p:blipFill>
          <a:blip r:embed="rId3" cstate="print"/>
          <a:srcRect/>
          <a:stretch>
            <a:fillRect/>
          </a:stretch>
        </p:blipFill>
        <p:spPr bwMode="auto">
          <a:xfrm>
            <a:off x="1788608" y="2398208"/>
            <a:ext cx="2554792" cy="2378010"/>
          </a:xfrm>
          <a:prstGeom prst="rect">
            <a:avLst/>
          </a:prstGeom>
          <a:noFill/>
          <a:ln w="9525">
            <a:noFill/>
            <a:miter lim="800000"/>
            <a:headEnd/>
            <a:tailEnd/>
          </a:ln>
        </p:spPr>
      </p:pic>
      <p:sp>
        <p:nvSpPr>
          <p:cNvPr id="16" name="TextBox 15"/>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7"/>
                                        </p:tgtEl>
                                      </p:cBhvr>
                                    </p:animEffect>
                                    <p:set>
                                      <p:cBhvr>
                                        <p:cTn id="12"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84775"/>
          </a:xfrm>
          <a:prstGeom prst="rect">
            <a:avLst/>
          </a:prstGeom>
          <a:solidFill>
            <a:srgbClr val="FFFF00"/>
          </a:solidFill>
        </p:spPr>
        <p:txBody>
          <a:bodyPr wrap="square">
            <a:spAutoFit/>
          </a:bodyPr>
          <a:lstStyle/>
          <a:p>
            <a:pPr algn="ctr"/>
            <a:r>
              <a:rPr lang="en-US" sz="3200" b="1" dirty="0" smtClean="0"/>
              <a:t>Colorado Plateau Province</a:t>
            </a:r>
            <a:endParaRPr lang="en-US" sz="3200" b="1" dirty="0"/>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pic>
        <p:nvPicPr>
          <p:cNvPr id="2051" name="Picture 3"/>
          <p:cNvPicPr>
            <a:picLocks noChangeAspect="1" noChangeArrowheads="1"/>
          </p:cNvPicPr>
          <p:nvPr/>
        </p:nvPicPr>
        <p:blipFill>
          <a:blip r:embed="rId2" cstate="print"/>
          <a:srcRect/>
          <a:stretch>
            <a:fillRect/>
          </a:stretch>
        </p:blipFill>
        <p:spPr bwMode="auto">
          <a:xfrm>
            <a:off x="38100" y="719138"/>
            <a:ext cx="9105900" cy="5419725"/>
          </a:xfrm>
          <a:prstGeom prst="rect">
            <a:avLst/>
          </a:prstGeom>
          <a:noFill/>
          <a:ln w="9525">
            <a:noFill/>
            <a:miter lim="800000"/>
            <a:headEnd/>
            <a:tailEnd/>
          </a:ln>
        </p:spPr>
      </p:pic>
      <p:sp>
        <p:nvSpPr>
          <p:cNvPr id="36" name="Freeform 35"/>
          <p:cNvSpPr/>
          <p:nvPr/>
        </p:nvSpPr>
        <p:spPr>
          <a:xfrm>
            <a:off x="532563" y="1106992"/>
            <a:ext cx="8591341" cy="4511710"/>
          </a:xfrm>
          <a:custGeom>
            <a:avLst/>
            <a:gdLst>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596932 w 8591341"/>
              <a:gd name="connsiteY90" fmla="*/ 753626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426110 w 8591341"/>
              <a:gd name="connsiteY91" fmla="*/ 622998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57719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543341 w 8591341"/>
              <a:gd name="connsiteY91" fmla="*/ 533400 h 4511710"/>
              <a:gd name="connsiteX92" fmla="*/ 5225143 w 8591341"/>
              <a:gd name="connsiteY92" fmla="*/ 572756 h 4511710"/>
              <a:gd name="connsiteX93" fmla="*/ 5044273 w 8591341"/>
              <a:gd name="connsiteY93" fmla="*/ 582804 h 4511710"/>
              <a:gd name="connsiteX94" fmla="*/ 4923693 w 8591341"/>
              <a:gd name="connsiteY94" fmla="*/ 522514 h 4511710"/>
              <a:gd name="connsiteX95" fmla="*/ 5295482 w 8591341"/>
              <a:gd name="connsiteY95" fmla="*/ 261257 h 4511710"/>
              <a:gd name="connsiteX96" fmla="*/ 4973934 w 8591341"/>
              <a:gd name="connsiteY96" fmla="*/ 211015 h 4511710"/>
              <a:gd name="connsiteX97" fmla="*/ 4762919 w 8591341"/>
              <a:gd name="connsiteY97" fmla="*/ 100483 h 4511710"/>
              <a:gd name="connsiteX98" fmla="*/ 4551904 w 8591341"/>
              <a:gd name="connsiteY98" fmla="*/ 70338 h 4511710"/>
              <a:gd name="connsiteX99" fmla="*/ 4491613 w 8591341"/>
              <a:gd name="connsiteY99"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747657 w 8591341"/>
              <a:gd name="connsiteY91" fmla="*/ 58113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858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225143 w 8591341"/>
              <a:gd name="connsiteY93" fmla="*/ 572756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5334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314741 w 8591341"/>
              <a:gd name="connsiteY93" fmla="*/ 838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044273 w 8591341"/>
              <a:gd name="connsiteY94" fmla="*/ 582804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4923693 w 8591341"/>
              <a:gd name="connsiteY95" fmla="*/ 522514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238541 w 8591341"/>
              <a:gd name="connsiteY93" fmla="*/ 457200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5295482 w 8591341"/>
              <a:gd name="connsiteY96" fmla="*/ 261257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314741 w 8591341"/>
              <a:gd name="connsiteY95" fmla="*/ 228600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4973934 w 8591341"/>
              <a:gd name="connsiteY97" fmla="*/ 211015 h 4511710"/>
              <a:gd name="connsiteX98" fmla="*/ 4762919 w 8591341"/>
              <a:gd name="connsiteY98" fmla="*/ 100483 h 4511710"/>
              <a:gd name="connsiteX99" fmla="*/ 4551904 w 8591341"/>
              <a:gd name="connsiteY99" fmla="*/ 70338 h 4511710"/>
              <a:gd name="connsiteX100" fmla="*/ 4491613 w 8591341"/>
              <a:gd name="connsiteY100" fmla="*/ 30145 h 4511710"/>
              <a:gd name="connsiteX0" fmla="*/ 4491613 w 8591341"/>
              <a:gd name="connsiteY0" fmla="*/ 30145 h 4511710"/>
              <a:gd name="connsiteX1" fmla="*/ 291402 w 8591341"/>
              <a:gd name="connsiteY1" fmla="*/ 0 h 4511710"/>
              <a:gd name="connsiteX2" fmla="*/ 401934 w 8591341"/>
              <a:gd name="connsiteY2" fmla="*/ 110532 h 4511710"/>
              <a:gd name="connsiteX3" fmla="*/ 321548 w 8591341"/>
              <a:gd name="connsiteY3" fmla="*/ 190919 h 4511710"/>
              <a:gd name="connsiteX4" fmla="*/ 200967 w 8591341"/>
              <a:gd name="connsiteY4" fmla="*/ 211015 h 4511710"/>
              <a:gd name="connsiteX5" fmla="*/ 40194 w 8591341"/>
              <a:gd name="connsiteY5" fmla="*/ 190919 h 4511710"/>
              <a:gd name="connsiteX6" fmla="*/ 0 w 8591341"/>
              <a:gd name="connsiteY6" fmla="*/ 231112 h 4511710"/>
              <a:gd name="connsiteX7" fmla="*/ 100484 w 8591341"/>
              <a:gd name="connsiteY7" fmla="*/ 381837 h 4511710"/>
              <a:gd name="connsiteX8" fmla="*/ 170822 w 8591341"/>
              <a:gd name="connsiteY8" fmla="*/ 753626 h 4511710"/>
              <a:gd name="connsiteX9" fmla="*/ 60290 w 8591341"/>
              <a:gd name="connsiteY9" fmla="*/ 1336431 h 4511710"/>
              <a:gd name="connsiteX10" fmla="*/ 140677 w 8591341"/>
              <a:gd name="connsiteY10" fmla="*/ 1718268 h 4511710"/>
              <a:gd name="connsiteX11" fmla="*/ 120581 w 8591341"/>
              <a:gd name="connsiteY11" fmla="*/ 1838848 h 4511710"/>
              <a:gd name="connsiteX12" fmla="*/ 180871 w 8591341"/>
              <a:gd name="connsiteY12" fmla="*/ 2069960 h 4511710"/>
              <a:gd name="connsiteX13" fmla="*/ 351693 w 8591341"/>
              <a:gd name="connsiteY13" fmla="*/ 2311121 h 4511710"/>
              <a:gd name="connsiteX14" fmla="*/ 582805 w 8591341"/>
              <a:gd name="connsiteY14" fmla="*/ 2783393 h 4511710"/>
              <a:gd name="connsiteX15" fmla="*/ 713433 w 8591341"/>
              <a:gd name="connsiteY15" fmla="*/ 2954215 h 4511710"/>
              <a:gd name="connsiteX16" fmla="*/ 934497 w 8591341"/>
              <a:gd name="connsiteY16" fmla="*/ 3064747 h 4511710"/>
              <a:gd name="connsiteX17" fmla="*/ 1145512 w 8591341"/>
              <a:gd name="connsiteY17" fmla="*/ 3225521 h 4511710"/>
              <a:gd name="connsiteX18" fmla="*/ 1577591 w 8591341"/>
              <a:gd name="connsiteY18" fmla="*/ 3275763 h 4511710"/>
              <a:gd name="connsiteX19" fmla="*/ 2090057 w 8591341"/>
              <a:gd name="connsiteY19" fmla="*/ 3476730 h 4511710"/>
              <a:gd name="connsiteX20" fmla="*/ 2502040 w 8591341"/>
              <a:gd name="connsiteY20" fmla="*/ 3496826 h 4511710"/>
              <a:gd name="connsiteX21" fmla="*/ 2522137 w 8591341"/>
              <a:gd name="connsiteY21" fmla="*/ 3406391 h 4511710"/>
              <a:gd name="connsiteX22" fmla="*/ 2773345 w 8591341"/>
              <a:gd name="connsiteY22" fmla="*/ 3426488 h 4511710"/>
              <a:gd name="connsiteX23" fmla="*/ 2944167 w 8591341"/>
              <a:gd name="connsiteY23" fmla="*/ 3577213 h 4511710"/>
              <a:gd name="connsiteX24" fmla="*/ 3044651 w 8591341"/>
              <a:gd name="connsiteY24" fmla="*/ 3748035 h 4511710"/>
              <a:gd name="connsiteX25" fmla="*/ 3245618 w 8591341"/>
              <a:gd name="connsiteY25" fmla="*/ 3898760 h 4511710"/>
              <a:gd name="connsiteX26" fmla="*/ 3376246 w 8591341"/>
              <a:gd name="connsiteY26" fmla="*/ 3758083 h 4511710"/>
              <a:gd name="connsiteX27" fmla="*/ 3506875 w 8591341"/>
              <a:gd name="connsiteY27" fmla="*/ 3748035 h 4511710"/>
              <a:gd name="connsiteX28" fmla="*/ 3557117 w 8591341"/>
              <a:gd name="connsiteY28" fmla="*/ 3818374 h 4511710"/>
              <a:gd name="connsiteX29" fmla="*/ 3667649 w 8591341"/>
              <a:gd name="connsiteY29" fmla="*/ 3938954 h 4511710"/>
              <a:gd name="connsiteX30" fmla="*/ 3778181 w 8591341"/>
              <a:gd name="connsiteY30" fmla="*/ 4069582 h 4511710"/>
              <a:gd name="connsiteX31" fmla="*/ 3858567 w 8591341"/>
              <a:gd name="connsiteY31" fmla="*/ 4300694 h 4511710"/>
              <a:gd name="connsiteX32" fmla="*/ 3979148 w 8591341"/>
              <a:gd name="connsiteY32" fmla="*/ 4371033 h 4511710"/>
              <a:gd name="connsiteX33" fmla="*/ 4129873 w 8591341"/>
              <a:gd name="connsiteY33" fmla="*/ 4371033 h 4511710"/>
              <a:gd name="connsiteX34" fmla="*/ 4119824 w 8591341"/>
              <a:gd name="connsiteY34" fmla="*/ 4109776 h 4511710"/>
              <a:gd name="connsiteX35" fmla="*/ 4250453 w 8591341"/>
              <a:gd name="connsiteY35" fmla="*/ 3949002 h 4511710"/>
              <a:gd name="connsiteX36" fmla="*/ 4551904 w 8591341"/>
              <a:gd name="connsiteY36" fmla="*/ 3838470 h 4511710"/>
              <a:gd name="connsiteX37" fmla="*/ 4712677 w 8591341"/>
              <a:gd name="connsiteY37" fmla="*/ 3788229 h 4511710"/>
              <a:gd name="connsiteX38" fmla="*/ 4853354 w 8591341"/>
              <a:gd name="connsiteY38" fmla="*/ 3778180 h 4511710"/>
              <a:gd name="connsiteX39" fmla="*/ 4973934 w 8591341"/>
              <a:gd name="connsiteY39" fmla="*/ 3808325 h 4511710"/>
              <a:gd name="connsiteX40" fmla="*/ 5124660 w 8591341"/>
              <a:gd name="connsiteY40" fmla="*/ 3848519 h 4511710"/>
              <a:gd name="connsiteX41" fmla="*/ 5245240 w 8591341"/>
              <a:gd name="connsiteY41" fmla="*/ 3788229 h 4511710"/>
              <a:gd name="connsiteX42" fmla="*/ 5355772 w 8591341"/>
              <a:gd name="connsiteY42" fmla="*/ 3687745 h 4511710"/>
              <a:gd name="connsiteX43" fmla="*/ 5637126 w 8591341"/>
              <a:gd name="connsiteY43" fmla="*/ 3677697 h 4511710"/>
              <a:gd name="connsiteX44" fmla="*/ 5888334 w 8591341"/>
              <a:gd name="connsiteY44" fmla="*/ 3727938 h 4511710"/>
              <a:gd name="connsiteX45" fmla="*/ 6069205 w 8591341"/>
              <a:gd name="connsiteY45" fmla="*/ 3707842 h 4511710"/>
              <a:gd name="connsiteX46" fmla="*/ 6300317 w 8591341"/>
              <a:gd name="connsiteY46" fmla="*/ 3908809 h 4511710"/>
              <a:gd name="connsiteX47" fmla="*/ 6340510 w 8591341"/>
              <a:gd name="connsiteY47" fmla="*/ 4200211 h 4511710"/>
              <a:gd name="connsiteX48" fmla="*/ 6451042 w 8591341"/>
              <a:gd name="connsiteY48" fmla="*/ 4360985 h 4511710"/>
              <a:gd name="connsiteX49" fmla="*/ 6621864 w 8591341"/>
              <a:gd name="connsiteY49" fmla="*/ 4511710 h 4511710"/>
              <a:gd name="connsiteX50" fmla="*/ 6702251 w 8591341"/>
              <a:gd name="connsiteY50" fmla="*/ 4340888 h 4511710"/>
              <a:gd name="connsiteX51" fmla="*/ 6631912 w 8591341"/>
              <a:gd name="connsiteY51" fmla="*/ 4029389 h 4511710"/>
              <a:gd name="connsiteX52" fmla="*/ 6491235 w 8591341"/>
              <a:gd name="connsiteY52" fmla="*/ 3577213 h 4511710"/>
              <a:gd name="connsiteX53" fmla="*/ 6591719 w 8591341"/>
              <a:gd name="connsiteY53" fmla="*/ 3346101 h 4511710"/>
              <a:gd name="connsiteX54" fmla="*/ 6842928 w 8591341"/>
              <a:gd name="connsiteY54" fmla="*/ 3135086 h 4511710"/>
              <a:gd name="connsiteX55" fmla="*/ 7214717 w 8591341"/>
              <a:gd name="connsiteY55" fmla="*/ 2863780 h 4511710"/>
              <a:gd name="connsiteX56" fmla="*/ 7405635 w 8591341"/>
              <a:gd name="connsiteY56" fmla="*/ 2642716 h 4511710"/>
              <a:gd name="connsiteX57" fmla="*/ 7305152 w 8591341"/>
              <a:gd name="connsiteY57" fmla="*/ 2481943 h 4511710"/>
              <a:gd name="connsiteX58" fmla="*/ 7445829 w 8591341"/>
              <a:gd name="connsiteY58" fmla="*/ 2210637 h 4511710"/>
              <a:gd name="connsiteX59" fmla="*/ 7586506 w 8591341"/>
              <a:gd name="connsiteY59" fmla="*/ 1999622 h 4511710"/>
              <a:gd name="connsiteX60" fmla="*/ 7797521 w 8591341"/>
              <a:gd name="connsiteY60" fmla="*/ 1778558 h 4511710"/>
              <a:gd name="connsiteX61" fmla="*/ 8149213 w 8591341"/>
              <a:gd name="connsiteY61" fmla="*/ 1627833 h 4511710"/>
              <a:gd name="connsiteX62" fmla="*/ 8109020 w 8591341"/>
              <a:gd name="connsiteY62" fmla="*/ 1316334 h 4511710"/>
              <a:gd name="connsiteX63" fmla="*/ 8320035 w 8591341"/>
              <a:gd name="connsiteY63" fmla="*/ 1135464 h 4511710"/>
              <a:gd name="connsiteX64" fmla="*/ 8591341 w 8591341"/>
              <a:gd name="connsiteY64" fmla="*/ 934497 h 4511710"/>
              <a:gd name="connsiteX65" fmla="*/ 8571244 w 8591341"/>
              <a:gd name="connsiteY65" fmla="*/ 683288 h 4511710"/>
              <a:gd name="connsiteX66" fmla="*/ 8510954 w 8591341"/>
              <a:gd name="connsiteY66" fmla="*/ 341644 h 4511710"/>
              <a:gd name="connsiteX67" fmla="*/ 8259745 w 8591341"/>
              <a:gd name="connsiteY67" fmla="*/ 401934 h 4511710"/>
              <a:gd name="connsiteX68" fmla="*/ 8119068 w 8591341"/>
              <a:gd name="connsiteY68" fmla="*/ 773723 h 4511710"/>
              <a:gd name="connsiteX69" fmla="*/ 7948246 w 8591341"/>
              <a:gd name="connsiteY69" fmla="*/ 884255 h 4511710"/>
              <a:gd name="connsiteX70" fmla="*/ 7435781 w 8591341"/>
              <a:gd name="connsiteY70" fmla="*/ 904352 h 4511710"/>
              <a:gd name="connsiteX71" fmla="*/ 7264959 w 8591341"/>
              <a:gd name="connsiteY71" fmla="*/ 1065125 h 4511710"/>
              <a:gd name="connsiteX72" fmla="*/ 7174523 w 8591341"/>
              <a:gd name="connsiteY72" fmla="*/ 1195754 h 4511710"/>
              <a:gd name="connsiteX73" fmla="*/ 6863024 w 8591341"/>
              <a:gd name="connsiteY73" fmla="*/ 1175657 h 4511710"/>
              <a:gd name="connsiteX74" fmla="*/ 6842928 w 8591341"/>
              <a:gd name="connsiteY74" fmla="*/ 1296237 h 4511710"/>
              <a:gd name="connsiteX75" fmla="*/ 6491235 w 8591341"/>
              <a:gd name="connsiteY75" fmla="*/ 1537398 h 4511710"/>
              <a:gd name="connsiteX76" fmla="*/ 6229978 w 8591341"/>
              <a:gd name="connsiteY76" fmla="*/ 1507253 h 4511710"/>
              <a:gd name="connsiteX77" fmla="*/ 6340510 w 8591341"/>
              <a:gd name="connsiteY77" fmla="*/ 1296237 h 4511710"/>
              <a:gd name="connsiteX78" fmla="*/ 6310365 w 8591341"/>
              <a:gd name="connsiteY78" fmla="*/ 1095270 h 4511710"/>
              <a:gd name="connsiteX79" fmla="*/ 6209882 w 8591341"/>
              <a:gd name="connsiteY79" fmla="*/ 864158 h 4511710"/>
              <a:gd name="connsiteX80" fmla="*/ 6099350 w 8591341"/>
              <a:gd name="connsiteY80" fmla="*/ 743578 h 4511710"/>
              <a:gd name="connsiteX81" fmla="*/ 6008915 w 8591341"/>
              <a:gd name="connsiteY81" fmla="*/ 713433 h 4511710"/>
              <a:gd name="connsiteX82" fmla="*/ 5777802 w 8591341"/>
              <a:gd name="connsiteY82" fmla="*/ 914400 h 4511710"/>
              <a:gd name="connsiteX83" fmla="*/ 5727561 w 8591341"/>
              <a:gd name="connsiteY83" fmla="*/ 1266092 h 4511710"/>
              <a:gd name="connsiteX84" fmla="*/ 5777802 w 8591341"/>
              <a:gd name="connsiteY84" fmla="*/ 1446963 h 4511710"/>
              <a:gd name="connsiteX85" fmla="*/ 5687367 w 8591341"/>
              <a:gd name="connsiteY85" fmla="*/ 1577591 h 4511710"/>
              <a:gd name="connsiteX86" fmla="*/ 5596932 w 8591341"/>
              <a:gd name="connsiteY86" fmla="*/ 1497204 h 4511710"/>
              <a:gd name="connsiteX87" fmla="*/ 5576835 w 8591341"/>
              <a:gd name="connsiteY87" fmla="*/ 1175657 h 4511710"/>
              <a:gd name="connsiteX88" fmla="*/ 5596932 w 8591341"/>
              <a:gd name="connsiteY88" fmla="*/ 1085222 h 4511710"/>
              <a:gd name="connsiteX89" fmla="*/ 5617029 w 8591341"/>
              <a:gd name="connsiteY89" fmla="*/ 924448 h 4511710"/>
              <a:gd name="connsiteX90" fmla="*/ 6000541 w 8591341"/>
              <a:gd name="connsiteY90" fmla="*/ 609600 h 4511710"/>
              <a:gd name="connsiteX91" fmla="*/ 5848141 w 8591341"/>
              <a:gd name="connsiteY91" fmla="*/ 533400 h 4511710"/>
              <a:gd name="connsiteX92" fmla="*/ 5543341 w 8591341"/>
              <a:gd name="connsiteY92" fmla="*/ 381000 h 4511710"/>
              <a:gd name="connsiteX93" fmla="*/ 5106237 w 8591341"/>
              <a:gd name="connsiteY93" fmla="*/ 493208 h 4511710"/>
              <a:gd name="connsiteX94" fmla="*/ 5238541 w 8591341"/>
              <a:gd name="connsiteY94" fmla="*/ 381000 h 4511710"/>
              <a:gd name="connsiteX95" fmla="*/ 5030037 w 8591341"/>
              <a:gd name="connsiteY95" fmla="*/ 417008 h 4511710"/>
              <a:gd name="connsiteX96" fmla="*/ 4953837 w 8591341"/>
              <a:gd name="connsiteY96" fmla="*/ 493208 h 4511710"/>
              <a:gd name="connsiteX97" fmla="*/ 5258637 w 8591341"/>
              <a:gd name="connsiteY97" fmla="*/ 188408 h 4511710"/>
              <a:gd name="connsiteX98" fmla="*/ 4762919 w 8591341"/>
              <a:gd name="connsiteY98" fmla="*/ 100483 h 4511710"/>
              <a:gd name="connsiteX99" fmla="*/ 4551904 w 8591341"/>
              <a:gd name="connsiteY99" fmla="*/ 70338 h 4511710"/>
              <a:gd name="connsiteX100" fmla="*/ 4491613 w 8591341"/>
              <a:gd name="connsiteY100" fmla="*/ 30145 h 4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591341" h="4511710">
                <a:moveTo>
                  <a:pt x="4491613" y="30145"/>
                </a:moveTo>
                <a:lnTo>
                  <a:pt x="291402" y="0"/>
                </a:lnTo>
                <a:lnTo>
                  <a:pt x="401934" y="110532"/>
                </a:lnTo>
                <a:lnTo>
                  <a:pt x="321548" y="190919"/>
                </a:lnTo>
                <a:lnTo>
                  <a:pt x="200967" y="211015"/>
                </a:lnTo>
                <a:lnTo>
                  <a:pt x="40194" y="190919"/>
                </a:lnTo>
                <a:lnTo>
                  <a:pt x="0" y="231112"/>
                </a:lnTo>
                <a:lnTo>
                  <a:pt x="100484" y="381837"/>
                </a:lnTo>
                <a:lnTo>
                  <a:pt x="170822" y="753626"/>
                </a:lnTo>
                <a:lnTo>
                  <a:pt x="60290" y="1336431"/>
                </a:lnTo>
                <a:lnTo>
                  <a:pt x="140677" y="1718268"/>
                </a:lnTo>
                <a:lnTo>
                  <a:pt x="120581" y="1838848"/>
                </a:lnTo>
                <a:lnTo>
                  <a:pt x="180871" y="2069960"/>
                </a:lnTo>
                <a:lnTo>
                  <a:pt x="351693" y="2311121"/>
                </a:lnTo>
                <a:lnTo>
                  <a:pt x="582805" y="2783393"/>
                </a:lnTo>
                <a:lnTo>
                  <a:pt x="713433" y="2954215"/>
                </a:lnTo>
                <a:lnTo>
                  <a:pt x="934497" y="3064747"/>
                </a:lnTo>
                <a:lnTo>
                  <a:pt x="1145512" y="3225521"/>
                </a:lnTo>
                <a:lnTo>
                  <a:pt x="1577591" y="3275763"/>
                </a:lnTo>
                <a:lnTo>
                  <a:pt x="2090057" y="3476730"/>
                </a:lnTo>
                <a:lnTo>
                  <a:pt x="2502040" y="3496826"/>
                </a:lnTo>
                <a:lnTo>
                  <a:pt x="2522137" y="3406391"/>
                </a:lnTo>
                <a:lnTo>
                  <a:pt x="2773345" y="3426488"/>
                </a:lnTo>
                <a:lnTo>
                  <a:pt x="2944167" y="3577213"/>
                </a:lnTo>
                <a:lnTo>
                  <a:pt x="3044651" y="3748035"/>
                </a:lnTo>
                <a:lnTo>
                  <a:pt x="3245618" y="3898760"/>
                </a:lnTo>
                <a:lnTo>
                  <a:pt x="3376246" y="3758083"/>
                </a:lnTo>
                <a:lnTo>
                  <a:pt x="3506875" y="3748035"/>
                </a:lnTo>
                <a:lnTo>
                  <a:pt x="3557117" y="3818374"/>
                </a:lnTo>
                <a:lnTo>
                  <a:pt x="3667649" y="3938954"/>
                </a:lnTo>
                <a:lnTo>
                  <a:pt x="3778181" y="4069582"/>
                </a:lnTo>
                <a:lnTo>
                  <a:pt x="3858567" y="4300694"/>
                </a:lnTo>
                <a:lnTo>
                  <a:pt x="3979148" y="4371033"/>
                </a:lnTo>
                <a:lnTo>
                  <a:pt x="4129873" y="4371033"/>
                </a:lnTo>
                <a:lnTo>
                  <a:pt x="4119824" y="4109776"/>
                </a:lnTo>
                <a:lnTo>
                  <a:pt x="4250453" y="3949002"/>
                </a:lnTo>
                <a:lnTo>
                  <a:pt x="4551904" y="3838470"/>
                </a:lnTo>
                <a:lnTo>
                  <a:pt x="4712677" y="3788229"/>
                </a:lnTo>
                <a:lnTo>
                  <a:pt x="4853354" y="3778180"/>
                </a:lnTo>
                <a:cubicBezTo>
                  <a:pt x="4961182" y="3799746"/>
                  <a:pt x="4923286" y="3783001"/>
                  <a:pt x="4973934" y="3808325"/>
                </a:cubicBezTo>
                <a:lnTo>
                  <a:pt x="5124660" y="3848519"/>
                </a:lnTo>
                <a:lnTo>
                  <a:pt x="5245240" y="3788229"/>
                </a:lnTo>
                <a:lnTo>
                  <a:pt x="5355772" y="3687745"/>
                </a:lnTo>
                <a:lnTo>
                  <a:pt x="5637126" y="3677697"/>
                </a:lnTo>
                <a:lnTo>
                  <a:pt x="5888334" y="3727938"/>
                </a:lnTo>
                <a:lnTo>
                  <a:pt x="6069205" y="3707842"/>
                </a:lnTo>
                <a:lnTo>
                  <a:pt x="6300317" y="3908809"/>
                </a:lnTo>
                <a:lnTo>
                  <a:pt x="6340510" y="4200211"/>
                </a:lnTo>
                <a:lnTo>
                  <a:pt x="6451042" y="4360985"/>
                </a:lnTo>
                <a:lnTo>
                  <a:pt x="6621864" y="4511710"/>
                </a:lnTo>
                <a:lnTo>
                  <a:pt x="6702251" y="4340888"/>
                </a:lnTo>
                <a:lnTo>
                  <a:pt x="6631912" y="4029389"/>
                </a:lnTo>
                <a:lnTo>
                  <a:pt x="6491235" y="3577213"/>
                </a:lnTo>
                <a:lnTo>
                  <a:pt x="6591719" y="3346101"/>
                </a:lnTo>
                <a:lnTo>
                  <a:pt x="6842928" y="3135086"/>
                </a:lnTo>
                <a:lnTo>
                  <a:pt x="7214717" y="2863780"/>
                </a:lnTo>
                <a:lnTo>
                  <a:pt x="7405635" y="2642716"/>
                </a:lnTo>
                <a:lnTo>
                  <a:pt x="7305152" y="2481943"/>
                </a:lnTo>
                <a:lnTo>
                  <a:pt x="7445829" y="2210637"/>
                </a:lnTo>
                <a:lnTo>
                  <a:pt x="7586506" y="1999622"/>
                </a:lnTo>
                <a:lnTo>
                  <a:pt x="7797521" y="1778558"/>
                </a:lnTo>
                <a:lnTo>
                  <a:pt x="8149213" y="1627833"/>
                </a:lnTo>
                <a:lnTo>
                  <a:pt x="8109020" y="1316334"/>
                </a:lnTo>
                <a:lnTo>
                  <a:pt x="8320035" y="1135464"/>
                </a:lnTo>
                <a:lnTo>
                  <a:pt x="8591341" y="934497"/>
                </a:lnTo>
                <a:lnTo>
                  <a:pt x="8571244" y="683288"/>
                </a:lnTo>
                <a:lnTo>
                  <a:pt x="8510954" y="341644"/>
                </a:lnTo>
                <a:lnTo>
                  <a:pt x="8259745" y="401934"/>
                </a:lnTo>
                <a:lnTo>
                  <a:pt x="8119068" y="773723"/>
                </a:lnTo>
                <a:lnTo>
                  <a:pt x="7948246" y="884255"/>
                </a:lnTo>
                <a:lnTo>
                  <a:pt x="7435781" y="904352"/>
                </a:lnTo>
                <a:lnTo>
                  <a:pt x="7264959" y="1065125"/>
                </a:lnTo>
                <a:lnTo>
                  <a:pt x="7174523" y="1195754"/>
                </a:lnTo>
                <a:lnTo>
                  <a:pt x="6863024" y="1175657"/>
                </a:lnTo>
                <a:lnTo>
                  <a:pt x="6842928" y="1296237"/>
                </a:lnTo>
                <a:lnTo>
                  <a:pt x="6491235" y="1537398"/>
                </a:lnTo>
                <a:lnTo>
                  <a:pt x="6229978" y="1507253"/>
                </a:lnTo>
                <a:lnTo>
                  <a:pt x="6340510" y="1296237"/>
                </a:lnTo>
                <a:lnTo>
                  <a:pt x="6310365" y="1095270"/>
                </a:lnTo>
                <a:lnTo>
                  <a:pt x="6209882" y="864158"/>
                </a:lnTo>
                <a:lnTo>
                  <a:pt x="6099350" y="743578"/>
                </a:lnTo>
                <a:lnTo>
                  <a:pt x="6008915" y="713433"/>
                </a:lnTo>
                <a:lnTo>
                  <a:pt x="5777802" y="914400"/>
                </a:lnTo>
                <a:lnTo>
                  <a:pt x="5727561" y="1266092"/>
                </a:lnTo>
                <a:lnTo>
                  <a:pt x="5777802" y="1446963"/>
                </a:lnTo>
                <a:lnTo>
                  <a:pt x="5687367" y="1577591"/>
                </a:lnTo>
                <a:lnTo>
                  <a:pt x="5596932" y="1497204"/>
                </a:lnTo>
                <a:lnTo>
                  <a:pt x="5576835" y="1175657"/>
                </a:lnTo>
                <a:lnTo>
                  <a:pt x="5596932" y="1085222"/>
                </a:lnTo>
                <a:lnTo>
                  <a:pt x="5617029" y="924448"/>
                </a:lnTo>
                <a:lnTo>
                  <a:pt x="6000541" y="609600"/>
                </a:lnTo>
                <a:lnTo>
                  <a:pt x="5848141" y="533400"/>
                </a:lnTo>
                <a:lnTo>
                  <a:pt x="5543341" y="381000"/>
                </a:lnTo>
                <a:lnTo>
                  <a:pt x="5106237" y="493208"/>
                </a:lnTo>
                <a:lnTo>
                  <a:pt x="5238541" y="381000"/>
                </a:lnTo>
                <a:lnTo>
                  <a:pt x="5030037" y="417008"/>
                </a:lnTo>
                <a:lnTo>
                  <a:pt x="4953837" y="493208"/>
                </a:lnTo>
                <a:lnTo>
                  <a:pt x="5258637" y="188408"/>
                </a:lnTo>
                <a:lnTo>
                  <a:pt x="4762919" y="100483"/>
                </a:lnTo>
                <a:lnTo>
                  <a:pt x="4551904" y="70338"/>
                </a:lnTo>
                <a:lnTo>
                  <a:pt x="4491613" y="3014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3"/>
          <p:cNvGrpSpPr/>
          <p:nvPr/>
        </p:nvGrpSpPr>
        <p:grpSpPr>
          <a:xfrm>
            <a:off x="1818409" y="2677391"/>
            <a:ext cx="1922440" cy="1638179"/>
            <a:chOff x="896960" y="599209"/>
            <a:chExt cx="7332640" cy="6248400"/>
          </a:xfrm>
        </p:grpSpPr>
        <p:pic>
          <p:nvPicPr>
            <p:cNvPr id="15" name="Picture 2"/>
            <p:cNvPicPr>
              <a:picLocks noChangeAspect="1" noChangeArrowheads="1"/>
            </p:cNvPicPr>
            <p:nvPr/>
          </p:nvPicPr>
          <p:blipFill>
            <a:blip r:embed="rId3"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16" name="Picture 4"/>
            <p:cNvPicPr>
              <a:picLocks noChangeAspect="1" noChangeArrowheads="1"/>
            </p:cNvPicPr>
            <p:nvPr/>
          </p:nvPicPr>
          <p:blipFill>
            <a:blip r:embed="rId4" cstate="print"/>
            <a:srcRect/>
            <a:stretch>
              <a:fillRect/>
            </a:stretch>
          </p:blipFill>
          <p:spPr bwMode="auto">
            <a:xfrm>
              <a:off x="3240156" y="2286000"/>
              <a:ext cx="1920662" cy="1742225"/>
            </a:xfrm>
            <a:prstGeom prst="rect">
              <a:avLst/>
            </a:prstGeom>
            <a:noFill/>
            <a:ln w="9525">
              <a:noFill/>
              <a:miter lim="800000"/>
              <a:headEnd/>
              <a:tailEnd/>
            </a:ln>
          </p:spPr>
        </p:pic>
        <p:grpSp>
          <p:nvGrpSpPr>
            <p:cNvPr id="3" name="Group 25"/>
            <p:cNvGrpSpPr/>
            <p:nvPr/>
          </p:nvGrpSpPr>
          <p:grpSpPr>
            <a:xfrm>
              <a:off x="1230977" y="829097"/>
              <a:ext cx="6247684" cy="5866112"/>
              <a:chOff x="166614" y="0"/>
              <a:chExt cx="6005586" cy="5638800"/>
            </a:xfrm>
          </p:grpSpPr>
          <p:sp>
            <p:nvSpPr>
              <p:cNvPr id="18" name="Freeform 17"/>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9" name="Freeform 18"/>
          <p:cNvSpPr/>
          <p:nvPr/>
        </p:nvSpPr>
        <p:spPr>
          <a:xfrm>
            <a:off x="2904565" y="2792098"/>
            <a:ext cx="1051315" cy="767705"/>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5" h="767705">
                <a:moveTo>
                  <a:pt x="0" y="0"/>
                </a:moveTo>
                <a:lnTo>
                  <a:pt x="1041536" y="0"/>
                </a:lnTo>
                <a:lnTo>
                  <a:pt x="1051315"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99675" y="3550024"/>
            <a:ext cx="904620" cy="1017086"/>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620" h="1017086">
                <a:moveTo>
                  <a:pt x="0" y="14669"/>
                </a:moveTo>
                <a:lnTo>
                  <a:pt x="899730" y="0"/>
                </a:lnTo>
                <a:lnTo>
                  <a:pt x="904620" y="909510"/>
                </a:lnTo>
                <a:lnTo>
                  <a:pt x="396077" y="904620"/>
                </a:lnTo>
                <a:lnTo>
                  <a:pt x="391187" y="953518"/>
                </a:lnTo>
                <a:lnTo>
                  <a:pt x="127136" y="948628"/>
                </a:lnTo>
                <a:lnTo>
                  <a:pt x="122246" y="1012196"/>
                </a:lnTo>
                <a:lnTo>
                  <a:pt x="0" y="1017086"/>
                </a:lnTo>
                <a:lnTo>
                  <a:pt x="0"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058622" y="3540244"/>
            <a:ext cx="841053" cy="1036646"/>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053" h="1036646">
                <a:moveTo>
                  <a:pt x="841053" y="14669"/>
                </a:moveTo>
                <a:lnTo>
                  <a:pt x="112467" y="0"/>
                </a:lnTo>
                <a:lnTo>
                  <a:pt x="63568" y="73347"/>
                </a:lnTo>
                <a:lnTo>
                  <a:pt x="9780" y="356958"/>
                </a:lnTo>
                <a:lnTo>
                  <a:pt x="78238" y="503653"/>
                </a:lnTo>
                <a:lnTo>
                  <a:pt x="48899" y="562331"/>
                </a:lnTo>
                <a:lnTo>
                  <a:pt x="19560" y="684577"/>
                </a:lnTo>
                <a:lnTo>
                  <a:pt x="44009" y="787264"/>
                </a:lnTo>
                <a:lnTo>
                  <a:pt x="0" y="816603"/>
                </a:lnTo>
                <a:lnTo>
                  <a:pt x="562332" y="1036646"/>
                </a:lnTo>
                <a:lnTo>
                  <a:pt x="841053" y="1021976"/>
                </a:lnTo>
                <a:lnTo>
                  <a:pt x="841053" y="14669"/>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51529" y="2576945"/>
            <a:ext cx="757926" cy="977968"/>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926" h="977968">
                <a:moveTo>
                  <a:pt x="753036" y="220043"/>
                </a:moveTo>
                <a:lnTo>
                  <a:pt x="464535" y="215153"/>
                </a:lnTo>
                <a:lnTo>
                  <a:pt x="459645" y="4890"/>
                </a:lnTo>
                <a:lnTo>
                  <a:pt x="0" y="0"/>
                </a:lnTo>
                <a:lnTo>
                  <a:pt x="9780" y="953519"/>
                </a:lnTo>
                <a:lnTo>
                  <a:pt x="757926" y="977968"/>
                </a:lnTo>
                <a:lnTo>
                  <a:pt x="753036" y="2200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8" name="Picture 2"/>
          <p:cNvPicPr>
            <a:picLocks noChangeAspect="1" noChangeArrowheads="1"/>
          </p:cNvPicPr>
          <p:nvPr/>
        </p:nvPicPr>
        <p:blipFill>
          <a:blip r:embed="rId5" cstate="print"/>
          <a:srcRect/>
          <a:stretch>
            <a:fillRect/>
          </a:stretch>
        </p:blipFill>
        <p:spPr bwMode="auto">
          <a:xfrm>
            <a:off x="1735928" y="2590800"/>
            <a:ext cx="2302672" cy="2143647"/>
          </a:xfrm>
          <a:prstGeom prst="rect">
            <a:avLst/>
          </a:prstGeom>
          <a:noFill/>
          <a:ln w="9525">
            <a:noFill/>
            <a:miter lim="800000"/>
            <a:headEnd/>
            <a:tailEnd/>
          </a:ln>
        </p:spPr>
      </p:pic>
      <p:grpSp>
        <p:nvGrpSpPr>
          <p:cNvPr id="4" name="Group 34"/>
          <p:cNvGrpSpPr/>
          <p:nvPr/>
        </p:nvGrpSpPr>
        <p:grpSpPr>
          <a:xfrm>
            <a:off x="905680" y="609600"/>
            <a:ext cx="7332640" cy="6248400"/>
            <a:chOff x="896960" y="599209"/>
            <a:chExt cx="7332640" cy="6248400"/>
          </a:xfrm>
        </p:grpSpPr>
        <p:pic>
          <p:nvPicPr>
            <p:cNvPr id="37" name="Picture 2"/>
            <p:cNvPicPr>
              <a:picLocks noChangeAspect="1" noChangeArrowheads="1"/>
            </p:cNvPicPr>
            <p:nvPr/>
          </p:nvPicPr>
          <p:blipFill>
            <a:blip r:embed="rId6"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38" name="Picture 4"/>
            <p:cNvPicPr>
              <a:picLocks noChangeAspect="1" noChangeArrowheads="1"/>
            </p:cNvPicPr>
            <p:nvPr/>
          </p:nvPicPr>
          <p:blipFill>
            <a:blip r:embed="rId7" cstate="print"/>
            <a:srcRect/>
            <a:stretch>
              <a:fillRect/>
            </a:stretch>
          </p:blipFill>
          <p:spPr bwMode="auto">
            <a:xfrm>
              <a:off x="3240156" y="2286000"/>
              <a:ext cx="1920662" cy="1742225"/>
            </a:xfrm>
            <a:prstGeom prst="rect">
              <a:avLst/>
            </a:prstGeom>
            <a:noFill/>
            <a:ln w="9525">
              <a:noFill/>
              <a:miter lim="800000"/>
              <a:headEnd/>
              <a:tailEnd/>
            </a:ln>
          </p:spPr>
        </p:pic>
        <p:grpSp>
          <p:nvGrpSpPr>
            <p:cNvPr id="5" name="Group 25"/>
            <p:cNvGrpSpPr/>
            <p:nvPr/>
          </p:nvGrpSpPr>
          <p:grpSpPr>
            <a:xfrm>
              <a:off x="1230977" y="829097"/>
              <a:ext cx="6271712" cy="5866112"/>
              <a:chOff x="166614" y="0"/>
              <a:chExt cx="6028683" cy="5638800"/>
            </a:xfrm>
          </p:grpSpPr>
          <p:sp>
            <p:nvSpPr>
              <p:cNvPr id="40" name="Freeform 39"/>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21600000">
                <a:off x="1225239" y="776937"/>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43" name="TextBox 42"/>
              <p:cNvSpPr txBox="1"/>
              <p:nvPr/>
            </p:nvSpPr>
            <p:spPr>
              <a:xfrm rot="21600000">
                <a:off x="4575630" y="650622"/>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44" name="TextBox 43"/>
              <p:cNvSpPr txBox="1"/>
              <p:nvPr/>
            </p:nvSpPr>
            <p:spPr>
              <a:xfrm rot="21600000">
                <a:off x="1168371" y="3518470"/>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45" name="TextBox 44"/>
              <p:cNvSpPr txBox="1"/>
              <p:nvPr/>
            </p:nvSpPr>
            <p:spPr>
              <a:xfrm rot="21600000">
                <a:off x="4671297" y="338816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cxnSp>
            <p:nvCxnSpPr>
              <p:cNvPr id="46" name="Straight Connector 45"/>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55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5E-6 2.81749E-6 L 0.16771 -0.0007 " pathEditMode="relative" rAng="0" ptsTypes="AA">
                                      <p:cBhvr>
                                        <p:cTn id="14" dur="2000" fill="hold"/>
                                        <p:tgtEl>
                                          <p:spTgt spid="55298"/>
                                        </p:tgtEl>
                                        <p:attrNameLst>
                                          <p:attrName>ppt_x</p:attrName>
                                          <p:attrName>ppt_y</p:attrName>
                                        </p:attrNameLst>
                                      </p:cBhvr>
                                      <p:rCtr x="84" y="0"/>
                                    </p:animMotion>
                                  </p:childTnLst>
                                </p:cTn>
                              </p:par>
                              <p:par>
                                <p:cTn id="15" presetID="6" presetClass="emph" presetSubtype="0" fill="hold" nodeType="withEffect">
                                  <p:stCondLst>
                                    <p:cond delay="0"/>
                                  </p:stCondLst>
                                  <p:childTnLst>
                                    <p:animScale>
                                      <p:cBhvr>
                                        <p:cTn id="16" dur="2000" fill="hold"/>
                                        <p:tgtEl>
                                          <p:spTgt spid="55298"/>
                                        </p:tgtEl>
                                      </p:cBhvr>
                                      <p:by x="300000" y="300000"/>
                                    </p:animScale>
                                  </p:childTnLst>
                                </p:cTn>
                              </p:par>
                              <p:par>
                                <p:cTn id="17" presetID="10" presetClass="entr" presetSubtype="0"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051"/>
                                        </p:tgtEl>
                                      </p:cBhvr>
                                    </p:animEffect>
                                    <p:set>
                                      <p:cBhvr>
                                        <p:cTn id="24" dur="1" fill="hold">
                                          <p:stCondLst>
                                            <p:cond delay="999"/>
                                          </p:stCondLst>
                                        </p:cTn>
                                        <p:tgtEl>
                                          <p:spTgt spid="205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896960" y="599209"/>
            <a:ext cx="7332640" cy="6248400"/>
            <a:chOff x="896960" y="599209"/>
            <a:chExt cx="7332640" cy="6248400"/>
          </a:xfrm>
        </p:grpSpPr>
        <p:pic>
          <p:nvPicPr>
            <p:cNvPr id="1026" name="Picture 2"/>
            <p:cNvPicPr>
              <a:picLocks noChangeAspect="1" noChangeArrowheads="1"/>
            </p:cNvPicPr>
            <p:nvPr/>
          </p:nvPicPr>
          <p:blipFill>
            <a:blip r:embed="rId2"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240156" y="2286000"/>
              <a:ext cx="1920662" cy="1742225"/>
            </a:xfrm>
            <a:prstGeom prst="rect">
              <a:avLst/>
            </a:prstGeom>
            <a:noFill/>
            <a:ln w="9525">
              <a:noFill/>
              <a:miter lim="800000"/>
              <a:headEnd/>
              <a:tailEnd/>
            </a:ln>
          </p:spPr>
        </p:pic>
        <p:grpSp>
          <p:nvGrpSpPr>
            <p:cNvPr id="3" name="Group 25"/>
            <p:cNvGrpSpPr/>
            <p:nvPr/>
          </p:nvGrpSpPr>
          <p:grpSpPr>
            <a:xfrm>
              <a:off x="1230977" y="829097"/>
              <a:ext cx="6271712" cy="5866112"/>
              <a:chOff x="166614" y="0"/>
              <a:chExt cx="6028683" cy="5638800"/>
            </a:xfrm>
          </p:grpSpPr>
          <p:sp>
            <p:nvSpPr>
              <p:cNvPr id="7" name="Freeform 6"/>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1600000">
                <a:off x="1225239" y="776937"/>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3" name="TextBox 12"/>
              <p:cNvSpPr txBox="1"/>
              <p:nvPr/>
            </p:nvSpPr>
            <p:spPr>
              <a:xfrm rot="21600000">
                <a:off x="4575630" y="650622"/>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14" name="TextBox 13"/>
              <p:cNvSpPr txBox="1"/>
              <p:nvPr/>
            </p:nvSpPr>
            <p:spPr>
              <a:xfrm rot="21600000">
                <a:off x="1168371" y="3518470"/>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5" name="TextBox 14"/>
              <p:cNvSpPr txBox="1"/>
              <p:nvPr/>
            </p:nvSpPr>
            <p:spPr>
              <a:xfrm rot="21600000">
                <a:off x="4671297" y="338816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cxnSp>
            <p:nvCxnSpPr>
              <p:cNvPr id="19" name="Straight Connector 18"/>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Rectangle 27"/>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7" name="Rectangle 16"/>
          <p:cNvSpPr/>
          <p:nvPr/>
        </p:nvSpPr>
        <p:spPr>
          <a:xfrm>
            <a:off x="3124200" y="2362200"/>
            <a:ext cx="18288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l="41718" t="31944"/>
          <a:stretch>
            <a:fillRect/>
          </a:stretch>
        </p:blipFill>
        <p:spPr bwMode="auto">
          <a:xfrm>
            <a:off x="990600" y="609600"/>
            <a:ext cx="7125876" cy="6248400"/>
          </a:xfrm>
          <a:prstGeom prst="rect">
            <a:avLst/>
          </a:prstGeom>
          <a:noFill/>
          <a:ln w="57150">
            <a:solidFill>
              <a:schemeClr val="tx1"/>
            </a:solidFill>
            <a:miter lim="800000"/>
            <a:headEnd/>
            <a:tailEnd/>
          </a:ln>
        </p:spPr>
      </p:pic>
      <p:sp>
        <p:nvSpPr>
          <p:cNvPr id="18" name="Rounded Rectangle 17"/>
          <p:cNvSpPr/>
          <p:nvPr/>
        </p:nvSpPr>
        <p:spPr>
          <a:xfrm>
            <a:off x="5791200" y="1447800"/>
            <a:ext cx="1828800" cy="114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648200" y="2590800"/>
            <a:ext cx="2667000" cy="2362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Effect transition="in" filter="fade">
                                      <p:cBhvr>
                                        <p:cTn id="16" dur="10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Effect transition="in" filter="fade">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6960" y="599209"/>
            <a:ext cx="7332640" cy="6248400"/>
            <a:chOff x="896960" y="599209"/>
            <a:chExt cx="7332640" cy="6248400"/>
          </a:xfrm>
        </p:grpSpPr>
        <p:pic>
          <p:nvPicPr>
            <p:cNvPr id="1026" name="Picture 2"/>
            <p:cNvPicPr>
              <a:picLocks noChangeAspect="1" noChangeArrowheads="1"/>
            </p:cNvPicPr>
            <p:nvPr/>
          </p:nvPicPr>
          <p:blipFill>
            <a:blip r:embed="rId2" cstate="print"/>
            <a:srcRect r="11058" b="16113"/>
            <a:stretch>
              <a:fillRect/>
            </a:stretch>
          </p:blipFill>
          <p:spPr bwMode="auto">
            <a:xfrm>
              <a:off x="896960" y="599209"/>
              <a:ext cx="7332640" cy="62484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240156" y="2286000"/>
              <a:ext cx="1920662" cy="1742225"/>
            </a:xfrm>
            <a:prstGeom prst="rect">
              <a:avLst/>
            </a:prstGeom>
            <a:noFill/>
            <a:ln w="9525">
              <a:noFill/>
              <a:miter lim="800000"/>
              <a:headEnd/>
              <a:tailEnd/>
            </a:ln>
          </p:spPr>
        </p:pic>
        <p:grpSp>
          <p:nvGrpSpPr>
            <p:cNvPr id="2" name="Group 25"/>
            <p:cNvGrpSpPr/>
            <p:nvPr/>
          </p:nvGrpSpPr>
          <p:grpSpPr>
            <a:xfrm>
              <a:off x="1230977" y="829097"/>
              <a:ext cx="6271712" cy="5866112"/>
              <a:chOff x="166614" y="0"/>
              <a:chExt cx="6028683" cy="5638800"/>
            </a:xfrm>
          </p:grpSpPr>
          <p:sp>
            <p:nvSpPr>
              <p:cNvPr id="7" name="Freeform 6"/>
              <p:cNvSpPr/>
              <p:nvPr/>
            </p:nvSpPr>
            <p:spPr>
              <a:xfrm rot="21480000">
                <a:off x="166614" y="10258"/>
                <a:ext cx="5001111" cy="5619225"/>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rot="60000">
                <a:off x="3810000" y="0"/>
                <a:ext cx="76200" cy="563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1600000">
                <a:off x="1225239" y="776937"/>
                <a:ext cx="762000" cy="381000"/>
              </a:xfrm>
              <a:prstGeom prst="rect">
                <a:avLst/>
              </a:prstGeom>
              <a:solidFill>
                <a:schemeClr val="tx1"/>
              </a:solidFill>
            </p:spPr>
            <p:txBody>
              <a:bodyPr wrap="square" rtlCol="0">
                <a:spAutoFit/>
              </a:bodyPr>
              <a:lstStyle/>
              <a:p>
                <a:pPr algn="ctr"/>
                <a:r>
                  <a:rPr lang="en-US" b="1" dirty="0" smtClean="0">
                    <a:solidFill>
                      <a:schemeClr val="bg1"/>
                    </a:solidFill>
                  </a:rPr>
                  <a:t>UTAH</a:t>
                </a:r>
                <a:endParaRPr lang="en-US" b="1" dirty="0">
                  <a:solidFill>
                    <a:schemeClr val="bg1"/>
                  </a:solidFill>
                </a:endParaRPr>
              </a:p>
            </p:txBody>
          </p:sp>
          <p:sp>
            <p:nvSpPr>
              <p:cNvPr id="13" name="TextBox 12"/>
              <p:cNvSpPr txBox="1"/>
              <p:nvPr/>
            </p:nvSpPr>
            <p:spPr>
              <a:xfrm rot="21600000">
                <a:off x="4575630" y="650622"/>
                <a:ext cx="1295400" cy="369332"/>
              </a:xfrm>
              <a:prstGeom prst="rect">
                <a:avLst/>
              </a:prstGeom>
              <a:solidFill>
                <a:schemeClr val="tx1"/>
              </a:solidFill>
            </p:spPr>
            <p:txBody>
              <a:bodyPr wrap="square" rtlCol="0">
                <a:spAutoFit/>
              </a:bodyPr>
              <a:lstStyle/>
              <a:p>
                <a:pPr algn="ctr"/>
                <a:r>
                  <a:rPr lang="en-US" b="1" dirty="0" smtClean="0">
                    <a:solidFill>
                      <a:schemeClr val="bg1"/>
                    </a:solidFill>
                  </a:rPr>
                  <a:t>COLORADO</a:t>
                </a:r>
                <a:endParaRPr lang="en-US" b="1" dirty="0">
                  <a:solidFill>
                    <a:schemeClr val="bg1"/>
                  </a:solidFill>
                </a:endParaRPr>
              </a:p>
            </p:txBody>
          </p:sp>
          <p:sp>
            <p:nvSpPr>
              <p:cNvPr id="14" name="TextBox 13"/>
              <p:cNvSpPr txBox="1"/>
              <p:nvPr/>
            </p:nvSpPr>
            <p:spPr>
              <a:xfrm rot="21600000">
                <a:off x="1168371" y="3518470"/>
                <a:ext cx="1066800" cy="369332"/>
              </a:xfrm>
              <a:prstGeom prst="rect">
                <a:avLst/>
              </a:prstGeom>
              <a:solidFill>
                <a:schemeClr val="tx1"/>
              </a:solidFill>
            </p:spPr>
            <p:txBody>
              <a:bodyPr wrap="square" rtlCol="0">
                <a:spAutoFit/>
              </a:bodyPr>
              <a:lstStyle/>
              <a:p>
                <a:pPr algn="ctr"/>
                <a:r>
                  <a:rPr lang="en-US" b="1" dirty="0" smtClean="0">
                    <a:solidFill>
                      <a:schemeClr val="bg1"/>
                    </a:solidFill>
                  </a:rPr>
                  <a:t>ARIZONA</a:t>
                </a:r>
                <a:endParaRPr lang="en-US" b="1" dirty="0">
                  <a:solidFill>
                    <a:schemeClr val="bg1"/>
                  </a:solidFill>
                </a:endParaRPr>
              </a:p>
            </p:txBody>
          </p:sp>
          <p:sp>
            <p:nvSpPr>
              <p:cNvPr id="15" name="TextBox 14"/>
              <p:cNvSpPr txBox="1"/>
              <p:nvPr/>
            </p:nvSpPr>
            <p:spPr>
              <a:xfrm rot="21600000">
                <a:off x="4671297" y="3388162"/>
                <a:ext cx="1524000" cy="369332"/>
              </a:xfrm>
              <a:prstGeom prst="rect">
                <a:avLst/>
              </a:prstGeom>
              <a:solidFill>
                <a:schemeClr val="tx1"/>
              </a:solidFill>
            </p:spPr>
            <p:txBody>
              <a:bodyPr wrap="square" rtlCol="0">
                <a:spAutoFit/>
              </a:bodyPr>
              <a:lstStyle/>
              <a:p>
                <a:pPr algn="ctr"/>
                <a:r>
                  <a:rPr lang="en-US" b="1" dirty="0" smtClean="0">
                    <a:solidFill>
                      <a:schemeClr val="bg1"/>
                    </a:solidFill>
                  </a:rPr>
                  <a:t>NEW MEXICO</a:t>
                </a:r>
                <a:endParaRPr lang="en-US" b="1" dirty="0">
                  <a:solidFill>
                    <a:schemeClr val="bg1"/>
                  </a:solidFill>
                </a:endParaRPr>
              </a:p>
            </p:txBody>
          </p:sp>
          <p:cxnSp>
            <p:nvCxnSpPr>
              <p:cNvPr id="19" name="Straight Connector 18"/>
              <p:cNvCxnSpPr/>
              <p:nvPr/>
            </p:nvCxnSpPr>
            <p:spPr>
              <a:xfrm flipV="1">
                <a:off x="685800" y="2997200"/>
                <a:ext cx="5486400" cy="2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Rectangle 27"/>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7" name="Rectangle 16"/>
          <p:cNvSpPr/>
          <p:nvPr/>
        </p:nvSpPr>
        <p:spPr>
          <a:xfrm>
            <a:off x="3124200" y="2362200"/>
            <a:ext cx="18288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l="41718" t="31944"/>
          <a:stretch>
            <a:fillRect/>
          </a:stretch>
        </p:blipFill>
        <p:spPr bwMode="auto">
          <a:xfrm>
            <a:off x="990600" y="609600"/>
            <a:ext cx="7125876" cy="6248400"/>
          </a:xfrm>
          <a:prstGeom prst="rect">
            <a:avLst/>
          </a:prstGeom>
          <a:noFill/>
          <a:ln w="57150">
            <a:solidFill>
              <a:schemeClr val="tx1"/>
            </a:solidFill>
            <a:miter lim="800000"/>
            <a:headEnd/>
            <a:tailEnd/>
          </a:ln>
        </p:spPr>
      </p:pic>
      <p:sp>
        <p:nvSpPr>
          <p:cNvPr id="18" name="Rounded Rectangle 17"/>
          <p:cNvSpPr/>
          <p:nvPr/>
        </p:nvSpPr>
        <p:spPr>
          <a:xfrm>
            <a:off x="5791200" y="1447800"/>
            <a:ext cx="1828800" cy="114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648200" y="2590800"/>
            <a:ext cx="2667000" cy="2362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6" name="Picture 2"/>
          <p:cNvPicPr>
            <a:picLocks noChangeAspect="1" noChangeArrowheads="1"/>
          </p:cNvPicPr>
          <p:nvPr/>
        </p:nvPicPr>
        <p:blipFill>
          <a:blip r:embed="rId5" cstate="print"/>
          <a:srcRect/>
          <a:stretch>
            <a:fillRect/>
          </a:stretch>
        </p:blipFill>
        <p:spPr bwMode="auto">
          <a:xfrm>
            <a:off x="5715000" y="1371600"/>
            <a:ext cx="1956816" cy="1248758"/>
          </a:xfrm>
          <a:prstGeom prst="rect">
            <a:avLst/>
          </a:prstGeom>
          <a:noFill/>
          <a:ln w="9525">
            <a:noFill/>
            <a:miter lim="800000"/>
            <a:headEnd/>
            <a:tailEnd/>
          </a:ln>
        </p:spPr>
      </p:pic>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ARCHES NATIONAL PARK</a:t>
            </a:r>
            <a:endParaRPr lang="en-US" sz="3200" b="1" dirty="0"/>
          </a:p>
        </p:txBody>
      </p:sp>
      <p:sp>
        <p:nvSpPr>
          <p:cNvPr id="23" name="TextBox 22"/>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2.98404E-7 L -0.39027 -0.23525 " pathEditMode="relative" rAng="0" ptsTypes="AA">
                                      <p:cBhvr>
                                        <p:cTn id="10" dur="1000" fill="hold"/>
                                        <p:tgtEl>
                                          <p:spTgt spid="57346"/>
                                        </p:tgtEl>
                                        <p:attrNameLst>
                                          <p:attrName>ppt_x</p:attrName>
                                          <p:attrName>ppt_y</p:attrName>
                                        </p:attrNameLst>
                                      </p:cBhvr>
                                      <p:rCtr x="-195" y="-118"/>
                                    </p:animMotion>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xit" presetSubtype="0" fill="hold" nodeType="withEffect">
                                  <p:stCondLst>
                                    <p:cond delay="0"/>
                                  </p:stCondLst>
                                  <p:childTnLst>
                                    <p:animEffect transition="out" filter="fade">
                                      <p:cBhvr>
                                        <p:cTn id="15" dur="2000"/>
                                        <p:tgtEl>
                                          <p:spTgt spid="57346"/>
                                        </p:tgtEl>
                                      </p:cBhvr>
                                    </p:animEffect>
                                    <p:set>
                                      <p:cBhvr>
                                        <p:cTn id="16" dur="1" fill="hold">
                                          <p:stCondLst>
                                            <p:cond delay="1999"/>
                                          </p:stCondLst>
                                        </p:cTn>
                                        <p:tgtEl>
                                          <p:spTgt spid="573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486400" y="-8763000"/>
            <a:ext cx="14630400" cy="1853515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575604"/>
            <a:ext cx="5943600" cy="4124206"/>
          </a:xfrm>
          <a:prstGeom prst="rect">
            <a:avLst/>
          </a:prstGeom>
        </p:spPr>
        <p:txBody>
          <a:bodyPr wrap="square">
            <a:spAutoFit/>
          </a:bodyPr>
          <a:lstStyle/>
          <a:p>
            <a:pPr marL="176213" indent="-176213">
              <a:spcAft>
                <a:spcPts val="600"/>
              </a:spcAft>
              <a:buFont typeface="Arial" pitchFamily="34" charset="0"/>
              <a:buChar char="•"/>
            </a:pPr>
            <a:r>
              <a:rPr lang="en-US" sz="2800" dirty="0" smtClean="0"/>
              <a:t>Hunter-gatherer tribes frequently came this area as early as 10,000 years ago for seasonal hunting </a:t>
            </a:r>
          </a:p>
          <a:p>
            <a:pPr marL="176213" indent="-176213">
              <a:spcAft>
                <a:spcPts val="600"/>
              </a:spcAft>
              <a:buFont typeface="Arial" pitchFamily="34" charset="0"/>
              <a:buChar char="•"/>
            </a:pPr>
            <a:r>
              <a:rPr lang="en-US" sz="2800" dirty="0" smtClean="0"/>
              <a:t>Nomadic Shoshone, Ute, and Paiute eventually took their place. </a:t>
            </a:r>
          </a:p>
          <a:p>
            <a:pPr marL="176213" indent="-176213">
              <a:spcAft>
                <a:spcPts val="600"/>
              </a:spcAft>
              <a:buFont typeface="Arial" pitchFamily="34" charset="0"/>
              <a:buChar char="•"/>
            </a:pPr>
            <a:r>
              <a:rPr lang="en-US" sz="2800" dirty="0" smtClean="0"/>
              <a:t>Early tribes left their mark on the region through their exquisite displays of petroglyphs which are viewable today at Wolfe Ranch in the park</a:t>
            </a:r>
          </a:p>
        </p:txBody>
      </p:sp>
      <p:sp>
        <p:nvSpPr>
          <p:cNvPr id="23" name="Rectangle 22"/>
          <p:cNvSpPr/>
          <p:nvPr/>
        </p:nvSpPr>
        <p:spPr>
          <a:xfrm>
            <a:off x="0" y="5057265"/>
            <a:ext cx="9144000" cy="523220"/>
          </a:xfrm>
          <a:prstGeom prst="rect">
            <a:avLst/>
          </a:prstGeom>
        </p:spPr>
        <p:txBody>
          <a:bodyPr wrap="square">
            <a:spAutoFit/>
          </a:bodyPr>
          <a:lstStyle/>
          <a:p>
            <a:pPr marL="176213" indent="-176213">
              <a:spcAft>
                <a:spcPts val="600"/>
              </a:spcAft>
            </a:pPr>
            <a:r>
              <a:rPr lang="en-US" sz="2800" dirty="0" smtClean="0"/>
              <a:t>	</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dirty="0" smtClean="0"/>
              <a:t>ARCHES NP - OVERVIEW</a:t>
            </a:r>
          </a:p>
        </p:txBody>
      </p:sp>
      <p:pic>
        <p:nvPicPr>
          <p:cNvPr id="5" name="Picture 4" descr="https://www.nps.gov/carto/hfc/carto/media/ARCHmap1.jpg"/>
          <p:cNvPicPr>
            <a:picLocks noChangeAspect="1" noChangeArrowheads="1"/>
          </p:cNvPicPr>
          <p:nvPr/>
        </p:nvPicPr>
        <p:blipFill>
          <a:blip r:embed="rId2" cstate="print"/>
          <a:srcRect/>
          <a:stretch>
            <a:fillRect/>
          </a:stretch>
        </p:blipFill>
        <p:spPr bwMode="auto">
          <a:xfrm>
            <a:off x="5943600" y="685800"/>
            <a:ext cx="3200400" cy="4299528"/>
          </a:xfrm>
          <a:prstGeom prst="rect">
            <a:avLst/>
          </a:prstGeom>
          <a:noFill/>
        </p:spPr>
      </p:pic>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7" name="Picture 6" descr="https://www.nps.gov/carto/hfc/carto/media/ARCHmap1.jpg"/>
          <p:cNvPicPr>
            <a:picLocks noChangeAspect="1" noChangeArrowheads="1"/>
          </p:cNvPicPr>
          <p:nvPr/>
        </p:nvPicPr>
        <p:blipFill>
          <a:blip r:embed="rId2" cstate="print"/>
          <a:srcRect/>
          <a:stretch>
            <a:fillRect/>
          </a:stretch>
        </p:blipFill>
        <p:spPr bwMode="auto">
          <a:xfrm>
            <a:off x="2286000" y="715817"/>
            <a:ext cx="4572000" cy="6142183"/>
          </a:xfrm>
          <a:prstGeom prst="rect">
            <a:avLst/>
          </a:prstGeom>
          <a:noFill/>
        </p:spPr>
      </p:pic>
      <p:sp>
        <p:nvSpPr>
          <p:cNvPr id="8" name="TextBox 7"/>
          <p:cNvSpPr txBox="1"/>
          <p:nvPr/>
        </p:nvSpPr>
        <p:spPr>
          <a:xfrm>
            <a:off x="2209800" y="1843951"/>
            <a:ext cx="4724400" cy="3170099"/>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Let’s go look at some of these </a:t>
            </a:r>
          </a:p>
          <a:p>
            <a:pPr algn="ctr"/>
            <a:r>
              <a:rPr lang="en-US" sz="6000" b="1" dirty="0" smtClean="0">
                <a:solidFill>
                  <a:schemeClr val="tx1">
                    <a:lumMod val="75000"/>
                    <a:lumOff val="25000"/>
                  </a:schemeClr>
                </a:solidFill>
              </a:rPr>
              <a:t>EARLY NA PETROGLYPHS</a:t>
            </a:r>
          </a:p>
        </p:txBody>
      </p:sp>
      <p:sp>
        <p:nvSpPr>
          <p:cNvPr id="9" name="Oval 8"/>
          <p:cNvSpPr/>
          <p:nvPr/>
        </p:nvSpPr>
        <p:spPr>
          <a:xfrm>
            <a:off x="8305800" y="2590800"/>
            <a:ext cx="228600" cy="2286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0 -3.33333E-6 L 0.31667 -0.14097 " pathEditMode="relative" rAng="0" ptsTypes="AA">
                                      <p:cBhvr>
                                        <p:cTn id="11" dur="2000" fill="hold"/>
                                        <p:tgtEl>
                                          <p:spTgt spid="7"/>
                                        </p:tgtEl>
                                        <p:attrNameLst>
                                          <p:attrName>ppt_x</p:attrName>
                                          <p:attrName>ppt_y</p:attrName>
                                        </p:attrNameLst>
                                      </p:cBhvr>
                                      <p:rCtr x="158" y="-71"/>
                                    </p:animMotion>
                                  </p:childTnLst>
                                </p:cTn>
                              </p:par>
                              <p:par>
                                <p:cTn id="12" presetID="6" presetClass="emph" presetSubtype="0" fill="hold" nodeType="withEffect">
                                  <p:stCondLst>
                                    <p:cond delay="0"/>
                                  </p:stCondLst>
                                  <p:childTnLst>
                                    <p:animScale>
                                      <p:cBhvr>
                                        <p:cTn id="13" dur="2000" fill="hold"/>
                                        <p:tgtEl>
                                          <p:spTgt spid="7"/>
                                        </p:tgtEl>
                                      </p:cBhvr>
                                      <p:by x="65000" y="65000"/>
                                    </p:animScale>
                                  </p:childTnLst>
                                </p:cTn>
                              </p:par>
                              <p:par>
                                <p:cTn id="14" presetID="10" presetClass="exit" presetSubtype="0" fill="hold" nodeType="withEffect">
                                  <p:stCondLst>
                                    <p:cond delay="0"/>
                                  </p:stCondLst>
                                  <p:childTnLst>
                                    <p:animEffect transition="out" filter="fade">
                                      <p:cBhvr>
                                        <p:cTn id="15" dur="3000"/>
                                        <p:tgtEl>
                                          <p:spTgt spid="7"/>
                                        </p:tgtEl>
                                      </p:cBhvr>
                                    </p:animEffect>
                                    <p:set>
                                      <p:cBhvr>
                                        <p:cTn id="16" dur="1" fill="hold">
                                          <p:stCondLst>
                                            <p:cond delay="2999"/>
                                          </p:stCondLst>
                                        </p:cTn>
                                        <p:tgtEl>
                                          <p:spTgt spid="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wipe(left)">
                                      <p:cBhvr>
                                        <p:cTn id="23" dur="10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wipe(left)">
                                      <p:cBhvr>
                                        <p:cTn id="28" dur="10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wipe(left)">
                                      <p:cBhvr>
                                        <p:cTn id="33" dur="1000"/>
                                        <p:tgtEl>
                                          <p:spTgt spid="2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80">
                                          <p:stCondLst>
                                            <p:cond delay="0"/>
                                          </p:stCondLst>
                                        </p:cTn>
                                        <p:tgtEl>
                                          <p:spTgt spid="9"/>
                                        </p:tgtEl>
                                      </p:cBhvr>
                                    </p:animEffect>
                                    <p:anim calcmode="lin" valueType="num">
                                      <p:cBhvr>
                                        <p:cTn id="3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gtEl>
                                      </p:cBhvr>
                                      <p:to x="100000" y="60000"/>
                                    </p:animScale>
                                    <p:animScale>
                                      <p:cBhvr>
                                        <p:cTn id="45" dur="166" decel="50000">
                                          <p:stCondLst>
                                            <p:cond delay="676"/>
                                          </p:stCondLst>
                                        </p:cTn>
                                        <p:tgtEl>
                                          <p:spTgt spid="9"/>
                                        </p:tgtEl>
                                      </p:cBhvr>
                                      <p:to x="100000" y="100000"/>
                                    </p:animScale>
                                    <p:animScale>
                                      <p:cBhvr>
                                        <p:cTn id="46" dur="26">
                                          <p:stCondLst>
                                            <p:cond delay="1312"/>
                                          </p:stCondLst>
                                        </p:cTn>
                                        <p:tgtEl>
                                          <p:spTgt spid="9"/>
                                        </p:tgtEl>
                                      </p:cBhvr>
                                      <p:to x="100000" y="80000"/>
                                    </p:animScale>
                                    <p:animScale>
                                      <p:cBhvr>
                                        <p:cTn id="47" dur="166" decel="50000">
                                          <p:stCondLst>
                                            <p:cond delay="1338"/>
                                          </p:stCondLst>
                                        </p:cTn>
                                        <p:tgtEl>
                                          <p:spTgt spid="9"/>
                                        </p:tgtEl>
                                      </p:cBhvr>
                                      <p:to x="100000" y="100000"/>
                                    </p:animScale>
                                    <p:animScale>
                                      <p:cBhvr>
                                        <p:cTn id="48" dur="26">
                                          <p:stCondLst>
                                            <p:cond delay="1642"/>
                                          </p:stCondLst>
                                        </p:cTn>
                                        <p:tgtEl>
                                          <p:spTgt spid="9"/>
                                        </p:tgtEl>
                                      </p:cBhvr>
                                      <p:to x="100000" y="90000"/>
                                    </p:animScale>
                                    <p:animScale>
                                      <p:cBhvr>
                                        <p:cTn id="49" dur="166" decel="50000">
                                          <p:stCondLst>
                                            <p:cond delay="1668"/>
                                          </p:stCondLst>
                                        </p:cTn>
                                        <p:tgtEl>
                                          <p:spTgt spid="9"/>
                                        </p:tgtEl>
                                      </p:cBhvr>
                                      <p:to x="100000" y="100000"/>
                                    </p:animScale>
                                    <p:animScale>
                                      <p:cBhvr>
                                        <p:cTn id="50" dur="26">
                                          <p:stCondLst>
                                            <p:cond delay="1808"/>
                                          </p:stCondLst>
                                        </p:cTn>
                                        <p:tgtEl>
                                          <p:spTgt spid="9"/>
                                        </p:tgtEl>
                                      </p:cBhvr>
                                      <p:to x="100000" y="95000"/>
                                    </p:animScale>
                                    <p:animScale>
                                      <p:cBhvr>
                                        <p:cTn id="51" dur="166" decel="50000">
                                          <p:stCondLst>
                                            <p:cond delay="1834"/>
                                          </p:stCondLst>
                                        </p:cTn>
                                        <p:tgtEl>
                                          <p:spTgt spid="9"/>
                                        </p:tgtEl>
                                      </p:cBhvr>
                                      <p:to x="100000" y="100000"/>
                                    </p:animScale>
                                  </p:childTnLst>
                                </p:cTn>
                              </p:par>
                            </p:childTnLst>
                          </p:cTn>
                        </p:par>
                        <p:par>
                          <p:cTn id="52" fill="hold">
                            <p:stCondLst>
                              <p:cond delay="2000"/>
                            </p:stCondLst>
                            <p:childTnLst>
                              <p:par>
                                <p:cTn id="53" presetID="22" presetClass="entr" presetSubtype="8" fill="hold" nodeType="after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Effect transition="in" filter="wipe(left)">
                                      <p:cBhvr>
                                        <p:cTn id="55" dur="1000"/>
                                        <p:tgtEl>
                                          <p:spTgt spid="2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4"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from="(-#ppt_w/2)" to="(#ppt_x)" calcmode="lin" valueType="num">
                                      <p:cBhvr>
                                        <p:cTn id="60" dur="600" fill="hold">
                                          <p:stCondLst>
                                            <p:cond delay="0"/>
                                          </p:stCondLst>
                                        </p:cTn>
                                        <p:tgtEl>
                                          <p:spTgt spid="8"/>
                                        </p:tgtEl>
                                        <p:attrNameLst>
                                          <p:attrName>ppt_x</p:attrName>
                                        </p:attrNameLst>
                                      </p:cBhvr>
                                    </p:anim>
                                    <p:anim from="0" to="-1.0" calcmode="lin" valueType="num">
                                      <p:cBhvr>
                                        <p:cTn id="61" dur="200" decel="50000" autoRev="1" fill="hold">
                                          <p:stCondLst>
                                            <p:cond delay="600"/>
                                          </p:stCondLst>
                                        </p:cTn>
                                        <p:tgtEl>
                                          <p:spTgt spid="8"/>
                                        </p:tgtEl>
                                        <p:attrNameLst>
                                          <p:attrName>xshear</p:attrName>
                                        </p:attrNameLst>
                                      </p:cBhvr>
                                    </p:anim>
                                    <p:animScale>
                                      <p:cBhvr>
                                        <p:cTn id="62" dur="200" decel="100000" autoRev="1" fill="hold">
                                          <p:stCondLst>
                                            <p:cond delay="600"/>
                                          </p:stCondLst>
                                        </p:cTn>
                                        <p:tgtEl>
                                          <p:spTgt spid="8"/>
                                        </p:tgtEl>
                                      </p:cBhvr>
                                      <p:from x="100000" y="100000"/>
                                      <p:to x="80000" y="100000"/>
                                    </p:animScale>
                                    <p:anim by="(#ppt_h/3+#ppt_w*0.1)" calcmode="lin" valueType="num">
                                      <p:cBhvr additive="sum">
                                        <p:cTn id="63"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marL="114300" indent="-114300" algn="ctr"/>
            <a:r>
              <a:rPr lang="en-US" sz="7200" dirty="0" smtClean="0"/>
              <a:t>PETROGLYPHS OF ARCHES NP</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004887"/>
            <a:ext cx="9139237" cy="5853113"/>
            <a:chOff x="0" y="1004887"/>
            <a:chExt cx="9139237" cy="5853113"/>
          </a:xfrm>
        </p:grpSpPr>
        <p:grpSp>
          <p:nvGrpSpPr>
            <p:cNvPr id="21"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10"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5" name="Rectangle 4"/>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19" name="TextBox 18"/>
          <p:cNvSpPr txBox="1"/>
          <p:nvPr/>
        </p:nvSpPr>
        <p:spPr>
          <a:xfrm>
            <a:off x="0" y="989727"/>
            <a:ext cx="9144000" cy="6381234"/>
          </a:xfrm>
          <a:prstGeom prst="rect">
            <a:avLst/>
          </a:prstGeom>
          <a:solidFill>
            <a:srgbClr val="FFE9A3">
              <a:alpha val="64706"/>
            </a:srgbClr>
          </a:solidFill>
        </p:spPr>
        <p:txBody>
          <a:bodyPr wrap="square" rtlCol="0">
            <a:spAutoFit/>
          </a:bodyPr>
          <a:lstStyle/>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1 – Setting the Stage</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2 – Escalante &amp; 3 </a:t>
            </a:r>
            <a:r>
              <a:rPr lang="en-US" sz="3600" b="1" spc="-50" dirty="0" err="1"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Archaeologic</a:t>
            </a: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Sites</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3 – Arches &amp;</a:t>
            </a:r>
          </a:p>
          <a:p>
            <a:pPr>
              <a:lnSpc>
                <a:spcPts val="4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Canyonlands </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4 – Bryce Canyon  </a:t>
            </a:r>
          </a:p>
          <a:p>
            <a:pPr>
              <a:lnSpc>
                <a:spcPts val="4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&amp; Zion</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5 – Grand Canyon</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6 – Future of the Plateau</a:t>
            </a:r>
          </a:p>
          <a:p>
            <a:pPr>
              <a:lnSpc>
                <a:spcPct val="150000"/>
              </a:lnSpc>
            </a:pPr>
            <a:endParaRPr lang="en-US" sz="2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endParaRPr>
          </a:p>
        </p:txBody>
      </p:sp>
      <p:sp>
        <p:nvSpPr>
          <p:cNvPr id="22" name="TextBox 21"/>
          <p:cNvSpPr txBox="1"/>
          <p:nvPr/>
        </p:nvSpPr>
        <p:spPr>
          <a:xfrm>
            <a:off x="0" y="0"/>
            <a:ext cx="9067800" cy="798039"/>
          </a:xfrm>
          <a:prstGeom prst="rect">
            <a:avLst/>
          </a:prstGeom>
          <a:noFill/>
        </p:spPr>
        <p:txBody>
          <a:bodyPr wrap="square" rtlCol="0">
            <a:spAutoFit/>
          </a:bodyPr>
          <a:lstStyle/>
          <a:p>
            <a:pPr algn="ctr">
              <a:lnSpc>
                <a:spcPts val="6000"/>
              </a:lnSpc>
            </a:pPr>
            <a:r>
              <a:rPr lang="en-US" sz="3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Week  3 – Arches &amp; Canyonlands</a:t>
            </a:r>
          </a:p>
        </p:txBody>
      </p:sp>
      <p:sp>
        <p:nvSpPr>
          <p:cNvPr id="16" name="TextBox 15"/>
          <p:cNvSpPr txBox="1"/>
          <p:nvPr/>
        </p:nvSpPr>
        <p:spPr>
          <a:xfrm>
            <a:off x="3024555" y="2508611"/>
            <a:ext cx="5486400" cy="861774"/>
          </a:xfrm>
          <a:prstGeom prst="rect">
            <a:avLst/>
          </a:prstGeom>
          <a:noFill/>
        </p:spPr>
        <p:txBody>
          <a:bodyPr wrap="square" rtlCol="0">
            <a:spAutoFit/>
          </a:bodyPr>
          <a:lstStyle/>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3 -  Arches &amp;</a:t>
            </a:r>
          </a:p>
        </p:txBody>
      </p:sp>
      <p:sp>
        <p:nvSpPr>
          <p:cNvPr id="20" name="Rectangle 19"/>
          <p:cNvSpPr/>
          <p:nvPr/>
        </p:nvSpPr>
        <p:spPr>
          <a:xfrm>
            <a:off x="609600" y="1828800"/>
            <a:ext cx="80772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2971800" y="2743200"/>
            <a:ext cx="5641182" cy="1220788"/>
            <a:chOff x="3123406" y="2667000"/>
            <a:chExt cx="5641182" cy="1220788"/>
          </a:xfrm>
        </p:grpSpPr>
        <p:cxnSp>
          <p:nvCxnSpPr>
            <p:cNvPr id="33" name="Straight Connector 32"/>
            <p:cNvCxnSpPr/>
            <p:nvPr/>
          </p:nvCxnSpPr>
          <p:spPr>
            <a:xfrm rot="5400000">
              <a:off x="4533900" y="3619500"/>
              <a:ext cx="534194" cy="7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3123406" y="2667000"/>
              <a:ext cx="5641182" cy="1220788"/>
              <a:chOff x="3123406" y="2667000"/>
              <a:chExt cx="5641182" cy="1220788"/>
            </a:xfrm>
          </p:grpSpPr>
          <p:cxnSp>
            <p:nvCxnSpPr>
              <p:cNvPr id="25" name="Straight Connector 24"/>
              <p:cNvCxnSpPr/>
              <p:nvPr/>
            </p:nvCxnSpPr>
            <p:spPr>
              <a:xfrm>
                <a:off x="4800600" y="3886200"/>
                <a:ext cx="3962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781300" y="3009900"/>
                <a:ext cx="685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24200" y="33528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8165624" y="3264376"/>
                <a:ext cx="119634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124200" y="2667000"/>
                <a:ext cx="5638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p:nvSpPr>
        <p:spPr>
          <a:xfrm>
            <a:off x="4953000" y="3077308"/>
            <a:ext cx="4191000" cy="861774"/>
          </a:xfrm>
          <a:prstGeom prst="rect">
            <a:avLst/>
          </a:prstGeom>
          <a:noFill/>
        </p:spPr>
        <p:txBody>
          <a:bodyPr wrap="square" rtlCol="0">
            <a:spAutoFit/>
          </a:bodyPr>
          <a:lstStyle/>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Canyonlands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fade">
                                      <p:cBhvr>
                                        <p:cTn id="7" dur="1000"/>
                                        <p:tgtEl>
                                          <p:spTgt spid="1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1000"/>
                                        <p:tgtEl>
                                          <p:spTgt spid="1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1000"/>
                                        <p:tgtEl>
                                          <p:spTgt spid="1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2" end="2"/>
                                            </p:txEl>
                                          </p:spTgt>
                                        </p:tgtEl>
                                        <p:attrNameLst>
                                          <p:attrName>style.visibility</p:attrName>
                                        </p:attrNameLst>
                                      </p:cBhvr>
                                      <p:to>
                                        <p:strVal val="visible"/>
                                      </p:to>
                                    </p:set>
                                    <p:animEffect transition="in" filter="fade">
                                      <p:cBhvr>
                                        <p:cTn id="16" dur="1000"/>
                                        <p:tgtEl>
                                          <p:spTgt spid="1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animEffect transition="in" filter="fade">
                                      <p:cBhvr>
                                        <p:cTn id="19" dur="1000"/>
                                        <p:tgtEl>
                                          <p:spTgt spid="1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1000"/>
                                        <p:tgtEl>
                                          <p:spTgt spid="19">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xEl>
                                              <p:pRg st="5" end="5"/>
                                            </p:txEl>
                                          </p:spTgt>
                                        </p:tgtEl>
                                        <p:attrNameLst>
                                          <p:attrName>style.visibility</p:attrName>
                                        </p:attrNameLst>
                                      </p:cBhvr>
                                      <p:to>
                                        <p:strVal val="visible"/>
                                      </p:to>
                                    </p:set>
                                    <p:animEffect transition="in" filter="fade">
                                      <p:cBhvr>
                                        <p:cTn id="25" dur="1000"/>
                                        <p:tgtEl>
                                          <p:spTgt spid="19">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xEl>
                                              <p:pRg st="6" end="6"/>
                                            </p:txEl>
                                          </p:spTgt>
                                        </p:tgtEl>
                                        <p:attrNameLst>
                                          <p:attrName>style.visibility</p:attrName>
                                        </p:attrNameLst>
                                      </p:cBhvr>
                                      <p:to>
                                        <p:strVal val="visible"/>
                                      </p:to>
                                    </p:set>
                                    <p:animEffect transition="in" filter="fade">
                                      <p:cBhvr>
                                        <p:cTn id="28" dur="1000"/>
                                        <p:tgtEl>
                                          <p:spTgt spid="19">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7" end="7"/>
                                            </p:txEl>
                                          </p:spTgt>
                                        </p:tgtEl>
                                        <p:attrNameLst>
                                          <p:attrName>style.visibility</p:attrName>
                                        </p:attrNameLst>
                                      </p:cBhvr>
                                      <p:to>
                                        <p:strVal val="visible"/>
                                      </p:to>
                                    </p:set>
                                    <p:animEffect transition="in" filter="fade">
                                      <p:cBhvr>
                                        <p:cTn id="31" dur="1000"/>
                                        <p:tgtEl>
                                          <p:spTgt spid="19">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0.05 0.0037 L 0.19167 0.16111 " pathEditMode="relative" rAng="0" ptsTypes="AA">
                                      <p:cBhvr>
                                        <p:cTn id="40" dur="1000" fill="hold"/>
                                        <p:tgtEl>
                                          <p:spTgt spid="20"/>
                                        </p:tgtEl>
                                        <p:attrNameLst>
                                          <p:attrName>ppt_x</p:attrName>
                                          <p:attrName>ppt_y</p:attrName>
                                        </p:attrNameLst>
                                      </p:cBhvr>
                                      <p:rCtr x="121" y="79"/>
                                    </p:animMotion>
                                  </p:childTnLst>
                                </p:cTn>
                              </p:par>
                              <p:par>
                                <p:cTn id="41" presetID="17" presetClass="exit" presetSubtype="10" fill="hold" grpId="2" nodeType="withEffect">
                                  <p:stCondLst>
                                    <p:cond delay="0"/>
                                  </p:stCondLst>
                                  <p:childTnLst>
                                    <p:anim calcmode="lin" valueType="num">
                                      <p:cBhvr>
                                        <p:cTn id="42" dur="1000"/>
                                        <p:tgtEl>
                                          <p:spTgt spid="20"/>
                                        </p:tgtEl>
                                        <p:attrNameLst>
                                          <p:attrName>ppt_w</p:attrName>
                                        </p:attrNameLst>
                                      </p:cBhvr>
                                      <p:tavLst>
                                        <p:tav tm="0">
                                          <p:val>
                                            <p:strVal val="ppt_w"/>
                                          </p:val>
                                        </p:tav>
                                        <p:tav tm="100000">
                                          <p:val>
                                            <p:fltVal val="0"/>
                                          </p:val>
                                        </p:tav>
                                      </p:tavLst>
                                    </p:anim>
                                    <p:anim calcmode="lin" valueType="num">
                                      <p:cBhvr>
                                        <p:cTn id="43" dur="1000"/>
                                        <p:tgtEl>
                                          <p:spTgt spid="20"/>
                                        </p:tgtEl>
                                        <p:attrNameLst>
                                          <p:attrName>ppt_h</p:attrName>
                                        </p:attrNameLst>
                                      </p:cBhvr>
                                      <p:tavLst>
                                        <p:tav tm="0">
                                          <p:val>
                                            <p:strVal val="ppt_h"/>
                                          </p:val>
                                        </p:tav>
                                        <p:tav tm="100000">
                                          <p:val>
                                            <p:strVal val="ppt_h"/>
                                          </p:val>
                                        </p:tav>
                                      </p:tavLst>
                                    </p:anim>
                                    <p:set>
                                      <p:cBhvr>
                                        <p:cTn id="44" dur="1" fill="hold">
                                          <p:stCondLst>
                                            <p:cond delay="999"/>
                                          </p:stCondLst>
                                        </p:cTn>
                                        <p:tgtEl>
                                          <p:spTgt spid="2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64" presetClass="path" presetSubtype="0" accel="50000" decel="50000" fill="hold" grpId="1" nodeType="withEffect">
                                  <p:stCondLst>
                                    <p:cond delay="0"/>
                                  </p:stCondLst>
                                  <p:childTnLst>
                                    <p:animMotion origin="layout" path="M 3.33333E-6 -4.44444E-6 L 0.02083 -0.41805 " pathEditMode="relative" rAng="0" ptsTypes="AA">
                                      <p:cBhvr>
                                        <p:cTn id="55" dur="1000" fill="hold"/>
                                        <p:tgtEl>
                                          <p:spTgt spid="24"/>
                                        </p:tgtEl>
                                        <p:attrNameLst>
                                          <p:attrName>ppt_x</p:attrName>
                                          <p:attrName>ppt_y</p:attrName>
                                        </p:attrNameLst>
                                      </p:cBhvr>
                                      <p:rCtr x="10" y="-209"/>
                                    </p:animMotion>
                                  </p:childTnLst>
                                </p:cTn>
                              </p:par>
                              <p:par>
                                <p:cTn id="56" presetID="64" presetClass="path" presetSubtype="0" accel="50000" decel="50000" fill="hold" grpId="1" nodeType="withEffect">
                                  <p:stCondLst>
                                    <p:cond delay="0"/>
                                  </p:stCondLst>
                                  <p:childTnLst>
                                    <p:animMotion origin="layout" path="M 3.33333E-6 2.22222E-6 L -0.31667 -0.35486 " pathEditMode="relative" rAng="0" ptsTypes="AA">
                                      <p:cBhvr>
                                        <p:cTn id="57" dur="1000" fill="hold"/>
                                        <p:tgtEl>
                                          <p:spTgt spid="16"/>
                                        </p:tgtEl>
                                        <p:attrNameLst>
                                          <p:attrName>ppt_x</p:attrName>
                                          <p:attrName>ppt_y</p:attrName>
                                        </p:attrNameLst>
                                      </p:cBhvr>
                                      <p:rCtr x="-158" y="-178"/>
                                    </p:animMotion>
                                  </p:childTnLst>
                                </p:cTn>
                              </p:par>
                              <p:par>
                                <p:cTn id="58" presetID="10" presetClass="exit" presetSubtype="0" fill="hold" grpId="1" nodeType="withEffect">
                                  <p:stCondLst>
                                    <p:cond delay="0"/>
                                  </p:stCondLst>
                                  <p:childTnLst>
                                    <p:animEffect transition="out" filter="fade">
                                      <p:cBhvr>
                                        <p:cTn id="59" dur="1000"/>
                                        <p:tgtEl>
                                          <p:spTgt spid="19">
                                            <p:txEl>
                                              <p:pRg st="0" end="0"/>
                                            </p:txEl>
                                          </p:spTgt>
                                        </p:tgtEl>
                                      </p:cBhvr>
                                    </p:animEffect>
                                    <p:set>
                                      <p:cBhvr>
                                        <p:cTn id="60" dur="1" fill="hold">
                                          <p:stCondLst>
                                            <p:cond delay="999"/>
                                          </p:stCondLst>
                                        </p:cTn>
                                        <p:tgtEl>
                                          <p:spTgt spid="19">
                                            <p:txEl>
                                              <p:pRg st="0" end="0"/>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9">
                                            <p:txEl>
                                              <p:pRg st="1" end="1"/>
                                            </p:txEl>
                                          </p:spTgt>
                                        </p:tgtEl>
                                      </p:cBhvr>
                                    </p:animEffect>
                                    <p:set>
                                      <p:cBhvr>
                                        <p:cTn id="63" dur="1" fill="hold">
                                          <p:stCondLst>
                                            <p:cond delay="999"/>
                                          </p:stCondLst>
                                        </p:cTn>
                                        <p:tgtEl>
                                          <p:spTgt spid="19">
                                            <p:txEl>
                                              <p:pRg st="1" end="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9">
                                            <p:txEl>
                                              <p:pRg st="2" end="2"/>
                                            </p:txEl>
                                          </p:spTgt>
                                        </p:tgtEl>
                                      </p:cBhvr>
                                    </p:animEffect>
                                    <p:set>
                                      <p:cBhvr>
                                        <p:cTn id="66" dur="1" fill="hold">
                                          <p:stCondLst>
                                            <p:cond delay="999"/>
                                          </p:stCondLst>
                                        </p:cTn>
                                        <p:tgtEl>
                                          <p:spTgt spid="19">
                                            <p:txEl>
                                              <p:pRg st="2" end="2"/>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9">
                                            <p:txEl>
                                              <p:pRg st="3" end="3"/>
                                            </p:txEl>
                                          </p:spTgt>
                                        </p:tgtEl>
                                      </p:cBhvr>
                                    </p:animEffect>
                                    <p:set>
                                      <p:cBhvr>
                                        <p:cTn id="69" dur="1" fill="hold">
                                          <p:stCondLst>
                                            <p:cond delay="999"/>
                                          </p:stCondLst>
                                        </p:cTn>
                                        <p:tgtEl>
                                          <p:spTgt spid="19">
                                            <p:txEl>
                                              <p:pRg st="3" end="3"/>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9">
                                            <p:txEl>
                                              <p:pRg st="4" end="4"/>
                                            </p:txEl>
                                          </p:spTgt>
                                        </p:tgtEl>
                                      </p:cBhvr>
                                    </p:animEffect>
                                    <p:set>
                                      <p:cBhvr>
                                        <p:cTn id="72" dur="1" fill="hold">
                                          <p:stCondLst>
                                            <p:cond delay="999"/>
                                          </p:stCondLst>
                                        </p:cTn>
                                        <p:tgtEl>
                                          <p:spTgt spid="19">
                                            <p:txEl>
                                              <p:pRg st="4" end="4"/>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9">
                                            <p:txEl>
                                              <p:pRg st="5" end="5"/>
                                            </p:txEl>
                                          </p:spTgt>
                                        </p:tgtEl>
                                      </p:cBhvr>
                                    </p:animEffect>
                                    <p:set>
                                      <p:cBhvr>
                                        <p:cTn id="75" dur="1" fill="hold">
                                          <p:stCondLst>
                                            <p:cond delay="999"/>
                                          </p:stCondLst>
                                        </p:cTn>
                                        <p:tgtEl>
                                          <p:spTgt spid="19">
                                            <p:txEl>
                                              <p:pRg st="5" end="5"/>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9">
                                            <p:txEl>
                                              <p:pRg st="6" end="6"/>
                                            </p:txEl>
                                          </p:spTgt>
                                        </p:tgtEl>
                                      </p:cBhvr>
                                    </p:animEffect>
                                    <p:set>
                                      <p:cBhvr>
                                        <p:cTn id="78" dur="1" fill="hold">
                                          <p:stCondLst>
                                            <p:cond delay="999"/>
                                          </p:stCondLst>
                                        </p:cTn>
                                        <p:tgtEl>
                                          <p:spTgt spid="19">
                                            <p:txEl>
                                              <p:pRg st="6" end="6"/>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9">
                                            <p:txEl>
                                              <p:pRg st="7" end="7"/>
                                            </p:txEl>
                                          </p:spTgt>
                                        </p:tgtEl>
                                      </p:cBhvr>
                                    </p:animEffect>
                                    <p:set>
                                      <p:cBhvr>
                                        <p:cTn id="81" dur="1" fill="hold">
                                          <p:stCondLst>
                                            <p:cond delay="999"/>
                                          </p:stCondLst>
                                        </p:cTn>
                                        <p:tgtEl>
                                          <p:spTgt spid="19">
                                            <p:txEl>
                                              <p:pRg st="7" end="7"/>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17"/>
                                        </p:tgtEl>
                                      </p:cBhvr>
                                    </p:animEffect>
                                    <p:set>
                                      <p:cBhvr>
                                        <p:cTn id="84" dur="1" fill="hold">
                                          <p:stCondLst>
                                            <p:cond delay="999"/>
                                          </p:stCondLst>
                                        </p:cTn>
                                        <p:tgtEl>
                                          <p:spTgt spid="17"/>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1000"/>
                                        <p:tgtEl>
                                          <p:spTgt spid="24"/>
                                        </p:tgtEl>
                                      </p:cBhvr>
                                    </p:animEffect>
                                    <p:set>
                                      <p:cBhvr>
                                        <p:cTn id="87" dur="1" fill="hold">
                                          <p:stCondLst>
                                            <p:cond delay="999"/>
                                          </p:stCondLst>
                                        </p:cTn>
                                        <p:tgtEl>
                                          <p:spTgt spid="2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9">
                                            <p:bg/>
                                          </p:spTgt>
                                        </p:tgtEl>
                                      </p:cBhvr>
                                    </p:animEffect>
                                    <p:set>
                                      <p:cBhvr>
                                        <p:cTn id="90" dur="1" fill="hold">
                                          <p:stCondLst>
                                            <p:cond delay="999"/>
                                          </p:stCondLst>
                                        </p:cTn>
                                        <p:tgtEl>
                                          <p:spTgt spid="19">
                                            <p:bg/>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50"/>
                                        </p:tgtEl>
                                      </p:cBhvr>
                                    </p:animEffect>
                                    <p:set>
                                      <p:cBhvr>
                                        <p:cTn id="93" dur="1" fill="hold">
                                          <p:stCondLst>
                                            <p:cond delay="999"/>
                                          </p:stCondLst>
                                        </p:cTn>
                                        <p:tgtEl>
                                          <p:spTgt spid="5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15"/>
                                        </p:tgtEl>
                                      </p:cBhvr>
                                    </p:animEffect>
                                    <p:set>
                                      <p:cBhvr>
                                        <p:cTn id="96" dur="1" fill="hold">
                                          <p:stCondLst>
                                            <p:cond delay="999"/>
                                          </p:stCondLst>
                                        </p:cTn>
                                        <p:tgtEl>
                                          <p:spTgt spid="15"/>
                                        </p:tgtEl>
                                        <p:attrNameLst>
                                          <p:attrName>style.visibility</p:attrName>
                                        </p:attrNameLst>
                                      </p:cBhvr>
                                      <p:to>
                                        <p:strVal val="hidden"/>
                                      </p:to>
                                    </p:set>
                                  </p:childTnLst>
                                </p:cTn>
                              </p:par>
                              <p:par>
                                <p:cTn id="97" presetID="10" presetClass="entr" presetSubtype="0" fill="hold" grpId="0" nodeType="withEffect">
                                  <p:stCondLst>
                                    <p:cond delay="50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1000"/>
                                        <p:tgtEl>
                                          <p:spTgt spid="22"/>
                                        </p:tgtEl>
                                      </p:cBhvr>
                                    </p:animEffect>
                                  </p:childTnLst>
                                </p:cTn>
                              </p:par>
                              <p:par>
                                <p:cTn id="100" presetID="10" presetClass="exit" presetSubtype="0" fill="hold" grpId="0" nodeType="withEffect">
                                  <p:stCondLst>
                                    <p:cond delay="500"/>
                                  </p:stCondLst>
                                  <p:childTnLst>
                                    <p:animEffect transition="out" filter="fade">
                                      <p:cBhvr>
                                        <p:cTn id="101" dur="1000"/>
                                        <p:tgtEl>
                                          <p:spTgt spid="5"/>
                                        </p:tgtEl>
                                      </p:cBhvr>
                                    </p:animEffect>
                                    <p:set>
                                      <p:cBhvr>
                                        <p:cTn id="102" dur="1" fill="hold">
                                          <p:stCondLst>
                                            <p:cond delay="999"/>
                                          </p:stCondLst>
                                        </p:cTn>
                                        <p:tgtEl>
                                          <p:spTgt spid="5"/>
                                        </p:tgtEl>
                                        <p:attrNameLst>
                                          <p:attrName>style.visibility</p:attrName>
                                        </p:attrNameLst>
                                      </p:cBhvr>
                                      <p:to>
                                        <p:strVal val="hidden"/>
                                      </p:to>
                                    </p:set>
                                  </p:childTnLst>
                                </p:cTn>
                              </p:par>
                              <p:par>
                                <p:cTn id="103" presetID="10" presetClass="exit" presetSubtype="0" fill="hold" grpId="2" nodeType="withEffect">
                                  <p:stCondLst>
                                    <p:cond delay="500"/>
                                  </p:stCondLst>
                                  <p:childTnLst>
                                    <p:animEffect transition="out" filter="fade">
                                      <p:cBhvr>
                                        <p:cTn id="104" dur="1000"/>
                                        <p:tgtEl>
                                          <p:spTgt spid="16"/>
                                        </p:tgtEl>
                                      </p:cBhvr>
                                    </p:animEffect>
                                    <p:set>
                                      <p:cBhvr>
                                        <p:cTn id="105"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uiExpand="1" build="allAtOnce" animBg="1"/>
      <p:bldP spid="19" grpId="1" uiExpand="1" build="allAtOnce" animBg="1"/>
      <p:bldP spid="22" grpId="0"/>
      <p:bldP spid="16" grpId="0"/>
      <p:bldP spid="16" grpId="1"/>
      <p:bldP spid="16" grpId="2"/>
      <p:bldP spid="20" grpId="0" animBg="1"/>
      <p:bldP spid="20" grpId="1" animBg="1"/>
      <p:bldP spid="20" grpId="2" animBg="1"/>
      <p:bldP spid="17" grpId="0" animBg="1"/>
      <p:bldP spid="24" grpId="0"/>
      <p:bldP spid="24" grpId="1"/>
      <p:bldP spid="24"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ARCHES NP PETROGLYPHS</a:t>
            </a:r>
            <a:endParaRPr lang="en-US" dirty="0"/>
          </a:p>
        </p:txBody>
      </p:sp>
      <p:sp>
        <p:nvSpPr>
          <p:cNvPr id="5" name="TextBox 4"/>
          <p:cNvSpPr txBox="1"/>
          <p:nvPr/>
        </p:nvSpPr>
        <p:spPr>
          <a:xfrm>
            <a:off x="0" y="5943600"/>
            <a:ext cx="9144000" cy="954107"/>
          </a:xfrm>
          <a:prstGeom prst="rect">
            <a:avLst/>
          </a:prstGeom>
          <a:noFill/>
        </p:spPr>
        <p:txBody>
          <a:bodyPr wrap="square" rtlCol="0">
            <a:spAutoFit/>
          </a:bodyPr>
          <a:lstStyle/>
          <a:p>
            <a:r>
              <a:rPr lang="en-US" sz="2800" b="1" dirty="0" smtClean="0"/>
              <a:t>As you will see in a few minutes, there is a location called Delicate Arch. From there, it is a short walk to PETROGLYPHS</a:t>
            </a:r>
          </a:p>
        </p:txBody>
      </p:sp>
      <p:grpSp>
        <p:nvGrpSpPr>
          <p:cNvPr id="24" name="Group 23"/>
          <p:cNvGrpSpPr/>
          <p:nvPr/>
        </p:nvGrpSpPr>
        <p:grpSpPr>
          <a:xfrm>
            <a:off x="1295400" y="533400"/>
            <a:ext cx="7467600" cy="5278594"/>
            <a:chOff x="1295400" y="533400"/>
            <a:chExt cx="7467600" cy="5278594"/>
          </a:xfrm>
        </p:grpSpPr>
        <p:pic>
          <p:nvPicPr>
            <p:cNvPr id="6" name="Picture 5" descr="https://www.nps.gov/carto/hfc/carto/media/ARCHmap1.jpg"/>
            <p:cNvPicPr>
              <a:picLocks noChangeAspect="1" noChangeArrowheads="1"/>
            </p:cNvPicPr>
            <p:nvPr/>
          </p:nvPicPr>
          <p:blipFill>
            <a:blip r:embed="rId2" cstate="print"/>
            <a:srcRect t="40042"/>
            <a:stretch>
              <a:fillRect/>
            </a:stretch>
          </p:blipFill>
          <p:spPr bwMode="auto">
            <a:xfrm>
              <a:off x="1295400" y="533400"/>
              <a:ext cx="6553200" cy="5278594"/>
            </a:xfrm>
            <a:prstGeom prst="rect">
              <a:avLst/>
            </a:prstGeom>
            <a:noFill/>
          </p:spPr>
        </p:pic>
        <p:grpSp>
          <p:nvGrpSpPr>
            <p:cNvPr id="9" name="Group 23"/>
            <p:cNvGrpSpPr/>
            <p:nvPr/>
          </p:nvGrpSpPr>
          <p:grpSpPr>
            <a:xfrm>
              <a:off x="5943600" y="2667000"/>
              <a:ext cx="2534970" cy="1030307"/>
              <a:chOff x="1142709" y="2855893"/>
              <a:chExt cx="2514890" cy="1030307"/>
            </a:xfrm>
          </p:grpSpPr>
          <p:sp>
            <p:nvSpPr>
              <p:cNvPr id="10" name="TextBox 9"/>
              <p:cNvSpPr txBox="1"/>
              <p:nvPr/>
            </p:nvSpPr>
            <p:spPr>
              <a:xfrm>
                <a:off x="1843284" y="2932093"/>
                <a:ext cx="1814315" cy="954107"/>
              </a:xfrm>
              <a:prstGeom prst="rect">
                <a:avLst/>
              </a:prstGeom>
              <a:solidFill>
                <a:schemeClr val="accent6">
                  <a:lumMod val="75000"/>
                </a:schemeClr>
              </a:solidFill>
            </p:spPr>
            <p:txBody>
              <a:bodyPr wrap="square" rtlCol="0">
                <a:spAutoFit/>
              </a:bodyPr>
              <a:lstStyle/>
              <a:p>
                <a:r>
                  <a:rPr lang="en-US" sz="2800" b="1" dirty="0" smtClean="0"/>
                  <a:t>Delicate Arch Area</a:t>
                </a:r>
              </a:p>
            </p:txBody>
          </p:sp>
          <p:cxnSp>
            <p:nvCxnSpPr>
              <p:cNvPr id="11" name="Straight Arrow Connector 10"/>
              <p:cNvCxnSpPr>
                <a:stCxn id="10" idx="1"/>
              </p:cNvCxnSpPr>
              <p:nvPr/>
            </p:nvCxnSpPr>
            <p:spPr>
              <a:xfrm flipH="1" flipV="1">
                <a:off x="1142709" y="2855893"/>
                <a:ext cx="700575" cy="55325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23"/>
            <p:cNvGrpSpPr/>
            <p:nvPr/>
          </p:nvGrpSpPr>
          <p:grpSpPr>
            <a:xfrm>
              <a:off x="1295401" y="4724400"/>
              <a:ext cx="2743200" cy="1030307"/>
              <a:chOff x="1843286" y="2590800"/>
              <a:chExt cx="1702248" cy="1030307"/>
            </a:xfrm>
          </p:grpSpPr>
          <p:sp>
            <p:nvSpPr>
              <p:cNvPr id="13" name="TextBox 12"/>
              <p:cNvSpPr txBox="1"/>
              <p:nvPr/>
            </p:nvSpPr>
            <p:spPr>
              <a:xfrm>
                <a:off x="1843286" y="2667000"/>
                <a:ext cx="1371256" cy="954107"/>
              </a:xfrm>
              <a:prstGeom prst="rect">
                <a:avLst/>
              </a:prstGeom>
              <a:solidFill>
                <a:schemeClr val="accent6">
                  <a:lumMod val="75000"/>
                </a:schemeClr>
              </a:solidFill>
            </p:spPr>
            <p:txBody>
              <a:bodyPr wrap="square" rtlCol="0">
                <a:spAutoFit/>
              </a:bodyPr>
              <a:lstStyle/>
              <a:p>
                <a:r>
                  <a:rPr lang="en-US" sz="2800" b="1" dirty="0" smtClean="0"/>
                  <a:t>Entrance &amp; </a:t>
                </a:r>
              </a:p>
              <a:p>
                <a:r>
                  <a:rPr lang="en-US" sz="2800" b="1" dirty="0" smtClean="0"/>
                  <a:t>Visitor Center</a:t>
                </a:r>
              </a:p>
            </p:txBody>
          </p:sp>
          <p:cxnSp>
            <p:nvCxnSpPr>
              <p:cNvPr id="14" name="Straight Arrow Connector 13"/>
              <p:cNvCxnSpPr>
                <a:stCxn id="13" idx="3"/>
              </p:cNvCxnSpPr>
              <p:nvPr/>
            </p:nvCxnSpPr>
            <p:spPr>
              <a:xfrm flipV="1">
                <a:off x="3214542" y="2590800"/>
                <a:ext cx="330992" cy="55325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23"/>
            <p:cNvGrpSpPr/>
            <p:nvPr/>
          </p:nvGrpSpPr>
          <p:grpSpPr>
            <a:xfrm>
              <a:off x="5867400" y="1447800"/>
              <a:ext cx="2895600" cy="990600"/>
              <a:chOff x="689133" y="3810000"/>
              <a:chExt cx="2872664" cy="990600"/>
            </a:xfrm>
          </p:grpSpPr>
          <p:sp>
            <p:nvSpPr>
              <p:cNvPr id="20" name="TextBox 19"/>
              <p:cNvSpPr txBox="1"/>
              <p:nvPr/>
            </p:nvSpPr>
            <p:spPr>
              <a:xfrm>
                <a:off x="1596290" y="3810000"/>
                <a:ext cx="1965507" cy="954107"/>
              </a:xfrm>
              <a:prstGeom prst="rect">
                <a:avLst/>
              </a:prstGeom>
              <a:solidFill>
                <a:schemeClr val="accent6">
                  <a:lumMod val="75000"/>
                </a:schemeClr>
              </a:solidFill>
            </p:spPr>
            <p:txBody>
              <a:bodyPr wrap="square" rtlCol="0">
                <a:spAutoFit/>
              </a:bodyPr>
              <a:lstStyle/>
              <a:p>
                <a:pPr algn="ctr"/>
                <a:r>
                  <a:rPr lang="en-US" sz="2800" b="1" dirty="0" smtClean="0"/>
                  <a:t>Ute   Petroglyphs</a:t>
                </a:r>
              </a:p>
            </p:txBody>
          </p:sp>
          <p:cxnSp>
            <p:nvCxnSpPr>
              <p:cNvPr id="21" name="Straight Arrow Connector 20"/>
              <p:cNvCxnSpPr>
                <a:stCxn id="20" idx="1"/>
              </p:cNvCxnSpPr>
              <p:nvPr/>
            </p:nvCxnSpPr>
            <p:spPr>
              <a:xfrm flipH="1">
                <a:off x="689133" y="4287054"/>
                <a:ext cx="907157" cy="51354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5" name="Rectangle 24"/>
          <p:cNvSpPr/>
          <p:nvPr/>
        </p:nvSpPr>
        <p:spPr>
          <a:xfrm>
            <a:off x="5562600" y="2438400"/>
            <a:ext cx="3810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049486" y="2057400"/>
            <a:ext cx="1132114" cy="2673041"/>
          </a:xfrm>
          <a:custGeom>
            <a:avLst/>
            <a:gdLst>
              <a:gd name="connsiteX0" fmla="*/ 0 w 1516284"/>
              <a:gd name="connsiteY0" fmla="*/ 3790709 h 3865945"/>
              <a:gd name="connsiteX1" fmla="*/ 150471 w 1516284"/>
              <a:gd name="connsiteY1" fmla="*/ 3865945 h 3865945"/>
              <a:gd name="connsiteX2" fmla="*/ 202557 w 1516284"/>
              <a:gd name="connsiteY2" fmla="*/ 3854370 h 3865945"/>
              <a:gd name="connsiteX3" fmla="*/ 208345 w 1516284"/>
              <a:gd name="connsiteY3" fmla="*/ 3802284 h 3865945"/>
              <a:gd name="connsiteX4" fmla="*/ 272005 w 1516284"/>
              <a:gd name="connsiteY4" fmla="*/ 3796497 h 3865945"/>
              <a:gd name="connsiteX5" fmla="*/ 300942 w 1516284"/>
              <a:gd name="connsiteY5" fmla="*/ 3709687 h 3865945"/>
              <a:gd name="connsiteX6" fmla="*/ 370390 w 1516284"/>
              <a:gd name="connsiteY6" fmla="*/ 3698112 h 3865945"/>
              <a:gd name="connsiteX7" fmla="*/ 457200 w 1516284"/>
              <a:gd name="connsiteY7" fmla="*/ 3657600 h 3865945"/>
              <a:gd name="connsiteX8" fmla="*/ 451413 w 1516284"/>
              <a:gd name="connsiteY8" fmla="*/ 3593940 h 3865945"/>
              <a:gd name="connsiteX9" fmla="*/ 387752 w 1516284"/>
              <a:gd name="connsiteY9" fmla="*/ 3553428 h 3865945"/>
              <a:gd name="connsiteX10" fmla="*/ 306729 w 1516284"/>
              <a:gd name="connsiteY10" fmla="*/ 3379808 h 3865945"/>
              <a:gd name="connsiteX11" fmla="*/ 243069 w 1516284"/>
              <a:gd name="connsiteY11" fmla="*/ 3292998 h 3865945"/>
              <a:gd name="connsiteX12" fmla="*/ 272005 w 1516284"/>
              <a:gd name="connsiteY12" fmla="*/ 3142527 h 3865945"/>
              <a:gd name="connsiteX13" fmla="*/ 318304 w 1516284"/>
              <a:gd name="connsiteY13" fmla="*/ 3038355 h 3865945"/>
              <a:gd name="connsiteX14" fmla="*/ 381965 w 1516284"/>
              <a:gd name="connsiteY14" fmla="*/ 2992056 h 3865945"/>
              <a:gd name="connsiteX15" fmla="*/ 457200 w 1516284"/>
              <a:gd name="connsiteY15" fmla="*/ 2882097 h 3865945"/>
              <a:gd name="connsiteX16" fmla="*/ 532436 w 1516284"/>
              <a:gd name="connsiteY16" fmla="*/ 2847373 h 3865945"/>
              <a:gd name="connsiteX17" fmla="*/ 538223 w 1516284"/>
              <a:gd name="connsiteY17" fmla="*/ 2714264 h 3865945"/>
              <a:gd name="connsiteX18" fmla="*/ 561372 w 1516284"/>
              <a:gd name="connsiteY18" fmla="*/ 2627454 h 3865945"/>
              <a:gd name="connsiteX19" fmla="*/ 561372 w 1516284"/>
              <a:gd name="connsiteY19" fmla="*/ 2430684 h 3865945"/>
              <a:gd name="connsiteX20" fmla="*/ 596096 w 1516284"/>
              <a:gd name="connsiteY20" fmla="*/ 2251276 h 3865945"/>
              <a:gd name="connsiteX21" fmla="*/ 665545 w 1516284"/>
              <a:gd name="connsiteY21" fmla="*/ 2164466 h 3865945"/>
              <a:gd name="connsiteX22" fmla="*/ 706056 w 1516284"/>
              <a:gd name="connsiteY22" fmla="*/ 2077656 h 3865945"/>
              <a:gd name="connsiteX23" fmla="*/ 769717 w 1516284"/>
              <a:gd name="connsiteY23" fmla="*/ 2013995 h 3865945"/>
              <a:gd name="connsiteX24" fmla="*/ 856527 w 1516284"/>
              <a:gd name="connsiteY24" fmla="*/ 1904036 h 3865945"/>
              <a:gd name="connsiteX25" fmla="*/ 902826 w 1516284"/>
              <a:gd name="connsiteY25" fmla="*/ 1747778 h 3865945"/>
              <a:gd name="connsiteX26" fmla="*/ 989636 w 1516284"/>
              <a:gd name="connsiteY26" fmla="*/ 1695692 h 3865945"/>
              <a:gd name="connsiteX27" fmla="*/ 1059084 w 1516284"/>
              <a:gd name="connsiteY27" fmla="*/ 1637818 h 3865945"/>
              <a:gd name="connsiteX28" fmla="*/ 1082233 w 1516284"/>
              <a:gd name="connsiteY28" fmla="*/ 1579945 h 3865945"/>
              <a:gd name="connsiteX29" fmla="*/ 1116957 w 1516284"/>
              <a:gd name="connsiteY29" fmla="*/ 1458411 h 3865945"/>
              <a:gd name="connsiteX30" fmla="*/ 1174831 w 1516284"/>
              <a:gd name="connsiteY30" fmla="*/ 1388962 h 3865945"/>
              <a:gd name="connsiteX31" fmla="*/ 1232704 w 1516284"/>
              <a:gd name="connsiteY31" fmla="*/ 1232704 h 3865945"/>
              <a:gd name="connsiteX32" fmla="*/ 1383175 w 1516284"/>
              <a:gd name="connsiteY32" fmla="*/ 1163256 h 3865945"/>
              <a:gd name="connsiteX33" fmla="*/ 1504709 w 1516284"/>
              <a:gd name="connsiteY33" fmla="*/ 1128532 h 3865945"/>
              <a:gd name="connsiteX34" fmla="*/ 1516284 w 1516284"/>
              <a:gd name="connsiteY34" fmla="*/ 1041722 h 3865945"/>
              <a:gd name="connsiteX35" fmla="*/ 1452623 w 1516284"/>
              <a:gd name="connsiteY35" fmla="*/ 949124 h 3865945"/>
              <a:gd name="connsiteX36" fmla="*/ 1290578 w 1516284"/>
              <a:gd name="connsiteY36" fmla="*/ 925975 h 3865945"/>
              <a:gd name="connsiteX37" fmla="*/ 1203767 w 1516284"/>
              <a:gd name="connsiteY37" fmla="*/ 920188 h 3865945"/>
              <a:gd name="connsiteX38" fmla="*/ 1088021 w 1516284"/>
              <a:gd name="connsiteY38" fmla="*/ 844952 h 3865945"/>
              <a:gd name="connsiteX39" fmla="*/ 954912 w 1516284"/>
              <a:gd name="connsiteY39" fmla="*/ 804441 h 3865945"/>
              <a:gd name="connsiteX40" fmla="*/ 879676 w 1516284"/>
              <a:gd name="connsiteY40" fmla="*/ 758142 h 3865945"/>
              <a:gd name="connsiteX41" fmla="*/ 821803 w 1516284"/>
              <a:gd name="connsiteY41" fmla="*/ 711843 h 3865945"/>
              <a:gd name="connsiteX42" fmla="*/ 844952 w 1516284"/>
              <a:gd name="connsiteY42" fmla="*/ 694481 h 3865945"/>
              <a:gd name="connsiteX43" fmla="*/ 908613 w 1516284"/>
              <a:gd name="connsiteY43" fmla="*/ 653970 h 3865945"/>
              <a:gd name="connsiteX44" fmla="*/ 931762 w 1516284"/>
              <a:gd name="connsiteY44" fmla="*/ 584522 h 3865945"/>
              <a:gd name="connsiteX45" fmla="*/ 885464 w 1516284"/>
              <a:gd name="connsiteY45" fmla="*/ 509287 h 3865945"/>
              <a:gd name="connsiteX46" fmla="*/ 839165 w 1516284"/>
              <a:gd name="connsiteY46" fmla="*/ 364603 h 3865945"/>
              <a:gd name="connsiteX47" fmla="*/ 775504 w 1516284"/>
              <a:gd name="connsiteY47" fmla="*/ 300942 h 3865945"/>
              <a:gd name="connsiteX48" fmla="*/ 682907 w 1516284"/>
              <a:gd name="connsiteY48" fmla="*/ 312517 h 3865945"/>
              <a:gd name="connsiteX49" fmla="*/ 642395 w 1516284"/>
              <a:gd name="connsiteY49" fmla="*/ 277793 h 3865945"/>
              <a:gd name="connsiteX50" fmla="*/ 642395 w 1516284"/>
              <a:gd name="connsiteY50" fmla="*/ 214132 h 3865945"/>
              <a:gd name="connsiteX51" fmla="*/ 636608 w 1516284"/>
              <a:gd name="connsiteY51" fmla="*/ 98385 h 3865945"/>
              <a:gd name="connsiteX52" fmla="*/ 625033 w 1516284"/>
              <a:gd name="connsiteY52" fmla="*/ 34724 h 3865945"/>
              <a:gd name="connsiteX53" fmla="*/ 526648 w 1516284"/>
              <a:gd name="connsiteY53" fmla="*/ 0 h 3865945"/>
              <a:gd name="connsiteX0" fmla="*/ 0 w 1516284"/>
              <a:gd name="connsiteY0" fmla="*/ 4162063 h 4237299"/>
              <a:gd name="connsiteX1" fmla="*/ 150471 w 1516284"/>
              <a:gd name="connsiteY1" fmla="*/ 4237299 h 4237299"/>
              <a:gd name="connsiteX2" fmla="*/ 202557 w 1516284"/>
              <a:gd name="connsiteY2" fmla="*/ 4225724 h 4237299"/>
              <a:gd name="connsiteX3" fmla="*/ 208345 w 1516284"/>
              <a:gd name="connsiteY3" fmla="*/ 4173638 h 4237299"/>
              <a:gd name="connsiteX4" fmla="*/ 272005 w 1516284"/>
              <a:gd name="connsiteY4" fmla="*/ 4167851 h 4237299"/>
              <a:gd name="connsiteX5" fmla="*/ 300942 w 1516284"/>
              <a:gd name="connsiteY5" fmla="*/ 4081041 h 4237299"/>
              <a:gd name="connsiteX6" fmla="*/ 370390 w 1516284"/>
              <a:gd name="connsiteY6" fmla="*/ 4069466 h 4237299"/>
              <a:gd name="connsiteX7" fmla="*/ 457200 w 1516284"/>
              <a:gd name="connsiteY7" fmla="*/ 4028954 h 4237299"/>
              <a:gd name="connsiteX8" fmla="*/ 451413 w 1516284"/>
              <a:gd name="connsiteY8" fmla="*/ 3965294 h 4237299"/>
              <a:gd name="connsiteX9" fmla="*/ 387752 w 1516284"/>
              <a:gd name="connsiteY9" fmla="*/ 3924782 h 4237299"/>
              <a:gd name="connsiteX10" fmla="*/ 306729 w 1516284"/>
              <a:gd name="connsiteY10" fmla="*/ 3751162 h 4237299"/>
              <a:gd name="connsiteX11" fmla="*/ 243069 w 1516284"/>
              <a:gd name="connsiteY11" fmla="*/ 3664352 h 4237299"/>
              <a:gd name="connsiteX12" fmla="*/ 272005 w 1516284"/>
              <a:gd name="connsiteY12" fmla="*/ 3513881 h 4237299"/>
              <a:gd name="connsiteX13" fmla="*/ 318304 w 1516284"/>
              <a:gd name="connsiteY13" fmla="*/ 3409709 h 4237299"/>
              <a:gd name="connsiteX14" fmla="*/ 381965 w 1516284"/>
              <a:gd name="connsiteY14" fmla="*/ 3363410 h 4237299"/>
              <a:gd name="connsiteX15" fmla="*/ 457200 w 1516284"/>
              <a:gd name="connsiteY15" fmla="*/ 3253451 h 4237299"/>
              <a:gd name="connsiteX16" fmla="*/ 532436 w 1516284"/>
              <a:gd name="connsiteY16" fmla="*/ 3218727 h 4237299"/>
              <a:gd name="connsiteX17" fmla="*/ 538223 w 1516284"/>
              <a:gd name="connsiteY17" fmla="*/ 3085618 h 4237299"/>
              <a:gd name="connsiteX18" fmla="*/ 561372 w 1516284"/>
              <a:gd name="connsiteY18" fmla="*/ 2998808 h 4237299"/>
              <a:gd name="connsiteX19" fmla="*/ 561372 w 1516284"/>
              <a:gd name="connsiteY19" fmla="*/ 2802038 h 4237299"/>
              <a:gd name="connsiteX20" fmla="*/ 596096 w 1516284"/>
              <a:gd name="connsiteY20" fmla="*/ 2622630 h 4237299"/>
              <a:gd name="connsiteX21" fmla="*/ 665545 w 1516284"/>
              <a:gd name="connsiteY21" fmla="*/ 2535820 h 4237299"/>
              <a:gd name="connsiteX22" fmla="*/ 706056 w 1516284"/>
              <a:gd name="connsiteY22" fmla="*/ 2449010 h 4237299"/>
              <a:gd name="connsiteX23" fmla="*/ 769717 w 1516284"/>
              <a:gd name="connsiteY23" fmla="*/ 2385349 h 4237299"/>
              <a:gd name="connsiteX24" fmla="*/ 856527 w 1516284"/>
              <a:gd name="connsiteY24" fmla="*/ 2275390 h 4237299"/>
              <a:gd name="connsiteX25" fmla="*/ 902826 w 1516284"/>
              <a:gd name="connsiteY25" fmla="*/ 2119132 h 4237299"/>
              <a:gd name="connsiteX26" fmla="*/ 989636 w 1516284"/>
              <a:gd name="connsiteY26" fmla="*/ 2067046 h 4237299"/>
              <a:gd name="connsiteX27" fmla="*/ 1059084 w 1516284"/>
              <a:gd name="connsiteY27" fmla="*/ 2009172 h 4237299"/>
              <a:gd name="connsiteX28" fmla="*/ 1082233 w 1516284"/>
              <a:gd name="connsiteY28" fmla="*/ 1951299 h 4237299"/>
              <a:gd name="connsiteX29" fmla="*/ 1116957 w 1516284"/>
              <a:gd name="connsiteY29" fmla="*/ 1829765 h 4237299"/>
              <a:gd name="connsiteX30" fmla="*/ 1174831 w 1516284"/>
              <a:gd name="connsiteY30" fmla="*/ 1760316 h 4237299"/>
              <a:gd name="connsiteX31" fmla="*/ 1232704 w 1516284"/>
              <a:gd name="connsiteY31" fmla="*/ 1604058 h 4237299"/>
              <a:gd name="connsiteX32" fmla="*/ 1383175 w 1516284"/>
              <a:gd name="connsiteY32" fmla="*/ 1534610 h 4237299"/>
              <a:gd name="connsiteX33" fmla="*/ 1504709 w 1516284"/>
              <a:gd name="connsiteY33" fmla="*/ 1499886 h 4237299"/>
              <a:gd name="connsiteX34" fmla="*/ 1516284 w 1516284"/>
              <a:gd name="connsiteY34" fmla="*/ 1413076 h 4237299"/>
              <a:gd name="connsiteX35" fmla="*/ 1452623 w 1516284"/>
              <a:gd name="connsiteY35" fmla="*/ 1320478 h 4237299"/>
              <a:gd name="connsiteX36" fmla="*/ 1290578 w 1516284"/>
              <a:gd name="connsiteY36" fmla="*/ 1297329 h 4237299"/>
              <a:gd name="connsiteX37" fmla="*/ 1203767 w 1516284"/>
              <a:gd name="connsiteY37" fmla="*/ 1291542 h 4237299"/>
              <a:gd name="connsiteX38" fmla="*/ 1088021 w 1516284"/>
              <a:gd name="connsiteY38" fmla="*/ 1216306 h 4237299"/>
              <a:gd name="connsiteX39" fmla="*/ 954912 w 1516284"/>
              <a:gd name="connsiteY39" fmla="*/ 1175795 h 4237299"/>
              <a:gd name="connsiteX40" fmla="*/ 879676 w 1516284"/>
              <a:gd name="connsiteY40" fmla="*/ 1129496 h 4237299"/>
              <a:gd name="connsiteX41" fmla="*/ 821803 w 1516284"/>
              <a:gd name="connsiteY41" fmla="*/ 1083197 h 4237299"/>
              <a:gd name="connsiteX42" fmla="*/ 844952 w 1516284"/>
              <a:gd name="connsiteY42" fmla="*/ 1065835 h 4237299"/>
              <a:gd name="connsiteX43" fmla="*/ 908613 w 1516284"/>
              <a:gd name="connsiteY43" fmla="*/ 1025324 h 4237299"/>
              <a:gd name="connsiteX44" fmla="*/ 931762 w 1516284"/>
              <a:gd name="connsiteY44" fmla="*/ 955876 h 4237299"/>
              <a:gd name="connsiteX45" fmla="*/ 885464 w 1516284"/>
              <a:gd name="connsiteY45" fmla="*/ 880641 h 4237299"/>
              <a:gd name="connsiteX46" fmla="*/ 839165 w 1516284"/>
              <a:gd name="connsiteY46" fmla="*/ 735957 h 4237299"/>
              <a:gd name="connsiteX47" fmla="*/ 775504 w 1516284"/>
              <a:gd name="connsiteY47" fmla="*/ 672296 h 4237299"/>
              <a:gd name="connsiteX48" fmla="*/ 682907 w 1516284"/>
              <a:gd name="connsiteY48" fmla="*/ 683871 h 4237299"/>
              <a:gd name="connsiteX49" fmla="*/ 642395 w 1516284"/>
              <a:gd name="connsiteY49" fmla="*/ 649147 h 4237299"/>
              <a:gd name="connsiteX50" fmla="*/ 642395 w 1516284"/>
              <a:gd name="connsiteY50" fmla="*/ 585486 h 4237299"/>
              <a:gd name="connsiteX51" fmla="*/ 636608 w 1516284"/>
              <a:gd name="connsiteY51" fmla="*/ 469739 h 4237299"/>
              <a:gd name="connsiteX52" fmla="*/ 625033 w 1516284"/>
              <a:gd name="connsiteY52" fmla="*/ 406078 h 4237299"/>
              <a:gd name="connsiteX53" fmla="*/ 409937 w 1516284"/>
              <a:gd name="connsiteY53" fmla="*/ 0 h 4237299"/>
              <a:gd name="connsiteX0" fmla="*/ 0 w 1516284"/>
              <a:gd name="connsiteY0" fmla="*/ 4162063 h 4237299"/>
              <a:gd name="connsiteX1" fmla="*/ 150471 w 1516284"/>
              <a:gd name="connsiteY1" fmla="*/ 4237299 h 4237299"/>
              <a:gd name="connsiteX2" fmla="*/ 202557 w 1516284"/>
              <a:gd name="connsiteY2" fmla="*/ 4225724 h 4237299"/>
              <a:gd name="connsiteX3" fmla="*/ 208345 w 1516284"/>
              <a:gd name="connsiteY3" fmla="*/ 4173638 h 4237299"/>
              <a:gd name="connsiteX4" fmla="*/ 272005 w 1516284"/>
              <a:gd name="connsiteY4" fmla="*/ 4167851 h 4237299"/>
              <a:gd name="connsiteX5" fmla="*/ 300942 w 1516284"/>
              <a:gd name="connsiteY5" fmla="*/ 4081041 h 4237299"/>
              <a:gd name="connsiteX6" fmla="*/ 370390 w 1516284"/>
              <a:gd name="connsiteY6" fmla="*/ 4069466 h 4237299"/>
              <a:gd name="connsiteX7" fmla="*/ 457200 w 1516284"/>
              <a:gd name="connsiteY7" fmla="*/ 4028954 h 4237299"/>
              <a:gd name="connsiteX8" fmla="*/ 451413 w 1516284"/>
              <a:gd name="connsiteY8" fmla="*/ 3965294 h 4237299"/>
              <a:gd name="connsiteX9" fmla="*/ 387752 w 1516284"/>
              <a:gd name="connsiteY9" fmla="*/ 3924782 h 4237299"/>
              <a:gd name="connsiteX10" fmla="*/ 306729 w 1516284"/>
              <a:gd name="connsiteY10" fmla="*/ 3751162 h 4237299"/>
              <a:gd name="connsiteX11" fmla="*/ 243069 w 1516284"/>
              <a:gd name="connsiteY11" fmla="*/ 3664352 h 4237299"/>
              <a:gd name="connsiteX12" fmla="*/ 272005 w 1516284"/>
              <a:gd name="connsiteY12" fmla="*/ 3513881 h 4237299"/>
              <a:gd name="connsiteX13" fmla="*/ 318304 w 1516284"/>
              <a:gd name="connsiteY13" fmla="*/ 3409709 h 4237299"/>
              <a:gd name="connsiteX14" fmla="*/ 381965 w 1516284"/>
              <a:gd name="connsiteY14" fmla="*/ 3363410 h 4237299"/>
              <a:gd name="connsiteX15" fmla="*/ 457200 w 1516284"/>
              <a:gd name="connsiteY15" fmla="*/ 3253451 h 4237299"/>
              <a:gd name="connsiteX16" fmla="*/ 532436 w 1516284"/>
              <a:gd name="connsiteY16" fmla="*/ 3218727 h 4237299"/>
              <a:gd name="connsiteX17" fmla="*/ 538223 w 1516284"/>
              <a:gd name="connsiteY17" fmla="*/ 3085618 h 4237299"/>
              <a:gd name="connsiteX18" fmla="*/ 561372 w 1516284"/>
              <a:gd name="connsiteY18" fmla="*/ 2998808 h 4237299"/>
              <a:gd name="connsiteX19" fmla="*/ 561372 w 1516284"/>
              <a:gd name="connsiteY19" fmla="*/ 2802038 h 4237299"/>
              <a:gd name="connsiteX20" fmla="*/ 596096 w 1516284"/>
              <a:gd name="connsiteY20" fmla="*/ 2622630 h 4237299"/>
              <a:gd name="connsiteX21" fmla="*/ 665545 w 1516284"/>
              <a:gd name="connsiteY21" fmla="*/ 2535820 h 4237299"/>
              <a:gd name="connsiteX22" fmla="*/ 706056 w 1516284"/>
              <a:gd name="connsiteY22" fmla="*/ 2449010 h 4237299"/>
              <a:gd name="connsiteX23" fmla="*/ 769717 w 1516284"/>
              <a:gd name="connsiteY23" fmla="*/ 2385349 h 4237299"/>
              <a:gd name="connsiteX24" fmla="*/ 856527 w 1516284"/>
              <a:gd name="connsiteY24" fmla="*/ 2275390 h 4237299"/>
              <a:gd name="connsiteX25" fmla="*/ 902826 w 1516284"/>
              <a:gd name="connsiteY25" fmla="*/ 2119132 h 4237299"/>
              <a:gd name="connsiteX26" fmla="*/ 989636 w 1516284"/>
              <a:gd name="connsiteY26" fmla="*/ 2067046 h 4237299"/>
              <a:gd name="connsiteX27" fmla="*/ 1059084 w 1516284"/>
              <a:gd name="connsiteY27" fmla="*/ 2009172 h 4237299"/>
              <a:gd name="connsiteX28" fmla="*/ 1082233 w 1516284"/>
              <a:gd name="connsiteY28" fmla="*/ 1951299 h 4237299"/>
              <a:gd name="connsiteX29" fmla="*/ 1116957 w 1516284"/>
              <a:gd name="connsiteY29" fmla="*/ 1829765 h 4237299"/>
              <a:gd name="connsiteX30" fmla="*/ 1174831 w 1516284"/>
              <a:gd name="connsiteY30" fmla="*/ 1760316 h 4237299"/>
              <a:gd name="connsiteX31" fmla="*/ 1232704 w 1516284"/>
              <a:gd name="connsiteY31" fmla="*/ 1604058 h 4237299"/>
              <a:gd name="connsiteX32" fmla="*/ 1383175 w 1516284"/>
              <a:gd name="connsiteY32" fmla="*/ 1534610 h 4237299"/>
              <a:gd name="connsiteX33" fmla="*/ 1504709 w 1516284"/>
              <a:gd name="connsiteY33" fmla="*/ 1499886 h 4237299"/>
              <a:gd name="connsiteX34" fmla="*/ 1516284 w 1516284"/>
              <a:gd name="connsiteY34" fmla="*/ 1413076 h 4237299"/>
              <a:gd name="connsiteX35" fmla="*/ 1452623 w 1516284"/>
              <a:gd name="connsiteY35" fmla="*/ 1320478 h 4237299"/>
              <a:gd name="connsiteX36" fmla="*/ 1290578 w 1516284"/>
              <a:gd name="connsiteY36" fmla="*/ 1297329 h 4237299"/>
              <a:gd name="connsiteX37" fmla="*/ 1203767 w 1516284"/>
              <a:gd name="connsiteY37" fmla="*/ 1291542 h 4237299"/>
              <a:gd name="connsiteX38" fmla="*/ 1088021 w 1516284"/>
              <a:gd name="connsiteY38" fmla="*/ 1216306 h 4237299"/>
              <a:gd name="connsiteX39" fmla="*/ 954912 w 1516284"/>
              <a:gd name="connsiteY39" fmla="*/ 1175795 h 4237299"/>
              <a:gd name="connsiteX40" fmla="*/ 879676 w 1516284"/>
              <a:gd name="connsiteY40" fmla="*/ 1129496 h 4237299"/>
              <a:gd name="connsiteX41" fmla="*/ 821803 w 1516284"/>
              <a:gd name="connsiteY41" fmla="*/ 1083197 h 4237299"/>
              <a:gd name="connsiteX42" fmla="*/ 844952 w 1516284"/>
              <a:gd name="connsiteY42" fmla="*/ 1065835 h 4237299"/>
              <a:gd name="connsiteX43" fmla="*/ 908613 w 1516284"/>
              <a:gd name="connsiteY43" fmla="*/ 1025324 h 4237299"/>
              <a:gd name="connsiteX44" fmla="*/ 931762 w 1516284"/>
              <a:gd name="connsiteY44" fmla="*/ 955876 h 4237299"/>
              <a:gd name="connsiteX45" fmla="*/ 885464 w 1516284"/>
              <a:gd name="connsiteY45" fmla="*/ 880641 h 4237299"/>
              <a:gd name="connsiteX46" fmla="*/ 839165 w 1516284"/>
              <a:gd name="connsiteY46" fmla="*/ 735957 h 4237299"/>
              <a:gd name="connsiteX47" fmla="*/ 775504 w 1516284"/>
              <a:gd name="connsiteY47" fmla="*/ 672296 h 4237299"/>
              <a:gd name="connsiteX48" fmla="*/ 682907 w 1516284"/>
              <a:gd name="connsiteY48" fmla="*/ 683871 h 4237299"/>
              <a:gd name="connsiteX49" fmla="*/ 642395 w 1516284"/>
              <a:gd name="connsiteY49" fmla="*/ 649147 h 4237299"/>
              <a:gd name="connsiteX50" fmla="*/ 642395 w 1516284"/>
              <a:gd name="connsiteY50" fmla="*/ 585486 h 4237299"/>
              <a:gd name="connsiteX51" fmla="*/ 636608 w 1516284"/>
              <a:gd name="connsiteY51" fmla="*/ 469739 h 4237299"/>
              <a:gd name="connsiteX52" fmla="*/ 625033 w 1516284"/>
              <a:gd name="connsiteY52" fmla="*/ 406078 h 4237299"/>
              <a:gd name="connsiteX53" fmla="*/ 486137 w 1516284"/>
              <a:gd name="connsiteY53" fmla="*/ 304800 h 4237299"/>
              <a:gd name="connsiteX54" fmla="*/ 409937 w 1516284"/>
              <a:gd name="connsiteY54" fmla="*/ 0 h 4237299"/>
              <a:gd name="connsiteX0" fmla="*/ 0 w 1516284"/>
              <a:gd name="connsiteY0" fmla="*/ 4162063 h 4237299"/>
              <a:gd name="connsiteX1" fmla="*/ 150471 w 1516284"/>
              <a:gd name="connsiteY1" fmla="*/ 4237299 h 4237299"/>
              <a:gd name="connsiteX2" fmla="*/ 202557 w 1516284"/>
              <a:gd name="connsiteY2" fmla="*/ 4225724 h 4237299"/>
              <a:gd name="connsiteX3" fmla="*/ 208345 w 1516284"/>
              <a:gd name="connsiteY3" fmla="*/ 4173638 h 4237299"/>
              <a:gd name="connsiteX4" fmla="*/ 272005 w 1516284"/>
              <a:gd name="connsiteY4" fmla="*/ 4167851 h 4237299"/>
              <a:gd name="connsiteX5" fmla="*/ 300942 w 1516284"/>
              <a:gd name="connsiteY5" fmla="*/ 4081041 h 4237299"/>
              <a:gd name="connsiteX6" fmla="*/ 370390 w 1516284"/>
              <a:gd name="connsiteY6" fmla="*/ 4069466 h 4237299"/>
              <a:gd name="connsiteX7" fmla="*/ 457200 w 1516284"/>
              <a:gd name="connsiteY7" fmla="*/ 4028954 h 4237299"/>
              <a:gd name="connsiteX8" fmla="*/ 451413 w 1516284"/>
              <a:gd name="connsiteY8" fmla="*/ 3965294 h 4237299"/>
              <a:gd name="connsiteX9" fmla="*/ 387752 w 1516284"/>
              <a:gd name="connsiteY9" fmla="*/ 3924782 h 4237299"/>
              <a:gd name="connsiteX10" fmla="*/ 306729 w 1516284"/>
              <a:gd name="connsiteY10" fmla="*/ 3751162 h 4237299"/>
              <a:gd name="connsiteX11" fmla="*/ 243069 w 1516284"/>
              <a:gd name="connsiteY11" fmla="*/ 3664352 h 4237299"/>
              <a:gd name="connsiteX12" fmla="*/ 272005 w 1516284"/>
              <a:gd name="connsiteY12" fmla="*/ 3513881 h 4237299"/>
              <a:gd name="connsiteX13" fmla="*/ 318304 w 1516284"/>
              <a:gd name="connsiteY13" fmla="*/ 3409709 h 4237299"/>
              <a:gd name="connsiteX14" fmla="*/ 381965 w 1516284"/>
              <a:gd name="connsiteY14" fmla="*/ 3363410 h 4237299"/>
              <a:gd name="connsiteX15" fmla="*/ 457200 w 1516284"/>
              <a:gd name="connsiteY15" fmla="*/ 3253451 h 4237299"/>
              <a:gd name="connsiteX16" fmla="*/ 532436 w 1516284"/>
              <a:gd name="connsiteY16" fmla="*/ 3218727 h 4237299"/>
              <a:gd name="connsiteX17" fmla="*/ 538223 w 1516284"/>
              <a:gd name="connsiteY17" fmla="*/ 3085618 h 4237299"/>
              <a:gd name="connsiteX18" fmla="*/ 561372 w 1516284"/>
              <a:gd name="connsiteY18" fmla="*/ 2998808 h 4237299"/>
              <a:gd name="connsiteX19" fmla="*/ 561372 w 1516284"/>
              <a:gd name="connsiteY19" fmla="*/ 2802038 h 4237299"/>
              <a:gd name="connsiteX20" fmla="*/ 596096 w 1516284"/>
              <a:gd name="connsiteY20" fmla="*/ 2622630 h 4237299"/>
              <a:gd name="connsiteX21" fmla="*/ 665545 w 1516284"/>
              <a:gd name="connsiteY21" fmla="*/ 2535820 h 4237299"/>
              <a:gd name="connsiteX22" fmla="*/ 706056 w 1516284"/>
              <a:gd name="connsiteY22" fmla="*/ 2449010 h 4237299"/>
              <a:gd name="connsiteX23" fmla="*/ 769717 w 1516284"/>
              <a:gd name="connsiteY23" fmla="*/ 2385349 h 4237299"/>
              <a:gd name="connsiteX24" fmla="*/ 856527 w 1516284"/>
              <a:gd name="connsiteY24" fmla="*/ 2275390 h 4237299"/>
              <a:gd name="connsiteX25" fmla="*/ 902826 w 1516284"/>
              <a:gd name="connsiteY25" fmla="*/ 2119132 h 4237299"/>
              <a:gd name="connsiteX26" fmla="*/ 989636 w 1516284"/>
              <a:gd name="connsiteY26" fmla="*/ 2067046 h 4237299"/>
              <a:gd name="connsiteX27" fmla="*/ 1059084 w 1516284"/>
              <a:gd name="connsiteY27" fmla="*/ 2009172 h 4237299"/>
              <a:gd name="connsiteX28" fmla="*/ 1082233 w 1516284"/>
              <a:gd name="connsiteY28" fmla="*/ 1951299 h 4237299"/>
              <a:gd name="connsiteX29" fmla="*/ 1116957 w 1516284"/>
              <a:gd name="connsiteY29" fmla="*/ 1829765 h 4237299"/>
              <a:gd name="connsiteX30" fmla="*/ 1174831 w 1516284"/>
              <a:gd name="connsiteY30" fmla="*/ 1760316 h 4237299"/>
              <a:gd name="connsiteX31" fmla="*/ 1232704 w 1516284"/>
              <a:gd name="connsiteY31" fmla="*/ 1604058 h 4237299"/>
              <a:gd name="connsiteX32" fmla="*/ 1383175 w 1516284"/>
              <a:gd name="connsiteY32" fmla="*/ 1534610 h 4237299"/>
              <a:gd name="connsiteX33" fmla="*/ 1504709 w 1516284"/>
              <a:gd name="connsiteY33" fmla="*/ 1499886 h 4237299"/>
              <a:gd name="connsiteX34" fmla="*/ 1516284 w 1516284"/>
              <a:gd name="connsiteY34" fmla="*/ 1413076 h 4237299"/>
              <a:gd name="connsiteX35" fmla="*/ 1452623 w 1516284"/>
              <a:gd name="connsiteY35" fmla="*/ 1320478 h 4237299"/>
              <a:gd name="connsiteX36" fmla="*/ 1290578 w 1516284"/>
              <a:gd name="connsiteY36" fmla="*/ 1297329 h 4237299"/>
              <a:gd name="connsiteX37" fmla="*/ 1203767 w 1516284"/>
              <a:gd name="connsiteY37" fmla="*/ 1291542 h 4237299"/>
              <a:gd name="connsiteX38" fmla="*/ 1088021 w 1516284"/>
              <a:gd name="connsiteY38" fmla="*/ 1216306 h 4237299"/>
              <a:gd name="connsiteX39" fmla="*/ 954912 w 1516284"/>
              <a:gd name="connsiteY39" fmla="*/ 1175795 h 4237299"/>
              <a:gd name="connsiteX40" fmla="*/ 879676 w 1516284"/>
              <a:gd name="connsiteY40" fmla="*/ 1129496 h 4237299"/>
              <a:gd name="connsiteX41" fmla="*/ 821803 w 1516284"/>
              <a:gd name="connsiteY41" fmla="*/ 1083197 h 4237299"/>
              <a:gd name="connsiteX42" fmla="*/ 844952 w 1516284"/>
              <a:gd name="connsiteY42" fmla="*/ 1065835 h 4237299"/>
              <a:gd name="connsiteX43" fmla="*/ 908613 w 1516284"/>
              <a:gd name="connsiteY43" fmla="*/ 1025324 h 4237299"/>
              <a:gd name="connsiteX44" fmla="*/ 931762 w 1516284"/>
              <a:gd name="connsiteY44" fmla="*/ 955876 h 4237299"/>
              <a:gd name="connsiteX45" fmla="*/ 885464 w 1516284"/>
              <a:gd name="connsiteY45" fmla="*/ 880641 h 4237299"/>
              <a:gd name="connsiteX46" fmla="*/ 839165 w 1516284"/>
              <a:gd name="connsiteY46" fmla="*/ 735957 h 4237299"/>
              <a:gd name="connsiteX47" fmla="*/ 775504 w 1516284"/>
              <a:gd name="connsiteY47" fmla="*/ 672296 h 4237299"/>
              <a:gd name="connsiteX48" fmla="*/ 682907 w 1516284"/>
              <a:gd name="connsiteY48" fmla="*/ 683871 h 4237299"/>
              <a:gd name="connsiteX49" fmla="*/ 642395 w 1516284"/>
              <a:gd name="connsiteY49" fmla="*/ 649147 h 4237299"/>
              <a:gd name="connsiteX50" fmla="*/ 642395 w 1516284"/>
              <a:gd name="connsiteY50" fmla="*/ 585486 h 4237299"/>
              <a:gd name="connsiteX51" fmla="*/ 636608 w 1516284"/>
              <a:gd name="connsiteY51" fmla="*/ 469739 h 4237299"/>
              <a:gd name="connsiteX52" fmla="*/ 562337 w 1516284"/>
              <a:gd name="connsiteY52" fmla="*/ 381000 h 4237299"/>
              <a:gd name="connsiteX53" fmla="*/ 486137 w 1516284"/>
              <a:gd name="connsiteY53" fmla="*/ 304800 h 4237299"/>
              <a:gd name="connsiteX54" fmla="*/ 409937 w 1516284"/>
              <a:gd name="connsiteY54" fmla="*/ 0 h 4237299"/>
              <a:gd name="connsiteX0" fmla="*/ 0 w 1516284"/>
              <a:gd name="connsiteY0" fmla="*/ 3857263 h 3932499"/>
              <a:gd name="connsiteX1" fmla="*/ 150471 w 1516284"/>
              <a:gd name="connsiteY1" fmla="*/ 3932499 h 3932499"/>
              <a:gd name="connsiteX2" fmla="*/ 202557 w 1516284"/>
              <a:gd name="connsiteY2" fmla="*/ 3920924 h 3932499"/>
              <a:gd name="connsiteX3" fmla="*/ 208345 w 1516284"/>
              <a:gd name="connsiteY3" fmla="*/ 3868838 h 3932499"/>
              <a:gd name="connsiteX4" fmla="*/ 272005 w 1516284"/>
              <a:gd name="connsiteY4" fmla="*/ 3863051 h 3932499"/>
              <a:gd name="connsiteX5" fmla="*/ 300942 w 1516284"/>
              <a:gd name="connsiteY5" fmla="*/ 3776241 h 3932499"/>
              <a:gd name="connsiteX6" fmla="*/ 370390 w 1516284"/>
              <a:gd name="connsiteY6" fmla="*/ 3764666 h 3932499"/>
              <a:gd name="connsiteX7" fmla="*/ 457200 w 1516284"/>
              <a:gd name="connsiteY7" fmla="*/ 3724154 h 3932499"/>
              <a:gd name="connsiteX8" fmla="*/ 451413 w 1516284"/>
              <a:gd name="connsiteY8" fmla="*/ 3660494 h 3932499"/>
              <a:gd name="connsiteX9" fmla="*/ 387752 w 1516284"/>
              <a:gd name="connsiteY9" fmla="*/ 3619982 h 3932499"/>
              <a:gd name="connsiteX10" fmla="*/ 306729 w 1516284"/>
              <a:gd name="connsiteY10" fmla="*/ 3446362 h 3932499"/>
              <a:gd name="connsiteX11" fmla="*/ 243069 w 1516284"/>
              <a:gd name="connsiteY11" fmla="*/ 3359552 h 3932499"/>
              <a:gd name="connsiteX12" fmla="*/ 272005 w 1516284"/>
              <a:gd name="connsiteY12" fmla="*/ 3209081 h 3932499"/>
              <a:gd name="connsiteX13" fmla="*/ 318304 w 1516284"/>
              <a:gd name="connsiteY13" fmla="*/ 3104909 h 3932499"/>
              <a:gd name="connsiteX14" fmla="*/ 381965 w 1516284"/>
              <a:gd name="connsiteY14" fmla="*/ 3058610 h 3932499"/>
              <a:gd name="connsiteX15" fmla="*/ 457200 w 1516284"/>
              <a:gd name="connsiteY15" fmla="*/ 2948651 h 3932499"/>
              <a:gd name="connsiteX16" fmla="*/ 532436 w 1516284"/>
              <a:gd name="connsiteY16" fmla="*/ 2913927 h 3932499"/>
              <a:gd name="connsiteX17" fmla="*/ 538223 w 1516284"/>
              <a:gd name="connsiteY17" fmla="*/ 2780818 h 3932499"/>
              <a:gd name="connsiteX18" fmla="*/ 561372 w 1516284"/>
              <a:gd name="connsiteY18" fmla="*/ 2694008 h 3932499"/>
              <a:gd name="connsiteX19" fmla="*/ 561372 w 1516284"/>
              <a:gd name="connsiteY19" fmla="*/ 2497238 h 3932499"/>
              <a:gd name="connsiteX20" fmla="*/ 596096 w 1516284"/>
              <a:gd name="connsiteY20" fmla="*/ 2317830 h 3932499"/>
              <a:gd name="connsiteX21" fmla="*/ 665545 w 1516284"/>
              <a:gd name="connsiteY21" fmla="*/ 2231020 h 3932499"/>
              <a:gd name="connsiteX22" fmla="*/ 706056 w 1516284"/>
              <a:gd name="connsiteY22" fmla="*/ 2144210 h 3932499"/>
              <a:gd name="connsiteX23" fmla="*/ 769717 w 1516284"/>
              <a:gd name="connsiteY23" fmla="*/ 2080549 h 3932499"/>
              <a:gd name="connsiteX24" fmla="*/ 856527 w 1516284"/>
              <a:gd name="connsiteY24" fmla="*/ 1970590 h 3932499"/>
              <a:gd name="connsiteX25" fmla="*/ 902826 w 1516284"/>
              <a:gd name="connsiteY25" fmla="*/ 1814332 h 3932499"/>
              <a:gd name="connsiteX26" fmla="*/ 989636 w 1516284"/>
              <a:gd name="connsiteY26" fmla="*/ 1762246 h 3932499"/>
              <a:gd name="connsiteX27" fmla="*/ 1059084 w 1516284"/>
              <a:gd name="connsiteY27" fmla="*/ 1704372 h 3932499"/>
              <a:gd name="connsiteX28" fmla="*/ 1082233 w 1516284"/>
              <a:gd name="connsiteY28" fmla="*/ 1646499 h 3932499"/>
              <a:gd name="connsiteX29" fmla="*/ 1116957 w 1516284"/>
              <a:gd name="connsiteY29" fmla="*/ 1524965 h 3932499"/>
              <a:gd name="connsiteX30" fmla="*/ 1174831 w 1516284"/>
              <a:gd name="connsiteY30" fmla="*/ 1455516 h 3932499"/>
              <a:gd name="connsiteX31" fmla="*/ 1232704 w 1516284"/>
              <a:gd name="connsiteY31" fmla="*/ 1299258 h 3932499"/>
              <a:gd name="connsiteX32" fmla="*/ 1383175 w 1516284"/>
              <a:gd name="connsiteY32" fmla="*/ 1229810 h 3932499"/>
              <a:gd name="connsiteX33" fmla="*/ 1504709 w 1516284"/>
              <a:gd name="connsiteY33" fmla="*/ 1195086 h 3932499"/>
              <a:gd name="connsiteX34" fmla="*/ 1516284 w 1516284"/>
              <a:gd name="connsiteY34" fmla="*/ 1108276 h 3932499"/>
              <a:gd name="connsiteX35" fmla="*/ 1452623 w 1516284"/>
              <a:gd name="connsiteY35" fmla="*/ 1015678 h 3932499"/>
              <a:gd name="connsiteX36" fmla="*/ 1290578 w 1516284"/>
              <a:gd name="connsiteY36" fmla="*/ 992529 h 3932499"/>
              <a:gd name="connsiteX37" fmla="*/ 1203767 w 1516284"/>
              <a:gd name="connsiteY37" fmla="*/ 986742 h 3932499"/>
              <a:gd name="connsiteX38" fmla="*/ 1088021 w 1516284"/>
              <a:gd name="connsiteY38" fmla="*/ 911506 h 3932499"/>
              <a:gd name="connsiteX39" fmla="*/ 954912 w 1516284"/>
              <a:gd name="connsiteY39" fmla="*/ 870995 h 3932499"/>
              <a:gd name="connsiteX40" fmla="*/ 879676 w 1516284"/>
              <a:gd name="connsiteY40" fmla="*/ 824696 h 3932499"/>
              <a:gd name="connsiteX41" fmla="*/ 821803 w 1516284"/>
              <a:gd name="connsiteY41" fmla="*/ 778397 h 3932499"/>
              <a:gd name="connsiteX42" fmla="*/ 844952 w 1516284"/>
              <a:gd name="connsiteY42" fmla="*/ 761035 h 3932499"/>
              <a:gd name="connsiteX43" fmla="*/ 908613 w 1516284"/>
              <a:gd name="connsiteY43" fmla="*/ 720524 h 3932499"/>
              <a:gd name="connsiteX44" fmla="*/ 931762 w 1516284"/>
              <a:gd name="connsiteY44" fmla="*/ 651076 h 3932499"/>
              <a:gd name="connsiteX45" fmla="*/ 885464 w 1516284"/>
              <a:gd name="connsiteY45" fmla="*/ 575841 h 3932499"/>
              <a:gd name="connsiteX46" fmla="*/ 839165 w 1516284"/>
              <a:gd name="connsiteY46" fmla="*/ 431157 h 3932499"/>
              <a:gd name="connsiteX47" fmla="*/ 775504 w 1516284"/>
              <a:gd name="connsiteY47" fmla="*/ 367496 h 3932499"/>
              <a:gd name="connsiteX48" fmla="*/ 682907 w 1516284"/>
              <a:gd name="connsiteY48" fmla="*/ 379071 h 3932499"/>
              <a:gd name="connsiteX49" fmla="*/ 642395 w 1516284"/>
              <a:gd name="connsiteY49" fmla="*/ 344347 h 3932499"/>
              <a:gd name="connsiteX50" fmla="*/ 642395 w 1516284"/>
              <a:gd name="connsiteY50" fmla="*/ 280686 h 3932499"/>
              <a:gd name="connsiteX51" fmla="*/ 636608 w 1516284"/>
              <a:gd name="connsiteY51" fmla="*/ 164939 h 3932499"/>
              <a:gd name="connsiteX52" fmla="*/ 562337 w 1516284"/>
              <a:gd name="connsiteY52" fmla="*/ 76200 h 3932499"/>
              <a:gd name="connsiteX53" fmla="*/ 486137 w 1516284"/>
              <a:gd name="connsiteY53" fmla="*/ 0 h 3932499"/>
              <a:gd name="connsiteX0" fmla="*/ 0 w 1516284"/>
              <a:gd name="connsiteY0" fmla="*/ 3781063 h 3856299"/>
              <a:gd name="connsiteX1" fmla="*/ 150471 w 1516284"/>
              <a:gd name="connsiteY1" fmla="*/ 3856299 h 3856299"/>
              <a:gd name="connsiteX2" fmla="*/ 202557 w 1516284"/>
              <a:gd name="connsiteY2" fmla="*/ 3844724 h 3856299"/>
              <a:gd name="connsiteX3" fmla="*/ 208345 w 1516284"/>
              <a:gd name="connsiteY3" fmla="*/ 3792638 h 3856299"/>
              <a:gd name="connsiteX4" fmla="*/ 272005 w 1516284"/>
              <a:gd name="connsiteY4" fmla="*/ 3786851 h 3856299"/>
              <a:gd name="connsiteX5" fmla="*/ 300942 w 1516284"/>
              <a:gd name="connsiteY5" fmla="*/ 3700041 h 3856299"/>
              <a:gd name="connsiteX6" fmla="*/ 370390 w 1516284"/>
              <a:gd name="connsiteY6" fmla="*/ 3688466 h 3856299"/>
              <a:gd name="connsiteX7" fmla="*/ 457200 w 1516284"/>
              <a:gd name="connsiteY7" fmla="*/ 3647954 h 3856299"/>
              <a:gd name="connsiteX8" fmla="*/ 451413 w 1516284"/>
              <a:gd name="connsiteY8" fmla="*/ 3584294 h 3856299"/>
              <a:gd name="connsiteX9" fmla="*/ 387752 w 1516284"/>
              <a:gd name="connsiteY9" fmla="*/ 3543782 h 3856299"/>
              <a:gd name="connsiteX10" fmla="*/ 306729 w 1516284"/>
              <a:gd name="connsiteY10" fmla="*/ 3370162 h 3856299"/>
              <a:gd name="connsiteX11" fmla="*/ 243069 w 1516284"/>
              <a:gd name="connsiteY11" fmla="*/ 3283352 h 3856299"/>
              <a:gd name="connsiteX12" fmla="*/ 272005 w 1516284"/>
              <a:gd name="connsiteY12" fmla="*/ 3132881 h 3856299"/>
              <a:gd name="connsiteX13" fmla="*/ 318304 w 1516284"/>
              <a:gd name="connsiteY13" fmla="*/ 3028709 h 3856299"/>
              <a:gd name="connsiteX14" fmla="*/ 381965 w 1516284"/>
              <a:gd name="connsiteY14" fmla="*/ 2982410 h 3856299"/>
              <a:gd name="connsiteX15" fmla="*/ 457200 w 1516284"/>
              <a:gd name="connsiteY15" fmla="*/ 2872451 h 3856299"/>
              <a:gd name="connsiteX16" fmla="*/ 532436 w 1516284"/>
              <a:gd name="connsiteY16" fmla="*/ 2837727 h 3856299"/>
              <a:gd name="connsiteX17" fmla="*/ 538223 w 1516284"/>
              <a:gd name="connsiteY17" fmla="*/ 2704618 h 3856299"/>
              <a:gd name="connsiteX18" fmla="*/ 561372 w 1516284"/>
              <a:gd name="connsiteY18" fmla="*/ 2617808 h 3856299"/>
              <a:gd name="connsiteX19" fmla="*/ 561372 w 1516284"/>
              <a:gd name="connsiteY19" fmla="*/ 2421038 h 3856299"/>
              <a:gd name="connsiteX20" fmla="*/ 596096 w 1516284"/>
              <a:gd name="connsiteY20" fmla="*/ 2241630 h 3856299"/>
              <a:gd name="connsiteX21" fmla="*/ 665545 w 1516284"/>
              <a:gd name="connsiteY21" fmla="*/ 2154820 h 3856299"/>
              <a:gd name="connsiteX22" fmla="*/ 706056 w 1516284"/>
              <a:gd name="connsiteY22" fmla="*/ 2068010 h 3856299"/>
              <a:gd name="connsiteX23" fmla="*/ 769717 w 1516284"/>
              <a:gd name="connsiteY23" fmla="*/ 2004349 h 3856299"/>
              <a:gd name="connsiteX24" fmla="*/ 856527 w 1516284"/>
              <a:gd name="connsiteY24" fmla="*/ 1894390 h 3856299"/>
              <a:gd name="connsiteX25" fmla="*/ 902826 w 1516284"/>
              <a:gd name="connsiteY25" fmla="*/ 1738132 h 3856299"/>
              <a:gd name="connsiteX26" fmla="*/ 989636 w 1516284"/>
              <a:gd name="connsiteY26" fmla="*/ 1686046 h 3856299"/>
              <a:gd name="connsiteX27" fmla="*/ 1059084 w 1516284"/>
              <a:gd name="connsiteY27" fmla="*/ 1628172 h 3856299"/>
              <a:gd name="connsiteX28" fmla="*/ 1082233 w 1516284"/>
              <a:gd name="connsiteY28" fmla="*/ 1570299 h 3856299"/>
              <a:gd name="connsiteX29" fmla="*/ 1116957 w 1516284"/>
              <a:gd name="connsiteY29" fmla="*/ 1448765 h 3856299"/>
              <a:gd name="connsiteX30" fmla="*/ 1174831 w 1516284"/>
              <a:gd name="connsiteY30" fmla="*/ 1379316 h 3856299"/>
              <a:gd name="connsiteX31" fmla="*/ 1232704 w 1516284"/>
              <a:gd name="connsiteY31" fmla="*/ 1223058 h 3856299"/>
              <a:gd name="connsiteX32" fmla="*/ 1383175 w 1516284"/>
              <a:gd name="connsiteY32" fmla="*/ 1153610 h 3856299"/>
              <a:gd name="connsiteX33" fmla="*/ 1504709 w 1516284"/>
              <a:gd name="connsiteY33" fmla="*/ 1118886 h 3856299"/>
              <a:gd name="connsiteX34" fmla="*/ 1516284 w 1516284"/>
              <a:gd name="connsiteY34" fmla="*/ 1032076 h 3856299"/>
              <a:gd name="connsiteX35" fmla="*/ 1452623 w 1516284"/>
              <a:gd name="connsiteY35" fmla="*/ 939478 h 3856299"/>
              <a:gd name="connsiteX36" fmla="*/ 1290578 w 1516284"/>
              <a:gd name="connsiteY36" fmla="*/ 916329 h 3856299"/>
              <a:gd name="connsiteX37" fmla="*/ 1203767 w 1516284"/>
              <a:gd name="connsiteY37" fmla="*/ 910542 h 3856299"/>
              <a:gd name="connsiteX38" fmla="*/ 1088021 w 1516284"/>
              <a:gd name="connsiteY38" fmla="*/ 835306 h 3856299"/>
              <a:gd name="connsiteX39" fmla="*/ 954912 w 1516284"/>
              <a:gd name="connsiteY39" fmla="*/ 794795 h 3856299"/>
              <a:gd name="connsiteX40" fmla="*/ 879676 w 1516284"/>
              <a:gd name="connsiteY40" fmla="*/ 748496 h 3856299"/>
              <a:gd name="connsiteX41" fmla="*/ 821803 w 1516284"/>
              <a:gd name="connsiteY41" fmla="*/ 702197 h 3856299"/>
              <a:gd name="connsiteX42" fmla="*/ 844952 w 1516284"/>
              <a:gd name="connsiteY42" fmla="*/ 684835 h 3856299"/>
              <a:gd name="connsiteX43" fmla="*/ 908613 w 1516284"/>
              <a:gd name="connsiteY43" fmla="*/ 644324 h 3856299"/>
              <a:gd name="connsiteX44" fmla="*/ 931762 w 1516284"/>
              <a:gd name="connsiteY44" fmla="*/ 574876 h 3856299"/>
              <a:gd name="connsiteX45" fmla="*/ 885464 w 1516284"/>
              <a:gd name="connsiteY45" fmla="*/ 499641 h 3856299"/>
              <a:gd name="connsiteX46" fmla="*/ 839165 w 1516284"/>
              <a:gd name="connsiteY46" fmla="*/ 354957 h 3856299"/>
              <a:gd name="connsiteX47" fmla="*/ 775504 w 1516284"/>
              <a:gd name="connsiteY47" fmla="*/ 291296 h 3856299"/>
              <a:gd name="connsiteX48" fmla="*/ 682907 w 1516284"/>
              <a:gd name="connsiteY48" fmla="*/ 302871 h 3856299"/>
              <a:gd name="connsiteX49" fmla="*/ 642395 w 1516284"/>
              <a:gd name="connsiteY49" fmla="*/ 268147 h 3856299"/>
              <a:gd name="connsiteX50" fmla="*/ 642395 w 1516284"/>
              <a:gd name="connsiteY50" fmla="*/ 204486 h 3856299"/>
              <a:gd name="connsiteX51" fmla="*/ 636608 w 1516284"/>
              <a:gd name="connsiteY51" fmla="*/ 88739 h 3856299"/>
              <a:gd name="connsiteX52" fmla="*/ 562337 w 1516284"/>
              <a:gd name="connsiteY52" fmla="*/ 0 h 3856299"/>
              <a:gd name="connsiteX0" fmla="*/ 0 w 1516284"/>
              <a:gd name="connsiteY0" fmla="*/ 3692324 h 3767560"/>
              <a:gd name="connsiteX1" fmla="*/ 150471 w 1516284"/>
              <a:gd name="connsiteY1" fmla="*/ 3767560 h 3767560"/>
              <a:gd name="connsiteX2" fmla="*/ 202557 w 1516284"/>
              <a:gd name="connsiteY2" fmla="*/ 3755985 h 3767560"/>
              <a:gd name="connsiteX3" fmla="*/ 208345 w 1516284"/>
              <a:gd name="connsiteY3" fmla="*/ 3703899 h 3767560"/>
              <a:gd name="connsiteX4" fmla="*/ 272005 w 1516284"/>
              <a:gd name="connsiteY4" fmla="*/ 3698112 h 3767560"/>
              <a:gd name="connsiteX5" fmla="*/ 300942 w 1516284"/>
              <a:gd name="connsiteY5" fmla="*/ 3611302 h 3767560"/>
              <a:gd name="connsiteX6" fmla="*/ 370390 w 1516284"/>
              <a:gd name="connsiteY6" fmla="*/ 3599727 h 3767560"/>
              <a:gd name="connsiteX7" fmla="*/ 457200 w 1516284"/>
              <a:gd name="connsiteY7" fmla="*/ 3559215 h 3767560"/>
              <a:gd name="connsiteX8" fmla="*/ 451413 w 1516284"/>
              <a:gd name="connsiteY8" fmla="*/ 3495555 h 3767560"/>
              <a:gd name="connsiteX9" fmla="*/ 387752 w 1516284"/>
              <a:gd name="connsiteY9" fmla="*/ 3455043 h 3767560"/>
              <a:gd name="connsiteX10" fmla="*/ 306729 w 1516284"/>
              <a:gd name="connsiteY10" fmla="*/ 3281423 h 3767560"/>
              <a:gd name="connsiteX11" fmla="*/ 243069 w 1516284"/>
              <a:gd name="connsiteY11" fmla="*/ 3194613 h 3767560"/>
              <a:gd name="connsiteX12" fmla="*/ 272005 w 1516284"/>
              <a:gd name="connsiteY12" fmla="*/ 3044142 h 3767560"/>
              <a:gd name="connsiteX13" fmla="*/ 318304 w 1516284"/>
              <a:gd name="connsiteY13" fmla="*/ 2939970 h 3767560"/>
              <a:gd name="connsiteX14" fmla="*/ 381965 w 1516284"/>
              <a:gd name="connsiteY14" fmla="*/ 2893671 h 3767560"/>
              <a:gd name="connsiteX15" fmla="*/ 457200 w 1516284"/>
              <a:gd name="connsiteY15" fmla="*/ 2783712 h 3767560"/>
              <a:gd name="connsiteX16" fmla="*/ 532436 w 1516284"/>
              <a:gd name="connsiteY16" fmla="*/ 2748988 h 3767560"/>
              <a:gd name="connsiteX17" fmla="*/ 538223 w 1516284"/>
              <a:gd name="connsiteY17" fmla="*/ 2615879 h 3767560"/>
              <a:gd name="connsiteX18" fmla="*/ 561372 w 1516284"/>
              <a:gd name="connsiteY18" fmla="*/ 2529069 h 3767560"/>
              <a:gd name="connsiteX19" fmla="*/ 561372 w 1516284"/>
              <a:gd name="connsiteY19" fmla="*/ 2332299 h 3767560"/>
              <a:gd name="connsiteX20" fmla="*/ 596096 w 1516284"/>
              <a:gd name="connsiteY20" fmla="*/ 2152891 h 3767560"/>
              <a:gd name="connsiteX21" fmla="*/ 665545 w 1516284"/>
              <a:gd name="connsiteY21" fmla="*/ 2066081 h 3767560"/>
              <a:gd name="connsiteX22" fmla="*/ 706056 w 1516284"/>
              <a:gd name="connsiteY22" fmla="*/ 1979271 h 3767560"/>
              <a:gd name="connsiteX23" fmla="*/ 769717 w 1516284"/>
              <a:gd name="connsiteY23" fmla="*/ 1915610 h 3767560"/>
              <a:gd name="connsiteX24" fmla="*/ 856527 w 1516284"/>
              <a:gd name="connsiteY24" fmla="*/ 1805651 h 3767560"/>
              <a:gd name="connsiteX25" fmla="*/ 902826 w 1516284"/>
              <a:gd name="connsiteY25" fmla="*/ 1649393 h 3767560"/>
              <a:gd name="connsiteX26" fmla="*/ 989636 w 1516284"/>
              <a:gd name="connsiteY26" fmla="*/ 1597307 h 3767560"/>
              <a:gd name="connsiteX27" fmla="*/ 1059084 w 1516284"/>
              <a:gd name="connsiteY27" fmla="*/ 1539433 h 3767560"/>
              <a:gd name="connsiteX28" fmla="*/ 1082233 w 1516284"/>
              <a:gd name="connsiteY28" fmla="*/ 1481560 h 3767560"/>
              <a:gd name="connsiteX29" fmla="*/ 1116957 w 1516284"/>
              <a:gd name="connsiteY29" fmla="*/ 1360026 h 3767560"/>
              <a:gd name="connsiteX30" fmla="*/ 1174831 w 1516284"/>
              <a:gd name="connsiteY30" fmla="*/ 1290577 h 3767560"/>
              <a:gd name="connsiteX31" fmla="*/ 1232704 w 1516284"/>
              <a:gd name="connsiteY31" fmla="*/ 1134319 h 3767560"/>
              <a:gd name="connsiteX32" fmla="*/ 1383175 w 1516284"/>
              <a:gd name="connsiteY32" fmla="*/ 1064871 h 3767560"/>
              <a:gd name="connsiteX33" fmla="*/ 1504709 w 1516284"/>
              <a:gd name="connsiteY33" fmla="*/ 1030147 h 3767560"/>
              <a:gd name="connsiteX34" fmla="*/ 1516284 w 1516284"/>
              <a:gd name="connsiteY34" fmla="*/ 943337 h 3767560"/>
              <a:gd name="connsiteX35" fmla="*/ 1452623 w 1516284"/>
              <a:gd name="connsiteY35" fmla="*/ 850739 h 3767560"/>
              <a:gd name="connsiteX36" fmla="*/ 1290578 w 1516284"/>
              <a:gd name="connsiteY36" fmla="*/ 827590 h 3767560"/>
              <a:gd name="connsiteX37" fmla="*/ 1203767 w 1516284"/>
              <a:gd name="connsiteY37" fmla="*/ 821803 h 3767560"/>
              <a:gd name="connsiteX38" fmla="*/ 1088021 w 1516284"/>
              <a:gd name="connsiteY38" fmla="*/ 746567 h 3767560"/>
              <a:gd name="connsiteX39" fmla="*/ 954912 w 1516284"/>
              <a:gd name="connsiteY39" fmla="*/ 706056 h 3767560"/>
              <a:gd name="connsiteX40" fmla="*/ 879676 w 1516284"/>
              <a:gd name="connsiteY40" fmla="*/ 659757 h 3767560"/>
              <a:gd name="connsiteX41" fmla="*/ 821803 w 1516284"/>
              <a:gd name="connsiteY41" fmla="*/ 613458 h 3767560"/>
              <a:gd name="connsiteX42" fmla="*/ 844952 w 1516284"/>
              <a:gd name="connsiteY42" fmla="*/ 596096 h 3767560"/>
              <a:gd name="connsiteX43" fmla="*/ 908613 w 1516284"/>
              <a:gd name="connsiteY43" fmla="*/ 555585 h 3767560"/>
              <a:gd name="connsiteX44" fmla="*/ 931762 w 1516284"/>
              <a:gd name="connsiteY44" fmla="*/ 486137 h 3767560"/>
              <a:gd name="connsiteX45" fmla="*/ 885464 w 1516284"/>
              <a:gd name="connsiteY45" fmla="*/ 410902 h 3767560"/>
              <a:gd name="connsiteX46" fmla="*/ 839165 w 1516284"/>
              <a:gd name="connsiteY46" fmla="*/ 266218 h 3767560"/>
              <a:gd name="connsiteX47" fmla="*/ 775504 w 1516284"/>
              <a:gd name="connsiteY47" fmla="*/ 202557 h 3767560"/>
              <a:gd name="connsiteX48" fmla="*/ 682907 w 1516284"/>
              <a:gd name="connsiteY48" fmla="*/ 214132 h 3767560"/>
              <a:gd name="connsiteX49" fmla="*/ 642395 w 1516284"/>
              <a:gd name="connsiteY49" fmla="*/ 179408 h 3767560"/>
              <a:gd name="connsiteX50" fmla="*/ 642395 w 1516284"/>
              <a:gd name="connsiteY50" fmla="*/ 115747 h 3767560"/>
              <a:gd name="connsiteX51" fmla="*/ 636608 w 1516284"/>
              <a:gd name="connsiteY51" fmla="*/ 0 h 3767560"/>
              <a:gd name="connsiteX0" fmla="*/ 0 w 1516284"/>
              <a:gd name="connsiteY0" fmla="*/ 3576577 h 3651813"/>
              <a:gd name="connsiteX1" fmla="*/ 150471 w 1516284"/>
              <a:gd name="connsiteY1" fmla="*/ 3651813 h 3651813"/>
              <a:gd name="connsiteX2" fmla="*/ 202557 w 1516284"/>
              <a:gd name="connsiteY2" fmla="*/ 3640238 h 3651813"/>
              <a:gd name="connsiteX3" fmla="*/ 208345 w 1516284"/>
              <a:gd name="connsiteY3" fmla="*/ 3588152 h 3651813"/>
              <a:gd name="connsiteX4" fmla="*/ 272005 w 1516284"/>
              <a:gd name="connsiteY4" fmla="*/ 3582365 h 3651813"/>
              <a:gd name="connsiteX5" fmla="*/ 300942 w 1516284"/>
              <a:gd name="connsiteY5" fmla="*/ 3495555 h 3651813"/>
              <a:gd name="connsiteX6" fmla="*/ 370390 w 1516284"/>
              <a:gd name="connsiteY6" fmla="*/ 3483980 h 3651813"/>
              <a:gd name="connsiteX7" fmla="*/ 457200 w 1516284"/>
              <a:gd name="connsiteY7" fmla="*/ 3443468 h 3651813"/>
              <a:gd name="connsiteX8" fmla="*/ 451413 w 1516284"/>
              <a:gd name="connsiteY8" fmla="*/ 3379808 h 3651813"/>
              <a:gd name="connsiteX9" fmla="*/ 387752 w 1516284"/>
              <a:gd name="connsiteY9" fmla="*/ 3339296 h 3651813"/>
              <a:gd name="connsiteX10" fmla="*/ 306729 w 1516284"/>
              <a:gd name="connsiteY10" fmla="*/ 3165676 h 3651813"/>
              <a:gd name="connsiteX11" fmla="*/ 243069 w 1516284"/>
              <a:gd name="connsiteY11" fmla="*/ 3078866 h 3651813"/>
              <a:gd name="connsiteX12" fmla="*/ 272005 w 1516284"/>
              <a:gd name="connsiteY12" fmla="*/ 2928395 h 3651813"/>
              <a:gd name="connsiteX13" fmla="*/ 318304 w 1516284"/>
              <a:gd name="connsiteY13" fmla="*/ 2824223 h 3651813"/>
              <a:gd name="connsiteX14" fmla="*/ 381965 w 1516284"/>
              <a:gd name="connsiteY14" fmla="*/ 2777924 h 3651813"/>
              <a:gd name="connsiteX15" fmla="*/ 457200 w 1516284"/>
              <a:gd name="connsiteY15" fmla="*/ 2667965 h 3651813"/>
              <a:gd name="connsiteX16" fmla="*/ 532436 w 1516284"/>
              <a:gd name="connsiteY16" fmla="*/ 2633241 h 3651813"/>
              <a:gd name="connsiteX17" fmla="*/ 538223 w 1516284"/>
              <a:gd name="connsiteY17" fmla="*/ 2500132 h 3651813"/>
              <a:gd name="connsiteX18" fmla="*/ 561372 w 1516284"/>
              <a:gd name="connsiteY18" fmla="*/ 2413322 h 3651813"/>
              <a:gd name="connsiteX19" fmla="*/ 561372 w 1516284"/>
              <a:gd name="connsiteY19" fmla="*/ 2216552 h 3651813"/>
              <a:gd name="connsiteX20" fmla="*/ 596096 w 1516284"/>
              <a:gd name="connsiteY20" fmla="*/ 2037144 h 3651813"/>
              <a:gd name="connsiteX21" fmla="*/ 665545 w 1516284"/>
              <a:gd name="connsiteY21" fmla="*/ 1950334 h 3651813"/>
              <a:gd name="connsiteX22" fmla="*/ 706056 w 1516284"/>
              <a:gd name="connsiteY22" fmla="*/ 1863524 h 3651813"/>
              <a:gd name="connsiteX23" fmla="*/ 769717 w 1516284"/>
              <a:gd name="connsiteY23" fmla="*/ 1799863 h 3651813"/>
              <a:gd name="connsiteX24" fmla="*/ 856527 w 1516284"/>
              <a:gd name="connsiteY24" fmla="*/ 1689904 h 3651813"/>
              <a:gd name="connsiteX25" fmla="*/ 902826 w 1516284"/>
              <a:gd name="connsiteY25" fmla="*/ 1533646 h 3651813"/>
              <a:gd name="connsiteX26" fmla="*/ 989636 w 1516284"/>
              <a:gd name="connsiteY26" fmla="*/ 1481560 h 3651813"/>
              <a:gd name="connsiteX27" fmla="*/ 1059084 w 1516284"/>
              <a:gd name="connsiteY27" fmla="*/ 1423686 h 3651813"/>
              <a:gd name="connsiteX28" fmla="*/ 1082233 w 1516284"/>
              <a:gd name="connsiteY28" fmla="*/ 1365813 h 3651813"/>
              <a:gd name="connsiteX29" fmla="*/ 1116957 w 1516284"/>
              <a:gd name="connsiteY29" fmla="*/ 1244279 h 3651813"/>
              <a:gd name="connsiteX30" fmla="*/ 1174831 w 1516284"/>
              <a:gd name="connsiteY30" fmla="*/ 1174830 h 3651813"/>
              <a:gd name="connsiteX31" fmla="*/ 1232704 w 1516284"/>
              <a:gd name="connsiteY31" fmla="*/ 1018572 h 3651813"/>
              <a:gd name="connsiteX32" fmla="*/ 1383175 w 1516284"/>
              <a:gd name="connsiteY32" fmla="*/ 949124 h 3651813"/>
              <a:gd name="connsiteX33" fmla="*/ 1504709 w 1516284"/>
              <a:gd name="connsiteY33" fmla="*/ 914400 h 3651813"/>
              <a:gd name="connsiteX34" fmla="*/ 1516284 w 1516284"/>
              <a:gd name="connsiteY34" fmla="*/ 827590 h 3651813"/>
              <a:gd name="connsiteX35" fmla="*/ 1452623 w 1516284"/>
              <a:gd name="connsiteY35" fmla="*/ 734992 h 3651813"/>
              <a:gd name="connsiteX36" fmla="*/ 1290578 w 1516284"/>
              <a:gd name="connsiteY36" fmla="*/ 711843 h 3651813"/>
              <a:gd name="connsiteX37" fmla="*/ 1203767 w 1516284"/>
              <a:gd name="connsiteY37" fmla="*/ 706056 h 3651813"/>
              <a:gd name="connsiteX38" fmla="*/ 1088021 w 1516284"/>
              <a:gd name="connsiteY38" fmla="*/ 630820 h 3651813"/>
              <a:gd name="connsiteX39" fmla="*/ 954912 w 1516284"/>
              <a:gd name="connsiteY39" fmla="*/ 590309 h 3651813"/>
              <a:gd name="connsiteX40" fmla="*/ 879676 w 1516284"/>
              <a:gd name="connsiteY40" fmla="*/ 544010 h 3651813"/>
              <a:gd name="connsiteX41" fmla="*/ 821803 w 1516284"/>
              <a:gd name="connsiteY41" fmla="*/ 497711 h 3651813"/>
              <a:gd name="connsiteX42" fmla="*/ 844952 w 1516284"/>
              <a:gd name="connsiteY42" fmla="*/ 480349 h 3651813"/>
              <a:gd name="connsiteX43" fmla="*/ 908613 w 1516284"/>
              <a:gd name="connsiteY43" fmla="*/ 439838 h 3651813"/>
              <a:gd name="connsiteX44" fmla="*/ 931762 w 1516284"/>
              <a:gd name="connsiteY44" fmla="*/ 370390 h 3651813"/>
              <a:gd name="connsiteX45" fmla="*/ 885464 w 1516284"/>
              <a:gd name="connsiteY45" fmla="*/ 295155 h 3651813"/>
              <a:gd name="connsiteX46" fmla="*/ 839165 w 1516284"/>
              <a:gd name="connsiteY46" fmla="*/ 150471 h 3651813"/>
              <a:gd name="connsiteX47" fmla="*/ 775504 w 1516284"/>
              <a:gd name="connsiteY47" fmla="*/ 86810 h 3651813"/>
              <a:gd name="connsiteX48" fmla="*/ 682907 w 1516284"/>
              <a:gd name="connsiteY48" fmla="*/ 98385 h 3651813"/>
              <a:gd name="connsiteX49" fmla="*/ 642395 w 1516284"/>
              <a:gd name="connsiteY49" fmla="*/ 63661 h 3651813"/>
              <a:gd name="connsiteX50" fmla="*/ 642395 w 1516284"/>
              <a:gd name="connsiteY50" fmla="*/ 0 h 3651813"/>
              <a:gd name="connsiteX0" fmla="*/ 0 w 1516284"/>
              <a:gd name="connsiteY0" fmla="*/ 3512916 h 3588152"/>
              <a:gd name="connsiteX1" fmla="*/ 150471 w 1516284"/>
              <a:gd name="connsiteY1" fmla="*/ 3588152 h 3588152"/>
              <a:gd name="connsiteX2" fmla="*/ 202557 w 1516284"/>
              <a:gd name="connsiteY2" fmla="*/ 3576577 h 3588152"/>
              <a:gd name="connsiteX3" fmla="*/ 208345 w 1516284"/>
              <a:gd name="connsiteY3" fmla="*/ 3524491 h 3588152"/>
              <a:gd name="connsiteX4" fmla="*/ 272005 w 1516284"/>
              <a:gd name="connsiteY4" fmla="*/ 3518704 h 3588152"/>
              <a:gd name="connsiteX5" fmla="*/ 300942 w 1516284"/>
              <a:gd name="connsiteY5" fmla="*/ 3431894 h 3588152"/>
              <a:gd name="connsiteX6" fmla="*/ 370390 w 1516284"/>
              <a:gd name="connsiteY6" fmla="*/ 3420319 h 3588152"/>
              <a:gd name="connsiteX7" fmla="*/ 457200 w 1516284"/>
              <a:gd name="connsiteY7" fmla="*/ 3379807 h 3588152"/>
              <a:gd name="connsiteX8" fmla="*/ 451413 w 1516284"/>
              <a:gd name="connsiteY8" fmla="*/ 3316147 h 3588152"/>
              <a:gd name="connsiteX9" fmla="*/ 387752 w 1516284"/>
              <a:gd name="connsiteY9" fmla="*/ 3275635 h 3588152"/>
              <a:gd name="connsiteX10" fmla="*/ 306729 w 1516284"/>
              <a:gd name="connsiteY10" fmla="*/ 3102015 h 3588152"/>
              <a:gd name="connsiteX11" fmla="*/ 243069 w 1516284"/>
              <a:gd name="connsiteY11" fmla="*/ 3015205 h 3588152"/>
              <a:gd name="connsiteX12" fmla="*/ 272005 w 1516284"/>
              <a:gd name="connsiteY12" fmla="*/ 2864734 h 3588152"/>
              <a:gd name="connsiteX13" fmla="*/ 318304 w 1516284"/>
              <a:gd name="connsiteY13" fmla="*/ 2760562 h 3588152"/>
              <a:gd name="connsiteX14" fmla="*/ 381965 w 1516284"/>
              <a:gd name="connsiteY14" fmla="*/ 2714263 h 3588152"/>
              <a:gd name="connsiteX15" fmla="*/ 457200 w 1516284"/>
              <a:gd name="connsiteY15" fmla="*/ 2604304 h 3588152"/>
              <a:gd name="connsiteX16" fmla="*/ 532436 w 1516284"/>
              <a:gd name="connsiteY16" fmla="*/ 2569580 h 3588152"/>
              <a:gd name="connsiteX17" fmla="*/ 538223 w 1516284"/>
              <a:gd name="connsiteY17" fmla="*/ 2436471 h 3588152"/>
              <a:gd name="connsiteX18" fmla="*/ 561372 w 1516284"/>
              <a:gd name="connsiteY18" fmla="*/ 2349661 h 3588152"/>
              <a:gd name="connsiteX19" fmla="*/ 561372 w 1516284"/>
              <a:gd name="connsiteY19" fmla="*/ 2152891 h 3588152"/>
              <a:gd name="connsiteX20" fmla="*/ 596096 w 1516284"/>
              <a:gd name="connsiteY20" fmla="*/ 1973483 h 3588152"/>
              <a:gd name="connsiteX21" fmla="*/ 665545 w 1516284"/>
              <a:gd name="connsiteY21" fmla="*/ 1886673 h 3588152"/>
              <a:gd name="connsiteX22" fmla="*/ 706056 w 1516284"/>
              <a:gd name="connsiteY22" fmla="*/ 1799863 h 3588152"/>
              <a:gd name="connsiteX23" fmla="*/ 769717 w 1516284"/>
              <a:gd name="connsiteY23" fmla="*/ 1736202 h 3588152"/>
              <a:gd name="connsiteX24" fmla="*/ 856527 w 1516284"/>
              <a:gd name="connsiteY24" fmla="*/ 1626243 h 3588152"/>
              <a:gd name="connsiteX25" fmla="*/ 902826 w 1516284"/>
              <a:gd name="connsiteY25" fmla="*/ 1469985 h 3588152"/>
              <a:gd name="connsiteX26" fmla="*/ 989636 w 1516284"/>
              <a:gd name="connsiteY26" fmla="*/ 1417899 h 3588152"/>
              <a:gd name="connsiteX27" fmla="*/ 1059084 w 1516284"/>
              <a:gd name="connsiteY27" fmla="*/ 1360025 h 3588152"/>
              <a:gd name="connsiteX28" fmla="*/ 1082233 w 1516284"/>
              <a:gd name="connsiteY28" fmla="*/ 1302152 h 3588152"/>
              <a:gd name="connsiteX29" fmla="*/ 1116957 w 1516284"/>
              <a:gd name="connsiteY29" fmla="*/ 1180618 h 3588152"/>
              <a:gd name="connsiteX30" fmla="*/ 1174831 w 1516284"/>
              <a:gd name="connsiteY30" fmla="*/ 1111169 h 3588152"/>
              <a:gd name="connsiteX31" fmla="*/ 1232704 w 1516284"/>
              <a:gd name="connsiteY31" fmla="*/ 954911 h 3588152"/>
              <a:gd name="connsiteX32" fmla="*/ 1383175 w 1516284"/>
              <a:gd name="connsiteY32" fmla="*/ 885463 h 3588152"/>
              <a:gd name="connsiteX33" fmla="*/ 1504709 w 1516284"/>
              <a:gd name="connsiteY33" fmla="*/ 850739 h 3588152"/>
              <a:gd name="connsiteX34" fmla="*/ 1516284 w 1516284"/>
              <a:gd name="connsiteY34" fmla="*/ 763929 h 3588152"/>
              <a:gd name="connsiteX35" fmla="*/ 1452623 w 1516284"/>
              <a:gd name="connsiteY35" fmla="*/ 671331 h 3588152"/>
              <a:gd name="connsiteX36" fmla="*/ 1290578 w 1516284"/>
              <a:gd name="connsiteY36" fmla="*/ 648182 h 3588152"/>
              <a:gd name="connsiteX37" fmla="*/ 1203767 w 1516284"/>
              <a:gd name="connsiteY37" fmla="*/ 642395 h 3588152"/>
              <a:gd name="connsiteX38" fmla="*/ 1088021 w 1516284"/>
              <a:gd name="connsiteY38" fmla="*/ 567159 h 3588152"/>
              <a:gd name="connsiteX39" fmla="*/ 954912 w 1516284"/>
              <a:gd name="connsiteY39" fmla="*/ 526648 h 3588152"/>
              <a:gd name="connsiteX40" fmla="*/ 879676 w 1516284"/>
              <a:gd name="connsiteY40" fmla="*/ 480349 h 3588152"/>
              <a:gd name="connsiteX41" fmla="*/ 821803 w 1516284"/>
              <a:gd name="connsiteY41" fmla="*/ 434050 h 3588152"/>
              <a:gd name="connsiteX42" fmla="*/ 844952 w 1516284"/>
              <a:gd name="connsiteY42" fmla="*/ 416688 h 3588152"/>
              <a:gd name="connsiteX43" fmla="*/ 908613 w 1516284"/>
              <a:gd name="connsiteY43" fmla="*/ 376177 h 3588152"/>
              <a:gd name="connsiteX44" fmla="*/ 931762 w 1516284"/>
              <a:gd name="connsiteY44" fmla="*/ 306729 h 3588152"/>
              <a:gd name="connsiteX45" fmla="*/ 885464 w 1516284"/>
              <a:gd name="connsiteY45" fmla="*/ 231494 h 3588152"/>
              <a:gd name="connsiteX46" fmla="*/ 839165 w 1516284"/>
              <a:gd name="connsiteY46" fmla="*/ 86810 h 3588152"/>
              <a:gd name="connsiteX47" fmla="*/ 775504 w 1516284"/>
              <a:gd name="connsiteY47" fmla="*/ 23149 h 3588152"/>
              <a:gd name="connsiteX48" fmla="*/ 682907 w 1516284"/>
              <a:gd name="connsiteY48" fmla="*/ 34724 h 3588152"/>
              <a:gd name="connsiteX49" fmla="*/ 642395 w 1516284"/>
              <a:gd name="connsiteY49" fmla="*/ 0 h 3588152"/>
              <a:gd name="connsiteX0" fmla="*/ 0 w 1516284"/>
              <a:gd name="connsiteY0" fmla="*/ 3489767 h 3565003"/>
              <a:gd name="connsiteX1" fmla="*/ 150471 w 1516284"/>
              <a:gd name="connsiteY1" fmla="*/ 3565003 h 3565003"/>
              <a:gd name="connsiteX2" fmla="*/ 202557 w 1516284"/>
              <a:gd name="connsiteY2" fmla="*/ 3553428 h 3565003"/>
              <a:gd name="connsiteX3" fmla="*/ 208345 w 1516284"/>
              <a:gd name="connsiteY3" fmla="*/ 3501342 h 3565003"/>
              <a:gd name="connsiteX4" fmla="*/ 272005 w 1516284"/>
              <a:gd name="connsiteY4" fmla="*/ 3495555 h 3565003"/>
              <a:gd name="connsiteX5" fmla="*/ 300942 w 1516284"/>
              <a:gd name="connsiteY5" fmla="*/ 3408745 h 3565003"/>
              <a:gd name="connsiteX6" fmla="*/ 370390 w 1516284"/>
              <a:gd name="connsiteY6" fmla="*/ 3397170 h 3565003"/>
              <a:gd name="connsiteX7" fmla="*/ 457200 w 1516284"/>
              <a:gd name="connsiteY7" fmla="*/ 3356658 h 3565003"/>
              <a:gd name="connsiteX8" fmla="*/ 451413 w 1516284"/>
              <a:gd name="connsiteY8" fmla="*/ 3292998 h 3565003"/>
              <a:gd name="connsiteX9" fmla="*/ 387752 w 1516284"/>
              <a:gd name="connsiteY9" fmla="*/ 3252486 h 3565003"/>
              <a:gd name="connsiteX10" fmla="*/ 306729 w 1516284"/>
              <a:gd name="connsiteY10" fmla="*/ 3078866 h 3565003"/>
              <a:gd name="connsiteX11" fmla="*/ 243069 w 1516284"/>
              <a:gd name="connsiteY11" fmla="*/ 2992056 h 3565003"/>
              <a:gd name="connsiteX12" fmla="*/ 272005 w 1516284"/>
              <a:gd name="connsiteY12" fmla="*/ 2841585 h 3565003"/>
              <a:gd name="connsiteX13" fmla="*/ 318304 w 1516284"/>
              <a:gd name="connsiteY13" fmla="*/ 2737413 h 3565003"/>
              <a:gd name="connsiteX14" fmla="*/ 381965 w 1516284"/>
              <a:gd name="connsiteY14" fmla="*/ 2691114 h 3565003"/>
              <a:gd name="connsiteX15" fmla="*/ 457200 w 1516284"/>
              <a:gd name="connsiteY15" fmla="*/ 2581155 h 3565003"/>
              <a:gd name="connsiteX16" fmla="*/ 532436 w 1516284"/>
              <a:gd name="connsiteY16" fmla="*/ 2546431 h 3565003"/>
              <a:gd name="connsiteX17" fmla="*/ 538223 w 1516284"/>
              <a:gd name="connsiteY17" fmla="*/ 2413322 h 3565003"/>
              <a:gd name="connsiteX18" fmla="*/ 561372 w 1516284"/>
              <a:gd name="connsiteY18" fmla="*/ 2326512 h 3565003"/>
              <a:gd name="connsiteX19" fmla="*/ 561372 w 1516284"/>
              <a:gd name="connsiteY19" fmla="*/ 2129742 h 3565003"/>
              <a:gd name="connsiteX20" fmla="*/ 596096 w 1516284"/>
              <a:gd name="connsiteY20" fmla="*/ 1950334 h 3565003"/>
              <a:gd name="connsiteX21" fmla="*/ 665545 w 1516284"/>
              <a:gd name="connsiteY21" fmla="*/ 1863524 h 3565003"/>
              <a:gd name="connsiteX22" fmla="*/ 706056 w 1516284"/>
              <a:gd name="connsiteY22" fmla="*/ 1776714 h 3565003"/>
              <a:gd name="connsiteX23" fmla="*/ 769717 w 1516284"/>
              <a:gd name="connsiteY23" fmla="*/ 1713053 h 3565003"/>
              <a:gd name="connsiteX24" fmla="*/ 856527 w 1516284"/>
              <a:gd name="connsiteY24" fmla="*/ 1603094 h 3565003"/>
              <a:gd name="connsiteX25" fmla="*/ 902826 w 1516284"/>
              <a:gd name="connsiteY25" fmla="*/ 1446836 h 3565003"/>
              <a:gd name="connsiteX26" fmla="*/ 989636 w 1516284"/>
              <a:gd name="connsiteY26" fmla="*/ 1394750 h 3565003"/>
              <a:gd name="connsiteX27" fmla="*/ 1059084 w 1516284"/>
              <a:gd name="connsiteY27" fmla="*/ 1336876 h 3565003"/>
              <a:gd name="connsiteX28" fmla="*/ 1082233 w 1516284"/>
              <a:gd name="connsiteY28" fmla="*/ 1279003 h 3565003"/>
              <a:gd name="connsiteX29" fmla="*/ 1116957 w 1516284"/>
              <a:gd name="connsiteY29" fmla="*/ 1157469 h 3565003"/>
              <a:gd name="connsiteX30" fmla="*/ 1174831 w 1516284"/>
              <a:gd name="connsiteY30" fmla="*/ 1088020 h 3565003"/>
              <a:gd name="connsiteX31" fmla="*/ 1232704 w 1516284"/>
              <a:gd name="connsiteY31" fmla="*/ 931762 h 3565003"/>
              <a:gd name="connsiteX32" fmla="*/ 1383175 w 1516284"/>
              <a:gd name="connsiteY32" fmla="*/ 862314 h 3565003"/>
              <a:gd name="connsiteX33" fmla="*/ 1504709 w 1516284"/>
              <a:gd name="connsiteY33" fmla="*/ 827590 h 3565003"/>
              <a:gd name="connsiteX34" fmla="*/ 1516284 w 1516284"/>
              <a:gd name="connsiteY34" fmla="*/ 740780 h 3565003"/>
              <a:gd name="connsiteX35" fmla="*/ 1452623 w 1516284"/>
              <a:gd name="connsiteY35" fmla="*/ 648182 h 3565003"/>
              <a:gd name="connsiteX36" fmla="*/ 1290578 w 1516284"/>
              <a:gd name="connsiteY36" fmla="*/ 625033 h 3565003"/>
              <a:gd name="connsiteX37" fmla="*/ 1203767 w 1516284"/>
              <a:gd name="connsiteY37" fmla="*/ 619246 h 3565003"/>
              <a:gd name="connsiteX38" fmla="*/ 1088021 w 1516284"/>
              <a:gd name="connsiteY38" fmla="*/ 544010 h 3565003"/>
              <a:gd name="connsiteX39" fmla="*/ 954912 w 1516284"/>
              <a:gd name="connsiteY39" fmla="*/ 503499 h 3565003"/>
              <a:gd name="connsiteX40" fmla="*/ 879676 w 1516284"/>
              <a:gd name="connsiteY40" fmla="*/ 457200 h 3565003"/>
              <a:gd name="connsiteX41" fmla="*/ 821803 w 1516284"/>
              <a:gd name="connsiteY41" fmla="*/ 410901 h 3565003"/>
              <a:gd name="connsiteX42" fmla="*/ 844952 w 1516284"/>
              <a:gd name="connsiteY42" fmla="*/ 393539 h 3565003"/>
              <a:gd name="connsiteX43" fmla="*/ 908613 w 1516284"/>
              <a:gd name="connsiteY43" fmla="*/ 353028 h 3565003"/>
              <a:gd name="connsiteX44" fmla="*/ 931762 w 1516284"/>
              <a:gd name="connsiteY44" fmla="*/ 283580 h 3565003"/>
              <a:gd name="connsiteX45" fmla="*/ 885464 w 1516284"/>
              <a:gd name="connsiteY45" fmla="*/ 208345 h 3565003"/>
              <a:gd name="connsiteX46" fmla="*/ 839165 w 1516284"/>
              <a:gd name="connsiteY46" fmla="*/ 63661 h 3565003"/>
              <a:gd name="connsiteX47" fmla="*/ 775504 w 1516284"/>
              <a:gd name="connsiteY47" fmla="*/ 0 h 3565003"/>
              <a:gd name="connsiteX48" fmla="*/ 682907 w 1516284"/>
              <a:gd name="connsiteY48" fmla="*/ 11575 h 3565003"/>
              <a:gd name="connsiteX0" fmla="*/ 0 w 1516284"/>
              <a:gd name="connsiteY0" fmla="*/ 3489767 h 3565003"/>
              <a:gd name="connsiteX1" fmla="*/ 150471 w 1516284"/>
              <a:gd name="connsiteY1" fmla="*/ 3565003 h 3565003"/>
              <a:gd name="connsiteX2" fmla="*/ 202557 w 1516284"/>
              <a:gd name="connsiteY2" fmla="*/ 3553428 h 3565003"/>
              <a:gd name="connsiteX3" fmla="*/ 208345 w 1516284"/>
              <a:gd name="connsiteY3" fmla="*/ 3501342 h 3565003"/>
              <a:gd name="connsiteX4" fmla="*/ 272005 w 1516284"/>
              <a:gd name="connsiteY4" fmla="*/ 3495555 h 3565003"/>
              <a:gd name="connsiteX5" fmla="*/ 300942 w 1516284"/>
              <a:gd name="connsiteY5" fmla="*/ 3408745 h 3565003"/>
              <a:gd name="connsiteX6" fmla="*/ 370390 w 1516284"/>
              <a:gd name="connsiteY6" fmla="*/ 3397170 h 3565003"/>
              <a:gd name="connsiteX7" fmla="*/ 457200 w 1516284"/>
              <a:gd name="connsiteY7" fmla="*/ 3356658 h 3565003"/>
              <a:gd name="connsiteX8" fmla="*/ 451413 w 1516284"/>
              <a:gd name="connsiteY8" fmla="*/ 3292998 h 3565003"/>
              <a:gd name="connsiteX9" fmla="*/ 387752 w 1516284"/>
              <a:gd name="connsiteY9" fmla="*/ 3252486 h 3565003"/>
              <a:gd name="connsiteX10" fmla="*/ 306729 w 1516284"/>
              <a:gd name="connsiteY10" fmla="*/ 3078866 h 3565003"/>
              <a:gd name="connsiteX11" fmla="*/ 243069 w 1516284"/>
              <a:gd name="connsiteY11" fmla="*/ 2992056 h 3565003"/>
              <a:gd name="connsiteX12" fmla="*/ 272005 w 1516284"/>
              <a:gd name="connsiteY12" fmla="*/ 2841585 h 3565003"/>
              <a:gd name="connsiteX13" fmla="*/ 318304 w 1516284"/>
              <a:gd name="connsiteY13" fmla="*/ 2737413 h 3565003"/>
              <a:gd name="connsiteX14" fmla="*/ 381965 w 1516284"/>
              <a:gd name="connsiteY14" fmla="*/ 2691114 h 3565003"/>
              <a:gd name="connsiteX15" fmla="*/ 457200 w 1516284"/>
              <a:gd name="connsiteY15" fmla="*/ 2581155 h 3565003"/>
              <a:gd name="connsiteX16" fmla="*/ 532436 w 1516284"/>
              <a:gd name="connsiteY16" fmla="*/ 2546431 h 3565003"/>
              <a:gd name="connsiteX17" fmla="*/ 538223 w 1516284"/>
              <a:gd name="connsiteY17" fmla="*/ 2413322 h 3565003"/>
              <a:gd name="connsiteX18" fmla="*/ 561372 w 1516284"/>
              <a:gd name="connsiteY18" fmla="*/ 2326512 h 3565003"/>
              <a:gd name="connsiteX19" fmla="*/ 561372 w 1516284"/>
              <a:gd name="connsiteY19" fmla="*/ 2129742 h 3565003"/>
              <a:gd name="connsiteX20" fmla="*/ 596096 w 1516284"/>
              <a:gd name="connsiteY20" fmla="*/ 1950334 h 3565003"/>
              <a:gd name="connsiteX21" fmla="*/ 665545 w 1516284"/>
              <a:gd name="connsiteY21" fmla="*/ 1863524 h 3565003"/>
              <a:gd name="connsiteX22" fmla="*/ 706056 w 1516284"/>
              <a:gd name="connsiteY22" fmla="*/ 1776714 h 3565003"/>
              <a:gd name="connsiteX23" fmla="*/ 769717 w 1516284"/>
              <a:gd name="connsiteY23" fmla="*/ 1713053 h 3565003"/>
              <a:gd name="connsiteX24" fmla="*/ 856527 w 1516284"/>
              <a:gd name="connsiteY24" fmla="*/ 1603094 h 3565003"/>
              <a:gd name="connsiteX25" fmla="*/ 902826 w 1516284"/>
              <a:gd name="connsiteY25" fmla="*/ 1446836 h 3565003"/>
              <a:gd name="connsiteX26" fmla="*/ 989636 w 1516284"/>
              <a:gd name="connsiteY26" fmla="*/ 1394750 h 3565003"/>
              <a:gd name="connsiteX27" fmla="*/ 1059084 w 1516284"/>
              <a:gd name="connsiteY27" fmla="*/ 1336876 h 3565003"/>
              <a:gd name="connsiteX28" fmla="*/ 1082233 w 1516284"/>
              <a:gd name="connsiteY28" fmla="*/ 1279003 h 3565003"/>
              <a:gd name="connsiteX29" fmla="*/ 1116957 w 1516284"/>
              <a:gd name="connsiteY29" fmla="*/ 1157469 h 3565003"/>
              <a:gd name="connsiteX30" fmla="*/ 1174831 w 1516284"/>
              <a:gd name="connsiteY30" fmla="*/ 1088020 h 3565003"/>
              <a:gd name="connsiteX31" fmla="*/ 1232704 w 1516284"/>
              <a:gd name="connsiteY31" fmla="*/ 931762 h 3565003"/>
              <a:gd name="connsiteX32" fmla="*/ 1383175 w 1516284"/>
              <a:gd name="connsiteY32" fmla="*/ 862314 h 3565003"/>
              <a:gd name="connsiteX33" fmla="*/ 1504709 w 1516284"/>
              <a:gd name="connsiteY33" fmla="*/ 827590 h 3565003"/>
              <a:gd name="connsiteX34" fmla="*/ 1516284 w 1516284"/>
              <a:gd name="connsiteY34" fmla="*/ 740780 h 3565003"/>
              <a:gd name="connsiteX35" fmla="*/ 1452623 w 1516284"/>
              <a:gd name="connsiteY35" fmla="*/ 648182 h 3565003"/>
              <a:gd name="connsiteX36" fmla="*/ 1290578 w 1516284"/>
              <a:gd name="connsiteY36" fmla="*/ 625033 h 3565003"/>
              <a:gd name="connsiteX37" fmla="*/ 1203767 w 1516284"/>
              <a:gd name="connsiteY37" fmla="*/ 619246 h 3565003"/>
              <a:gd name="connsiteX38" fmla="*/ 1088021 w 1516284"/>
              <a:gd name="connsiteY38" fmla="*/ 544010 h 3565003"/>
              <a:gd name="connsiteX39" fmla="*/ 954912 w 1516284"/>
              <a:gd name="connsiteY39" fmla="*/ 503499 h 3565003"/>
              <a:gd name="connsiteX40" fmla="*/ 879676 w 1516284"/>
              <a:gd name="connsiteY40" fmla="*/ 457200 h 3565003"/>
              <a:gd name="connsiteX41" fmla="*/ 821803 w 1516284"/>
              <a:gd name="connsiteY41" fmla="*/ 410901 h 3565003"/>
              <a:gd name="connsiteX42" fmla="*/ 844952 w 1516284"/>
              <a:gd name="connsiteY42" fmla="*/ 393539 h 3565003"/>
              <a:gd name="connsiteX43" fmla="*/ 908613 w 1516284"/>
              <a:gd name="connsiteY43" fmla="*/ 353028 h 3565003"/>
              <a:gd name="connsiteX44" fmla="*/ 931762 w 1516284"/>
              <a:gd name="connsiteY44" fmla="*/ 283580 h 3565003"/>
              <a:gd name="connsiteX45" fmla="*/ 885464 w 1516284"/>
              <a:gd name="connsiteY45" fmla="*/ 208345 h 3565003"/>
              <a:gd name="connsiteX46" fmla="*/ 839165 w 1516284"/>
              <a:gd name="connsiteY46" fmla="*/ 63661 h 3565003"/>
              <a:gd name="connsiteX47" fmla="*/ 775504 w 1516284"/>
              <a:gd name="connsiteY47" fmla="*/ 0 h 3565003"/>
              <a:gd name="connsiteX0" fmla="*/ 0 w 1516284"/>
              <a:gd name="connsiteY0" fmla="*/ 3426106 h 3501342"/>
              <a:gd name="connsiteX1" fmla="*/ 150471 w 1516284"/>
              <a:gd name="connsiteY1" fmla="*/ 3501342 h 3501342"/>
              <a:gd name="connsiteX2" fmla="*/ 202557 w 1516284"/>
              <a:gd name="connsiteY2" fmla="*/ 3489767 h 3501342"/>
              <a:gd name="connsiteX3" fmla="*/ 208345 w 1516284"/>
              <a:gd name="connsiteY3" fmla="*/ 3437681 h 3501342"/>
              <a:gd name="connsiteX4" fmla="*/ 272005 w 1516284"/>
              <a:gd name="connsiteY4" fmla="*/ 3431894 h 3501342"/>
              <a:gd name="connsiteX5" fmla="*/ 300942 w 1516284"/>
              <a:gd name="connsiteY5" fmla="*/ 3345084 h 3501342"/>
              <a:gd name="connsiteX6" fmla="*/ 370390 w 1516284"/>
              <a:gd name="connsiteY6" fmla="*/ 3333509 h 3501342"/>
              <a:gd name="connsiteX7" fmla="*/ 457200 w 1516284"/>
              <a:gd name="connsiteY7" fmla="*/ 3292997 h 3501342"/>
              <a:gd name="connsiteX8" fmla="*/ 451413 w 1516284"/>
              <a:gd name="connsiteY8" fmla="*/ 3229337 h 3501342"/>
              <a:gd name="connsiteX9" fmla="*/ 387752 w 1516284"/>
              <a:gd name="connsiteY9" fmla="*/ 3188825 h 3501342"/>
              <a:gd name="connsiteX10" fmla="*/ 306729 w 1516284"/>
              <a:gd name="connsiteY10" fmla="*/ 3015205 h 3501342"/>
              <a:gd name="connsiteX11" fmla="*/ 243069 w 1516284"/>
              <a:gd name="connsiteY11" fmla="*/ 2928395 h 3501342"/>
              <a:gd name="connsiteX12" fmla="*/ 272005 w 1516284"/>
              <a:gd name="connsiteY12" fmla="*/ 2777924 h 3501342"/>
              <a:gd name="connsiteX13" fmla="*/ 318304 w 1516284"/>
              <a:gd name="connsiteY13" fmla="*/ 2673752 h 3501342"/>
              <a:gd name="connsiteX14" fmla="*/ 381965 w 1516284"/>
              <a:gd name="connsiteY14" fmla="*/ 2627453 h 3501342"/>
              <a:gd name="connsiteX15" fmla="*/ 457200 w 1516284"/>
              <a:gd name="connsiteY15" fmla="*/ 2517494 h 3501342"/>
              <a:gd name="connsiteX16" fmla="*/ 532436 w 1516284"/>
              <a:gd name="connsiteY16" fmla="*/ 2482770 h 3501342"/>
              <a:gd name="connsiteX17" fmla="*/ 538223 w 1516284"/>
              <a:gd name="connsiteY17" fmla="*/ 2349661 h 3501342"/>
              <a:gd name="connsiteX18" fmla="*/ 561372 w 1516284"/>
              <a:gd name="connsiteY18" fmla="*/ 2262851 h 3501342"/>
              <a:gd name="connsiteX19" fmla="*/ 561372 w 1516284"/>
              <a:gd name="connsiteY19" fmla="*/ 2066081 h 3501342"/>
              <a:gd name="connsiteX20" fmla="*/ 596096 w 1516284"/>
              <a:gd name="connsiteY20" fmla="*/ 1886673 h 3501342"/>
              <a:gd name="connsiteX21" fmla="*/ 665545 w 1516284"/>
              <a:gd name="connsiteY21" fmla="*/ 1799863 h 3501342"/>
              <a:gd name="connsiteX22" fmla="*/ 706056 w 1516284"/>
              <a:gd name="connsiteY22" fmla="*/ 1713053 h 3501342"/>
              <a:gd name="connsiteX23" fmla="*/ 769717 w 1516284"/>
              <a:gd name="connsiteY23" fmla="*/ 1649392 h 3501342"/>
              <a:gd name="connsiteX24" fmla="*/ 856527 w 1516284"/>
              <a:gd name="connsiteY24" fmla="*/ 1539433 h 3501342"/>
              <a:gd name="connsiteX25" fmla="*/ 902826 w 1516284"/>
              <a:gd name="connsiteY25" fmla="*/ 1383175 h 3501342"/>
              <a:gd name="connsiteX26" fmla="*/ 989636 w 1516284"/>
              <a:gd name="connsiteY26" fmla="*/ 1331089 h 3501342"/>
              <a:gd name="connsiteX27" fmla="*/ 1059084 w 1516284"/>
              <a:gd name="connsiteY27" fmla="*/ 1273215 h 3501342"/>
              <a:gd name="connsiteX28" fmla="*/ 1082233 w 1516284"/>
              <a:gd name="connsiteY28" fmla="*/ 1215342 h 3501342"/>
              <a:gd name="connsiteX29" fmla="*/ 1116957 w 1516284"/>
              <a:gd name="connsiteY29" fmla="*/ 1093808 h 3501342"/>
              <a:gd name="connsiteX30" fmla="*/ 1174831 w 1516284"/>
              <a:gd name="connsiteY30" fmla="*/ 1024359 h 3501342"/>
              <a:gd name="connsiteX31" fmla="*/ 1232704 w 1516284"/>
              <a:gd name="connsiteY31" fmla="*/ 868101 h 3501342"/>
              <a:gd name="connsiteX32" fmla="*/ 1383175 w 1516284"/>
              <a:gd name="connsiteY32" fmla="*/ 798653 h 3501342"/>
              <a:gd name="connsiteX33" fmla="*/ 1504709 w 1516284"/>
              <a:gd name="connsiteY33" fmla="*/ 763929 h 3501342"/>
              <a:gd name="connsiteX34" fmla="*/ 1516284 w 1516284"/>
              <a:gd name="connsiteY34" fmla="*/ 677119 h 3501342"/>
              <a:gd name="connsiteX35" fmla="*/ 1452623 w 1516284"/>
              <a:gd name="connsiteY35" fmla="*/ 584521 h 3501342"/>
              <a:gd name="connsiteX36" fmla="*/ 1290578 w 1516284"/>
              <a:gd name="connsiteY36" fmla="*/ 561372 h 3501342"/>
              <a:gd name="connsiteX37" fmla="*/ 1203767 w 1516284"/>
              <a:gd name="connsiteY37" fmla="*/ 555585 h 3501342"/>
              <a:gd name="connsiteX38" fmla="*/ 1088021 w 1516284"/>
              <a:gd name="connsiteY38" fmla="*/ 480349 h 3501342"/>
              <a:gd name="connsiteX39" fmla="*/ 954912 w 1516284"/>
              <a:gd name="connsiteY39" fmla="*/ 439838 h 3501342"/>
              <a:gd name="connsiteX40" fmla="*/ 879676 w 1516284"/>
              <a:gd name="connsiteY40" fmla="*/ 393539 h 3501342"/>
              <a:gd name="connsiteX41" fmla="*/ 821803 w 1516284"/>
              <a:gd name="connsiteY41" fmla="*/ 347240 h 3501342"/>
              <a:gd name="connsiteX42" fmla="*/ 844952 w 1516284"/>
              <a:gd name="connsiteY42" fmla="*/ 329878 h 3501342"/>
              <a:gd name="connsiteX43" fmla="*/ 908613 w 1516284"/>
              <a:gd name="connsiteY43" fmla="*/ 289367 h 3501342"/>
              <a:gd name="connsiteX44" fmla="*/ 931762 w 1516284"/>
              <a:gd name="connsiteY44" fmla="*/ 219919 h 3501342"/>
              <a:gd name="connsiteX45" fmla="*/ 885464 w 1516284"/>
              <a:gd name="connsiteY45" fmla="*/ 144684 h 3501342"/>
              <a:gd name="connsiteX46" fmla="*/ 839165 w 1516284"/>
              <a:gd name="connsiteY46" fmla="*/ 0 h 3501342"/>
              <a:gd name="connsiteX0" fmla="*/ 0 w 1516284"/>
              <a:gd name="connsiteY0" fmla="*/ 3281422 h 3356658"/>
              <a:gd name="connsiteX1" fmla="*/ 150471 w 1516284"/>
              <a:gd name="connsiteY1" fmla="*/ 3356658 h 3356658"/>
              <a:gd name="connsiteX2" fmla="*/ 202557 w 1516284"/>
              <a:gd name="connsiteY2" fmla="*/ 3345083 h 3356658"/>
              <a:gd name="connsiteX3" fmla="*/ 208345 w 1516284"/>
              <a:gd name="connsiteY3" fmla="*/ 3292997 h 3356658"/>
              <a:gd name="connsiteX4" fmla="*/ 272005 w 1516284"/>
              <a:gd name="connsiteY4" fmla="*/ 3287210 h 3356658"/>
              <a:gd name="connsiteX5" fmla="*/ 300942 w 1516284"/>
              <a:gd name="connsiteY5" fmla="*/ 3200400 h 3356658"/>
              <a:gd name="connsiteX6" fmla="*/ 370390 w 1516284"/>
              <a:gd name="connsiteY6" fmla="*/ 3188825 h 3356658"/>
              <a:gd name="connsiteX7" fmla="*/ 457200 w 1516284"/>
              <a:gd name="connsiteY7" fmla="*/ 3148313 h 3356658"/>
              <a:gd name="connsiteX8" fmla="*/ 451413 w 1516284"/>
              <a:gd name="connsiteY8" fmla="*/ 3084653 h 3356658"/>
              <a:gd name="connsiteX9" fmla="*/ 387752 w 1516284"/>
              <a:gd name="connsiteY9" fmla="*/ 3044141 h 3356658"/>
              <a:gd name="connsiteX10" fmla="*/ 306729 w 1516284"/>
              <a:gd name="connsiteY10" fmla="*/ 2870521 h 3356658"/>
              <a:gd name="connsiteX11" fmla="*/ 243069 w 1516284"/>
              <a:gd name="connsiteY11" fmla="*/ 2783711 h 3356658"/>
              <a:gd name="connsiteX12" fmla="*/ 272005 w 1516284"/>
              <a:gd name="connsiteY12" fmla="*/ 2633240 h 3356658"/>
              <a:gd name="connsiteX13" fmla="*/ 318304 w 1516284"/>
              <a:gd name="connsiteY13" fmla="*/ 2529068 h 3356658"/>
              <a:gd name="connsiteX14" fmla="*/ 381965 w 1516284"/>
              <a:gd name="connsiteY14" fmla="*/ 2482769 h 3356658"/>
              <a:gd name="connsiteX15" fmla="*/ 457200 w 1516284"/>
              <a:gd name="connsiteY15" fmla="*/ 2372810 h 3356658"/>
              <a:gd name="connsiteX16" fmla="*/ 532436 w 1516284"/>
              <a:gd name="connsiteY16" fmla="*/ 2338086 h 3356658"/>
              <a:gd name="connsiteX17" fmla="*/ 538223 w 1516284"/>
              <a:gd name="connsiteY17" fmla="*/ 2204977 h 3356658"/>
              <a:gd name="connsiteX18" fmla="*/ 561372 w 1516284"/>
              <a:gd name="connsiteY18" fmla="*/ 2118167 h 3356658"/>
              <a:gd name="connsiteX19" fmla="*/ 561372 w 1516284"/>
              <a:gd name="connsiteY19" fmla="*/ 1921397 h 3356658"/>
              <a:gd name="connsiteX20" fmla="*/ 596096 w 1516284"/>
              <a:gd name="connsiteY20" fmla="*/ 1741989 h 3356658"/>
              <a:gd name="connsiteX21" fmla="*/ 665545 w 1516284"/>
              <a:gd name="connsiteY21" fmla="*/ 1655179 h 3356658"/>
              <a:gd name="connsiteX22" fmla="*/ 706056 w 1516284"/>
              <a:gd name="connsiteY22" fmla="*/ 1568369 h 3356658"/>
              <a:gd name="connsiteX23" fmla="*/ 769717 w 1516284"/>
              <a:gd name="connsiteY23" fmla="*/ 1504708 h 3356658"/>
              <a:gd name="connsiteX24" fmla="*/ 856527 w 1516284"/>
              <a:gd name="connsiteY24" fmla="*/ 1394749 h 3356658"/>
              <a:gd name="connsiteX25" fmla="*/ 902826 w 1516284"/>
              <a:gd name="connsiteY25" fmla="*/ 1238491 h 3356658"/>
              <a:gd name="connsiteX26" fmla="*/ 989636 w 1516284"/>
              <a:gd name="connsiteY26" fmla="*/ 1186405 h 3356658"/>
              <a:gd name="connsiteX27" fmla="*/ 1059084 w 1516284"/>
              <a:gd name="connsiteY27" fmla="*/ 1128531 h 3356658"/>
              <a:gd name="connsiteX28" fmla="*/ 1082233 w 1516284"/>
              <a:gd name="connsiteY28" fmla="*/ 1070658 h 3356658"/>
              <a:gd name="connsiteX29" fmla="*/ 1116957 w 1516284"/>
              <a:gd name="connsiteY29" fmla="*/ 949124 h 3356658"/>
              <a:gd name="connsiteX30" fmla="*/ 1174831 w 1516284"/>
              <a:gd name="connsiteY30" fmla="*/ 879675 h 3356658"/>
              <a:gd name="connsiteX31" fmla="*/ 1232704 w 1516284"/>
              <a:gd name="connsiteY31" fmla="*/ 723417 h 3356658"/>
              <a:gd name="connsiteX32" fmla="*/ 1383175 w 1516284"/>
              <a:gd name="connsiteY32" fmla="*/ 653969 h 3356658"/>
              <a:gd name="connsiteX33" fmla="*/ 1504709 w 1516284"/>
              <a:gd name="connsiteY33" fmla="*/ 619245 h 3356658"/>
              <a:gd name="connsiteX34" fmla="*/ 1516284 w 1516284"/>
              <a:gd name="connsiteY34" fmla="*/ 532435 h 3356658"/>
              <a:gd name="connsiteX35" fmla="*/ 1452623 w 1516284"/>
              <a:gd name="connsiteY35" fmla="*/ 439837 h 3356658"/>
              <a:gd name="connsiteX36" fmla="*/ 1290578 w 1516284"/>
              <a:gd name="connsiteY36" fmla="*/ 416688 h 3356658"/>
              <a:gd name="connsiteX37" fmla="*/ 1203767 w 1516284"/>
              <a:gd name="connsiteY37" fmla="*/ 410901 h 3356658"/>
              <a:gd name="connsiteX38" fmla="*/ 1088021 w 1516284"/>
              <a:gd name="connsiteY38" fmla="*/ 335665 h 3356658"/>
              <a:gd name="connsiteX39" fmla="*/ 954912 w 1516284"/>
              <a:gd name="connsiteY39" fmla="*/ 295154 h 3356658"/>
              <a:gd name="connsiteX40" fmla="*/ 879676 w 1516284"/>
              <a:gd name="connsiteY40" fmla="*/ 248855 h 3356658"/>
              <a:gd name="connsiteX41" fmla="*/ 821803 w 1516284"/>
              <a:gd name="connsiteY41" fmla="*/ 202556 h 3356658"/>
              <a:gd name="connsiteX42" fmla="*/ 844952 w 1516284"/>
              <a:gd name="connsiteY42" fmla="*/ 185194 h 3356658"/>
              <a:gd name="connsiteX43" fmla="*/ 908613 w 1516284"/>
              <a:gd name="connsiteY43" fmla="*/ 144683 h 3356658"/>
              <a:gd name="connsiteX44" fmla="*/ 931762 w 1516284"/>
              <a:gd name="connsiteY44" fmla="*/ 75235 h 3356658"/>
              <a:gd name="connsiteX45" fmla="*/ 885464 w 1516284"/>
              <a:gd name="connsiteY45" fmla="*/ 0 h 3356658"/>
              <a:gd name="connsiteX0" fmla="*/ 0 w 1516284"/>
              <a:gd name="connsiteY0" fmla="*/ 3206187 h 3281423"/>
              <a:gd name="connsiteX1" fmla="*/ 150471 w 1516284"/>
              <a:gd name="connsiteY1" fmla="*/ 3281423 h 3281423"/>
              <a:gd name="connsiteX2" fmla="*/ 202557 w 1516284"/>
              <a:gd name="connsiteY2" fmla="*/ 3269848 h 3281423"/>
              <a:gd name="connsiteX3" fmla="*/ 208345 w 1516284"/>
              <a:gd name="connsiteY3" fmla="*/ 3217762 h 3281423"/>
              <a:gd name="connsiteX4" fmla="*/ 272005 w 1516284"/>
              <a:gd name="connsiteY4" fmla="*/ 3211975 h 3281423"/>
              <a:gd name="connsiteX5" fmla="*/ 300942 w 1516284"/>
              <a:gd name="connsiteY5" fmla="*/ 3125165 h 3281423"/>
              <a:gd name="connsiteX6" fmla="*/ 370390 w 1516284"/>
              <a:gd name="connsiteY6" fmla="*/ 3113590 h 3281423"/>
              <a:gd name="connsiteX7" fmla="*/ 457200 w 1516284"/>
              <a:gd name="connsiteY7" fmla="*/ 3073078 h 3281423"/>
              <a:gd name="connsiteX8" fmla="*/ 451413 w 1516284"/>
              <a:gd name="connsiteY8" fmla="*/ 3009418 h 3281423"/>
              <a:gd name="connsiteX9" fmla="*/ 387752 w 1516284"/>
              <a:gd name="connsiteY9" fmla="*/ 2968906 h 3281423"/>
              <a:gd name="connsiteX10" fmla="*/ 306729 w 1516284"/>
              <a:gd name="connsiteY10" fmla="*/ 2795286 h 3281423"/>
              <a:gd name="connsiteX11" fmla="*/ 243069 w 1516284"/>
              <a:gd name="connsiteY11" fmla="*/ 2708476 h 3281423"/>
              <a:gd name="connsiteX12" fmla="*/ 272005 w 1516284"/>
              <a:gd name="connsiteY12" fmla="*/ 2558005 h 3281423"/>
              <a:gd name="connsiteX13" fmla="*/ 318304 w 1516284"/>
              <a:gd name="connsiteY13" fmla="*/ 2453833 h 3281423"/>
              <a:gd name="connsiteX14" fmla="*/ 381965 w 1516284"/>
              <a:gd name="connsiteY14" fmla="*/ 2407534 h 3281423"/>
              <a:gd name="connsiteX15" fmla="*/ 457200 w 1516284"/>
              <a:gd name="connsiteY15" fmla="*/ 2297575 h 3281423"/>
              <a:gd name="connsiteX16" fmla="*/ 532436 w 1516284"/>
              <a:gd name="connsiteY16" fmla="*/ 2262851 h 3281423"/>
              <a:gd name="connsiteX17" fmla="*/ 538223 w 1516284"/>
              <a:gd name="connsiteY17" fmla="*/ 2129742 h 3281423"/>
              <a:gd name="connsiteX18" fmla="*/ 561372 w 1516284"/>
              <a:gd name="connsiteY18" fmla="*/ 2042932 h 3281423"/>
              <a:gd name="connsiteX19" fmla="*/ 561372 w 1516284"/>
              <a:gd name="connsiteY19" fmla="*/ 1846162 h 3281423"/>
              <a:gd name="connsiteX20" fmla="*/ 596096 w 1516284"/>
              <a:gd name="connsiteY20" fmla="*/ 1666754 h 3281423"/>
              <a:gd name="connsiteX21" fmla="*/ 665545 w 1516284"/>
              <a:gd name="connsiteY21" fmla="*/ 1579944 h 3281423"/>
              <a:gd name="connsiteX22" fmla="*/ 706056 w 1516284"/>
              <a:gd name="connsiteY22" fmla="*/ 1493134 h 3281423"/>
              <a:gd name="connsiteX23" fmla="*/ 769717 w 1516284"/>
              <a:gd name="connsiteY23" fmla="*/ 1429473 h 3281423"/>
              <a:gd name="connsiteX24" fmla="*/ 856527 w 1516284"/>
              <a:gd name="connsiteY24" fmla="*/ 1319514 h 3281423"/>
              <a:gd name="connsiteX25" fmla="*/ 902826 w 1516284"/>
              <a:gd name="connsiteY25" fmla="*/ 1163256 h 3281423"/>
              <a:gd name="connsiteX26" fmla="*/ 989636 w 1516284"/>
              <a:gd name="connsiteY26" fmla="*/ 1111170 h 3281423"/>
              <a:gd name="connsiteX27" fmla="*/ 1059084 w 1516284"/>
              <a:gd name="connsiteY27" fmla="*/ 1053296 h 3281423"/>
              <a:gd name="connsiteX28" fmla="*/ 1082233 w 1516284"/>
              <a:gd name="connsiteY28" fmla="*/ 995423 h 3281423"/>
              <a:gd name="connsiteX29" fmla="*/ 1116957 w 1516284"/>
              <a:gd name="connsiteY29" fmla="*/ 873889 h 3281423"/>
              <a:gd name="connsiteX30" fmla="*/ 1174831 w 1516284"/>
              <a:gd name="connsiteY30" fmla="*/ 804440 h 3281423"/>
              <a:gd name="connsiteX31" fmla="*/ 1232704 w 1516284"/>
              <a:gd name="connsiteY31" fmla="*/ 648182 h 3281423"/>
              <a:gd name="connsiteX32" fmla="*/ 1383175 w 1516284"/>
              <a:gd name="connsiteY32" fmla="*/ 578734 h 3281423"/>
              <a:gd name="connsiteX33" fmla="*/ 1504709 w 1516284"/>
              <a:gd name="connsiteY33" fmla="*/ 544010 h 3281423"/>
              <a:gd name="connsiteX34" fmla="*/ 1516284 w 1516284"/>
              <a:gd name="connsiteY34" fmla="*/ 457200 h 3281423"/>
              <a:gd name="connsiteX35" fmla="*/ 1452623 w 1516284"/>
              <a:gd name="connsiteY35" fmla="*/ 364602 h 3281423"/>
              <a:gd name="connsiteX36" fmla="*/ 1290578 w 1516284"/>
              <a:gd name="connsiteY36" fmla="*/ 341453 h 3281423"/>
              <a:gd name="connsiteX37" fmla="*/ 1203767 w 1516284"/>
              <a:gd name="connsiteY37" fmla="*/ 335666 h 3281423"/>
              <a:gd name="connsiteX38" fmla="*/ 1088021 w 1516284"/>
              <a:gd name="connsiteY38" fmla="*/ 260430 h 3281423"/>
              <a:gd name="connsiteX39" fmla="*/ 954912 w 1516284"/>
              <a:gd name="connsiteY39" fmla="*/ 219919 h 3281423"/>
              <a:gd name="connsiteX40" fmla="*/ 879676 w 1516284"/>
              <a:gd name="connsiteY40" fmla="*/ 173620 h 3281423"/>
              <a:gd name="connsiteX41" fmla="*/ 821803 w 1516284"/>
              <a:gd name="connsiteY41" fmla="*/ 127321 h 3281423"/>
              <a:gd name="connsiteX42" fmla="*/ 844952 w 1516284"/>
              <a:gd name="connsiteY42" fmla="*/ 109959 h 3281423"/>
              <a:gd name="connsiteX43" fmla="*/ 908613 w 1516284"/>
              <a:gd name="connsiteY43" fmla="*/ 69448 h 3281423"/>
              <a:gd name="connsiteX44" fmla="*/ 931762 w 1516284"/>
              <a:gd name="connsiteY44" fmla="*/ 0 h 3281423"/>
              <a:gd name="connsiteX0" fmla="*/ 0 w 1516284"/>
              <a:gd name="connsiteY0" fmla="*/ 3136739 h 3211975"/>
              <a:gd name="connsiteX1" fmla="*/ 150471 w 1516284"/>
              <a:gd name="connsiteY1" fmla="*/ 3211975 h 3211975"/>
              <a:gd name="connsiteX2" fmla="*/ 202557 w 1516284"/>
              <a:gd name="connsiteY2" fmla="*/ 3200400 h 3211975"/>
              <a:gd name="connsiteX3" fmla="*/ 208345 w 1516284"/>
              <a:gd name="connsiteY3" fmla="*/ 3148314 h 3211975"/>
              <a:gd name="connsiteX4" fmla="*/ 272005 w 1516284"/>
              <a:gd name="connsiteY4" fmla="*/ 3142527 h 3211975"/>
              <a:gd name="connsiteX5" fmla="*/ 300942 w 1516284"/>
              <a:gd name="connsiteY5" fmla="*/ 3055717 h 3211975"/>
              <a:gd name="connsiteX6" fmla="*/ 370390 w 1516284"/>
              <a:gd name="connsiteY6" fmla="*/ 3044142 h 3211975"/>
              <a:gd name="connsiteX7" fmla="*/ 457200 w 1516284"/>
              <a:gd name="connsiteY7" fmla="*/ 3003630 h 3211975"/>
              <a:gd name="connsiteX8" fmla="*/ 451413 w 1516284"/>
              <a:gd name="connsiteY8" fmla="*/ 2939970 h 3211975"/>
              <a:gd name="connsiteX9" fmla="*/ 387752 w 1516284"/>
              <a:gd name="connsiteY9" fmla="*/ 2899458 h 3211975"/>
              <a:gd name="connsiteX10" fmla="*/ 306729 w 1516284"/>
              <a:gd name="connsiteY10" fmla="*/ 2725838 h 3211975"/>
              <a:gd name="connsiteX11" fmla="*/ 243069 w 1516284"/>
              <a:gd name="connsiteY11" fmla="*/ 2639028 h 3211975"/>
              <a:gd name="connsiteX12" fmla="*/ 272005 w 1516284"/>
              <a:gd name="connsiteY12" fmla="*/ 2488557 h 3211975"/>
              <a:gd name="connsiteX13" fmla="*/ 318304 w 1516284"/>
              <a:gd name="connsiteY13" fmla="*/ 2384385 h 3211975"/>
              <a:gd name="connsiteX14" fmla="*/ 381965 w 1516284"/>
              <a:gd name="connsiteY14" fmla="*/ 2338086 h 3211975"/>
              <a:gd name="connsiteX15" fmla="*/ 457200 w 1516284"/>
              <a:gd name="connsiteY15" fmla="*/ 2228127 h 3211975"/>
              <a:gd name="connsiteX16" fmla="*/ 532436 w 1516284"/>
              <a:gd name="connsiteY16" fmla="*/ 2193403 h 3211975"/>
              <a:gd name="connsiteX17" fmla="*/ 538223 w 1516284"/>
              <a:gd name="connsiteY17" fmla="*/ 2060294 h 3211975"/>
              <a:gd name="connsiteX18" fmla="*/ 561372 w 1516284"/>
              <a:gd name="connsiteY18" fmla="*/ 1973484 h 3211975"/>
              <a:gd name="connsiteX19" fmla="*/ 561372 w 1516284"/>
              <a:gd name="connsiteY19" fmla="*/ 1776714 h 3211975"/>
              <a:gd name="connsiteX20" fmla="*/ 596096 w 1516284"/>
              <a:gd name="connsiteY20" fmla="*/ 1597306 h 3211975"/>
              <a:gd name="connsiteX21" fmla="*/ 665545 w 1516284"/>
              <a:gd name="connsiteY21" fmla="*/ 1510496 h 3211975"/>
              <a:gd name="connsiteX22" fmla="*/ 706056 w 1516284"/>
              <a:gd name="connsiteY22" fmla="*/ 1423686 h 3211975"/>
              <a:gd name="connsiteX23" fmla="*/ 769717 w 1516284"/>
              <a:gd name="connsiteY23" fmla="*/ 1360025 h 3211975"/>
              <a:gd name="connsiteX24" fmla="*/ 856527 w 1516284"/>
              <a:gd name="connsiteY24" fmla="*/ 1250066 h 3211975"/>
              <a:gd name="connsiteX25" fmla="*/ 902826 w 1516284"/>
              <a:gd name="connsiteY25" fmla="*/ 1093808 h 3211975"/>
              <a:gd name="connsiteX26" fmla="*/ 989636 w 1516284"/>
              <a:gd name="connsiteY26" fmla="*/ 1041722 h 3211975"/>
              <a:gd name="connsiteX27" fmla="*/ 1059084 w 1516284"/>
              <a:gd name="connsiteY27" fmla="*/ 983848 h 3211975"/>
              <a:gd name="connsiteX28" fmla="*/ 1082233 w 1516284"/>
              <a:gd name="connsiteY28" fmla="*/ 925975 h 3211975"/>
              <a:gd name="connsiteX29" fmla="*/ 1116957 w 1516284"/>
              <a:gd name="connsiteY29" fmla="*/ 804441 h 3211975"/>
              <a:gd name="connsiteX30" fmla="*/ 1174831 w 1516284"/>
              <a:gd name="connsiteY30" fmla="*/ 734992 h 3211975"/>
              <a:gd name="connsiteX31" fmla="*/ 1232704 w 1516284"/>
              <a:gd name="connsiteY31" fmla="*/ 578734 h 3211975"/>
              <a:gd name="connsiteX32" fmla="*/ 1383175 w 1516284"/>
              <a:gd name="connsiteY32" fmla="*/ 509286 h 3211975"/>
              <a:gd name="connsiteX33" fmla="*/ 1504709 w 1516284"/>
              <a:gd name="connsiteY33" fmla="*/ 474562 h 3211975"/>
              <a:gd name="connsiteX34" fmla="*/ 1516284 w 1516284"/>
              <a:gd name="connsiteY34" fmla="*/ 387752 h 3211975"/>
              <a:gd name="connsiteX35" fmla="*/ 1452623 w 1516284"/>
              <a:gd name="connsiteY35" fmla="*/ 295154 h 3211975"/>
              <a:gd name="connsiteX36" fmla="*/ 1290578 w 1516284"/>
              <a:gd name="connsiteY36" fmla="*/ 272005 h 3211975"/>
              <a:gd name="connsiteX37" fmla="*/ 1203767 w 1516284"/>
              <a:gd name="connsiteY37" fmla="*/ 266218 h 3211975"/>
              <a:gd name="connsiteX38" fmla="*/ 1088021 w 1516284"/>
              <a:gd name="connsiteY38" fmla="*/ 190982 h 3211975"/>
              <a:gd name="connsiteX39" fmla="*/ 954912 w 1516284"/>
              <a:gd name="connsiteY39" fmla="*/ 150471 h 3211975"/>
              <a:gd name="connsiteX40" fmla="*/ 879676 w 1516284"/>
              <a:gd name="connsiteY40" fmla="*/ 104172 h 3211975"/>
              <a:gd name="connsiteX41" fmla="*/ 821803 w 1516284"/>
              <a:gd name="connsiteY41" fmla="*/ 57873 h 3211975"/>
              <a:gd name="connsiteX42" fmla="*/ 844952 w 1516284"/>
              <a:gd name="connsiteY42" fmla="*/ 40511 h 3211975"/>
              <a:gd name="connsiteX43" fmla="*/ 908613 w 1516284"/>
              <a:gd name="connsiteY43" fmla="*/ 0 h 3211975"/>
              <a:gd name="connsiteX0" fmla="*/ 0 w 1516284"/>
              <a:gd name="connsiteY0" fmla="*/ 3096228 h 3171464"/>
              <a:gd name="connsiteX1" fmla="*/ 150471 w 1516284"/>
              <a:gd name="connsiteY1" fmla="*/ 3171464 h 3171464"/>
              <a:gd name="connsiteX2" fmla="*/ 202557 w 1516284"/>
              <a:gd name="connsiteY2" fmla="*/ 3159889 h 3171464"/>
              <a:gd name="connsiteX3" fmla="*/ 208345 w 1516284"/>
              <a:gd name="connsiteY3" fmla="*/ 3107803 h 3171464"/>
              <a:gd name="connsiteX4" fmla="*/ 272005 w 1516284"/>
              <a:gd name="connsiteY4" fmla="*/ 3102016 h 3171464"/>
              <a:gd name="connsiteX5" fmla="*/ 300942 w 1516284"/>
              <a:gd name="connsiteY5" fmla="*/ 3015206 h 3171464"/>
              <a:gd name="connsiteX6" fmla="*/ 370390 w 1516284"/>
              <a:gd name="connsiteY6" fmla="*/ 3003631 h 3171464"/>
              <a:gd name="connsiteX7" fmla="*/ 457200 w 1516284"/>
              <a:gd name="connsiteY7" fmla="*/ 2963119 h 3171464"/>
              <a:gd name="connsiteX8" fmla="*/ 451413 w 1516284"/>
              <a:gd name="connsiteY8" fmla="*/ 2899459 h 3171464"/>
              <a:gd name="connsiteX9" fmla="*/ 387752 w 1516284"/>
              <a:gd name="connsiteY9" fmla="*/ 2858947 h 3171464"/>
              <a:gd name="connsiteX10" fmla="*/ 306729 w 1516284"/>
              <a:gd name="connsiteY10" fmla="*/ 2685327 h 3171464"/>
              <a:gd name="connsiteX11" fmla="*/ 243069 w 1516284"/>
              <a:gd name="connsiteY11" fmla="*/ 2598517 h 3171464"/>
              <a:gd name="connsiteX12" fmla="*/ 272005 w 1516284"/>
              <a:gd name="connsiteY12" fmla="*/ 2448046 h 3171464"/>
              <a:gd name="connsiteX13" fmla="*/ 318304 w 1516284"/>
              <a:gd name="connsiteY13" fmla="*/ 2343874 h 3171464"/>
              <a:gd name="connsiteX14" fmla="*/ 381965 w 1516284"/>
              <a:gd name="connsiteY14" fmla="*/ 2297575 h 3171464"/>
              <a:gd name="connsiteX15" fmla="*/ 457200 w 1516284"/>
              <a:gd name="connsiteY15" fmla="*/ 2187616 h 3171464"/>
              <a:gd name="connsiteX16" fmla="*/ 532436 w 1516284"/>
              <a:gd name="connsiteY16" fmla="*/ 2152892 h 3171464"/>
              <a:gd name="connsiteX17" fmla="*/ 538223 w 1516284"/>
              <a:gd name="connsiteY17" fmla="*/ 2019783 h 3171464"/>
              <a:gd name="connsiteX18" fmla="*/ 561372 w 1516284"/>
              <a:gd name="connsiteY18" fmla="*/ 1932973 h 3171464"/>
              <a:gd name="connsiteX19" fmla="*/ 561372 w 1516284"/>
              <a:gd name="connsiteY19" fmla="*/ 1736203 h 3171464"/>
              <a:gd name="connsiteX20" fmla="*/ 596096 w 1516284"/>
              <a:gd name="connsiteY20" fmla="*/ 1556795 h 3171464"/>
              <a:gd name="connsiteX21" fmla="*/ 665545 w 1516284"/>
              <a:gd name="connsiteY21" fmla="*/ 1469985 h 3171464"/>
              <a:gd name="connsiteX22" fmla="*/ 706056 w 1516284"/>
              <a:gd name="connsiteY22" fmla="*/ 1383175 h 3171464"/>
              <a:gd name="connsiteX23" fmla="*/ 769717 w 1516284"/>
              <a:gd name="connsiteY23" fmla="*/ 1319514 h 3171464"/>
              <a:gd name="connsiteX24" fmla="*/ 856527 w 1516284"/>
              <a:gd name="connsiteY24" fmla="*/ 1209555 h 3171464"/>
              <a:gd name="connsiteX25" fmla="*/ 902826 w 1516284"/>
              <a:gd name="connsiteY25" fmla="*/ 1053297 h 3171464"/>
              <a:gd name="connsiteX26" fmla="*/ 989636 w 1516284"/>
              <a:gd name="connsiteY26" fmla="*/ 1001211 h 3171464"/>
              <a:gd name="connsiteX27" fmla="*/ 1059084 w 1516284"/>
              <a:gd name="connsiteY27" fmla="*/ 943337 h 3171464"/>
              <a:gd name="connsiteX28" fmla="*/ 1082233 w 1516284"/>
              <a:gd name="connsiteY28" fmla="*/ 885464 h 3171464"/>
              <a:gd name="connsiteX29" fmla="*/ 1116957 w 1516284"/>
              <a:gd name="connsiteY29" fmla="*/ 763930 h 3171464"/>
              <a:gd name="connsiteX30" fmla="*/ 1174831 w 1516284"/>
              <a:gd name="connsiteY30" fmla="*/ 694481 h 3171464"/>
              <a:gd name="connsiteX31" fmla="*/ 1232704 w 1516284"/>
              <a:gd name="connsiteY31" fmla="*/ 538223 h 3171464"/>
              <a:gd name="connsiteX32" fmla="*/ 1383175 w 1516284"/>
              <a:gd name="connsiteY32" fmla="*/ 468775 h 3171464"/>
              <a:gd name="connsiteX33" fmla="*/ 1504709 w 1516284"/>
              <a:gd name="connsiteY33" fmla="*/ 434051 h 3171464"/>
              <a:gd name="connsiteX34" fmla="*/ 1516284 w 1516284"/>
              <a:gd name="connsiteY34" fmla="*/ 347241 h 3171464"/>
              <a:gd name="connsiteX35" fmla="*/ 1452623 w 1516284"/>
              <a:gd name="connsiteY35" fmla="*/ 254643 h 3171464"/>
              <a:gd name="connsiteX36" fmla="*/ 1290578 w 1516284"/>
              <a:gd name="connsiteY36" fmla="*/ 231494 h 3171464"/>
              <a:gd name="connsiteX37" fmla="*/ 1203767 w 1516284"/>
              <a:gd name="connsiteY37" fmla="*/ 225707 h 3171464"/>
              <a:gd name="connsiteX38" fmla="*/ 1088021 w 1516284"/>
              <a:gd name="connsiteY38" fmla="*/ 150471 h 3171464"/>
              <a:gd name="connsiteX39" fmla="*/ 954912 w 1516284"/>
              <a:gd name="connsiteY39" fmla="*/ 109960 h 3171464"/>
              <a:gd name="connsiteX40" fmla="*/ 879676 w 1516284"/>
              <a:gd name="connsiteY40" fmla="*/ 63661 h 3171464"/>
              <a:gd name="connsiteX41" fmla="*/ 821803 w 1516284"/>
              <a:gd name="connsiteY41" fmla="*/ 17362 h 3171464"/>
              <a:gd name="connsiteX42" fmla="*/ 844952 w 1516284"/>
              <a:gd name="connsiteY42" fmla="*/ 0 h 3171464"/>
              <a:gd name="connsiteX0" fmla="*/ 0 w 1516284"/>
              <a:gd name="connsiteY0" fmla="*/ 3078866 h 3154102"/>
              <a:gd name="connsiteX1" fmla="*/ 150471 w 1516284"/>
              <a:gd name="connsiteY1" fmla="*/ 3154102 h 3154102"/>
              <a:gd name="connsiteX2" fmla="*/ 202557 w 1516284"/>
              <a:gd name="connsiteY2" fmla="*/ 3142527 h 3154102"/>
              <a:gd name="connsiteX3" fmla="*/ 208345 w 1516284"/>
              <a:gd name="connsiteY3" fmla="*/ 3090441 h 3154102"/>
              <a:gd name="connsiteX4" fmla="*/ 272005 w 1516284"/>
              <a:gd name="connsiteY4" fmla="*/ 3084654 h 3154102"/>
              <a:gd name="connsiteX5" fmla="*/ 300942 w 1516284"/>
              <a:gd name="connsiteY5" fmla="*/ 2997844 h 3154102"/>
              <a:gd name="connsiteX6" fmla="*/ 370390 w 1516284"/>
              <a:gd name="connsiteY6" fmla="*/ 2986269 h 3154102"/>
              <a:gd name="connsiteX7" fmla="*/ 457200 w 1516284"/>
              <a:gd name="connsiteY7" fmla="*/ 2945757 h 3154102"/>
              <a:gd name="connsiteX8" fmla="*/ 451413 w 1516284"/>
              <a:gd name="connsiteY8" fmla="*/ 2882097 h 3154102"/>
              <a:gd name="connsiteX9" fmla="*/ 387752 w 1516284"/>
              <a:gd name="connsiteY9" fmla="*/ 2841585 h 3154102"/>
              <a:gd name="connsiteX10" fmla="*/ 306729 w 1516284"/>
              <a:gd name="connsiteY10" fmla="*/ 2667965 h 3154102"/>
              <a:gd name="connsiteX11" fmla="*/ 243069 w 1516284"/>
              <a:gd name="connsiteY11" fmla="*/ 2581155 h 3154102"/>
              <a:gd name="connsiteX12" fmla="*/ 272005 w 1516284"/>
              <a:gd name="connsiteY12" fmla="*/ 2430684 h 3154102"/>
              <a:gd name="connsiteX13" fmla="*/ 318304 w 1516284"/>
              <a:gd name="connsiteY13" fmla="*/ 2326512 h 3154102"/>
              <a:gd name="connsiteX14" fmla="*/ 381965 w 1516284"/>
              <a:gd name="connsiteY14" fmla="*/ 2280213 h 3154102"/>
              <a:gd name="connsiteX15" fmla="*/ 457200 w 1516284"/>
              <a:gd name="connsiteY15" fmla="*/ 2170254 h 3154102"/>
              <a:gd name="connsiteX16" fmla="*/ 532436 w 1516284"/>
              <a:gd name="connsiteY16" fmla="*/ 2135530 h 3154102"/>
              <a:gd name="connsiteX17" fmla="*/ 538223 w 1516284"/>
              <a:gd name="connsiteY17" fmla="*/ 2002421 h 3154102"/>
              <a:gd name="connsiteX18" fmla="*/ 561372 w 1516284"/>
              <a:gd name="connsiteY18" fmla="*/ 1915611 h 3154102"/>
              <a:gd name="connsiteX19" fmla="*/ 561372 w 1516284"/>
              <a:gd name="connsiteY19" fmla="*/ 1718841 h 3154102"/>
              <a:gd name="connsiteX20" fmla="*/ 596096 w 1516284"/>
              <a:gd name="connsiteY20" fmla="*/ 1539433 h 3154102"/>
              <a:gd name="connsiteX21" fmla="*/ 665545 w 1516284"/>
              <a:gd name="connsiteY21" fmla="*/ 1452623 h 3154102"/>
              <a:gd name="connsiteX22" fmla="*/ 706056 w 1516284"/>
              <a:gd name="connsiteY22" fmla="*/ 1365813 h 3154102"/>
              <a:gd name="connsiteX23" fmla="*/ 769717 w 1516284"/>
              <a:gd name="connsiteY23" fmla="*/ 1302152 h 3154102"/>
              <a:gd name="connsiteX24" fmla="*/ 856527 w 1516284"/>
              <a:gd name="connsiteY24" fmla="*/ 1192193 h 3154102"/>
              <a:gd name="connsiteX25" fmla="*/ 902826 w 1516284"/>
              <a:gd name="connsiteY25" fmla="*/ 1035935 h 3154102"/>
              <a:gd name="connsiteX26" fmla="*/ 989636 w 1516284"/>
              <a:gd name="connsiteY26" fmla="*/ 983849 h 3154102"/>
              <a:gd name="connsiteX27" fmla="*/ 1059084 w 1516284"/>
              <a:gd name="connsiteY27" fmla="*/ 925975 h 3154102"/>
              <a:gd name="connsiteX28" fmla="*/ 1082233 w 1516284"/>
              <a:gd name="connsiteY28" fmla="*/ 868102 h 3154102"/>
              <a:gd name="connsiteX29" fmla="*/ 1116957 w 1516284"/>
              <a:gd name="connsiteY29" fmla="*/ 746568 h 3154102"/>
              <a:gd name="connsiteX30" fmla="*/ 1174831 w 1516284"/>
              <a:gd name="connsiteY30" fmla="*/ 677119 h 3154102"/>
              <a:gd name="connsiteX31" fmla="*/ 1232704 w 1516284"/>
              <a:gd name="connsiteY31" fmla="*/ 520861 h 3154102"/>
              <a:gd name="connsiteX32" fmla="*/ 1383175 w 1516284"/>
              <a:gd name="connsiteY32" fmla="*/ 451413 h 3154102"/>
              <a:gd name="connsiteX33" fmla="*/ 1504709 w 1516284"/>
              <a:gd name="connsiteY33" fmla="*/ 416689 h 3154102"/>
              <a:gd name="connsiteX34" fmla="*/ 1516284 w 1516284"/>
              <a:gd name="connsiteY34" fmla="*/ 329879 h 3154102"/>
              <a:gd name="connsiteX35" fmla="*/ 1452623 w 1516284"/>
              <a:gd name="connsiteY35" fmla="*/ 237281 h 3154102"/>
              <a:gd name="connsiteX36" fmla="*/ 1290578 w 1516284"/>
              <a:gd name="connsiteY36" fmla="*/ 214132 h 3154102"/>
              <a:gd name="connsiteX37" fmla="*/ 1203767 w 1516284"/>
              <a:gd name="connsiteY37" fmla="*/ 208345 h 3154102"/>
              <a:gd name="connsiteX38" fmla="*/ 1088021 w 1516284"/>
              <a:gd name="connsiteY38" fmla="*/ 133109 h 3154102"/>
              <a:gd name="connsiteX39" fmla="*/ 954912 w 1516284"/>
              <a:gd name="connsiteY39" fmla="*/ 92598 h 3154102"/>
              <a:gd name="connsiteX40" fmla="*/ 879676 w 1516284"/>
              <a:gd name="connsiteY40" fmla="*/ 46299 h 3154102"/>
              <a:gd name="connsiteX41" fmla="*/ 821803 w 1516284"/>
              <a:gd name="connsiteY41" fmla="*/ 0 h 3154102"/>
              <a:gd name="connsiteX0" fmla="*/ 0 w 1516284"/>
              <a:gd name="connsiteY0" fmla="*/ 3032567 h 3107803"/>
              <a:gd name="connsiteX1" fmla="*/ 150471 w 1516284"/>
              <a:gd name="connsiteY1" fmla="*/ 3107803 h 3107803"/>
              <a:gd name="connsiteX2" fmla="*/ 202557 w 1516284"/>
              <a:gd name="connsiteY2" fmla="*/ 3096228 h 3107803"/>
              <a:gd name="connsiteX3" fmla="*/ 208345 w 1516284"/>
              <a:gd name="connsiteY3" fmla="*/ 3044142 h 3107803"/>
              <a:gd name="connsiteX4" fmla="*/ 272005 w 1516284"/>
              <a:gd name="connsiteY4" fmla="*/ 3038355 h 3107803"/>
              <a:gd name="connsiteX5" fmla="*/ 300942 w 1516284"/>
              <a:gd name="connsiteY5" fmla="*/ 2951545 h 3107803"/>
              <a:gd name="connsiteX6" fmla="*/ 370390 w 1516284"/>
              <a:gd name="connsiteY6" fmla="*/ 2939970 h 3107803"/>
              <a:gd name="connsiteX7" fmla="*/ 457200 w 1516284"/>
              <a:gd name="connsiteY7" fmla="*/ 2899458 h 3107803"/>
              <a:gd name="connsiteX8" fmla="*/ 451413 w 1516284"/>
              <a:gd name="connsiteY8" fmla="*/ 2835798 h 3107803"/>
              <a:gd name="connsiteX9" fmla="*/ 387752 w 1516284"/>
              <a:gd name="connsiteY9" fmla="*/ 2795286 h 3107803"/>
              <a:gd name="connsiteX10" fmla="*/ 306729 w 1516284"/>
              <a:gd name="connsiteY10" fmla="*/ 2621666 h 3107803"/>
              <a:gd name="connsiteX11" fmla="*/ 243069 w 1516284"/>
              <a:gd name="connsiteY11" fmla="*/ 2534856 h 3107803"/>
              <a:gd name="connsiteX12" fmla="*/ 272005 w 1516284"/>
              <a:gd name="connsiteY12" fmla="*/ 2384385 h 3107803"/>
              <a:gd name="connsiteX13" fmla="*/ 318304 w 1516284"/>
              <a:gd name="connsiteY13" fmla="*/ 2280213 h 3107803"/>
              <a:gd name="connsiteX14" fmla="*/ 381965 w 1516284"/>
              <a:gd name="connsiteY14" fmla="*/ 2233914 h 3107803"/>
              <a:gd name="connsiteX15" fmla="*/ 457200 w 1516284"/>
              <a:gd name="connsiteY15" fmla="*/ 2123955 h 3107803"/>
              <a:gd name="connsiteX16" fmla="*/ 532436 w 1516284"/>
              <a:gd name="connsiteY16" fmla="*/ 2089231 h 3107803"/>
              <a:gd name="connsiteX17" fmla="*/ 538223 w 1516284"/>
              <a:gd name="connsiteY17" fmla="*/ 1956122 h 3107803"/>
              <a:gd name="connsiteX18" fmla="*/ 561372 w 1516284"/>
              <a:gd name="connsiteY18" fmla="*/ 1869312 h 3107803"/>
              <a:gd name="connsiteX19" fmla="*/ 561372 w 1516284"/>
              <a:gd name="connsiteY19" fmla="*/ 1672542 h 3107803"/>
              <a:gd name="connsiteX20" fmla="*/ 596096 w 1516284"/>
              <a:gd name="connsiteY20" fmla="*/ 1493134 h 3107803"/>
              <a:gd name="connsiteX21" fmla="*/ 665545 w 1516284"/>
              <a:gd name="connsiteY21" fmla="*/ 1406324 h 3107803"/>
              <a:gd name="connsiteX22" fmla="*/ 706056 w 1516284"/>
              <a:gd name="connsiteY22" fmla="*/ 1319514 h 3107803"/>
              <a:gd name="connsiteX23" fmla="*/ 769717 w 1516284"/>
              <a:gd name="connsiteY23" fmla="*/ 1255853 h 3107803"/>
              <a:gd name="connsiteX24" fmla="*/ 856527 w 1516284"/>
              <a:gd name="connsiteY24" fmla="*/ 1145894 h 3107803"/>
              <a:gd name="connsiteX25" fmla="*/ 902826 w 1516284"/>
              <a:gd name="connsiteY25" fmla="*/ 989636 h 3107803"/>
              <a:gd name="connsiteX26" fmla="*/ 989636 w 1516284"/>
              <a:gd name="connsiteY26" fmla="*/ 937550 h 3107803"/>
              <a:gd name="connsiteX27" fmla="*/ 1059084 w 1516284"/>
              <a:gd name="connsiteY27" fmla="*/ 879676 h 3107803"/>
              <a:gd name="connsiteX28" fmla="*/ 1082233 w 1516284"/>
              <a:gd name="connsiteY28" fmla="*/ 821803 h 3107803"/>
              <a:gd name="connsiteX29" fmla="*/ 1116957 w 1516284"/>
              <a:gd name="connsiteY29" fmla="*/ 700269 h 3107803"/>
              <a:gd name="connsiteX30" fmla="*/ 1174831 w 1516284"/>
              <a:gd name="connsiteY30" fmla="*/ 630820 h 3107803"/>
              <a:gd name="connsiteX31" fmla="*/ 1232704 w 1516284"/>
              <a:gd name="connsiteY31" fmla="*/ 474562 h 3107803"/>
              <a:gd name="connsiteX32" fmla="*/ 1383175 w 1516284"/>
              <a:gd name="connsiteY32" fmla="*/ 405114 h 3107803"/>
              <a:gd name="connsiteX33" fmla="*/ 1504709 w 1516284"/>
              <a:gd name="connsiteY33" fmla="*/ 370390 h 3107803"/>
              <a:gd name="connsiteX34" fmla="*/ 1516284 w 1516284"/>
              <a:gd name="connsiteY34" fmla="*/ 283580 h 3107803"/>
              <a:gd name="connsiteX35" fmla="*/ 1452623 w 1516284"/>
              <a:gd name="connsiteY35" fmla="*/ 190982 h 3107803"/>
              <a:gd name="connsiteX36" fmla="*/ 1290578 w 1516284"/>
              <a:gd name="connsiteY36" fmla="*/ 167833 h 3107803"/>
              <a:gd name="connsiteX37" fmla="*/ 1203767 w 1516284"/>
              <a:gd name="connsiteY37" fmla="*/ 162046 h 3107803"/>
              <a:gd name="connsiteX38" fmla="*/ 1088021 w 1516284"/>
              <a:gd name="connsiteY38" fmla="*/ 86810 h 3107803"/>
              <a:gd name="connsiteX39" fmla="*/ 954912 w 1516284"/>
              <a:gd name="connsiteY39" fmla="*/ 46299 h 3107803"/>
              <a:gd name="connsiteX40" fmla="*/ 879676 w 1516284"/>
              <a:gd name="connsiteY40" fmla="*/ 0 h 3107803"/>
              <a:gd name="connsiteX0" fmla="*/ 0 w 1516284"/>
              <a:gd name="connsiteY0" fmla="*/ 2986268 h 3061504"/>
              <a:gd name="connsiteX1" fmla="*/ 150471 w 1516284"/>
              <a:gd name="connsiteY1" fmla="*/ 3061504 h 3061504"/>
              <a:gd name="connsiteX2" fmla="*/ 202557 w 1516284"/>
              <a:gd name="connsiteY2" fmla="*/ 3049929 h 3061504"/>
              <a:gd name="connsiteX3" fmla="*/ 208345 w 1516284"/>
              <a:gd name="connsiteY3" fmla="*/ 2997843 h 3061504"/>
              <a:gd name="connsiteX4" fmla="*/ 272005 w 1516284"/>
              <a:gd name="connsiteY4" fmla="*/ 2992056 h 3061504"/>
              <a:gd name="connsiteX5" fmla="*/ 300942 w 1516284"/>
              <a:gd name="connsiteY5" fmla="*/ 2905246 h 3061504"/>
              <a:gd name="connsiteX6" fmla="*/ 370390 w 1516284"/>
              <a:gd name="connsiteY6" fmla="*/ 2893671 h 3061504"/>
              <a:gd name="connsiteX7" fmla="*/ 457200 w 1516284"/>
              <a:gd name="connsiteY7" fmla="*/ 2853159 h 3061504"/>
              <a:gd name="connsiteX8" fmla="*/ 451413 w 1516284"/>
              <a:gd name="connsiteY8" fmla="*/ 2789499 h 3061504"/>
              <a:gd name="connsiteX9" fmla="*/ 387752 w 1516284"/>
              <a:gd name="connsiteY9" fmla="*/ 2748987 h 3061504"/>
              <a:gd name="connsiteX10" fmla="*/ 306729 w 1516284"/>
              <a:gd name="connsiteY10" fmla="*/ 2575367 h 3061504"/>
              <a:gd name="connsiteX11" fmla="*/ 243069 w 1516284"/>
              <a:gd name="connsiteY11" fmla="*/ 2488557 h 3061504"/>
              <a:gd name="connsiteX12" fmla="*/ 272005 w 1516284"/>
              <a:gd name="connsiteY12" fmla="*/ 2338086 h 3061504"/>
              <a:gd name="connsiteX13" fmla="*/ 318304 w 1516284"/>
              <a:gd name="connsiteY13" fmla="*/ 2233914 h 3061504"/>
              <a:gd name="connsiteX14" fmla="*/ 381965 w 1516284"/>
              <a:gd name="connsiteY14" fmla="*/ 2187615 h 3061504"/>
              <a:gd name="connsiteX15" fmla="*/ 457200 w 1516284"/>
              <a:gd name="connsiteY15" fmla="*/ 2077656 h 3061504"/>
              <a:gd name="connsiteX16" fmla="*/ 532436 w 1516284"/>
              <a:gd name="connsiteY16" fmla="*/ 2042932 h 3061504"/>
              <a:gd name="connsiteX17" fmla="*/ 538223 w 1516284"/>
              <a:gd name="connsiteY17" fmla="*/ 1909823 h 3061504"/>
              <a:gd name="connsiteX18" fmla="*/ 561372 w 1516284"/>
              <a:gd name="connsiteY18" fmla="*/ 1823013 h 3061504"/>
              <a:gd name="connsiteX19" fmla="*/ 561372 w 1516284"/>
              <a:gd name="connsiteY19" fmla="*/ 1626243 h 3061504"/>
              <a:gd name="connsiteX20" fmla="*/ 596096 w 1516284"/>
              <a:gd name="connsiteY20" fmla="*/ 1446835 h 3061504"/>
              <a:gd name="connsiteX21" fmla="*/ 665545 w 1516284"/>
              <a:gd name="connsiteY21" fmla="*/ 1360025 h 3061504"/>
              <a:gd name="connsiteX22" fmla="*/ 706056 w 1516284"/>
              <a:gd name="connsiteY22" fmla="*/ 1273215 h 3061504"/>
              <a:gd name="connsiteX23" fmla="*/ 769717 w 1516284"/>
              <a:gd name="connsiteY23" fmla="*/ 1209554 h 3061504"/>
              <a:gd name="connsiteX24" fmla="*/ 856527 w 1516284"/>
              <a:gd name="connsiteY24" fmla="*/ 1099595 h 3061504"/>
              <a:gd name="connsiteX25" fmla="*/ 902826 w 1516284"/>
              <a:gd name="connsiteY25" fmla="*/ 943337 h 3061504"/>
              <a:gd name="connsiteX26" fmla="*/ 989636 w 1516284"/>
              <a:gd name="connsiteY26" fmla="*/ 891251 h 3061504"/>
              <a:gd name="connsiteX27" fmla="*/ 1059084 w 1516284"/>
              <a:gd name="connsiteY27" fmla="*/ 833377 h 3061504"/>
              <a:gd name="connsiteX28" fmla="*/ 1082233 w 1516284"/>
              <a:gd name="connsiteY28" fmla="*/ 775504 h 3061504"/>
              <a:gd name="connsiteX29" fmla="*/ 1116957 w 1516284"/>
              <a:gd name="connsiteY29" fmla="*/ 653970 h 3061504"/>
              <a:gd name="connsiteX30" fmla="*/ 1174831 w 1516284"/>
              <a:gd name="connsiteY30" fmla="*/ 584521 h 3061504"/>
              <a:gd name="connsiteX31" fmla="*/ 1232704 w 1516284"/>
              <a:gd name="connsiteY31" fmla="*/ 428263 h 3061504"/>
              <a:gd name="connsiteX32" fmla="*/ 1383175 w 1516284"/>
              <a:gd name="connsiteY32" fmla="*/ 358815 h 3061504"/>
              <a:gd name="connsiteX33" fmla="*/ 1504709 w 1516284"/>
              <a:gd name="connsiteY33" fmla="*/ 324091 h 3061504"/>
              <a:gd name="connsiteX34" fmla="*/ 1516284 w 1516284"/>
              <a:gd name="connsiteY34" fmla="*/ 237281 h 3061504"/>
              <a:gd name="connsiteX35" fmla="*/ 1452623 w 1516284"/>
              <a:gd name="connsiteY35" fmla="*/ 144683 h 3061504"/>
              <a:gd name="connsiteX36" fmla="*/ 1290578 w 1516284"/>
              <a:gd name="connsiteY36" fmla="*/ 121534 h 3061504"/>
              <a:gd name="connsiteX37" fmla="*/ 1203767 w 1516284"/>
              <a:gd name="connsiteY37" fmla="*/ 115747 h 3061504"/>
              <a:gd name="connsiteX38" fmla="*/ 1088021 w 1516284"/>
              <a:gd name="connsiteY38" fmla="*/ 40511 h 3061504"/>
              <a:gd name="connsiteX39" fmla="*/ 954912 w 1516284"/>
              <a:gd name="connsiteY39" fmla="*/ 0 h 3061504"/>
              <a:gd name="connsiteX0" fmla="*/ 0 w 1516284"/>
              <a:gd name="connsiteY0" fmla="*/ 2945757 h 3020993"/>
              <a:gd name="connsiteX1" fmla="*/ 150471 w 1516284"/>
              <a:gd name="connsiteY1" fmla="*/ 3020993 h 3020993"/>
              <a:gd name="connsiteX2" fmla="*/ 202557 w 1516284"/>
              <a:gd name="connsiteY2" fmla="*/ 3009418 h 3020993"/>
              <a:gd name="connsiteX3" fmla="*/ 208345 w 1516284"/>
              <a:gd name="connsiteY3" fmla="*/ 2957332 h 3020993"/>
              <a:gd name="connsiteX4" fmla="*/ 272005 w 1516284"/>
              <a:gd name="connsiteY4" fmla="*/ 2951545 h 3020993"/>
              <a:gd name="connsiteX5" fmla="*/ 300942 w 1516284"/>
              <a:gd name="connsiteY5" fmla="*/ 2864735 h 3020993"/>
              <a:gd name="connsiteX6" fmla="*/ 370390 w 1516284"/>
              <a:gd name="connsiteY6" fmla="*/ 2853160 h 3020993"/>
              <a:gd name="connsiteX7" fmla="*/ 457200 w 1516284"/>
              <a:gd name="connsiteY7" fmla="*/ 2812648 h 3020993"/>
              <a:gd name="connsiteX8" fmla="*/ 451413 w 1516284"/>
              <a:gd name="connsiteY8" fmla="*/ 2748988 h 3020993"/>
              <a:gd name="connsiteX9" fmla="*/ 387752 w 1516284"/>
              <a:gd name="connsiteY9" fmla="*/ 2708476 h 3020993"/>
              <a:gd name="connsiteX10" fmla="*/ 306729 w 1516284"/>
              <a:gd name="connsiteY10" fmla="*/ 2534856 h 3020993"/>
              <a:gd name="connsiteX11" fmla="*/ 243069 w 1516284"/>
              <a:gd name="connsiteY11" fmla="*/ 2448046 h 3020993"/>
              <a:gd name="connsiteX12" fmla="*/ 272005 w 1516284"/>
              <a:gd name="connsiteY12" fmla="*/ 2297575 h 3020993"/>
              <a:gd name="connsiteX13" fmla="*/ 318304 w 1516284"/>
              <a:gd name="connsiteY13" fmla="*/ 2193403 h 3020993"/>
              <a:gd name="connsiteX14" fmla="*/ 381965 w 1516284"/>
              <a:gd name="connsiteY14" fmla="*/ 2147104 h 3020993"/>
              <a:gd name="connsiteX15" fmla="*/ 457200 w 1516284"/>
              <a:gd name="connsiteY15" fmla="*/ 2037145 h 3020993"/>
              <a:gd name="connsiteX16" fmla="*/ 532436 w 1516284"/>
              <a:gd name="connsiteY16" fmla="*/ 2002421 h 3020993"/>
              <a:gd name="connsiteX17" fmla="*/ 538223 w 1516284"/>
              <a:gd name="connsiteY17" fmla="*/ 1869312 h 3020993"/>
              <a:gd name="connsiteX18" fmla="*/ 561372 w 1516284"/>
              <a:gd name="connsiteY18" fmla="*/ 1782502 h 3020993"/>
              <a:gd name="connsiteX19" fmla="*/ 561372 w 1516284"/>
              <a:gd name="connsiteY19" fmla="*/ 1585732 h 3020993"/>
              <a:gd name="connsiteX20" fmla="*/ 596096 w 1516284"/>
              <a:gd name="connsiteY20" fmla="*/ 1406324 h 3020993"/>
              <a:gd name="connsiteX21" fmla="*/ 665545 w 1516284"/>
              <a:gd name="connsiteY21" fmla="*/ 1319514 h 3020993"/>
              <a:gd name="connsiteX22" fmla="*/ 706056 w 1516284"/>
              <a:gd name="connsiteY22" fmla="*/ 1232704 h 3020993"/>
              <a:gd name="connsiteX23" fmla="*/ 769717 w 1516284"/>
              <a:gd name="connsiteY23" fmla="*/ 1169043 h 3020993"/>
              <a:gd name="connsiteX24" fmla="*/ 856527 w 1516284"/>
              <a:gd name="connsiteY24" fmla="*/ 1059084 h 3020993"/>
              <a:gd name="connsiteX25" fmla="*/ 902826 w 1516284"/>
              <a:gd name="connsiteY25" fmla="*/ 902826 h 3020993"/>
              <a:gd name="connsiteX26" fmla="*/ 989636 w 1516284"/>
              <a:gd name="connsiteY26" fmla="*/ 850740 h 3020993"/>
              <a:gd name="connsiteX27" fmla="*/ 1059084 w 1516284"/>
              <a:gd name="connsiteY27" fmla="*/ 792866 h 3020993"/>
              <a:gd name="connsiteX28" fmla="*/ 1082233 w 1516284"/>
              <a:gd name="connsiteY28" fmla="*/ 734993 h 3020993"/>
              <a:gd name="connsiteX29" fmla="*/ 1116957 w 1516284"/>
              <a:gd name="connsiteY29" fmla="*/ 613459 h 3020993"/>
              <a:gd name="connsiteX30" fmla="*/ 1174831 w 1516284"/>
              <a:gd name="connsiteY30" fmla="*/ 544010 h 3020993"/>
              <a:gd name="connsiteX31" fmla="*/ 1232704 w 1516284"/>
              <a:gd name="connsiteY31" fmla="*/ 387752 h 3020993"/>
              <a:gd name="connsiteX32" fmla="*/ 1383175 w 1516284"/>
              <a:gd name="connsiteY32" fmla="*/ 318304 h 3020993"/>
              <a:gd name="connsiteX33" fmla="*/ 1504709 w 1516284"/>
              <a:gd name="connsiteY33" fmla="*/ 283580 h 3020993"/>
              <a:gd name="connsiteX34" fmla="*/ 1516284 w 1516284"/>
              <a:gd name="connsiteY34" fmla="*/ 196770 h 3020993"/>
              <a:gd name="connsiteX35" fmla="*/ 1452623 w 1516284"/>
              <a:gd name="connsiteY35" fmla="*/ 104172 h 3020993"/>
              <a:gd name="connsiteX36" fmla="*/ 1290578 w 1516284"/>
              <a:gd name="connsiteY36" fmla="*/ 81023 h 3020993"/>
              <a:gd name="connsiteX37" fmla="*/ 1203767 w 1516284"/>
              <a:gd name="connsiteY37" fmla="*/ 75236 h 3020993"/>
              <a:gd name="connsiteX38" fmla="*/ 1088021 w 1516284"/>
              <a:gd name="connsiteY38" fmla="*/ 0 h 3020993"/>
              <a:gd name="connsiteX0" fmla="*/ 0 w 1516284"/>
              <a:gd name="connsiteY0" fmla="*/ 2945757 h 3020993"/>
              <a:gd name="connsiteX1" fmla="*/ 150471 w 1516284"/>
              <a:gd name="connsiteY1" fmla="*/ 3020993 h 3020993"/>
              <a:gd name="connsiteX2" fmla="*/ 202557 w 1516284"/>
              <a:gd name="connsiteY2" fmla="*/ 3009418 h 3020993"/>
              <a:gd name="connsiteX3" fmla="*/ 208345 w 1516284"/>
              <a:gd name="connsiteY3" fmla="*/ 2957332 h 3020993"/>
              <a:gd name="connsiteX4" fmla="*/ 272005 w 1516284"/>
              <a:gd name="connsiteY4" fmla="*/ 2951545 h 3020993"/>
              <a:gd name="connsiteX5" fmla="*/ 300942 w 1516284"/>
              <a:gd name="connsiteY5" fmla="*/ 2864735 h 3020993"/>
              <a:gd name="connsiteX6" fmla="*/ 370390 w 1516284"/>
              <a:gd name="connsiteY6" fmla="*/ 2853160 h 3020993"/>
              <a:gd name="connsiteX7" fmla="*/ 457200 w 1516284"/>
              <a:gd name="connsiteY7" fmla="*/ 2812648 h 3020993"/>
              <a:gd name="connsiteX8" fmla="*/ 451413 w 1516284"/>
              <a:gd name="connsiteY8" fmla="*/ 2748988 h 3020993"/>
              <a:gd name="connsiteX9" fmla="*/ 387752 w 1516284"/>
              <a:gd name="connsiteY9" fmla="*/ 2708476 h 3020993"/>
              <a:gd name="connsiteX10" fmla="*/ 306729 w 1516284"/>
              <a:gd name="connsiteY10" fmla="*/ 2534856 h 3020993"/>
              <a:gd name="connsiteX11" fmla="*/ 243069 w 1516284"/>
              <a:gd name="connsiteY11" fmla="*/ 2448046 h 3020993"/>
              <a:gd name="connsiteX12" fmla="*/ 272005 w 1516284"/>
              <a:gd name="connsiteY12" fmla="*/ 2297575 h 3020993"/>
              <a:gd name="connsiteX13" fmla="*/ 318304 w 1516284"/>
              <a:gd name="connsiteY13" fmla="*/ 2193403 h 3020993"/>
              <a:gd name="connsiteX14" fmla="*/ 381965 w 1516284"/>
              <a:gd name="connsiteY14" fmla="*/ 2147104 h 3020993"/>
              <a:gd name="connsiteX15" fmla="*/ 457200 w 1516284"/>
              <a:gd name="connsiteY15" fmla="*/ 2037145 h 3020993"/>
              <a:gd name="connsiteX16" fmla="*/ 532436 w 1516284"/>
              <a:gd name="connsiteY16" fmla="*/ 2002421 h 3020993"/>
              <a:gd name="connsiteX17" fmla="*/ 538223 w 1516284"/>
              <a:gd name="connsiteY17" fmla="*/ 1869312 h 3020993"/>
              <a:gd name="connsiteX18" fmla="*/ 561372 w 1516284"/>
              <a:gd name="connsiteY18" fmla="*/ 1782502 h 3020993"/>
              <a:gd name="connsiteX19" fmla="*/ 561372 w 1516284"/>
              <a:gd name="connsiteY19" fmla="*/ 1585732 h 3020993"/>
              <a:gd name="connsiteX20" fmla="*/ 596096 w 1516284"/>
              <a:gd name="connsiteY20" fmla="*/ 1406324 h 3020993"/>
              <a:gd name="connsiteX21" fmla="*/ 665545 w 1516284"/>
              <a:gd name="connsiteY21" fmla="*/ 1319514 h 3020993"/>
              <a:gd name="connsiteX22" fmla="*/ 706056 w 1516284"/>
              <a:gd name="connsiteY22" fmla="*/ 1232704 h 3020993"/>
              <a:gd name="connsiteX23" fmla="*/ 769717 w 1516284"/>
              <a:gd name="connsiteY23" fmla="*/ 1169043 h 3020993"/>
              <a:gd name="connsiteX24" fmla="*/ 856527 w 1516284"/>
              <a:gd name="connsiteY24" fmla="*/ 1059084 h 3020993"/>
              <a:gd name="connsiteX25" fmla="*/ 902826 w 1516284"/>
              <a:gd name="connsiteY25" fmla="*/ 902826 h 3020993"/>
              <a:gd name="connsiteX26" fmla="*/ 989636 w 1516284"/>
              <a:gd name="connsiteY26" fmla="*/ 850740 h 3020993"/>
              <a:gd name="connsiteX27" fmla="*/ 1059084 w 1516284"/>
              <a:gd name="connsiteY27" fmla="*/ 792866 h 3020993"/>
              <a:gd name="connsiteX28" fmla="*/ 1082233 w 1516284"/>
              <a:gd name="connsiteY28" fmla="*/ 734993 h 3020993"/>
              <a:gd name="connsiteX29" fmla="*/ 1116957 w 1516284"/>
              <a:gd name="connsiteY29" fmla="*/ 613459 h 3020993"/>
              <a:gd name="connsiteX30" fmla="*/ 1174831 w 1516284"/>
              <a:gd name="connsiteY30" fmla="*/ 544010 h 3020993"/>
              <a:gd name="connsiteX31" fmla="*/ 1383175 w 1516284"/>
              <a:gd name="connsiteY31" fmla="*/ 318304 h 3020993"/>
              <a:gd name="connsiteX32" fmla="*/ 1504709 w 1516284"/>
              <a:gd name="connsiteY32" fmla="*/ 283580 h 3020993"/>
              <a:gd name="connsiteX33" fmla="*/ 1516284 w 1516284"/>
              <a:gd name="connsiteY33" fmla="*/ 196770 h 3020993"/>
              <a:gd name="connsiteX34" fmla="*/ 1452623 w 1516284"/>
              <a:gd name="connsiteY34" fmla="*/ 104172 h 3020993"/>
              <a:gd name="connsiteX35" fmla="*/ 1290578 w 1516284"/>
              <a:gd name="connsiteY35" fmla="*/ 81023 h 3020993"/>
              <a:gd name="connsiteX36" fmla="*/ 1203767 w 1516284"/>
              <a:gd name="connsiteY36" fmla="*/ 75236 h 3020993"/>
              <a:gd name="connsiteX37" fmla="*/ 1088021 w 1516284"/>
              <a:gd name="connsiteY37" fmla="*/ 0 h 3020993"/>
              <a:gd name="connsiteX0" fmla="*/ 0 w 1516284"/>
              <a:gd name="connsiteY0" fmla="*/ 2945757 h 3020993"/>
              <a:gd name="connsiteX1" fmla="*/ 150471 w 1516284"/>
              <a:gd name="connsiteY1" fmla="*/ 3020993 h 3020993"/>
              <a:gd name="connsiteX2" fmla="*/ 202557 w 1516284"/>
              <a:gd name="connsiteY2" fmla="*/ 3009418 h 3020993"/>
              <a:gd name="connsiteX3" fmla="*/ 208345 w 1516284"/>
              <a:gd name="connsiteY3" fmla="*/ 2957332 h 3020993"/>
              <a:gd name="connsiteX4" fmla="*/ 272005 w 1516284"/>
              <a:gd name="connsiteY4" fmla="*/ 2951545 h 3020993"/>
              <a:gd name="connsiteX5" fmla="*/ 300942 w 1516284"/>
              <a:gd name="connsiteY5" fmla="*/ 2864735 h 3020993"/>
              <a:gd name="connsiteX6" fmla="*/ 370390 w 1516284"/>
              <a:gd name="connsiteY6" fmla="*/ 2853160 h 3020993"/>
              <a:gd name="connsiteX7" fmla="*/ 457200 w 1516284"/>
              <a:gd name="connsiteY7" fmla="*/ 2812648 h 3020993"/>
              <a:gd name="connsiteX8" fmla="*/ 451413 w 1516284"/>
              <a:gd name="connsiteY8" fmla="*/ 2748988 h 3020993"/>
              <a:gd name="connsiteX9" fmla="*/ 387752 w 1516284"/>
              <a:gd name="connsiteY9" fmla="*/ 2708476 h 3020993"/>
              <a:gd name="connsiteX10" fmla="*/ 306729 w 1516284"/>
              <a:gd name="connsiteY10" fmla="*/ 2534856 h 3020993"/>
              <a:gd name="connsiteX11" fmla="*/ 243069 w 1516284"/>
              <a:gd name="connsiteY11" fmla="*/ 2448046 h 3020993"/>
              <a:gd name="connsiteX12" fmla="*/ 272005 w 1516284"/>
              <a:gd name="connsiteY12" fmla="*/ 2297575 h 3020993"/>
              <a:gd name="connsiteX13" fmla="*/ 318304 w 1516284"/>
              <a:gd name="connsiteY13" fmla="*/ 2193403 h 3020993"/>
              <a:gd name="connsiteX14" fmla="*/ 381965 w 1516284"/>
              <a:gd name="connsiteY14" fmla="*/ 2147104 h 3020993"/>
              <a:gd name="connsiteX15" fmla="*/ 457200 w 1516284"/>
              <a:gd name="connsiteY15" fmla="*/ 2037145 h 3020993"/>
              <a:gd name="connsiteX16" fmla="*/ 532436 w 1516284"/>
              <a:gd name="connsiteY16" fmla="*/ 2002421 h 3020993"/>
              <a:gd name="connsiteX17" fmla="*/ 538223 w 1516284"/>
              <a:gd name="connsiteY17" fmla="*/ 1869312 h 3020993"/>
              <a:gd name="connsiteX18" fmla="*/ 561372 w 1516284"/>
              <a:gd name="connsiteY18" fmla="*/ 1782502 h 3020993"/>
              <a:gd name="connsiteX19" fmla="*/ 561372 w 1516284"/>
              <a:gd name="connsiteY19" fmla="*/ 1585732 h 3020993"/>
              <a:gd name="connsiteX20" fmla="*/ 596096 w 1516284"/>
              <a:gd name="connsiteY20" fmla="*/ 1406324 h 3020993"/>
              <a:gd name="connsiteX21" fmla="*/ 665545 w 1516284"/>
              <a:gd name="connsiteY21" fmla="*/ 1319514 h 3020993"/>
              <a:gd name="connsiteX22" fmla="*/ 706056 w 1516284"/>
              <a:gd name="connsiteY22" fmla="*/ 1232704 h 3020993"/>
              <a:gd name="connsiteX23" fmla="*/ 769717 w 1516284"/>
              <a:gd name="connsiteY23" fmla="*/ 1169043 h 3020993"/>
              <a:gd name="connsiteX24" fmla="*/ 856527 w 1516284"/>
              <a:gd name="connsiteY24" fmla="*/ 1059084 h 3020993"/>
              <a:gd name="connsiteX25" fmla="*/ 902826 w 1516284"/>
              <a:gd name="connsiteY25" fmla="*/ 902826 h 3020993"/>
              <a:gd name="connsiteX26" fmla="*/ 989636 w 1516284"/>
              <a:gd name="connsiteY26" fmla="*/ 850740 h 3020993"/>
              <a:gd name="connsiteX27" fmla="*/ 1059084 w 1516284"/>
              <a:gd name="connsiteY27" fmla="*/ 792866 h 3020993"/>
              <a:gd name="connsiteX28" fmla="*/ 1082233 w 1516284"/>
              <a:gd name="connsiteY28" fmla="*/ 734993 h 3020993"/>
              <a:gd name="connsiteX29" fmla="*/ 1116957 w 1516284"/>
              <a:gd name="connsiteY29" fmla="*/ 613459 h 3020993"/>
              <a:gd name="connsiteX30" fmla="*/ 1174831 w 1516284"/>
              <a:gd name="connsiteY30" fmla="*/ 544010 h 3020993"/>
              <a:gd name="connsiteX31" fmla="*/ 1504709 w 1516284"/>
              <a:gd name="connsiteY31" fmla="*/ 283580 h 3020993"/>
              <a:gd name="connsiteX32" fmla="*/ 1516284 w 1516284"/>
              <a:gd name="connsiteY32" fmla="*/ 196770 h 3020993"/>
              <a:gd name="connsiteX33" fmla="*/ 1452623 w 1516284"/>
              <a:gd name="connsiteY33" fmla="*/ 104172 h 3020993"/>
              <a:gd name="connsiteX34" fmla="*/ 1290578 w 1516284"/>
              <a:gd name="connsiteY34" fmla="*/ 81023 h 3020993"/>
              <a:gd name="connsiteX35" fmla="*/ 1203767 w 1516284"/>
              <a:gd name="connsiteY35" fmla="*/ 75236 h 3020993"/>
              <a:gd name="connsiteX36" fmla="*/ 1088021 w 1516284"/>
              <a:gd name="connsiteY36" fmla="*/ 0 h 3020993"/>
              <a:gd name="connsiteX0" fmla="*/ 0 w 1516284"/>
              <a:gd name="connsiteY0" fmla="*/ 2945757 h 3020993"/>
              <a:gd name="connsiteX1" fmla="*/ 150471 w 1516284"/>
              <a:gd name="connsiteY1" fmla="*/ 3020993 h 3020993"/>
              <a:gd name="connsiteX2" fmla="*/ 202557 w 1516284"/>
              <a:gd name="connsiteY2" fmla="*/ 3009418 h 3020993"/>
              <a:gd name="connsiteX3" fmla="*/ 208345 w 1516284"/>
              <a:gd name="connsiteY3" fmla="*/ 2957332 h 3020993"/>
              <a:gd name="connsiteX4" fmla="*/ 272005 w 1516284"/>
              <a:gd name="connsiteY4" fmla="*/ 2951545 h 3020993"/>
              <a:gd name="connsiteX5" fmla="*/ 300942 w 1516284"/>
              <a:gd name="connsiteY5" fmla="*/ 2864735 h 3020993"/>
              <a:gd name="connsiteX6" fmla="*/ 370390 w 1516284"/>
              <a:gd name="connsiteY6" fmla="*/ 2853160 h 3020993"/>
              <a:gd name="connsiteX7" fmla="*/ 457200 w 1516284"/>
              <a:gd name="connsiteY7" fmla="*/ 2812648 h 3020993"/>
              <a:gd name="connsiteX8" fmla="*/ 451413 w 1516284"/>
              <a:gd name="connsiteY8" fmla="*/ 2748988 h 3020993"/>
              <a:gd name="connsiteX9" fmla="*/ 387752 w 1516284"/>
              <a:gd name="connsiteY9" fmla="*/ 2708476 h 3020993"/>
              <a:gd name="connsiteX10" fmla="*/ 306729 w 1516284"/>
              <a:gd name="connsiteY10" fmla="*/ 2534856 h 3020993"/>
              <a:gd name="connsiteX11" fmla="*/ 243069 w 1516284"/>
              <a:gd name="connsiteY11" fmla="*/ 2448046 h 3020993"/>
              <a:gd name="connsiteX12" fmla="*/ 272005 w 1516284"/>
              <a:gd name="connsiteY12" fmla="*/ 2297575 h 3020993"/>
              <a:gd name="connsiteX13" fmla="*/ 318304 w 1516284"/>
              <a:gd name="connsiteY13" fmla="*/ 2193403 h 3020993"/>
              <a:gd name="connsiteX14" fmla="*/ 381965 w 1516284"/>
              <a:gd name="connsiteY14" fmla="*/ 2147104 h 3020993"/>
              <a:gd name="connsiteX15" fmla="*/ 457200 w 1516284"/>
              <a:gd name="connsiteY15" fmla="*/ 2037145 h 3020993"/>
              <a:gd name="connsiteX16" fmla="*/ 532436 w 1516284"/>
              <a:gd name="connsiteY16" fmla="*/ 2002421 h 3020993"/>
              <a:gd name="connsiteX17" fmla="*/ 538223 w 1516284"/>
              <a:gd name="connsiteY17" fmla="*/ 1869312 h 3020993"/>
              <a:gd name="connsiteX18" fmla="*/ 561372 w 1516284"/>
              <a:gd name="connsiteY18" fmla="*/ 1782502 h 3020993"/>
              <a:gd name="connsiteX19" fmla="*/ 561372 w 1516284"/>
              <a:gd name="connsiteY19" fmla="*/ 1585732 h 3020993"/>
              <a:gd name="connsiteX20" fmla="*/ 596096 w 1516284"/>
              <a:gd name="connsiteY20" fmla="*/ 1406324 h 3020993"/>
              <a:gd name="connsiteX21" fmla="*/ 665545 w 1516284"/>
              <a:gd name="connsiteY21" fmla="*/ 1319514 h 3020993"/>
              <a:gd name="connsiteX22" fmla="*/ 706056 w 1516284"/>
              <a:gd name="connsiteY22" fmla="*/ 1232704 h 3020993"/>
              <a:gd name="connsiteX23" fmla="*/ 769717 w 1516284"/>
              <a:gd name="connsiteY23" fmla="*/ 1169043 h 3020993"/>
              <a:gd name="connsiteX24" fmla="*/ 856527 w 1516284"/>
              <a:gd name="connsiteY24" fmla="*/ 1059084 h 3020993"/>
              <a:gd name="connsiteX25" fmla="*/ 902826 w 1516284"/>
              <a:gd name="connsiteY25" fmla="*/ 902826 h 3020993"/>
              <a:gd name="connsiteX26" fmla="*/ 989636 w 1516284"/>
              <a:gd name="connsiteY26" fmla="*/ 850740 h 3020993"/>
              <a:gd name="connsiteX27" fmla="*/ 1059084 w 1516284"/>
              <a:gd name="connsiteY27" fmla="*/ 792866 h 3020993"/>
              <a:gd name="connsiteX28" fmla="*/ 1082233 w 1516284"/>
              <a:gd name="connsiteY28" fmla="*/ 734993 h 3020993"/>
              <a:gd name="connsiteX29" fmla="*/ 1116957 w 1516284"/>
              <a:gd name="connsiteY29" fmla="*/ 613459 h 3020993"/>
              <a:gd name="connsiteX30" fmla="*/ 1174831 w 1516284"/>
              <a:gd name="connsiteY30" fmla="*/ 544010 h 3020993"/>
              <a:gd name="connsiteX31" fmla="*/ 1516284 w 1516284"/>
              <a:gd name="connsiteY31" fmla="*/ 196770 h 3020993"/>
              <a:gd name="connsiteX32" fmla="*/ 1452623 w 1516284"/>
              <a:gd name="connsiteY32" fmla="*/ 104172 h 3020993"/>
              <a:gd name="connsiteX33" fmla="*/ 1290578 w 1516284"/>
              <a:gd name="connsiteY33" fmla="*/ 81023 h 3020993"/>
              <a:gd name="connsiteX34" fmla="*/ 1203767 w 1516284"/>
              <a:gd name="connsiteY34" fmla="*/ 75236 h 3020993"/>
              <a:gd name="connsiteX35" fmla="*/ 1088021 w 1516284"/>
              <a:gd name="connsiteY35" fmla="*/ 0 h 3020993"/>
              <a:gd name="connsiteX0" fmla="*/ 0 w 1452623"/>
              <a:gd name="connsiteY0" fmla="*/ 2945757 h 3020993"/>
              <a:gd name="connsiteX1" fmla="*/ 150471 w 1452623"/>
              <a:gd name="connsiteY1" fmla="*/ 3020993 h 3020993"/>
              <a:gd name="connsiteX2" fmla="*/ 202557 w 1452623"/>
              <a:gd name="connsiteY2" fmla="*/ 3009418 h 3020993"/>
              <a:gd name="connsiteX3" fmla="*/ 208345 w 1452623"/>
              <a:gd name="connsiteY3" fmla="*/ 2957332 h 3020993"/>
              <a:gd name="connsiteX4" fmla="*/ 272005 w 1452623"/>
              <a:gd name="connsiteY4" fmla="*/ 2951545 h 3020993"/>
              <a:gd name="connsiteX5" fmla="*/ 300942 w 1452623"/>
              <a:gd name="connsiteY5" fmla="*/ 2864735 h 3020993"/>
              <a:gd name="connsiteX6" fmla="*/ 370390 w 1452623"/>
              <a:gd name="connsiteY6" fmla="*/ 2853160 h 3020993"/>
              <a:gd name="connsiteX7" fmla="*/ 457200 w 1452623"/>
              <a:gd name="connsiteY7" fmla="*/ 2812648 h 3020993"/>
              <a:gd name="connsiteX8" fmla="*/ 451413 w 1452623"/>
              <a:gd name="connsiteY8" fmla="*/ 2748988 h 3020993"/>
              <a:gd name="connsiteX9" fmla="*/ 387752 w 1452623"/>
              <a:gd name="connsiteY9" fmla="*/ 2708476 h 3020993"/>
              <a:gd name="connsiteX10" fmla="*/ 306729 w 1452623"/>
              <a:gd name="connsiteY10" fmla="*/ 2534856 h 3020993"/>
              <a:gd name="connsiteX11" fmla="*/ 243069 w 1452623"/>
              <a:gd name="connsiteY11" fmla="*/ 2448046 h 3020993"/>
              <a:gd name="connsiteX12" fmla="*/ 272005 w 1452623"/>
              <a:gd name="connsiteY12" fmla="*/ 2297575 h 3020993"/>
              <a:gd name="connsiteX13" fmla="*/ 318304 w 1452623"/>
              <a:gd name="connsiteY13" fmla="*/ 2193403 h 3020993"/>
              <a:gd name="connsiteX14" fmla="*/ 381965 w 1452623"/>
              <a:gd name="connsiteY14" fmla="*/ 2147104 h 3020993"/>
              <a:gd name="connsiteX15" fmla="*/ 457200 w 1452623"/>
              <a:gd name="connsiteY15" fmla="*/ 2037145 h 3020993"/>
              <a:gd name="connsiteX16" fmla="*/ 532436 w 1452623"/>
              <a:gd name="connsiteY16" fmla="*/ 2002421 h 3020993"/>
              <a:gd name="connsiteX17" fmla="*/ 538223 w 1452623"/>
              <a:gd name="connsiteY17" fmla="*/ 1869312 h 3020993"/>
              <a:gd name="connsiteX18" fmla="*/ 561372 w 1452623"/>
              <a:gd name="connsiteY18" fmla="*/ 1782502 h 3020993"/>
              <a:gd name="connsiteX19" fmla="*/ 561372 w 1452623"/>
              <a:gd name="connsiteY19" fmla="*/ 1585732 h 3020993"/>
              <a:gd name="connsiteX20" fmla="*/ 596096 w 1452623"/>
              <a:gd name="connsiteY20" fmla="*/ 1406324 h 3020993"/>
              <a:gd name="connsiteX21" fmla="*/ 665545 w 1452623"/>
              <a:gd name="connsiteY21" fmla="*/ 1319514 h 3020993"/>
              <a:gd name="connsiteX22" fmla="*/ 706056 w 1452623"/>
              <a:gd name="connsiteY22" fmla="*/ 1232704 h 3020993"/>
              <a:gd name="connsiteX23" fmla="*/ 769717 w 1452623"/>
              <a:gd name="connsiteY23" fmla="*/ 1169043 h 3020993"/>
              <a:gd name="connsiteX24" fmla="*/ 856527 w 1452623"/>
              <a:gd name="connsiteY24" fmla="*/ 1059084 h 3020993"/>
              <a:gd name="connsiteX25" fmla="*/ 902826 w 1452623"/>
              <a:gd name="connsiteY25" fmla="*/ 902826 h 3020993"/>
              <a:gd name="connsiteX26" fmla="*/ 989636 w 1452623"/>
              <a:gd name="connsiteY26" fmla="*/ 850740 h 3020993"/>
              <a:gd name="connsiteX27" fmla="*/ 1059084 w 1452623"/>
              <a:gd name="connsiteY27" fmla="*/ 792866 h 3020993"/>
              <a:gd name="connsiteX28" fmla="*/ 1082233 w 1452623"/>
              <a:gd name="connsiteY28" fmla="*/ 734993 h 3020993"/>
              <a:gd name="connsiteX29" fmla="*/ 1116957 w 1452623"/>
              <a:gd name="connsiteY29" fmla="*/ 613459 h 3020993"/>
              <a:gd name="connsiteX30" fmla="*/ 1174831 w 1452623"/>
              <a:gd name="connsiteY30" fmla="*/ 544010 h 3020993"/>
              <a:gd name="connsiteX31" fmla="*/ 1452623 w 1452623"/>
              <a:gd name="connsiteY31" fmla="*/ 104172 h 3020993"/>
              <a:gd name="connsiteX32" fmla="*/ 1290578 w 1452623"/>
              <a:gd name="connsiteY32" fmla="*/ 81023 h 3020993"/>
              <a:gd name="connsiteX33" fmla="*/ 1203767 w 1452623"/>
              <a:gd name="connsiteY33" fmla="*/ 75236 h 3020993"/>
              <a:gd name="connsiteX34" fmla="*/ 1088021 w 1452623"/>
              <a:gd name="connsiteY34" fmla="*/ 0 h 3020993"/>
              <a:gd name="connsiteX0" fmla="*/ 0 w 1290578"/>
              <a:gd name="connsiteY0" fmla="*/ 2945757 h 3020993"/>
              <a:gd name="connsiteX1" fmla="*/ 150471 w 1290578"/>
              <a:gd name="connsiteY1" fmla="*/ 3020993 h 3020993"/>
              <a:gd name="connsiteX2" fmla="*/ 202557 w 1290578"/>
              <a:gd name="connsiteY2" fmla="*/ 3009418 h 3020993"/>
              <a:gd name="connsiteX3" fmla="*/ 208345 w 1290578"/>
              <a:gd name="connsiteY3" fmla="*/ 2957332 h 3020993"/>
              <a:gd name="connsiteX4" fmla="*/ 272005 w 1290578"/>
              <a:gd name="connsiteY4" fmla="*/ 2951545 h 3020993"/>
              <a:gd name="connsiteX5" fmla="*/ 300942 w 1290578"/>
              <a:gd name="connsiteY5" fmla="*/ 2864735 h 3020993"/>
              <a:gd name="connsiteX6" fmla="*/ 370390 w 1290578"/>
              <a:gd name="connsiteY6" fmla="*/ 2853160 h 3020993"/>
              <a:gd name="connsiteX7" fmla="*/ 457200 w 1290578"/>
              <a:gd name="connsiteY7" fmla="*/ 2812648 h 3020993"/>
              <a:gd name="connsiteX8" fmla="*/ 451413 w 1290578"/>
              <a:gd name="connsiteY8" fmla="*/ 2748988 h 3020993"/>
              <a:gd name="connsiteX9" fmla="*/ 387752 w 1290578"/>
              <a:gd name="connsiteY9" fmla="*/ 2708476 h 3020993"/>
              <a:gd name="connsiteX10" fmla="*/ 306729 w 1290578"/>
              <a:gd name="connsiteY10" fmla="*/ 2534856 h 3020993"/>
              <a:gd name="connsiteX11" fmla="*/ 243069 w 1290578"/>
              <a:gd name="connsiteY11" fmla="*/ 2448046 h 3020993"/>
              <a:gd name="connsiteX12" fmla="*/ 272005 w 1290578"/>
              <a:gd name="connsiteY12" fmla="*/ 2297575 h 3020993"/>
              <a:gd name="connsiteX13" fmla="*/ 318304 w 1290578"/>
              <a:gd name="connsiteY13" fmla="*/ 2193403 h 3020993"/>
              <a:gd name="connsiteX14" fmla="*/ 381965 w 1290578"/>
              <a:gd name="connsiteY14" fmla="*/ 2147104 h 3020993"/>
              <a:gd name="connsiteX15" fmla="*/ 457200 w 1290578"/>
              <a:gd name="connsiteY15" fmla="*/ 2037145 h 3020993"/>
              <a:gd name="connsiteX16" fmla="*/ 532436 w 1290578"/>
              <a:gd name="connsiteY16" fmla="*/ 2002421 h 3020993"/>
              <a:gd name="connsiteX17" fmla="*/ 538223 w 1290578"/>
              <a:gd name="connsiteY17" fmla="*/ 1869312 h 3020993"/>
              <a:gd name="connsiteX18" fmla="*/ 561372 w 1290578"/>
              <a:gd name="connsiteY18" fmla="*/ 1782502 h 3020993"/>
              <a:gd name="connsiteX19" fmla="*/ 561372 w 1290578"/>
              <a:gd name="connsiteY19" fmla="*/ 1585732 h 3020993"/>
              <a:gd name="connsiteX20" fmla="*/ 596096 w 1290578"/>
              <a:gd name="connsiteY20" fmla="*/ 1406324 h 3020993"/>
              <a:gd name="connsiteX21" fmla="*/ 665545 w 1290578"/>
              <a:gd name="connsiteY21" fmla="*/ 1319514 h 3020993"/>
              <a:gd name="connsiteX22" fmla="*/ 706056 w 1290578"/>
              <a:gd name="connsiteY22" fmla="*/ 1232704 h 3020993"/>
              <a:gd name="connsiteX23" fmla="*/ 769717 w 1290578"/>
              <a:gd name="connsiteY23" fmla="*/ 1169043 h 3020993"/>
              <a:gd name="connsiteX24" fmla="*/ 856527 w 1290578"/>
              <a:gd name="connsiteY24" fmla="*/ 1059084 h 3020993"/>
              <a:gd name="connsiteX25" fmla="*/ 902826 w 1290578"/>
              <a:gd name="connsiteY25" fmla="*/ 902826 h 3020993"/>
              <a:gd name="connsiteX26" fmla="*/ 989636 w 1290578"/>
              <a:gd name="connsiteY26" fmla="*/ 850740 h 3020993"/>
              <a:gd name="connsiteX27" fmla="*/ 1059084 w 1290578"/>
              <a:gd name="connsiteY27" fmla="*/ 792866 h 3020993"/>
              <a:gd name="connsiteX28" fmla="*/ 1082233 w 1290578"/>
              <a:gd name="connsiteY28" fmla="*/ 734993 h 3020993"/>
              <a:gd name="connsiteX29" fmla="*/ 1116957 w 1290578"/>
              <a:gd name="connsiteY29" fmla="*/ 613459 h 3020993"/>
              <a:gd name="connsiteX30" fmla="*/ 1174831 w 1290578"/>
              <a:gd name="connsiteY30" fmla="*/ 544010 h 3020993"/>
              <a:gd name="connsiteX31" fmla="*/ 1290578 w 1290578"/>
              <a:gd name="connsiteY31" fmla="*/ 81023 h 3020993"/>
              <a:gd name="connsiteX32" fmla="*/ 1203767 w 1290578"/>
              <a:gd name="connsiteY32" fmla="*/ 75236 h 3020993"/>
              <a:gd name="connsiteX33" fmla="*/ 1088021 w 1290578"/>
              <a:gd name="connsiteY33" fmla="*/ 0 h 3020993"/>
              <a:gd name="connsiteX0" fmla="*/ 0 w 1203767"/>
              <a:gd name="connsiteY0" fmla="*/ 2945757 h 3020993"/>
              <a:gd name="connsiteX1" fmla="*/ 150471 w 1203767"/>
              <a:gd name="connsiteY1" fmla="*/ 3020993 h 3020993"/>
              <a:gd name="connsiteX2" fmla="*/ 202557 w 1203767"/>
              <a:gd name="connsiteY2" fmla="*/ 3009418 h 3020993"/>
              <a:gd name="connsiteX3" fmla="*/ 208345 w 1203767"/>
              <a:gd name="connsiteY3" fmla="*/ 2957332 h 3020993"/>
              <a:gd name="connsiteX4" fmla="*/ 272005 w 1203767"/>
              <a:gd name="connsiteY4" fmla="*/ 2951545 h 3020993"/>
              <a:gd name="connsiteX5" fmla="*/ 300942 w 1203767"/>
              <a:gd name="connsiteY5" fmla="*/ 2864735 h 3020993"/>
              <a:gd name="connsiteX6" fmla="*/ 370390 w 1203767"/>
              <a:gd name="connsiteY6" fmla="*/ 2853160 h 3020993"/>
              <a:gd name="connsiteX7" fmla="*/ 457200 w 1203767"/>
              <a:gd name="connsiteY7" fmla="*/ 2812648 h 3020993"/>
              <a:gd name="connsiteX8" fmla="*/ 451413 w 1203767"/>
              <a:gd name="connsiteY8" fmla="*/ 2748988 h 3020993"/>
              <a:gd name="connsiteX9" fmla="*/ 387752 w 1203767"/>
              <a:gd name="connsiteY9" fmla="*/ 2708476 h 3020993"/>
              <a:gd name="connsiteX10" fmla="*/ 306729 w 1203767"/>
              <a:gd name="connsiteY10" fmla="*/ 2534856 h 3020993"/>
              <a:gd name="connsiteX11" fmla="*/ 243069 w 1203767"/>
              <a:gd name="connsiteY11" fmla="*/ 2448046 h 3020993"/>
              <a:gd name="connsiteX12" fmla="*/ 272005 w 1203767"/>
              <a:gd name="connsiteY12" fmla="*/ 2297575 h 3020993"/>
              <a:gd name="connsiteX13" fmla="*/ 318304 w 1203767"/>
              <a:gd name="connsiteY13" fmla="*/ 2193403 h 3020993"/>
              <a:gd name="connsiteX14" fmla="*/ 381965 w 1203767"/>
              <a:gd name="connsiteY14" fmla="*/ 2147104 h 3020993"/>
              <a:gd name="connsiteX15" fmla="*/ 457200 w 1203767"/>
              <a:gd name="connsiteY15" fmla="*/ 2037145 h 3020993"/>
              <a:gd name="connsiteX16" fmla="*/ 532436 w 1203767"/>
              <a:gd name="connsiteY16" fmla="*/ 2002421 h 3020993"/>
              <a:gd name="connsiteX17" fmla="*/ 538223 w 1203767"/>
              <a:gd name="connsiteY17" fmla="*/ 1869312 h 3020993"/>
              <a:gd name="connsiteX18" fmla="*/ 561372 w 1203767"/>
              <a:gd name="connsiteY18" fmla="*/ 1782502 h 3020993"/>
              <a:gd name="connsiteX19" fmla="*/ 561372 w 1203767"/>
              <a:gd name="connsiteY19" fmla="*/ 1585732 h 3020993"/>
              <a:gd name="connsiteX20" fmla="*/ 596096 w 1203767"/>
              <a:gd name="connsiteY20" fmla="*/ 1406324 h 3020993"/>
              <a:gd name="connsiteX21" fmla="*/ 665545 w 1203767"/>
              <a:gd name="connsiteY21" fmla="*/ 1319514 h 3020993"/>
              <a:gd name="connsiteX22" fmla="*/ 706056 w 1203767"/>
              <a:gd name="connsiteY22" fmla="*/ 1232704 h 3020993"/>
              <a:gd name="connsiteX23" fmla="*/ 769717 w 1203767"/>
              <a:gd name="connsiteY23" fmla="*/ 1169043 h 3020993"/>
              <a:gd name="connsiteX24" fmla="*/ 856527 w 1203767"/>
              <a:gd name="connsiteY24" fmla="*/ 1059084 h 3020993"/>
              <a:gd name="connsiteX25" fmla="*/ 902826 w 1203767"/>
              <a:gd name="connsiteY25" fmla="*/ 902826 h 3020993"/>
              <a:gd name="connsiteX26" fmla="*/ 989636 w 1203767"/>
              <a:gd name="connsiteY26" fmla="*/ 850740 h 3020993"/>
              <a:gd name="connsiteX27" fmla="*/ 1059084 w 1203767"/>
              <a:gd name="connsiteY27" fmla="*/ 792866 h 3020993"/>
              <a:gd name="connsiteX28" fmla="*/ 1082233 w 1203767"/>
              <a:gd name="connsiteY28" fmla="*/ 734993 h 3020993"/>
              <a:gd name="connsiteX29" fmla="*/ 1116957 w 1203767"/>
              <a:gd name="connsiteY29" fmla="*/ 613459 h 3020993"/>
              <a:gd name="connsiteX30" fmla="*/ 1174831 w 1203767"/>
              <a:gd name="connsiteY30" fmla="*/ 544010 h 3020993"/>
              <a:gd name="connsiteX31" fmla="*/ 1203767 w 1203767"/>
              <a:gd name="connsiteY31" fmla="*/ 75236 h 3020993"/>
              <a:gd name="connsiteX32" fmla="*/ 1088021 w 1203767"/>
              <a:gd name="connsiteY32" fmla="*/ 0 h 3020993"/>
              <a:gd name="connsiteX0" fmla="*/ 0 w 1174831"/>
              <a:gd name="connsiteY0" fmla="*/ 2945757 h 3020993"/>
              <a:gd name="connsiteX1" fmla="*/ 150471 w 1174831"/>
              <a:gd name="connsiteY1" fmla="*/ 3020993 h 3020993"/>
              <a:gd name="connsiteX2" fmla="*/ 202557 w 1174831"/>
              <a:gd name="connsiteY2" fmla="*/ 3009418 h 3020993"/>
              <a:gd name="connsiteX3" fmla="*/ 208345 w 1174831"/>
              <a:gd name="connsiteY3" fmla="*/ 2957332 h 3020993"/>
              <a:gd name="connsiteX4" fmla="*/ 272005 w 1174831"/>
              <a:gd name="connsiteY4" fmla="*/ 2951545 h 3020993"/>
              <a:gd name="connsiteX5" fmla="*/ 300942 w 1174831"/>
              <a:gd name="connsiteY5" fmla="*/ 2864735 h 3020993"/>
              <a:gd name="connsiteX6" fmla="*/ 370390 w 1174831"/>
              <a:gd name="connsiteY6" fmla="*/ 2853160 h 3020993"/>
              <a:gd name="connsiteX7" fmla="*/ 457200 w 1174831"/>
              <a:gd name="connsiteY7" fmla="*/ 2812648 h 3020993"/>
              <a:gd name="connsiteX8" fmla="*/ 451413 w 1174831"/>
              <a:gd name="connsiteY8" fmla="*/ 2748988 h 3020993"/>
              <a:gd name="connsiteX9" fmla="*/ 387752 w 1174831"/>
              <a:gd name="connsiteY9" fmla="*/ 2708476 h 3020993"/>
              <a:gd name="connsiteX10" fmla="*/ 306729 w 1174831"/>
              <a:gd name="connsiteY10" fmla="*/ 2534856 h 3020993"/>
              <a:gd name="connsiteX11" fmla="*/ 243069 w 1174831"/>
              <a:gd name="connsiteY11" fmla="*/ 2448046 h 3020993"/>
              <a:gd name="connsiteX12" fmla="*/ 272005 w 1174831"/>
              <a:gd name="connsiteY12" fmla="*/ 2297575 h 3020993"/>
              <a:gd name="connsiteX13" fmla="*/ 318304 w 1174831"/>
              <a:gd name="connsiteY13" fmla="*/ 2193403 h 3020993"/>
              <a:gd name="connsiteX14" fmla="*/ 381965 w 1174831"/>
              <a:gd name="connsiteY14" fmla="*/ 2147104 h 3020993"/>
              <a:gd name="connsiteX15" fmla="*/ 457200 w 1174831"/>
              <a:gd name="connsiteY15" fmla="*/ 2037145 h 3020993"/>
              <a:gd name="connsiteX16" fmla="*/ 532436 w 1174831"/>
              <a:gd name="connsiteY16" fmla="*/ 2002421 h 3020993"/>
              <a:gd name="connsiteX17" fmla="*/ 538223 w 1174831"/>
              <a:gd name="connsiteY17" fmla="*/ 1869312 h 3020993"/>
              <a:gd name="connsiteX18" fmla="*/ 561372 w 1174831"/>
              <a:gd name="connsiteY18" fmla="*/ 1782502 h 3020993"/>
              <a:gd name="connsiteX19" fmla="*/ 561372 w 1174831"/>
              <a:gd name="connsiteY19" fmla="*/ 1585732 h 3020993"/>
              <a:gd name="connsiteX20" fmla="*/ 596096 w 1174831"/>
              <a:gd name="connsiteY20" fmla="*/ 1406324 h 3020993"/>
              <a:gd name="connsiteX21" fmla="*/ 665545 w 1174831"/>
              <a:gd name="connsiteY21" fmla="*/ 1319514 h 3020993"/>
              <a:gd name="connsiteX22" fmla="*/ 706056 w 1174831"/>
              <a:gd name="connsiteY22" fmla="*/ 1232704 h 3020993"/>
              <a:gd name="connsiteX23" fmla="*/ 769717 w 1174831"/>
              <a:gd name="connsiteY23" fmla="*/ 1169043 h 3020993"/>
              <a:gd name="connsiteX24" fmla="*/ 856527 w 1174831"/>
              <a:gd name="connsiteY24" fmla="*/ 1059084 h 3020993"/>
              <a:gd name="connsiteX25" fmla="*/ 902826 w 1174831"/>
              <a:gd name="connsiteY25" fmla="*/ 902826 h 3020993"/>
              <a:gd name="connsiteX26" fmla="*/ 989636 w 1174831"/>
              <a:gd name="connsiteY26" fmla="*/ 850740 h 3020993"/>
              <a:gd name="connsiteX27" fmla="*/ 1059084 w 1174831"/>
              <a:gd name="connsiteY27" fmla="*/ 792866 h 3020993"/>
              <a:gd name="connsiteX28" fmla="*/ 1082233 w 1174831"/>
              <a:gd name="connsiteY28" fmla="*/ 734993 h 3020993"/>
              <a:gd name="connsiteX29" fmla="*/ 1116957 w 1174831"/>
              <a:gd name="connsiteY29" fmla="*/ 613459 h 3020993"/>
              <a:gd name="connsiteX30" fmla="*/ 1174831 w 1174831"/>
              <a:gd name="connsiteY30" fmla="*/ 544010 h 3020993"/>
              <a:gd name="connsiteX31" fmla="*/ 1088021 w 1174831"/>
              <a:gd name="connsiteY31" fmla="*/ 0 h 3020993"/>
              <a:gd name="connsiteX0" fmla="*/ 0 w 1174831"/>
              <a:gd name="connsiteY0" fmla="*/ 2401747 h 2476983"/>
              <a:gd name="connsiteX1" fmla="*/ 150471 w 1174831"/>
              <a:gd name="connsiteY1" fmla="*/ 2476983 h 2476983"/>
              <a:gd name="connsiteX2" fmla="*/ 202557 w 1174831"/>
              <a:gd name="connsiteY2" fmla="*/ 2465408 h 2476983"/>
              <a:gd name="connsiteX3" fmla="*/ 208345 w 1174831"/>
              <a:gd name="connsiteY3" fmla="*/ 2413322 h 2476983"/>
              <a:gd name="connsiteX4" fmla="*/ 272005 w 1174831"/>
              <a:gd name="connsiteY4" fmla="*/ 2407535 h 2476983"/>
              <a:gd name="connsiteX5" fmla="*/ 300942 w 1174831"/>
              <a:gd name="connsiteY5" fmla="*/ 2320725 h 2476983"/>
              <a:gd name="connsiteX6" fmla="*/ 370390 w 1174831"/>
              <a:gd name="connsiteY6" fmla="*/ 2309150 h 2476983"/>
              <a:gd name="connsiteX7" fmla="*/ 457200 w 1174831"/>
              <a:gd name="connsiteY7" fmla="*/ 2268638 h 2476983"/>
              <a:gd name="connsiteX8" fmla="*/ 451413 w 1174831"/>
              <a:gd name="connsiteY8" fmla="*/ 2204978 h 2476983"/>
              <a:gd name="connsiteX9" fmla="*/ 387752 w 1174831"/>
              <a:gd name="connsiteY9" fmla="*/ 2164466 h 2476983"/>
              <a:gd name="connsiteX10" fmla="*/ 306729 w 1174831"/>
              <a:gd name="connsiteY10" fmla="*/ 1990846 h 2476983"/>
              <a:gd name="connsiteX11" fmla="*/ 243069 w 1174831"/>
              <a:gd name="connsiteY11" fmla="*/ 1904036 h 2476983"/>
              <a:gd name="connsiteX12" fmla="*/ 272005 w 1174831"/>
              <a:gd name="connsiteY12" fmla="*/ 1753565 h 2476983"/>
              <a:gd name="connsiteX13" fmla="*/ 318304 w 1174831"/>
              <a:gd name="connsiteY13" fmla="*/ 1649393 h 2476983"/>
              <a:gd name="connsiteX14" fmla="*/ 381965 w 1174831"/>
              <a:gd name="connsiteY14" fmla="*/ 1603094 h 2476983"/>
              <a:gd name="connsiteX15" fmla="*/ 457200 w 1174831"/>
              <a:gd name="connsiteY15" fmla="*/ 1493135 h 2476983"/>
              <a:gd name="connsiteX16" fmla="*/ 532436 w 1174831"/>
              <a:gd name="connsiteY16" fmla="*/ 1458411 h 2476983"/>
              <a:gd name="connsiteX17" fmla="*/ 538223 w 1174831"/>
              <a:gd name="connsiteY17" fmla="*/ 1325302 h 2476983"/>
              <a:gd name="connsiteX18" fmla="*/ 561372 w 1174831"/>
              <a:gd name="connsiteY18" fmla="*/ 1238492 h 2476983"/>
              <a:gd name="connsiteX19" fmla="*/ 561372 w 1174831"/>
              <a:gd name="connsiteY19" fmla="*/ 1041722 h 2476983"/>
              <a:gd name="connsiteX20" fmla="*/ 596096 w 1174831"/>
              <a:gd name="connsiteY20" fmla="*/ 862314 h 2476983"/>
              <a:gd name="connsiteX21" fmla="*/ 665545 w 1174831"/>
              <a:gd name="connsiteY21" fmla="*/ 775504 h 2476983"/>
              <a:gd name="connsiteX22" fmla="*/ 706056 w 1174831"/>
              <a:gd name="connsiteY22" fmla="*/ 688694 h 2476983"/>
              <a:gd name="connsiteX23" fmla="*/ 769717 w 1174831"/>
              <a:gd name="connsiteY23" fmla="*/ 625033 h 2476983"/>
              <a:gd name="connsiteX24" fmla="*/ 856527 w 1174831"/>
              <a:gd name="connsiteY24" fmla="*/ 515074 h 2476983"/>
              <a:gd name="connsiteX25" fmla="*/ 902826 w 1174831"/>
              <a:gd name="connsiteY25" fmla="*/ 358816 h 2476983"/>
              <a:gd name="connsiteX26" fmla="*/ 989636 w 1174831"/>
              <a:gd name="connsiteY26" fmla="*/ 306730 h 2476983"/>
              <a:gd name="connsiteX27" fmla="*/ 1059084 w 1174831"/>
              <a:gd name="connsiteY27" fmla="*/ 248856 h 2476983"/>
              <a:gd name="connsiteX28" fmla="*/ 1082233 w 1174831"/>
              <a:gd name="connsiteY28" fmla="*/ 190983 h 2476983"/>
              <a:gd name="connsiteX29" fmla="*/ 1116957 w 1174831"/>
              <a:gd name="connsiteY29" fmla="*/ 69449 h 2476983"/>
              <a:gd name="connsiteX30" fmla="*/ 1174831 w 1174831"/>
              <a:gd name="connsiteY30" fmla="*/ 0 h 2476983"/>
              <a:gd name="connsiteX0" fmla="*/ 0 w 1116957"/>
              <a:gd name="connsiteY0" fmla="*/ 2332298 h 2407534"/>
              <a:gd name="connsiteX1" fmla="*/ 150471 w 1116957"/>
              <a:gd name="connsiteY1" fmla="*/ 2407534 h 2407534"/>
              <a:gd name="connsiteX2" fmla="*/ 202557 w 1116957"/>
              <a:gd name="connsiteY2" fmla="*/ 2395959 h 2407534"/>
              <a:gd name="connsiteX3" fmla="*/ 208345 w 1116957"/>
              <a:gd name="connsiteY3" fmla="*/ 2343873 h 2407534"/>
              <a:gd name="connsiteX4" fmla="*/ 272005 w 1116957"/>
              <a:gd name="connsiteY4" fmla="*/ 2338086 h 2407534"/>
              <a:gd name="connsiteX5" fmla="*/ 300942 w 1116957"/>
              <a:gd name="connsiteY5" fmla="*/ 2251276 h 2407534"/>
              <a:gd name="connsiteX6" fmla="*/ 370390 w 1116957"/>
              <a:gd name="connsiteY6" fmla="*/ 2239701 h 2407534"/>
              <a:gd name="connsiteX7" fmla="*/ 457200 w 1116957"/>
              <a:gd name="connsiteY7" fmla="*/ 2199189 h 2407534"/>
              <a:gd name="connsiteX8" fmla="*/ 451413 w 1116957"/>
              <a:gd name="connsiteY8" fmla="*/ 2135529 h 2407534"/>
              <a:gd name="connsiteX9" fmla="*/ 387752 w 1116957"/>
              <a:gd name="connsiteY9" fmla="*/ 2095017 h 2407534"/>
              <a:gd name="connsiteX10" fmla="*/ 306729 w 1116957"/>
              <a:gd name="connsiteY10" fmla="*/ 1921397 h 2407534"/>
              <a:gd name="connsiteX11" fmla="*/ 243069 w 1116957"/>
              <a:gd name="connsiteY11" fmla="*/ 1834587 h 2407534"/>
              <a:gd name="connsiteX12" fmla="*/ 272005 w 1116957"/>
              <a:gd name="connsiteY12" fmla="*/ 1684116 h 2407534"/>
              <a:gd name="connsiteX13" fmla="*/ 318304 w 1116957"/>
              <a:gd name="connsiteY13" fmla="*/ 1579944 h 2407534"/>
              <a:gd name="connsiteX14" fmla="*/ 381965 w 1116957"/>
              <a:gd name="connsiteY14" fmla="*/ 1533645 h 2407534"/>
              <a:gd name="connsiteX15" fmla="*/ 457200 w 1116957"/>
              <a:gd name="connsiteY15" fmla="*/ 1423686 h 2407534"/>
              <a:gd name="connsiteX16" fmla="*/ 532436 w 1116957"/>
              <a:gd name="connsiteY16" fmla="*/ 1388962 h 2407534"/>
              <a:gd name="connsiteX17" fmla="*/ 538223 w 1116957"/>
              <a:gd name="connsiteY17" fmla="*/ 1255853 h 2407534"/>
              <a:gd name="connsiteX18" fmla="*/ 561372 w 1116957"/>
              <a:gd name="connsiteY18" fmla="*/ 1169043 h 2407534"/>
              <a:gd name="connsiteX19" fmla="*/ 561372 w 1116957"/>
              <a:gd name="connsiteY19" fmla="*/ 972273 h 2407534"/>
              <a:gd name="connsiteX20" fmla="*/ 596096 w 1116957"/>
              <a:gd name="connsiteY20" fmla="*/ 792865 h 2407534"/>
              <a:gd name="connsiteX21" fmla="*/ 665545 w 1116957"/>
              <a:gd name="connsiteY21" fmla="*/ 706055 h 2407534"/>
              <a:gd name="connsiteX22" fmla="*/ 706056 w 1116957"/>
              <a:gd name="connsiteY22" fmla="*/ 619245 h 2407534"/>
              <a:gd name="connsiteX23" fmla="*/ 769717 w 1116957"/>
              <a:gd name="connsiteY23" fmla="*/ 555584 h 2407534"/>
              <a:gd name="connsiteX24" fmla="*/ 856527 w 1116957"/>
              <a:gd name="connsiteY24" fmla="*/ 445625 h 2407534"/>
              <a:gd name="connsiteX25" fmla="*/ 902826 w 1116957"/>
              <a:gd name="connsiteY25" fmla="*/ 289367 h 2407534"/>
              <a:gd name="connsiteX26" fmla="*/ 989636 w 1116957"/>
              <a:gd name="connsiteY26" fmla="*/ 237281 h 2407534"/>
              <a:gd name="connsiteX27" fmla="*/ 1059084 w 1116957"/>
              <a:gd name="connsiteY27" fmla="*/ 179407 h 2407534"/>
              <a:gd name="connsiteX28" fmla="*/ 1082233 w 1116957"/>
              <a:gd name="connsiteY28" fmla="*/ 121534 h 2407534"/>
              <a:gd name="connsiteX29" fmla="*/ 1116957 w 1116957"/>
              <a:gd name="connsiteY29" fmla="*/ 0 h 2407534"/>
              <a:gd name="connsiteX0" fmla="*/ 0 w 1082233"/>
              <a:gd name="connsiteY0" fmla="*/ 2210764 h 2286000"/>
              <a:gd name="connsiteX1" fmla="*/ 150471 w 1082233"/>
              <a:gd name="connsiteY1" fmla="*/ 2286000 h 2286000"/>
              <a:gd name="connsiteX2" fmla="*/ 202557 w 1082233"/>
              <a:gd name="connsiteY2" fmla="*/ 2274425 h 2286000"/>
              <a:gd name="connsiteX3" fmla="*/ 208345 w 1082233"/>
              <a:gd name="connsiteY3" fmla="*/ 2222339 h 2286000"/>
              <a:gd name="connsiteX4" fmla="*/ 272005 w 1082233"/>
              <a:gd name="connsiteY4" fmla="*/ 2216552 h 2286000"/>
              <a:gd name="connsiteX5" fmla="*/ 300942 w 1082233"/>
              <a:gd name="connsiteY5" fmla="*/ 2129742 h 2286000"/>
              <a:gd name="connsiteX6" fmla="*/ 370390 w 1082233"/>
              <a:gd name="connsiteY6" fmla="*/ 2118167 h 2286000"/>
              <a:gd name="connsiteX7" fmla="*/ 457200 w 1082233"/>
              <a:gd name="connsiteY7" fmla="*/ 2077655 h 2286000"/>
              <a:gd name="connsiteX8" fmla="*/ 451413 w 1082233"/>
              <a:gd name="connsiteY8" fmla="*/ 2013995 h 2286000"/>
              <a:gd name="connsiteX9" fmla="*/ 387752 w 1082233"/>
              <a:gd name="connsiteY9" fmla="*/ 1973483 h 2286000"/>
              <a:gd name="connsiteX10" fmla="*/ 306729 w 1082233"/>
              <a:gd name="connsiteY10" fmla="*/ 1799863 h 2286000"/>
              <a:gd name="connsiteX11" fmla="*/ 243069 w 1082233"/>
              <a:gd name="connsiteY11" fmla="*/ 1713053 h 2286000"/>
              <a:gd name="connsiteX12" fmla="*/ 272005 w 1082233"/>
              <a:gd name="connsiteY12" fmla="*/ 1562582 h 2286000"/>
              <a:gd name="connsiteX13" fmla="*/ 318304 w 1082233"/>
              <a:gd name="connsiteY13" fmla="*/ 1458410 h 2286000"/>
              <a:gd name="connsiteX14" fmla="*/ 381965 w 1082233"/>
              <a:gd name="connsiteY14" fmla="*/ 1412111 h 2286000"/>
              <a:gd name="connsiteX15" fmla="*/ 457200 w 1082233"/>
              <a:gd name="connsiteY15" fmla="*/ 1302152 h 2286000"/>
              <a:gd name="connsiteX16" fmla="*/ 532436 w 1082233"/>
              <a:gd name="connsiteY16" fmla="*/ 1267428 h 2286000"/>
              <a:gd name="connsiteX17" fmla="*/ 538223 w 1082233"/>
              <a:gd name="connsiteY17" fmla="*/ 1134319 h 2286000"/>
              <a:gd name="connsiteX18" fmla="*/ 561372 w 1082233"/>
              <a:gd name="connsiteY18" fmla="*/ 1047509 h 2286000"/>
              <a:gd name="connsiteX19" fmla="*/ 561372 w 1082233"/>
              <a:gd name="connsiteY19" fmla="*/ 850739 h 2286000"/>
              <a:gd name="connsiteX20" fmla="*/ 596096 w 1082233"/>
              <a:gd name="connsiteY20" fmla="*/ 671331 h 2286000"/>
              <a:gd name="connsiteX21" fmla="*/ 665545 w 1082233"/>
              <a:gd name="connsiteY21" fmla="*/ 584521 h 2286000"/>
              <a:gd name="connsiteX22" fmla="*/ 706056 w 1082233"/>
              <a:gd name="connsiteY22" fmla="*/ 497711 h 2286000"/>
              <a:gd name="connsiteX23" fmla="*/ 769717 w 1082233"/>
              <a:gd name="connsiteY23" fmla="*/ 434050 h 2286000"/>
              <a:gd name="connsiteX24" fmla="*/ 856527 w 1082233"/>
              <a:gd name="connsiteY24" fmla="*/ 324091 h 2286000"/>
              <a:gd name="connsiteX25" fmla="*/ 902826 w 1082233"/>
              <a:gd name="connsiteY25" fmla="*/ 167833 h 2286000"/>
              <a:gd name="connsiteX26" fmla="*/ 989636 w 1082233"/>
              <a:gd name="connsiteY26" fmla="*/ 115747 h 2286000"/>
              <a:gd name="connsiteX27" fmla="*/ 1059084 w 1082233"/>
              <a:gd name="connsiteY27" fmla="*/ 57873 h 2286000"/>
              <a:gd name="connsiteX28" fmla="*/ 1082233 w 1082233"/>
              <a:gd name="connsiteY28" fmla="*/ 0 h 2286000"/>
              <a:gd name="connsiteX0" fmla="*/ 0 w 1059084"/>
              <a:gd name="connsiteY0" fmla="*/ 2152891 h 2228127"/>
              <a:gd name="connsiteX1" fmla="*/ 150471 w 1059084"/>
              <a:gd name="connsiteY1" fmla="*/ 2228127 h 2228127"/>
              <a:gd name="connsiteX2" fmla="*/ 202557 w 1059084"/>
              <a:gd name="connsiteY2" fmla="*/ 2216552 h 2228127"/>
              <a:gd name="connsiteX3" fmla="*/ 208345 w 1059084"/>
              <a:gd name="connsiteY3" fmla="*/ 2164466 h 2228127"/>
              <a:gd name="connsiteX4" fmla="*/ 272005 w 1059084"/>
              <a:gd name="connsiteY4" fmla="*/ 2158679 h 2228127"/>
              <a:gd name="connsiteX5" fmla="*/ 300942 w 1059084"/>
              <a:gd name="connsiteY5" fmla="*/ 2071869 h 2228127"/>
              <a:gd name="connsiteX6" fmla="*/ 370390 w 1059084"/>
              <a:gd name="connsiteY6" fmla="*/ 2060294 h 2228127"/>
              <a:gd name="connsiteX7" fmla="*/ 457200 w 1059084"/>
              <a:gd name="connsiteY7" fmla="*/ 2019782 h 2228127"/>
              <a:gd name="connsiteX8" fmla="*/ 451413 w 1059084"/>
              <a:gd name="connsiteY8" fmla="*/ 1956122 h 2228127"/>
              <a:gd name="connsiteX9" fmla="*/ 387752 w 1059084"/>
              <a:gd name="connsiteY9" fmla="*/ 1915610 h 2228127"/>
              <a:gd name="connsiteX10" fmla="*/ 306729 w 1059084"/>
              <a:gd name="connsiteY10" fmla="*/ 1741990 h 2228127"/>
              <a:gd name="connsiteX11" fmla="*/ 243069 w 1059084"/>
              <a:gd name="connsiteY11" fmla="*/ 1655180 h 2228127"/>
              <a:gd name="connsiteX12" fmla="*/ 272005 w 1059084"/>
              <a:gd name="connsiteY12" fmla="*/ 1504709 h 2228127"/>
              <a:gd name="connsiteX13" fmla="*/ 318304 w 1059084"/>
              <a:gd name="connsiteY13" fmla="*/ 1400537 h 2228127"/>
              <a:gd name="connsiteX14" fmla="*/ 381965 w 1059084"/>
              <a:gd name="connsiteY14" fmla="*/ 1354238 h 2228127"/>
              <a:gd name="connsiteX15" fmla="*/ 457200 w 1059084"/>
              <a:gd name="connsiteY15" fmla="*/ 1244279 h 2228127"/>
              <a:gd name="connsiteX16" fmla="*/ 532436 w 1059084"/>
              <a:gd name="connsiteY16" fmla="*/ 1209555 h 2228127"/>
              <a:gd name="connsiteX17" fmla="*/ 538223 w 1059084"/>
              <a:gd name="connsiteY17" fmla="*/ 1076446 h 2228127"/>
              <a:gd name="connsiteX18" fmla="*/ 561372 w 1059084"/>
              <a:gd name="connsiteY18" fmla="*/ 989636 h 2228127"/>
              <a:gd name="connsiteX19" fmla="*/ 561372 w 1059084"/>
              <a:gd name="connsiteY19" fmla="*/ 792866 h 2228127"/>
              <a:gd name="connsiteX20" fmla="*/ 596096 w 1059084"/>
              <a:gd name="connsiteY20" fmla="*/ 613458 h 2228127"/>
              <a:gd name="connsiteX21" fmla="*/ 665545 w 1059084"/>
              <a:gd name="connsiteY21" fmla="*/ 526648 h 2228127"/>
              <a:gd name="connsiteX22" fmla="*/ 706056 w 1059084"/>
              <a:gd name="connsiteY22" fmla="*/ 439838 h 2228127"/>
              <a:gd name="connsiteX23" fmla="*/ 769717 w 1059084"/>
              <a:gd name="connsiteY23" fmla="*/ 376177 h 2228127"/>
              <a:gd name="connsiteX24" fmla="*/ 856527 w 1059084"/>
              <a:gd name="connsiteY24" fmla="*/ 266218 h 2228127"/>
              <a:gd name="connsiteX25" fmla="*/ 902826 w 1059084"/>
              <a:gd name="connsiteY25" fmla="*/ 109960 h 2228127"/>
              <a:gd name="connsiteX26" fmla="*/ 989636 w 1059084"/>
              <a:gd name="connsiteY26" fmla="*/ 57874 h 2228127"/>
              <a:gd name="connsiteX27" fmla="*/ 1059084 w 1059084"/>
              <a:gd name="connsiteY27" fmla="*/ 0 h 2228127"/>
              <a:gd name="connsiteX0" fmla="*/ 0 w 989636"/>
              <a:gd name="connsiteY0" fmla="*/ 2095017 h 2170253"/>
              <a:gd name="connsiteX1" fmla="*/ 150471 w 989636"/>
              <a:gd name="connsiteY1" fmla="*/ 2170253 h 2170253"/>
              <a:gd name="connsiteX2" fmla="*/ 202557 w 989636"/>
              <a:gd name="connsiteY2" fmla="*/ 2158678 h 2170253"/>
              <a:gd name="connsiteX3" fmla="*/ 208345 w 989636"/>
              <a:gd name="connsiteY3" fmla="*/ 2106592 h 2170253"/>
              <a:gd name="connsiteX4" fmla="*/ 272005 w 989636"/>
              <a:gd name="connsiteY4" fmla="*/ 2100805 h 2170253"/>
              <a:gd name="connsiteX5" fmla="*/ 300942 w 989636"/>
              <a:gd name="connsiteY5" fmla="*/ 2013995 h 2170253"/>
              <a:gd name="connsiteX6" fmla="*/ 370390 w 989636"/>
              <a:gd name="connsiteY6" fmla="*/ 2002420 h 2170253"/>
              <a:gd name="connsiteX7" fmla="*/ 457200 w 989636"/>
              <a:gd name="connsiteY7" fmla="*/ 1961908 h 2170253"/>
              <a:gd name="connsiteX8" fmla="*/ 451413 w 989636"/>
              <a:gd name="connsiteY8" fmla="*/ 1898248 h 2170253"/>
              <a:gd name="connsiteX9" fmla="*/ 387752 w 989636"/>
              <a:gd name="connsiteY9" fmla="*/ 1857736 h 2170253"/>
              <a:gd name="connsiteX10" fmla="*/ 306729 w 989636"/>
              <a:gd name="connsiteY10" fmla="*/ 1684116 h 2170253"/>
              <a:gd name="connsiteX11" fmla="*/ 243069 w 989636"/>
              <a:gd name="connsiteY11" fmla="*/ 1597306 h 2170253"/>
              <a:gd name="connsiteX12" fmla="*/ 272005 w 989636"/>
              <a:gd name="connsiteY12" fmla="*/ 1446835 h 2170253"/>
              <a:gd name="connsiteX13" fmla="*/ 318304 w 989636"/>
              <a:gd name="connsiteY13" fmla="*/ 1342663 h 2170253"/>
              <a:gd name="connsiteX14" fmla="*/ 381965 w 989636"/>
              <a:gd name="connsiteY14" fmla="*/ 1296364 h 2170253"/>
              <a:gd name="connsiteX15" fmla="*/ 457200 w 989636"/>
              <a:gd name="connsiteY15" fmla="*/ 1186405 h 2170253"/>
              <a:gd name="connsiteX16" fmla="*/ 532436 w 989636"/>
              <a:gd name="connsiteY16" fmla="*/ 1151681 h 2170253"/>
              <a:gd name="connsiteX17" fmla="*/ 538223 w 989636"/>
              <a:gd name="connsiteY17" fmla="*/ 1018572 h 2170253"/>
              <a:gd name="connsiteX18" fmla="*/ 561372 w 989636"/>
              <a:gd name="connsiteY18" fmla="*/ 931762 h 2170253"/>
              <a:gd name="connsiteX19" fmla="*/ 561372 w 989636"/>
              <a:gd name="connsiteY19" fmla="*/ 734992 h 2170253"/>
              <a:gd name="connsiteX20" fmla="*/ 596096 w 989636"/>
              <a:gd name="connsiteY20" fmla="*/ 555584 h 2170253"/>
              <a:gd name="connsiteX21" fmla="*/ 665545 w 989636"/>
              <a:gd name="connsiteY21" fmla="*/ 468774 h 2170253"/>
              <a:gd name="connsiteX22" fmla="*/ 706056 w 989636"/>
              <a:gd name="connsiteY22" fmla="*/ 381964 h 2170253"/>
              <a:gd name="connsiteX23" fmla="*/ 769717 w 989636"/>
              <a:gd name="connsiteY23" fmla="*/ 318303 h 2170253"/>
              <a:gd name="connsiteX24" fmla="*/ 856527 w 989636"/>
              <a:gd name="connsiteY24" fmla="*/ 208344 h 2170253"/>
              <a:gd name="connsiteX25" fmla="*/ 902826 w 989636"/>
              <a:gd name="connsiteY25" fmla="*/ 52086 h 2170253"/>
              <a:gd name="connsiteX26" fmla="*/ 989636 w 989636"/>
              <a:gd name="connsiteY26" fmla="*/ 0 h 217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9636" h="2170253">
                <a:moveTo>
                  <a:pt x="0" y="2095017"/>
                </a:moveTo>
                <a:lnTo>
                  <a:pt x="150471" y="2170253"/>
                </a:lnTo>
                <a:lnTo>
                  <a:pt x="202557" y="2158678"/>
                </a:lnTo>
                <a:lnTo>
                  <a:pt x="208345" y="2106592"/>
                </a:lnTo>
                <a:lnTo>
                  <a:pt x="272005" y="2100805"/>
                </a:lnTo>
                <a:lnTo>
                  <a:pt x="300942" y="2013995"/>
                </a:lnTo>
                <a:lnTo>
                  <a:pt x="370390" y="2002420"/>
                </a:lnTo>
                <a:lnTo>
                  <a:pt x="457200" y="1961908"/>
                </a:lnTo>
                <a:lnTo>
                  <a:pt x="451413" y="1898248"/>
                </a:lnTo>
                <a:lnTo>
                  <a:pt x="387752" y="1857736"/>
                </a:lnTo>
                <a:lnTo>
                  <a:pt x="306729" y="1684116"/>
                </a:lnTo>
                <a:lnTo>
                  <a:pt x="243069" y="1597306"/>
                </a:lnTo>
                <a:lnTo>
                  <a:pt x="272005" y="1446835"/>
                </a:lnTo>
                <a:lnTo>
                  <a:pt x="318304" y="1342663"/>
                </a:lnTo>
                <a:lnTo>
                  <a:pt x="381965" y="1296364"/>
                </a:lnTo>
                <a:lnTo>
                  <a:pt x="457200" y="1186405"/>
                </a:lnTo>
                <a:lnTo>
                  <a:pt x="532436" y="1151681"/>
                </a:lnTo>
                <a:lnTo>
                  <a:pt x="538223" y="1018572"/>
                </a:lnTo>
                <a:lnTo>
                  <a:pt x="561372" y="931762"/>
                </a:lnTo>
                <a:lnTo>
                  <a:pt x="561372" y="734992"/>
                </a:lnTo>
                <a:lnTo>
                  <a:pt x="596096" y="555584"/>
                </a:lnTo>
                <a:lnTo>
                  <a:pt x="665545" y="468774"/>
                </a:lnTo>
                <a:lnTo>
                  <a:pt x="706056" y="381964"/>
                </a:lnTo>
                <a:lnTo>
                  <a:pt x="769717" y="318303"/>
                </a:lnTo>
                <a:lnTo>
                  <a:pt x="856527" y="208344"/>
                </a:lnTo>
                <a:lnTo>
                  <a:pt x="902826" y="52086"/>
                </a:lnTo>
                <a:lnTo>
                  <a:pt x="989636"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5257800" y="2057400"/>
            <a:ext cx="486137" cy="504463"/>
          </a:xfrm>
          <a:custGeom>
            <a:avLst/>
            <a:gdLst>
              <a:gd name="connsiteX0" fmla="*/ 0 w 486137"/>
              <a:gd name="connsiteY0" fmla="*/ 0 h 428263"/>
              <a:gd name="connsiteX1" fmla="*/ 156258 w 486137"/>
              <a:gd name="connsiteY1" fmla="*/ 23149 h 428263"/>
              <a:gd name="connsiteX2" fmla="*/ 243068 w 486137"/>
              <a:gd name="connsiteY2" fmla="*/ 23149 h 428263"/>
              <a:gd name="connsiteX3" fmla="*/ 283580 w 486137"/>
              <a:gd name="connsiteY3" fmla="*/ 86810 h 428263"/>
              <a:gd name="connsiteX4" fmla="*/ 248856 w 486137"/>
              <a:gd name="connsiteY4" fmla="*/ 156258 h 428263"/>
              <a:gd name="connsiteX5" fmla="*/ 260431 w 486137"/>
              <a:gd name="connsiteY5" fmla="*/ 254643 h 428263"/>
              <a:gd name="connsiteX6" fmla="*/ 347241 w 486137"/>
              <a:gd name="connsiteY6" fmla="*/ 295154 h 428263"/>
              <a:gd name="connsiteX7" fmla="*/ 416689 w 486137"/>
              <a:gd name="connsiteY7" fmla="*/ 324091 h 428263"/>
              <a:gd name="connsiteX8" fmla="*/ 434051 w 486137"/>
              <a:gd name="connsiteY8" fmla="*/ 410901 h 428263"/>
              <a:gd name="connsiteX9" fmla="*/ 486137 w 486137"/>
              <a:gd name="connsiteY9" fmla="*/ 428263 h 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37" h="428263">
                <a:moveTo>
                  <a:pt x="0" y="0"/>
                </a:moveTo>
                <a:lnTo>
                  <a:pt x="156258" y="23149"/>
                </a:lnTo>
                <a:lnTo>
                  <a:pt x="243068" y="23149"/>
                </a:lnTo>
                <a:lnTo>
                  <a:pt x="283580" y="86810"/>
                </a:lnTo>
                <a:lnTo>
                  <a:pt x="248856" y="156258"/>
                </a:lnTo>
                <a:lnTo>
                  <a:pt x="260431" y="254643"/>
                </a:lnTo>
                <a:lnTo>
                  <a:pt x="347241" y="295154"/>
                </a:lnTo>
                <a:lnTo>
                  <a:pt x="416689" y="324091"/>
                </a:lnTo>
                <a:lnTo>
                  <a:pt x="434051" y="410901"/>
                </a:lnTo>
                <a:lnTo>
                  <a:pt x="486137" y="428263"/>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6" name="Picture 2"/>
          <p:cNvPicPr>
            <a:picLocks noChangeAspect="1" noChangeArrowheads="1"/>
          </p:cNvPicPr>
          <p:nvPr/>
        </p:nvPicPr>
        <p:blipFill>
          <a:blip r:embed="rId3" cstate="print"/>
          <a:srcRect r="20771" b="7692"/>
          <a:stretch>
            <a:fillRect/>
          </a:stretch>
        </p:blipFill>
        <p:spPr bwMode="auto">
          <a:xfrm>
            <a:off x="5181600" y="2155372"/>
            <a:ext cx="1066800" cy="914400"/>
          </a:xfrm>
          <a:prstGeom prst="rect">
            <a:avLst/>
          </a:prstGeom>
          <a:noFill/>
          <a:ln w="9525">
            <a:noFill/>
            <a:miter lim="800000"/>
            <a:headEnd/>
            <a:tailEnd/>
          </a:ln>
        </p:spPr>
      </p:pic>
      <p:pic>
        <p:nvPicPr>
          <p:cNvPr id="175106" name="Picture 2"/>
          <p:cNvPicPr>
            <a:picLocks noChangeAspect="1" noChangeArrowheads="1"/>
          </p:cNvPicPr>
          <p:nvPr/>
        </p:nvPicPr>
        <p:blipFill>
          <a:blip r:embed="rId3" cstate="print"/>
          <a:srcRect/>
          <a:stretch>
            <a:fillRect/>
          </a:stretch>
        </p:blipFill>
        <p:spPr bwMode="auto">
          <a:xfrm>
            <a:off x="1076325" y="685800"/>
            <a:ext cx="6991350" cy="5143500"/>
          </a:xfrm>
          <a:prstGeom prst="rect">
            <a:avLst/>
          </a:prstGeom>
          <a:noFill/>
          <a:ln w="9525">
            <a:noFill/>
            <a:miter lim="800000"/>
            <a:headEnd/>
            <a:tailEnd/>
          </a:ln>
        </p:spPr>
      </p:pic>
      <p:sp>
        <p:nvSpPr>
          <p:cNvPr id="23" name="Rounded Rectangle 22"/>
          <p:cNvSpPr/>
          <p:nvPr/>
        </p:nvSpPr>
        <p:spPr>
          <a:xfrm>
            <a:off x="2819400" y="762000"/>
            <a:ext cx="22860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133600" y="2209800"/>
            <a:ext cx="1524000" cy="99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2000"/>
                                        <p:tgtEl>
                                          <p:spTgt spid="18"/>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000"/>
                                        <p:tgtEl>
                                          <p:spTgt spid="22"/>
                                        </p:tgtEl>
                                      </p:cBhvr>
                                    </p:animEffect>
                                  </p:childTnLst>
                                </p:cTn>
                              </p:par>
                            </p:childTnLst>
                          </p:cTn>
                        </p:par>
                        <p:par>
                          <p:cTn id="17" fill="hold">
                            <p:stCondLst>
                              <p:cond delay="3000"/>
                            </p:stCondLst>
                            <p:childTnLst>
                              <p:par>
                                <p:cTn id="18" presetID="26"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290">
                                          <p:stCondLst>
                                            <p:cond delay="0"/>
                                          </p:stCondLst>
                                        </p:cTn>
                                        <p:tgtEl>
                                          <p:spTgt spid="25"/>
                                        </p:tgtEl>
                                      </p:cBhvr>
                                    </p:animEffect>
                                    <p:anim calcmode="lin" valueType="num">
                                      <p:cBhvr>
                                        <p:cTn id="21"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26" dur="13">
                                          <p:stCondLst>
                                            <p:cond delay="325"/>
                                          </p:stCondLst>
                                        </p:cTn>
                                        <p:tgtEl>
                                          <p:spTgt spid="25"/>
                                        </p:tgtEl>
                                      </p:cBhvr>
                                      <p:to x="100000" y="60000"/>
                                    </p:animScale>
                                    <p:animScale>
                                      <p:cBhvr>
                                        <p:cTn id="27" dur="83" decel="50000">
                                          <p:stCondLst>
                                            <p:cond delay="338"/>
                                          </p:stCondLst>
                                        </p:cTn>
                                        <p:tgtEl>
                                          <p:spTgt spid="25"/>
                                        </p:tgtEl>
                                      </p:cBhvr>
                                      <p:to x="100000" y="100000"/>
                                    </p:animScale>
                                    <p:animScale>
                                      <p:cBhvr>
                                        <p:cTn id="28" dur="13">
                                          <p:stCondLst>
                                            <p:cond delay="656"/>
                                          </p:stCondLst>
                                        </p:cTn>
                                        <p:tgtEl>
                                          <p:spTgt spid="25"/>
                                        </p:tgtEl>
                                      </p:cBhvr>
                                      <p:to x="100000" y="80000"/>
                                    </p:animScale>
                                    <p:animScale>
                                      <p:cBhvr>
                                        <p:cTn id="29" dur="83" decel="50000">
                                          <p:stCondLst>
                                            <p:cond delay="669"/>
                                          </p:stCondLst>
                                        </p:cTn>
                                        <p:tgtEl>
                                          <p:spTgt spid="25"/>
                                        </p:tgtEl>
                                      </p:cBhvr>
                                      <p:to x="100000" y="100000"/>
                                    </p:animScale>
                                    <p:animScale>
                                      <p:cBhvr>
                                        <p:cTn id="30" dur="13">
                                          <p:stCondLst>
                                            <p:cond delay="821"/>
                                          </p:stCondLst>
                                        </p:cTn>
                                        <p:tgtEl>
                                          <p:spTgt spid="25"/>
                                        </p:tgtEl>
                                      </p:cBhvr>
                                      <p:to x="100000" y="90000"/>
                                    </p:animScale>
                                    <p:animScale>
                                      <p:cBhvr>
                                        <p:cTn id="31" dur="83" decel="50000">
                                          <p:stCondLst>
                                            <p:cond delay="834"/>
                                          </p:stCondLst>
                                        </p:cTn>
                                        <p:tgtEl>
                                          <p:spTgt spid="25"/>
                                        </p:tgtEl>
                                      </p:cBhvr>
                                      <p:to x="100000" y="100000"/>
                                    </p:animScale>
                                    <p:animScale>
                                      <p:cBhvr>
                                        <p:cTn id="32" dur="13">
                                          <p:stCondLst>
                                            <p:cond delay="904"/>
                                          </p:stCondLst>
                                        </p:cTn>
                                        <p:tgtEl>
                                          <p:spTgt spid="25"/>
                                        </p:tgtEl>
                                      </p:cBhvr>
                                      <p:to x="100000" y="95000"/>
                                    </p:animScale>
                                    <p:animScale>
                                      <p:cBhvr>
                                        <p:cTn id="33" dur="83" decel="50000">
                                          <p:stCondLst>
                                            <p:cond delay="917"/>
                                          </p:stCondLst>
                                        </p:cTn>
                                        <p:tgtEl>
                                          <p:spTgt spid="25"/>
                                        </p:tgtEl>
                                      </p:cBhvr>
                                      <p:to x="100000" y="100000"/>
                                    </p:animScale>
                                  </p:childTnLst>
                                </p:cTn>
                              </p:par>
                            </p:childTnLst>
                          </p:cTn>
                        </p:par>
                        <p:par>
                          <p:cTn id="34" fill="hold">
                            <p:stCondLst>
                              <p:cond delay="4000"/>
                            </p:stCondLst>
                            <p:childTnLst>
                              <p:par>
                                <p:cTn id="35" presetID="6" presetClass="emph" presetSubtype="0" fill="hold" grpId="1" nodeType="afterEffect">
                                  <p:stCondLst>
                                    <p:cond delay="0"/>
                                  </p:stCondLst>
                                  <p:childTnLst>
                                    <p:animScale>
                                      <p:cBhvr>
                                        <p:cTn id="36" dur="1000" fill="hold"/>
                                        <p:tgtEl>
                                          <p:spTgt spid="25"/>
                                        </p:tgtEl>
                                      </p:cBhvr>
                                      <p:by x="300000" y="300000"/>
                                    </p:animScale>
                                  </p:childTnLst>
                                </p:cTn>
                              </p:par>
                            </p:childTnLst>
                          </p:cTn>
                        </p:par>
                        <p:par>
                          <p:cTn id="37" fill="hold">
                            <p:stCondLst>
                              <p:cond delay="5000"/>
                            </p:stCondLst>
                            <p:childTnLst>
                              <p:par>
                                <p:cTn id="38" presetID="1"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5000"/>
                            </p:stCondLst>
                            <p:childTnLst>
                              <p:par>
                                <p:cTn id="41" presetID="53" presetClass="entr" presetSubtype="0" fill="hold" nodeType="afterEffect">
                                  <p:stCondLst>
                                    <p:cond delay="0"/>
                                  </p:stCondLst>
                                  <p:childTnLst>
                                    <p:set>
                                      <p:cBhvr>
                                        <p:cTn id="42" dur="1" fill="hold">
                                          <p:stCondLst>
                                            <p:cond delay="0"/>
                                          </p:stCondLst>
                                        </p:cTn>
                                        <p:tgtEl>
                                          <p:spTgt spid="175106"/>
                                        </p:tgtEl>
                                        <p:attrNameLst>
                                          <p:attrName>style.visibility</p:attrName>
                                        </p:attrNameLst>
                                      </p:cBhvr>
                                      <p:to>
                                        <p:strVal val="visible"/>
                                      </p:to>
                                    </p:set>
                                    <p:anim calcmode="lin" valueType="num">
                                      <p:cBhvr>
                                        <p:cTn id="43" dur="500" fill="hold"/>
                                        <p:tgtEl>
                                          <p:spTgt spid="175106"/>
                                        </p:tgtEl>
                                        <p:attrNameLst>
                                          <p:attrName>ppt_w</p:attrName>
                                        </p:attrNameLst>
                                      </p:cBhvr>
                                      <p:tavLst>
                                        <p:tav tm="0">
                                          <p:val>
                                            <p:fltVal val="0"/>
                                          </p:val>
                                        </p:tav>
                                        <p:tav tm="100000">
                                          <p:val>
                                            <p:strVal val="#ppt_w"/>
                                          </p:val>
                                        </p:tav>
                                      </p:tavLst>
                                    </p:anim>
                                    <p:anim calcmode="lin" valueType="num">
                                      <p:cBhvr>
                                        <p:cTn id="44" dur="500" fill="hold"/>
                                        <p:tgtEl>
                                          <p:spTgt spid="175106"/>
                                        </p:tgtEl>
                                        <p:attrNameLst>
                                          <p:attrName>ppt_h</p:attrName>
                                        </p:attrNameLst>
                                      </p:cBhvr>
                                      <p:tavLst>
                                        <p:tav tm="0">
                                          <p:val>
                                            <p:fltVal val="0"/>
                                          </p:val>
                                        </p:tav>
                                        <p:tav tm="100000">
                                          <p:val>
                                            <p:strVal val="#ppt_h"/>
                                          </p:val>
                                        </p:tav>
                                      </p:tavLst>
                                    </p:anim>
                                    <p:animEffect transition="in" filter="fade">
                                      <p:cBhvr>
                                        <p:cTn id="45" dur="500"/>
                                        <p:tgtEl>
                                          <p:spTgt spid="175106"/>
                                        </p:tgtEl>
                                      </p:cBhvr>
                                    </p:animEffect>
                                  </p:childTnLst>
                                </p:cTn>
                              </p:par>
                            </p:childTnLst>
                          </p:cTn>
                        </p:par>
                        <p:par>
                          <p:cTn id="46" fill="hold">
                            <p:stCondLst>
                              <p:cond delay="5500"/>
                            </p:stCondLst>
                            <p:childTnLst>
                              <p:par>
                                <p:cTn id="47" presetID="22" presetClass="entr" presetSubtype="4"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par>
                          <p:cTn id="50" fill="hold">
                            <p:stCondLst>
                              <p:cond delay="6000"/>
                            </p:stCondLst>
                            <p:childTnLst>
                              <p:par>
                                <p:cTn id="51" presetID="51"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385" decel="100000"/>
                                        <p:tgtEl>
                                          <p:spTgt spid="23"/>
                                        </p:tgtEl>
                                      </p:cBhvr>
                                    </p:animEffect>
                                    <p:animScale>
                                      <p:cBhvr>
                                        <p:cTn id="54" dur="385" decel="100000"/>
                                        <p:tgtEl>
                                          <p:spTgt spid="23"/>
                                        </p:tgtEl>
                                      </p:cBhvr>
                                      <p:from x="10000" y="10000"/>
                                      <p:to x="200000" y="450000"/>
                                    </p:animScale>
                                    <p:animScale>
                                      <p:cBhvr>
                                        <p:cTn id="55" dur="615" accel="100000" fill="hold">
                                          <p:stCondLst>
                                            <p:cond delay="385"/>
                                          </p:stCondLst>
                                        </p:cTn>
                                        <p:tgtEl>
                                          <p:spTgt spid="23"/>
                                        </p:tgtEl>
                                      </p:cBhvr>
                                      <p:from x="200000" y="450000"/>
                                      <p:to x="100000" y="100000"/>
                                    </p:animScale>
                                    <p:set>
                                      <p:cBhvr>
                                        <p:cTn id="56" dur="385" fill="hold"/>
                                        <p:tgtEl>
                                          <p:spTgt spid="23"/>
                                        </p:tgtEl>
                                        <p:attrNameLst>
                                          <p:attrName>ppt_x</p:attrName>
                                        </p:attrNameLst>
                                      </p:cBhvr>
                                      <p:to>
                                        <p:strVal val="(0.5)"/>
                                      </p:to>
                                    </p:set>
                                    <p:anim from="(0.5)" to="(#ppt_x)" calcmode="lin" valueType="num">
                                      <p:cBhvr>
                                        <p:cTn id="57" dur="615" accel="100000" fill="hold">
                                          <p:stCondLst>
                                            <p:cond delay="385"/>
                                          </p:stCondLst>
                                        </p:cTn>
                                        <p:tgtEl>
                                          <p:spTgt spid="23"/>
                                        </p:tgtEl>
                                        <p:attrNameLst>
                                          <p:attrName>ppt_x</p:attrName>
                                        </p:attrNameLst>
                                      </p:cBhvr>
                                    </p:anim>
                                    <p:set>
                                      <p:cBhvr>
                                        <p:cTn id="58" dur="385" fill="hold"/>
                                        <p:tgtEl>
                                          <p:spTgt spid="23"/>
                                        </p:tgtEl>
                                        <p:attrNameLst>
                                          <p:attrName>ppt_y</p:attrName>
                                        </p:attrNameLst>
                                      </p:cBhvr>
                                      <p:to>
                                        <p:strVal val="(#ppt_y+0.4)"/>
                                      </p:to>
                                    </p:set>
                                    <p:anim from="(#ppt_y+0.4)" to="(#ppt_y)" calcmode="lin" valueType="num">
                                      <p:cBhvr>
                                        <p:cTn id="59" dur="615" accel="100000" fill="hold">
                                          <p:stCondLst>
                                            <p:cond delay="385"/>
                                          </p:stCondLst>
                                        </p:cTn>
                                        <p:tgtEl>
                                          <p:spTgt spid="23"/>
                                        </p:tgtEl>
                                        <p:attrNameLst>
                                          <p:attrName>ppt_y</p:attrName>
                                        </p:attrNameLst>
                                      </p:cBhvr>
                                    </p:anim>
                                  </p:childTnLst>
                                </p:cTn>
                              </p:par>
                              <p:par>
                                <p:cTn id="60" presetID="5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385" decel="100000"/>
                                        <p:tgtEl>
                                          <p:spTgt spid="27"/>
                                        </p:tgtEl>
                                      </p:cBhvr>
                                    </p:animEffect>
                                    <p:animScale>
                                      <p:cBhvr>
                                        <p:cTn id="63" dur="385" decel="100000"/>
                                        <p:tgtEl>
                                          <p:spTgt spid="27"/>
                                        </p:tgtEl>
                                      </p:cBhvr>
                                      <p:from x="10000" y="10000"/>
                                      <p:to x="200000" y="450000"/>
                                    </p:animScale>
                                    <p:animScale>
                                      <p:cBhvr>
                                        <p:cTn id="64" dur="615" accel="100000" fill="hold">
                                          <p:stCondLst>
                                            <p:cond delay="385"/>
                                          </p:stCondLst>
                                        </p:cTn>
                                        <p:tgtEl>
                                          <p:spTgt spid="27"/>
                                        </p:tgtEl>
                                      </p:cBhvr>
                                      <p:from x="200000" y="450000"/>
                                      <p:to x="100000" y="100000"/>
                                    </p:animScale>
                                    <p:set>
                                      <p:cBhvr>
                                        <p:cTn id="65" dur="385" fill="hold"/>
                                        <p:tgtEl>
                                          <p:spTgt spid="27"/>
                                        </p:tgtEl>
                                        <p:attrNameLst>
                                          <p:attrName>ppt_x</p:attrName>
                                        </p:attrNameLst>
                                      </p:cBhvr>
                                      <p:to>
                                        <p:strVal val="(0.5)"/>
                                      </p:to>
                                    </p:set>
                                    <p:anim from="(0.5)" to="(#ppt_x)" calcmode="lin" valueType="num">
                                      <p:cBhvr>
                                        <p:cTn id="66" dur="615" accel="100000" fill="hold">
                                          <p:stCondLst>
                                            <p:cond delay="385"/>
                                          </p:stCondLst>
                                        </p:cTn>
                                        <p:tgtEl>
                                          <p:spTgt spid="27"/>
                                        </p:tgtEl>
                                        <p:attrNameLst>
                                          <p:attrName>ppt_x</p:attrName>
                                        </p:attrNameLst>
                                      </p:cBhvr>
                                    </p:anim>
                                    <p:set>
                                      <p:cBhvr>
                                        <p:cTn id="67" dur="385" fill="hold"/>
                                        <p:tgtEl>
                                          <p:spTgt spid="27"/>
                                        </p:tgtEl>
                                        <p:attrNameLst>
                                          <p:attrName>ppt_y</p:attrName>
                                        </p:attrNameLst>
                                      </p:cBhvr>
                                      <p:to>
                                        <p:strVal val="(#ppt_y+0.4)"/>
                                      </p:to>
                                    </p:set>
                                    <p:anim from="(#ppt_y+0.4)" to="(#ppt_y)" calcmode="lin" valueType="num">
                                      <p:cBhvr>
                                        <p:cTn id="68" dur="615" accel="100000" fill="hold">
                                          <p:stCondLst>
                                            <p:cond delay="385"/>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P spid="25" grpId="1" animBg="1"/>
      <p:bldP spid="18" grpId="0" animBg="1"/>
      <p:bldP spid="22" grpId="0" animBg="1"/>
      <p:bldP spid="23"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ARCHES NP PETROGLYPHS</a:t>
            </a:r>
            <a:endParaRPr lang="en-US" dirty="0"/>
          </a:p>
        </p:txBody>
      </p:sp>
      <p:pic>
        <p:nvPicPr>
          <p:cNvPr id="169986" name="Picture 2"/>
          <p:cNvPicPr>
            <a:picLocks noChangeAspect="1" noChangeArrowheads="1"/>
          </p:cNvPicPr>
          <p:nvPr/>
        </p:nvPicPr>
        <p:blipFill>
          <a:blip r:embed="rId2" cstate="print"/>
          <a:srcRect/>
          <a:stretch>
            <a:fillRect/>
          </a:stretch>
        </p:blipFill>
        <p:spPr bwMode="auto">
          <a:xfrm>
            <a:off x="9296400" y="1219200"/>
            <a:ext cx="6737350" cy="4260850"/>
          </a:xfrm>
          <a:prstGeom prst="rect">
            <a:avLst/>
          </a:prstGeom>
          <a:noFill/>
          <a:ln w="9525">
            <a:noFill/>
            <a:miter lim="800000"/>
            <a:headEnd/>
            <a:tailEnd/>
          </a:ln>
        </p:spPr>
      </p:pic>
      <p:sp>
        <p:nvSpPr>
          <p:cNvPr id="4" name="Rectangle 3"/>
          <p:cNvSpPr/>
          <p:nvPr/>
        </p:nvSpPr>
        <p:spPr>
          <a:xfrm>
            <a:off x="0" y="7010400"/>
            <a:ext cx="9144000" cy="2554545"/>
          </a:xfrm>
          <a:prstGeom prst="rect">
            <a:avLst/>
          </a:prstGeom>
        </p:spPr>
        <p:txBody>
          <a:bodyPr wrap="square">
            <a:spAutoFit/>
          </a:bodyPr>
          <a:lstStyle/>
          <a:p>
            <a:r>
              <a:rPr lang="en-US" sz="2000" dirty="0" smtClean="0"/>
              <a:t>This wall of petroglyphs is located in </a:t>
            </a:r>
            <a:r>
              <a:rPr lang="en-US" sz="2000" b="1" dirty="0" smtClean="0">
                <a:hlinkClick r:id="rId3"/>
              </a:rPr>
              <a:t>Arches National Park</a:t>
            </a:r>
            <a:r>
              <a:rPr lang="en-US" sz="2000" dirty="0" smtClean="0"/>
              <a:t>, just off the </a:t>
            </a:r>
            <a:r>
              <a:rPr lang="en-US" sz="2000" b="1" dirty="0" smtClean="0">
                <a:hlinkClick r:id="rId4"/>
              </a:rPr>
              <a:t>Delicate Arch hiking trail</a:t>
            </a:r>
            <a:r>
              <a:rPr lang="en-US" sz="2000" dirty="0" smtClean="0"/>
              <a:t>. As you make you way up the trail to Delicate Arch you will see a small trail that forks off the main trail. The trail to the petroglyphs is very short and adds approx 10 minutes to your hike, but its well worth it</a:t>
            </a:r>
          </a:p>
          <a:p>
            <a:r>
              <a:rPr lang="en-US" sz="2000" dirty="0" smtClean="0"/>
              <a:t>This rock art panel is important to many Native Americans in this region because it was created by their ancestors. When you visit this area please help protect this rock art by not touching it. The oils from your skin hasten deterioration of these fragile and irreplaceable cultural resources.</a:t>
            </a:r>
            <a:endParaRPr lang="en-US" sz="2000" dirty="0"/>
          </a:p>
        </p:txBody>
      </p:sp>
      <p:pic>
        <p:nvPicPr>
          <p:cNvPr id="169988" name="Picture 4" descr="A red rock wall with etchings of multiple bighorn sheep and figures on horseback."/>
          <p:cNvPicPr>
            <a:picLocks noChangeAspect="1" noChangeArrowheads="1"/>
          </p:cNvPicPr>
          <p:nvPr/>
        </p:nvPicPr>
        <p:blipFill>
          <a:blip r:embed="rId5" cstate="print"/>
          <a:srcRect/>
          <a:stretch>
            <a:fillRect/>
          </a:stretch>
        </p:blipFill>
        <p:spPr bwMode="auto">
          <a:xfrm>
            <a:off x="0" y="609600"/>
            <a:ext cx="9144000" cy="2400301"/>
          </a:xfrm>
          <a:prstGeom prst="rect">
            <a:avLst/>
          </a:prstGeom>
          <a:noFill/>
        </p:spPr>
      </p:pic>
      <p:sp>
        <p:nvSpPr>
          <p:cNvPr id="7" name="Rectangle 6"/>
          <p:cNvSpPr/>
          <p:nvPr/>
        </p:nvSpPr>
        <p:spPr>
          <a:xfrm>
            <a:off x="0" y="2971800"/>
            <a:ext cx="9144000" cy="3693319"/>
          </a:xfrm>
          <a:prstGeom prst="rect">
            <a:avLst/>
          </a:prstGeom>
        </p:spPr>
        <p:txBody>
          <a:bodyPr wrap="square">
            <a:spAutoFit/>
          </a:bodyPr>
          <a:lstStyle/>
          <a:p>
            <a:pPr marL="174625" indent="-174625">
              <a:spcAft>
                <a:spcPts val="600"/>
              </a:spcAft>
              <a:buFont typeface="Arial" pitchFamily="34" charset="0"/>
              <a:buChar char="•"/>
            </a:pPr>
            <a:r>
              <a:rPr lang="en-US" sz="2800" b="1" dirty="0" smtClean="0"/>
              <a:t>The stylized horse and rider surrounded by bighorn sheep and dog-like animals is typical of Ute Indian art work. </a:t>
            </a:r>
          </a:p>
          <a:p>
            <a:pPr marL="174625" indent="-174625">
              <a:spcAft>
                <a:spcPts val="600"/>
              </a:spcAft>
              <a:buFont typeface="Arial" pitchFamily="34" charset="0"/>
              <a:buChar char="•"/>
            </a:pPr>
            <a:r>
              <a:rPr lang="en-US" sz="2800" b="1" dirty="0" smtClean="0"/>
              <a:t>These petroglyphs were carved sometime between A.D. 1650 and 1850 since it shows people on horseback, and horses were adopted by the </a:t>
            </a:r>
            <a:r>
              <a:rPr lang="en-US" sz="2800" b="1" dirty="0" err="1" smtClean="0"/>
              <a:t>Utes</a:t>
            </a:r>
            <a:r>
              <a:rPr lang="en-US" sz="2800" b="1" dirty="0" smtClean="0"/>
              <a:t> only after they were introduced by the Spanish</a:t>
            </a:r>
          </a:p>
          <a:p>
            <a:pPr marL="174625" indent="-174625">
              <a:spcAft>
                <a:spcPts val="600"/>
              </a:spcAft>
              <a:buFont typeface="Arial" pitchFamily="34" charset="0"/>
              <a:buChar char="•"/>
            </a:pPr>
            <a:r>
              <a:rPr lang="en-US" sz="2800" b="1" dirty="0" smtClean="0"/>
              <a:t>This rock art panel is important to many Native Americans in this region because it was created by their ancestors</a:t>
            </a:r>
            <a:endParaRPr lang="en-US" sz="2800" b="1" dirty="0"/>
          </a:p>
        </p:txBody>
      </p:sp>
      <p:pic>
        <p:nvPicPr>
          <p:cNvPr id="204801" name="Picture 1"/>
          <p:cNvPicPr>
            <a:picLocks noChangeAspect="1" noChangeArrowheads="1"/>
          </p:cNvPicPr>
          <p:nvPr/>
        </p:nvPicPr>
        <p:blipFill>
          <a:blip r:embed="rId6" cstate="print"/>
          <a:srcRect/>
          <a:stretch>
            <a:fillRect/>
          </a:stretch>
        </p:blipFill>
        <p:spPr bwMode="auto">
          <a:xfrm>
            <a:off x="-20515" y="1600200"/>
            <a:ext cx="9164515"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wipe(left)">
                                      <p:cBhvr>
                                        <p:cTn id="7" dur="1000"/>
                                        <p:tgtEl>
                                          <p:spTgt spid="169988"/>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10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204801"/>
                                        </p:tgtEl>
                                        <p:attrNameLst>
                                          <p:attrName>style.visibility</p:attrName>
                                        </p:attrNameLst>
                                      </p:cBhvr>
                                      <p:to>
                                        <p:strVal val="visible"/>
                                      </p:to>
                                    </p:set>
                                    <p:anim calcmode="lin" valueType="num">
                                      <p:cBhvr>
                                        <p:cTn id="20" dur="500" fill="hold"/>
                                        <p:tgtEl>
                                          <p:spTgt spid="204801"/>
                                        </p:tgtEl>
                                        <p:attrNameLst>
                                          <p:attrName>ppt_w</p:attrName>
                                        </p:attrNameLst>
                                      </p:cBhvr>
                                      <p:tavLst>
                                        <p:tav tm="0">
                                          <p:val>
                                            <p:fltVal val="0"/>
                                          </p:val>
                                        </p:tav>
                                        <p:tav tm="100000">
                                          <p:val>
                                            <p:strVal val="#ppt_w"/>
                                          </p:val>
                                        </p:tav>
                                      </p:tavLst>
                                    </p:anim>
                                    <p:anim calcmode="lin" valueType="num">
                                      <p:cBhvr>
                                        <p:cTn id="21" dur="500" fill="hold"/>
                                        <p:tgtEl>
                                          <p:spTgt spid="204801"/>
                                        </p:tgtEl>
                                        <p:attrNameLst>
                                          <p:attrName>ppt_h</p:attrName>
                                        </p:attrNameLst>
                                      </p:cBhvr>
                                      <p:tavLst>
                                        <p:tav tm="0">
                                          <p:val>
                                            <p:fltVal val="0"/>
                                          </p:val>
                                        </p:tav>
                                        <p:tav tm="100000">
                                          <p:val>
                                            <p:strVal val="#ppt_h"/>
                                          </p:val>
                                        </p:tav>
                                      </p:tavLst>
                                    </p:anim>
                                    <p:animEffect transition="in" filter="fade">
                                      <p:cBhvr>
                                        <p:cTn id="22" dur="500"/>
                                        <p:tgtEl>
                                          <p:spTgt spid="20480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left)">
                                      <p:cBhvr>
                                        <p:cTn id="2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ARCHES NP PETROGLYPHS</a:t>
            </a:r>
            <a:endParaRPr lang="en-US" dirty="0"/>
          </a:p>
        </p:txBody>
      </p:sp>
      <p:pic>
        <p:nvPicPr>
          <p:cNvPr id="171010" name="Picture 2" descr="Dark Angel Petroglyphs"/>
          <p:cNvPicPr>
            <a:picLocks noChangeAspect="1" noChangeArrowheads="1"/>
          </p:cNvPicPr>
          <p:nvPr/>
        </p:nvPicPr>
        <p:blipFill>
          <a:blip r:embed="rId2" cstate="print"/>
          <a:srcRect/>
          <a:stretch>
            <a:fillRect/>
          </a:stretch>
        </p:blipFill>
        <p:spPr bwMode="auto">
          <a:xfrm>
            <a:off x="0" y="685800"/>
            <a:ext cx="4495800" cy="5994400"/>
          </a:xfrm>
          <a:prstGeom prst="rect">
            <a:avLst/>
          </a:prstGeom>
          <a:noFill/>
        </p:spPr>
      </p:pic>
      <p:sp>
        <p:nvSpPr>
          <p:cNvPr id="5" name="TextBox 4"/>
          <p:cNvSpPr txBox="1"/>
          <p:nvPr/>
        </p:nvSpPr>
        <p:spPr>
          <a:xfrm>
            <a:off x="4419600" y="685800"/>
            <a:ext cx="4724400" cy="6555641"/>
          </a:xfrm>
          <a:prstGeom prst="rect">
            <a:avLst/>
          </a:prstGeom>
          <a:noFill/>
        </p:spPr>
        <p:txBody>
          <a:bodyPr wrap="square" rtlCol="0">
            <a:spAutoFit/>
          </a:bodyPr>
          <a:lstStyle/>
          <a:p>
            <a:pPr algn="ctr"/>
            <a:r>
              <a:rPr lang="en-US" sz="2800" b="1" dirty="0" smtClean="0"/>
              <a:t>Dark Angel Petroglyphs</a:t>
            </a:r>
            <a:endParaRPr lang="en-US" sz="2800" dirty="0" smtClean="0"/>
          </a:p>
          <a:p>
            <a:pPr algn="ctr"/>
            <a:r>
              <a:rPr lang="en-US" sz="2800" b="1" dirty="0" smtClean="0"/>
              <a:t>Near Devil’s Garden Area</a:t>
            </a:r>
            <a:br>
              <a:rPr lang="en-US" sz="2800" b="1" dirty="0" smtClean="0"/>
            </a:br>
            <a:r>
              <a:rPr lang="en-US" sz="2800" dirty="0" smtClean="0"/>
              <a:t>Dark Angel Pictographs are hidden away is an enchanting corner of Arches National Park. There is no trail to the actual collection of amazing rock art panels, and the rangers will not tell you where the rock art is located. The petroglyphs are guarded by a simple sign stating "You've found something unique please preserve it".</a:t>
            </a:r>
          </a:p>
          <a:p>
            <a:endParaRPr lang="en-US" sz="2800" b="1" dirty="0" smtClean="0"/>
          </a:p>
        </p:txBody>
      </p:sp>
      <p:sp>
        <p:nvSpPr>
          <p:cNvPr id="7" name="Rectangle 6"/>
          <p:cNvSpPr/>
          <p:nvPr/>
        </p:nvSpPr>
        <p:spPr>
          <a:xfrm>
            <a:off x="4495800" y="685800"/>
            <a:ext cx="4495800" cy="6172200"/>
          </a:xfrm>
          <a:prstGeom prst="rect">
            <a:avLst/>
          </a:prstGeom>
          <a:solidFill>
            <a:srgbClr val="10D1D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702469"/>
            <a:ext cx="4648200" cy="6155531"/>
          </a:xfrm>
          <a:prstGeom prst="rect">
            <a:avLst/>
          </a:prstGeom>
          <a:noFill/>
        </p:spPr>
        <p:txBody>
          <a:bodyPr wrap="square" rtlCol="0">
            <a:spAutoFit/>
          </a:bodyPr>
          <a:lstStyle/>
          <a:p>
            <a:pPr marL="169863" indent="-169863">
              <a:spcAft>
                <a:spcPts val="1200"/>
              </a:spcAft>
              <a:buFont typeface="Arial" pitchFamily="34" charset="0"/>
              <a:buChar char="•"/>
            </a:pPr>
            <a:r>
              <a:rPr lang="en-US" sz="2800" dirty="0" smtClean="0"/>
              <a:t>The technique used by the UTE Native American’s was to chisel away the surface layer of desert varnish to expose brighter areas</a:t>
            </a:r>
          </a:p>
          <a:p>
            <a:pPr marL="169863" indent="-169863">
              <a:spcAft>
                <a:spcPts val="1200"/>
              </a:spcAft>
              <a:buFont typeface="Arial" pitchFamily="34" charset="0"/>
              <a:buChar char="•"/>
            </a:pPr>
            <a:r>
              <a:rPr lang="en-US" sz="2800" dirty="0" smtClean="0"/>
              <a:t>For lines they just scratched away the desert varnish with the points of their tools</a:t>
            </a:r>
          </a:p>
          <a:p>
            <a:pPr marL="169863" indent="-169863">
              <a:spcAft>
                <a:spcPts val="1200"/>
              </a:spcAft>
              <a:buFont typeface="Arial" pitchFamily="34" charset="0"/>
              <a:buChar char="•"/>
            </a:pPr>
            <a:r>
              <a:rPr lang="en-US" sz="2800" dirty="0" smtClean="0"/>
              <a:t>Several specimens have been found in the area. They are made of Chalcedony rock, a type of local flint</a:t>
            </a:r>
          </a:p>
          <a:p>
            <a:endParaRPr lang="en-US" sz="2800" b="1" dirty="0" smtClean="0"/>
          </a:p>
        </p:txBody>
      </p:sp>
      <p:sp>
        <p:nvSpPr>
          <p:cNvPr id="6" name="TextBox 5"/>
          <p:cNvSpPr txBox="1"/>
          <p:nvPr/>
        </p:nvSpPr>
        <p:spPr>
          <a:xfrm>
            <a:off x="2362200" y="2151728"/>
            <a:ext cx="4419600" cy="2554545"/>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Back to </a:t>
            </a:r>
          </a:p>
          <a:p>
            <a:pPr algn="ctr"/>
            <a:r>
              <a:rPr lang="en-US" sz="6000" b="1" dirty="0" smtClean="0">
                <a:solidFill>
                  <a:schemeClr val="tx1">
                    <a:lumMod val="75000"/>
                    <a:lumOff val="25000"/>
                  </a:schemeClr>
                </a:solidFill>
              </a:rPr>
              <a:t>Arches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wipe(up)">
                                      <p:cBhvr>
                                        <p:cTn id="7" dur="1000"/>
                                        <p:tgtEl>
                                          <p:spTgt spid="171010"/>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up)">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10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left)">
                                      <p:cBhvr>
                                        <p:cTn id="26" dur="10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wipe(left)">
                                      <p:cBhvr>
                                        <p:cTn id="31" dur="1000"/>
                                        <p:tgtEl>
                                          <p:spTgt spid="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from="(-#ppt_w/2)" to="(#ppt_x)" calcmode="lin" valueType="num">
                                      <p:cBhvr>
                                        <p:cTn id="36" dur="600" fill="hold">
                                          <p:stCondLst>
                                            <p:cond delay="0"/>
                                          </p:stCondLst>
                                        </p:cTn>
                                        <p:tgtEl>
                                          <p:spTgt spid="6"/>
                                        </p:tgtEl>
                                        <p:attrNameLst>
                                          <p:attrName>ppt_x</p:attrName>
                                        </p:attrNameLst>
                                      </p:cBhvr>
                                    </p:anim>
                                    <p:anim from="0" to="-1.0" calcmode="lin" valueType="num">
                                      <p:cBhvr>
                                        <p:cTn id="37" dur="200" decel="50000" autoRev="1" fill="hold">
                                          <p:stCondLst>
                                            <p:cond delay="600"/>
                                          </p:stCondLst>
                                        </p:cTn>
                                        <p:tgtEl>
                                          <p:spTgt spid="6"/>
                                        </p:tgtEl>
                                        <p:attrNameLst>
                                          <p:attrName>xshear</p:attrName>
                                        </p:attrNameLst>
                                      </p:cBhvr>
                                    </p:anim>
                                    <p:animScale>
                                      <p:cBhvr>
                                        <p:cTn id="38" dur="200" decel="100000" autoRev="1" fill="hold">
                                          <p:stCondLst>
                                            <p:cond delay="600"/>
                                          </p:stCondLst>
                                        </p:cTn>
                                        <p:tgtEl>
                                          <p:spTgt spid="6"/>
                                        </p:tgtEl>
                                      </p:cBhvr>
                                      <p:from x="100000" y="100000"/>
                                      <p:to x="80000" y="100000"/>
                                    </p:animScale>
                                    <p:anim by="(#ppt_h/3+#ppt_w*0.1)" calcmode="lin" valueType="num">
                                      <p:cBhvr additive="sum">
                                        <p:cTn id="39"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575604"/>
            <a:ext cx="5943600" cy="4632037"/>
          </a:xfrm>
          <a:prstGeom prst="rect">
            <a:avLst/>
          </a:prstGeom>
        </p:spPr>
        <p:txBody>
          <a:bodyPr wrap="square">
            <a:spAutoFit/>
          </a:bodyPr>
          <a:lstStyle/>
          <a:p>
            <a:pPr marL="176213" indent="-176213">
              <a:spcAft>
                <a:spcPts val="600"/>
              </a:spcAft>
              <a:buFont typeface="Arial" pitchFamily="34" charset="0"/>
              <a:buChar char="•"/>
            </a:pPr>
            <a:r>
              <a:rPr lang="en-US" sz="2800" dirty="0" smtClean="0"/>
              <a:t>Hunter-gatherer tribes frequently came this area as early as 10,000 years ago for seasonal hunting </a:t>
            </a:r>
          </a:p>
          <a:p>
            <a:pPr marL="176213" indent="-176213">
              <a:spcAft>
                <a:spcPts val="600"/>
              </a:spcAft>
              <a:buFont typeface="Arial" pitchFamily="34" charset="0"/>
              <a:buChar char="•"/>
            </a:pPr>
            <a:r>
              <a:rPr lang="en-US" sz="2800" dirty="0" smtClean="0"/>
              <a:t>Nomadic Shoshone, Ute, and Paiute eventually took their place. </a:t>
            </a:r>
          </a:p>
          <a:p>
            <a:pPr marL="176213" indent="-176213">
              <a:spcAft>
                <a:spcPts val="600"/>
              </a:spcAft>
              <a:buFont typeface="Arial" pitchFamily="34" charset="0"/>
              <a:buChar char="•"/>
            </a:pPr>
            <a:r>
              <a:rPr lang="en-US" sz="2800" dirty="0" smtClean="0"/>
              <a:t>Early tribes left their mark on the region through their exquisite displays of petroglyphs which are viewable today at Wolfe Ranch in the park</a:t>
            </a:r>
          </a:p>
          <a:p>
            <a:pPr marL="176213" indent="-176213">
              <a:spcAft>
                <a:spcPts val="600"/>
              </a:spcAft>
              <a:buFont typeface="Arial" pitchFamily="34" charset="0"/>
              <a:buChar char="•"/>
            </a:pPr>
            <a:r>
              <a:rPr lang="en-US" sz="2800" dirty="0" smtClean="0"/>
              <a:t>Arches was initially established as a</a:t>
            </a:r>
            <a:endParaRPr lang="en-US" sz="2800" dirty="0"/>
          </a:p>
        </p:txBody>
      </p:sp>
      <p:sp>
        <p:nvSpPr>
          <p:cNvPr id="23" name="Rectangle 22"/>
          <p:cNvSpPr/>
          <p:nvPr/>
        </p:nvSpPr>
        <p:spPr>
          <a:xfrm>
            <a:off x="0" y="5057265"/>
            <a:ext cx="9144000" cy="1892826"/>
          </a:xfrm>
          <a:prstGeom prst="rect">
            <a:avLst/>
          </a:prstGeom>
        </p:spPr>
        <p:txBody>
          <a:bodyPr wrap="square">
            <a:spAutoFit/>
          </a:bodyPr>
          <a:lstStyle/>
          <a:p>
            <a:pPr marL="176213" indent="-176213">
              <a:spcAft>
                <a:spcPts val="600"/>
              </a:spcAft>
            </a:pPr>
            <a:r>
              <a:rPr lang="en-US" sz="2800" dirty="0" smtClean="0"/>
              <a:t>	National Monument in 1929 by President Herbert Hoover and was made a park in 1971</a:t>
            </a:r>
          </a:p>
          <a:p>
            <a:pPr marL="176213" indent="-176213">
              <a:spcAft>
                <a:spcPts val="600"/>
              </a:spcAft>
              <a:buFont typeface="Arial" pitchFamily="34" charset="0"/>
              <a:buChar char="•"/>
            </a:pPr>
            <a:r>
              <a:rPr lang="en-US" sz="2800" dirty="0" smtClean="0"/>
              <a:t>It is approximately 18.5mi long by 11mi wide but it covers only approximately 76,500 acres (119 sq miles)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dirty="0" smtClean="0"/>
              <a:t>ARCHES NP - OVERVIEW</a:t>
            </a:r>
          </a:p>
        </p:txBody>
      </p:sp>
      <p:pic>
        <p:nvPicPr>
          <p:cNvPr id="5" name="Picture 4" descr="https://www.nps.gov/carto/hfc/carto/media/ARCHmap1.jpg"/>
          <p:cNvPicPr>
            <a:picLocks noChangeAspect="1" noChangeArrowheads="1"/>
          </p:cNvPicPr>
          <p:nvPr/>
        </p:nvPicPr>
        <p:blipFill>
          <a:blip r:embed="rId2" cstate="print"/>
          <a:srcRect/>
          <a:stretch>
            <a:fillRect/>
          </a:stretch>
        </p:blipFill>
        <p:spPr bwMode="auto">
          <a:xfrm>
            <a:off x="5943600" y="685800"/>
            <a:ext cx="3200400" cy="4299528"/>
          </a:xfrm>
          <a:prstGeom prst="rect">
            <a:avLst/>
          </a:prstGeom>
          <a:noFill/>
        </p:spPr>
      </p:pic>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cxnSp>
        <p:nvCxnSpPr>
          <p:cNvPr id="9" name="Straight Arrow Connector 8"/>
          <p:cNvCxnSpPr/>
          <p:nvPr/>
        </p:nvCxnSpPr>
        <p:spPr>
          <a:xfrm>
            <a:off x="6400800" y="1066800"/>
            <a:ext cx="2057400" cy="33528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29400" y="2438400"/>
            <a:ext cx="2159817"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3" end="3"/>
                                            </p:txEl>
                                          </p:spTgt>
                                        </p:tgtEl>
                                        <p:attrNameLst>
                                          <p:attrName>style.visibility</p:attrName>
                                        </p:attrNameLst>
                                      </p:cBhvr>
                                      <p:to>
                                        <p:strVal val="visible"/>
                                      </p:to>
                                    </p:set>
                                    <p:animEffect transition="in" filter="wipe(left)">
                                      <p:cBhvr>
                                        <p:cTn id="7" dur="1000"/>
                                        <p:tgtEl>
                                          <p:spTgt spid="22">
                                            <p:txEl>
                                              <p:pRg st="3" end="3"/>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left)">
                                      <p:cBhvr>
                                        <p:cTn id="11" dur="10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wipe(left)">
                                      <p:cBhvr>
                                        <p:cTn id="16" dur="1000"/>
                                        <p:tgtEl>
                                          <p:spTgt spid="23">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p:cNvSpPr/>
          <p:nvPr/>
        </p:nvSpPr>
        <p:spPr>
          <a:xfrm>
            <a:off x="0" y="575604"/>
            <a:ext cx="5943600" cy="4632037"/>
          </a:xfrm>
          <a:prstGeom prst="rect">
            <a:avLst/>
          </a:prstGeom>
        </p:spPr>
        <p:txBody>
          <a:bodyPr wrap="square">
            <a:spAutoFit/>
          </a:bodyPr>
          <a:lstStyle/>
          <a:p>
            <a:pPr marL="176213" indent="-176213">
              <a:spcAft>
                <a:spcPts val="600"/>
              </a:spcAft>
              <a:buFont typeface="Arial" pitchFamily="34" charset="0"/>
              <a:buChar char="•"/>
            </a:pPr>
            <a:r>
              <a:rPr lang="en-US" sz="2800" dirty="0" smtClean="0"/>
              <a:t>Hunter-gatherer tribes frequently came this area as early as 10,000 years ago for seasonal hunting </a:t>
            </a:r>
          </a:p>
          <a:p>
            <a:pPr marL="176213" indent="-176213">
              <a:spcAft>
                <a:spcPts val="600"/>
              </a:spcAft>
              <a:buFont typeface="Arial" pitchFamily="34" charset="0"/>
              <a:buChar char="•"/>
            </a:pPr>
            <a:r>
              <a:rPr lang="en-US" sz="2800" dirty="0" smtClean="0"/>
              <a:t>Nomadic Shoshone, Ute, and Paiute eventually took their place. </a:t>
            </a:r>
          </a:p>
          <a:p>
            <a:pPr marL="176213" indent="-176213">
              <a:spcAft>
                <a:spcPts val="600"/>
              </a:spcAft>
              <a:buFont typeface="Arial" pitchFamily="34" charset="0"/>
              <a:buChar char="•"/>
            </a:pPr>
            <a:r>
              <a:rPr lang="en-US" sz="2800" dirty="0" smtClean="0"/>
              <a:t>Early tribes left their mark on the region through their exquisite displays of petroglyphs which are viewable today at Wolfe Ranch in the park</a:t>
            </a:r>
          </a:p>
          <a:p>
            <a:pPr marL="176213" indent="-176213">
              <a:spcAft>
                <a:spcPts val="600"/>
              </a:spcAft>
              <a:buFont typeface="Arial" pitchFamily="34" charset="0"/>
              <a:buChar char="•"/>
            </a:pPr>
            <a:r>
              <a:rPr lang="en-US" sz="2800" dirty="0" smtClean="0"/>
              <a:t>Arches was initially established as a</a:t>
            </a:r>
            <a:endParaRPr lang="en-US" sz="2800" dirty="0"/>
          </a:p>
        </p:txBody>
      </p:sp>
      <p:sp>
        <p:nvSpPr>
          <p:cNvPr id="23" name="Rectangle 22"/>
          <p:cNvSpPr/>
          <p:nvPr/>
        </p:nvSpPr>
        <p:spPr>
          <a:xfrm>
            <a:off x="0" y="5057265"/>
            <a:ext cx="9144000" cy="1892826"/>
          </a:xfrm>
          <a:prstGeom prst="rect">
            <a:avLst/>
          </a:prstGeom>
        </p:spPr>
        <p:txBody>
          <a:bodyPr wrap="square">
            <a:spAutoFit/>
          </a:bodyPr>
          <a:lstStyle/>
          <a:p>
            <a:pPr marL="176213" indent="-176213">
              <a:spcAft>
                <a:spcPts val="600"/>
              </a:spcAft>
            </a:pPr>
            <a:r>
              <a:rPr lang="en-US" sz="2800" dirty="0" smtClean="0"/>
              <a:t>	National Monument in 1929 by President Herbert Hoover and was made a park in 1971</a:t>
            </a:r>
          </a:p>
          <a:p>
            <a:pPr marL="176213" indent="-176213">
              <a:spcAft>
                <a:spcPts val="600"/>
              </a:spcAft>
              <a:buFont typeface="Arial" pitchFamily="34" charset="0"/>
              <a:buChar char="•"/>
            </a:pPr>
            <a:r>
              <a:rPr lang="en-US" sz="2800" dirty="0" smtClean="0"/>
              <a:t>It is approximately 18.5mi long by 11mi wide but it covers only approximately 76,500 acres (119 sq miles)</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dirty="0" smtClean="0"/>
              <a:t>ARCHES NP - OVERVIEW</a:t>
            </a:r>
          </a:p>
        </p:txBody>
      </p:sp>
      <p:pic>
        <p:nvPicPr>
          <p:cNvPr id="5" name="Picture 4" descr="https://www.nps.gov/carto/hfc/carto/media/ARCHmap1.jpg"/>
          <p:cNvPicPr>
            <a:picLocks noChangeAspect="1" noChangeArrowheads="1"/>
          </p:cNvPicPr>
          <p:nvPr/>
        </p:nvPicPr>
        <p:blipFill>
          <a:blip r:embed="rId2" cstate="print"/>
          <a:srcRect/>
          <a:stretch>
            <a:fillRect/>
          </a:stretch>
        </p:blipFill>
        <p:spPr bwMode="auto">
          <a:xfrm>
            <a:off x="5943600" y="685800"/>
            <a:ext cx="3200400" cy="4299528"/>
          </a:xfrm>
          <a:prstGeom prst="rect">
            <a:avLst/>
          </a:prstGeom>
          <a:noFill/>
        </p:spPr>
      </p:pic>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3" end="3"/>
                                            </p:txEl>
                                          </p:spTgt>
                                        </p:tgtEl>
                                        <p:attrNameLst>
                                          <p:attrName>style.visibility</p:attrName>
                                        </p:attrNameLst>
                                      </p:cBhvr>
                                      <p:to>
                                        <p:strVal val="visible"/>
                                      </p:to>
                                    </p:set>
                                    <p:animEffect transition="in" filter="wipe(left)">
                                      <p:cBhvr>
                                        <p:cTn id="7" dur="1000"/>
                                        <p:tgtEl>
                                          <p:spTgt spid="22">
                                            <p:txEl>
                                              <p:pRg st="3" end="3"/>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left)">
                                      <p:cBhvr>
                                        <p:cTn id="11" dur="10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wipe(left)">
                                      <p:cBhvr>
                                        <p:cTn id="16"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ARCHES NP - OVERVIEW</a:t>
            </a:r>
          </a:p>
        </p:txBody>
      </p:sp>
      <p:sp>
        <p:nvSpPr>
          <p:cNvPr id="3" name="Rectangle 2"/>
          <p:cNvSpPr/>
          <p:nvPr/>
        </p:nvSpPr>
        <p:spPr>
          <a:xfrm>
            <a:off x="0" y="609600"/>
            <a:ext cx="5257800" cy="6678751"/>
          </a:xfrm>
          <a:prstGeom prst="rect">
            <a:avLst/>
          </a:prstGeom>
        </p:spPr>
        <p:txBody>
          <a:bodyPr wrap="square">
            <a:spAutoFit/>
          </a:bodyPr>
          <a:lstStyle/>
          <a:p>
            <a:pPr marL="169863" indent="-169863">
              <a:buFont typeface="Arial" pitchFamily="34" charset="0"/>
              <a:buChar char="•"/>
              <a:tabLst>
                <a:tab pos="404813" algn="l"/>
              </a:tabLst>
            </a:pPr>
            <a:r>
              <a:rPr lang="en-US" sz="2800" dirty="0" smtClean="0"/>
              <a:t>56 species of mammals</a:t>
            </a:r>
          </a:p>
          <a:p>
            <a:pPr marL="169863" indent="-169863">
              <a:buFont typeface="Arial" pitchFamily="34" charset="0"/>
              <a:buChar char="•"/>
              <a:tabLst>
                <a:tab pos="404813" algn="l"/>
              </a:tabLst>
            </a:pPr>
            <a:r>
              <a:rPr lang="en-US" sz="2800" dirty="0" smtClean="0"/>
              <a:t>188 species of birds</a:t>
            </a:r>
          </a:p>
          <a:p>
            <a:pPr marL="169863" indent="-169863">
              <a:tabLst>
                <a:tab pos="404813" algn="l"/>
              </a:tabLst>
            </a:pPr>
            <a:r>
              <a:rPr lang="en-US" sz="2800" dirty="0" smtClean="0"/>
              <a:t>		Threatened species: Bald Eagle, 	Mexican Spotted Owl</a:t>
            </a:r>
          </a:p>
          <a:p>
            <a:pPr marL="169863" indent="-169863">
              <a:buFont typeface="Arial" pitchFamily="34" charset="0"/>
              <a:buChar char="•"/>
              <a:tabLst>
                <a:tab pos="404813" algn="l"/>
              </a:tabLst>
            </a:pPr>
            <a:r>
              <a:rPr lang="en-US" sz="2800" dirty="0" smtClean="0"/>
              <a:t>7 species of amphibians</a:t>
            </a:r>
          </a:p>
          <a:p>
            <a:pPr marL="169863" indent="-169863">
              <a:buFont typeface="Arial" pitchFamily="34" charset="0"/>
              <a:buChar char="•"/>
              <a:tabLst>
                <a:tab pos="404813" algn="l"/>
              </a:tabLst>
            </a:pPr>
            <a:r>
              <a:rPr lang="en-US" sz="2800" dirty="0" smtClean="0"/>
              <a:t>15 species of reptiles</a:t>
            </a:r>
          </a:p>
          <a:p>
            <a:pPr marL="169863" indent="-169863">
              <a:buFont typeface="Arial" pitchFamily="34" charset="0"/>
              <a:buChar char="•"/>
              <a:tabLst>
                <a:tab pos="404813" algn="l"/>
              </a:tabLst>
            </a:pPr>
            <a:r>
              <a:rPr lang="en-US" sz="2800" dirty="0" smtClean="0"/>
              <a:t>10 species of fish</a:t>
            </a:r>
          </a:p>
          <a:p>
            <a:pPr marL="627063" lvl="1" indent="-169863">
              <a:buFont typeface="Arial" pitchFamily="34" charset="0"/>
              <a:buChar char="•"/>
              <a:tabLst>
                <a:tab pos="404813" algn="l"/>
              </a:tabLst>
            </a:pPr>
            <a:r>
              <a:rPr lang="en-US" sz="2800" dirty="0" smtClean="0"/>
              <a:t>Endangered species: </a:t>
            </a:r>
            <a:r>
              <a:rPr lang="en-US" sz="2800" dirty="0" err="1" smtClean="0"/>
              <a:t>Bonytail</a:t>
            </a:r>
            <a:r>
              <a:rPr lang="en-US" sz="2800" dirty="0" smtClean="0"/>
              <a:t> Chub, Colorado </a:t>
            </a:r>
            <a:r>
              <a:rPr lang="en-US" sz="2800" dirty="0" err="1" smtClean="0"/>
              <a:t>Pikeminnow</a:t>
            </a:r>
            <a:r>
              <a:rPr lang="en-US" sz="2800" dirty="0" smtClean="0"/>
              <a:t>, Humpback Chub, Razorback Sucker</a:t>
            </a:r>
          </a:p>
          <a:p>
            <a:pPr marL="169863" indent="-169863">
              <a:buFont typeface="Arial" pitchFamily="34" charset="0"/>
              <a:buChar char="•"/>
              <a:tabLst>
                <a:tab pos="404813" algn="l"/>
              </a:tabLst>
            </a:pPr>
            <a:r>
              <a:rPr lang="en-US" sz="2800" dirty="0" smtClean="0"/>
              <a:t>566 species of plants</a:t>
            </a:r>
          </a:p>
          <a:p>
            <a:pPr marL="169863" indent="-169863">
              <a:tabLst>
                <a:tab pos="404813" algn="l"/>
              </a:tabLst>
            </a:pPr>
            <a:r>
              <a:rPr lang="en-US" sz="2800" dirty="0" smtClean="0"/>
              <a:t>		Rare species: Canyonlands 	</a:t>
            </a:r>
            <a:r>
              <a:rPr lang="en-US" sz="2800" dirty="0" err="1" smtClean="0"/>
              <a:t>Biscuitroot</a:t>
            </a:r>
            <a:endParaRPr lang="en-US" sz="2800" dirty="0" smtClean="0"/>
          </a:p>
          <a:p>
            <a:pPr>
              <a:buFont typeface="Arial" pitchFamily="34" charset="0"/>
              <a:buChar char="•"/>
            </a:pPr>
            <a:endParaRPr lang="en-US" dirty="0" smtClean="0"/>
          </a:p>
          <a:p>
            <a:pPr>
              <a:buFont typeface="Arial" pitchFamily="34" charset="0"/>
              <a:buChar char="•"/>
            </a:pPr>
            <a:r>
              <a:rPr lang="en-US" dirty="0" smtClean="0"/>
              <a:t>https://www.nps.gov/articles/arch-quick-facts.htm</a:t>
            </a:r>
            <a:endParaRPr lang="en-US" dirty="0"/>
          </a:p>
        </p:txBody>
      </p:sp>
      <p:pic>
        <p:nvPicPr>
          <p:cNvPr id="163841" name="Picture 1"/>
          <p:cNvPicPr>
            <a:picLocks noChangeAspect="1" noChangeArrowheads="1"/>
          </p:cNvPicPr>
          <p:nvPr/>
        </p:nvPicPr>
        <p:blipFill>
          <a:blip r:embed="rId2" cstate="print"/>
          <a:srcRect/>
          <a:stretch>
            <a:fillRect/>
          </a:stretch>
        </p:blipFill>
        <p:spPr bwMode="auto">
          <a:xfrm>
            <a:off x="5715000" y="571500"/>
            <a:ext cx="3429000" cy="6286500"/>
          </a:xfrm>
          <a:prstGeom prst="rect">
            <a:avLst/>
          </a:prstGeom>
          <a:noFill/>
          <a:ln w="9525">
            <a:noFill/>
            <a:miter lim="800000"/>
            <a:headEnd/>
            <a:tailEnd/>
          </a:ln>
        </p:spPr>
      </p:pic>
      <p:pic>
        <p:nvPicPr>
          <p:cNvPr id="163842" name="Picture 2"/>
          <p:cNvPicPr>
            <a:picLocks noChangeAspect="1" noChangeArrowheads="1"/>
          </p:cNvPicPr>
          <p:nvPr/>
        </p:nvPicPr>
        <p:blipFill>
          <a:blip r:embed="rId3" cstate="print"/>
          <a:srcRect/>
          <a:stretch>
            <a:fillRect/>
          </a:stretch>
        </p:blipFill>
        <p:spPr bwMode="auto">
          <a:xfrm>
            <a:off x="-2895600" y="2057400"/>
            <a:ext cx="2085975" cy="1962150"/>
          </a:xfrm>
          <a:prstGeom prst="rect">
            <a:avLst/>
          </a:prstGeom>
          <a:noFill/>
          <a:ln w="9525">
            <a:noFill/>
            <a:miter lim="800000"/>
            <a:headEnd/>
            <a:tailEnd/>
          </a:ln>
        </p:spPr>
      </p:pic>
      <p:pic>
        <p:nvPicPr>
          <p:cNvPr id="163844" name="Picture 4" descr="Pronghorn | mammal | Britannica"/>
          <p:cNvPicPr>
            <a:picLocks noChangeAspect="1" noChangeArrowheads="1"/>
          </p:cNvPicPr>
          <p:nvPr/>
        </p:nvPicPr>
        <p:blipFill>
          <a:blip r:embed="rId4" cstate="print"/>
          <a:srcRect l="18000" t="19185" r="19500" b="18145"/>
          <a:stretch>
            <a:fillRect/>
          </a:stretch>
        </p:blipFill>
        <p:spPr bwMode="auto">
          <a:xfrm>
            <a:off x="5715000" y="914400"/>
            <a:ext cx="3429000" cy="2688335"/>
          </a:xfrm>
          <a:prstGeom prst="rect">
            <a:avLst/>
          </a:prstGeom>
          <a:noFill/>
        </p:spPr>
      </p:pic>
      <p:pic>
        <p:nvPicPr>
          <p:cNvPr id="163846" name="Picture 6" descr="Idaho bighorn sheep lottery tag won by California hunter | The Spokesman-Review"/>
          <p:cNvPicPr>
            <a:picLocks noChangeAspect="1" noChangeArrowheads="1"/>
          </p:cNvPicPr>
          <p:nvPr/>
        </p:nvPicPr>
        <p:blipFill>
          <a:blip r:embed="rId5" cstate="print"/>
          <a:srcRect l="7465" t="12336" r="19201" b="28554"/>
          <a:stretch>
            <a:fillRect/>
          </a:stretch>
        </p:blipFill>
        <p:spPr bwMode="auto">
          <a:xfrm>
            <a:off x="5715000" y="1219200"/>
            <a:ext cx="3429000" cy="2182091"/>
          </a:xfrm>
          <a:prstGeom prst="rect">
            <a:avLst/>
          </a:prstGeom>
          <a:noFill/>
        </p:spPr>
      </p:pic>
      <p:pic>
        <p:nvPicPr>
          <p:cNvPr id="163848" name="Picture 8" descr="https://onncg8dr7k-flywheel.netdna-ssl.com/wp-content/uploads/2020/09/GettyImages-1065147402.jpg"/>
          <p:cNvPicPr>
            <a:picLocks noChangeAspect="1" noChangeArrowheads="1"/>
          </p:cNvPicPr>
          <p:nvPr/>
        </p:nvPicPr>
        <p:blipFill>
          <a:blip r:embed="rId6" cstate="print"/>
          <a:srcRect l="18264" r="5069"/>
          <a:stretch>
            <a:fillRect/>
          </a:stretch>
        </p:blipFill>
        <p:spPr bwMode="auto">
          <a:xfrm>
            <a:off x="5715000" y="1600200"/>
            <a:ext cx="3429000" cy="2981739"/>
          </a:xfrm>
          <a:prstGeom prst="rect">
            <a:avLst/>
          </a:prstGeom>
          <a:noFill/>
        </p:spPr>
      </p:pic>
      <p:pic>
        <p:nvPicPr>
          <p:cNvPr id="163850" name="Picture 10" descr="Rabid Bobcat Attacks Family's Dog, Hides In Home | Ledyard, CT Patch"/>
          <p:cNvPicPr>
            <a:picLocks noChangeAspect="1" noChangeArrowheads="1"/>
          </p:cNvPicPr>
          <p:nvPr/>
        </p:nvPicPr>
        <p:blipFill>
          <a:blip r:embed="rId7" cstate="print"/>
          <a:srcRect/>
          <a:stretch>
            <a:fillRect/>
          </a:stretch>
        </p:blipFill>
        <p:spPr bwMode="auto">
          <a:xfrm>
            <a:off x="5715000" y="3429000"/>
            <a:ext cx="3429000" cy="2572555"/>
          </a:xfrm>
          <a:prstGeom prst="rect">
            <a:avLst/>
          </a:prstGeom>
          <a:noFill/>
        </p:spPr>
      </p:pic>
      <p:pic>
        <p:nvPicPr>
          <p:cNvPr id="163852" name="Picture 12" descr="Mountain Lion - Cougar HD Wallpapers | HD Wallpapers (High Definition) | Free Background"/>
          <p:cNvPicPr>
            <a:picLocks noChangeAspect="1" noChangeArrowheads="1"/>
          </p:cNvPicPr>
          <p:nvPr/>
        </p:nvPicPr>
        <p:blipFill>
          <a:blip r:embed="rId8" cstate="print"/>
          <a:srcRect l="22917" r="12500"/>
          <a:stretch>
            <a:fillRect/>
          </a:stretch>
        </p:blipFill>
        <p:spPr bwMode="auto">
          <a:xfrm>
            <a:off x="5715000" y="3871452"/>
            <a:ext cx="3429000" cy="2986548"/>
          </a:xfrm>
          <a:prstGeom prst="rect">
            <a:avLst/>
          </a:prstGeom>
          <a:noFill/>
        </p:spPr>
      </p:pic>
      <p:pic>
        <p:nvPicPr>
          <p:cNvPr id="163854" name="Picture 14" descr="Ringtail Cat | Interesting animals, Cute animals, Cute animal pictures"/>
          <p:cNvPicPr>
            <a:picLocks noChangeAspect="1" noChangeArrowheads="1"/>
          </p:cNvPicPr>
          <p:nvPr/>
        </p:nvPicPr>
        <p:blipFill>
          <a:blip r:embed="rId9" cstate="print"/>
          <a:srcRect l="9000" t="9006"/>
          <a:stretch>
            <a:fillRect/>
          </a:stretch>
        </p:blipFill>
        <p:spPr bwMode="auto">
          <a:xfrm>
            <a:off x="5715000" y="3200400"/>
            <a:ext cx="3429000" cy="2284430"/>
          </a:xfrm>
          <a:prstGeom prst="rect">
            <a:avLst/>
          </a:prstGeom>
          <a:noFill/>
        </p:spPr>
      </p:pic>
      <p:pic>
        <p:nvPicPr>
          <p:cNvPr id="163856" name="Picture 16" descr="Bullfrog"/>
          <p:cNvPicPr>
            <a:picLocks noChangeAspect="1" noChangeArrowheads="1"/>
          </p:cNvPicPr>
          <p:nvPr/>
        </p:nvPicPr>
        <p:blipFill>
          <a:blip r:embed="rId10" cstate="print"/>
          <a:srcRect/>
          <a:stretch>
            <a:fillRect/>
          </a:stretch>
        </p:blipFill>
        <p:spPr bwMode="auto">
          <a:xfrm>
            <a:off x="5715000" y="1654373"/>
            <a:ext cx="3429000" cy="2384227"/>
          </a:xfrm>
          <a:prstGeom prst="rect">
            <a:avLst/>
          </a:prstGeom>
          <a:noFill/>
        </p:spPr>
      </p:pic>
      <p:pic>
        <p:nvPicPr>
          <p:cNvPr id="163858" name="Picture 18" descr="Tiger Salamander | The Biggest Animals Kingdom"/>
          <p:cNvPicPr>
            <a:picLocks noChangeAspect="1" noChangeArrowheads="1"/>
          </p:cNvPicPr>
          <p:nvPr/>
        </p:nvPicPr>
        <p:blipFill>
          <a:blip r:embed="rId11" cstate="print"/>
          <a:srcRect/>
          <a:stretch>
            <a:fillRect/>
          </a:stretch>
        </p:blipFill>
        <p:spPr bwMode="auto">
          <a:xfrm>
            <a:off x="5715000" y="1828800"/>
            <a:ext cx="3429000" cy="2254629"/>
          </a:xfrm>
          <a:prstGeom prst="rect">
            <a:avLst/>
          </a:prstGeom>
          <a:noFill/>
        </p:spPr>
      </p:pic>
      <p:pic>
        <p:nvPicPr>
          <p:cNvPr id="163860" name="Picture 20" descr="https://farm4.staticflickr.com/3291/2611537513_cc90728232_z.jpg"/>
          <p:cNvPicPr>
            <a:picLocks noChangeAspect="1" noChangeArrowheads="1"/>
          </p:cNvPicPr>
          <p:nvPr/>
        </p:nvPicPr>
        <p:blipFill>
          <a:blip r:embed="rId12" cstate="print"/>
          <a:srcRect/>
          <a:stretch>
            <a:fillRect/>
          </a:stretch>
        </p:blipFill>
        <p:spPr bwMode="auto">
          <a:xfrm>
            <a:off x="5715000" y="685800"/>
            <a:ext cx="3429000" cy="2571750"/>
          </a:xfrm>
          <a:prstGeom prst="rect">
            <a:avLst/>
          </a:prstGeom>
          <a:noFill/>
        </p:spPr>
      </p:pic>
      <p:pic>
        <p:nvPicPr>
          <p:cNvPr id="163861" name="Picture 21"/>
          <p:cNvPicPr>
            <a:picLocks noChangeAspect="1" noChangeArrowheads="1"/>
          </p:cNvPicPr>
          <p:nvPr/>
        </p:nvPicPr>
        <p:blipFill>
          <a:blip r:embed="rId13" cstate="print"/>
          <a:srcRect/>
          <a:stretch>
            <a:fillRect/>
          </a:stretch>
        </p:blipFill>
        <p:spPr bwMode="auto">
          <a:xfrm>
            <a:off x="5715000" y="838200"/>
            <a:ext cx="3429000" cy="2153347"/>
          </a:xfrm>
          <a:prstGeom prst="rect">
            <a:avLst/>
          </a:prstGeom>
          <a:noFill/>
          <a:ln w="9525">
            <a:noFill/>
            <a:miter lim="800000"/>
            <a:headEnd/>
            <a:tailEnd/>
          </a:ln>
        </p:spPr>
      </p:pic>
      <p:pic>
        <p:nvPicPr>
          <p:cNvPr id="163867" name="Picture 27" descr="Native Species of the Month: Colorado River Pikeminnow - In the Current"/>
          <p:cNvPicPr>
            <a:picLocks noChangeAspect="1" noChangeArrowheads="1"/>
          </p:cNvPicPr>
          <p:nvPr/>
        </p:nvPicPr>
        <p:blipFill>
          <a:blip r:embed="rId14" cstate="print"/>
          <a:srcRect/>
          <a:stretch>
            <a:fillRect/>
          </a:stretch>
        </p:blipFill>
        <p:spPr bwMode="auto">
          <a:xfrm>
            <a:off x="5715000" y="3733800"/>
            <a:ext cx="3429000" cy="1046569"/>
          </a:xfrm>
          <a:prstGeom prst="rect">
            <a:avLst/>
          </a:prstGeom>
          <a:noFill/>
        </p:spPr>
      </p:pic>
      <p:pic>
        <p:nvPicPr>
          <p:cNvPr id="163865" name="Picture 25" descr="Southwest Colorado Wildflowers, Lomatium 2"/>
          <p:cNvPicPr>
            <a:picLocks noChangeAspect="1" noChangeArrowheads="1"/>
          </p:cNvPicPr>
          <p:nvPr/>
        </p:nvPicPr>
        <p:blipFill>
          <a:blip r:embed="rId15" cstate="print"/>
          <a:srcRect/>
          <a:stretch>
            <a:fillRect/>
          </a:stretch>
        </p:blipFill>
        <p:spPr bwMode="auto">
          <a:xfrm>
            <a:off x="5715000" y="4406264"/>
            <a:ext cx="3429000" cy="24517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63841"/>
                                        </p:tgtEl>
                                        <p:attrNameLst>
                                          <p:attrName>style.visibility</p:attrName>
                                        </p:attrNameLst>
                                      </p:cBhvr>
                                      <p:to>
                                        <p:strVal val="visible"/>
                                      </p:to>
                                    </p:set>
                                    <p:animEffect transition="in" filter="wipe(down)">
                                      <p:cBhvr>
                                        <p:cTn id="10" dur="500"/>
                                        <p:tgtEl>
                                          <p:spTgt spid="16384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63844"/>
                                        </p:tgtEl>
                                        <p:attrNameLst>
                                          <p:attrName>style.visibility</p:attrName>
                                        </p:attrNameLst>
                                      </p:cBhvr>
                                      <p:to>
                                        <p:strVal val="visible"/>
                                      </p:to>
                                    </p:set>
                                    <p:anim calcmode="lin" valueType="num">
                                      <p:cBhvr>
                                        <p:cTn id="15" dur="500" fill="hold"/>
                                        <p:tgtEl>
                                          <p:spTgt spid="163844"/>
                                        </p:tgtEl>
                                        <p:attrNameLst>
                                          <p:attrName>ppt_w</p:attrName>
                                        </p:attrNameLst>
                                      </p:cBhvr>
                                      <p:tavLst>
                                        <p:tav tm="0">
                                          <p:val>
                                            <p:fltVal val="0"/>
                                          </p:val>
                                        </p:tav>
                                        <p:tav tm="100000">
                                          <p:val>
                                            <p:strVal val="#ppt_w"/>
                                          </p:val>
                                        </p:tav>
                                      </p:tavLst>
                                    </p:anim>
                                    <p:anim calcmode="lin" valueType="num">
                                      <p:cBhvr>
                                        <p:cTn id="16" dur="500" fill="hold"/>
                                        <p:tgtEl>
                                          <p:spTgt spid="163844"/>
                                        </p:tgtEl>
                                        <p:attrNameLst>
                                          <p:attrName>ppt_h</p:attrName>
                                        </p:attrNameLst>
                                      </p:cBhvr>
                                      <p:tavLst>
                                        <p:tav tm="0">
                                          <p:val>
                                            <p:fltVal val="0"/>
                                          </p:val>
                                        </p:tav>
                                        <p:tav tm="100000">
                                          <p:val>
                                            <p:strVal val="#ppt_h"/>
                                          </p:val>
                                        </p:tav>
                                      </p:tavLst>
                                    </p:anim>
                                    <p:animEffect transition="in" filter="fade">
                                      <p:cBhvr>
                                        <p:cTn id="17" dur="500"/>
                                        <p:tgtEl>
                                          <p:spTgt spid="1638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63844"/>
                                        </p:tgtEl>
                                      </p:cBhvr>
                                    </p:animEffect>
                                    <p:set>
                                      <p:cBhvr>
                                        <p:cTn id="22" dur="1" fill="hold">
                                          <p:stCondLst>
                                            <p:cond delay="999"/>
                                          </p:stCondLst>
                                        </p:cTn>
                                        <p:tgtEl>
                                          <p:spTgt spid="163844"/>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163846"/>
                                        </p:tgtEl>
                                        <p:attrNameLst>
                                          <p:attrName>style.visibility</p:attrName>
                                        </p:attrNameLst>
                                      </p:cBhvr>
                                      <p:to>
                                        <p:strVal val="visible"/>
                                      </p:to>
                                    </p:set>
                                    <p:anim calcmode="lin" valueType="num">
                                      <p:cBhvr>
                                        <p:cTn id="25" dur="500" fill="hold"/>
                                        <p:tgtEl>
                                          <p:spTgt spid="163846"/>
                                        </p:tgtEl>
                                        <p:attrNameLst>
                                          <p:attrName>ppt_w</p:attrName>
                                        </p:attrNameLst>
                                      </p:cBhvr>
                                      <p:tavLst>
                                        <p:tav tm="0">
                                          <p:val>
                                            <p:fltVal val="0"/>
                                          </p:val>
                                        </p:tav>
                                        <p:tav tm="100000">
                                          <p:val>
                                            <p:strVal val="#ppt_w"/>
                                          </p:val>
                                        </p:tav>
                                      </p:tavLst>
                                    </p:anim>
                                    <p:anim calcmode="lin" valueType="num">
                                      <p:cBhvr>
                                        <p:cTn id="26" dur="500" fill="hold"/>
                                        <p:tgtEl>
                                          <p:spTgt spid="163846"/>
                                        </p:tgtEl>
                                        <p:attrNameLst>
                                          <p:attrName>ppt_h</p:attrName>
                                        </p:attrNameLst>
                                      </p:cBhvr>
                                      <p:tavLst>
                                        <p:tav tm="0">
                                          <p:val>
                                            <p:fltVal val="0"/>
                                          </p:val>
                                        </p:tav>
                                        <p:tav tm="100000">
                                          <p:val>
                                            <p:strVal val="#ppt_h"/>
                                          </p:val>
                                        </p:tav>
                                      </p:tavLst>
                                    </p:anim>
                                    <p:animEffect transition="in" filter="fade">
                                      <p:cBhvr>
                                        <p:cTn id="27" dur="500"/>
                                        <p:tgtEl>
                                          <p:spTgt spid="1638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63846"/>
                                        </p:tgtEl>
                                      </p:cBhvr>
                                    </p:animEffect>
                                    <p:set>
                                      <p:cBhvr>
                                        <p:cTn id="32" dur="1" fill="hold">
                                          <p:stCondLst>
                                            <p:cond delay="999"/>
                                          </p:stCondLst>
                                        </p:cTn>
                                        <p:tgtEl>
                                          <p:spTgt spid="163846"/>
                                        </p:tgtEl>
                                        <p:attrNameLst>
                                          <p:attrName>style.visibility</p:attrName>
                                        </p:attrNameLst>
                                      </p:cBhvr>
                                      <p:to>
                                        <p:strVal val="hidden"/>
                                      </p:to>
                                    </p:set>
                                  </p:childTnLst>
                                </p:cTn>
                              </p:par>
                              <p:par>
                                <p:cTn id="33" presetID="53" presetClass="entr" presetSubtype="0" fill="hold" nodeType="withEffect">
                                  <p:stCondLst>
                                    <p:cond delay="0"/>
                                  </p:stCondLst>
                                  <p:childTnLst>
                                    <p:set>
                                      <p:cBhvr>
                                        <p:cTn id="34" dur="1" fill="hold">
                                          <p:stCondLst>
                                            <p:cond delay="0"/>
                                          </p:stCondLst>
                                        </p:cTn>
                                        <p:tgtEl>
                                          <p:spTgt spid="163848"/>
                                        </p:tgtEl>
                                        <p:attrNameLst>
                                          <p:attrName>style.visibility</p:attrName>
                                        </p:attrNameLst>
                                      </p:cBhvr>
                                      <p:to>
                                        <p:strVal val="visible"/>
                                      </p:to>
                                    </p:set>
                                    <p:anim calcmode="lin" valueType="num">
                                      <p:cBhvr>
                                        <p:cTn id="35" dur="500" fill="hold"/>
                                        <p:tgtEl>
                                          <p:spTgt spid="163848"/>
                                        </p:tgtEl>
                                        <p:attrNameLst>
                                          <p:attrName>ppt_w</p:attrName>
                                        </p:attrNameLst>
                                      </p:cBhvr>
                                      <p:tavLst>
                                        <p:tav tm="0">
                                          <p:val>
                                            <p:fltVal val="0"/>
                                          </p:val>
                                        </p:tav>
                                        <p:tav tm="100000">
                                          <p:val>
                                            <p:strVal val="#ppt_w"/>
                                          </p:val>
                                        </p:tav>
                                      </p:tavLst>
                                    </p:anim>
                                    <p:anim calcmode="lin" valueType="num">
                                      <p:cBhvr>
                                        <p:cTn id="36" dur="500" fill="hold"/>
                                        <p:tgtEl>
                                          <p:spTgt spid="163848"/>
                                        </p:tgtEl>
                                        <p:attrNameLst>
                                          <p:attrName>ppt_h</p:attrName>
                                        </p:attrNameLst>
                                      </p:cBhvr>
                                      <p:tavLst>
                                        <p:tav tm="0">
                                          <p:val>
                                            <p:fltVal val="0"/>
                                          </p:val>
                                        </p:tav>
                                        <p:tav tm="100000">
                                          <p:val>
                                            <p:strVal val="#ppt_h"/>
                                          </p:val>
                                        </p:tav>
                                      </p:tavLst>
                                    </p:anim>
                                    <p:animEffect transition="in" filter="fade">
                                      <p:cBhvr>
                                        <p:cTn id="37" dur="500"/>
                                        <p:tgtEl>
                                          <p:spTgt spid="1638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63848"/>
                                        </p:tgtEl>
                                      </p:cBhvr>
                                    </p:animEffect>
                                    <p:set>
                                      <p:cBhvr>
                                        <p:cTn id="42" dur="1" fill="hold">
                                          <p:stCondLst>
                                            <p:cond delay="999"/>
                                          </p:stCondLst>
                                        </p:cTn>
                                        <p:tgtEl>
                                          <p:spTgt spid="163848"/>
                                        </p:tgtEl>
                                        <p:attrNameLst>
                                          <p:attrName>style.visibility</p:attrName>
                                        </p:attrNameLst>
                                      </p:cBhvr>
                                      <p:to>
                                        <p:strVal val="hidden"/>
                                      </p:to>
                                    </p:set>
                                  </p:childTnLst>
                                </p:cTn>
                              </p:par>
                              <p:par>
                                <p:cTn id="43" presetID="53" presetClass="entr" presetSubtype="0" fill="hold" nodeType="withEffect">
                                  <p:stCondLst>
                                    <p:cond delay="0"/>
                                  </p:stCondLst>
                                  <p:childTnLst>
                                    <p:set>
                                      <p:cBhvr>
                                        <p:cTn id="44" dur="1" fill="hold">
                                          <p:stCondLst>
                                            <p:cond delay="0"/>
                                          </p:stCondLst>
                                        </p:cTn>
                                        <p:tgtEl>
                                          <p:spTgt spid="163850"/>
                                        </p:tgtEl>
                                        <p:attrNameLst>
                                          <p:attrName>style.visibility</p:attrName>
                                        </p:attrNameLst>
                                      </p:cBhvr>
                                      <p:to>
                                        <p:strVal val="visible"/>
                                      </p:to>
                                    </p:set>
                                    <p:anim calcmode="lin" valueType="num">
                                      <p:cBhvr>
                                        <p:cTn id="45" dur="500" fill="hold"/>
                                        <p:tgtEl>
                                          <p:spTgt spid="163850"/>
                                        </p:tgtEl>
                                        <p:attrNameLst>
                                          <p:attrName>ppt_w</p:attrName>
                                        </p:attrNameLst>
                                      </p:cBhvr>
                                      <p:tavLst>
                                        <p:tav tm="0">
                                          <p:val>
                                            <p:fltVal val="0"/>
                                          </p:val>
                                        </p:tav>
                                        <p:tav tm="100000">
                                          <p:val>
                                            <p:strVal val="#ppt_w"/>
                                          </p:val>
                                        </p:tav>
                                      </p:tavLst>
                                    </p:anim>
                                    <p:anim calcmode="lin" valueType="num">
                                      <p:cBhvr>
                                        <p:cTn id="46" dur="500" fill="hold"/>
                                        <p:tgtEl>
                                          <p:spTgt spid="163850"/>
                                        </p:tgtEl>
                                        <p:attrNameLst>
                                          <p:attrName>ppt_h</p:attrName>
                                        </p:attrNameLst>
                                      </p:cBhvr>
                                      <p:tavLst>
                                        <p:tav tm="0">
                                          <p:val>
                                            <p:fltVal val="0"/>
                                          </p:val>
                                        </p:tav>
                                        <p:tav tm="100000">
                                          <p:val>
                                            <p:strVal val="#ppt_h"/>
                                          </p:val>
                                        </p:tav>
                                      </p:tavLst>
                                    </p:anim>
                                    <p:animEffect transition="in" filter="fade">
                                      <p:cBhvr>
                                        <p:cTn id="47" dur="500"/>
                                        <p:tgtEl>
                                          <p:spTgt spid="1638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63850"/>
                                        </p:tgtEl>
                                      </p:cBhvr>
                                    </p:animEffect>
                                    <p:set>
                                      <p:cBhvr>
                                        <p:cTn id="52" dur="1" fill="hold">
                                          <p:stCondLst>
                                            <p:cond delay="999"/>
                                          </p:stCondLst>
                                        </p:cTn>
                                        <p:tgtEl>
                                          <p:spTgt spid="163850"/>
                                        </p:tgtEl>
                                        <p:attrNameLst>
                                          <p:attrName>style.visibility</p:attrName>
                                        </p:attrNameLst>
                                      </p:cBhvr>
                                      <p:to>
                                        <p:strVal val="hidden"/>
                                      </p:to>
                                    </p:set>
                                  </p:childTnLst>
                                </p:cTn>
                              </p:par>
                              <p:par>
                                <p:cTn id="53" presetID="53" presetClass="entr" presetSubtype="0" fill="hold" nodeType="withEffect">
                                  <p:stCondLst>
                                    <p:cond delay="0"/>
                                  </p:stCondLst>
                                  <p:childTnLst>
                                    <p:set>
                                      <p:cBhvr>
                                        <p:cTn id="54" dur="1" fill="hold">
                                          <p:stCondLst>
                                            <p:cond delay="0"/>
                                          </p:stCondLst>
                                        </p:cTn>
                                        <p:tgtEl>
                                          <p:spTgt spid="163852"/>
                                        </p:tgtEl>
                                        <p:attrNameLst>
                                          <p:attrName>style.visibility</p:attrName>
                                        </p:attrNameLst>
                                      </p:cBhvr>
                                      <p:to>
                                        <p:strVal val="visible"/>
                                      </p:to>
                                    </p:set>
                                    <p:anim calcmode="lin" valueType="num">
                                      <p:cBhvr>
                                        <p:cTn id="55" dur="500" fill="hold"/>
                                        <p:tgtEl>
                                          <p:spTgt spid="163852"/>
                                        </p:tgtEl>
                                        <p:attrNameLst>
                                          <p:attrName>ppt_w</p:attrName>
                                        </p:attrNameLst>
                                      </p:cBhvr>
                                      <p:tavLst>
                                        <p:tav tm="0">
                                          <p:val>
                                            <p:fltVal val="0"/>
                                          </p:val>
                                        </p:tav>
                                        <p:tav tm="100000">
                                          <p:val>
                                            <p:strVal val="#ppt_w"/>
                                          </p:val>
                                        </p:tav>
                                      </p:tavLst>
                                    </p:anim>
                                    <p:anim calcmode="lin" valueType="num">
                                      <p:cBhvr>
                                        <p:cTn id="56" dur="500" fill="hold"/>
                                        <p:tgtEl>
                                          <p:spTgt spid="163852"/>
                                        </p:tgtEl>
                                        <p:attrNameLst>
                                          <p:attrName>ppt_h</p:attrName>
                                        </p:attrNameLst>
                                      </p:cBhvr>
                                      <p:tavLst>
                                        <p:tav tm="0">
                                          <p:val>
                                            <p:fltVal val="0"/>
                                          </p:val>
                                        </p:tav>
                                        <p:tav tm="100000">
                                          <p:val>
                                            <p:strVal val="#ppt_h"/>
                                          </p:val>
                                        </p:tav>
                                      </p:tavLst>
                                    </p:anim>
                                    <p:animEffect transition="in" filter="fade">
                                      <p:cBhvr>
                                        <p:cTn id="57" dur="500"/>
                                        <p:tgtEl>
                                          <p:spTgt spid="1638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163852"/>
                                        </p:tgtEl>
                                      </p:cBhvr>
                                    </p:animEffect>
                                    <p:set>
                                      <p:cBhvr>
                                        <p:cTn id="62" dur="1" fill="hold">
                                          <p:stCondLst>
                                            <p:cond delay="999"/>
                                          </p:stCondLst>
                                        </p:cTn>
                                        <p:tgtEl>
                                          <p:spTgt spid="163852"/>
                                        </p:tgtEl>
                                        <p:attrNameLst>
                                          <p:attrName>style.visibility</p:attrName>
                                        </p:attrNameLst>
                                      </p:cBhvr>
                                      <p:to>
                                        <p:strVal val="hidden"/>
                                      </p:to>
                                    </p:set>
                                  </p:childTnLst>
                                </p:cTn>
                              </p:par>
                              <p:par>
                                <p:cTn id="63" presetID="53" presetClass="entr" presetSubtype="0" fill="hold" nodeType="withEffect">
                                  <p:stCondLst>
                                    <p:cond delay="0"/>
                                  </p:stCondLst>
                                  <p:childTnLst>
                                    <p:set>
                                      <p:cBhvr>
                                        <p:cTn id="64" dur="1" fill="hold">
                                          <p:stCondLst>
                                            <p:cond delay="0"/>
                                          </p:stCondLst>
                                        </p:cTn>
                                        <p:tgtEl>
                                          <p:spTgt spid="163854"/>
                                        </p:tgtEl>
                                        <p:attrNameLst>
                                          <p:attrName>style.visibility</p:attrName>
                                        </p:attrNameLst>
                                      </p:cBhvr>
                                      <p:to>
                                        <p:strVal val="visible"/>
                                      </p:to>
                                    </p:set>
                                    <p:anim calcmode="lin" valueType="num">
                                      <p:cBhvr>
                                        <p:cTn id="65" dur="500" fill="hold"/>
                                        <p:tgtEl>
                                          <p:spTgt spid="163854"/>
                                        </p:tgtEl>
                                        <p:attrNameLst>
                                          <p:attrName>ppt_w</p:attrName>
                                        </p:attrNameLst>
                                      </p:cBhvr>
                                      <p:tavLst>
                                        <p:tav tm="0">
                                          <p:val>
                                            <p:fltVal val="0"/>
                                          </p:val>
                                        </p:tav>
                                        <p:tav tm="100000">
                                          <p:val>
                                            <p:strVal val="#ppt_w"/>
                                          </p:val>
                                        </p:tav>
                                      </p:tavLst>
                                    </p:anim>
                                    <p:anim calcmode="lin" valueType="num">
                                      <p:cBhvr>
                                        <p:cTn id="66" dur="500" fill="hold"/>
                                        <p:tgtEl>
                                          <p:spTgt spid="163854"/>
                                        </p:tgtEl>
                                        <p:attrNameLst>
                                          <p:attrName>ppt_h</p:attrName>
                                        </p:attrNameLst>
                                      </p:cBhvr>
                                      <p:tavLst>
                                        <p:tav tm="0">
                                          <p:val>
                                            <p:fltVal val="0"/>
                                          </p:val>
                                        </p:tav>
                                        <p:tav tm="100000">
                                          <p:val>
                                            <p:strVal val="#ppt_h"/>
                                          </p:val>
                                        </p:tav>
                                      </p:tavLst>
                                    </p:anim>
                                    <p:animEffect transition="in" filter="fade">
                                      <p:cBhvr>
                                        <p:cTn id="67" dur="500"/>
                                        <p:tgtEl>
                                          <p:spTgt spid="1638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163854"/>
                                        </p:tgtEl>
                                      </p:cBhvr>
                                    </p:animEffect>
                                    <p:set>
                                      <p:cBhvr>
                                        <p:cTn id="72" dur="1" fill="hold">
                                          <p:stCondLst>
                                            <p:cond delay="999"/>
                                          </p:stCondLst>
                                        </p:cTn>
                                        <p:tgtEl>
                                          <p:spTgt spid="16385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63841"/>
                                        </p:tgtEl>
                                      </p:cBhvr>
                                    </p:animEffect>
                                    <p:set>
                                      <p:cBhvr>
                                        <p:cTn id="75" dur="1" fill="hold">
                                          <p:stCondLst>
                                            <p:cond delay="999"/>
                                          </p:stCondLst>
                                        </p:cTn>
                                        <p:tgtEl>
                                          <p:spTgt spid="163841"/>
                                        </p:tgtEl>
                                        <p:attrNameLst>
                                          <p:attrName>style.visibility</p:attrName>
                                        </p:attrNameLst>
                                      </p:cBhvr>
                                      <p:to>
                                        <p:strVal val="hidden"/>
                                      </p:to>
                                    </p:set>
                                  </p:childTnLst>
                                </p:cTn>
                              </p:par>
                              <p:par>
                                <p:cTn id="76" presetID="22" presetClass="entr" presetSubtype="8" fill="hold" nodeType="withEffect">
                                  <p:stCondLst>
                                    <p:cond delay="0"/>
                                  </p:stCondLst>
                                  <p:childTnLst>
                                    <p:set>
                                      <p:cBhvr>
                                        <p:cTn id="77" dur="1" fill="hold">
                                          <p:stCondLst>
                                            <p:cond delay="0"/>
                                          </p:stCondLst>
                                        </p:cTn>
                                        <p:tgtEl>
                                          <p:spTgt spid="3">
                                            <p:txEl>
                                              <p:pRg st="1" end="1"/>
                                            </p:txEl>
                                          </p:spTgt>
                                        </p:tgtEl>
                                        <p:attrNameLst>
                                          <p:attrName>style.visibility</p:attrName>
                                        </p:attrNameLst>
                                      </p:cBhvr>
                                      <p:to>
                                        <p:strVal val="visible"/>
                                      </p:to>
                                    </p:set>
                                    <p:animEffect transition="in" filter="wipe(left)">
                                      <p:cBhvr>
                                        <p:cTn id="78" dur="1000"/>
                                        <p:tgtEl>
                                          <p:spTgt spid="3">
                                            <p:txEl>
                                              <p:pRg st="1" end="1"/>
                                            </p:txEl>
                                          </p:spTgt>
                                        </p:tgtEl>
                                      </p:cBhvr>
                                    </p:animEffec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3">
                                            <p:txEl>
                                              <p:pRg st="2" end="2"/>
                                            </p:txEl>
                                          </p:spTgt>
                                        </p:tgtEl>
                                        <p:attrNameLst>
                                          <p:attrName>style.visibility</p:attrName>
                                        </p:attrNameLst>
                                      </p:cBhvr>
                                      <p:to>
                                        <p:strVal val="visible"/>
                                      </p:to>
                                    </p:set>
                                    <p:animEffect transition="in" filter="wipe(left)">
                                      <p:cBhvr>
                                        <p:cTn id="82" dur="1000"/>
                                        <p:tgtEl>
                                          <p:spTgt spid="3">
                                            <p:txEl>
                                              <p:pRg st="2" end="2"/>
                                            </p:txEl>
                                          </p:spTgt>
                                        </p:tgtEl>
                                      </p:cBhvr>
                                    </p:animEffect>
                                  </p:childTnLst>
                                </p:cTn>
                              </p:par>
                            </p:childTnLst>
                          </p:cTn>
                        </p:par>
                        <p:par>
                          <p:cTn id="83" fill="hold">
                            <p:stCondLst>
                              <p:cond delay="2000"/>
                            </p:stCondLst>
                            <p:childTnLst>
                              <p:par>
                                <p:cTn id="84" presetID="53" presetClass="entr" presetSubtype="0" fill="hold" nodeType="afterEffect">
                                  <p:stCondLst>
                                    <p:cond delay="0"/>
                                  </p:stCondLst>
                                  <p:childTnLst>
                                    <p:set>
                                      <p:cBhvr>
                                        <p:cTn id="85" dur="1" fill="hold">
                                          <p:stCondLst>
                                            <p:cond delay="0"/>
                                          </p:stCondLst>
                                        </p:cTn>
                                        <p:tgtEl>
                                          <p:spTgt spid="163861"/>
                                        </p:tgtEl>
                                        <p:attrNameLst>
                                          <p:attrName>style.visibility</p:attrName>
                                        </p:attrNameLst>
                                      </p:cBhvr>
                                      <p:to>
                                        <p:strVal val="visible"/>
                                      </p:to>
                                    </p:set>
                                    <p:anim calcmode="lin" valueType="num">
                                      <p:cBhvr>
                                        <p:cTn id="86" dur="500" fill="hold"/>
                                        <p:tgtEl>
                                          <p:spTgt spid="163861"/>
                                        </p:tgtEl>
                                        <p:attrNameLst>
                                          <p:attrName>ppt_w</p:attrName>
                                        </p:attrNameLst>
                                      </p:cBhvr>
                                      <p:tavLst>
                                        <p:tav tm="0">
                                          <p:val>
                                            <p:fltVal val="0"/>
                                          </p:val>
                                        </p:tav>
                                        <p:tav tm="100000">
                                          <p:val>
                                            <p:strVal val="#ppt_w"/>
                                          </p:val>
                                        </p:tav>
                                      </p:tavLst>
                                    </p:anim>
                                    <p:anim calcmode="lin" valueType="num">
                                      <p:cBhvr>
                                        <p:cTn id="87" dur="500" fill="hold"/>
                                        <p:tgtEl>
                                          <p:spTgt spid="163861"/>
                                        </p:tgtEl>
                                        <p:attrNameLst>
                                          <p:attrName>ppt_h</p:attrName>
                                        </p:attrNameLst>
                                      </p:cBhvr>
                                      <p:tavLst>
                                        <p:tav tm="0">
                                          <p:val>
                                            <p:fltVal val="0"/>
                                          </p:val>
                                        </p:tav>
                                        <p:tav tm="100000">
                                          <p:val>
                                            <p:strVal val="#ppt_h"/>
                                          </p:val>
                                        </p:tav>
                                      </p:tavLst>
                                    </p:anim>
                                    <p:animEffect transition="in" filter="fade">
                                      <p:cBhvr>
                                        <p:cTn id="88" dur="500"/>
                                        <p:tgtEl>
                                          <p:spTgt spid="16386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00"/>
                                        <p:tgtEl>
                                          <p:spTgt spid="163861"/>
                                        </p:tgtEl>
                                      </p:cBhvr>
                                    </p:animEffect>
                                    <p:set>
                                      <p:cBhvr>
                                        <p:cTn id="93" dur="1" fill="hold">
                                          <p:stCondLst>
                                            <p:cond delay="999"/>
                                          </p:stCondLst>
                                        </p:cTn>
                                        <p:tgtEl>
                                          <p:spTgt spid="163861"/>
                                        </p:tgtEl>
                                        <p:attrNameLst>
                                          <p:attrName>style.visibility</p:attrName>
                                        </p:attrNameLst>
                                      </p:cBhvr>
                                      <p:to>
                                        <p:strVal val="hidden"/>
                                      </p:to>
                                    </p:set>
                                  </p:childTnLst>
                                </p:cTn>
                              </p:par>
                              <p:par>
                                <p:cTn id="94" presetID="53" presetClass="entr" presetSubtype="0" fill="hold" nodeType="withEffect">
                                  <p:stCondLst>
                                    <p:cond delay="0"/>
                                  </p:stCondLst>
                                  <p:childTnLst>
                                    <p:set>
                                      <p:cBhvr>
                                        <p:cTn id="95" dur="1" fill="hold">
                                          <p:stCondLst>
                                            <p:cond delay="0"/>
                                          </p:stCondLst>
                                        </p:cTn>
                                        <p:tgtEl>
                                          <p:spTgt spid="163860"/>
                                        </p:tgtEl>
                                        <p:attrNameLst>
                                          <p:attrName>style.visibility</p:attrName>
                                        </p:attrNameLst>
                                      </p:cBhvr>
                                      <p:to>
                                        <p:strVal val="visible"/>
                                      </p:to>
                                    </p:set>
                                    <p:anim calcmode="lin" valueType="num">
                                      <p:cBhvr>
                                        <p:cTn id="96" dur="500" fill="hold"/>
                                        <p:tgtEl>
                                          <p:spTgt spid="163860"/>
                                        </p:tgtEl>
                                        <p:attrNameLst>
                                          <p:attrName>ppt_w</p:attrName>
                                        </p:attrNameLst>
                                      </p:cBhvr>
                                      <p:tavLst>
                                        <p:tav tm="0">
                                          <p:val>
                                            <p:fltVal val="0"/>
                                          </p:val>
                                        </p:tav>
                                        <p:tav tm="100000">
                                          <p:val>
                                            <p:strVal val="#ppt_w"/>
                                          </p:val>
                                        </p:tav>
                                      </p:tavLst>
                                    </p:anim>
                                    <p:anim calcmode="lin" valueType="num">
                                      <p:cBhvr>
                                        <p:cTn id="97" dur="500" fill="hold"/>
                                        <p:tgtEl>
                                          <p:spTgt spid="163860"/>
                                        </p:tgtEl>
                                        <p:attrNameLst>
                                          <p:attrName>ppt_h</p:attrName>
                                        </p:attrNameLst>
                                      </p:cBhvr>
                                      <p:tavLst>
                                        <p:tav tm="0">
                                          <p:val>
                                            <p:fltVal val="0"/>
                                          </p:val>
                                        </p:tav>
                                        <p:tav tm="100000">
                                          <p:val>
                                            <p:strVal val="#ppt_h"/>
                                          </p:val>
                                        </p:tav>
                                      </p:tavLst>
                                    </p:anim>
                                    <p:animEffect transition="in" filter="fade">
                                      <p:cBhvr>
                                        <p:cTn id="98" dur="500"/>
                                        <p:tgtEl>
                                          <p:spTgt spid="16386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00"/>
                                        <p:tgtEl>
                                          <p:spTgt spid="163860"/>
                                        </p:tgtEl>
                                      </p:cBhvr>
                                    </p:animEffect>
                                    <p:set>
                                      <p:cBhvr>
                                        <p:cTn id="103" dur="1" fill="hold">
                                          <p:stCondLst>
                                            <p:cond delay="999"/>
                                          </p:stCondLst>
                                        </p:cTn>
                                        <p:tgtEl>
                                          <p:spTgt spid="163860"/>
                                        </p:tgtEl>
                                        <p:attrNameLst>
                                          <p:attrName>style.visibility</p:attrName>
                                        </p:attrNameLst>
                                      </p:cBhvr>
                                      <p:to>
                                        <p:strVal val="hidden"/>
                                      </p:to>
                                    </p:set>
                                  </p:childTnLst>
                                </p:cTn>
                              </p:par>
                              <p:par>
                                <p:cTn id="104" presetID="22" presetClass="entr" presetSubtype="8" fill="hold" nodeType="withEffect">
                                  <p:stCondLst>
                                    <p:cond delay="0"/>
                                  </p:stCondLst>
                                  <p:childTnLst>
                                    <p:set>
                                      <p:cBhvr>
                                        <p:cTn id="105" dur="1" fill="hold">
                                          <p:stCondLst>
                                            <p:cond delay="0"/>
                                          </p:stCondLst>
                                        </p:cTn>
                                        <p:tgtEl>
                                          <p:spTgt spid="3">
                                            <p:txEl>
                                              <p:pRg st="3" end="3"/>
                                            </p:txEl>
                                          </p:spTgt>
                                        </p:tgtEl>
                                        <p:attrNameLst>
                                          <p:attrName>style.visibility</p:attrName>
                                        </p:attrNameLst>
                                      </p:cBhvr>
                                      <p:to>
                                        <p:strVal val="visible"/>
                                      </p:to>
                                    </p:set>
                                    <p:animEffect transition="in" filter="wipe(left)">
                                      <p:cBhvr>
                                        <p:cTn id="106" dur="1000"/>
                                        <p:tgtEl>
                                          <p:spTgt spid="3">
                                            <p:txEl>
                                              <p:pRg st="3" end="3"/>
                                            </p:txEl>
                                          </p:spTgt>
                                        </p:tgtEl>
                                      </p:cBhvr>
                                    </p:animEffect>
                                  </p:childTnLst>
                                </p:cTn>
                              </p:par>
                            </p:childTnLst>
                          </p:cTn>
                        </p:par>
                        <p:par>
                          <p:cTn id="107" fill="hold">
                            <p:stCondLst>
                              <p:cond delay="1000"/>
                            </p:stCondLst>
                            <p:childTnLst>
                              <p:par>
                                <p:cTn id="108" presetID="53" presetClass="entr" presetSubtype="0" fill="hold" nodeType="afterEffect">
                                  <p:stCondLst>
                                    <p:cond delay="0"/>
                                  </p:stCondLst>
                                  <p:childTnLst>
                                    <p:set>
                                      <p:cBhvr>
                                        <p:cTn id="109" dur="1" fill="hold">
                                          <p:stCondLst>
                                            <p:cond delay="0"/>
                                          </p:stCondLst>
                                        </p:cTn>
                                        <p:tgtEl>
                                          <p:spTgt spid="163856"/>
                                        </p:tgtEl>
                                        <p:attrNameLst>
                                          <p:attrName>style.visibility</p:attrName>
                                        </p:attrNameLst>
                                      </p:cBhvr>
                                      <p:to>
                                        <p:strVal val="visible"/>
                                      </p:to>
                                    </p:set>
                                    <p:anim calcmode="lin" valueType="num">
                                      <p:cBhvr>
                                        <p:cTn id="110" dur="500" fill="hold"/>
                                        <p:tgtEl>
                                          <p:spTgt spid="163856"/>
                                        </p:tgtEl>
                                        <p:attrNameLst>
                                          <p:attrName>ppt_w</p:attrName>
                                        </p:attrNameLst>
                                      </p:cBhvr>
                                      <p:tavLst>
                                        <p:tav tm="0">
                                          <p:val>
                                            <p:fltVal val="0"/>
                                          </p:val>
                                        </p:tav>
                                        <p:tav tm="100000">
                                          <p:val>
                                            <p:strVal val="#ppt_w"/>
                                          </p:val>
                                        </p:tav>
                                      </p:tavLst>
                                    </p:anim>
                                    <p:anim calcmode="lin" valueType="num">
                                      <p:cBhvr>
                                        <p:cTn id="111" dur="500" fill="hold"/>
                                        <p:tgtEl>
                                          <p:spTgt spid="163856"/>
                                        </p:tgtEl>
                                        <p:attrNameLst>
                                          <p:attrName>ppt_h</p:attrName>
                                        </p:attrNameLst>
                                      </p:cBhvr>
                                      <p:tavLst>
                                        <p:tav tm="0">
                                          <p:val>
                                            <p:fltVal val="0"/>
                                          </p:val>
                                        </p:tav>
                                        <p:tav tm="100000">
                                          <p:val>
                                            <p:strVal val="#ppt_h"/>
                                          </p:val>
                                        </p:tav>
                                      </p:tavLst>
                                    </p:anim>
                                    <p:animEffect transition="in" filter="fade">
                                      <p:cBhvr>
                                        <p:cTn id="112" dur="500"/>
                                        <p:tgtEl>
                                          <p:spTgt spid="16385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00"/>
                                        <p:tgtEl>
                                          <p:spTgt spid="163856"/>
                                        </p:tgtEl>
                                      </p:cBhvr>
                                    </p:animEffect>
                                    <p:set>
                                      <p:cBhvr>
                                        <p:cTn id="117" dur="1" fill="hold">
                                          <p:stCondLst>
                                            <p:cond delay="999"/>
                                          </p:stCondLst>
                                        </p:cTn>
                                        <p:tgtEl>
                                          <p:spTgt spid="163856"/>
                                        </p:tgtEl>
                                        <p:attrNameLst>
                                          <p:attrName>style.visibility</p:attrName>
                                        </p:attrNameLst>
                                      </p:cBhvr>
                                      <p:to>
                                        <p:strVal val="hidden"/>
                                      </p:to>
                                    </p:set>
                                  </p:childTnLst>
                                </p:cTn>
                              </p:par>
                              <p:par>
                                <p:cTn id="118" presetID="53" presetClass="entr" presetSubtype="0" fill="hold" nodeType="withEffect">
                                  <p:stCondLst>
                                    <p:cond delay="0"/>
                                  </p:stCondLst>
                                  <p:childTnLst>
                                    <p:set>
                                      <p:cBhvr>
                                        <p:cTn id="119" dur="1" fill="hold">
                                          <p:stCondLst>
                                            <p:cond delay="0"/>
                                          </p:stCondLst>
                                        </p:cTn>
                                        <p:tgtEl>
                                          <p:spTgt spid="163858"/>
                                        </p:tgtEl>
                                        <p:attrNameLst>
                                          <p:attrName>style.visibility</p:attrName>
                                        </p:attrNameLst>
                                      </p:cBhvr>
                                      <p:to>
                                        <p:strVal val="visible"/>
                                      </p:to>
                                    </p:set>
                                    <p:anim calcmode="lin" valueType="num">
                                      <p:cBhvr>
                                        <p:cTn id="120" dur="500" fill="hold"/>
                                        <p:tgtEl>
                                          <p:spTgt spid="163858"/>
                                        </p:tgtEl>
                                        <p:attrNameLst>
                                          <p:attrName>ppt_w</p:attrName>
                                        </p:attrNameLst>
                                      </p:cBhvr>
                                      <p:tavLst>
                                        <p:tav tm="0">
                                          <p:val>
                                            <p:fltVal val="0"/>
                                          </p:val>
                                        </p:tav>
                                        <p:tav tm="100000">
                                          <p:val>
                                            <p:strVal val="#ppt_w"/>
                                          </p:val>
                                        </p:tav>
                                      </p:tavLst>
                                    </p:anim>
                                    <p:anim calcmode="lin" valueType="num">
                                      <p:cBhvr>
                                        <p:cTn id="121" dur="500" fill="hold"/>
                                        <p:tgtEl>
                                          <p:spTgt spid="163858"/>
                                        </p:tgtEl>
                                        <p:attrNameLst>
                                          <p:attrName>ppt_h</p:attrName>
                                        </p:attrNameLst>
                                      </p:cBhvr>
                                      <p:tavLst>
                                        <p:tav tm="0">
                                          <p:val>
                                            <p:fltVal val="0"/>
                                          </p:val>
                                        </p:tav>
                                        <p:tav tm="100000">
                                          <p:val>
                                            <p:strVal val="#ppt_h"/>
                                          </p:val>
                                        </p:tav>
                                      </p:tavLst>
                                    </p:anim>
                                    <p:animEffect transition="in" filter="fade">
                                      <p:cBhvr>
                                        <p:cTn id="122" dur="500"/>
                                        <p:tgtEl>
                                          <p:spTgt spid="16385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1000"/>
                                        <p:tgtEl>
                                          <p:spTgt spid="163858"/>
                                        </p:tgtEl>
                                      </p:cBhvr>
                                    </p:animEffect>
                                    <p:set>
                                      <p:cBhvr>
                                        <p:cTn id="127" dur="1" fill="hold">
                                          <p:stCondLst>
                                            <p:cond delay="999"/>
                                          </p:stCondLst>
                                        </p:cTn>
                                        <p:tgtEl>
                                          <p:spTgt spid="163858"/>
                                        </p:tgtEl>
                                        <p:attrNameLst>
                                          <p:attrName>style.visibility</p:attrName>
                                        </p:attrNameLst>
                                      </p:cBhvr>
                                      <p:to>
                                        <p:strVal val="hidden"/>
                                      </p:to>
                                    </p:set>
                                  </p:childTnLst>
                                </p:cTn>
                              </p:par>
                              <p:par>
                                <p:cTn id="128" presetID="22" presetClass="entr" presetSubtype="8" fill="hold" nodeType="withEffect">
                                  <p:stCondLst>
                                    <p:cond delay="0"/>
                                  </p:stCondLst>
                                  <p:childTnLst>
                                    <p:set>
                                      <p:cBhvr>
                                        <p:cTn id="129" dur="1" fill="hold">
                                          <p:stCondLst>
                                            <p:cond delay="0"/>
                                          </p:stCondLst>
                                        </p:cTn>
                                        <p:tgtEl>
                                          <p:spTgt spid="3">
                                            <p:txEl>
                                              <p:pRg st="4" end="4"/>
                                            </p:txEl>
                                          </p:spTgt>
                                        </p:tgtEl>
                                        <p:attrNameLst>
                                          <p:attrName>style.visibility</p:attrName>
                                        </p:attrNameLst>
                                      </p:cBhvr>
                                      <p:to>
                                        <p:strVal val="visible"/>
                                      </p:to>
                                    </p:set>
                                    <p:animEffect transition="in" filter="wipe(left)">
                                      <p:cBhvr>
                                        <p:cTn id="130" dur="1000"/>
                                        <p:tgtEl>
                                          <p:spTgt spid="3">
                                            <p:txEl>
                                              <p:pRg st="4" end="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3">
                                            <p:txEl>
                                              <p:pRg st="5" end="5"/>
                                            </p:txEl>
                                          </p:spTgt>
                                        </p:tgtEl>
                                        <p:attrNameLst>
                                          <p:attrName>style.visibility</p:attrName>
                                        </p:attrNameLst>
                                      </p:cBhvr>
                                      <p:to>
                                        <p:strVal val="visible"/>
                                      </p:to>
                                    </p:set>
                                    <p:animEffect transition="in" filter="wipe(left)">
                                      <p:cBhvr>
                                        <p:cTn id="135" dur="1000"/>
                                        <p:tgtEl>
                                          <p:spTgt spid="3">
                                            <p:txEl>
                                              <p:pRg st="5" end="5"/>
                                            </p:txEl>
                                          </p:spTgt>
                                        </p:tgtEl>
                                      </p:cBhvr>
                                    </p:animEffect>
                                  </p:childTnLst>
                                </p:cTn>
                              </p:par>
                              <p:par>
                                <p:cTn id="136" presetID="22" presetClass="entr" presetSubtype="8" fill="hold" nodeType="withEffect">
                                  <p:stCondLst>
                                    <p:cond delay="0"/>
                                  </p:stCondLst>
                                  <p:childTnLst>
                                    <p:set>
                                      <p:cBhvr>
                                        <p:cTn id="137" dur="1" fill="hold">
                                          <p:stCondLst>
                                            <p:cond delay="0"/>
                                          </p:stCondLst>
                                        </p:cTn>
                                        <p:tgtEl>
                                          <p:spTgt spid="3">
                                            <p:txEl>
                                              <p:pRg st="6" end="6"/>
                                            </p:txEl>
                                          </p:spTgt>
                                        </p:tgtEl>
                                        <p:attrNameLst>
                                          <p:attrName>style.visibility</p:attrName>
                                        </p:attrNameLst>
                                      </p:cBhvr>
                                      <p:to>
                                        <p:strVal val="visible"/>
                                      </p:to>
                                    </p:set>
                                    <p:animEffect transition="in" filter="wipe(left)">
                                      <p:cBhvr>
                                        <p:cTn id="138" dur="1000"/>
                                        <p:tgtEl>
                                          <p:spTgt spid="3">
                                            <p:txEl>
                                              <p:pRg st="6" end="6"/>
                                            </p:txEl>
                                          </p:spTgt>
                                        </p:tgtEl>
                                      </p:cBhvr>
                                    </p:animEffect>
                                  </p:childTnLst>
                                </p:cTn>
                              </p:par>
                            </p:childTnLst>
                          </p:cTn>
                        </p:par>
                        <p:par>
                          <p:cTn id="139" fill="hold">
                            <p:stCondLst>
                              <p:cond delay="1000"/>
                            </p:stCondLst>
                            <p:childTnLst>
                              <p:par>
                                <p:cTn id="140" presetID="53" presetClass="entr" presetSubtype="0" fill="hold" nodeType="afterEffect">
                                  <p:stCondLst>
                                    <p:cond delay="0"/>
                                  </p:stCondLst>
                                  <p:childTnLst>
                                    <p:set>
                                      <p:cBhvr>
                                        <p:cTn id="141" dur="1" fill="hold">
                                          <p:stCondLst>
                                            <p:cond delay="0"/>
                                          </p:stCondLst>
                                        </p:cTn>
                                        <p:tgtEl>
                                          <p:spTgt spid="163867"/>
                                        </p:tgtEl>
                                        <p:attrNameLst>
                                          <p:attrName>style.visibility</p:attrName>
                                        </p:attrNameLst>
                                      </p:cBhvr>
                                      <p:to>
                                        <p:strVal val="visible"/>
                                      </p:to>
                                    </p:set>
                                    <p:anim calcmode="lin" valueType="num">
                                      <p:cBhvr>
                                        <p:cTn id="142" dur="500" fill="hold"/>
                                        <p:tgtEl>
                                          <p:spTgt spid="163867"/>
                                        </p:tgtEl>
                                        <p:attrNameLst>
                                          <p:attrName>ppt_w</p:attrName>
                                        </p:attrNameLst>
                                      </p:cBhvr>
                                      <p:tavLst>
                                        <p:tav tm="0">
                                          <p:val>
                                            <p:fltVal val="0"/>
                                          </p:val>
                                        </p:tav>
                                        <p:tav tm="100000">
                                          <p:val>
                                            <p:strVal val="#ppt_w"/>
                                          </p:val>
                                        </p:tav>
                                      </p:tavLst>
                                    </p:anim>
                                    <p:anim calcmode="lin" valueType="num">
                                      <p:cBhvr>
                                        <p:cTn id="143" dur="500" fill="hold"/>
                                        <p:tgtEl>
                                          <p:spTgt spid="163867"/>
                                        </p:tgtEl>
                                        <p:attrNameLst>
                                          <p:attrName>ppt_h</p:attrName>
                                        </p:attrNameLst>
                                      </p:cBhvr>
                                      <p:tavLst>
                                        <p:tav tm="0">
                                          <p:val>
                                            <p:fltVal val="0"/>
                                          </p:val>
                                        </p:tav>
                                        <p:tav tm="100000">
                                          <p:val>
                                            <p:strVal val="#ppt_h"/>
                                          </p:val>
                                        </p:tav>
                                      </p:tavLst>
                                    </p:anim>
                                    <p:animEffect transition="in" filter="fade">
                                      <p:cBhvr>
                                        <p:cTn id="144" dur="500"/>
                                        <p:tgtEl>
                                          <p:spTgt spid="163867"/>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00"/>
                                        <p:tgtEl>
                                          <p:spTgt spid="163867"/>
                                        </p:tgtEl>
                                      </p:cBhvr>
                                    </p:animEffect>
                                    <p:set>
                                      <p:cBhvr>
                                        <p:cTn id="149" dur="1" fill="hold">
                                          <p:stCondLst>
                                            <p:cond delay="999"/>
                                          </p:stCondLst>
                                        </p:cTn>
                                        <p:tgtEl>
                                          <p:spTgt spid="163867"/>
                                        </p:tgtEl>
                                        <p:attrNameLst>
                                          <p:attrName>style.visibility</p:attrName>
                                        </p:attrNameLst>
                                      </p:cBhvr>
                                      <p:to>
                                        <p:strVal val="hidden"/>
                                      </p:to>
                                    </p:set>
                                  </p:childTnLst>
                                </p:cTn>
                              </p:par>
                              <p:par>
                                <p:cTn id="150" presetID="22" presetClass="entr" presetSubtype="8" fill="hold" nodeType="withEffect">
                                  <p:stCondLst>
                                    <p:cond delay="0"/>
                                  </p:stCondLst>
                                  <p:childTnLst>
                                    <p:set>
                                      <p:cBhvr>
                                        <p:cTn id="151" dur="1" fill="hold">
                                          <p:stCondLst>
                                            <p:cond delay="0"/>
                                          </p:stCondLst>
                                        </p:cTn>
                                        <p:tgtEl>
                                          <p:spTgt spid="3">
                                            <p:txEl>
                                              <p:pRg st="7" end="7"/>
                                            </p:txEl>
                                          </p:spTgt>
                                        </p:tgtEl>
                                        <p:attrNameLst>
                                          <p:attrName>style.visibility</p:attrName>
                                        </p:attrNameLst>
                                      </p:cBhvr>
                                      <p:to>
                                        <p:strVal val="visible"/>
                                      </p:to>
                                    </p:set>
                                    <p:animEffect transition="in" filter="wipe(left)">
                                      <p:cBhvr>
                                        <p:cTn id="152" dur="1000"/>
                                        <p:tgtEl>
                                          <p:spTgt spid="3">
                                            <p:txEl>
                                              <p:pRg st="7" end="7"/>
                                            </p:txEl>
                                          </p:spTgt>
                                        </p:tgtEl>
                                      </p:cBhvr>
                                    </p:animEffect>
                                  </p:childTnLst>
                                </p:cTn>
                              </p:par>
                              <p:par>
                                <p:cTn id="153" presetID="22" presetClass="entr" presetSubtype="8" fill="hold" nodeType="withEffect">
                                  <p:stCondLst>
                                    <p:cond delay="0"/>
                                  </p:stCondLst>
                                  <p:childTnLst>
                                    <p:set>
                                      <p:cBhvr>
                                        <p:cTn id="154" dur="1" fill="hold">
                                          <p:stCondLst>
                                            <p:cond delay="0"/>
                                          </p:stCondLst>
                                        </p:cTn>
                                        <p:tgtEl>
                                          <p:spTgt spid="3">
                                            <p:txEl>
                                              <p:pRg st="8" end="8"/>
                                            </p:txEl>
                                          </p:spTgt>
                                        </p:tgtEl>
                                        <p:attrNameLst>
                                          <p:attrName>style.visibility</p:attrName>
                                        </p:attrNameLst>
                                      </p:cBhvr>
                                      <p:to>
                                        <p:strVal val="visible"/>
                                      </p:to>
                                    </p:set>
                                    <p:animEffect transition="in" filter="wipe(left)">
                                      <p:cBhvr>
                                        <p:cTn id="155" dur="1000"/>
                                        <p:tgtEl>
                                          <p:spTgt spid="3">
                                            <p:txEl>
                                              <p:pRg st="8" end="8"/>
                                            </p:txEl>
                                          </p:spTgt>
                                        </p:tgtEl>
                                      </p:cBhvr>
                                    </p:animEffect>
                                  </p:childTnLst>
                                </p:cTn>
                              </p:par>
                            </p:childTnLst>
                          </p:cTn>
                        </p:par>
                        <p:par>
                          <p:cTn id="156" fill="hold">
                            <p:stCondLst>
                              <p:cond delay="1000"/>
                            </p:stCondLst>
                            <p:childTnLst>
                              <p:par>
                                <p:cTn id="157" presetID="53" presetClass="entr" presetSubtype="0" fill="hold" nodeType="afterEffect">
                                  <p:stCondLst>
                                    <p:cond delay="0"/>
                                  </p:stCondLst>
                                  <p:childTnLst>
                                    <p:set>
                                      <p:cBhvr>
                                        <p:cTn id="158" dur="1" fill="hold">
                                          <p:stCondLst>
                                            <p:cond delay="0"/>
                                          </p:stCondLst>
                                        </p:cTn>
                                        <p:tgtEl>
                                          <p:spTgt spid="163865"/>
                                        </p:tgtEl>
                                        <p:attrNameLst>
                                          <p:attrName>style.visibility</p:attrName>
                                        </p:attrNameLst>
                                      </p:cBhvr>
                                      <p:to>
                                        <p:strVal val="visible"/>
                                      </p:to>
                                    </p:set>
                                    <p:anim calcmode="lin" valueType="num">
                                      <p:cBhvr>
                                        <p:cTn id="159" dur="500" fill="hold"/>
                                        <p:tgtEl>
                                          <p:spTgt spid="163865"/>
                                        </p:tgtEl>
                                        <p:attrNameLst>
                                          <p:attrName>ppt_w</p:attrName>
                                        </p:attrNameLst>
                                      </p:cBhvr>
                                      <p:tavLst>
                                        <p:tav tm="0">
                                          <p:val>
                                            <p:fltVal val="0"/>
                                          </p:val>
                                        </p:tav>
                                        <p:tav tm="100000">
                                          <p:val>
                                            <p:strVal val="#ppt_w"/>
                                          </p:val>
                                        </p:tav>
                                      </p:tavLst>
                                    </p:anim>
                                    <p:anim calcmode="lin" valueType="num">
                                      <p:cBhvr>
                                        <p:cTn id="160" dur="500" fill="hold"/>
                                        <p:tgtEl>
                                          <p:spTgt spid="163865"/>
                                        </p:tgtEl>
                                        <p:attrNameLst>
                                          <p:attrName>ppt_h</p:attrName>
                                        </p:attrNameLst>
                                      </p:cBhvr>
                                      <p:tavLst>
                                        <p:tav tm="0">
                                          <p:val>
                                            <p:fltVal val="0"/>
                                          </p:val>
                                        </p:tav>
                                        <p:tav tm="100000">
                                          <p:val>
                                            <p:strVal val="#ppt_h"/>
                                          </p:val>
                                        </p:tav>
                                      </p:tavLst>
                                    </p:anim>
                                    <p:animEffect transition="in" filter="fade">
                                      <p:cBhvr>
                                        <p:cTn id="161" dur="500"/>
                                        <p:tgtEl>
                                          <p:spTgt spid="163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5943600" cy="4524315"/>
          </a:xfrm>
          <a:prstGeom prst="rect">
            <a:avLst/>
          </a:prstGeom>
        </p:spPr>
        <p:txBody>
          <a:bodyPr wrap="square">
            <a:spAutoFit/>
          </a:bodyPr>
          <a:lstStyle/>
          <a:p>
            <a:pPr marL="176213" indent="-176213">
              <a:spcAft>
                <a:spcPts val="600"/>
              </a:spcAft>
              <a:buFont typeface="Arial" pitchFamily="34" charset="0"/>
              <a:buChar char="•"/>
            </a:pPr>
            <a:r>
              <a:rPr lang="en-US" sz="2800" dirty="0" smtClean="0"/>
              <a:t>It has the densest concentration of natural stone arches in the world.</a:t>
            </a:r>
          </a:p>
          <a:p>
            <a:pPr marL="176213" indent="-176213">
              <a:spcAft>
                <a:spcPts val="600"/>
              </a:spcAft>
              <a:buFont typeface="Arial" pitchFamily="34" charset="0"/>
              <a:buChar char="•"/>
            </a:pPr>
            <a:r>
              <a:rPr lang="en-US" sz="2800" dirty="0" smtClean="0"/>
              <a:t>There are over 2,000 documented arches in the park!</a:t>
            </a:r>
          </a:p>
          <a:p>
            <a:pPr marL="176213" indent="-176213" algn="ctr">
              <a:spcAft>
                <a:spcPts val="600"/>
              </a:spcAft>
            </a:pPr>
            <a:r>
              <a:rPr lang="en-US" sz="7200" dirty="0" smtClean="0"/>
              <a:t>  BUT…</a:t>
            </a:r>
          </a:p>
          <a:p>
            <a:pPr marL="176213" indent="-176213">
              <a:spcAft>
                <a:spcPts val="600"/>
              </a:spcAft>
              <a:buFont typeface="Arial" pitchFamily="34" charset="0"/>
              <a:buChar char="•"/>
            </a:pPr>
            <a:r>
              <a:rPr lang="en-US" sz="2800" dirty="0" smtClean="0"/>
              <a:t>But that is not what Arches is most famous for…</a:t>
            </a:r>
          </a:p>
          <a:p>
            <a:pPr marL="176213" indent="-176213">
              <a:spcAft>
                <a:spcPts val="600"/>
              </a:spcAft>
            </a:pPr>
            <a:r>
              <a:rPr lang="en-US" sz="2800" dirty="0" smtClean="0"/>
              <a:t>	     …AT LEAST NOT TO GEOLOGIST!</a:t>
            </a:r>
          </a:p>
        </p:txBody>
      </p:sp>
      <p:sp>
        <p:nvSpPr>
          <p:cNvPr id="3" name="TextBox 2"/>
          <p:cNvSpPr txBox="1"/>
          <p:nvPr/>
        </p:nvSpPr>
        <p:spPr>
          <a:xfrm>
            <a:off x="0" y="1"/>
            <a:ext cx="9144000" cy="646331"/>
          </a:xfrm>
          <a:prstGeom prst="rect">
            <a:avLst/>
          </a:prstGeom>
          <a:solidFill>
            <a:srgbClr val="FFFF00"/>
          </a:solidFill>
        </p:spPr>
        <p:txBody>
          <a:bodyPr wrap="square" rtlCol="0">
            <a:spAutoFit/>
          </a:bodyPr>
          <a:lstStyle/>
          <a:p>
            <a:pPr algn="ctr"/>
            <a:r>
              <a:rPr lang="en-US" sz="3600" b="1" dirty="0" smtClean="0"/>
              <a:t>ARCHES NP - OVERVIEW</a:t>
            </a:r>
          </a:p>
        </p:txBody>
      </p:sp>
      <p:pic>
        <p:nvPicPr>
          <p:cNvPr id="21" name="Picture 20" descr="https://www.nps.gov/carto/hfc/carto/media/ARCHmap1.jpg"/>
          <p:cNvPicPr>
            <a:picLocks noChangeAspect="1" noChangeArrowheads="1"/>
          </p:cNvPicPr>
          <p:nvPr/>
        </p:nvPicPr>
        <p:blipFill>
          <a:blip r:embed="rId3" cstate="print"/>
          <a:srcRect/>
          <a:stretch>
            <a:fillRect/>
          </a:stretch>
        </p:blipFill>
        <p:spPr bwMode="auto">
          <a:xfrm>
            <a:off x="5943600" y="685800"/>
            <a:ext cx="3200400" cy="4299528"/>
          </a:xfrm>
          <a:prstGeom prst="rect">
            <a:avLst/>
          </a:prstGeom>
          <a:noFill/>
        </p:spPr>
      </p:pic>
      <p:sp>
        <p:nvSpPr>
          <p:cNvPr id="22" name="Rectangle 21"/>
          <p:cNvSpPr/>
          <p:nvPr/>
        </p:nvSpPr>
        <p:spPr>
          <a:xfrm>
            <a:off x="0" y="4997440"/>
            <a:ext cx="9144000" cy="1708160"/>
          </a:xfrm>
          <a:prstGeom prst="rect">
            <a:avLst/>
          </a:prstGeom>
        </p:spPr>
        <p:txBody>
          <a:bodyPr wrap="square">
            <a:spAutoFit/>
          </a:bodyPr>
          <a:lstStyle/>
          <a:p>
            <a:pPr marL="176213" indent="-176213">
              <a:spcAft>
                <a:spcPts val="600"/>
              </a:spcAft>
              <a:buFont typeface="Arial" pitchFamily="34" charset="0"/>
              <a:buChar char="•"/>
            </a:pPr>
            <a:r>
              <a:rPr lang="en-US" sz="2800" dirty="0" smtClean="0"/>
              <a:t>It’s most famous for its exposed </a:t>
            </a:r>
            <a:r>
              <a:rPr lang="en-US" sz="2800" b="1" dirty="0" smtClean="0"/>
              <a:t>salt anticline</a:t>
            </a:r>
            <a:r>
              <a:rPr lang="en-US" sz="2800" dirty="0" smtClean="0"/>
              <a:t>!</a:t>
            </a:r>
          </a:p>
          <a:p>
            <a:pPr marL="176213" indent="-176213">
              <a:spcAft>
                <a:spcPts val="600"/>
              </a:spcAft>
            </a:pPr>
            <a:r>
              <a:rPr lang="en-US" sz="7200" dirty="0" smtClean="0"/>
              <a:t>     LET ME EXPLAIN…</a:t>
            </a:r>
          </a:p>
        </p:txBody>
      </p:sp>
      <p:sp>
        <p:nvSpPr>
          <p:cNvPr id="24" name="TextBox 23"/>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59394" name="Picture 2" descr="Hike of Delicate Arch: Arches National Park | Arches nationa… | Flickr"/>
          <p:cNvPicPr>
            <a:picLocks noChangeAspect="1" noChangeArrowheads="1"/>
          </p:cNvPicPr>
          <p:nvPr/>
        </p:nvPicPr>
        <p:blipFill>
          <a:blip r:embed="rId4" cstate="print"/>
          <a:srcRect l="22678" r="17123"/>
          <a:stretch>
            <a:fillRect/>
          </a:stretch>
        </p:blipFill>
        <p:spPr bwMode="auto">
          <a:xfrm>
            <a:off x="5410200" y="838200"/>
            <a:ext cx="3733800" cy="39623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9394"/>
                                        </p:tgtEl>
                                        <p:attrNameLst>
                                          <p:attrName>style.visibility</p:attrName>
                                        </p:attrNameLst>
                                      </p:cBhvr>
                                      <p:to>
                                        <p:strVal val="visible"/>
                                      </p:to>
                                    </p:set>
                                    <p:animEffect transition="in" filter="wipe(down)">
                                      <p:cBhvr>
                                        <p:cTn id="15" dur="500"/>
                                        <p:tgtEl>
                                          <p:spTgt spid="593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1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1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1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1000"/>
                                        <p:tgtEl>
                                          <p:spTgt spid="22">
                                            <p:txEl>
                                              <p:pRg st="0" end="0"/>
                                            </p:txEl>
                                          </p:spTgt>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wipe(left)">
                                      <p:cBhvr>
                                        <p:cTn id="39" dur="10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noAutofit/>
          </a:bodyPr>
          <a:lstStyle/>
          <a:p>
            <a:r>
              <a:rPr lang="en-US" dirty="0" smtClean="0"/>
              <a:t>SIDE EFFECT OF MOUNTAIN BUILDING</a:t>
            </a:r>
            <a:endParaRPr lang="en-US" dirty="0"/>
          </a:p>
        </p:txBody>
      </p:sp>
      <p:pic>
        <p:nvPicPr>
          <p:cNvPr id="130050" name="Picture 2"/>
          <p:cNvPicPr>
            <a:picLocks noChangeAspect="1" noChangeArrowheads="1"/>
          </p:cNvPicPr>
          <p:nvPr/>
        </p:nvPicPr>
        <p:blipFill>
          <a:blip r:embed="rId3" cstate="print"/>
          <a:srcRect/>
          <a:stretch>
            <a:fillRect/>
          </a:stretch>
        </p:blipFill>
        <p:spPr bwMode="auto">
          <a:xfrm>
            <a:off x="1787312" y="685800"/>
            <a:ext cx="7171617" cy="5943600"/>
          </a:xfrm>
          <a:prstGeom prst="rect">
            <a:avLst/>
          </a:prstGeom>
          <a:noFill/>
          <a:ln w="9525">
            <a:noFill/>
            <a:miter lim="800000"/>
            <a:headEnd/>
            <a:tailEnd/>
          </a:ln>
        </p:spPr>
      </p:pic>
      <p:pic>
        <p:nvPicPr>
          <p:cNvPr id="130052" name="Picture 4"/>
          <p:cNvPicPr>
            <a:picLocks noChangeAspect="1" noChangeArrowheads="1"/>
          </p:cNvPicPr>
          <p:nvPr/>
        </p:nvPicPr>
        <p:blipFill>
          <a:blip r:embed="rId4" cstate="print"/>
          <a:srcRect/>
          <a:stretch>
            <a:fillRect/>
          </a:stretch>
        </p:blipFill>
        <p:spPr bwMode="auto">
          <a:xfrm>
            <a:off x="5500468" y="1315328"/>
            <a:ext cx="2726197" cy="5476954"/>
          </a:xfrm>
          <a:prstGeom prst="rect">
            <a:avLst/>
          </a:prstGeom>
          <a:noFill/>
          <a:ln w="9525">
            <a:noFill/>
            <a:miter lim="800000"/>
            <a:headEnd/>
            <a:tailEnd/>
          </a:ln>
        </p:spPr>
      </p:pic>
      <p:pic>
        <p:nvPicPr>
          <p:cNvPr id="130051" name="Picture 3"/>
          <p:cNvPicPr>
            <a:picLocks noChangeAspect="1" noChangeArrowheads="1"/>
          </p:cNvPicPr>
          <p:nvPr/>
        </p:nvPicPr>
        <p:blipFill>
          <a:blip r:embed="rId5" cstate="print"/>
          <a:srcRect/>
          <a:stretch>
            <a:fillRect/>
          </a:stretch>
        </p:blipFill>
        <p:spPr bwMode="auto">
          <a:xfrm rot="240000">
            <a:off x="1560701" y="2813117"/>
            <a:ext cx="3952550" cy="2568303"/>
          </a:xfrm>
          <a:prstGeom prst="rect">
            <a:avLst/>
          </a:prstGeom>
          <a:noFill/>
          <a:ln w="9525">
            <a:noFill/>
            <a:miter lim="800000"/>
            <a:headEnd/>
            <a:tailEnd/>
          </a:ln>
        </p:spPr>
      </p:pic>
      <p:pic>
        <p:nvPicPr>
          <p:cNvPr id="130053" name="Picture 5"/>
          <p:cNvPicPr>
            <a:picLocks noChangeAspect="1" noChangeArrowheads="1"/>
          </p:cNvPicPr>
          <p:nvPr/>
        </p:nvPicPr>
        <p:blipFill>
          <a:blip r:embed="rId6" cstate="print"/>
          <a:srcRect/>
          <a:stretch>
            <a:fillRect/>
          </a:stretch>
        </p:blipFill>
        <p:spPr bwMode="auto">
          <a:xfrm rot="-240000">
            <a:off x="8228574" y="3052502"/>
            <a:ext cx="834635" cy="2345512"/>
          </a:xfrm>
          <a:prstGeom prst="rect">
            <a:avLst/>
          </a:prstGeom>
          <a:noFill/>
          <a:ln w="9525">
            <a:noFill/>
            <a:miter lim="800000"/>
            <a:headEnd/>
            <a:tailEnd/>
          </a:ln>
        </p:spPr>
      </p:pic>
      <p:cxnSp>
        <p:nvCxnSpPr>
          <p:cNvPr id="7" name="Straight Connector 6"/>
          <p:cNvCxnSpPr/>
          <p:nvPr/>
        </p:nvCxnSpPr>
        <p:spPr>
          <a:xfrm>
            <a:off x="1766668" y="3298876"/>
            <a:ext cx="726509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614269" y="685800"/>
            <a:ext cx="7467600" cy="6019800"/>
          </a:xfrm>
          <a:prstGeom prst="rect">
            <a:avLst/>
          </a:prstGeom>
          <a:noFill/>
          <a:ln w="336550">
            <a:solidFill>
              <a:srgbClr val="10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981200"/>
            <a:ext cx="5029200" cy="954107"/>
          </a:xfrm>
          <a:prstGeom prst="rect">
            <a:avLst/>
          </a:prstGeom>
          <a:solidFill>
            <a:schemeClr val="bg1"/>
          </a:solidFill>
        </p:spPr>
        <p:txBody>
          <a:bodyPr wrap="square">
            <a:spAutoFit/>
          </a:bodyPr>
          <a:lstStyle/>
          <a:p>
            <a:pPr marL="176213" indent="-176213">
              <a:spcAft>
                <a:spcPts val="600"/>
              </a:spcAft>
              <a:buFont typeface="Arial" pitchFamily="34" charset="0"/>
              <a:buChar char="•"/>
            </a:pPr>
            <a:r>
              <a:rPr lang="en-US" sz="2800" dirty="0" smtClean="0"/>
              <a:t>As it grew, it grew in two directions; above ground and</a:t>
            </a:r>
          </a:p>
        </p:txBody>
      </p:sp>
      <p:sp>
        <p:nvSpPr>
          <p:cNvPr id="13" name="Rectangle 12"/>
          <p:cNvSpPr/>
          <p:nvPr/>
        </p:nvSpPr>
        <p:spPr>
          <a:xfrm>
            <a:off x="0" y="4965174"/>
            <a:ext cx="5029200" cy="1892826"/>
          </a:xfrm>
          <a:prstGeom prst="rect">
            <a:avLst/>
          </a:prstGeom>
          <a:solidFill>
            <a:schemeClr val="bg1"/>
          </a:solidFill>
        </p:spPr>
        <p:txBody>
          <a:bodyPr wrap="square">
            <a:spAutoFit/>
          </a:bodyPr>
          <a:lstStyle/>
          <a:p>
            <a:pPr marL="176213" indent="-176213">
              <a:spcAft>
                <a:spcPts val="600"/>
              </a:spcAft>
            </a:pPr>
            <a:r>
              <a:rPr lang="en-US" sz="2800" dirty="0" smtClean="0"/>
              <a:t>	below ground or in this case, into the lithosphere </a:t>
            </a:r>
          </a:p>
          <a:p>
            <a:pPr marL="176213" indent="-176213">
              <a:spcAft>
                <a:spcPts val="600"/>
              </a:spcAft>
              <a:buFont typeface="Arial" pitchFamily="34" charset="0"/>
              <a:buChar char="•"/>
            </a:pPr>
            <a:r>
              <a:rPr lang="en-US" sz="2800" dirty="0" smtClean="0"/>
              <a:t>This is due to buoyancy of the rock in the lithosphere</a:t>
            </a:r>
          </a:p>
        </p:txBody>
      </p:sp>
      <p:sp>
        <p:nvSpPr>
          <p:cNvPr id="14" name="Rectangle 13"/>
          <p:cNvSpPr/>
          <p:nvPr/>
        </p:nvSpPr>
        <p:spPr>
          <a:xfrm>
            <a:off x="0" y="609600"/>
            <a:ext cx="5029200" cy="1384995"/>
          </a:xfrm>
          <a:prstGeom prst="rect">
            <a:avLst/>
          </a:prstGeom>
          <a:solidFill>
            <a:schemeClr val="bg1"/>
          </a:solidFill>
        </p:spPr>
        <p:txBody>
          <a:bodyPr wrap="square">
            <a:spAutoFit/>
          </a:bodyPr>
          <a:lstStyle/>
          <a:p>
            <a:pPr marL="176213" indent="-7938">
              <a:spcAft>
                <a:spcPts val="600"/>
              </a:spcAft>
            </a:pPr>
            <a:r>
              <a:rPr lang="en-US" sz="2800" dirty="0" smtClean="0"/>
              <a:t>This is a mountain range that has risen above the continental crust </a:t>
            </a:r>
          </a:p>
        </p:txBody>
      </p:sp>
      <p:sp>
        <p:nvSpPr>
          <p:cNvPr id="15" name="Rectangle 14"/>
          <p:cNvSpPr/>
          <p:nvPr/>
        </p:nvSpPr>
        <p:spPr>
          <a:xfrm>
            <a:off x="0" y="609600"/>
            <a:ext cx="5029200" cy="1815882"/>
          </a:xfrm>
          <a:prstGeom prst="rect">
            <a:avLst/>
          </a:prstGeom>
          <a:solidFill>
            <a:schemeClr val="bg1"/>
          </a:solidFill>
        </p:spPr>
        <p:txBody>
          <a:bodyPr wrap="square">
            <a:spAutoFit/>
          </a:bodyPr>
          <a:lstStyle/>
          <a:p>
            <a:pPr marL="176213" indent="-176213">
              <a:spcAft>
                <a:spcPts val="600"/>
              </a:spcAft>
            </a:pPr>
            <a:r>
              <a:rPr lang="en-US" sz="2800" dirty="0" smtClean="0"/>
              <a:t>	A side effect of this growth is a flexure of the lithosphere, a down-warping of the crust…like this…</a:t>
            </a:r>
          </a:p>
        </p:txBody>
      </p:sp>
      <p:sp>
        <p:nvSpPr>
          <p:cNvPr id="17" name="Freeform 16"/>
          <p:cNvSpPr/>
          <p:nvPr/>
        </p:nvSpPr>
        <p:spPr>
          <a:xfrm>
            <a:off x="2286000" y="3336537"/>
            <a:ext cx="3429000" cy="233289"/>
          </a:xfrm>
          <a:custGeom>
            <a:avLst/>
            <a:gdLst>
              <a:gd name="connsiteX0" fmla="*/ 3474720 w 3474720"/>
              <a:gd name="connsiteY0" fmla="*/ 0 h 196947"/>
              <a:gd name="connsiteX1" fmla="*/ 3249637 w 3474720"/>
              <a:gd name="connsiteY1" fmla="*/ 196947 h 196947"/>
              <a:gd name="connsiteX2" fmla="*/ 0 w 3474720"/>
              <a:gd name="connsiteY2" fmla="*/ 0 h 196947"/>
              <a:gd name="connsiteX3" fmla="*/ 3474720 w 3474720"/>
              <a:gd name="connsiteY3" fmla="*/ 0 h 196947"/>
              <a:gd name="connsiteX0" fmla="*/ 3474720 w 3474720"/>
              <a:gd name="connsiteY0" fmla="*/ 0 h 233289"/>
              <a:gd name="connsiteX1" fmla="*/ 3193366 w 3474720"/>
              <a:gd name="connsiteY1" fmla="*/ 233289 h 233289"/>
              <a:gd name="connsiteX2" fmla="*/ 0 w 3474720"/>
              <a:gd name="connsiteY2" fmla="*/ 0 h 233289"/>
              <a:gd name="connsiteX3" fmla="*/ 3474720 w 3474720"/>
              <a:gd name="connsiteY3" fmla="*/ 0 h 233289"/>
              <a:gd name="connsiteX0" fmla="*/ 3474720 w 3474720"/>
              <a:gd name="connsiteY0" fmla="*/ 0 h 233289"/>
              <a:gd name="connsiteX1" fmla="*/ 3269566 w 3474720"/>
              <a:gd name="connsiteY1" fmla="*/ 233289 h 233289"/>
              <a:gd name="connsiteX2" fmla="*/ 0 w 3474720"/>
              <a:gd name="connsiteY2" fmla="*/ 0 h 233289"/>
              <a:gd name="connsiteX3" fmla="*/ 3474720 w 3474720"/>
              <a:gd name="connsiteY3" fmla="*/ 0 h 233289"/>
              <a:gd name="connsiteX0" fmla="*/ 3429000 w 3429000"/>
              <a:gd name="connsiteY0" fmla="*/ 0 h 233289"/>
              <a:gd name="connsiteX1" fmla="*/ 3269566 w 3429000"/>
              <a:gd name="connsiteY1" fmla="*/ 233289 h 233289"/>
              <a:gd name="connsiteX2" fmla="*/ 0 w 3429000"/>
              <a:gd name="connsiteY2" fmla="*/ 0 h 233289"/>
              <a:gd name="connsiteX3" fmla="*/ 3429000 w 3429000"/>
              <a:gd name="connsiteY3" fmla="*/ 0 h 233289"/>
            </a:gdLst>
            <a:ahLst/>
            <a:cxnLst>
              <a:cxn ang="0">
                <a:pos x="connsiteX0" y="connsiteY0"/>
              </a:cxn>
              <a:cxn ang="0">
                <a:pos x="connsiteX1" y="connsiteY1"/>
              </a:cxn>
              <a:cxn ang="0">
                <a:pos x="connsiteX2" y="connsiteY2"/>
              </a:cxn>
              <a:cxn ang="0">
                <a:pos x="connsiteX3" y="connsiteY3"/>
              </a:cxn>
            </a:cxnLst>
            <a:rect l="l" t="t" r="r" b="b"/>
            <a:pathLst>
              <a:path w="3429000" h="233289">
                <a:moveTo>
                  <a:pt x="3429000" y="0"/>
                </a:moveTo>
                <a:lnTo>
                  <a:pt x="3269566" y="233289"/>
                </a:lnTo>
                <a:lnTo>
                  <a:pt x="0" y="0"/>
                </a:lnTo>
                <a:lnTo>
                  <a:pt x="3429000" y="0"/>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825452" y="3318078"/>
            <a:ext cx="1066800" cy="245961"/>
          </a:xfrm>
          <a:custGeom>
            <a:avLst/>
            <a:gdLst>
              <a:gd name="connsiteX0" fmla="*/ 1055077 w 1055077"/>
              <a:gd name="connsiteY0" fmla="*/ 14068 h 225083"/>
              <a:gd name="connsiteX1" fmla="*/ 0 w 1055077"/>
              <a:gd name="connsiteY1" fmla="*/ 0 h 225083"/>
              <a:gd name="connsiteX2" fmla="*/ 281354 w 1055077"/>
              <a:gd name="connsiteY2" fmla="*/ 225083 h 225083"/>
              <a:gd name="connsiteX3" fmla="*/ 1055077 w 1055077"/>
              <a:gd name="connsiteY3" fmla="*/ 182880 h 225083"/>
              <a:gd name="connsiteX4" fmla="*/ 1055077 w 1055077"/>
              <a:gd name="connsiteY4" fmla="*/ 14068 h 225083"/>
              <a:gd name="connsiteX0" fmla="*/ 1055077 w 1055077"/>
              <a:gd name="connsiteY0" fmla="*/ 14068 h 261425"/>
              <a:gd name="connsiteX1" fmla="*/ 0 w 1055077"/>
              <a:gd name="connsiteY1" fmla="*/ 0 h 261425"/>
              <a:gd name="connsiteX2" fmla="*/ 351692 w 1055077"/>
              <a:gd name="connsiteY2" fmla="*/ 261425 h 261425"/>
              <a:gd name="connsiteX3" fmla="*/ 1055077 w 1055077"/>
              <a:gd name="connsiteY3" fmla="*/ 182880 h 261425"/>
              <a:gd name="connsiteX4" fmla="*/ 1055077 w 1055077"/>
              <a:gd name="connsiteY4" fmla="*/ 14068 h 261425"/>
              <a:gd name="connsiteX0" fmla="*/ 1084385 w 1084385"/>
              <a:gd name="connsiteY0" fmla="*/ 0 h 247357"/>
              <a:gd name="connsiteX1" fmla="*/ 0 w 1084385"/>
              <a:gd name="connsiteY1" fmla="*/ 18757 h 247357"/>
              <a:gd name="connsiteX2" fmla="*/ 381000 w 1084385"/>
              <a:gd name="connsiteY2" fmla="*/ 247357 h 247357"/>
              <a:gd name="connsiteX3" fmla="*/ 1084385 w 1084385"/>
              <a:gd name="connsiteY3" fmla="*/ 168812 h 247357"/>
              <a:gd name="connsiteX4" fmla="*/ 1084385 w 1084385"/>
              <a:gd name="connsiteY4" fmla="*/ 0 h 247357"/>
              <a:gd name="connsiteX0" fmla="*/ 1084385 w 1084385"/>
              <a:gd name="connsiteY0" fmla="*/ 0 h 264718"/>
              <a:gd name="connsiteX1" fmla="*/ 0 w 1084385"/>
              <a:gd name="connsiteY1" fmla="*/ 18757 h 264718"/>
              <a:gd name="connsiteX2" fmla="*/ 381000 w 1084385"/>
              <a:gd name="connsiteY2" fmla="*/ 247357 h 264718"/>
              <a:gd name="connsiteX3" fmla="*/ 1066800 w 1084385"/>
              <a:gd name="connsiteY3" fmla="*/ 264718 h 264718"/>
              <a:gd name="connsiteX4" fmla="*/ 1084385 w 1084385"/>
              <a:gd name="connsiteY4" fmla="*/ 0 h 264718"/>
              <a:gd name="connsiteX0" fmla="*/ 1066800 w 1066800"/>
              <a:gd name="connsiteY0" fmla="*/ 0 h 304801"/>
              <a:gd name="connsiteX1" fmla="*/ 0 w 1066800"/>
              <a:gd name="connsiteY1" fmla="*/ 58840 h 304801"/>
              <a:gd name="connsiteX2" fmla="*/ 381000 w 1066800"/>
              <a:gd name="connsiteY2" fmla="*/ 287440 h 304801"/>
              <a:gd name="connsiteX3" fmla="*/ 1066800 w 1066800"/>
              <a:gd name="connsiteY3" fmla="*/ 304801 h 304801"/>
              <a:gd name="connsiteX4" fmla="*/ 1066800 w 1066800"/>
              <a:gd name="connsiteY4" fmla="*/ 0 h 304801"/>
              <a:gd name="connsiteX0" fmla="*/ 1066800 w 1066800"/>
              <a:gd name="connsiteY0" fmla="*/ 17361 h 245961"/>
              <a:gd name="connsiteX1" fmla="*/ 0 w 1066800"/>
              <a:gd name="connsiteY1" fmla="*/ 0 h 245961"/>
              <a:gd name="connsiteX2" fmla="*/ 381000 w 1066800"/>
              <a:gd name="connsiteY2" fmla="*/ 228600 h 245961"/>
              <a:gd name="connsiteX3" fmla="*/ 1066800 w 1066800"/>
              <a:gd name="connsiteY3" fmla="*/ 245961 h 245961"/>
              <a:gd name="connsiteX4" fmla="*/ 1066800 w 1066800"/>
              <a:gd name="connsiteY4" fmla="*/ 17361 h 245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5961">
                <a:moveTo>
                  <a:pt x="1066800" y="17361"/>
                </a:moveTo>
                <a:lnTo>
                  <a:pt x="0" y="0"/>
                </a:lnTo>
                <a:lnTo>
                  <a:pt x="381000" y="228600"/>
                </a:lnTo>
                <a:lnTo>
                  <a:pt x="1066800" y="245961"/>
                </a:lnTo>
                <a:lnTo>
                  <a:pt x="1066800" y="17361"/>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3"/>
          <p:cNvGrpSpPr/>
          <p:nvPr/>
        </p:nvGrpSpPr>
        <p:grpSpPr>
          <a:xfrm>
            <a:off x="5181600" y="3370873"/>
            <a:ext cx="3270378" cy="1805659"/>
            <a:chOff x="5158085" y="3386359"/>
            <a:chExt cx="3270378" cy="1805659"/>
          </a:xfrm>
        </p:grpSpPr>
        <p:sp>
          <p:nvSpPr>
            <p:cNvPr id="19" name="TextBox 18"/>
            <p:cNvSpPr txBox="1"/>
            <p:nvPr/>
          </p:nvSpPr>
          <p:spPr>
            <a:xfrm>
              <a:off x="5291796" y="4114800"/>
              <a:ext cx="3048000" cy="1077218"/>
            </a:xfrm>
            <a:prstGeom prst="rect">
              <a:avLst/>
            </a:prstGeom>
            <a:solidFill>
              <a:schemeClr val="tx1"/>
            </a:solidFill>
          </p:spPr>
          <p:txBody>
            <a:bodyPr wrap="square" rtlCol="0">
              <a:spAutoFit/>
            </a:bodyPr>
            <a:lstStyle/>
            <a:p>
              <a:pPr algn="ctr"/>
              <a:r>
                <a:rPr lang="en-US" sz="3200" b="1" dirty="0" smtClean="0">
                  <a:solidFill>
                    <a:schemeClr val="bg1"/>
                  </a:solidFill>
                </a:rPr>
                <a:t>BASINS HAVE BEEN CREATED</a:t>
              </a:r>
            </a:p>
          </p:txBody>
        </p:sp>
        <p:sp>
          <p:nvSpPr>
            <p:cNvPr id="22" name="Right Arrow 21"/>
            <p:cNvSpPr/>
            <p:nvPr/>
          </p:nvSpPr>
          <p:spPr>
            <a:xfrm rot="14400000">
              <a:off x="4891385" y="3653059"/>
              <a:ext cx="914400" cy="381000"/>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8230982">
              <a:off x="7780763" y="3663603"/>
              <a:ext cx="914400" cy="381000"/>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6"/>
          <p:cNvGrpSpPr/>
          <p:nvPr/>
        </p:nvGrpSpPr>
        <p:grpSpPr>
          <a:xfrm>
            <a:off x="1752600" y="609600"/>
            <a:ext cx="5867400" cy="2209800"/>
            <a:chOff x="838200" y="1600200"/>
            <a:chExt cx="5867400" cy="2209800"/>
          </a:xfrm>
        </p:grpSpPr>
        <p:pic>
          <p:nvPicPr>
            <p:cNvPr id="28" name="Picture 6"/>
            <p:cNvPicPr>
              <a:picLocks noChangeAspect="1" noChangeArrowheads="1"/>
            </p:cNvPicPr>
            <p:nvPr/>
          </p:nvPicPr>
          <p:blipFill>
            <a:blip r:embed="rId7" cstate="print"/>
            <a:srcRect/>
            <a:stretch>
              <a:fillRect/>
            </a:stretch>
          </p:blipFill>
          <p:spPr bwMode="auto">
            <a:xfrm>
              <a:off x="838200" y="1600200"/>
              <a:ext cx="2962275" cy="2171700"/>
            </a:xfrm>
            <a:prstGeom prst="rect">
              <a:avLst/>
            </a:prstGeom>
            <a:noFill/>
            <a:ln w="38100">
              <a:solidFill>
                <a:schemeClr val="tx1"/>
              </a:solidFill>
              <a:miter lim="800000"/>
              <a:headEnd/>
              <a:tailEnd/>
            </a:ln>
          </p:spPr>
        </p:pic>
        <p:sp>
          <p:nvSpPr>
            <p:cNvPr id="29" name="Right Brace 28"/>
            <p:cNvSpPr/>
            <p:nvPr/>
          </p:nvSpPr>
          <p:spPr>
            <a:xfrm>
              <a:off x="3200400" y="2552700"/>
              <a:ext cx="1066800" cy="533400"/>
            </a:xfrm>
            <a:prstGeom prst="rightBrace">
              <a:avLst>
                <a:gd name="adj1" fmla="val 8333"/>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3810000" y="1871008"/>
              <a:ext cx="2895600" cy="1938992"/>
            </a:xfrm>
            <a:prstGeom prst="rect">
              <a:avLst/>
            </a:prstGeom>
            <a:solidFill>
              <a:schemeClr val="tx1"/>
            </a:solidFill>
            <a:ln>
              <a:solidFill>
                <a:schemeClr val="tx1"/>
              </a:solidFill>
            </a:ln>
          </p:spPr>
          <p:txBody>
            <a:bodyPr wrap="square" rtlCol="0">
              <a:spAutoFit/>
            </a:bodyPr>
            <a:lstStyle/>
            <a:p>
              <a:pPr algn="ctr"/>
              <a:r>
                <a:rPr lang="en-US" sz="4000" b="1" dirty="0" smtClean="0">
                  <a:solidFill>
                    <a:schemeClr val="bg1"/>
                  </a:solidFill>
                </a:rPr>
                <a:t>Estimated basin depth of…</a:t>
              </a:r>
            </a:p>
          </p:txBody>
        </p:sp>
      </p:grpSp>
      <p:sp>
        <p:nvSpPr>
          <p:cNvPr id="31" name="Rectangle 30"/>
          <p:cNvSpPr/>
          <p:nvPr/>
        </p:nvSpPr>
        <p:spPr>
          <a:xfrm>
            <a:off x="4800600" y="3048000"/>
            <a:ext cx="1143000" cy="685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257800" y="6096000"/>
            <a:ext cx="3200400" cy="523220"/>
          </a:xfrm>
          <a:prstGeom prst="rect">
            <a:avLst/>
          </a:prstGeom>
          <a:noFill/>
        </p:spPr>
        <p:txBody>
          <a:bodyPr wrap="square" rtlCol="0">
            <a:spAutoFit/>
          </a:bodyPr>
          <a:lstStyle/>
          <a:p>
            <a:pPr algn="ctr"/>
            <a:r>
              <a:rPr lang="en-US" sz="2800" b="1" dirty="0" smtClean="0">
                <a:solidFill>
                  <a:schemeClr val="bg1"/>
                </a:solidFill>
              </a:rPr>
              <a:t>Lithosphere</a:t>
            </a:r>
          </a:p>
        </p:txBody>
      </p:sp>
      <p:sp>
        <p:nvSpPr>
          <p:cNvPr id="34" name="TextBox 33"/>
          <p:cNvSpPr txBox="1"/>
          <p:nvPr/>
        </p:nvSpPr>
        <p:spPr>
          <a:xfrm>
            <a:off x="685800" y="3733800"/>
            <a:ext cx="3962400" cy="1877437"/>
          </a:xfrm>
          <a:prstGeom prst="rect">
            <a:avLst/>
          </a:prstGeom>
          <a:solidFill>
            <a:schemeClr val="tx1"/>
          </a:solidFill>
          <a:ln>
            <a:solidFill>
              <a:schemeClr val="tx1"/>
            </a:solidFill>
          </a:ln>
        </p:spPr>
        <p:txBody>
          <a:bodyPr wrap="square" rtlCol="0">
            <a:spAutoFit/>
          </a:bodyPr>
          <a:lstStyle/>
          <a:p>
            <a:pPr algn="ctr"/>
            <a:r>
              <a:rPr lang="en-US" sz="4400" b="1" dirty="0" smtClean="0">
                <a:solidFill>
                  <a:schemeClr val="bg1"/>
                </a:solidFill>
              </a:rPr>
              <a:t>10,000+ ft,</a:t>
            </a:r>
          </a:p>
          <a:p>
            <a:pPr algn="ctr"/>
            <a:r>
              <a:rPr lang="en-US" sz="7200" b="1" dirty="0" smtClean="0">
                <a:solidFill>
                  <a:schemeClr val="bg1"/>
                </a:solidFill>
              </a:rPr>
              <a:t>2 miles!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wipe(down)">
                                      <p:cBhvr>
                                        <p:cTn id="7" dur="500"/>
                                        <p:tgtEl>
                                          <p:spTgt spid="1300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0052"/>
                                        </p:tgtEl>
                                        <p:attrNameLst>
                                          <p:attrName>style.visibility</p:attrName>
                                        </p:attrNameLst>
                                      </p:cBhvr>
                                      <p:to>
                                        <p:strVal val="visible"/>
                                      </p:to>
                                    </p:set>
                                    <p:animEffect transition="in" filter="fade">
                                      <p:cBhvr>
                                        <p:cTn id="50" dur="2000"/>
                                        <p:tgtEl>
                                          <p:spTgt spid="130052"/>
                                        </p:tgtEl>
                                      </p:cBhvr>
                                    </p:animEffect>
                                  </p:childTnLst>
                                </p:cTn>
                              </p:par>
                              <p:par>
                                <p:cTn id="51" presetID="10" presetClass="entr" presetSubtype="0" fill="hold" nodeType="withEffect">
                                  <p:stCondLst>
                                    <p:cond delay="0"/>
                                  </p:stCondLst>
                                  <p:childTnLst>
                                    <p:set>
                                      <p:cBhvr>
                                        <p:cTn id="52" dur="1" fill="hold">
                                          <p:stCondLst>
                                            <p:cond delay="0"/>
                                          </p:stCondLst>
                                        </p:cTn>
                                        <p:tgtEl>
                                          <p:spTgt spid="130051"/>
                                        </p:tgtEl>
                                        <p:attrNameLst>
                                          <p:attrName>style.visibility</p:attrName>
                                        </p:attrNameLst>
                                      </p:cBhvr>
                                      <p:to>
                                        <p:strVal val="visible"/>
                                      </p:to>
                                    </p:set>
                                    <p:animEffect transition="in" filter="fade">
                                      <p:cBhvr>
                                        <p:cTn id="53" dur="2000"/>
                                        <p:tgtEl>
                                          <p:spTgt spid="130051"/>
                                        </p:tgtEl>
                                      </p:cBhvr>
                                    </p:animEffect>
                                  </p:childTnLst>
                                </p:cTn>
                              </p:par>
                              <p:par>
                                <p:cTn id="54" presetID="10" presetClass="entr" presetSubtype="0" fill="hold" nodeType="withEffect">
                                  <p:stCondLst>
                                    <p:cond delay="0"/>
                                  </p:stCondLst>
                                  <p:childTnLst>
                                    <p:set>
                                      <p:cBhvr>
                                        <p:cTn id="55" dur="1" fill="hold">
                                          <p:stCondLst>
                                            <p:cond delay="0"/>
                                          </p:stCondLst>
                                        </p:cTn>
                                        <p:tgtEl>
                                          <p:spTgt spid="130053"/>
                                        </p:tgtEl>
                                        <p:attrNameLst>
                                          <p:attrName>style.visibility</p:attrName>
                                        </p:attrNameLst>
                                      </p:cBhvr>
                                      <p:to>
                                        <p:strVal val="visible"/>
                                      </p:to>
                                    </p:set>
                                    <p:animEffect transition="in" filter="fade">
                                      <p:cBhvr>
                                        <p:cTn id="56" dur="2000"/>
                                        <p:tgtEl>
                                          <p:spTgt spid="1300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290">
                                          <p:stCondLst>
                                            <p:cond delay="0"/>
                                          </p:stCondLst>
                                        </p:cTn>
                                        <p:tgtEl>
                                          <p:spTgt spid="31"/>
                                        </p:tgtEl>
                                      </p:cBhvr>
                                    </p:animEffect>
                                    <p:anim calcmode="lin" valueType="num">
                                      <p:cBhvr>
                                        <p:cTn id="74"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5"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6"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77"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78"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79" dur="13">
                                          <p:stCondLst>
                                            <p:cond delay="325"/>
                                          </p:stCondLst>
                                        </p:cTn>
                                        <p:tgtEl>
                                          <p:spTgt spid="31"/>
                                        </p:tgtEl>
                                      </p:cBhvr>
                                      <p:to x="100000" y="60000"/>
                                    </p:animScale>
                                    <p:animScale>
                                      <p:cBhvr>
                                        <p:cTn id="80" dur="83" decel="50000">
                                          <p:stCondLst>
                                            <p:cond delay="338"/>
                                          </p:stCondLst>
                                        </p:cTn>
                                        <p:tgtEl>
                                          <p:spTgt spid="31"/>
                                        </p:tgtEl>
                                      </p:cBhvr>
                                      <p:to x="100000" y="100000"/>
                                    </p:animScale>
                                    <p:animScale>
                                      <p:cBhvr>
                                        <p:cTn id="81" dur="13">
                                          <p:stCondLst>
                                            <p:cond delay="656"/>
                                          </p:stCondLst>
                                        </p:cTn>
                                        <p:tgtEl>
                                          <p:spTgt spid="31"/>
                                        </p:tgtEl>
                                      </p:cBhvr>
                                      <p:to x="100000" y="80000"/>
                                    </p:animScale>
                                    <p:animScale>
                                      <p:cBhvr>
                                        <p:cTn id="82" dur="83" decel="50000">
                                          <p:stCondLst>
                                            <p:cond delay="669"/>
                                          </p:stCondLst>
                                        </p:cTn>
                                        <p:tgtEl>
                                          <p:spTgt spid="31"/>
                                        </p:tgtEl>
                                      </p:cBhvr>
                                      <p:to x="100000" y="100000"/>
                                    </p:animScale>
                                    <p:animScale>
                                      <p:cBhvr>
                                        <p:cTn id="83" dur="13">
                                          <p:stCondLst>
                                            <p:cond delay="821"/>
                                          </p:stCondLst>
                                        </p:cTn>
                                        <p:tgtEl>
                                          <p:spTgt spid="31"/>
                                        </p:tgtEl>
                                      </p:cBhvr>
                                      <p:to x="100000" y="90000"/>
                                    </p:animScale>
                                    <p:animScale>
                                      <p:cBhvr>
                                        <p:cTn id="84" dur="83" decel="50000">
                                          <p:stCondLst>
                                            <p:cond delay="834"/>
                                          </p:stCondLst>
                                        </p:cTn>
                                        <p:tgtEl>
                                          <p:spTgt spid="31"/>
                                        </p:tgtEl>
                                      </p:cBhvr>
                                      <p:to x="100000" y="100000"/>
                                    </p:animScale>
                                    <p:animScale>
                                      <p:cBhvr>
                                        <p:cTn id="85" dur="13">
                                          <p:stCondLst>
                                            <p:cond delay="904"/>
                                          </p:stCondLst>
                                        </p:cTn>
                                        <p:tgtEl>
                                          <p:spTgt spid="31"/>
                                        </p:tgtEl>
                                      </p:cBhvr>
                                      <p:to x="100000" y="95000"/>
                                    </p:animScale>
                                    <p:animScale>
                                      <p:cBhvr>
                                        <p:cTn id="86" dur="83" decel="50000">
                                          <p:stCondLst>
                                            <p:cond delay="917"/>
                                          </p:stCondLst>
                                        </p:cTn>
                                        <p:tgtEl>
                                          <p:spTgt spid="31"/>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wipe(left)">
                                      <p:cBhvr>
                                        <p:cTn id="91" dur="1000"/>
                                        <p:tgtEl>
                                          <p:spTgt spid="4"/>
                                        </p:tgtEl>
                                      </p:cBhvr>
                                    </p:animEffect>
                                  </p:childTnLst>
                                </p:cTn>
                              </p:par>
                            </p:childTnLst>
                          </p:cTn>
                        </p:par>
                      </p:childTnLst>
                    </p:cTn>
                  </p:par>
                  <p:par>
                    <p:cTn id="92" fill="hold">
                      <p:stCondLst>
                        <p:cond delay="indefinite"/>
                      </p:stCondLst>
                      <p:childTnLst>
                        <p:par>
                          <p:cTn id="93" fill="hold">
                            <p:stCondLst>
                              <p:cond delay="0"/>
                            </p:stCondLst>
                            <p:childTnLst>
                              <p:par>
                                <p:cTn id="94" presetID="49" presetClass="entr" presetSubtype="0" decel="10000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p:cTn id="96" dur="3000" fill="hold"/>
                                        <p:tgtEl>
                                          <p:spTgt spid="34"/>
                                        </p:tgtEl>
                                        <p:attrNameLst>
                                          <p:attrName>ppt_w</p:attrName>
                                        </p:attrNameLst>
                                      </p:cBhvr>
                                      <p:tavLst>
                                        <p:tav tm="0">
                                          <p:val>
                                            <p:fltVal val="0"/>
                                          </p:val>
                                        </p:tav>
                                        <p:tav tm="100000">
                                          <p:val>
                                            <p:strVal val="#ppt_w"/>
                                          </p:val>
                                        </p:tav>
                                      </p:tavLst>
                                    </p:anim>
                                    <p:anim calcmode="lin" valueType="num">
                                      <p:cBhvr>
                                        <p:cTn id="97" dur="3000" fill="hold"/>
                                        <p:tgtEl>
                                          <p:spTgt spid="34"/>
                                        </p:tgtEl>
                                        <p:attrNameLst>
                                          <p:attrName>ppt_h</p:attrName>
                                        </p:attrNameLst>
                                      </p:cBhvr>
                                      <p:tavLst>
                                        <p:tav tm="0">
                                          <p:val>
                                            <p:fltVal val="0"/>
                                          </p:val>
                                        </p:tav>
                                        <p:tav tm="100000">
                                          <p:val>
                                            <p:strVal val="#ppt_h"/>
                                          </p:val>
                                        </p:tav>
                                      </p:tavLst>
                                    </p:anim>
                                    <p:anim calcmode="lin" valueType="num">
                                      <p:cBhvr>
                                        <p:cTn id="98" dur="3000" fill="hold"/>
                                        <p:tgtEl>
                                          <p:spTgt spid="34"/>
                                        </p:tgtEl>
                                        <p:attrNameLst>
                                          <p:attrName>style.rotation</p:attrName>
                                        </p:attrNameLst>
                                      </p:cBhvr>
                                      <p:tavLst>
                                        <p:tav tm="0">
                                          <p:val>
                                            <p:fltVal val="360"/>
                                          </p:val>
                                        </p:tav>
                                        <p:tav tm="100000">
                                          <p:val>
                                            <p:fltVal val="0"/>
                                          </p:val>
                                        </p:tav>
                                      </p:tavLst>
                                    </p:anim>
                                    <p:animEffect transition="in" filter="fade">
                                      <p:cBhvr>
                                        <p:cTn id="99"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7" grpId="0" animBg="1"/>
      <p:bldP spid="18" grpId="0" animBg="1"/>
      <p:bldP spid="31" grpId="0" animBg="1"/>
      <p:bldP spid="32" grpId="0"/>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Prehistoric Location of Paradox Basin</a:t>
            </a:r>
            <a:endParaRPr lang="en-US" dirty="0"/>
          </a:p>
        </p:txBody>
      </p:sp>
      <p:pic>
        <p:nvPicPr>
          <p:cNvPr id="143362" name="Picture 2"/>
          <p:cNvPicPr>
            <a:picLocks noChangeAspect="1" noChangeArrowheads="1"/>
          </p:cNvPicPr>
          <p:nvPr/>
        </p:nvPicPr>
        <p:blipFill>
          <a:blip r:embed="rId2" cstate="print"/>
          <a:srcRect/>
          <a:stretch>
            <a:fillRect/>
          </a:stretch>
        </p:blipFill>
        <p:spPr bwMode="auto">
          <a:xfrm>
            <a:off x="2076450" y="533400"/>
            <a:ext cx="4991100" cy="5029200"/>
          </a:xfrm>
          <a:prstGeom prst="rect">
            <a:avLst/>
          </a:prstGeom>
          <a:noFill/>
          <a:ln w="9525">
            <a:noFill/>
            <a:miter lim="800000"/>
            <a:headEnd/>
            <a:tailEnd/>
          </a:ln>
        </p:spPr>
      </p:pic>
      <p:pic>
        <p:nvPicPr>
          <p:cNvPr id="143366" name="Picture 6"/>
          <p:cNvPicPr>
            <a:picLocks noChangeAspect="1" noChangeArrowheads="1"/>
          </p:cNvPicPr>
          <p:nvPr/>
        </p:nvPicPr>
        <p:blipFill>
          <a:blip r:embed="rId3" cstate="print"/>
          <a:srcRect/>
          <a:stretch>
            <a:fillRect/>
          </a:stretch>
        </p:blipFill>
        <p:spPr bwMode="auto">
          <a:xfrm>
            <a:off x="0" y="5343525"/>
            <a:ext cx="8915400" cy="1514475"/>
          </a:xfrm>
          <a:prstGeom prst="rect">
            <a:avLst/>
          </a:prstGeom>
          <a:noFill/>
          <a:ln w="9525">
            <a:noFill/>
            <a:miter lim="800000"/>
            <a:headEnd/>
            <a:tailEnd/>
          </a:ln>
        </p:spPr>
      </p:pic>
      <p:sp>
        <p:nvSpPr>
          <p:cNvPr id="8" name="Oval 7"/>
          <p:cNvSpPr/>
          <p:nvPr/>
        </p:nvSpPr>
        <p:spPr>
          <a:xfrm>
            <a:off x="4495800" y="2209800"/>
            <a:ext cx="685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95800" y="2667000"/>
            <a:ext cx="685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wipe(down)">
                                      <p:cBhvr>
                                        <p:cTn id="7" dur="500"/>
                                        <p:tgtEl>
                                          <p:spTgt spid="14336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3366"/>
                                        </p:tgtEl>
                                        <p:attrNameLst>
                                          <p:attrName>style.visibility</p:attrName>
                                        </p:attrNameLst>
                                      </p:cBhvr>
                                      <p:to>
                                        <p:strVal val="visible"/>
                                      </p:to>
                                    </p:set>
                                    <p:animEffect transition="in" filter="wipe(left)">
                                      <p:cBhvr>
                                        <p:cTn id="11" dur="500"/>
                                        <p:tgtEl>
                                          <p:spTgt spid="14336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80">
                                          <p:stCondLst>
                                            <p:cond delay="0"/>
                                          </p:stCondLst>
                                        </p:cTn>
                                        <p:tgtEl>
                                          <p:spTgt spid="8"/>
                                        </p:tgtEl>
                                      </p:cBhvr>
                                    </p:animEffect>
                                    <p:anim calcmode="lin" valueType="num">
                                      <p:cBhvr>
                                        <p:cTn id="1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2" dur="26">
                                          <p:stCondLst>
                                            <p:cond delay="650"/>
                                          </p:stCondLst>
                                        </p:cTn>
                                        <p:tgtEl>
                                          <p:spTgt spid="8"/>
                                        </p:tgtEl>
                                      </p:cBhvr>
                                      <p:to x="100000" y="60000"/>
                                    </p:animScale>
                                    <p:animScale>
                                      <p:cBhvr>
                                        <p:cTn id="23" dur="166" decel="50000">
                                          <p:stCondLst>
                                            <p:cond delay="676"/>
                                          </p:stCondLst>
                                        </p:cTn>
                                        <p:tgtEl>
                                          <p:spTgt spid="8"/>
                                        </p:tgtEl>
                                      </p:cBhvr>
                                      <p:to x="100000" y="100000"/>
                                    </p:animScale>
                                    <p:animScale>
                                      <p:cBhvr>
                                        <p:cTn id="24" dur="26">
                                          <p:stCondLst>
                                            <p:cond delay="1312"/>
                                          </p:stCondLst>
                                        </p:cTn>
                                        <p:tgtEl>
                                          <p:spTgt spid="8"/>
                                        </p:tgtEl>
                                      </p:cBhvr>
                                      <p:to x="100000" y="80000"/>
                                    </p:animScale>
                                    <p:animScale>
                                      <p:cBhvr>
                                        <p:cTn id="25" dur="166" decel="50000">
                                          <p:stCondLst>
                                            <p:cond delay="1338"/>
                                          </p:stCondLst>
                                        </p:cTn>
                                        <p:tgtEl>
                                          <p:spTgt spid="8"/>
                                        </p:tgtEl>
                                      </p:cBhvr>
                                      <p:to x="100000" y="100000"/>
                                    </p:animScale>
                                    <p:animScale>
                                      <p:cBhvr>
                                        <p:cTn id="26" dur="26">
                                          <p:stCondLst>
                                            <p:cond delay="1642"/>
                                          </p:stCondLst>
                                        </p:cTn>
                                        <p:tgtEl>
                                          <p:spTgt spid="8"/>
                                        </p:tgtEl>
                                      </p:cBhvr>
                                      <p:to x="100000" y="90000"/>
                                    </p:animScale>
                                    <p:animScale>
                                      <p:cBhvr>
                                        <p:cTn id="27" dur="166" decel="50000">
                                          <p:stCondLst>
                                            <p:cond delay="1668"/>
                                          </p:stCondLst>
                                        </p:cTn>
                                        <p:tgtEl>
                                          <p:spTgt spid="8"/>
                                        </p:tgtEl>
                                      </p:cBhvr>
                                      <p:to x="100000" y="100000"/>
                                    </p:animScale>
                                    <p:animScale>
                                      <p:cBhvr>
                                        <p:cTn id="28" dur="26">
                                          <p:stCondLst>
                                            <p:cond delay="1808"/>
                                          </p:stCondLst>
                                        </p:cTn>
                                        <p:tgtEl>
                                          <p:spTgt spid="8"/>
                                        </p:tgtEl>
                                      </p:cBhvr>
                                      <p:to x="100000" y="95000"/>
                                    </p:animScale>
                                    <p:animScale>
                                      <p:cBhvr>
                                        <p:cTn id="29" dur="166" decel="50000">
                                          <p:stCondLst>
                                            <p:cond delay="1834"/>
                                          </p:stCondLst>
                                        </p:cTn>
                                        <p:tgtEl>
                                          <p:spTgt spid="8"/>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p:cNvPicPr>
            <a:picLocks noChangeAspect="1" noChangeArrowheads="1"/>
          </p:cNvPicPr>
          <p:nvPr/>
        </p:nvPicPr>
        <p:blipFill>
          <a:blip r:embed="rId3" cstate="print"/>
          <a:srcRect/>
          <a:stretch>
            <a:fillRect/>
          </a:stretch>
        </p:blipFill>
        <p:spPr bwMode="auto">
          <a:xfrm>
            <a:off x="1219200" y="533400"/>
            <a:ext cx="6702552" cy="6218373"/>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PARADOX BASIN</a:t>
            </a:r>
            <a:endParaRPr lang="en-US" dirty="0"/>
          </a:p>
        </p:txBody>
      </p:sp>
      <p:sp>
        <p:nvSpPr>
          <p:cNvPr id="8" name="Freeform 7"/>
          <p:cNvSpPr/>
          <p:nvPr/>
        </p:nvSpPr>
        <p:spPr>
          <a:xfrm rot="21480000">
            <a:off x="1609335" y="1316085"/>
            <a:ext cx="3730559" cy="4206087"/>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3675732" y="2297988"/>
            <a:ext cx="1170063" cy="1304693"/>
          </a:xfrm>
          <a:custGeom>
            <a:avLst/>
            <a:gdLst>
              <a:gd name="connsiteX0" fmla="*/ 2140085 w 4649821"/>
              <a:gd name="connsiteY0" fmla="*/ 904672 h 5184842"/>
              <a:gd name="connsiteX1" fmla="*/ 1819072 w 4649821"/>
              <a:gd name="connsiteY1" fmla="*/ 661481 h 5184842"/>
              <a:gd name="connsiteX2" fmla="*/ 1692613 w 4649821"/>
              <a:gd name="connsiteY2" fmla="*/ 612842 h 5184842"/>
              <a:gd name="connsiteX3" fmla="*/ 1595336 w 4649821"/>
              <a:gd name="connsiteY3" fmla="*/ 583659 h 5184842"/>
              <a:gd name="connsiteX4" fmla="*/ 1498060 w 4649821"/>
              <a:gd name="connsiteY4" fmla="*/ 612842 h 5184842"/>
              <a:gd name="connsiteX5" fmla="*/ 1410511 w 4649821"/>
              <a:gd name="connsiteY5" fmla="*/ 612842 h 5184842"/>
              <a:gd name="connsiteX6" fmla="*/ 1361872 w 4649821"/>
              <a:gd name="connsiteY6" fmla="*/ 535021 h 5184842"/>
              <a:gd name="connsiteX7" fmla="*/ 1293779 w 4649821"/>
              <a:gd name="connsiteY7" fmla="*/ 428017 h 5184842"/>
              <a:gd name="connsiteX8" fmla="*/ 1138136 w 4649821"/>
              <a:gd name="connsiteY8" fmla="*/ 340468 h 5184842"/>
              <a:gd name="connsiteX9" fmla="*/ 1011677 w 4649821"/>
              <a:gd name="connsiteY9" fmla="*/ 272374 h 5184842"/>
              <a:gd name="connsiteX10" fmla="*/ 836579 w 4649821"/>
              <a:gd name="connsiteY10" fmla="*/ 165370 h 5184842"/>
              <a:gd name="connsiteX11" fmla="*/ 642026 w 4649821"/>
              <a:gd name="connsiteY11" fmla="*/ 68093 h 5184842"/>
              <a:gd name="connsiteX12" fmla="*/ 476655 w 4649821"/>
              <a:gd name="connsiteY12" fmla="*/ 19455 h 5184842"/>
              <a:gd name="connsiteX13" fmla="*/ 350196 w 4649821"/>
              <a:gd name="connsiteY13" fmla="*/ 0 h 5184842"/>
              <a:gd name="connsiteX14" fmla="*/ 223736 w 4649821"/>
              <a:gd name="connsiteY14" fmla="*/ 29183 h 5184842"/>
              <a:gd name="connsiteX15" fmla="*/ 126460 w 4649821"/>
              <a:gd name="connsiteY15" fmla="*/ 204281 h 5184842"/>
              <a:gd name="connsiteX16" fmla="*/ 126460 w 4649821"/>
              <a:gd name="connsiteY16" fmla="*/ 350196 h 5184842"/>
              <a:gd name="connsiteX17" fmla="*/ 214009 w 4649821"/>
              <a:gd name="connsiteY17" fmla="*/ 749030 h 5184842"/>
              <a:gd name="connsiteX18" fmla="*/ 252919 w 4649821"/>
              <a:gd name="connsiteY18" fmla="*/ 1011676 h 5184842"/>
              <a:gd name="connsiteX19" fmla="*/ 214009 w 4649821"/>
              <a:gd name="connsiteY19" fmla="*/ 1089498 h 5184842"/>
              <a:gd name="connsiteX20" fmla="*/ 214009 w 4649821"/>
              <a:gd name="connsiteY20" fmla="*/ 1186774 h 5184842"/>
              <a:gd name="connsiteX21" fmla="*/ 233464 w 4649821"/>
              <a:gd name="connsiteY21" fmla="*/ 1264596 h 5184842"/>
              <a:gd name="connsiteX22" fmla="*/ 311285 w 4649821"/>
              <a:gd name="connsiteY22" fmla="*/ 1313234 h 5184842"/>
              <a:gd name="connsiteX23" fmla="*/ 389107 w 4649821"/>
              <a:gd name="connsiteY23" fmla="*/ 1342417 h 5184842"/>
              <a:gd name="connsiteX24" fmla="*/ 447472 w 4649821"/>
              <a:gd name="connsiteY24" fmla="*/ 1439693 h 5184842"/>
              <a:gd name="connsiteX25" fmla="*/ 515566 w 4649821"/>
              <a:gd name="connsiteY25" fmla="*/ 1653702 h 5184842"/>
              <a:gd name="connsiteX26" fmla="*/ 515566 w 4649821"/>
              <a:gd name="connsiteY26" fmla="*/ 1741251 h 5184842"/>
              <a:gd name="connsiteX27" fmla="*/ 437745 w 4649821"/>
              <a:gd name="connsiteY27" fmla="*/ 1770434 h 5184842"/>
              <a:gd name="connsiteX28" fmla="*/ 350196 w 4649821"/>
              <a:gd name="connsiteY28" fmla="*/ 1809344 h 5184842"/>
              <a:gd name="connsiteX29" fmla="*/ 223736 w 4649821"/>
              <a:gd name="connsiteY29" fmla="*/ 1663430 h 5184842"/>
              <a:gd name="connsiteX30" fmla="*/ 136187 w 4649821"/>
              <a:gd name="connsiteY30" fmla="*/ 1663430 h 5184842"/>
              <a:gd name="connsiteX31" fmla="*/ 29183 w 4649821"/>
              <a:gd name="connsiteY31" fmla="*/ 1731523 h 5184842"/>
              <a:gd name="connsiteX32" fmla="*/ 0 w 4649821"/>
              <a:gd name="connsiteY32" fmla="*/ 1828800 h 5184842"/>
              <a:gd name="connsiteX33" fmla="*/ 29183 w 4649821"/>
              <a:gd name="connsiteY33" fmla="*/ 2208178 h 5184842"/>
              <a:gd name="connsiteX34" fmla="*/ 29183 w 4649821"/>
              <a:gd name="connsiteY34" fmla="*/ 2286000 h 5184842"/>
              <a:gd name="connsiteX35" fmla="*/ 204281 w 4649821"/>
              <a:gd name="connsiteY35" fmla="*/ 2354093 h 5184842"/>
              <a:gd name="connsiteX36" fmla="*/ 369651 w 4649821"/>
              <a:gd name="connsiteY36" fmla="*/ 2431915 h 5184842"/>
              <a:gd name="connsiteX37" fmla="*/ 476655 w 4649821"/>
              <a:gd name="connsiteY37" fmla="*/ 2597285 h 5184842"/>
              <a:gd name="connsiteX38" fmla="*/ 622570 w 4649821"/>
              <a:gd name="connsiteY38" fmla="*/ 2723744 h 5184842"/>
              <a:gd name="connsiteX39" fmla="*/ 739302 w 4649821"/>
              <a:gd name="connsiteY39" fmla="*/ 2782110 h 5184842"/>
              <a:gd name="connsiteX40" fmla="*/ 953311 w 4649821"/>
              <a:gd name="connsiteY40" fmla="*/ 2752927 h 5184842"/>
              <a:gd name="connsiteX41" fmla="*/ 1021404 w 4649821"/>
              <a:gd name="connsiteY41" fmla="*/ 2684834 h 5184842"/>
              <a:gd name="connsiteX42" fmla="*/ 1099226 w 4649821"/>
              <a:gd name="connsiteY42" fmla="*/ 2714017 h 5184842"/>
              <a:gd name="connsiteX43" fmla="*/ 1128409 w 4649821"/>
              <a:gd name="connsiteY43" fmla="*/ 2821021 h 5184842"/>
              <a:gd name="connsiteX44" fmla="*/ 1206230 w 4649821"/>
              <a:gd name="connsiteY44" fmla="*/ 2918298 h 5184842"/>
              <a:gd name="connsiteX45" fmla="*/ 1293779 w 4649821"/>
              <a:gd name="connsiteY45" fmla="*/ 3035030 h 5184842"/>
              <a:gd name="connsiteX46" fmla="*/ 1293779 w 4649821"/>
              <a:gd name="connsiteY46" fmla="*/ 3200400 h 5184842"/>
              <a:gd name="connsiteX47" fmla="*/ 1313234 w 4649821"/>
              <a:gd name="connsiteY47" fmla="*/ 3463047 h 5184842"/>
              <a:gd name="connsiteX48" fmla="*/ 1225685 w 4649821"/>
              <a:gd name="connsiteY48" fmla="*/ 3492230 h 5184842"/>
              <a:gd name="connsiteX49" fmla="*/ 1118681 w 4649821"/>
              <a:gd name="connsiteY49" fmla="*/ 3424136 h 5184842"/>
              <a:gd name="connsiteX50" fmla="*/ 1079770 w 4649821"/>
              <a:gd name="connsiteY50" fmla="*/ 3249038 h 5184842"/>
              <a:gd name="connsiteX51" fmla="*/ 1099226 w 4649821"/>
              <a:gd name="connsiteY51" fmla="*/ 3044757 h 5184842"/>
              <a:gd name="connsiteX52" fmla="*/ 1040860 w 4649821"/>
              <a:gd name="connsiteY52" fmla="*/ 2918298 h 5184842"/>
              <a:gd name="connsiteX53" fmla="*/ 924128 w 4649821"/>
              <a:gd name="connsiteY53" fmla="*/ 2918298 h 5184842"/>
              <a:gd name="connsiteX54" fmla="*/ 885217 w 4649821"/>
              <a:gd name="connsiteY54" fmla="*/ 2976664 h 5184842"/>
              <a:gd name="connsiteX55" fmla="*/ 885217 w 4649821"/>
              <a:gd name="connsiteY55" fmla="*/ 3103123 h 5184842"/>
              <a:gd name="connsiteX56" fmla="*/ 797668 w 4649821"/>
              <a:gd name="connsiteY56" fmla="*/ 3307404 h 5184842"/>
              <a:gd name="connsiteX57" fmla="*/ 749030 w 4649821"/>
              <a:gd name="connsiteY57" fmla="*/ 3346315 h 5184842"/>
              <a:gd name="connsiteX58" fmla="*/ 749030 w 4649821"/>
              <a:gd name="connsiteY58" fmla="*/ 3443591 h 5184842"/>
              <a:gd name="connsiteX59" fmla="*/ 768485 w 4649821"/>
              <a:gd name="connsiteY59" fmla="*/ 3570051 h 5184842"/>
              <a:gd name="connsiteX60" fmla="*/ 924128 w 4649821"/>
              <a:gd name="connsiteY60" fmla="*/ 3813242 h 5184842"/>
              <a:gd name="connsiteX61" fmla="*/ 1001949 w 4649821"/>
              <a:gd name="connsiteY61" fmla="*/ 3968885 h 5184842"/>
              <a:gd name="connsiteX62" fmla="*/ 1021404 w 4649821"/>
              <a:gd name="connsiteY62" fmla="*/ 4134255 h 5184842"/>
              <a:gd name="connsiteX63" fmla="*/ 1031132 w 4649821"/>
              <a:gd name="connsiteY63" fmla="*/ 4221804 h 5184842"/>
              <a:gd name="connsiteX64" fmla="*/ 1099226 w 4649821"/>
              <a:gd name="connsiteY64" fmla="*/ 4280170 h 5184842"/>
              <a:gd name="connsiteX65" fmla="*/ 1177047 w 4649821"/>
              <a:gd name="connsiteY65" fmla="*/ 4270442 h 5184842"/>
              <a:gd name="connsiteX66" fmla="*/ 1264596 w 4649821"/>
              <a:gd name="connsiteY66" fmla="*/ 4241259 h 5184842"/>
              <a:gd name="connsiteX67" fmla="*/ 1303507 w 4649821"/>
              <a:gd name="connsiteY67" fmla="*/ 4114800 h 5184842"/>
              <a:gd name="connsiteX68" fmla="*/ 1322962 w 4649821"/>
              <a:gd name="connsiteY68" fmla="*/ 4007796 h 5184842"/>
              <a:gd name="connsiteX69" fmla="*/ 1352145 w 4649821"/>
              <a:gd name="connsiteY69" fmla="*/ 3929974 h 5184842"/>
              <a:gd name="connsiteX70" fmla="*/ 1352145 w 4649821"/>
              <a:gd name="connsiteY70" fmla="*/ 3822970 h 5184842"/>
              <a:gd name="connsiteX71" fmla="*/ 1381328 w 4649821"/>
              <a:gd name="connsiteY71" fmla="*/ 3754876 h 5184842"/>
              <a:gd name="connsiteX72" fmla="*/ 1429966 w 4649821"/>
              <a:gd name="connsiteY72" fmla="*/ 3774332 h 5184842"/>
              <a:gd name="connsiteX73" fmla="*/ 1449421 w 4649821"/>
              <a:gd name="connsiteY73" fmla="*/ 3861881 h 5184842"/>
              <a:gd name="connsiteX74" fmla="*/ 1439694 w 4649821"/>
              <a:gd name="connsiteY74" fmla="*/ 3959157 h 5184842"/>
              <a:gd name="connsiteX75" fmla="*/ 1478604 w 4649821"/>
              <a:gd name="connsiteY75" fmla="*/ 4046706 h 5184842"/>
              <a:gd name="connsiteX76" fmla="*/ 1459149 w 4649821"/>
              <a:gd name="connsiteY76" fmla="*/ 4338536 h 5184842"/>
              <a:gd name="connsiteX77" fmla="*/ 1264596 w 4649821"/>
              <a:gd name="connsiteY77" fmla="*/ 4367719 h 5184842"/>
              <a:gd name="connsiteX78" fmla="*/ 1264596 w 4649821"/>
              <a:gd name="connsiteY78" fmla="*/ 4503906 h 5184842"/>
              <a:gd name="connsiteX79" fmla="*/ 1332690 w 4649821"/>
              <a:gd name="connsiteY79" fmla="*/ 4503906 h 5184842"/>
              <a:gd name="connsiteX80" fmla="*/ 1449421 w 4649821"/>
              <a:gd name="connsiteY80" fmla="*/ 4533089 h 5184842"/>
              <a:gd name="connsiteX81" fmla="*/ 1566153 w 4649821"/>
              <a:gd name="connsiteY81" fmla="*/ 4581727 h 5184842"/>
              <a:gd name="connsiteX82" fmla="*/ 1692613 w 4649821"/>
              <a:gd name="connsiteY82" fmla="*/ 4591455 h 5184842"/>
              <a:gd name="connsiteX83" fmla="*/ 1760707 w 4649821"/>
              <a:gd name="connsiteY83" fmla="*/ 4649821 h 5184842"/>
              <a:gd name="connsiteX84" fmla="*/ 1760707 w 4649821"/>
              <a:gd name="connsiteY84" fmla="*/ 4649821 h 5184842"/>
              <a:gd name="connsiteX85" fmla="*/ 2003898 w 4649821"/>
              <a:gd name="connsiteY85" fmla="*/ 4640093 h 5184842"/>
              <a:gd name="connsiteX86" fmla="*/ 2091447 w 4649821"/>
              <a:gd name="connsiteY86" fmla="*/ 4756825 h 5184842"/>
              <a:gd name="connsiteX87" fmla="*/ 2120630 w 4649821"/>
              <a:gd name="connsiteY87" fmla="*/ 4883285 h 5184842"/>
              <a:gd name="connsiteX88" fmla="*/ 2178996 w 4649821"/>
              <a:gd name="connsiteY88" fmla="*/ 4990289 h 5184842"/>
              <a:gd name="connsiteX89" fmla="*/ 2208179 w 4649821"/>
              <a:gd name="connsiteY89" fmla="*/ 4970834 h 5184842"/>
              <a:gd name="connsiteX90" fmla="*/ 2237362 w 4649821"/>
              <a:gd name="connsiteY90" fmla="*/ 4863830 h 5184842"/>
              <a:gd name="connsiteX91" fmla="*/ 2208179 w 4649821"/>
              <a:gd name="connsiteY91" fmla="*/ 4786008 h 5184842"/>
              <a:gd name="connsiteX92" fmla="*/ 2208179 w 4649821"/>
              <a:gd name="connsiteY92" fmla="*/ 4786008 h 5184842"/>
              <a:gd name="connsiteX93" fmla="*/ 2402732 w 4649821"/>
              <a:gd name="connsiteY93" fmla="*/ 4815191 h 5184842"/>
              <a:gd name="connsiteX94" fmla="*/ 2500009 w 4649821"/>
              <a:gd name="connsiteY94" fmla="*/ 4961106 h 5184842"/>
              <a:gd name="connsiteX95" fmla="*/ 2587558 w 4649821"/>
              <a:gd name="connsiteY95" fmla="*/ 5097293 h 5184842"/>
              <a:gd name="connsiteX96" fmla="*/ 2665379 w 4649821"/>
              <a:gd name="connsiteY96" fmla="*/ 5048655 h 5184842"/>
              <a:gd name="connsiteX97" fmla="*/ 2821021 w 4649821"/>
              <a:gd name="connsiteY97" fmla="*/ 5058383 h 5184842"/>
              <a:gd name="connsiteX98" fmla="*/ 3015575 w 4649821"/>
              <a:gd name="connsiteY98" fmla="*/ 5184842 h 5184842"/>
              <a:gd name="connsiteX99" fmla="*/ 3317132 w 4649821"/>
              <a:gd name="connsiteY99" fmla="*/ 5126476 h 5184842"/>
              <a:gd name="connsiteX100" fmla="*/ 3784060 w 4649821"/>
              <a:gd name="connsiteY100" fmla="*/ 4970834 h 5184842"/>
              <a:gd name="connsiteX101" fmla="*/ 4066162 w 4649821"/>
              <a:gd name="connsiteY101" fmla="*/ 4873557 h 5184842"/>
              <a:gd name="connsiteX102" fmla="*/ 4260715 w 4649821"/>
              <a:gd name="connsiteY102" fmla="*/ 4834647 h 5184842"/>
              <a:gd name="connsiteX103" fmla="*/ 4328809 w 4649821"/>
              <a:gd name="connsiteY103" fmla="*/ 4708187 h 5184842"/>
              <a:gd name="connsiteX104" fmla="*/ 4620638 w 4649821"/>
              <a:gd name="connsiteY104" fmla="*/ 4601183 h 5184842"/>
              <a:gd name="connsiteX105" fmla="*/ 4649821 w 4649821"/>
              <a:gd name="connsiteY105" fmla="*/ 4474723 h 5184842"/>
              <a:gd name="connsiteX106" fmla="*/ 4581728 w 4649821"/>
              <a:gd name="connsiteY106" fmla="*/ 4348264 h 5184842"/>
              <a:gd name="connsiteX107" fmla="*/ 4523362 w 4649821"/>
              <a:gd name="connsiteY107" fmla="*/ 4221804 h 5184842"/>
              <a:gd name="connsiteX108" fmla="*/ 4464996 w 4649821"/>
              <a:gd name="connsiteY108" fmla="*/ 4017523 h 5184842"/>
              <a:gd name="connsiteX109" fmla="*/ 4357992 w 4649821"/>
              <a:gd name="connsiteY109" fmla="*/ 3881336 h 5184842"/>
              <a:gd name="connsiteX110" fmla="*/ 4143983 w 4649821"/>
              <a:gd name="connsiteY110" fmla="*/ 3628417 h 5184842"/>
              <a:gd name="connsiteX111" fmla="*/ 3968885 w 4649821"/>
              <a:gd name="connsiteY111" fmla="*/ 3453319 h 5184842"/>
              <a:gd name="connsiteX112" fmla="*/ 3861881 w 4649821"/>
              <a:gd name="connsiteY112" fmla="*/ 3317132 h 5184842"/>
              <a:gd name="connsiteX113" fmla="*/ 3891064 w 4649821"/>
              <a:gd name="connsiteY113" fmla="*/ 3112851 h 5184842"/>
              <a:gd name="connsiteX114" fmla="*/ 3988341 w 4649821"/>
              <a:gd name="connsiteY114" fmla="*/ 2850204 h 5184842"/>
              <a:gd name="connsiteX115" fmla="*/ 3959158 w 4649821"/>
              <a:gd name="connsiteY115" fmla="*/ 2665378 h 5184842"/>
              <a:gd name="connsiteX116" fmla="*/ 3891064 w 4649821"/>
              <a:gd name="connsiteY116" fmla="*/ 2577830 h 5184842"/>
              <a:gd name="connsiteX117" fmla="*/ 3803515 w 4649821"/>
              <a:gd name="connsiteY117" fmla="*/ 2373549 h 5184842"/>
              <a:gd name="connsiteX118" fmla="*/ 3735421 w 4649821"/>
              <a:gd name="connsiteY118" fmla="*/ 2266544 h 5184842"/>
              <a:gd name="connsiteX119" fmla="*/ 3657600 w 4649821"/>
              <a:gd name="connsiteY119" fmla="*/ 2042808 h 5184842"/>
              <a:gd name="connsiteX120" fmla="*/ 3443592 w 4649821"/>
              <a:gd name="connsiteY120" fmla="*/ 1916349 h 5184842"/>
              <a:gd name="connsiteX121" fmla="*/ 2752928 w 4649821"/>
              <a:gd name="connsiteY121" fmla="*/ 1468876 h 5184842"/>
              <a:gd name="connsiteX122" fmla="*/ 2431915 w 4649821"/>
              <a:gd name="connsiteY122" fmla="*/ 1206230 h 5184842"/>
              <a:gd name="connsiteX123" fmla="*/ 2383277 w 4649821"/>
              <a:gd name="connsiteY123" fmla="*/ 1099225 h 5184842"/>
              <a:gd name="connsiteX124" fmla="*/ 2276272 w 4649821"/>
              <a:gd name="connsiteY124" fmla="*/ 1040859 h 5184842"/>
              <a:gd name="connsiteX125" fmla="*/ 2208179 w 4649821"/>
              <a:gd name="connsiteY125" fmla="*/ 943583 h 5184842"/>
              <a:gd name="connsiteX126" fmla="*/ 2140085 w 4649821"/>
              <a:gd name="connsiteY126" fmla="*/ 904672 h 5184842"/>
              <a:gd name="connsiteX0" fmla="*/ 2140085 w 4649821"/>
              <a:gd name="connsiteY0" fmla="*/ 904672 h 5184842"/>
              <a:gd name="connsiteX1" fmla="*/ 1819072 w 4649821"/>
              <a:gd name="connsiteY1" fmla="*/ 661481 h 5184842"/>
              <a:gd name="connsiteX2" fmla="*/ 1692613 w 4649821"/>
              <a:gd name="connsiteY2" fmla="*/ 612842 h 5184842"/>
              <a:gd name="connsiteX3" fmla="*/ 1595336 w 4649821"/>
              <a:gd name="connsiteY3" fmla="*/ 583659 h 5184842"/>
              <a:gd name="connsiteX4" fmla="*/ 1498060 w 4649821"/>
              <a:gd name="connsiteY4" fmla="*/ 612842 h 5184842"/>
              <a:gd name="connsiteX5" fmla="*/ 1410511 w 4649821"/>
              <a:gd name="connsiteY5" fmla="*/ 612842 h 5184842"/>
              <a:gd name="connsiteX6" fmla="*/ 1361872 w 4649821"/>
              <a:gd name="connsiteY6" fmla="*/ 535021 h 5184842"/>
              <a:gd name="connsiteX7" fmla="*/ 1293779 w 4649821"/>
              <a:gd name="connsiteY7" fmla="*/ 428017 h 5184842"/>
              <a:gd name="connsiteX8" fmla="*/ 1138136 w 4649821"/>
              <a:gd name="connsiteY8" fmla="*/ 340468 h 5184842"/>
              <a:gd name="connsiteX9" fmla="*/ 1011677 w 4649821"/>
              <a:gd name="connsiteY9" fmla="*/ 272374 h 5184842"/>
              <a:gd name="connsiteX10" fmla="*/ 836579 w 4649821"/>
              <a:gd name="connsiteY10" fmla="*/ 165370 h 5184842"/>
              <a:gd name="connsiteX11" fmla="*/ 642026 w 4649821"/>
              <a:gd name="connsiteY11" fmla="*/ 68093 h 5184842"/>
              <a:gd name="connsiteX12" fmla="*/ 476655 w 4649821"/>
              <a:gd name="connsiteY12" fmla="*/ 19455 h 5184842"/>
              <a:gd name="connsiteX13" fmla="*/ 350196 w 4649821"/>
              <a:gd name="connsiteY13" fmla="*/ 0 h 5184842"/>
              <a:gd name="connsiteX14" fmla="*/ 223736 w 4649821"/>
              <a:gd name="connsiteY14" fmla="*/ 29183 h 5184842"/>
              <a:gd name="connsiteX15" fmla="*/ 126460 w 4649821"/>
              <a:gd name="connsiteY15" fmla="*/ 204281 h 5184842"/>
              <a:gd name="connsiteX16" fmla="*/ 126460 w 4649821"/>
              <a:gd name="connsiteY16" fmla="*/ 350196 h 5184842"/>
              <a:gd name="connsiteX17" fmla="*/ 214009 w 4649821"/>
              <a:gd name="connsiteY17" fmla="*/ 749030 h 5184842"/>
              <a:gd name="connsiteX18" fmla="*/ 252919 w 4649821"/>
              <a:gd name="connsiteY18" fmla="*/ 1011676 h 5184842"/>
              <a:gd name="connsiteX19" fmla="*/ 214009 w 4649821"/>
              <a:gd name="connsiteY19" fmla="*/ 1089498 h 5184842"/>
              <a:gd name="connsiteX20" fmla="*/ 214009 w 4649821"/>
              <a:gd name="connsiteY20" fmla="*/ 1186774 h 5184842"/>
              <a:gd name="connsiteX21" fmla="*/ 233464 w 4649821"/>
              <a:gd name="connsiteY21" fmla="*/ 1264596 h 5184842"/>
              <a:gd name="connsiteX22" fmla="*/ 311285 w 4649821"/>
              <a:gd name="connsiteY22" fmla="*/ 1313234 h 5184842"/>
              <a:gd name="connsiteX23" fmla="*/ 389107 w 4649821"/>
              <a:gd name="connsiteY23" fmla="*/ 1342417 h 5184842"/>
              <a:gd name="connsiteX24" fmla="*/ 447472 w 4649821"/>
              <a:gd name="connsiteY24" fmla="*/ 1439693 h 5184842"/>
              <a:gd name="connsiteX25" fmla="*/ 515566 w 4649821"/>
              <a:gd name="connsiteY25" fmla="*/ 1653702 h 5184842"/>
              <a:gd name="connsiteX26" fmla="*/ 515566 w 4649821"/>
              <a:gd name="connsiteY26" fmla="*/ 1741251 h 5184842"/>
              <a:gd name="connsiteX27" fmla="*/ 437745 w 4649821"/>
              <a:gd name="connsiteY27" fmla="*/ 1770434 h 5184842"/>
              <a:gd name="connsiteX28" fmla="*/ 350196 w 4649821"/>
              <a:gd name="connsiteY28" fmla="*/ 1809344 h 5184842"/>
              <a:gd name="connsiteX29" fmla="*/ 223736 w 4649821"/>
              <a:gd name="connsiteY29" fmla="*/ 1663430 h 5184842"/>
              <a:gd name="connsiteX30" fmla="*/ 136187 w 4649821"/>
              <a:gd name="connsiteY30" fmla="*/ 1663430 h 5184842"/>
              <a:gd name="connsiteX31" fmla="*/ 29183 w 4649821"/>
              <a:gd name="connsiteY31" fmla="*/ 1731523 h 5184842"/>
              <a:gd name="connsiteX32" fmla="*/ 0 w 4649821"/>
              <a:gd name="connsiteY32" fmla="*/ 1828800 h 5184842"/>
              <a:gd name="connsiteX33" fmla="*/ 29183 w 4649821"/>
              <a:gd name="connsiteY33" fmla="*/ 2208178 h 5184842"/>
              <a:gd name="connsiteX34" fmla="*/ 29183 w 4649821"/>
              <a:gd name="connsiteY34" fmla="*/ 2286000 h 5184842"/>
              <a:gd name="connsiteX35" fmla="*/ 204281 w 4649821"/>
              <a:gd name="connsiteY35" fmla="*/ 2354093 h 5184842"/>
              <a:gd name="connsiteX36" fmla="*/ 369651 w 4649821"/>
              <a:gd name="connsiteY36" fmla="*/ 2431915 h 5184842"/>
              <a:gd name="connsiteX37" fmla="*/ 476655 w 4649821"/>
              <a:gd name="connsiteY37" fmla="*/ 2597285 h 5184842"/>
              <a:gd name="connsiteX38" fmla="*/ 622570 w 4649821"/>
              <a:gd name="connsiteY38" fmla="*/ 2723744 h 5184842"/>
              <a:gd name="connsiteX39" fmla="*/ 739302 w 4649821"/>
              <a:gd name="connsiteY39" fmla="*/ 2782110 h 5184842"/>
              <a:gd name="connsiteX40" fmla="*/ 953311 w 4649821"/>
              <a:gd name="connsiteY40" fmla="*/ 2752927 h 5184842"/>
              <a:gd name="connsiteX41" fmla="*/ 1021404 w 4649821"/>
              <a:gd name="connsiteY41" fmla="*/ 2684834 h 5184842"/>
              <a:gd name="connsiteX42" fmla="*/ 1099226 w 4649821"/>
              <a:gd name="connsiteY42" fmla="*/ 2714017 h 5184842"/>
              <a:gd name="connsiteX43" fmla="*/ 1128409 w 4649821"/>
              <a:gd name="connsiteY43" fmla="*/ 2821021 h 5184842"/>
              <a:gd name="connsiteX44" fmla="*/ 1206230 w 4649821"/>
              <a:gd name="connsiteY44" fmla="*/ 2918298 h 5184842"/>
              <a:gd name="connsiteX45" fmla="*/ 1293779 w 4649821"/>
              <a:gd name="connsiteY45" fmla="*/ 3035030 h 5184842"/>
              <a:gd name="connsiteX46" fmla="*/ 1293779 w 4649821"/>
              <a:gd name="connsiteY46" fmla="*/ 3200400 h 5184842"/>
              <a:gd name="connsiteX47" fmla="*/ 1313234 w 4649821"/>
              <a:gd name="connsiteY47" fmla="*/ 3463047 h 5184842"/>
              <a:gd name="connsiteX48" fmla="*/ 1225685 w 4649821"/>
              <a:gd name="connsiteY48" fmla="*/ 3492230 h 5184842"/>
              <a:gd name="connsiteX49" fmla="*/ 1118681 w 4649821"/>
              <a:gd name="connsiteY49" fmla="*/ 3424136 h 5184842"/>
              <a:gd name="connsiteX50" fmla="*/ 1079770 w 4649821"/>
              <a:gd name="connsiteY50" fmla="*/ 3249038 h 5184842"/>
              <a:gd name="connsiteX51" fmla="*/ 1099226 w 4649821"/>
              <a:gd name="connsiteY51" fmla="*/ 3044757 h 5184842"/>
              <a:gd name="connsiteX52" fmla="*/ 1040860 w 4649821"/>
              <a:gd name="connsiteY52" fmla="*/ 2918298 h 5184842"/>
              <a:gd name="connsiteX53" fmla="*/ 924128 w 4649821"/>
              <a:gd name="connsiteY53" fmla="*/ 2918298 h 5184842"/>
              <a:gd name="connsiteX54" fmla="*/ 885217 w 4649821"/>
              <a:gd name="connsiteY54" fmla="*/ 2976664 h 5184842"/>
              <a:gd name="connsiteX55" fmla="*/ 885217 w 4649821"/>
              <a:gd name="connsiteY55" fmla="*/ 3103123 h 5184842"/>
              <a:gd name="connsiteX56" fmla="*/ 797668 w 4649821"/>
              <a:gd name="connsiteY56" fmla="*/ 3307404 h 5184842"/>
              <a:gd name="connsiteX57" fmla="*/ 749030 w 4649821"/>
              <a:gd name="connsiteY57" fmla="*/ 3346315 h 5184842"/>
              <a:gd name="connsiteX58" fmla="*/ 749030 w 4649821"/>
              <a:gd name="connsiteY58" fmla="*/ 3443591 h 5184842"/>
              <a:gd name="connsiteX59" fmla="*/ 768485 w 4649821"/>
              <a:gd name="connsiteY59" fmla="*/ 3570051 h 5184842"/>
              <a:gd name="connsiteX60" fmla="*/ 924128 w 4649821"/>
              <a:gd name="connsiteY60" fmla="*/ 3813242 h 5184842"/>
              <a:gd name="connsiteX61" fmla="*/ 1001949 w 4649821"/>
              <a:gd name="connsiteY61" fmla="*/ 3968885 h 5184842"/>
              <a:gd name="connsiteX62" fmla="*/ 1021404 w 4649821"/>
              <a:gd name="connsiteY62" fmla="*/ 4134255 h 5184842"/>
              <a:gd name="connsiteX63" fmla="*/ 1031132 w 4649821"/>
              <a:gd name="connsiteY63" fmla="*/ 4221804 h 5184842"/>
              <a:gd name="connsiteX64" fmla="*/ 1099226 w 4649821"/>
              <a:gd name="connsiteY64" fmla="*/ 4280170 h 5184842"/>
              <a:gd name="connsiteX65" fmla="*/ 1177047 w 4649821"/>
              <a:gd name="connsiteY65" fmla="*/ 4270442 h 5184842"/>
              <a:gd name="connsiteX66" fmla="*/ 1264596 w 4649821"/>
              <a:gd name="connsiteY66" fmla="*/ 4241259 h 5184842"/>
              <a:gd name="connsiteX67" fmla="*/ 1303507 w 4649821"/>
              <a:gd name="connsiteY67" fmla="*/ 4114800 h 5184842"/>
              <a:gd name="connsiteX68" fmla="*/ 1322962 w 4649821"/>
              <a:gd name="connsiteY68" fmla="*/ 4007796 h 5184842"/>
              <a:gd name="connsiteX69" fmla="*/ 1352145 w 4649821"/>
              <a:gd name="connsiteY69" fmla="*/ 3929974 h 5184842"/>
              <a:gd name="connsiteX70" fmla="*/ 1352145 w 4649821"/>
              <a:gd name="connsiteY70" fmla="*/ 3822970 h 5184842"/>
              <a:gd name="connsiteX71" fmla="*/ 1381328 w 4649821"/>
              <a:gd name="connsiteY71" fmla="*/ 3754876 h 5184842"/>
              <a:gd name="connsiteX72" fmla="*/ 1429966 w 4649821"/>
              <a:gd name="connsiteY72" fmla="*/ 3774332 h 5184842"/>
              <a:gd name="connsiteX73" fmla="*/ 1449421 w 4649821"/>
              <a:gd name="connsiteY73" fmla="*/ 3861881 h 5184842"/>
              <a:gd name="connsiteX74" fmla="*/ 1439694 w 4649821"/>
              <a:gd name="connsiteY74" fmla="*/ 3959157 h 5184842"/>
              <a:gd name="connsiteX75" fmla="*/ 1478604 w 4649821"/>
              <a:gd name="connsiteY75" fmla="*/ 4046706 h 5184842"/>
              <a:gd name="connsiteX76" fmla="*/ 1459149 w 4649821"/>
              <a:gd name="connsiteY76" fmla="*/ 4338536 h 5184842"/>
              <a:gd name="connsiteX77" fmla="*/ 1264596 w 4649821"/>
              <a:gd name="connsiteY77" fmla="*/ 4367719 h 5184842"/>
              <a:gd name="connsiteX78" fmla="*/ 1264596 w 4649821"/>
              <a:gd name="connsiteY78" fmla="*/ 4503906 h 5184842"/>
              <a:gd name="connsiteX79" fmla="*/ 1332690 w 4649821"/>
              <a:gd name="connsiteY79" fmla="*/ 4503906 h 5184842"/>
              <a:gd name="connsiteX80" fmla="*/ 1449421 w 4649821"/>
              <a:gd name="connsiteY80" fmla="*/ 4533089 h 5184842"/>
              <a:gd name="connsiteX81" fmla="*/ 1566153 w 4649821"/>
              <a:gd name="connsiteY81" fmla="*/ 4581727 h 5184842"/>
              <a:gd name="connsiteX82" fmla="*/ 1692613 w 4649821"/>
              <a:gd name="connsiteY82" fmla="*/ 4591455 h 5184842"/>
              <a:gd name="connsiteX83" fmla="*/ 1760707 w 4649821"/>
              <a:gd name="connsiteY83" fmla="*/ 4649821 h 5184842"/>
              <a:gd name="connsiteX84" fmla="*/ 1760707 w 4649821"/>
              <a:gd name="connsiteY84" fmla="*/ 4649821 h 5184842"/>
              <a:gd name="connsiteX85" fmla="*/ 2003898 w 4649821"/>
              <a:gd name="connsiteY85" fmla="*/ 4640093 h 5184842"/>
              <a:gd name="connsiteX86" fmla="*/ 2091447 w 4649821"/>
              <a:gd name="connsiteY86" fmla="*/ 4756825 h 5184842"/>
              <a:gd name="connsiteX87" fmla="*/ 2120630 w 4649821"/>
              <a:gd name="connsiteY87" fmla="*/ 4883285 h 5184842"/>
              <a:gd name="connsiteX88" fmla="*/ 2178996 w 4649821"/>
              <a:gd name="connsiteY88" fmla="*/ 4990289 h 5184842"/>
              <a:gd name="connsiteX89" fmla="*/ 2208179 w 4649821"/>
              <a:gd name="connsiteY89" fmla="*/ 4970834 h 5184842"/>
              <a:gd name="connsiteX90" fmla="*/ 2237362 w 4649821"/>
              <a:gd name="connsiteY90" fmla="*/ 4863830 h 5184842"/>
              <a:gd name="connsiteX91" fmla="*/ 2208179 w 4649821"/>
              <a:gd name="connsiteY91" fmla="*/ 4786008 h 5184842"/>
              <a:gd name="connsiteX92" fmla="*/ 2208179 w 4649821"/>
              <a:gd name="connsiteY92" fmla="*/ 4786008 h 5184842"/>
              <a:gd name="connsiteX93" fmla="*/ 2402732 w 4649821"/>
              <a:gd name="connsiteY93" fmla="*/ 4815191 h 5184842"/>
              <a:gd name="connsiteX94" fmla="*/ 2500009 w 4649821"/>
              <a:gd name="connsiteY94" fmla="*/ 4961106 h 5184842"/>
              <a:gd name="connsiteX95" fmla="*/ 2587558 w 4649821"/>
              <a:gd name="connsiteY95" fmla="*/ 5097293 h 5184842"/>
              <a:gd name="connsiteX96" fmla="*/ 2665379 w 4649821"/>
              <a:gd name="connsiteY96" fmla="*/ 5048655 h 5184842"/>
              <a:gd name="connsiteX97" fmla="*/ 2821021 w 4649821"/>
              <a:gd name="connsiteY97" fmla="*/ 5058383 h 5184842"/>
              <a:gd name="connsiteX98" fmla="*/ 3015575 w 4649821"/>
              <a:gd name="connsiteY98" fmla="*/ 5184842 h 5184842"/>
              <a:gd name="connsiteX99" fmla="*/ 3317132 w 4649821"/>
              <a:gd name="connsiteY99" fmla="*/ 5126476 h 5184842"/>
              <a:gd name="connsiteX100" fmla="*/ 3784060 w 4649821"/>
              <a:gd name="connsiteY100" fmla="*/ 4970834 h 5184842"/>
              <a:gd name="connsiteX101" fmla="*/ 4066162 w 4649821"/>
              <a:gd name="connsiteY101" fmla="*/ 4873557 h 5184842"/>
              <a:gd name="connsiteX102" fmla="*/ 4260715 w 4649821"/>
              <a:gd name="connsiteY102" fmla="*/ 4834647 h 5184842"/>
              <a:gd name="connsiteX103" fmla="*/ 4328809 w 4649821"/>
              <a:gd name="connsiteY103" fmla="*/ 4708187 h 5184842"/>
              <a:gd name="connsiteX104" fmla="*/ 4620638 w 4649821"/>
              <a:gd name="connsiteY104" fmla="*/ 4601183 h 5184842"/>
              <a:gd name="connsiteX105" fmla="*/ 4649821 w 4649821"/>
              <a:gd name="connsiteY105" fmla="*/ 4474723 h 5184842"/>
              <a:gd name="connsiteX106" fmla="*/ 4581728 w 4649821"/>
              <a:gd name="connsiteY106" fmla="*/ 4348264 h 5184842"/>
              <a:gd name="connsiteX107" fmla="*/ 4523362 w 4649821"/>
              <a:gd name="connsiteY107" fmla="*/ 4221804 h 5184842"/>
              <a:gd name="connsiteX108" fmla="*/ 4470216 w 4649821"/>
              <a:gd name="connsiteY108" fmla="*/ 4191816 h 5184842"/>
              <a:gd name="connsiteX109" fmla="*/ 4357992 w 4649821"/>
              <a:gd name="connsiteY109" fmla="*/ 3881336 h 5184842"/>
              <a:gd name="connsiteX110" fmla="*/ 4143983 w 4649821"/>
              <a:gd name="connsiteY110" fmla="*/ 3628417 h 5184842"/>
              <a:gd name="connsiteX111" fmla="*/ 3968885 w 4649821"/>
              <a:gd name="connsiteY111" fmla="*/ 3453319 h 5184842"/>
              <a:gd name="connsiteX112" fmla="*/ 3861881 w 4649821"/>
              <a:gd name="connsiteY112" fmla="*/ 3317132 h 5184842"/>
              <a:gd name="connsiteX113" fmla="*/ 3891064 w 4649821"/>
              <a:gd name="connsiteY113" fmla="*/ 3112851 h 5184842"/>
              <a:gd name="connsiteX114" fmla="*/ 3988341 w 4649821"/>
              <a:gd name="connsiteY114" fmla="*/ 2850204 h 5184842"/>
              <a:gd name="connsiteX115" fmla="*/ 3959158 w 4649821"/>
              <a:gd name="connsiteY115" fmla="*/ 2665378 h 5184842"/>
              <a:gd name="connsiteX116" fmla="*/ 3891064 w 4649821"/>
              <a:gd name="connsiteY116" fmla="*/ 2577830 h 5184842"/>
              <a:gd name="connsiteX117" fmla="*/ 3803515 w 4649821"/>
              <a:gd name="connsiteY117" fmla="*/ 2373549 h 5184842"/>
              <a:gd name="connsiteX118" fmla="*/ 3735421 w 4649821"/>
              <a:gd name="connsiteY118" fmla="*/ 2266544 h 5184842"/>
              <a:gd name="connsiteX119" fmla="*/ 3657600 w 4649821"/>
              <a:gd name="connsiteY119" fmla="*/ 2042808 h 5184842"/>
              <a:gd name="connsiteX120" fmla="*/ 3443592 w 4649821"/>
              <a:gd name="connsiteY120" fmla="*/ 1916349 h 5184842"/>
              <a:gd name="connsiteX121" fmla="*/ 2752928 w 4649821"/>
              <a:gd name="connsiteY121" fmla="*/ 1468876 h 5184842"/>
              <a:gd name="connsiteX122" fmla="*/ 2431915 w 4649821"/>
              <a:gd name="connsiteY122" fmla="*/ 1206230 h 5184842"/>
              <a:gd name="connsiteX123" fmla="*/ 2383277 w 4649821"/>
              <a:gd name="connsiteY123" fmla="*/ 1099225 h 5184842"/>
              <a:gd name="connsiteX124" fmla="*/ 2276272 w 4649821"/>
              <a:gd name="connsiteY124" fmla="*/ 1040859 h 5184842"/>
              <a:gd name="connsiteX125" fmla="*/ 2208179 w 4649821"/>
              <a:gd name="connsiteY125" fmla="*/ 943583 h 5184842"/>
              <a:gd name="connsiteX126" fmla="*/ 2140085 w 4649821"/>
              <a:gd name="connsiteY126" fmla="*/ 904672 h 5184842"/>
              <a:gd name="connsiteX0" fmla="*/ 2140085 w 4649821"/>
              <a:gd name="connsiteY0" fmla="*/ 904672 h 5184842"/>
              <a:gd name="connsiteX1" fmla="*/ 1819072 w 4649821"/>
              <a:gd name="connsiteY1" fmla="*/ 661481 h 5184842"/>
              <a:gd name="connsiteX2" fmla="*/ 1692613 w 4649821"/>
              <a:gd name="connsiteY2" fmla="*/ 612842 h 5184842"/>
              <a:gd name="connsiteX3" fmla="*/ 1595336 w 4649821"/>
              <a:gd name="connsiteY3" fmla="*/ 583659 h 5184842"/>
              <a:gd name="connsiteX4" fmla="*/ 1498060 w 4649821"/>
              <a:gd name="connsiteY4" fmla="*/ 612842 h 5184842"/>
              <a:gd name="connsiteX5" fmla="*/ 1410511 w 4649821"/>
              <a:gd name="connsiteY5" fmla="*/ 612842 h 5184842"/>
              <a:gd name="connsiteX6" fmla="*/ 1361872 w 4649821"/>
              <a:gd name="connsiteY6" fmla="*/ 535021 h 5184842"/>
              <a:gd name="connsiteX7" fmla="*/ 1293779 w 4649821"/>
              <a:gd name="connsiteY7" fmla="*/ 428017 h 5184842"/>
              <a:gd name="connsiteX8" fmla="*/ 1138136 w 4649821"/>
              <a:gd name="connsiteY8" fmla="*/ 340468 h 5184842"/>
              <a:gd name="connsiteX9" fmla="*/ 1011677 w 4649821"/>
              <a:gd name="connsiteY9" fmla="*/ 272374 h 5184842"/>
              <a:gd name="connsiteX10" fmla="*/ 836579 w 4649821"/>
              <a:gd name="connsiteY10" fmla="*/ 165370 h 5184842"/>
              <a:gd name="connsiteX11" fmla="*/ 642026 w 4649821"/>
              <a:gd name="connsiteY11" fmla="*/ 68093 h 5184842"/>
              <a:gd name="connsiteX12" fmla="*/ 476655 w 4649821"/>
              <a:gd name="connsiteY12" fmla="*/ 19455 h 5184842"/>
              <a:gd name="connsiteX13" fmla="*/ 350196 w 4649821"/>
              <a:gd name="connsiteY13" fmla="*/ 0 h 5184842"/>
              <a:gd name="connsiteX14" fmla="*/ 223736 w 4649821"/>
              <a:gd name="connsiteY14" fmla="*/ 29183 h 5184842"/>
              <a:gd name="connsiteX15" fmla="*/ 126460 w 4649821"/>
              <a:gd name="connsiteY15" fmla="*/ 204281 h 5184842"/>
              <a:gd name="connsiteX16" fmla="*/ 126460 w 4649821"/>
              <a:gd name="connsiteY16" fmla="*/ 350196 h 5184842"/>
              <a:gd name="connsiteX17" fmla="*/ 214009 w 4649821"/>
              <a:gd name="connsiteY17" fmla="*/ 749030 h 5184842"/>
              <a:gd name="connsiteX18" fmla="*/ 252919 w 4649821"/>
              <a:gd name="connsiteY18" fmla="*/ 1011676 h 5184842"/>
              <a:gd name="connsiteX19" fmla="*/ 214009 w 4649821"/>
              <a:gd name="connsiteY19" fmla="*/ 1089498 h 5184842"/>
              <a:gd name="connsiteX20" fmla="*/ 214009 w 4649821"/>
              <a:gd name="connsiteY20" fmla="*/ 1186774 h 5184842"/>
              <a:gd name="connsiteX21" fmla="*/ 233464 w 4649821"/>
              <a:gd name="connsiteY21" fmla="*/ 1264596 h 5184842"/>
              <a:gd name="connsiteX22" fmla="*/ 311285 w 4649821"/>
              <a:gd name="connsiteY22" fmla="*/ 1313234 h 5184842"/>
              <a:gd name="connsiteX23" fmla="*/ 389107 w 4649821"/>
              <a:gd name="connsiteY23" fmla="*/ 1342417 h 5184842"/>
              <a:gd name="connsiteX24" fmla="*/ 447472 w 4649821"/>
              <a:gd name="connsiteY24" fmla="*/ 1439693 h 5184842"/>
              <a:gd name="connsiteX25" fmla="*/ 515566 w 4649821"/>
              <a:gd name="connsiteY25" fmla="*/ 1653702 h 5184842"/>
              <a:gd name="connsiteX26" fmla="*/ 515566 w 4649821"/>
              <a:gd name="connsiteY26" fmla="*/ 1741251 h 5184842"/>
              <a:gd name="connsiteX27" fmla="*/ 437745 w 4649821"/>
              <a:gd name="connsiteY27" fmla="*/ 1770434 h 5184842"/>
              <a:gd name="connsiteX28" fmla="*/ 350196 w 4649821"/>
              <a:gd name="connsiteY28" fmla="*/ 1809344 h 5184842"/>
              <a:gd name="connsiteX29" fmla="*/ 223736 w 4649821"/>
              <a:gd name="connsiteY29" fmla="*/ 1663430 h 5184842"/>
              <a:gd name="connsiteX30" fmla="*/ 136187 w 4649821"/>
              <a:gd name="connsiteY30" fmla="*/ 1663430 h 5184842"/>
              <a:gd name="connsiteX31" fmla="*/ 29183 w 4649821"/>
              <a:gd name="connsiteY31" fmla="*/ 1731523 h 5184842"/>
              <a:gd name="connsiteX32" fmla="*/ 0 w 4649821"/>
              <a:gd name="connsiteY32" fmla="*/ 1828800 h 5184842"/>
              <a:gd name="connsiteX33" fmla="*/ 29183 w 4649821"/>
              <a:gd name="connsiteY33" fmla="*/ 2208178 h 5184842"/>
              <a:gd name="connsiteX34" fmla="*/ 29183 w 4649821"/>
              <a:gd name="connsiteY34" fmla="*/ 2286000 h 5184842"/>
              <a:gd name="connsiteX35" fmla="*/ 204281 w 4649821"/>
              <a:gd name="connsiteY35" fmla="*/ 2354093 h 5184842"/>
              <a:gd name="connsiteX36" fmla="*/ 369651 w 4649821"/>
              <a:gd name="connsiteY36" fmla="*/ 2431915 h 5184842"/>
              <a:gd name="connsiteX37" fmla="*/ 476655 w 4649821"/>
              <a:gd name="connsiteY37" fmla="*/ 2597285 h 5184842"/>
              <a:gd name="connsiteX38" fmla="*/ 622570 w 4649821"/>
              <a:gd name="connsiteY38" fmla="*/ 2723744 h 5184842"/>
              <a:gd name="connsiteX39" fmla="*/ 739302 w 4649821"/>
              <a:gd name="connsiteY39" fmla="*/ 2782110 h 5184842"/>
              <a:gd name="connsiteX40" fmla="*/ 953311 w 4649821"/>
              <a:gd name="connsiteY40" fmla="*/ 2752927 h 5184842"/>
              <a:gd name="connsiteX41" fmla="*/ 1021404 w 4649821"/>
              <a:gd name="connsiteY41" fmla="*/ 2684834 h 5184842"/>
              <a:gd name="connsiteX42" fmla="*/ 1099226 w 4649821"/>
              <a:gd name="connsiteY42" fmla="*/ 2714017 h 5184842"/>
              <a:gd name="connsiteX43" fmla="*/ 1128409 w 4649821"/>
              <a:gd name="connsiteY43" fmla="*/ 2821021 h 5184842"/>
              <a:gd name="connsiteX44" fmla="*/ 1206230 w 4649821"/>
              <a:gd name="connsiteY44" fmla="*/ 2918298 h 5184842"/>
              <a:gd name="connsiteX45" fmla="*/ 1293779 w 4649821"/>
              <a:gd name="connsiteY45" fmla="*/ 3035030 h 5184842"/>
              <a:gd name="connsiteX46" fmla="*/ 1293779 w 4649821"/>
              <a:gd name="connsiteY46" fmla="*/ 3200400 h 5184842"/>
              <a:gd name="connsiteX47" fmla="*/ 1313234 w 4649821"/>
              <a:gd name="connsiteY47" fmla="*/ 3463047 h 5184842"/>
              <a:gd name="connsiteX48" fmla="*/ 1225685 w 4649821"/>
              <a:gd name="connsiteY48" fmla="*/ 3492230 h 5184842"/>
              <a:gd name="connsiteX49" fmla="*/ 1118681 w 4649821"/>
              <a:gd name="connsiteY49" fmla="*/ 3424136 h 5184842"/>
              <a:gd name="connsiteX50" fmla="*/ 1079770 w 4649821"/>
              <a:gd name="connsiteY50" fmla="*/ 3249038 h 5184842"/>
              <a:gd name="connsiteX51" fmla="*/ 1099226 w 4649821"/>
              <a:gd name="connsiteY51" fmla="*/ 3044757 h 5184842"/>
              <a:gd name="connsiteX52" fmla="*/ 1040860 w 4649821"/>
              <a:gd name="connsiteY52" fmla="*/ 2918298 h 5184842"/>
              <a:gd name="connsiteX53" fmla="*/ 924128 w 4649821"/>
              <a:gd name="connsiteY53" fmla="*/ 2918298 h 5184842"/>
              <a:gd name="connsiteX54" fmla="*/ 885217 w 4649821"/>
              <a:gd name="connsiteY54" fmla="*/ 2976664 h 5184842"/>
              <a:gd name="connsiteX55" fmla="*/ 885217 w 4649821"/>
              <a:gd name="connsiteY55" fmla="*/ 3103123 h 5184842"/>
              <a:gd name="connsiteX56" fmla="*/ 797668 w 4649821"/>
              <a:gd name="connsiteY56" fmla="*/ 3307404 h 5184842"/>
              <a:gd name="connsiteX57" fmla="*/ 749030 w 4649821"/>
              <a:gd name="connsiteY57" fmla="*/ 3346315 h 5184842"/>
              <a:gd name="connsiteX58" fmla="*/ 749030 w 4649821"/>
              <a:gd name="connsiteY58" fmla="*/ 3443591 h 5184842"/>
              <a:gd name="connsiteX59" fmla="*/ 768485 w 4649821"/>
              <a:gd name="connsiteY59" fmla="*/ 3570051 h 5184842"/>
              <a:gd name="connsiteX60" fmla="*/ 924128 w 4649821"/>
              <a:gd name="connsiteY60" fmla="*/ 3813242 h 5184842"/>
              <a:gd name="connsiteX61" fmla="*/ 1001949 w 4649821"/>
              <a:gd name="connsiteY61" fmla="*/ 3968885 h 5184842"/>
              <a:gd name="connsiteX62" fmla="*/ 1021404 w 4649821"/>
              <a:gd name="connsiteY62" fmla="*/ 4134255 h 5184842"/>
              <a:gd name="connsiteX63" fmla="*/ 1031132 w 4649821"/>
              <a:gd name="connsiteY63" fmla="*/ 4221804 h 5184842"/>
              <a:gd name="connsiteX64" fmla="*/ 1099226 w 4649821"/>
              <a:gd name="connsiteY64" fmla="*/ 4280170 h 5184842"/>
              <a:gd name="connsiteX65" fmla="*/ 1177047 w 4649821"/>
              <a:gd name="connsiteY65" fmla="*/ 4270442 h 5184842"/>
              <a:gd name="connsiteX66" fmla="*/ 1264596 w 4649821"/>
              <a:gd name="connsiteY66" fmla="*/ 4241259 h 5184842"/>
              <a:gd name="connsiteX67" fmla="*/ 1303507 w 4649821"/>
              <a:gd name="connsiteY67" fmla="*/ 4114800 h 5184842"/>
              <a:gd name="connsiteX68" fmla="*/ 1322962 w 4649821"/>
              <a:gd name="connsiteY68" fmla="*/ 4007796 h 5184842"/>
              <a:gd name="connsiteX69" fmla="*/ 1352145 w 4649821"/>
              <a:gd name="connsiteY69" fmla="*/ 3929974 h 5184842"/>
              <a:gd name="connsiteX70" fmla="*/ 1352145 w 4649821"/>
              <a:gd name="connsiteY70" fmla="*/ 3822970 h 5184842"/>
              <a:gd name="connsiteX71" fmla="*/ 1381328 w 4649821"/>
              <a:gd name="connsiteY71" fmla="*/ 3754876 h 5184842"/>
              <a:gd name="connsiteX72" fmla="*/ 1429966 w 4649821"/>
              <a:gd name="connsiteY72" fmla="*/ 3774332 h 5184842"/>
              <a:gd name="connsiteX73" fmla="*/ 1449421 w 4649821"/>
              <a:gd name="connsiteY73" fmla="*/ 3861881 h 5184842"/>
              <a:gd name="connsiteX74" fmla="*/ 1439694 w 4649821"/>
              <a:gd name="connsiteY74" fmla="*/ 3959157 h 5184842"/>
              <a:gd name="connsiteX75" fmla="*/ 1478604 w 4649821"/>
              <a:gd name="connsiteY75" fmla="*/ 4046706 h 5184842"/>
              <a:gd name="connsiteX76" fmla="*/ 1459149 w 4649821"/>
              <a:gd name="connsiteY76" fmla="*/ 4338536 h 5184842"/>
              <a:gd name="connsiteX77" fmla="*/ 1264596 w 4649821"/>
              <a:gd name="connsiteY77" fmla="*/ 4367719 h 5184842"/>
              <a:gd name="connsiteX78" fmla="*/ 1264596 w 4649821"/>
              <a:gd name="connsiteY78" fmla="*/ 4503906 h 5184842"/>
              <a:gd name="connsiteX79" fmla="*/ 1332690 w 4649821"/>
              <a:gd name="connsiteY79" fmla="*/ 4503906 h 5184842"/>
              <a:gd name="connsiteX80" fmla="*/ 1449421 w 4649821"/>
              <a:gd name="connsiteY80" fmla="*/ 4533089 h 5184842"/>
              <a:gd name="connsiteX81" fmla="*/ 1566153 w 4649821"/>
              <a:gd name="connsiteY81" fmla="*/ 4581727 h 5184842"/>
              <a:gd name="connsiteX82" fmla="*/ 1692613 w 4649821"/>
              <a:gd name="connsiteY82" fmla="*/ 4591455 h 5184842"/>
              <a:gd name="connsiteX83" fmla="*/ 1760707 w 4649821"/>
              <a:gd name="connsiteY83" fmla="*/ 4649821 h 5184842"/>
              <a:gd name="connsiteX84" fmla="*/ 1760707 w 4649821"/>
              <a:gd name="connsiteY84" fmla="*/ 4649821 h 5184842"/>
              <a:gd name="connsiteX85" fmla="*/ 2003898 w 4649821"/>
              <a:gd name="connsiteY85" fmla="*/ 4640093 h 5184842"/>
              <a:gd name="connsiteX86" fmla="*/ 2091447 w 4649821"/>
              <a:gd name="connsiteY86" fmla="*/ 4756825 h 5184842"/>
              <a:gd name="connsiteX87" fmla="*/ 2120630 w 4649821"/>
              <a:gd name="connsiteY87" fmla="*/ 4883285 h 5184842"/>
              <a:gd name="connsiteX88" fmla="*/ 2178996 w 4649821"/>
              <a:gd name="connsiteY88" fmla="*/ 4990289 h 5184842"/>
              <a:gd name="connsiteX89" fmla="*/ 2208179 w 4649821"/>
              <a:gd name="connsiteY89" fmla="*/ 4970834 h 5184842"/>
              <a:gd name="connsiteX90" fmla="*/ 2237362 w 4649821"/>
              <a:gd name="connsiteY90" fmla="*/ 4863830 h 5184842"/>
              <a:gd name="connsiteX91" fmla="*/ 2208179 w 4649821"/>
              <a:gd name="connsiteY91" fmla="*/ 4786008 h 5184842"/>
              <a:gd name="connsiteX92" fmla="*/ 2208179 w 4649821"/>
              <a:gd name="connsiteY92" fmla="*/ 4786008 h 5184842"/>
              <a:gd name="connsiteX93" fmla="*/ 2402732 w 4649821"/>
              <a:gd name="connsiteY93" fmla="*/ 4815191 h 5184842"/>
              <a:gd name="connsiteX94" fmla="*/ 2500009 w 4649821"/>
              <a:gd name="connsiteY94" fmla="*/ 4961106 h 5184842"/>
              <a:gd name="connsiteX95" fmla="*/ 2587558 w 4649821"/>
              <a:gd name="connsiteY95" fmla="*/ 5097293 h 5184842"/>
              <a:gd name="connsiteX96" fmla="*/ 2665379 w 4649821"/>
              <a:gd name="connsiteY96" fmla="*/ 5048655 h 5184842"/>
              <a:gd name="connsiteX97" fmla="*/ 2821021 w 4649821"/>
              <a:gd name="connsiteY97" fmla="*/ 5058383 h 5184842"/>
              <a:gd name="connsiteX98" fmla="*/ 3015575 w 4649821"/>
              <a:gd name="connsiteY98" fmla="*/ 5184842 h 5184842"/>
              <a:gd name="connsiteX99" fmla="*/ 3317132 w 4649821"/>
              <a:gd name="connsiteY99" fmla="*/ 5126476 h 5184842"/>
              <a:gd name="connsiteX100" fmla="*/ 3784060 w 4649821"/>
              <a:gd name="connsiteY100" fmla="*/ 4970834 h 5184842"/>
              <a:gd name="connsiteX101" fmla="*/ 4066162 w 4649821"/>
              <a:gd name="connsiteY101" fmla="*/ 4873557 h 5184842"/>
              <a:gd name="connsiteX102" fmla="*/ 4260715 w 4649821"/>
              <a:gd name="connsiteY102" fmla="*/ 4834647 h 5184842"/>
              <a:gd name="connsiteX103" fmla="*/ 4328809 w 4649821"/>
              <a:gd name="connsiteY103" fmla="*/ 4708187 h 5184842"/>
              <a:gd name="connsiteX104" fmla="*/ 4620638 w 4649821"/>
              <a:gd name="connsiteY104" fmla="*/ 4601183 h 5184842"/>
              <a:gd name="connsiteX105" fmla="*/ 4649821 w 4649821"/>
              <a:gd name="connsiteY105" fmla="*/ 4474723 h 5184842"/>
              <a:gd name="connsiteX106" fmla="*/ 4581728 w 4649821"/>
              <a:gd name="connsiteY106" fmla="*/ 4348264 h 5184842"/>
              <a:gd name="connsiteX107" fmla="*/ 4523362 w 4649821"/>
              <a:gd name="connsiteY107" fmla="*/ 4221804 h 5184842"/>
              <a:gd name="connsiteX108" fmla="*/ 4470216 w 4649821"/>
              <a:gd name="connsiteY108" fmla="*/ 4191816 h 5184842"/>
              <a:gd name="connsiteX109" fmla="*/ 4167398 w 4649821"/>
              <a:gd name="connsiteY109" fmla="*/ 3888998 h 5184842"/>
              <a:gd name="connsiteX110" fmla="*/ 4143983 w 4649821"/>
              <a:gd name="connsiteY110" fmla="*/ 3628417 h 5184842"/>
              <a:gd name="connsiteX111" fmla="*/ 3968885 w 4649821"/>
              <a:gd name="connsiteY111" fmla="*/ 3453319 h 5184842"/>
              <a:gd name="connsiteX112" fmla="*/ 3861881 w 4649821"/>
              <a:gd name="connsiteY112" fmla="*/ 3317132 h 5184842"/>
              <a:gd name="connsiteX113" fmla="*/ 3891064 w 4649821"/>
              <a:gd name="connsiteY113" fmla="*/ 3112851 h 5184842"/>
              <a:gd name="connsiteX114" fmla="*/ 3988341 w 4649821"/>
              <a:gd name="connsiteY114" fmla="*/ 2850204 h 5184842"/>
              <a:gd name="connsiteX115" fmla="*/ 3959158 w 4649821"/>
              <a:gd name="connsiteY115" fmla="*/ 2665378 h 5184842"/>
              <a:gd name="connsiteX116" fmla="*/ 3891064 w 4649821"/>
              <a:gd name="connsiteY116" fmla="*/ 2577830 h 5184842"/>
              <a:gd name="connsiteX117" fmla="*/ 3803515 w 4649821"/>
              <a:gd name="connsiteY117" fmla="*/ 2373549 h 5184842"/>
              <a:gd name="connsiteX118" fmla="*/ 3735421 w 4649821"/>
              <a:gd name="connsiteY118" fmla="*/ 2266544 h 5184842"/>
              <a:gd name="connsiteX119" fmla="*/ 3657600 w 4649821"/>
              <a:gd name="connsiteY119" fmla="*/ 2042808 h 5184842"/>
              <a:gd name="connsiteX120" fmla="*/ 3443592 w 4649821"/>
              <a:gd name="connsiteY120" fmla="*/ 1916349 h 5184842"/>
              <a:gd name="connsiteX121" fmla="*/ 2752928 w 4649821"/>
              <a:gd name="connsiteY121" fmla="*/ 1468876 h 5184842"/>
              <a:gd name="connsiteX122" fmla="*/ 2431915 w 4649821"/>
              <a:gd name="connsiteY122" fmla="*/ 1206230 h 5184842"/>
              <a:gd name="connsiteX123" fmla="*/ 2383277 w 4649821"/>
              <a:gd name="connsiteY123" fmla="*/ 1099225 h 5184842"/>
              <a:gd name="connsiteX124" fmla="*/ 2276272 w 4649821"/>
              <a:gd name="connsiteY124" fmla="*/ 1040859 h 5184842"/>
              <a:gd name="connsiteX125" fmla="*/ 2208179 w 4649821"/>
              <a:gd name="connsiteY125" fmla="*/ 943583 h 5184842"/>
              <a:gd name="connsiteX126" fmla="*/ 2140085 w 4649821"/>
              <a:gd name="connsiteY126" fmla="*/ 904672 h 51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649821" h="5184842">
                <a:moveTo>
                  <a:pt x="2140085" y="904672"/>
                </a:moveTo>
                <a:lnTo>
                  <a:pt x="1819072" y="661481"/>
                </a:lnTo>
                <a:lnTo>
                  <a:pt x="1692613" y="612842"/>
                </a:lnTo>
                <a:lnTo>
                  <a:pt x="1595336" y="583659"/>
                </a:lnTo>
                <a:lnTo>
                  <a:pt x="1498060" y="612842"/>
                </a:lnTo>
                <a:lnTo>
                  <a:pt x="1410511" y="612842"/>
                </a:lnTo>
                <a:lnTo>
                  <a:pt x="1361872" y="535021"/>
                </a:lnTo>
                <a:lnTo>
                  <a:pt x="1293779" y="428017"/>
                </a:lnTo>
                <a:lnTo>
                  <a:pt x="1138136" y="340468"/>
                </a:lnTo>
                <a:lnTo>
                  <a:pt x="1011677" y="272374"/>
                </a:lnTo>
                <a:lnTo>
                  <a:pt x="836579" y="165370"/>
                </a:lnTo>
                <a:lnTo>
                  <a:pt x="642026" y="68093"/>
                </a:lnTo>
                <a:lnTo>
                  <a:pt x="476655" y="19455"/>
                </a:lnTo>
                <a:lnTo>
                  <a:pt x="350196" y="0"/>
                </a:lnTo>
                <a:lnTo>
                  <a:pt x="223736" y="29183"/>
                </a:lnTo>
                <a:lnTo>
                  <a:pt x="126460" y="204281"/>
                </a:lnTo>
                <a:lnTo>
                  <a:pt x="126460" y="350196"/>
                </a:lnTo>
                <a:lnTo>
                  <a:pt x="214009" y="749030"/>
                </a:lnTo>
                <a:lnTo>
                  <a:pt x="252919" y="1011676"/>
                </a:lnTo>
                <a:lnTo>
                  <a:pt x="214009" y="1089498"/>
                </a:lnTo>
                <a:lnTo>
                  <a:pt x="214009" y="1186774"/>
                </a:lnTo>
                <a:lnTo>
                  <a:pt x="233464" y="1264596"/>
                </a:lnTo>
                <a:lnTo>
                  <a:pt x="311285" y="1313234"/>
                </a:lnTo>
                <a:lnTo>
                  <a:pt x="389107" y="1342417"/>
                </a:lnTo>
                <a:lnTo>
                  <a:pt x="447472" y="1439693"/>
                </a:lnTo>
                <a:lnTo>
                  <a:pt x="515566" y="1653702"/>
                </a:lnTo>
                <a:lnTo>
                  <a:pt x="515566" y="1741251"/>
                </a:lnTo>
                <a:lnTo>
                  <a:pt x="437745" y="1770434"/>
                </a:lnTo>
                <a:lnTo>
                  <a:pt x="350196" y="1809344"/>
                </a:lnTo>
                <a:lnTo>
                  <a:pt x="223736" y="1663430"/>
                </a:lnTo>
                <a:lnTo>
                  <a:pt x="136187" y="1663430"/>
                </a:lnTo>
                <a:lnTo>
                  <a:pt x="29183" y="1731523"/>
                </a:lnTo>
                <a:lnTo>
                  <a:pt x="0" y="1828800"/>
                </a:lnTo>
                <a:lnTo>
                  <a:pt x="29183" y="2208178"/>
                </a:lnTo>
                <a:lnTo>
                  <a:pt x="29183" y="2286000"/>
                </a:lnTo>
                <a:lnTo>
                  <a:pt x="204281" y="2354093"/>
                </a:lnTo>
                <a:lnTo>
                  <a:pt x="369651" y="2431915"/>
                </a:lnTo>
                <a:lnTo>
                  <a:pt x="476655" y="2597285"/>
                </a:lnTo>
                <a:lnTo>
                  <a:pt x="622570" y="2723744"/>
                </a:lnTo>
                <a:lnTo>
                  <a:pt x="739302" y="2782110"/>
                </a:lnTo>
                <a:lnTo>
                  <a:pt x="953311" y="2752927"/>
                </a:lnTo>
                <a:lnTo>
                  <a:pt x="1021404" y="2684834"/>
                </a:lnTo>
                <a:lnTo>
                  <a:pt x="1099226" y="2714017"/>
                </a:lnTo>
                <a:lnTo>
                  <a:pt x="1128409" y="2821021"/>
                </a:lnTo>
                <a:lnTo>
                  <a:pt x="1206230" y="2918298"/>
                </a:lnTo>
                <a:lnTo>
                  <a:pt x="1293779" y="3035030"/>
                </a:lnTo>
                <a:lnTo>
                  <a:pt x="1293779" y="3200400"/>
                </a:lnTo>
                <a:lnTo>
                  <a:pt x="1313234" y="3463047"/>
                </a:lnTo>
                <a:lnTo>
                  <a:pt x="1225685" y="3492230"/>
                </a:lnTo>
                <a:lnTo>
                  <a:pt x="1118681" y="3424136"/>
                </a:lnTo>
                <a:lnTo>
                  <a:pt x="1079770" y="3249038"/>
                </a:lnTo>
                <a:lnTo>
                  <a:pt x="1099226" y="3044757"/>
                </a:lnTo>
                <a:lnTo>
                  <a:pt x="1040860" y="2918298"/>
                </a:lnTo>
                <a:lnTo>
                  <a:pt x="924128" y="2918298"/>
                </a:lnTo>
                <a:lnTo>
                  <a:pt x="885217" y="2976664"/>
                </a:lnTo>
                <a:lnTo>
                  <a:pt x="885217" y="3103123"/>
                </a:lnTo>
                <a:lnTo>
                  <a:pt x="797668" y="3307404"/>
                </a:lnTo>
                <a:lnTo>
                  <a:pt x="749030" y="3346315"/>
                </a:lnTo>
                <a:lnTo>
                  <a:pt x="749030" y="3443591"/>
                </a:lnTo>
                <a:lnTo>
                  <a:pt x="768485" y="3570051"/>
                </a:lnTo>
                <a:lnTo>
                  <a:pt x="924128" y="3813242"/>
                </a:lnTo>
                <a:lnTo>
                  <a:pt x="1001949" y="3968885"/>
                </a:lnTo>
                <a:lnTo>
                  <a:pt x="1021404" y="4134255"/>
                </a:lnTo>
                <a:lnTo>
                  <a:pt x="1031132" y="4221804"/>
                </a:lnTo>
                <a:lnTo>
                  <a:pt x="1099226" y="4280170"/>
                </a:lnTo>
                <a:lnTo>
                  <a:pt x="1177047" y="4270442"/>
                </a:lnTo>
                <a:lnTo>
                  <a:pt x="1264596" y="4241259"/>
                </a:lnTo>
                <a:lnTo>
                  <a:pt x="1303507" y="4114800"/>
                </a:lnTo>
                <a:lnTo>
                  <a:pt x="1322962" y="4007796"/>
                </a:lnTo>
                <a:lnTo>
                  <a:pt x="1352145" y="3929974"/>
                </a:lnTo>
                <a:lnTo>
                  <a:pt x="1352145" y="3822970"/>
                </a:lnTo>
                <a:lnTo>
                  <a:pt x="1381328" y="3754876"/>
                </a:lnTo>
                <a:lnTo>
                  <a:pt x="1429966" y="3774332"/>
                </a:lnTo>
                <a:lnTo>
                  <a:pt x="1449421" y="3861881"/>
                </a:lnTo>
                <a:lnTo>
                  <a:pt x="1439694" y="3959157"/>
                </a:lnTo>
                <a:lnTo>
                  <a:pt x="1478604" y="4046706"/>
                </a:lnTo>
                <a:lnTo>
                  <a:pt x="1459149" y="4338536"/>
                </a:lnTo>
                <a:lnTo>
                  <a:pt x="1264596" y="4367719"/>
                </a:lnTo>
                <a:lnTo>
                  <a:pt x="1264596" y="4503906"/>
                </a:lnTo>
                <a:lnTo>
                  <a:pt x="1332690" y="4503906"/>
                </a:lnTo>
                <a:lnTo>
                  <a:pt x="1449421" y="4533089"/>
                </a:lnTo>
                <a:lnTo>
                  <a:pt x="1566153" y="4581727"/>
                </a:lnTo>
                <a:lnTo>
                  <a:pt x="1692613" y="4591455"/>
                </a:lnTo>
                <a:cubicBezTo>
                  <a:pt x="1763346" y="4641978"/>
                  <a:pt x="1760707" y="4612199"/>
                  <a:pt x="1760707" y="4649821"/>
                </a:cubicBezTo>
                <a:lnTo>
                  <a:pt x="1760707" y="4649821"/>
                </a:lnTo>
                <a:lnTo>
                  <a:pt x="2003898" y="4640093"/>
                </a:lnTo>
                <a:lnTo>
                  <a:pt x="2091447" y="4756825"/>
                </a:lnTo>
                <a:lnTo>
                  <a:pt x="2120630" y="4883285"/>
                </a:lnTo>
                <a:lnTo>
                  <a:pt x="2178996" y="4990289"/>
                </a:lnTo>
                <a:lnTo>
                  <a:pt x="2208179" y="4970834"/>
                </a:lnTo>
                <a:lnTo>
                  <a:pt x="2237362" y="4863830"/>
                </a:lnTo>
                <a:lnTo>
                  <a:pt x="2208179" y="4786008"/>
                </a:lnTo>
                <a:lnTo>
                  <a:pt x="2208179" y="4786008"/>
                </a:lnTo>
                <a:lnTo>
                  <a:pt x="2402732" y="4815191"/>
                </a:lnTo>
                <a:lnTo>
                  <a:pt x="2500009" y="4961106"/>
                </a:lnTo>
                <a:lnTo>
                  <a:pt x="2587558" y="5097293"/>
                </a:lnTo>
                <a:lnTo>
                  <a:pt x="2665379" y="5048655"/>
                </a:lnTo>
                <a:lnTo>
                  <a:pt x="2821021" y="5058383"/>
                </a:lnTo>
                <a:lnTo>
                  <a:pt x="3015575" y="5184842"/>
                </a:lnTo>
                <a:lnTo>
                  <a:pt x="3317132" y="5126476"/>
                </a:lnTo>
                <a:lnTo>
                  <a:pt x="3784060" y="4970834"/>
                </a:lnTo>
                <a:lnTo>
                  <a:pt x="4066162" y="4873557"/>
                </a:lnTo>
                <a:lnTo>
                  <a:pt x="4260715" y="4834647"/>
                </a:lnTo>
                <a:lnTo>
                  <a:pt x="4328809" y="4708187"/>
                </a:lnTo>
                <a:lnTo>
                  <a:pt x="4620638" y="4601183"/>
                </a:lnTo>
                <a:lnTo>
                  <a:pt x="4649821" y="4474723"/>
                </a:lnTo>
                <a:lnTo>
                  <a:pt x="4581728" y="4348264"/>
                </a:lnTo>
                <a:lnTo>
                  <a:pt x="4523362" y="4221804"/>
                </a:lnTo>
                <a:lnTo>
                  <a:pt x="4470216" y="4191816"/>
                </a:lnTo>
                <a:lnTo>
                  <a:pt x="4167398" y="3888998"/>
                </a:lnTo>
                <a:lnTo>
                  <a:pt x="4143983" y="3628417"/>
                </a:lnTo>
                <a:lnTo>
                  <a:pt x="3968885" y="3453319"/>
                </a:lnTo>
                <a:lnTo>
                  <a:pt x="3861881" y="3317132"/>
                </a:lnTo>
                <a:lnTo>
                  <a:pt x="3891064" y="3112851"/>
                </a:lnTo>
                <a:lnTo>
                  <a:pt x="3988341" y="2850204"/>
                </a:lnTo>
                <a:lnTo>
                  <a:pt x="3959158" y="2665378"/>
                </a:lnTo>
                <a:lnTo>
                  <a:pt x="3891064" y="2577830"/>
                </a:lnTo>
                <a:lnTo>
                  <a:pt x="3803515" y="2373549"/>
                </a:lnTo>
                <a:lnTo>
                  <a:pt x="3735421" y="2266544"/>
                </a:lnTo>
                <a:lnTo>
                  <a:pt x="3657600" y="2042808"/>
                </a:lnTo>
                <a:lnTo>
                  <a:pt x="3443592" y="1916349"/>
                </a:lnTo>
                <a:lnTo>
                  <a:pt x="2752928" y="1468876"/>
                </a:lnTo>
                <a:lnTo>
                  <a:pt x="2431915" y="1206230"/>
                </a:lnTo>
                <a:lnTo>
                  <a:pt x="2383277" y="1099225"/>
                </a:lnTo>
                <a:lnTo>
                  <a:pt x="2276272" y="1040859"/>
                </a:lnTo>
                <a:lnTo>
                  <a:pt x="2208179" y="943583"/>
                </a:lnTo>
                <a:lnTo>
                  <a:pt x="2140085" y="904672"/>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343400" y="1219200"/>
            <a:ext cx="3276600" cy="2362200"/>
            <a:chOff x="4343400" y="1219200"/>
            <a:chExt cx="3276600" cy="2362200"/>
          </a:xfrm>
        </p:grpSpPr>
        <p:sp>
          <p:nvSpPr>
            <p:cNvPr id="11" name="Freeform 10"/>
            <p:cNvSpPr/>
            <p:nvPr/>
          </p:nvSpPr>
          <p:spPr>
            <a:xfrm>
              <a:off x="4343400" y="1219200"/>
              <a:ext cx="3276600" cy="2362200"/>
            </a:xfrm>
            <a:custGeom>
              <a:avLst/>
              <a:gdLst>
                <a:gd name="connsiteX0" fmla="*/ 0 w 1051315"/>
                <a:gd name="connsiteY0" fmla="*/ 0 h 767705"/>
                <a:gd name="connsiteX1" fmla="*/ 1041536 w 1051315"/>
                <a:gd name="connsiteY1" fmla="*/ 0 h 767705"/>
                <a:gd name="connsiteX2" fmla="*/ 1051315 w 1051315"/>
                <a:gd name="connsiteY2" fmla="*/ 762815 h 767705"/>
                <a:gd name="connsiteX3" fmla="*/ 0 w 1051315"/>
                <a:gd name="connsiteY3" fmla="*/ 767705 h 767705"/>
                <a:gd name="connsiteX4" fmla="*/ 0 w 1051315"/>
                <a:gd name="connsiteY4" fmla="*/ 0 h 767705"/>
                <a:gd name="connsiteX0" fmla="*/ 0 w 1064881"/>
                <a:gd name="connsiteY0" fmla="*/ 0 h 767705"/>
                <a:gd name="connsiteX1" fmla="*/ 1055102 w 1064881"/>
                <a:gd name="connsiteY1" fmla="*/ 0 h 767705"/>
                <a:gd name="connsiteX2" fmla="*/ 1064881 w 1064881"/>
                <a:gd name="connsiteY2" fmla="*/ 762815 h 767705"/>
                <a:gd name="connsiteX3" fmla="*/ 13566 w 1064881"/>
                <a:gd name="connsiteY3" fmla="*/ 767705 h 767705"/>
                <a:gd name="connsiteX4" fmla="*/ 0 w 1064881"/>
                <a:gd name="connsiteY4" fmla="*/ 0 h 767705"/>
                <a:gd name="connsiteX0" fmla="*/ 0 w 1064881"/>
                <a:gd name="connsiteY0" fmla="*/ 0 h 767705"/>
                <a:gd name="connsiteX1" fmla="*/ 1055102 w 1064881"/>
                <a:gd name="connsiteY1" fmla="*/ 0 h 767705"/>
                <a:gd name="connsiteX2" fmla="*/ 1064881 w 1064881"/>
                <a:gd name="connsiteY2" fmla="*/ 762815 h 767705"/>
                <a:gd name="connsiteX3" fmla="*/ 0 w 1064881"/>
                <a:gd name="connsiteY3" fmla="*/ 767705 h 767705"/>
                <a:gd name="connsiteX4" fmla="*/ 0 w 1064881"/>
                <a:gd name="connsiteY4" fmla="*/ 0 h 767705"/>
                <a:gd name="connsiteX0" fmla="*/ 0 w 1064881"/>
                <a:gd name="connsiteY0" fmla="*/ 0 h 767705"/>
                <a:gd name="connsiteX1" fmla="*/ 1055102 w 1064881"/>
                <a:gd name="connsiteY1" fmla="*/ 0 h 767705"/>
                <a:gd name="connsiteX2" fmla="*/ 1064881 w 1064881"/>
                <a:gd name="connsiteY2" fmla="*/ 762815 h 767705"/>
                <a:gd name="connsiteX3" fmla="*/ 0 w 1064881"/>
                <a:gd name="connsiteY3" fmla="*/ 767705 h 767705"/>
                <a:gd name="connsiteX4" fmla="*/ 0 w 1064881"/>
                <a:gd name="connsiteY4" fmla="*/ 0 h 767705"/>
                <a:gd name="connsiteX0" fmla="*/ 0 w 1064881"/>
                <a:gd name="connsiteY0" fmla="*/ 0 h 767705"/>
                <a:gd name="connsiteX1" fmla="*/ 1055102 w 1064881"/>
                <a:gd name="connsiteY1" fmla="*/ 0 h 767705"/>
                <a:gd name="connsiteX2" fmla="*/ 1064881 w 1064881"/>
                <a:gd name="connsiteY2" fmla="*/ 762815 h 767705"/>
                <a:gd name="connsiteX3" fmla="*/ 0 w 1064881"/>
                <a:gd name="connsiteY3" fmla="*/ 767705 h 767705"/>
                <a:gd name="connsiteX4" fmla="*/ 0 w 1064881"/>
                <a:gd name="connsiteY4" fmla="*/ 0 h 76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881" h="767705">
                  <a:moveTo>
                    <a:pt x="0" y="0"/>
                  </a:moveTo>
                  <a:lnTo>
                    <a:pt x="1055102" y="0"/>
                  </a:lnTo>
                  <a:lnTo>
                    <a:pt x="1064881" y="762815"/>
                  </a:lnTo>
                  <a:lnTo>
                    <a:pt x="0" y="767705"/>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334000" y="1981200"/>
              <a:ext cx="1981200" cy="533400"/>
            </a:xfrm>
            <a:prstGeom prst="rect">
              <a:avLst/>
            </a:prstGeom>
            <a:noFill/>
          </p:spPr>
          <p:txBody>
            <a:bodyPr wrap="square" rtlCol="0">
              <a:spAutoFit/>
            </a:bodyPr>
            <a:lstStyle/>
            <a:p>
              <a:r>
                <a:rPr lang="en-US" sz="2800" b="1" dirty="0" smtClean="0"/>
                <a:t>COLORADO</a:t>
              </a:r>
            </a:p>
          </p:txBody>
        </p:sp>
      </p:grpSp>
      <p:grpSp>
        <p:nvGrpSpPr>
          <p:cNvPr id="31" name="Group 30"/>
          <p:cNvGrpSpPr/>
          <p:nvPr/>
        </p:nvGrpSpPr>
        <p:grpSpPr>
          <a:xfrm>
            <a:off x="2057399" y="522767"/>
            <a:ext cx="2288288" cy="3048000"/>
            <a:chOff x="2057399" y="522767"/>
            <a:chExt cx="2288288" cy="3048000"/>
          </a:xfrm>
        </p:grpSpPr>
        <p:sp>
          <p:nvSpPr>
            <p:cNvPr id="14" name="Freeform 13"/>
            <p:cNvSpPr/>
            <p:nvPr/>
          </p:nvSpPr>
          <p:spPr>
            <a:xfrm>
              <a:off x="2057399" y="522767"/>
              <a:ext cx="2288288" cy="3048000"/>
            </a:xfrm>
            <a:custGeom>
              <a:avLst/>
              <a:gdLst>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9780 w 757926"/>
                <a:gd name="connsiteY4" fmla="*/ 953519 h 977968"/>
                <a:gd name="connsiteX5" fmla="*/ 757926 w 757926"/>
                <a:gd name="connsiteY5" fmla="*/ 977968 h 977968"/>
                <a:gd name="connsiteX6" fmla="*/ 753036 w 757926"/>
                <a:gd name="connsiteY6" fmla="*/ 220043 h 977968"/>
                <a:gd name="connsiteX0" fmla="*/ 753036 w 757926"/>
                <a:gd name="connsiteY0" fmla="*/ 220043 h 977968"/>
                <a:gd name="connsiteX1" fmla="*/ 464535 w 757926"/>
                <a:gd name="connsiteY1" fmla="*/ 215153 h 977968"/>
                <a:gd name="connsiteX2" fmla="*/ 459645 w 757926"/>
                <a:gd name="connsiteY2" fmla="*/ 4890 h 977968"/>
                <a:gd name="connsiteX3" fmla="*/ 0 w 757926"/>
                <a:gd name="connsiteY3" fmla="*/ 0 h 977968"/>
                <a:gd name="connsiteX4" fmla="*/ 0 w 757926"/>
                <a:gd name="connsiteY4" fmla="*/ 977968 h 977968"/>
                <a:gd name="connsiteX5" fmla="*/ 757926 w 757926"/>
                <a:gd name="connsiteY5" fmla="*/ 977968 h 977968"/>
                <a:gd name="connsiteX6" fmla="*/ 753036 w 757926"/>
                <a:gd name="connsiteY6" fmla="*/ 220043 h 977968"/>
                <a:gd name="connsiteX0" fmla="*/ 753036 w 753036"/>
                <a:gd name="connsiteY0" fmla="*/ 220043 h 1003044"/>
                <a:gd name="connsiteX1" fmla="*/ 464535 w 753036"/>
                <a:gd name="connsiteY1" fmla="*/ 215153 h 1003044"/>
                <a:gd name="connsiteX2" fmla="*/ 459645 w 753036"/>
                <a:gd name="connsiteY2" fmla="*/ 4890 h 1003044"/>
                <a:gd name="connsiteX3" fmla="*/ 0 w 753036"/>
                <a:gd name="connsiteY3" fmla="*/ 0 h 1003044"/>
                <a:gd name="connsiteX4" fmla="*/ 0 w 753036"/>
                <a:gd name="connsiteY4" fmla="*/ 977968 h 1003044"/>
                <a:gd name="connsiteX5" fmla="*/ 752284 w 753036"/>
                <a:gd name="connsiteY5" fmla="*/ 1003044 h 1003044"/>
                <a:gd name="connsiteX6" fmla="*/ 753036 w 753036"/>
                <a:gd name="connsiteY6" fmla="*/ 220043 h 1003044"/>
                <a:gd name="connsiteX0" fmla="*/ 753036 w 753036"/>
                <a:gd name="connsiteY0" fmla="*/ 220043 h 1003044"/>
                <a:gd name="connsiteX1" fmla="*/ 464535 w 753036"/>
                <a:gd name="connsiteY1" fmla="*/ 215153 h 1003044"/>
                <a:gd name="connsiteX2" fmla="*/ 459645 w 753036"/>
                <a:gd name="connsiteY2" fmla="*/ 4890 h 1003044"/>
                <a:gd name="connsiteX3" fmla="*/ 0 w 753036"/>
                <a:gd name="connsiteY3" fmla="*/ 0 h 1003044"/>
                <a:gd name="connsiteX4" fmla="*/ 0 w 753036"/>
                <a:gd name="connsiteY4" fmla="*/ 1003044 h 1003044"/>
                <a:gd name="connsiteX5" fmla="*/ 752284 w 753036"/>
                <a:gd name="connsiteY5" fmla="*/ 1003044 h 1003044"/>
                <a:gd name="connsiteX6" fmla="*/ 753036 w 753036"/>
                <a:gd name="connsiteY6" fmla="*/ 220043 h 100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36" h="1003044">
                  <a:moveTo>
                    <a:pt x="753036" y="220043"/>
                  </a:moveTo>
                  <a:lnTo>
                    <a:pt x="464535" y="215153"/>
                  </a:lnTo>
                  <a:lnTo>
                    <a:pt x="459645" y="4890"/>
                  </a:lnTo>
                  <a:lnTo>
                    <a:pt x="0" y="0"/>
                  </a:lnTo>
                  <a:lnTo>
                    <a:pt x="0" y="1003044"/>
                  </a:lnTo>
                  <a:lnTo>
                    <a:pt x="752284" y="1003044"/>
                  </a:lnTo>
                  <a:cubicBezTo>
                    <a:pt x="752535" y="742044"/>
                    <a:pt x="752785" y="481043"/>
                    <a:pt x="753036" y="22004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38400" y="1981200"/>
              <a:ext cx="1066800" cy="523220"/>
            </a:xfrm>
            <a:prstGeom prst="rect">
              <a:avLst/>
            </a:prstGeom>
            <a:noFill/>
          </p:spPr>
          <p:txBody>
            <a:bodyPr wrap="square" rtlCol="0">
              <a:spAutoFit/>
            </a:bodyPr>
            <a:lstStyle/>
            <a:p>
              <a:r>
                <a:rPr lang="en-US" sz="2800" b="1" dirty="0" smtClean="0"/>
                <a:t>UTAH</a:t>
              </a:r>
            </a:p>
          </p:txBody>
        </p:sp>
      </p:grpSp>
      <p:grpSp>
        <p:nvGrpSpPr>
          <p:cNvPr id="32" name="Group 31"/>
          <p:cNvGrpSpPr/>
          <p:nvPr/>
        </p:nvGrpSpPr>
        <p:grpSpPr>
          <a:xfrm>
            <a:off x="4333107" y="3581400"/>
            <a:ext cx="2982093" cy="3124200"/>
            <a:chOff x="4333107" y="3581400"/>
            <a:chExt cx="2982093" cy="3124200"/>
          </a:xfrm>
        </p:grpSpPr>
        <p:sp>
          <p:nvSpPr>
            <p:cNvPr id="12" name="Freeform 11"/>
            <p:cNvSpPr/>
            <p:nvPr/>
          </p:nvSpPr>
          <p:spPr>
            <a:xfrm>
              <a:off x="4333107" y="3581400"/>
              <a:ext cx="2819912" cy="3124200"/>
            </a:xfrm>
            <a:custGeom>
              <a:avLst/>
              <a:gdLst>
                <a:gd name="connsiteX0" fmla="*/ 0 w 904620"/>
                <a:gd name="connsiteY0" fmla="*/ 14669 h 1017086"/>
                <a:gd name="connsiteX1" fmla="*/ 899730 w 904620"/>
                <a:gd name="connsiteY1" fmla="*/ 0 h 1017086"/>
                <a:gd name="connsiteX2" fmla="*/ 904620 w 904620"/>
                <a:gd name="connsiteY2" fmla="*/ 909510 h 1017086"/>
                <a:gd name="connsiteX3" fmla="*/ 396077 w 904620"/>
                <a:gd name="connsiteY3" fmla="*/ 904620 h 1017086"/>
                <a:gd name="connsiteX4" fmla="*/ 391187 w 904620"/>
                <a:gd name="connsiteY4" fmla="*/ 953518 h 1017086"/>
                <a:gd name="connsiteX5" fmla="*/ 127136 w 904620"/>
                <a:gd name="connsiteY5" fmla="*/ 948628 h 1017086"/>
                <a:gd name="connsiteX6" fmla="*/ 122246 w 904620"/>
                <a:gd name="connsiteY6" fmla="*/ 1012196 h 1017086"/>
                <a:gd name="connsiteX7" fmla="*/ 0 w 904620"/>
                <a:gd name="connsiteY7" fmla="*/ 1017086 h 1017086"/>
                <a:gd name="connsiteX8" fmla="*/ 0 w 904620"/>
                <a:gd name="connsiteY8" fmla="*/ 14669 h 1017086"/>
                <a:gd name="connsiteX0" fmla="*/ 0 w 914674"/>
                <a:gd name="connsiteY0" fmla="*/ 0 h 1017086"/>
                <a:gd name="connsiteX1" fmla="*/ 909784 w 914674"/>
                <a:gd name="connsiteY1" fmla="*/ 0 h 1017086"/>
                <a:gd name="connsiteX2" fmla="*/ 914674 w 914674"/>
                <a:gd name="connsiteY2" fmla="*/ 909510 h 1017086"/>
                <a:gd name="connsiteX3" fmla="*/ 406131 w 914674"/>
                <a:gd name="connsiteY3" fmla="*/ 904620 h 1017086"/>
                <a:gd name="connsiteX4" fmla="*/ 401241 w 914674"/>
                <a:gd name="connsiteY4" fmla="*/ 953518 h 1017086"/>
                <a:gd name="connsiteX5" fmla="*/ 137190 w 914674"/>
                <a:gd name="connsiteY5" fmla="*/ 948628 h 1017086"/>
                <a:gd name="connsiteX6" fmla="*/ 132300 w 914674"/>
                <a:gd name="connsiteY6" fmla="*/ 1012196 h 1017086"/>
                <a:gd name="connsiteX7" fmla="*/ 10054 w 914674"/>
                <a:gd name="connsiteY7" fmla="*/ 1017086 h 1017086"/>
                <a:gd name="connsiteX8" fmla="*/ 0 w 914674"/>
                <a:gd name="connsiteY8" fmla="*/ 0 h 1017086"/>
                <a:gd name="connsiteX0" fmla="*/ 3351 w 918025"/>
                <a:gd name="connsiteY0" fmla="*/ 0 h 1017086"/>
                <a:gd name="connsiteX1" fmla="*/ 913135 w 918025"/>
                <a:gd name="connsiteY1" fmla="*/ 0 h 1017086"/>
                <a:gd name="connsiteX2" fmla="*/ 918025 w 918025"/>
                <a:gd name="connsiteY2" fmla="*/ 909510 h 1017086"/>
                <a:gd name="connsiteX3" fmla="*/ 409482 w 918025"/>
                <a:gd name="connsiteY3" fmla="*/ 904620 h 1017086"/>
                <a:gd name="connsiteX4" fmla="*/ 404592 w 918025"/>
                <a:gd name="connsiteY4" fmla="*/ 953518 h 1017086"/>
                <a:gd name="connsiteX5" fmla="*/ 140541 w 918025"/>
                <a:gd name="connsiteY5" fmla="*/ 948628 h 1017086"/>
                <a:gd name="connsiteX6" fmla="*/ 135651 w 918025"/>
                <a:gd name="connsiteY6" fmla="*/ 1012196 h 1017086"/>
                <a:gd name="connsiteX7" fmla="*/ 3351 w 918025"/>
                <a:gd name="connsiteY7" fmla="*/ 1017086 h 1017086"/>
                <a:gd name="connsiteX8" fmla="*/ 3351 w 918025"/>
                <a:gd name="connsiteY8" fmla="*/ 0 h 1017086"/>
                <a:gd name="connsiteX0" fmla="*/ 3351 w 918025"/>
                <a:gd name="connsiteY0" fmla="*/ 0 h 1017086"/>
                <a:gd name="connsiteX1" fmla="*/ 913135 w 918025"/>
                <a:gd name="connsiteY1" fmla="*/ 0 h 1017086"/>
                <a:gd name="connsiteX2" fmla="*/ 918025 w 918025"/>
                <a:gd name="connsiteY2" fmla="*/ 909510 h 1017086"/>
                <a:gd name="connsiteX3" fmla="*/ 409482 w 918025"/>
                <a:gd name="connsiteY3" fmla="*/ 904620 h 1017086"/>
                <a:gd name="connsiteX4" fmla="*/ 404592 w 918025"/>
                <a:gd name="connsiteY4" fmla="*/ 953518 h 1017086"/>
                <a:gd name="connsiteX5" fmla="*/ 140541 w 918025"/>
                <a:gd name="connsiteY5" fmla="*/ 948628 h 1017086"/>
                <a:gd name="connsiteX6" fmla="*/ 152193 w 918025"/>
                <a:gd name="connsiteY6" fmla="*/ 1017086 h 1017086"/>
                <a:gd name="connsiteX7" fmla="*/ 3351 w 918025"/>
                <a:gd name="connsiteY7" fmla="*/ 1017086 h 1017086"/>
                <a:gd name="connsiteX8" fmla="*/ 3351 w 918025"/>
                <a:gd name="connsiteY8" fmla="*/ 0 h 1017086"/>
                <a:gd name="connsiteX0" fmla="*/ 3351 w 918025"/>
                <a:gd name="connsiteY0" fmla="*/ 0 h 1017086"/>
                <a:gd name="connsiteX1" fmla="*/ 913135 w 918025"/>
                <a:gd name="connsiteY1" fmla="*/ 0 h 1017086"/>
                <a:gd name="connsiteX2" fmla="*/ 918025 w 918025"/>
                <a:gd name="connsiteY2" fmla="*/ 909510 h 1017086"/>
                <a:gd name="connsiteX3" fmla="*/ 409482 w 918025"/>
                <a:gd name="connsiteY3" fmla="*/ 904620 h 1017086"/>
                <a:gd name="connsiteX4" fmla="*/ 404592 w 918025"/>
                <a:gd name="connsiteY4" fmla="*/ 953518 h 1017086"/>
                <a:gd name="connsiteX5" fmla="*/ 140541 w 918025"/>
                <a:gd name="connsiteY5" fmla="*/ 948628 h 1017086"/>
                <a:gd name="connsiteX6" fmla="*/ 127386 w 918025"/>
                <a:gd name="connsiteY6" fmla="*/ 1017086 h 1017086"/>
                <a:gd name="connsiteX7" fmla="*/ 3351 w 918025"/>
                <a:gd name="connsiteY7" fmla="*/ 1017086 h 1017086"/>
                <a:gd name="connsiteX8" fmla="*/ 3351 w 918025"/>
                <a:gd name="connsiteY8" fmla="*/ 0 h 1017086"/>
                <a:gd name="connsiteX0" fmla="*/ 3351 w 918025"/>
                <a:gd name="connsiteY0" fmla="*/ 0 h 1017086"/>
                <a:gd name="connsiteX1" fmla="*/ 913135 w 918025"/>
                <a:gd name="connsiteY1" fmla="*/ 0 h 1017086"/>
                <a:gd name="connsiteX2" fmla="*/ 918025 w 918025"/>
                <a:gd name="connsiteY2" fmla="*/ 909510 h 1017086"/>
                <a:gd name="connsiteX3" fmla="*/ 409482 w 918025"/>
                <a:gd name="connsiteY3" fmla="*/ 904620 h 1017086"/>
                <a:gd name="connsiteX4" fmla="*/ 400263 w 918025"/>
                <a:gd name="connsiteY4" fmla="*/ 942665 h 1017086"/>
                <a:gd name="connsiteX5" fmla="*/ 140541 w 918025"/>
                <a:gd name="connsiteY5" fmla="*/ 948628 h 1017086"/>
                <a:gd name="connsiteX6" fmla="*/ 127386 w 918025"/>
                <a:gd name="connsiteY6" fmla="*/ 1017086 h 1017086"/>
                <a:gd name="connsiteX7" fmla="*/ 3351 w 918025"/>
                <a:gd name="connsiteY7" fmla="*/ 1017086 h 1017086"/>
                <a:gd name="connsiteX8" fmla="*/ 3351 w 918025"/>
                <a:gd name="connsiteY8" fmla="*/ 0 h 1017086"/>
                <a:gd name="connsiteX0" fmla="*/ 3351 w 918025"/>
                <a:gd name="connsiteY0" fmla="*/ 0 h 1017086"/>
                <a:gd name="connsiteX1" fmla="*/ 913135 w 918025"/>
                <a:gd name="connsiteY1" fmla="*/ 0 h 1017086"/>
                <a:gd name="connsiteX2" fmla="*/ 918025 w 918025"/>
                <a:gd name="connsiteY2" fmla="*/ 909510 h 1017086"/>
                <a:gd name="connsiteX3" fmla="*/ 409482 w 918025"/>
                <a:gd name="connsiteY3" fmla="*/ 904620 h 1017086"/>
                <a:gd name="connsiteX4" fmla="*/ 400263 w 918025"/>
                <a:gd name="connsiteY4" fmla="*/ 942665 h 1017086"/>
                <a:gd name="connsiteX5" fmla="*/ 127386 w 918025"/>
                <a:gd name="connsiteY5" fmla="*/ 942665 h 1017086"/>
                <a:gd name="connsiteX6" fmla="*/ 127386 w 918025"/>
                <a:gd name="connsiteY6" fmla="*/ 1017086 h 1017086"/>
                <a:gd name="connsiteX7" fmla="*/ 3351 w 918025"/>
                <a:gd name="connsiteY7" fmla="*/ 1017086 h 1017086"/>
                <a:gd name="connsiteX8" fmla="*/ 3351 w 918025"/>
                <a:gd name="connsiteY8" fmla="*/ 0 h 10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025" h="1017086">
                  <a:moveTo>
                    <a:pt x="3351" y="0"/>
                  </a:moveTo>
                  <a:lnTo>
                    <a:pt x="913135" y="0"/>
                  </a:lnTo>
                  <a:lnTo>
                    <a:pt x="918025" y="909510"/>
                  </a:lnTo>
                  <a:lnTo>
                    <a:pt x="409482" y="904620"/>
                  </a:lnTo>
                  <a:lnTo>
                    <a:pt x="400263" y="942665"/>
                  </a:lnTo>
                  <a:lnTo>
                    <a:pt x="127386" y="942665"/>
                  </a:lnTo>
                  <a:lnTo>
                    <a:pt x="127386" y="1017086"/>
                  </a:lnTo>
                  <a:lnTo>
                    <a:pt x="3351" y="1017086"/>
                  </a:lnTo>
                  <a:cubicBezTo>
                    <a:pt x="0" y="678057"/>
                    <a:pt x="6702" y="339029"/>
                    <a:pt x="3351"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029200" y="4886980"/>
              <a:ext cx="2286000" cy="523220"/>
            </a:xfrm>
            <a:prstGeom prst="rect">
              <a:avLst/>
            </a:prstGeom>
            <a:noFill/>
          </p:spPr>
          <p:txBody>
            <a:bodyPr wrap="square" rtlCol="0">
              <a:spAutoFit/>
            </a:bodyPr>
            <a:lstStyle/>
            <a:p>
              <a:r>
                <a:rPr lang="en-US" sz="2800" b="1" dirty="0" smtClean="0"/>
                <a:t>NEW MEXICO</a:t>
              </a:r>
            </a:p>
          </p:txBody>
        </p:sp>
      </p:grpSp>
      <p:grpSp>
        <p:nvGrpSpPr>
          <p:cNvPr id="33" name="Group 32"/>
          <p:cNvGrpSpPr/>
          <p:nvPr/>
        </p:nvGrpSpPr>
        <p:grpSpPr>
          <a:xfrm>
            <a:off x="1752600" y="3577021"/>
            <a:ext cx="2667000" cy="3151590"/>
            <a:chOff x="1752600" y="3577021"/>
            <a:chExt cx="2667000" cy="3151590"/>
          </a:xfrm>
        </p:grpSpPr>
        <p:sp>
          <p:nvSpPr>
            <p:cNvPr id="13" name="Freeform 12"/>
            <p:cNvSpPr/>
            <p:nvPr/>
          </p:nvSpPr>
          <p:spPr>
            <a:xfrm>
              <a:off x="1752600" y="3577021"/>
              <a:ext cx="2593653" cy="3151590"/>
            </a:xfrm>
            <a:custGeom>
              <a:avLst/>
              <a:gdLst>
                <a:gd name="connsiteX0" fmla="*/ 841053 w 841053"/>
                <a:gd name="connsiteY0" fmla="*/ 14669 h 1036646"/>
                <a:gd name="connsiteX1" fmla="*/ 112467 w 841053"/>
                <a:gd name="connsiteY1" fmla="*/ 0 h 1036646"/>
                <a:gd name="connsiteX2" fmla="*/ 63568 w 841053"/>
                <a:gd name="connsiteY2" fmla="*/ 73347 h 1036646"/>
                <a:gd name="connsiteX3" fmla="*/ 9780 w 841053"/>
                <a:gd name="connsiteY3" fmla="*/ 356958 h 1036646"/>
                <a:gd name="connsiteX4" fmla="*/ 78238 w 841053"/>
                <a:gd name="connsiteY4" fmla="*/ 503653 h 1036646"/>
                <a:gd name="connsiteX5" fmla="*/ 48899 w 841053"/>
                <a:gd name="connsiteY5" fmla="*/ 562331 h 1036646"/>
                <a:gd name="connsiteX6" fmla="*/ 19560 w 841053"/>
                <a:gd name="connsiteY6" fmla="*/ 684577 h 1036646"/>
                <a:gd name="connsiteX7" fmla="*/ 44009 w 841053"/>
                <a:gd name="connsiteY7" fmla="*/ 787264 h 1036646"/>
                <a:gd name="connsiteX8" fmla="*/ 0 w 841053"/>
                <a:gd name="connsiteY8" fmla="*/ 816603 h 1036646"/>
                <a:gd name="connsiteX9" fmla="*/ 562332 w 841053"/>
                <a:gd name="connsiteY9" fmla="*/ 1036646 h 1036646"/>
                <a:gd name="connsiteX10" fmla="*/ 841053 w 841053"/>
                <a:gd name="connsiteY10" fmla="*/ 1021976 h 1036646"/>
                <a:gd name="connsiteX11" fmla="*/ 841053 w 841053"/>
                <a:gd name="connsiteY11" fmla="*/ 14669 h 1036646"/>
                <a:gd name="connsiteX0" fmla="*/ 841053 w 841053"/>
                <a:gd name="connsiteY0" fmla="*/ 23290 h 1045267"/>
                <a:gd name="connsiteX1" fmla="*/ 98839 w 841053"/>
                <a:gd name="connsiteY1" fmla="*/ 0 h 1045267"/>
                <a:gd name="connsiteX2" fmla="*/ 63568 w 841053"/>
                <a:gd name="connsiteY2" fmla="*/ 81968 h 1045267"/>
                <a:gd name="connsiteX3" fmla="*/ 9780 w 841053"/>
                <a:gd name="connsiteY3" fmla="*/ 365579 h 1045267"/>
                <a:gd name="connsiteX4" fmla="*/ 78238 w 841053"/>
                <a:gd name="connsiteY4" fmla="*/ 512274 h 1045267"/>
                <a:gd name="connsiteX5" fmla="*/ 48899 w 841053"/>
                <a:gd name="connsiteY5" fmla="*/ 570952 h 1045267"/>
                <a:gd name="connsiteX6" fmla="*/ 19560 w 841053"/>
                <a:gd name="connsiteY6" fmla="*/ 693198 h 1045267"/>
                <a:gd name="connsiteX7" fmla="*/ 44009 w 841053"/>
                <a:gd name="connsiteY7" fmla="*/ 795885 h 1045267"/>
                <a:gd name="connsiteX8" fmla="*/ 0 w 841053"/>
                <a:gd name="connsiteY8" fmla="*/ 825224 h 1045267"/>
                <a:gd name="connsiteX9" fmla="*/ 562332 w 841053"/>
                <a:gd name="connsiteY9" fmla="*/ 1045267 h 1045267"/>
                <a:gd name="connsiteX10" fmla="*/ 841053 w 841053"/>
                <a:gd name="connsiteY10" fmla="*/ 1030597 h 1045267"/>
                <a:gd name="connsiteX11" fmla="*/ 841053 w 841053"/>
                <a:gd name="connsiteY11" fmla="*/ 23290 h 1045267"/>
                <a:gd name="connsiteX0" fmla="*/ 841053 w 841053"/>
                <a:gd name="connsiteY0" fmla="*/ 23290 h 1045267"/>
                <a:gd name="connsiteX1" fmla="*/ 98839 w 841053"/>
                <a:gd name="connsiteY1" fmla="*/ 0 h 1045267"/>
                <a:gd name="connsiteX2" fmla="*/ 63568 w 841053"/>
                <a:gd name="connsiteY2" fmla="*/ 81968 h 1045267"/>
                <a:gd name="connsiteX3" fmla="*/ 45397 w 841053"/>
                <a:gd name="connsiteY3" fmla="*/ 187334 h 1045267"/>
                <a:gd name="connsiteX4" fmla="*/ 9780 w 841053"/>
                <a:gd name="connsiteY4" fmla="*/ 365579 h 1045267"/>
                <a:gd name="connsiteX5" fmla="*/ 78238 w 841053"/>
                <a:gd name="connsiteY5" fmla="*/ 512274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25224 h 1045267"/>
                <a:gd name="connsiteX10" fmla="*/ 562332 w 841053"/>
                <a:gd name="connsiteY10" fmla="*/ 1045267 h 1045267"/>
                <a:gd name="connsiteX11" fmla="*/ 841053 w 841053"/>
                <a:gd name="connsiteY11" fmla="*/ 1030597 h 1045267"/>
                <a:gd name="connsiteX12" fmla="*/ 841053 w 841053"/>
                <a:gd name="connsiteY12" fmla="*/ 23290 h 1045267"/>
                <a:gd name="connsiteX0" fmla="*/ 841053 w 841053"/>
                <a:gd name="connsiteY0" fmla="*/ 23290 h 1045267"/>
                <a:gd name="connsiteX1" fmla="*/ 98839 w 841053"/>
                <a:gd name="connsiteY1" fmla="*/ 0 h 1045267"/>
                <a:gd name="connsiteX2" fmla="*/ 63568 w 841053"/>
                <a:gd name="connsiteY2" fmla="*/ 81968 h 1045267"/>
                <a:gd name="connsiteX3" fmla="*/ 0 w 841053"/>
                <a:gd name="connsiteY3" fmla="*/ 197677 h 1045267"/>
                <a:gd name="connsiteX4" fmla="*/ 9780 w 841053"/>
                <a:gd name="connsiteY4" fmla="*/ 365579 h 1045267"/>
                <a:gd name="connsiteX5" fmla="*/ 78238 w 841053"/>
                <a:gd name="connsiteY5" fmla="*/ 512274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25224 h 1045267"/>
                <a:gd name="connsiteX10" fmla="*/ 562332 w 841053"/>
                <a:gd name="connsiteY10" fmla="*/ 1045267 h 1045267"/>
                <a:gd name="connsiteX11" fmla="*/ 841053 w 841053"/>
                <a:gd name="connsiteY11" fmla="*/ 1030597 h 1045267"/>
                <a:gd name="connsiteX12" fmla="*/ 841053 w 841053"/>
                <a:gd name="connsiteY12" fmla="*/ 23290 h 1045267"/>
                <a:gd name="connsiteX0" fmla="*/ 841053 w 841053"/>
                <a:gd name="connsiteY0" fmla="*/ 23290 h 1045267"/>
                <a:gd name="connsiteX1" fmla="*/ 98839 w 841053"/>
                <a:gd name="connsiteY1" fmla="*/ 0 h 1045267"/>
                <a:gd name="connsiteX2" fmla="*/ 98839 w 841053"/>
                <a:gd name="connsiteY2" fmla="*/ 197677 h 1045267"/>
                <a:gd name="connsiteX3" fmla="*/ 0 w 841053"/>
                <a:gd name="connsiteY3" fmla="*/ 197677 h 1045267"/>
                <a:gd name="connsiteX4" fmla="*/ 9780 w 841053"/>
                <a:gd name="connsiteY4" fmla="*/ 365579 h 1045267"/>
                <a:gd name="connsiteX5" fmla="*/ 78238 w 841053"/>
                <a:gd name="connsiteY5" fmla="*/ 512274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25224 h 1045267"/>
                <a:gd name="connsiteX10" fmla="*/ 562332 w 841053"/>
                <a:gd name="connsiteY10" fmla="*/ 1045267 h 1045267"/>
                <a:gd name="connsiteX11" fmla="*/ 841053 w 841053"/>
                <a:gd name="connsiteY11" fmla="*/ 1030597 h 1045267"/>
                <a:gd name="connsiteX12" fmla="*/ 841053 w 841053"/>
                <a:gd name="connsiteY12" fmla="*/ 23290 h 1045267"/>
                <a:gd name="connsiteX0" fmla="*/ 841053 w 841053"/>
                <a:gd name="connsiteY0" fmla="*/ 23290 h 1045267"/>
                <a:gd name="connsiteX1" fmla="*/ 98839 w 841053"/>
                <a:gd name="connsiteY1" fmla="*/ 0 h 1045267"/>
                <a:gd name="connsiteX2" fmla="*/ 98839 w 841053"/>
                <a:gd name="connsiteY2" fmla="*/ 197677 h 1045267"/>
                <a:gd name="connsiteX3" fmla="*/ 0 w 841053"/>
                <a:gd name="connsiteY3" fmla="*/ 197677 h 1045267"/>
                <a:gd name="connsiteX4" fmla="*/ 9780 w 841053"/>
                <a:gd name="connsiteY4" fmla="*/ 365579 h 1045267"/>
                <a:gd name="connsiteX5" fmla="*/ 74129 w 841053"/>
                <a:gd name="connsiteY5" fmla="*/ 494193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25224 h 1045267"/>
                <a:gd name="connsiteX10" fmla="*/ 562332 w 841053"/>
                <a:gd name="connsiteY10" fmla="*/ 1045267 h 1045267"/>
                <a:gd name="connsiteX11" fmla="*/ 841053 w 841053"/>
                <a:gd name="connsiteY11" fmla="*/ 1030597 h 1045267"/>
                <a:gd name="connsiteX12" fmla="*/ 841053 w 841053"/>
                <a:gd name="connsiteY12" fmla="*/ 23290 h 1045267"/>
                <a:gd name="connsiteX0" fmla="*/ 841053 w 841053"/>
                <a:gd name="connsiteY0" fmla="*/ 23290 h 1045267"/>
                <a:gd name="connsiteX1" fmla="*/ 98839 w 841053"/>
                <a:gd name="connsiteY1" fmla="*/ 0 h 1045267"/>
                <a:gd name="connsiteX2" fmla="*/ 98839 w 841053"/>
                <a:gd name="connsiteY2" fmla="*/ 197677 h 1045267"/>
                <a:gd name="connsiteX3" fmla="*/ 0 w 841053"/>
                <a:gd name="connsiteY3" fmla="*/ 197677 h 1045267"/>
                <a:gd name="connsiteX4" fmla="*/ 9780 w 841053"/>
                <a:gd name="connsiteY4" fmla="*/ 365579 h 1045267"/>
                <a:gd name="connsiteX5" fmla="*/ 74129 w 841053"/>
                <a:gd name="connsiteY5" fmla="*/ 494193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40128 h 1045267"/>
                <a:gd name="connsiteX10" fmla="*/ 562332 w 841053"/>
                <a:gd name="connsiteY10" fmla="*/ 1045267 h 1045267"/>
                <a:gd name="connsiteX11" fmla="*/ 841053 w 841053"/>
                <a:gd name="connsiteY11" fmla="*/ 1030597 h 1045267"/>
                <a:gd name="connsiteX12" fmla="*/ 841053 w 841053"/>
                <a:gd name="connsiteY12" fmla="*/ 23290 h 1045267"/>
                <a:gd name="connsiteX0" fmla="*/ 841053 w 841053"/>
                <a:gd name="connsiteY0" fmla="*/ 23290 h 1045267"/>
                <a:gd name="connsiteX1" fmla="*/ 98839 w 841053"/>
                <a:gd name="connsiteY1" fmla="*/ 0 h 1045267"/>
                <a:gd name="connsiteX2" fmla="*/ 98839 w 841053"/>
                <a:gd name="connsiteY2" fmla="*/ 197677 h 1045267"/>
                <a:gd name="connsiteX3" fmla="*/ 0 w 841053"/>
                <a:gd name="connsiteY3" fmla="*/ 197677 h 1045267"/>
                <a:gd name="connsiteX4" fmla="*/ 9780 w 841053"/>
                <a:gd name="connsiteY4" fmla="*/ 365579 h 1045267"/>
                <a:gd name="connsiteX5" fmla="*/ 74129 w 841053"/>
                <a:gd name="connsiteY5" fmla="*/ 494193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40128 h 1045267"/>
                <a:gd name="connsiteX10" fmla="*/ 562332 w 841053"/>
                <a:gd name="connsiteY10" fmla="*/ 1045267 h 1045267"/>
                <a:gd name="connsiteX11" fmla="*/ 840128 w 841053"/>
                <a:gd name="connsiteY11" fmla="*/ 1037805 h 1045267"/>
                <a:gd name="connsiteX12" fmla="*/ 841053 w 841053"/>
                <a:gd name="connsiteY12" fmla="*/ 23290 h 1045267"/>
                <a:gd name="connsiteX0" fmla="*/ 841053 w 841053"/>
                <a:gd name="connsiteY0" fmla="*/ 23290 h 1045267"/>
                <a:gd name="connsiteX1" fmla="*/ 98839 w 841053"/>
                <a:gd name="connsiteY1" fmla="*/ 0 h 1045267"/>
                <a:gd name="connsiteX2" fmla="*/ 98839 w 841053"/>
                <a:gd name="connsiteY2" fmla="*/ 197677 h 1045267"/>
                <a:gd name="connsiteX3" fmla="*/ 0 w 841053"/>
                <a:gd name="connsiteY3" fmla="*/ 197677 h 1045267"/>
                <a:gd name="connsiteX4" fmla="*/ 9780 w 841053"/>
                <a:gd name="connsiteY4" fmla="*/ 365579 h 1045267"/>
                <a:gd name="connsiteX5" fmla="*/ 74129 w 841053"/>
                <a:gd name="connsiteY5" fmla="*/ 494193 h 1045267"/>
                <a:gd name="connsiteX6" fmla="*/ 48899 w 841053"/>
                <a:gd name="connsiteY6" fmla="*/ 570952 h 1045267"/>
                <a:gd name="connsiteX7" fmla="*/ 19560 w 841053"/>
                <a:gd name="connsiteY7" fmla="*/ 693198 h 1045267"/>
                <a:gd name="connsiteX8" fmla="*/ 44009 w 841053"/>
                <a:gd name="connsiteY8" fmla="*/ 795885 h 1045267"/>
                <a:gd name="connsiteX9" fmla="*/ 0 w 841053"/>
                <a:gd name="connsiteY9" fmla="*/ 840128 h 1045267"/>
                <a:gd name="connsiteX10" fmla="*/ 562332 w 841053"/>
                <a:gd name="connsiteY10" fmla="*/ 1045267 h 1045267"/>
                <a:gd name="connsiteX11" fmla="*/ 840128 w 841053"/>
                <a:gd name="connsiteY11" fmla="*/ 1037805 h 1045267"/>
                <a:gd name="connsiteX12" fmla="*/ 841053 w 841053"/>
                <a:gd name="connsiteY12" fmla="*/ 23290 h 1045267"/>
                <a:gd name="connsiteX0" fmla="*/ 841053 w 841053"/>
                <a:gd name="connsiteY0" fmla="*/ 0 h 1021977"/>
                <a:gd name="connsiteX1" fmla="*/ 98839 w 841053"/>
                <a:gd name="connsiteY1" fmla="*/ 1420 h 1021977"/>
                <a:gd name="connsiteX2" fmla="*/ 98839 w 841053"/>
                <a:gd name="connsiteY2" fmla="*/ 174387 h 1021977"/>
                <a:gd name="connsiteX3" fmla="*/ 0 w 841053"/>
                <a:gd name="connsiteY3" fmla="*/ 174387 h 1021977"/>
                <a:gd name="connsiteX4" fmla="*/ 9780 w 841053"/>
                <a:gd name="connsiteY4" fmla="*/ 342289 h 1021977"/>
                <a:gd name="connsiteX5" fmla="*/ 74129 w 841053"/>
                <a:gd name="connsiteY5" fmla="*/ 470903 h 1021977"/>
                <a:gd name="connsiteX6" fmla="*/ 48899 w 841053"/>
                <a:gd name="connsiteY6" fmla="*/ 547662 h 1021977"/>
                <a:gd name="connsiteX7" fmla="*/ 19560 w 841053"/>
                <a:gd name="connsiteY7" fmla="*/ 669908 h 1021977"/>
                <a:gd name="connsiteX8" fmla="*/ 44009 w 841053"/>
                <a:gd name="connsiteY8" fmla="*/ 772595 h 1021977"/>
                <a:gd name="connsiteX9" fmla="*/ 0 w 841053"/>
                <a:gd name="connsiteY9" fmla="*/ 816838 h 1021977"/>
                <a:gd name="connsiteX10" fmla="*/ 562332 w 841053"/>
                <a:gd name="connsiteY10" fmla="*/ 1021977 h 1021977"/>
                <a:gd name="connsiteX11" fmla="*/ 840128 w 841053"/>
                <a:gd name="connsiteY11" fmla="*/ 1014515 h 1021977"/>
                <a:gd name="connsiteX12" fmla="*/ 841053 w 841053"/>
                <a:gd name="connsiteY12" fmla="*/ 0 h 10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1053" h="1021977">
                  <a:moveTo>
                    <a:pt x="841053" y="0"/>
                  </a:moveTo>
                  <a:lnTo>
                    <a:pt x="98839" y="1420"/>
                  </a:lnTo>
                  <a:lnTo>
                    <a:pt x="98839" y="174387"/>
                  </a:lnTo>
                  <a:lnTo>
                    <a:pt x="0" y="174387"/>
                  </a:lnTo>
                  <a:lnTo>
                    <a:pt x="9780" y="342289"/>
                  </a:lnTo>
                  <a:lnTo>
                    <a:pt x="74129" y="470903"/>
                  </a:lnTo>
                  <a:lnTo>
                    <a:pt x="48899" y="547662"/>
                  </a:lnTo>
                  <a:lnTo>
                    <a:pt x="19560" y="669908"/>
                  </a:lnTo>
                  <a:lnTo>
                    <a:pt x="44009" y="772595"/>
                  </a:lnTo>
                  <a:lnTo>
                    <a:pt x="0" y="816838"/>
                  </a:lnTo>
                  <a:lnTo>
                    <a:pt x="562332" y="1021977"/>
                  </a:lnTo>
                  <a:lnTo>
                    <a:pt x="840128" y="1014515"/>
                  </a:lnTo>
                  <a:cubicBezTo>
                    <a:pt x="840436" y="676343"/>
                    <a:pt x="840745" y="338172"/>
                    <a:pt x="841053"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743200" y="4886980"/>
              <a:ext cx="1676400" cy="523220"/>
            </a:xfrm>
            <a:prstGeom prst="rect">
              <a:avLst/>
            </a:prstGeom>
            <a:noFill/>
          </p:spPr>
          <p:txBody>
            <a:bodyPr wrap="square" rtlCol="0">
              <a:spAutoFit/>
            </a:bodyPr>
            <a:lstStyle/>
            <a:p>
              <a:r>
                <a:rPr lang="en-US" sz="2800" b="1" dirty="0" smtClean="0"/>
                <a:t>ARIZONA</a:t>
              </a:r>
            </a:p>
          </p:txBody>
        </p:sp>
      </p:grpSp>
      <p:sp>
        <p:nvSpPr>
          <p:cNvPr id="35" name="TextBox 34"/>
          <p:cNvSpPr txBox="1"/>
          <p:nvPr/>
        </p:nvSpPr>
        <p:spPr>
          <a:xfrm>
            <a:off x="1447800" y="838200"/>
            <a:ext cx="1676400" cy="954107"/>
          </a:xfrm>
          <a:prstGeom prst="rect">
            <a:avLst/>
          </a:prstGeom>
          <a:solidFill>
            <a:schemeClr val="bg1"/>
          </a:solidFill>
        </p:spPr>
        <p:txBody>
          <a:bodyPr wrap="square" rtlCol="0">
            <a:spAutoFit/>
          </a:bodyPr>
          <a:lstStyle/>
          <a:p>
            <a:pPr algn="ctr"/>
            <a:r>
              <a:rPr lang="en-US" sz="2800" b="1" dirty="0" smtClean="0"/>
              <a:t>Colorado Plateau</a:t>
            </a:r>
          </a:p>
        </p:txBody>
      </p:sp>
      <p:sp>
        <p:nvSpPr>
          <p:cNvPr id="36" name="TextBox 35"/>
          <p:cNvSpPr txBox="1"/>
          <p:nvPr/>
        </p:nvSpPr>
        <p:spPr>
          <a:xfrm>
            <a:off x="2590800" y="3581400"/>
            <a:ext cx="1676400" cy="954107"/>
          </a:xfrm>
          <a:prstGeom prst="rect">
            <a:avLst/>
          </a:prstGeom>
          <a:solidFill>
            <a:schemeClr val="bg1"/>
          </a:solidFill>
        </p:spPr>
        <p:txBody>
          <a:bodyPr wrap="square" rtlCol="0">
            <a:spAutoFit/>
          </a:bodyPr>
          <a:lstStyle/>
          <a:p>
            <a:pPr algn="ctr"/>
            <a:r>
              <a:rPr lang="en-US" sz="2800" b="1" dirty="0" smtClean="0"/>
              <a:t>Paradox Basin</a:t>
            </a:r>
          </a:p>
        </p:txBody>
      </p:sp>
      <p:sp>
        <p:nvSpPr>
          <p:cNvPr id="37" name="Rectangle 36"/>
          <p:cNvSpPr/>
          <p:nvPr/>
        </p:nvSpPr>
        <p:spPr>
          <a:xfrm>
            <a:off x="3352800" y="2057400"/>
            <a:ext cx="1752600" cy="1752600"/>
          </a:xfrm>
          <a:prstGeom prst="rect">
            <a:avLst/>
          </a:prstGeom>
          <a:noFill/>
          <a:ln w="57150">
            <a:solidFill>
              <a:srgbClr val="10D1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4387"/>
                                        </p:tgtEl>
                                        <p:attrNameLst>
                                          <p:attrName>style.visibility</p:attrName>
                                        </p:attrNameLst>
                                      </p:cBhvr>
                                      <p:to>
                                        <p:strVal val="visible"/>
                                      </p:to>
                                    </p:set>
                                    <p:animEffect transition="in" filter="wipe(down)">
                                      <p:cBhvr>
                                        <p:cTn id="7" dur="1000"/>
                                        <p:tgtEl>
                                          <p:spTgt spid="144387"/>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4)">
                                      <p:cBhvr>
                                        <p:cTn id="11" dur="2000"/>
                                        <p:tgtEl>
                                          <p:spTgt spid="30"/>
                                        </p:tgtEl>
                                      </p:cBhvr>
                                    </p:animEffect>
                                  </p:childTnLst>
                                </p:cTn>
                              </p:par>
                              <p:par>
                                <p:cTn id="12" presetID="21" presetClass="entr" presetSubtype="4"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4)">
                                      <p:cBhvr>
                                        <p:cTn id="14" dur="2000"/>
                                        <p:tgtEl>
                                          <p:spTgt spid="32"/>
                                        </p:tgtEl>
                                      </p:cBhvr>
                                    </p:animEffect>
                                  </p:childTnLst>
                                </p:cTn>
                              </p:par>
                              <p:par>
                                <p:cTn id="15" presetID="21"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4)">
                                      <p:cBhvr>
                                        <p:cTn id="17" dur="2000"/>
                                        <p:tgtEl>
                                          <p:spTgt spid="33"/>
                                        </p:tgtEl>
                                      </p:cBhvr>
                                    </p:animEffect>
                                  </p:childTnLst>
                                </p:cTn>
                              </p:par>
                              <p:par>
                                <p:cTn id="18" presetID="21"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heel(4)">
                                      <p:cBhvr>
                                        <p:cTn id="20" dur="2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heel(1)">
                                      <p:cBhvr>
                                        <p:cTn id="35" dur="2000"/>
                                        <p:tgtEl>
                                          <p:spTgt spid="21"/>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fltVal val="0"/>
                                          </p:val>
                                        </p:tav>
                                        <p:tav tm="100000">
                                          <p:val>
                                            <p:strVal val="#ppt_h"/>
                                          </p:val>
                                        </p:tav>
                                      </p:tavLst>
                                    </p:anim>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0" y="716340"/>
            <a:ext cx="9144000"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TODAY’S TOPICS</a:t>
            </a:r>
            <a:endParaRPr lang="en-US" sz="4800" b="1" dirty="0">
              <a:solidFill>
                <a:srgbClr val="FF0000"/>
              </a:solidFill>
              <a:effectLst>
                <a:outerShdw blurRad="38100" dist="38100" dir="2700000" algn="tl">
                  <a:srgbClr val="000000"/>
                </a:outerShdw>
              </a:effectLst>
            </a:endParaRPr>
          </a:p>
        </p:txBody>
      </p:sp>
      <p:cxnSp>
        <p:nvCxnSpPr>
          <p:cNvPr id="7" name="Straight Arrow Connector 6"/>
          <p:cNvCxnSpPr>
            <a:stCxn id="3075" idx="2"/>
            <a:endCxn id="12310" idx="0"/>
          </p:cNvCxnSpPr>
          <p:nvPr/>
        </p:nvCxnSpPr>
        <p:spPr>
          <a:xfrm flipH="1">
            <a:off x="1371600" y="1547337"/>
            <a:ext cx="3200400" cy="11958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72000" y="1547337"/>
            <a:ext cx="0" cy="11958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743200"/>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a:t>
            </a:r>
            <a:endParaRPr lang="en-US" sz="3200" b="1" dirty="0">
              <a:latin typeface="Calibri" pitchFamily="34" charset="0"/>
            </a:endParaRPr>
          </a:p>
        </p:txBody>
      </p:sp>
      <p:sp>
        <p:nvSpPr>
          <p:cNvPr id="12308" name="TextBox 20"/>
          <p:cNvSpPr txBox="1">
            <a:spLocks noChangeArrowheads="1"/>
          </p:cNvSpPr>
          <p:nvPr/>
        </p:nvSpPr>
        <p:spPr bwMode="auto">
          <a:xfrm>
            <a:off x="3200400" y="27432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ARCHES </a:t>
            </a:r>
          </a:p>
          <a:p>
            <a:pPr algn="ctr"/>
            <a:r>
              <a:rPr lang="en-US" sz="3200" b="1" dirty="0" smtClean="0">
                <a:latin typeface="Calibri" pitchFamily="34" charset="0"/>
              </a:rPr>
              <a:t>National Park</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4</a:t>
            </a:fld>
            <a:endParaRPr lang="en-US" b="1" dirty="0">
              <a:solidFill>
                <a:schemeClr val="tx1"/>
              </a:solidFill>
            </a:endParaRPr>
          </a:p>
        </p:txBody>
      </p:sp>
      <p:sp>
        <p:nvSpPr>
          <p:cNvPr id="14" name="TextBox 13"/>
          <p:cNvSpPr txBox="1"/>
          <p:nvPr/>
        </p:nvSpPr>
        <p:spPr>
          <a:xfrm>
            <a:off x="0" y="0"/>
            <a:ext cx="9144000" cy="786177"/>
          </a:xfrm>
          <a:prstGeom prst="rect">
            <a:avLst/>
          </a:prstGeom>
          <a:solidFill>
            <a:srgbClr val="FFFF00"/>
          </a:solidFill>
        </p:spPr>
        <p:txBody>
          <a:bodyPr wrap="square" rtlCol="0">
            <a:spAutoFit/>
          </a:bodyPr>
          <a:lstStyle/>
          <a:p>
            <a:pPr algn="ctr">
              <a:lnSpc>
                <a:spcPts val="6000"/>
              </a:lnSpc>
            </a:pPr>
            <a:r>
              <a:rPr lang="en-US" sz="4000" b="1" spc="-50" dirty="0" smtClean="0">
                <a:latin typeface="Arial" pitchFamily="34" charset="0"/>
                <a:cs typeface="Arial" pitchFamily="34" charset="0"/>
              </a:rPr>
              <a:t>NW Colorado Plateau National Parks</a:t>
            </a:r>
          </a:p>
        </p:txBody>
      </p:sp>
      <p:sp>
        <p:nvSpPr>
          <p:cNvPr id="13" name="TextBox 12"/>
          <p:cNvSpPr txBox="1"/>
          <p:nvPr/>
        </p:nvSpPr>
        <p:spPr>
          <a:xfrm>
            <a:off x="0" y="3352800"/>
            <a:ext cx="3276600" cy="1200329"/>
          </a:xfrm>
          <a:prstGeom prst="rect">
            <a:avLst/>
          </a:prstGeom>
          <a:noFill/>
        </p:spPr>
        <p:txBody>
          <a:bodyPr wrap="square" rtlCol="0">
            <a:spAutoFit/>
          </a:bodyPr>
          <a:lstStyle/>
          <a:p>
            <a:pPr marL="114300" indent="-114300">
              <a:buFontTx/>
              <a:buChar char="-"/>
            </a:pPr>
            <a:r>
              <a:rPr lang="en-US" sz="2400" dirty="0" smtClean="0"/>
              <a:t>Week 2 geology</a:t>
            </a:r>
          </a:p>
          <a:p>
            <a:pPr marL="114300" indent="-114300">
              <a:buFontTx/>
              <a:buChar char="-"/>
            </a:pPr>
            <a:r>
              <a:rPr lang="en-US" sz="2400" dirty="0" smtClean="0"/>
              <a:t>New geology</a:t>
            </a:r>
          </a:p>
          <a:p>
            <a:pPr marL="114300" indent="-114300">
              <a:buFontTx/>
              <a:buChar char="-"/>
            </a:pPr>
            <a:r>
              <a:rPr lang="en-US" sz="2400" dirty="0" smtClean="0"/>
              <a:t>Park area overview</a:t>
            </a:r>
          </a:p>
        </p:txBody>
      </p:sp>
      <p:sp>
        <p:nvSpPr>
          <p:cNvPr id="15" name="TextBox 14"/>
          <p:cNvSpPr txBox="1"/>
          <p:nvPr/>
        </p:nvSpPr>
        <p:spPr>
          <a:xfrm>
            <a:off x="3200400" y="3810000"/>
            <a:ext cx="3124200" cy="2677656"/>
          </a:xfrm>
          <a:prstGeom prst="rect">
            <a:avLst/>
          </a:prstGeom>
          <a:noFill/>
        </p:spPr>
        <p:txBody>
          <a:bodyPr wrap="square" rtlCol="0">
            <a:spAutoFit/>
          </a:bodyPr>
          <a:lstStyle/>
          <a:p>
            <a:pPr marL="114300" indent="-114300">
              <a:buFontTx/>
              <a:buChar char="-"/>
            </a:pPr>
            <a:r>
              <a:rPr lang="en-US" sz="2400" dirty="0" smtClean="0"/>
              <a:t>Basic Info</a:t>
            </a:r>
          </a:p>
          <a:p>
            <a:pPr marL="114300" indent="-114300">
              <a:buFontTx/>
              <a:buChar char="-"/>
            </a:pPr>
            <a:r>
              <a:rPr lang="en-US" sz="2400" dirty="0" smtClean="0"/>
              <a:t>Watershed</a:t>
            </a:r>
          </a:p>
          <a:p>
            <a:pPr marL="114300" indent="-114300">
              <a:buFontTx/>
              <a:buChar char="-"/>
            </a:pPr>
            <a:r>
              <a:rPr lang="en-US" sz="2400" dirty="0" err="1" smtClean="0"/>
              <a:t>Physiography</a:t>
            </a:r>
            <a:r>
              <a:rPr lang="en-US" sz="2400" dirty="0" smtClean="0"/>
              <a:t>/Orient.</a:t>
            </a:r>
          </a:p>
          <a:p>
            <a:pPr marL="114300" indent="-114300">
              <a:buFontTx/>
              <a:buChar char="-"/>
            </a:pPr>
            <a:r>
              <a:rPr lang="en-US" sz="2400" dirty="0" smtClean="0"/>
              <a:t>Surface Geology</a:t>
            </a:r>
          </a:p>
          <a:p>
            <a:pPr marL="114300" indent="-114300">
              <a:buFontTx/>
              <a:buChar char="-"/>
            </a:pPr>
            <a:r>
              <a:rPr lang="en-US" sz="2400" dirty="0" smtClean="0"/>
              <a:t>History</a:t>
            </a:r>
          </a:p>
          <a:p>
            <a:pPr marL="114300" indent="-114300">
              <a:buFontTx/>
              <a:buChar char="-"/>
            </a:pPr>
            <a:r>
              <a:rPr lang="en-US" sz="2400" dirty="0" smtClean="0"/>
              <a:t>Photo tour</a:t>
            </a:r>
          </a:p>
          <a:p>
            <a:pPr marL="114300" indent="-114300">
              <a:buFontTx/>
              <a:buChar char="-"/>
            </a:pPr>
            <a:endParaRPr lang="en-US" sz="2400" dirty="0"/>
          </a:p>
        </p:txBody>
      </p:sp>
      <p:cxnSp>
        <p:nvCxnSpPr>
          <p:cNvPr id="23" name="Straight Arrow Connector 22"/>
          <p:cNvCxnSpPr>
            <a:stCxn id="3075" idx="2"/>
            <a:endCxn id="24" idx="0"/>
          </p:cNvCxnSpPr>
          <p:nvPr/>
        </p:nvCxnSpPr>
        <p:spPr>
          <a:xfrm>
            <a:off x="4572000" y="1547337"/>
            <a:ext cx="3200400" cy="119586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17"/>
          <p:cNvSpPr txBox="1">
            <a:spLocks noChangeArrowheads="1"/>
          </p:cNvSpPr>
          <p:nvPr/>
        </p:nvSpPr>
        <p:spPr bwMode="auto">
          <a:xfrm>
            <a:off x="6400800" y="2743200"/>
            <a:ext cx="2743200" cy="1077218"/>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CANYONLAND</a:t>
            </a:r>
          </a:p>
          <a:p>
            <a:pPr algn="ctr"/>
            <a:r>
              <a:rPr lang="en-US" sz="3200" b="1" dirty="0" smtClean="0">
                <a:latin typeface="Calibri" pitchFamily="34" charset="0"/>
              </a:rPr>
              <a:t>National Park</a:t>
            </a:r>
            <a:endParaRPr lang="en-US" sz="3200" b="1" dirty="0">
              <a:latin typeface="Calibri" pitchFamily="34" charset="0"/>
            </a:endParaRPr>
          </a:p>
        </p:txBody>
      </p:sp>
      <p:sp>
        <p:nvSpPr>
          <p:cNvPr id="25" name="TextBox 24"/>
          <p:cNvSpPr txBox="1"/>
          <p:nvPr/>
        </p:nvSpPr>
        <p:spPr>
          <a:xfrm>
            <a:off x="6400800" y="3810000"/>
            <a:ext cx="3124200" cy="2308324"/>
          </a:xfrm>
          <a:prstGeom prst="rect">
            <a:avLst/>
          </a:prstGeom>
          <a:noFill/>
        </p:spPr>
        <p:txBody>
          <a:bodyPr wrap="square" rtlCol="0">
            <a:spAutoFit/>
          </a:bodyPr>
          <a:lstStyle/>
          <a:p>
            <a:pPr marL="114300" indent="-114300">
              <a:buFontTx/>
              <a:buChar char="-"/>
            </a:pPr>
            <a:r>
              <a:rPr lang="en-US" sz="2400" dirty="0" smtClean="0"/>
              <a:t>Basic Info</a:t>
            </a:r>
          </a:p>
          <a:p>
            <a:pPr marL="114300" indent="-114300">
              <a:buFontTx/>
              <a:buChar char="-"/>
            </a:pPr>
            <a:r>
              <a:rPr lang="en-US" sz="2400" dirty="0" smtClean="0"/>
              <a:t>Watershed</a:t>
            </a:r>
          </a:p>
          <a:p>
            <a:pPr marL="114300" indent="-114300">
              <a:buFontTx/>
              <a:buChar char="-"/>
            </a:pPr>
            <a:r>
              <a:rPr lang="en-US" sz="2400" dirty="0" err="1" smtClean="0"/>
              <a:t>Physiography</a:t>
            </a:r>
            <a:r>
              <a:rPr lang="en-US" sz="2400" dirty="0" smtClean="0"/>
              <a:t>/Orient.</a:t>
            </a:r>
          </a:p>
          <a:p>
            <a:pPr marL="114300" indent="-114300">
              <a:buFontTx/>
              <a:buChar char="-"/>
            </a:pPr>
            <a:r>
              <a:rPr lang="en-US" sz="2400" dirty="0" smtClean="0"/>
              <a:t>Surface Geology</a:t>
            </a:r>
          </a:p>
          <a:p>
            <a:pPr marL="114300" indent="-114300">
              <a:buFontTx/>
              <a:buChar char="-"/>
            </a:pPr>
            <a:r>
              <a:rPr lang="en-US" sz="2400" dirty="0" smtClean="0"/>
              <a:t>History</a:t>
            </a:r>
          </a:p>
          <a:p>
            <a:pPr marL="114300" indent="-114300">
              <a:buFontTx/>
              <a:buChar char="-"/>
            </a:pPr>
            <a:r>
              <a:rPr lang="en-US" sz="2400" dirty="0" smtClean="0"/>
              <a:t>Photo tour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up)">
                                      <p:cBhvr>
                                        <p:cTn id="7" dur="1000"/>
                                        <p:tgtEl>
                                          <p:spTgt spid="307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2310"/>
                                        </p:tgtEl>
                                        <p:attrNameLst>
                                          <p:attrName>style.visibility</p:attrName>
                                        </p:attrNameLst>
                                      </p:cBhvr>
                                      <p:to>
                                        <p:strVal val="visible"/>
                                      </p:to>
                                    </p:set>
                                    <p:animEffect transition="in" filter="wipe(up)">
                                      <p:cBhvr>
                                        <p:cTn id="15" dur="1000"/>
                                        <p:tgtEl>
                                          <p:spTgt spid="12310"/>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2308"/>
                                        </p:tgtEl>
                                        <p:attrNameLst>
                                          <p:attrName>style.visibility</p:attrName>
                                        </p:attrNameLst>
                                      </p:cBhvr>
                                      <p:to>
                                        <p:strVal val="visible"/>
                                      </p:to>
                                    </p:set>
                                    <p:animEffect transition="in" filter="wipe(up)">
                                      <p:cBhvr>
                                        <p:cTn id="28" dur="1000"/>
                                        <p:tgtEl>
                                          <p:spTgt spid="12308"/>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1000"/>
                                        <p:tgtEl>
                                          <p:spTgt spid="24"/>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3" grpId="0"/>
      <p:bldP spid="15" grpId="0"/>
      <p:bldP spid="24" grpId="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76200"/>
            <a:ext cx="9144000" cy="8153400"/>
            <a:chOff x="0" y="-76200"/>
            <a:chExt cx="9144000" cy="8153400"/>
          </a:xfrm>
        </p:grpSpPr>
        <p:grpSp>
          <p:nvGrpSpPr>
            <p:cNvPr id="37" name="Group 36"/>
            <p:cNvGrpSpPr/>
            <p:nvPr/>
          </p:nvGrpSpPr>
          <p:grpSpPr>
            <a:xfrm>
              <a:off x="0" y="-76200"/>
              <a:ext cx="9144000" cy="8153400"/>
              <a:chOff x="0" y="-76200"/>
              <a:chExt cx="9144000" cy="8153400"/>
            </a:xfrm>
          </p:grpSpPr>
          <p:grpSp>
            <p:nvGrpSpPr>
              <p:cNvPr id="3" name="Group 19"/>
              <p:cNvGrpSpPr/>
              <p:nvPr/>
            </p:nvGrpSpPr>
            <p:grpSpPr>
              <a:xfrm>
                <a:off x="0" y="-76200"/>
                <a:ext cx="9144000" cy="6934200"/>
                <a:chOff x="0" y="-76200"/>
                <a:chExt cx="9144000" cy="6934200"/>
              </a:xfrm>
            </p:grpSpPr>
            <p:pic>
              <p:nvPicPr>
                <p:cNvPr id="139270" name="Picture 6"/>
                <p:cNvPicPr>
                  <a:picLocks noChangeAspect="1" noChangeArrowheads="1"/>
                </p:cNvPicPr>
                <p:nvPr/>
              </p:nvPicPr>
              <p:blipFill>
                <a:blip r:embed="rId3" cstate="print"/>
                <a:srcRect l="14725" r="1129" b="15676"/>
                <a:stretch>
                  <a:fillRect/>
                </a:stretch>
              </p:blipFill>
              <p:spPr bwMode="auto">
                <a:xfrm>
                  <a:off x="0" y="-76200"/>
                  <a:ext cx="9144000" cy="6934200"/>
                </a:xfrm>
                <a:prstGeom prst="rect">
                  <a:avLst/>
                </a:prstGeom>
                <a:noFill/>
                <a:ln w="9525">
                  <a:noFill/>
                  <a:miter lim="800000"/>
                  <a:headEnd/>
                  <a:tailEnd/>
                </a:ln>
              </p:spPr>
            </p:pic>
            <p:sp>
              <p:nvSpPr>
                <p:cNvPr id="5" name="Freeform 4"/>
                <p:cNvSpPr/>
                <p:nvPr/>
              </p:nvSpPr>
              <p:spPr>
                <a:xfrm>
                  <a:off x="1533728" y="791184"/>
                  <a:ext cx="5186828" cy="5783638"/>
                </a:xfrm>
                <a:custGeom>
                  <a:avLst/>
                  <a:gdLst>
                    <a:gd name="connsiteX0" fmla="*/ 2140085 w 4649821"/>
                    <a:gd name="connsiteY0" fmla="*/ 904672 h 5184842"/>
                    <a:gd name="connsiteX1" fmla="*/ 1819072 w 4649821"/>
                    <a:gd name="connsiteY1" fmla="*/ 661481 h 5184842"/>
                    <a:gd name="connsiteX2" fmla="*/ 1692613 w 4649821"/>
                    <a:gd name="connsiteY2" fmla="*/ 612842 h 5184842"/>
                    <a:gd name="connsiteX3" fmla="*/ 1595336 w 4649821"/>
                    <a:gd name="connsiteY3" fmla="*/ 583659 h 5184842"/>
                    <a:gd name="connsiteX4" fmla="*/ 1498060 w 4649821"/>
                    <a:gd name="connsiteY4" fmla="*/ 612842 h 5184842"/>
                    <a:gd name="connsiteX5" fmla="*/ 1410511 w 4649821"/>
                    <a:gd name="connsiteY5" fmla="*/ 612842 h 5184842"/>
                    <a:gd name="connsiteX6" fmla="*/ 1361872 w 4649821"/>
                    <a:gd name="connsiteY6" fmla="*/ 535021 h 5184842"/>
                    <a:gd name="connsiteX7" fmla="*/ 1293779 w 4649821"/>
                    <a:gd name="connsiteY7" fmla="*/ 428017 h 5184842"/>
                    <a:gd name="connsiteX8" fmla="*/ 1138136 w 4649821"/>
                    <a:gd name="connsiteY8" fmla="*/ 340468 h 5184842"/>
                    <a:gd name="connsiteX9" fmla="*/ 1011677 w 4649821"/>
                    <a:gd name="connsiteY9" fmla="*/ 272374 h 5184842"/>
                    <a:gd name="connsiteX10" fmla="*/ 836579 w 4649821"/>
                    <a:gd name="connsiteY10" fmla="*/ 165370 h 5184842"/>
                    <a:gd name="connsiteX11" fmla="*/ 642026 w 4649821"/>
                    <a:gd name="connsiteY11" fmla="*/ 68093 h 5184842"/>
                    <a:gd name="connsiteX12" fmla="*/ 476655 w 4649821"/>
                    <a:gd name="connsiteY12" fmla="*/ 19455 h 5184842"/>
                    <a:gd name="connsiteX13" fmla="*/ 350196 w 4649821"/>
                    <a:gd name="connsiteY13" fmla="*/ 0 h 5184842"/>
                    <a:gd name="connsiteX14" fmla="*/ 223736 w 4649821"/>
                    <a:gd name="connsiteY14" fmla="*/ 29183 h 5184842"/>
                    <a:gd name="connsiteX15" fmla="*/ 126460 w 4649821"/>
                    <a:gd name="connsiteY15" fmla="*/ 204281 h 5184842"/>
                    <a:gd name="connsiteX16" fmla="*/ 126460 w 4649821"/>
                    <a:gd name="connsiteY16" fmla="*/ 350196 h 5184842"/>
                    <a:gd name="connsiteX17" fmla="*/ 214009 w 4649821"/>
                    <a:gd name="connsiteY17" fmla="*/ 749030 h 5184842"/>
                    <a:gd name="connsiteX18" fmla="*/ 252919 w 4649821"/>
                    <a:gd name="connsiteY18" fmla="*/ 1011676 h 5184842"/>
                    <a:gd name="connsiteX19" fmla="*/ 214009 w 4649821"/>
                    <a:gd name="connsiteY19" fmla="*/ 1089498 h 5184842"/>
                    <a:gd name="connsiteX20" fmla="*/ 214009 w 4649821"/>
                    <a:gd name="connsiteY20" fmla="*/ 1186774 h 5184842"/>
                    <a:gd name="connsiteX21" fmla="*/ 233464 w 4649821"/>
                    <a:gd name="connsiteY21" fmla="*/ 1264596 h 5184842"/>
                    <a:gd name="connsiteX22" fmla="*/ 311285 w 4649821"/>
                    <a:gd name="connsiteY22" fmla="*/ 1313234 h 5184842"/>
                    <a:gd name="connsiteX23" fmla="*/ 389107 w 4649821"/>
                    <a:gd name="connsiteY23" fmla="*/ 1342417 h 5184842"/>
                    <a:gd name="connsiteX24" fmla="*/ 447472 w 4649821"/>
                    <a:gd name="connsiteY24" fmla="*/ 1439693 h 5184842"/>
                    <a:gd name="connsiteX25" fmla="*/ 515566 w 4649821"/>
                    <a:gd name="connsiteY25" fmla="*/ 1653702 h 5184842"/>
                    <a:gd name="connsiteX26" fmla="*/ 515566 w 4649821"/>
                    <a:gd name="connsiteY26" fmla="*/ 1741251 h 5184842"/>
                    <a:gd name="connsiteX27" fmla="*/ 437745 w 4649821"/>
                    <a:gd name="connsiteY27" fmla="*/ 1770434 h 5184842"/>
                    <a:gd name="connsiteX28" fmla="*/ 350196 w 4649821"/>
                    <a:gd name="connsiteY28" fmla="*/ 1809344 h 5184842"/>
                    <a:gd name="connsiteX29" fmla="*/ 223736 w 4649821"/>
                    <a:gd name="connsiteY29" fmla="*/ 1663430 h 5184842"/>
                    <a:gd name="connsiteX30" fmla="*/ 136187 w 4649821"/>
                    <a:gd name="connsiteY30" fmla="*/ 1663430 h 5184842"/>
                    <a:gd name="connsiteX31" fmla="*/ 29183 w 4649821"/>
                    <a:gd name="connsiteY31" fmla="*/ 1731523 h 5184842"/>
                    <a:gd name="connsiteX32" fmla="*/ 0 w 4649821"/>
                    <a:gd name="connsiteY32" fmla="*/ 1828800 h 5184842"/>
                    <a:gd name="connsiteX33" fmla="*/ 29183 w 4649821"/>
                    <a:gd name="connsiteY33" fmla="*/ 2208178 h 5184842"/>
                    <a:gd name="connsiteX34" fmla="*/ 29183 w 4649821"/>
                    <a:gd name="connsiteY34" fmla="*/ 2286000 h 5184842"/>
                    <a:gd name="connsiteX35" fmla="*/ 204281 w 4649821"/>
                    <a:gd name="connsiteY35" fmla="*/ 2354093 h 5184842"/>
                    <a:gd name="connsiteX36" fmla="*/ 369651 w 4649821"/>
                    <a:gd name="connsiteY36" fmla="*/ 2431915 h 5184842"/>
                    <a:gd name="connsiteX37" fmla="*/ 476655 w 4649821"/>
                    <a:gd name="connsiteY37" fmla="*/ 2597285 h 5184842"/>
                    <a:gd name="connsiteX38" fmla="*/ 622570 w 4649821"/>
                    <a:gd name="connsiteY38" fmla="*/ 2723744 h 5184842"/>
                    <a:gd name="connsiteX39" fmla="*/ 739302 w 4649821"/>
                    <a:gd name="connsiteY39" fmla="*/ 2782110 h 5184842"/>
                    <a:gd name="connsiteX40" fmla="*/ 953311 w 4649821"/>
                    <a:gd name="connsiteY40" fmla="*/ 2752927 h 5184842"/>
                    <a:gd name="connsiteX41" fmla="*/ 1021404 w 4649821"/>
                    <a:gd name="connsiteY41" fmla="*/ 2684834 h 5184842"/>
                    <a:gd name="connsiteX42" fmla="*/ 1099226 w 4649821"/>
                    <a:gd name="connsiteY42" fmla="*/ 2714017 h 5184842"/>
                    <a:gd name="connsiteX43" fmla="*/ 1128409 w 4649821"/>
                    <a:gd name="connsiteY43" fmla="*/ 2821021 h 5184842"/>
                    <a:gd name="connsiteX44" fmla="*/ 1206230 w 4649821"/>
                    <a:gd name="connsiteY44" fmla="*/ 2918298 h 5184842"/>
                    <a:gd name="connsiteX45" fmla="*/ 1293779 w 4649821"/>
                    <a:gd name="connsiteY45" fmla="*/ 3035030 h 5184842"/>
                    <a:gd name="connsiteX46" fmla="*/ 1293779 w 4649821"/>
                    <a:gd name="connsiteY46" fmla="*/ 3200400 h 5184842"/>
                    <a:gd name="connsiteX47" fmla="*/ 1313234 w 4649821"/>
                    <a:gd name="connsiteY47" fmla="*/ 3463047 h 5184842"/>
                    <a:gd name="connsiteX48" fmla="*/ 1225685 w 4649821"/>
                    <a:gd name="connsiteY48" fmla="*/ 3492230 h 5184842"/>
                    <a:gd name="connsiteX49" fmla="*/ 1118681 w 4649821"/>
                    <a:gd name="connsiteY49" fmla="*/ 3424136 h 5184842"/>
                    <a:gd name="connsiteX50" fmla="*/ 1079770 w 4649821"/>
                    <a:gd name="connsiteY50" fmla="*/ 3249038 h 5184842"/>
                    <a:gd name="connsiteX51" fmla="*/ 1099226 w 4649821"/>
                    <a:gd name="connsiteY51" fmla="*/ 3044757 h 5184842"/>
                    <a:gd name="connsiteX52" fmla="*/ 1040860 w 4649821"/>
                    <a:gd name="connsiteY52" fmla="*/ 2918298 h 5184842"/>
                    <a:gd name="connsiteX53" fmla="*/ 924128 w 4649821"/>
                    <a:gd name="connsiteY53" fmla="*/ 2918298 h 5184842"/>
                    <a:gd name="connsiteX54" fmla="*/ 885217 w 4649821"/>
                    <a:gd name="connsiteY54" fmla="*/ 2976664 h 5184842"/>
                    <a:gd name="connsiteX55" fmla="*/ 885217 w 4649821"/>
                    <a:gd name="connsiteY55" fmla="*/ 3103123 h 5184842"/>
                    <a:gd name="connsiteX56" fmla="*/ 797668 w 4649821"/>
                    <a:gd name="connsiteY56" fmla="*/ 3307404 h 5184842"/>
                    <a:gd name="connsiteX57" fmla="*/ 749030 w 4649821"/>
                    <a:gd name="connsiteY57" fmla="*/ 3346315 h 5184842"/>
                    <a:gd name="connsiteX58" fmla="*/ 749030 w 4649821"/>
                    <a:gd name="connsiteY58" fmla="*/ 3443591 h 5184842"/>
                    <a:gd name="connsiteX59" fmla="*/ 768485 w 4649821"/>
                    <a:gd name="connsiteY59" fmla="*/ 3570051 h 5184842"/>
                    <a:gd name="connsiteX60" fmla="*/ 924128 w 4649821"/>
                    <a:gd name="connsiteY60" fmla="*/ 3813242 h 5184842"/>
                    <a:gd name="connsiteX61" fmla="*/ 1001949 w 4649821"/>
                    <a:gd name="connsiteY61" fmla="*/ 3968885 h 5184842"/>
                    <a:gd name="connsiteX62" fmla="*/ 1021404 w 4649821"/>
                    <a:gd name="connsiteY62" fmla="*/ 4134255 h 5184842"/>
                    <a:gd name="connsiteX63" fmla="*/ 1031132 w 4649821"/>
                    <a:gd name="connsiteY63" fmla="*/ 4221804 h 5184842"/>
                    <a:gd name="connsiteX64" fmla="*/ 1099226 w 4649821"/>
                    <a:gd name="connsiteY64" fmla="*/ 4280170 h 5184842"/>
                    <a:gd name="connsiteX65" fmla="*/ 1177047 w 4649821"/>
                    <a:gd name="connsiteY65" fmla="*/ 4270442 h 5184842"/>
                    <a:gd name="connsiteX66" fmla="*/ 1264596 w 4649821"/>
                    <a:gd name="connsiteY66" fmla="*/ 4241259 h 5184842"/>
                    <a:gd name="connsiteX67" fmla="*/ 1303507 w 4649821"/>
                    <a:gd name="connsiteY67" fmla="*/ 4114800 h 5184842"/>
                    <a:gd name="connsiteX68" fmla="*/ 1322962 w 4649821"/>
                    <a:gd name="connsiteY68" fmla="*/ 4007796 h 5184842"/>
                    <a:gd name="connsiteX69" fmla="*/ 1352145 w 4649821"/>
                    <a:gd name="connsiteY69" fmla="*/ 3929974 h 5184842"/>
                    <a:gd name="connsiteX70" fmla="*/ 1352145 w 4649821"/>
                    <a:gd name="connsiteY70" fmla="*/ 3822970 h 5184842"/>
                    <a:gd name="connsiteX71" fmla="*/ 1381328 w 4649821"/>
                    <a:gd name="connsiteY71" fmla="*/ 3754876 h 5184842"/>
                    <a:gd name="connsiteX72" fmla="*/ 1429966 w 4649821"/>
                    <a:gd name="connsiteY72" fmla="*/ 3774332 h 5184842"/>
                    <a:gd name="connsiteX73" fmla="*/ 1449421 w 4649821"/>
                    <a:gd name="connsiteY73" fmla="*/ 3861881 h 5184842"/>
                    <a:gd name="connsiteX74" fmla="*/ 1439694 w 4649821"/>
                    <a:gd name="connsiteY74" fmla="*/ 3959157 h 5184842"/>
                    <a:gd name="connsiteX75" fmla="*/ 1478604 w 4649821"/>
                    <a:gd name="connsiteY75" fmla="*/ 4046706 h 5184842"/>
                    <a:gd name="connsiteX76" fmla="*/ 1459149 w 4649821"/>
                    <a:gd name="connsiteY76" fmla="*/ 4338536 h 5184842"/>
                    <a:gd name="connsiteX77" fmla="*/ 1264596 w 4649821"/>
                    <a:gd name="connsiteY77" fmla="*/ 4367719 h 5184842"/>
                    <a:gd name="connsiteX78" fmla="*/ 1264596 w 4649821"/>
                    <a:gd name="connsiteY78" fmla="*/ 4503906 h 5184842"/>
                    <a:gd name="connsiteX79" fmla="*/ 1332690 w 4649821"/>
                    <a:gd name="connsiteY79" fmla="*/ 4503906 h 5184842"/>
                    <a:gd name="connsiteX80" fmla="*/ 1449421 w 4649821"/>
                    <a:gd name="connsiteY80" fmla="*/ 4533089 h 5184842"/>
                    <a:gd name="connsiteX81" fmla="*/ 1566153 w 4649821"/>
                    <a:gd name="connsiteY81" fmla="*/ 4581727 h 5184842"/>
                    <a:gd name="connsiteX82" fmla="*/ 1692613 w 4649821"/>
                    <a:gd name="connsiteY82" fmla="*/ 4591455 h 5184842"/>
                    <a:gd name="connsiteX83" fmla="*/ 1760707 w 4649821"/>
                    <a:gd name="connsiteY83" fmla="*/ 4649821 h 5184842"/>
                    <a:gd name="connsiteX84" fmla="*/ 1760707 w 4649821"/>
                    <a:gd name="connsiteY84" fmla="*/ 4649821 h 5184842"/>
                    <a:gd name="connsiteX85" fmla="*/ 2003898 w 4649821"/>
                    <a:gd name="connsiteY85" fmla="*/ 4640093 h 5184842"/>
                    <a:gd name="connsiteX86" fmla="*/ 2091447 w 4649821"/>
                    <a:gd name="connsiteY86" fmla="*/ 4756825 h 5184842"/>
                    <a:gd name="connsiteX87" fmla="*/ 2120630 w 4649821"/>
                    <a:gd name="connsiteY87" fmla="*/ 4883285 h 5184842"/>
                    <a:gd name="connsiteX88" fmla="*/ 2178996 w 4649821"/>
                    <a:gd name="connsiteY88" fmla="*/ 4990289 h 5184842"/>
                    <a:gd name="connsiteX89" fmla="*/ 2208179 w 4649821"/>
                    <a:gd name="connsiteY89" fmla="*/ 4970834 h 5184842"/>
                    <a:gd name="connsiteX90" fmla="*/ 2237362 w 4649821"/>
                    <a:gd name="connsiteY90" fmla="*/ 4863830 h 5184842"/>
                    <a:gd name="connsiteX91" fmla="*/ 2208179 w 4649821"/>
                    <a:gd name="connsiteY91" fmla="*/ 4786008 h 5184842"/>
                    <a:gd name="connsiteX92" fmla="*/ 2208179 w 4649821"/>
                    <a:gd name="connsiteY92" fmla="*/ 4786008 h 5184842"/>
                    <a:gd name="connsiteX93" fmla="*/ 2402732 w 4649821"/>
                    <a:gd name="connsiteY93" fmla="*/ 4815191 h 5184842"/>
                    <a:gd name="connsiteX94" fmla="*/ 2500009 w 4649821"/>
                    <a:gd name="connsiteY94" fmla="*/ 4961106 h 5184842"/>
                    <a:gd name="connsiteX95" fmla="*/ 2587558 w 4649821"/>
                    <a:gd name="connsiteY95" fmla="*/ 5097293 h 5184842"/>
                    <a:gd name="connsiteX96" fmla="*/ 2665379 w 4649821"/>
                    <a:gd name="connsiteY96" fmla="*/ 5048655 h 5184842"/>
                    <a:gd name="connsiteX97" fmla="*/ 2821021 w 4649821"/>
                    <a:gd name="connsiteY97" fmla="*/ 5058383 h 5184842"/>
                    <a:gd name="connsiteX98" fmla="*/ 3015575 w 4649821"/>
                    <a:gd name="connsiteY98" fmla="*/ 5184842 h 5184842"/>
                    <a:gd name="connsiteX99" fmla="*/ 3317132 w 4649821"/>
                    <a:gd name="connsiteY99" fmla="*/ 5126476 h 5184842"/>
                    <a:gd name="connsiteX100" fmla="*/ 3784060 w 4649821"/>
                    <a:gd name="connsiteY100" fmla="*/ 4970834 h 5184842"/>
                    <a:gd name="connsiteX101" fmla="*/ 4066162 w 4649821"/>
                    <a:gd name="connsiteY101" fmla="*/ 4873557 h 5184842"/>
                    <a:gd name="connsiteX102" fmla="*/ 4260715 w 4649821"/>
                    <a:gd name="connsiteY102" fmla="*/ 4834647 h 5184842"/>
                    <a:gd name="connsiteX103" fmla="*/ 4328809 w 4649821"/>
                    <a:gd name="connsiteY103" fmla="*/ 4708187 h 5184842"/>
                    <a:gd name="connsiteX104" fmla="*/ 4620638 w 4649821"/>
                    <a:gd name="connsiteY104" fmla="*/ 4601183 h 5184842"/>
                    <a:gd name="connsiteX105" fmla="*/ 4649821 w 4649821"/>
                    <a:gd name="connsiteY105" fmla="*/ 4474723 h 5184842"/>
                    <a:gd name="connsiteX106" fmla="*/ 4581728 w 4649821"/>
                    <a:gd name="connsiteY106" fmla="*/ 4348264 h 5184842"/>
                    <a:gd name="connsiteX107" fmla="*/ 4523362 w 4649821"/>
                    <a:gd name="connsiteY107" fmla="*/ 4221804 h 5184842"/>
                    <a:gd name="connsiteX108" fmla="*/ 4464996 w 4649821"/>
                    <a:gd name="connsiteY108" fmla="*/ 4017523 h 5184842"/>
                    <a:gd name="connsiteX109" fmla="*/ 4357992 w 4649821"/>
                    <a:gd name="connsiteY109" fmla="*/ 3881336 h 5184842"/>
                    <a:gd name="connsiteX110" fmla="*/ 4143983 w 4649821"/>
                    <a:gd name="connsiteY110" fmla="*/ 3628417 h 5184842"/>
                    <a:gd name="connsiteX111" fmla="*/ 3968885 w 4649821"/>
                    <a:gd name="connsiteY111" fmla="*/ 3453319 h 5184842"/>
                    <a:gd name="connsiteX112" fmla="*/ 3861881 w 4649821"/>
                    <a:gd name="connsiteY112" fmla="*/ 3317132 h 5184842"/>
                    <a:gd name="connsiteX113" fmla="*/ 3891064 w 4649821"/>
                    <a:gd name="connsiteY113" fmla="*/ 3112851 h 5184842"/>
                    <a:gd name="connsiteX114" fmla="*/ 3988341 w 4649821"/>
                    <a:gd name="connsiteY114" fmla="*/ 2850204 h 5184842"/>
                    <a:gd name="connsiteX115" fmla="*/ 3959158 w 4649821"/>
                    <a:gd name="connsiteY115" fmla="*/ 2665378 h 5184842"/>
                    <a:gd name="connsiteX116" fmla="*/ 3891064 w 4649821"/>
                    <a:gd name="connsiteY116" fmla="*/ 2577830 h 5184842"/>
                    <a:gd name="connsiteX117" fmla="*/ 3803515 w 4649821"/>
                    <a:gd name="connsiteY117" fmla="*/ 2373549 h 5184842"/>
                    <a:gd name="connsiteX118" fmla="*/ 3735421 w 4649821"/>
                    <a:gd name="connsiteY118" fmla="*/ 2266544 h 5184842"/>
                    <a:gd name="connsiteX119" fmla="*/ 3657600 w 4649821"/>
                    <a:gd name="connsiteY119" fmla="*/ 2042808 h 5184842"/>
                    <a:gd name="connsiteX120" fmla="*/ 3443592 w 4649821"/>
                    <a:gd name="connsiteY120" fmla="*/ 1916349 h 5184842"/>
                    <a:gd name="connsiteX121" fmla="*/ 2752928 w 4649821"/>
                    <a:gd name="connsiteY121" fmla="*/ 1468876 h 5184842"/>
                    <a:gd name="connsiteX122" fmla="*/ 2431915 w 4649821"/>
                    <a:gd name="connsiteY122" fmla="*/ 1206230 h 5184842"/>
                    <a:gd name="connsiteX123" fmla="*/ 2383277 w 4649821"/>
                    <a:gd name="connsiteY123" fmla="*/ 1099225 h 5184842"/>
                    <a:gd name="connsiteX124" fmla="*/ 2276272 w 4649821"/>
                    <a:gd name="connsiteY124" fmla="*/ 1040859 h 5184842"/>
                    <a:gd name="connsiteX125" fmla="*/ 2208179 w 4649821"/>
                    <a:gd name="connsiteY125" fmla="*/ 943583 h 5184842"/>
                    <a:gd name="connsiteX126" fmla="*/ 2140085 w 4649821"/>
                    <a:gd name="connsiteY126" fmla="*/ 904672 h 51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649821" h="5184842">
                      <a:moveTo>
                        <a:pt x="2140085" y="904672"/>
                      </a:moveTo>
                      <a:lnTo>
                        <a:pt x="1819072" y="661481"/>
                      </a:lnTo>
                      <a:lnTo>
                        <a:pt x="1692613" y="612842"/>
                      </a:lnTo>
                      <a:lnTo>
                        <a:pt x="1595336" y="583659"/>
                      </a:lnTo>
                      <a:lnTo>
                        <a:pt x="1498060" y="612842"/>
                      </a:lnTo>
                      <a:lnTo>
                        <a:pt x="1410511" y="612842"/>
                      </a:lnTo>
                      <a:lnTo>
                        <a:pt x="1361872" y="535021"/>
                      </a:lnTo>
                      <a:lnTo>
                        <a:pt x="1293779" y="428017"/>
                      </a:lnTo>
                      <a:lnTo>
                        <a:pt x="1138136" y="340468"/>
                      </a:lnTo>
                      <a:lnTo>
                        <a:pt x="1011677" y="272374"/>
                      </a:lnTo>
                      <a:lnTo>
                        <a:pt x="836579" y="165370"/>
                      </a:lnTo>
                      <a:lnTo>
                        <a:pt x="642026" y="68093"/>
                      </a:lnTo>
                      <a:lnTo>
                        <a:pt x="476655" y="19455"/>
                      </a:lnTo>
                      <a:lnTo>
                        <a:pt x="350196" y="0"/>
                      </a:lnTo>
                      <a:lnTo>
                        <a:pt x="223736" y="29183"/>
                      </a:lnTo>
                      <a:lnTo>
                        <a:pt x="126460" y="204281"/>
                      </a:lnTo>
                      <a:lnTo>
                        <a:pt x="126460" y="350196"/>
                      </a:lnTo>
                      <a:lnTo>
                        <a:pt x="214009" y="749030"/>
                      </a:lnTo>
                      <a:lnTo>
                        <a:pt x="252919" y="1011676"/>
                      </a:lnTo>
                      <a:lnTo>
                        <a:pt x="214009" y="1089498"/>
                      </a:lnTo>
                      <a:lnTo>
                        <a:pt x="214009" y="1186774"/>
                      </a:lnTo>
                      <a:lnTo>
                        <a:pt x="233464" y="1264596"/>
                      </a:lnTo>
                      <a:lnTo>
                        <a:pt x="311285" y="1313234"/>
                      </a:lnTo>
                      <a:lnTo>
                        <a:pt x="389107" y="1342417"/>
                      </a:lnTo>
                      <a:lnTo>
                        <a:pt x="447472" y="1439693"/>
                      </a:lnTo>
                      <a:lnTo>
                        <a:pt x="515566" y="1653702"/>
                      </a:lnTo>
                      <a:lnTo>
                        <a:pt x="515566" y="1741251"/>
                      </a:lnTo>
                      <a:lnTo>
                        <a:pt x="437745" y="1770434"/>
                      </a:lnTo>
                      <a:lnTo>
                        <a:pt x="350196" y="1809344"/>
                      </a:lnTo>
                      <a:lnTo>
                        <a:pt x="223736" y="1663430"/>
                      </a:lnTo>
                      <a:lnTo>
                        <a:pt x="136187" y="1663430"/>
                      </a:lnTo>
                      <a:lnTo>
                        <a:pt x="29183" y="1731523"/>
                      </a:lnTo>
                      <a:lnTo>
                        <a:pt x="0" y="1828800"/>
                      </a:lnTo>
                      <a:lnTo>
                        <a:pt x="29183" y="2208178"/>
                      </a:lnTo>
                      <a:lnTo>
                        <a:pt x="29183" y="2286000"/>
                      </a:lnTo>
                      <a:lnTo>
                        <a:pt x="204281" y="2354093"/>
                      </a:lnTo>
                      <a:lnTo>
                        <a:pt x="369651" y="2431915"/>
                      </a:lnTo>
                      <a:lnTo>
                        <a:pt x="476655" y="2597285"/>
                      </a:lnTo>
                      <a:lnTo>
                        <a:pt x="622570" y="2723744"/>
                      </a:lnTo>
                      <a:lnTo>
                        <a:pt x="739302" y="2782110"/>
                      </a:lnTo>
                      <a:lnTo>
                        <a:pt x="953311" y="2752927"/>
                      </a:lnTo>
                      <a:lnTo>
                        <a:pt x="1021404" y="2684834"/>
                      </a:lnTo>
                      <a:lnTo>
                        <a:pt x="1099226" y="2714017"/>
                      </a:lnTo>
                      <a:lnTo>
                        <a:pt x="1128409" y="2821021"/>
                      </a:lnTo>
                      <a:lnTo>
                        <a:pt x="1206230" y="2918298"/>
                      </a:lnTo>
                      <a:lnTo>
                        <a:pt x="1293779" y="3035030"/>
                      </a:lnTo>
                      <a:lnTo>
                        <a:pt x="1293779" y="3200400"/>
                      </a:lnTo>
                      <a:lnTo>
                        <a:pt x="1313234" y="3463047"/>
                      </a:lnTo>
                      <a:lnTo>
                        <a:pt x="1225685" y="3492230"/>
                      </a:lnTo>
                      <a:lnTo>
                        <a:pt x="1118681" y="3424136"/>
                      </a:lnTo>
                      <a:lnTo>
                        <a:pt x="1079770" y="3249038"/>
                      </a:lnTo>
                      <a:lnTo>
                        <a:pt x="1099226" y="3044757"/>
                      </a:lnTo>
                      <a:lnTo>
                        <a:pt x="1040860" y="2918298"/>
                      </a:lnTo>
                      <a:lnTo>
                        <a:pt x="924128" y="2918298"/>
                      </a:lnTo>
                      <a:lnTo>
                        <a:pt x="885217" y="2976664"/>
                      </a:lnTo>
                      <a:lnTo>
                        <a:pt x="885217" y="3103123"/>
                      </a:lnTo>
                      <a:lnTo>
                        <a:pt x="797668" y="3307404"/>
                      </a:lnTo>
                      <a:lnTo>
                        <a:pt x="749030" y="3346315"/>
                      </a:lnTo>
                      <a:lnTo>
                        <a:pt x="749030" y="3443591"/>
                      </a:lnTo>
                      <a:lnTo>
                        <a:pt x="768485" y="3570051"/>
                      </a:lnTo>
                      <a:lnTo>
                        <a:pt x="924128" y="3813242"/>
                      </a:lnTo>
                      <a:lnTo>
                        <a:pt x="1001949" y="3968885"/>
                      </a:lnTo>
                      <a:lnTo>
                        <a:pt x="1021404" y="4134255"/>
                      </a:lnTo>
                      <a:lnTo>
                        <a:pt x="1031132" y="4221804"/>
                      </a:lnTo>
                      <a:lnTo>
                        <a:pt x="1099226" y="4280170"/>
                      </a:lnTo>
                      <a:lnTo>
                        <a:pt x="1177047" y="4270442"/>
                      </a:lnTo>
                      <a:lnTo>
                        <a:pt x="1264596" y="4241259"/>
                      </a:lnTo>
                      <a:lnTo>
                        <a:pt x="1303507" y="4114800"/>
                      </a:lnTo>
                      <a:lnTo>
                        <a:pt x="1322962" y="4007796"/>
                      </a:lnTo>
                      <a:lnTo>
                        <a:pt x="1352145" y="3929974"/>
                      </a:lnTo>
                      <a:lnTo>
                        <a:pt x="1352145" y="3822970"/>
                      </a:lnTo>
                      <a:lnTo>
                        <a:pt x="1381328" y="3754876"/>
                      </a:lnTo>
                      <a:lnTo>
                        <a:pt x="1429966" y="3774332"/>
                      </a:lnTo>
                      <a:lnTo>
                        <a:pt x="1449421" y="3861881"/>
                      </a:lnTo>
                      <a:lnTo>
                        <a:pt x="1439694" y="3959157"/>
                      </a:lnTo>
                      <a:lnTo>
                        <a:pt x="1478604" y="4046706"/>
                      </a:lnTo>
                      <a:lnTo>
                        <a:pt x="1459149" y="4338536"/>
                      </a:lnTo>
                      <a:lnTo>
                        <a:pt x="1264596" y="4367719"/>
                      </a:lnTo>
                      <a:lnTo>
                        <a:pt x="1264596" y="4503906"/>
                      </a:lnTo>
                      <a:lnTo>
                        <a:pt x="1332690" y="4503906"/>
                      </a:lnTo>
                      <a:lnTo>
                        <a:pt x="1449421" y="4533089"/>
                      </a:lnTo>
                      <a:lnTo>
                        <a:pt x="1566153" y="4581727"/>
                      </a:lnTo>
                      <a:lnTo>
                        <a:pt x="1692613" y="4591455"/>
                      </a:lnTo>
                      <a:cubicBezTo>
                        <a:pt x="1763346" y="4641978"/>
                        <a:pt x="1760707" y="4612199"/>
                        <a:pt x="1760707" y="4649821"/>
                      </a:cubicBezTo>
                      <a:lnTo>
                        <a:pt x="1760707" y="4649821"/>
                      </a:lnTo>
                      <a:lnTo>
                        <a:pt x="2003898" y="4640093"/>
                      </a:lnTo>
                      <a:lnTo>
                        <a:pt x="2091447" y="4756825"/>
                      </a:lnTo>
                      <a:lnTo>
                        <a:pt x="2120630" y="4883285"/>
                      </a:lnTo>
                      <a:lnTo>
                        <a:pt x="2178996" y="4990289"/>
                      </a:lnTo>
                      <a:lnTo>
                        <a:pt x="2208179" y="4970834"/>
                      </a:lnTo>
                      <a:lnTo>
                        <a:pt x="2237362" y="4863830"/>
                      </a:lnTo>
                      <a:lnTo>
                        <a:pt x="2208179" y="4786008"/>
                      </a:lnTo>
                      <a:lnTo>
                        <a:pt x="2208179" y="4786008"/>
                      </a:lnTo>
                      <a:lnTo>
                        <a:pt x="2402732" y="4815191"/>
                      </a:lnTo>
                      <a:lnTo>
                        <a:pt x="2500009" y="4961106"/>
                      </a:lnTo>
                      <a:lnTo>
                        <a:pt x="2587558" y="5097293"/>
                      </a:lnTo>
                      <a:lnTo>
                        <a:pt x="2665379" y="5048655"/>
                      </a:lnTo>
                      <a:lnTo>
                        <a:pt x="2821021" y="5058383"/>
                      </a:lnTo>
                      <a:lnTo>
                        <a:pt x="3015575" y="5184842"/>
                      </a:lnTo>
                      <a:lnTo>
                        <a:pt x="3317132" y="5126476"/>
                      </a:lnTo>
                      <a:lnTo>
                        <a:pt x="3784060" y="4970834"/>
                      </a:lnTo>
                      <a:lnTo>
                        <a:pt x="4066162" y="4873557"/>
                      </a:lnTo>
                      <a:lnTo>
                        <a:pt x="4260715" y="4834647"/>
                      </a:lnTo>
                      <a:lnTo>
                        <a:pt x="4328809" y="4708187"/>
                      </a:lnTo>
                      <a:lnTo>
                        <a:pt x="4620638" y="4601183"/>
                      </a:lnTo>
                      <a:lnTo>
                        <a:pt x="4649821" y="4474723"/>
                      </a:lnTo>
                      <a:lnTo>
                        <a:pt x="4581728" y="4348264"/>
                      </a:lnTo>
                      <a:lnTo>
                        <a:pt x="4523362" y="4221804"/>
                      </a:lnTo>
                      <a:lnTo>
                        <a:pt x="4464996" y="4017523"/>
                      </a:lnTo>
                      <a:lnTo>
                        <a:pt x="4357992" y="3881336"/>
                      </a:lnTo>
                      <a:lnTo>
                        <a:pt x="4143983" y="3628417"/>
                      </a:lnTo>
                      <a:lnTo>
                        <a:pt x="3968885" y="3453319"/>
                      </a:lnTo>
                      <a:lnTo>
                        <a:pt x="3861881" y="3317132"/>
                      </a:lnTo>
                      <a:lnTo>
                        <a:pt x="3891064" y="3112851"/>
                      </a:lnTo>
                      <a:lnTo>
                        <a:pt x="3988341" y="2850204"/>
                      </a:lnTo>
                      <a:lnTo>
                        <a:pt x="3959158" y="2665378"/>
                      </a:lnTo>
                      <a:lnTo>
                        <a:pt x="3891064" y="2577830"/>
                      </a:lnTo>
                      <a:lnTo>
                        <a:pt x="3803515" y="2373549"/>
                      </a:lnTo>
                      <a:lnTo>
                        <a:pt x="3735421" y="2266544"/>
                      </a:lnTo>
                      <a:lnTo>
                        <a:pt x="3657600" y="2042808"/>
                      </a:lnTo>
                      <a:lnTo>
                        <a:pt x="3443592" y="1916349"/>
                      </a:lnTo>
                      <a:lnTo>
                        <a:pt x="2752928" y="1468876"/>
                      </a:lnTo>
                      <a:lnTo>
                        <a:pt x="2431915" y="1206230"/>
                      </a:lnTo>
                      <a:lnTo>
                        <a:pt x="2383277" y="1099225"/>
                      </a:lnTo>
                      <a:lnTo>
                        <a:pt x="2276272" y="1040859"/>
                      </a:lnTo>
                      <a:lnTo>
                        <a:pt x="2208179" y="943583"/>
                      </a:lnTo>
                      <a:lnTo>
                        <a:pt x="2140085" y="904672"/>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76600" y="2209800"/>
                  <a:ext cx="76200" cy="76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5715000"/>
                  <a:ext cx="76200" cy="76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56052" y="5669622"/>
                  <a:ext cx="76200" cy="76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0200" y="914400"/>
                  <a:ext cx="76200" cy="76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p:cNvCxnSpPr/>
              <p:nvPr/>
            </p:nvCxnSpPr>
            <p:spPr>
              <a:xfrm>
                <a:off x="4365172" y="0"/>
                <a:ext cx="0" cy="30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86944" y="3124200"/>
                <a:ext cx="0" cy="4953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0" y="1219200"/>
              <a:ext cx="1676400" cy="954107"/>
            </a:xfrm>
            <a:prstGeom prst="rect">
              <a:avLst/>
            </a:prstGeom>
            <a:solidFill>
              <a:schemeClr val="bg1"/>
            </a:solidFill>
          </p:spPr>
          <p:txBody>
            <a:bodyPr wrap="square" rtlCol="0">
              <a:spAutoFit/>
            </a:bodyPr>
            <a:lstStyle/>
            <a:p>
              <a:pPr algn="ctr"/>
              <a:r>
                <a:rPr lang="en-US" sz="2800" b="1" dirty="0" smtClean="0"/>
                <a:t>PARADOX BASIN</a:t>
              </a:r>
            </a:p>
          </p:txBody>
        </p:sp>
      </p:grpSp>
      <p:cxnSp>
        <p:nvCxnSpPr>
          <p:cNvPr id="13" name="Straight Connector 12"/>
          <p:cNvCxnSpPr/>
          <p:nvPr/>
        </p:nvCxnSpPr>
        <p:spPr>
          <a:xfrm>
            <a:off x="5410200" y="13868400"/>
            <a:ext cx="13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55136" y="13860936"/>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00200" y="6400800"/>
            <a:ext cx="108966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3048000" y="1600200"/>
            <a:ext cx="468086" cy="587828"/>
          </a:xfrm>
          <a:custGeom>
            <a:avLst/>
            <a:gdLst>
              <a:gd name="connsiteX0" fmla="*/ 0 w 468086"/>
              <a:gd name="connsiteY0" fmla="*/ 0 h 587828"/>
              <a:gd name="connsiteX1" fmla="*/ 174171 w 468086"/>
              <a:gd name="connsiteY1" fmla="*/ 10885 h 587828"/>
              <a:gd name="connsiteX2" fmla="*/ 468086 w 468086"/>
              <a:gd name="connsiteY2" fmla="*/ 206828 h 587828"/>
              <a:gd name="connsiteX3" fmla="*/ 435428 w 468086"/>
              <a:gd name="connsiteY3" fmla="*/ 576942 h 587828"/>
              <a:gd name="connsiteX4" fmla="*/ 163286 w 468086"/>
              <a:gd name="connsiteY4" fmla="*/ 587828 h 587828"/>
              <a:gd name="connsiteX5" fmla="*/ 174171 w 468086"/>
              <a:gd name="connsiteY5" fmla="*/ 293914 h 587828"/>
              <a:gd name="connsiteX6" fmla="*/ 32657 w 468086"/>
              <a:gd name="connsiteY6" fmla="*/ 206828 h 587828"/>
              <a:gd name="connsiteX7" fmla="*/ 0 w 468086"/>
              <a:gd name="connsiteY7" fmla="*/ 76200 h 587828"/>
              <a:gd name="connsiteX8" fmla="*/ 0 w 468086"/>
              <a:gd name="connsiteY8" fmla="*/ 0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86" h="587828">
                <a:moveTo>
                  <a:pt x="0" y="0"/>
                </a:moveTo>
                <a:lnTo>
                  <a:pt x="174171" y="10885"/>
                </a:lnTo>
                <a:lnTo>
                  <a:pt x="468086" y="206828"/>
                </a:lnTo>
                <a:lnTo>
                  <a:pt x="435428" y="576942"/>
                </a:lnTo>
                <a:lnTo>
                  <a:pt x="163286" y="587828"/>
                </a:lnTo>
                <a:lnTo>
                  <a:pt x="174171" y="293914"/>
                </a:lnTo>
                <a:lnTo>
                  <a:pt x="32657" y="206828"/>
                </a:lnTo>
                <a:lnTo>
                  <a:pt x="0" y="76200"/>
                </a:lnTo>
                <a:lnTo>
                  <a:pt x="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970314" y="2514600"/>
            <a:ext cx="1153886" cy="1415143"/>
          </a:xfrm>
          <a:custGeom>
            <a:avLst/>
            <a:gdLst>
              <a:gd name="connsiteX0" fmla="*/ 304800 w 1153886"/>
              <a:gd name="connsiteY0" fmla="*/ 0 h 1415143"/>
              <a:gd name="connsiteX1" fmla="*/ 914400 w 1153886"/>
              <a:gd name="connsiteY1" fmla="*/ 21771 h 1415143"/>
              <a:gd name="connsiteX2" fmla="*/ 1001486 w 1153886"/>
              <a:gd name="connsiteY2" fmla="*/ 206829 h 1415143"/>
              <a:gd name="connsiteX3" fmla="*/ 870857 w 1153886"/>
              <a:gd name="connsiteY3" fmla="*/ 598714 h 1415143"/>
              <a:gd name="connsiteX4" fmla="*/ 903515 w 1153886"/>
              <a:gd name="connsiteY4" fmla="*/ 772886 h 1415143"/>
              <a:gd name="connsiteX5" fmla="*/ 1077686 w 1153886"/>
              <a:gd name="connsiteY5" fmla="*/ 936171 h 1415143"/>
              <a:gd name="connsiteX6" fmla="*/ 1153886 w 1153886"/>
              <a:gd name="connsiteY6" fmla="*/ 1415143 h 1415143"/>
              <a:gd name="connsiteX7" fmla="*/ 925286 w 1153886"/>
              <a:gd name="connsiteY7" fmla="*/ 1393371 h 1415143"/>
              <a:gd name="connsiteX8" fmla="*/ 783772 w 1153886"/>
              <a:gd name="connsiteY8" fmla="*/ 1143000 h 1415143"/>
              <a:gd name="connsiteX9" fmla="*/ 424543 w 1153886"/>
              <a:gd name="connsiteY9" fmla="*/ 1132114 h 1415143"/>
              <a:gd name="connsiteX10" fmla="*/ 391886 w 1153886"/>
              <a:gd name="connsiteY10" fmla="*/ 1338943 h 1415143"/>
              <a:gd name="connsiteX11" fmla="*/ 97972 w 1153886"/>
              <a:gd name="connsiteY11" fmla="*/ 1360714 h 1415143"/>
              <a:gd name="connsiteX12" fmla="*/ 32657 w 1153886"/>
              <a:gd name="connsiteY12" fmla="*/ 1338943 h 1415143"/>
              <a:gd name="connsiteX13" fmla="*/ 0 w 1153886"/>
              <a:gd name="connsiteY13" fmla="*/ 892629 h 1415143"/>
              <a:gd name="connsiteX14" fmla="*/ 119743 w 1153886"/>
              <a:gd name="connsiteY14" fmla="*/ 859971 h 1415143"/>
              <a:gd name="connsiteX15" fmla="*/ 97972 w 1153886"/>
              <a:gd name="connsiteY15" fmla="*/ 478971 h 1415143"/>
              <a:gd name="connsiteX16" fmla="*/ 304800 w 1153886"/>
              <a:gd name="connsiteY16" fmla="*/ 0 h 141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3886" h="1415143">
                <a:moveTo>
                  <a:pt x="304800" y="0"/>
                </a:moveTo>
                <a:lnTo>
                  <a:pt x="914400" y="21771"/>
                </a:lnTo>
                <a:lnTo>
                  <a:pt x="1001486" y="206829"/>
                </a:lnTo>
                <a:lnTo>
                  <a:pt x="870857" y="598714"/>
                </a:lnTo>
                <a:lnTo>
                  <a:pt x="903515" y="772886"/>
                </a:lnTo>
                <a:lnTo>
                  <a:pt x="1077686" y="936171"/>
                </a:lnTo>
                <a:lnTo>
                  <a:pt x="1153886" y="1415143"/>
                </a:lnTo>
                <a:lnTo>
                  <a:pt x="925286" y="1393371"/>
                </a:lnTo>
                <a:lnTo>
                  <a:pt x="783772" y="1143000"/>
                </a:lnTo>
                <a:lnTo>
                  <a:pt x="424543" y="1132114"/>
                </a:lnTo>
                <a:lnTo>
                  <a:pt x="391886" y="1338943"/>
                </a:lnTo>
                <a:lnTo>
                  <a:pt x="97972" y="1360714"/>
                </a:lnTo>
                <a:lnTo>
                  <a:pt x="32657" y="1338943"/>
                </a:lnTo>
                <a:lnTo>
                  <a:pt x="0" y="892629"/>
                </a:lnTo>
                <a:lnTo>
                  <a:pt x="119743" y="859971"/>
                </a:lnTo>
                <a:lnTo>
                  <a:pt x="97972" y="478971"/>
                </a:lnTo>
                <a:lnTo>
                  <a:pt x="304800"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00400" y="533400"/>
            <a:ext cx="1676400" cy="954107"/>
          </a:xfrm>
          <a:prstGeom prst="rect">
            <a:avLst/>
          </a:prstGeom>
          <a:solidFill>
            <a:schemeClr val="bg1"/>
          </a:solidFill>
        </p:spPr>
        <p:txBody>
          <a:bodyPr wrap="square" rtlCol="0">
            <a:spAutoFit/>
          </a:bodyPr>
          <a:lstStyle/>
          <a:p>
            <a:pPr algn="ctr"/>
            <a:r>
              <a:rPr lang="en-US" sz="2800" b="1" dirty="0" smtClean="0"/>
              <a:t>Arches NP</a:t>
            </a:r>
          </a:p>
        </p:txBody>
      </p:sp>
      <p:sp>
        <p:nvSpPr>
          <p:cNvPr id="25" name="TextBox 24"/>
          <p:cNvSpPr txBox="1"/>
          <p:nvPr/>
        </p:nvSpPr>
        <p:spPr>
          <a:xfrm>
            <a:off x="3200400" y="3429000"/>
            <a:ext cx="2209800" cy="954107"/>
          </a:xfrm>
          <a:prstGeom prst="rect">
            <a:avLst/>
          </a:prstGeom>
          <a:solidFill>
            <a:schemeClr val="bg1"/>
          </a:solidFill>
        </p:spPr>
        <p:txBody>
          <a:bodyPr wrap="square" rtlCol="0">
            <a:spAutoFit/>
          </a:bodyPr>
          <a:lstStyle/>
          <a:p>
            <a:pPr algn="ctr"/>
            <a:r>
              <a:rPr lang="en-US" sz="2800" b="1" dirty="0" smtClean="0"/>
              <a:t>Canyonlands NP</a:t>
            </a:r>
          </a:p>
        </p:txBody>
      </p:sp>
      <p:sp>
        <p:nvSpPr>
          <p:cNvPr id="2" name="Title 1"/>
          <p:cNvSpPr>
            <a:spLocks noGrp="1"/>
          </p:cNvSpPr>
          <p:nvPr>
            <p:ph type="title"/>
          </p:nvPr>
        </p:nvSpPr>
        <p:spPr/>
        <p:txBody>
          <a:bodyPr>
            <a:normAutofit fontScale="90000"/>
          </a:bodyPr>
          <a:lstStyle/>
          <a:p>
            <a:r>
              <a:rPr lang="en-US" dirty="0" smtClean="0"/>
              <a:t>NATIONAL PARKS IN PARADOX BASIN</a:t>
            </a:r>
            <a:endParaRPr lang="en-US" dirty="0"/>
          </a:p>
        </p:txBody>
      </p:sp>
      <p:cxnSp>
        <p:nvCxnSpPr>
          <p:cNvPr id="30" name="Straight Arrow Connector 29"/>
          <p:cNvCxnSpPr>
            <a:stCxn id="5" idx="14"/>
          </p:cNvCxnSpPr>
          <p:nvPr/>
        </p:nvCxnSpPr>
        <p:spPr>
          <a:xfrm>
            <a:off x="1783303" y="823737"/>
            <a:ext cx="4236497" cy="5424663"/>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00800" y="2305878"/>
            <a:ext cx="2743200" cy="523220"/>
          </a:xfrm>
          <a:prstGeom prst="rect">
            <a:avLst/>
          </a:prstGeom>
          <a:solidFill>
            <a:schemeClr val="bg1"/>
          </a:solidFill>
        </p:spPr>
        <p:txBody>
          <a:bodyPr wrap="square" rtlCol="0">
            <a:spAutoFit/>
          </a:bodyPr>
          <a:lstStyle/>
          <a:p>
            <a:r>
              <a:rPr lang="en-US" sz="2800" b="1" dirty="0" smtClean="0"/>
              <a:t>- 190 miles long</a:t>
            </a:r>
          </a:p>
        </p:txBody>
      </p:sp>
      <p:cxnSp>
        <p:nvCxnSpPr>
          <p:cNvPr id="32" name="Straight Arrow Connector 31"/>
          <p:cNvCxnSpPr>
            <a:stCxn id="5" idx="60"/>
          </p:cNvCxnSpPr>
          <p:nvPr/>
        </p:nvCxnSpPr>
        <p:spPr>
          <a:xfrm flipV="1">
            <a:off x="2564583" y="3200400"/>
            <a:ext cx="3074217" cy="1844417"/>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400800" y="2819400"/>
            <a:ext cx="2743200" cy="954107"/>
          </a:xfrm>
          <a:prstGeom prst="rect">
            <a:avLst/>
          </a:prstGeom>
          <a:solidFill>
            <a:schemeClr val="bg1"/>
          </a:solidFill>
        </p:spPr>
        <p:txBody>
          <a:bodyPr wrap="square" rtlCol="0">
            <a:spAutoFit/>
          </a:bodyPr>
          <a:lstStyle/>
          <a:p>
            <a:pPr>
              <a:buFontTx/>
              <a:buChar char="-"/>
            </a:pPr>
            <a:r>
              <a:rPr lang="en-US" sz="2800" b="1" dirty="0" smtClean="0"/>
              <a:t>   95 miles wide</a:t>
            </a:r>
          </a:p>
          <a:p>
            <a:pPr>
              <a:buFontTx/>
              <a:buChar char="-"/>
            </a:pPr>
            <a:r>
              <a:rPr lang="en-US" sz="2800" b="1" dirty="0" smtClean="0"/>
              <a:t> 12,000 sq mi</a:t>
            </a:r>
          </a:p>
        </p:txBody>
      </p:sp>
      <p:grpSp>
        <p:nvGrpSpPr>
          <p:cNvPr id="45" name="Group 44"/>
          <p:cNvGrpSpPr/>
          <p:nvPr/>
        </p:nvGrpSpPr>
        <p:grpSpPr>
          <a:xfrm>
            <a:off x="2133600" y="1295400"/>
            <a:ext cx="3352800" cy="1132820"/>
            <a:chOff x="2133600" y="1295400"/>
            <a:chExt cx="3352800" cy="1132820"/>
          </a:xfrm>
        </p:grpSpPr>
        <p:cxnSp>
          <p:nvCxnSpPr>
            <p:cNvPr id="40" name="Straight Arrow Connector 39"/>
            <p:cNvCxnSpPr/>
            <p:nvPr/>
          </p:nvCxnSpPr>
          <p:spPr>
            <a:xfrm flipV="1">
              <a:off x="2743200" y="1600200"/>
              <a:ext cx="2209800" cy="533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800600" y="1295400"/>
              <a:ext cx="685800" cy="523220"/>
            </a:xfrm>
            <a:prstGeom prst="rect">
              <a:avLst/>
            </a:prstGeom>
            <a:noFill/>
          </p:spPr>
          <p:txBody>
            <a:bodyPr wrap="square" rtlCol="0">
              <a:spAutoFit/>
            </a:bodyPr>
            <a:lstStyle/>
            <a:p>
              <a:r>
                <a:rPr lang="en-US" sz="2800" b="1" dirty="0" smtClean="0"/>
                <a:t>“A”</a:t>
              </a:r>
            </a:p>
          </p:txBody>
        </p:sp>
        <p:sp>
          <p:nvSpPr>
            <p:cNvPr id="44" name="TextBox 43"/>
            <p:cNvSpPr txBox="1"/>
            <p:nvPr/>
          </p:nvSpPr>
          <p:spPr>
            <a:xfrm>
              <a:off x="2133600" y="1905000"/>
              <a:ext cx="762000" cy="523220"/>
            </a:xfrm>
            <a:prstGeom prst="rect">
              <a:avLst/>
            </a:prstGeom>
            <a:noFill/>
          </p:spPr>
          <p:txBody>
            <a:bodyPr wrap="square" rtlCol="0">
              <a:spAutoFit/>
            </a:bodyPr>
            <a:lstStyle/>
            <a:p>
              <a:pPr algn="r"/>
              <a:r>
                <a:rPr lang="en-US" sz="2800" b="1" dirty="0" smtClean="0"/>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par>
                                <p:cTn id="17" presetID="53"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30"/>
                                        </p:tgtEl>
                                        <p:attrNameLst>
                                          <p:attrName>ppt_w</p:attrName>
                                        </p:attrNameLst>
                                      </p:cBhvr>
                                      <p:tavLst>
                                        <p:tav tm="0">
                                          <p:val>
                                            <p:strVal val="ppt_w"/>
                                          </p:val>
                                        </p:tav>
                                        <p:tav tm="100000">
                                          <p:val>
                                            <p:fltVal val="0"/>
                                          </p:val>
                                        </p:tav>
                                      </p:tavLst>
                                    </p:anim>
                                    <p:anim calcmode="lin" valueType="num">
                                      <p:cBhvr>
                                        <p:cTn id="26" dur="500"/>
                                        <p:tgtEl>
                                          <p:spTgt spid="30"/>
                                        </p:tgtEl>
                                        <p:attrNameLst>
                                          <p:attrName>ppt_h</p:attrName>
                                        </p:attrNameLst>
                                      </p:cBhvr>
                                      <p:tavLst>
                                        <p:tav tm="0">
                                          <p:val>
                                            <p:strVal val="ppt_h"/>
                                          </p:val>
                                        </p:tav>
                                        <p:tav tm="100000">
                                          <p:val>
                                            <p:fltVal val="0"/>
                                          </p:val>
                                        </p:tav>
                                      </p:tavLst>
                                    </p:anim>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0" fill="hold" nodeType="clickEffect">
                                  <p:stCondLst>
                                    <p:cond delay="0"/>
                                  </p:stCondLst>
                                  <p:childTnLst>
                                    <p:anim calcmode="lin" valueType="num">
                                      <p:cBhvr>
                                        <p:cTn id="42" dur="500"/>
                                        <p:tgtEl>
                                          <p:spTgt spid="32"/>
                                        </p:tgtEl>
                                        <p:attrNameLst>
                                          <p:attrName>ppt_w</p:attrName>
                                        </p:attrNameLst>
                                      </p:cBhvr>
                                      <p:tavLst>
                                        <p:tav tm="0">
                                          <p:val>
                                            <p:strVal val="ppt_w"/>
                                          </p:val>
                                        </p:tav>
                                        <p:tav tm="100000">
                                          <p:val>
                                            <p:fltVal val="0"/>
                                          </p:val>
                                        </p:tav>
                                      </p:tavLst>
                                    </p:anim>
                                    <p:anim calcmode="lin" valueType="num">
                                      <p:cBhvr>
                                        <p:cTn id="43" dur="500"/>
                                        <p:tgtEl>
                                          <p:spTgt spid="32"/>
                                        </p:tgtEl>
                                        <p:attrNameLst>
                                          <p:attrName>ppt_h</p:attrName>
                                        </p:attrNameLst>
                                      </p:cBhvr>
                                      <p:tavLst>
                                        <p:tav tm="0">
                                          <p:val>
                                            <p:strVal val="ppt_h"/>
                                          </p:val>
                                        </p:tav>
                                        <p:tav tm="100000">
                                          <p:val>
                                            <p:fltVal val="0"/>
                                          </p:val>
                                        </p:tav>
                                      </p:tavLst>
                                    </p:anim>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53"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par>
                          <p:cTn id="56" fill="hold">
                            <p:stCondLst>
                              <p:cond delay="500"/>
                            </p:stCondLst>
                            <p:childTnLst>
                              <p:par>
                                <p:cTn id="57" presetID="53"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500" fill="hold"/>
                                        <p:tgtEl>
                                          <p:spTgt spid="25"/>
                                        </p:tgtEl>
                                        <p:attrNameLst>
                                          <p:attrName>ppt_w</p:attrName>
                                        </p:attrNameLst>
                                      </p:cBhvr>
                                      <p:tavLst>
                                        <p:tav tm="0">
                                          <p:val>
                                            <p:fltVal val="0"/>
                                          </p:val>
                                        </p:tav>
                                        <p:tav tm="100000">
                                          <p:val>
                                            <p:strVal val="#ppt_w"/>
                                          </p:val>
                                        </p:tav>
                                      </p:tavLst>
                                    </p:anim>
                                    <p:anim calcmode="lin" valueType="num">
                                      <p:cBhvr>
                                        <p:cTn id="65" dur="500" fill="hold"/>
                                        <p:tgtEl>
                                          <p:spTgt spid="25"/>
                                        </p:tgtEl>
                                        <p:attrNameLst>
                                          <p:attrName>ppt_h</p:attrName>
                                        </p:attrNameLst>
                                      </p:cBhvr>
                                      <p:tavLst>
                                        <p:tav tm="0">
                                          <p:val>
                                            <p:fltVal val="0"/>
                                          </p:val>
                                        </p:tav>
                                        <p:tav tm="100000">
                                          <p:val>
                                            <p:strVal val="#ppt_h"/>
                                          </p:val>
                                        </p:tav>
                                      </p:tavLst>
                                    </p:anim>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right)">
                                      <p:cBhvr>
                                        <p:cTn id="71" dur="3000"/>
                                        <p:tgtEl>
                                          <p:spTgt spid="45"/>
                                        </p:tgtEl>
                                      </p:cBhvr>
                                    </p:animEffect>
                                  </p:childTnLst>
                                </p:cTn>
                              </p:par>
                              <p:par>
                                <p:cTn id="72" presetID="10" presetClass="exit" presetSubtype="0" fill="hold" grpId="1" nodeType="withEffect">
                                  <p:stCondLst>
                                    <p:cond delay="0"/>
                                  </p:stCondLst>
                                  <p:childTnLst>
                                    <p:animEffect transition="out" filter="fade">
                                      <p:cBhvr>
                                        <p:cTn id="73" dur="2000"/>
                                        <p:tgtEl>
                                          <p:spTgt spid="31"/>
                                        </p:tgtEl>
                                      </p:cBhvr>
                                    </p:animEffect>
                                    <p:set>
                                      <p:cBhvr>
                                        <p:cTn id="74" dur="1" fill="hold">
                                          <p:stCondLst>
                                            <p:cond delay="19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35"/>
                                        </p:tgtEl>
                                      </p:cBhvr>
                                    </p:animEffect>
                                    <p:set>
                                      <p:cBhvr>
                                        <p:cTn id="77" dur="1" fill="hold">
                                          <p:stCondLst>
                                            <p:cond delay="1999"/>
                                          </p:stCondLst>
                                        </p:cTn>
                                        <p:tgtEl>
                                          <p:spTgt spid="3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21"/>
                                        </p:tgtEl>
                                      </p:cBhvr>
                                    </p:animEffect>
                                    <p:set>
                                      <p:cBhvr>
                                        <p:cTn id="80" dur="1" fill="hold">
                                          <p:stCondLst>
                                            <p:cond delay="1999"/>
                                          </p:stCondLst>
                                        </p:cTn>
                                        <p:tgtEl>
                                          <p:spTgt spid="2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2000"/>
                                        <p:tgtEl>
                                          <p:spTgt spid="25"/>
                                        </p:tgtEl>
                                      </p:cBhvr>
                                    </p:animEffect>
                                    <p:set>
                                      <p:cBhvr>
                                        <p:cTn id="83"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3" grpId="0" animBg="1"/>
      <p:bldP spid="25" grpId="0" animBg="1"/>
      <p:bldP spid="25" grpId="1" animBg="1"/>
      <p:bldP spid="31" grpId="0" animBg="1"/>
      <p:bldP spid="31" grpId="1" animBg="1"/>
      <p:bldP spid="35" grpId="0" animBg="1"/>
      <p:bldP spid="3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iki.seg.org/images/e/ee/Fig_2_.jpg"/>
          <p:cNvPicPr>
            <a:picLocks noChangeAspect="1"/>
          </p:cNvPicPr>
          <p:nvPr/>
        </p:nvPicPr>
        <p:blipFill>
          <a:blip r:embed="rId3" cstate="print"/>
          <a:srcRect/>
          <a:stretch>
            <a:fillRect/>
          </a:stretch>
        </p:blipFill>
        <p:spPr bwMode="auto">
          <a:xfrm>
            <a:off x="0" y="1371600"/>
            <a:ext cx="9144000" cy="4480018"/>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THE PARADOX BASIN – SALT EVAPORITES</a:t>
            </a:r>
            <a:endParaRPr lang="en-US" dirty="0"/>
          </a:p>
        </p:txBody>
      </p:sp>
      <p:sp>
        <p:nvSpPr>
          <p:cNvPr id="10" name="TextBox 9"/>
          <p:cNvSpPr txBox="1"/>
          <p:nvPr/>
        </p:nvSpPr>
        <p:spPr>
          <a:xfrm>
            <a:off x="6553200" y="2514600"/>
            <a:ext cx="1600200" cy="533400"/>
          </a:xfrm>
          <a:prstGeom prst="rect">
            <a:avLst/>
          </a:prstGeom>
          <a:noFill/>
        </p:spPr>
        <p:txBody>
          <a:bodyPr wrap="square" rtlCol="0">
            <a:spAutoFit/>
          </a:bodyPr>
          <a:lstStyle/>
          <a:p>
            <a:r>
              <a:rPr lang="en-US" sz="2800" b="1" dirty="0" smtClean="0"/>
              <a:t>Plateau!</a:t>
            </a:r>
          </a:p>
        </p:txBody>
      </p:sp>
      <p:grpSp>
        <p:nvGrpSpPr>
          <p:cNvPr id="24" name="Group 23"/>
          <p:cNvGrpSpPr/>
          <p:nvPr/>
        </p:nvGrpSpPr>
        <p:grpSpPr>
          <a:xfrm>
            <a:off x="5867400" y="1600200"/>
            <a:ext cx="2743200" cy="3124200"/>
            <a:chOff x="5867400" y="1600200"/>
            <a:chExt cx="2743200" cy="3124200"/>
          </a:xfrm>
        </p:grpSpPr>
        <p:sp>
          <p:nvSpPr>
            <p:cNvPr id="8" name="Rounded Rectangle 7"/>
            <p:cNvSpPr/>
            <p:nvPr/>
          </p:nvSpPr>
          <p:spPr>
            <a:xfrm>
              <a:off x="5867400" y="1600200"/>
              <a:ext cx="2743200" cy="3124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1676400"/>
              <a:ext cx="2590800" cy="954107"/>
            </a:xfrm>
            <a:prstGeom prst="rect">
              <a:avLst/>
            </a:prstGeom>
            <a:noFill/>
          </p:spPr>
          <p:txBody>
            <a:bodyPr wrap="square" rtlCol="0">
              <a:spAutoFit/>
            </a:bodyPr>
            <a:lstStyle/>
            <a:p>
              <a:pPr algn="ctr"/>
              <a:r>
                <a:rPr lang="en-US" sz="2800" b="1" dirty="0" smtClean="0"/>
                <a:t>Uncompahgre Mountains</a:t>
              </a:r>
            </a:p>
          </p:txBody>
        </p:sp>
        <p:sp>
          <p:nvSpPr>
            <p:cNvPr id="13" name="Arc 12"/>
            <p:cNvSpPr/>
            <p:nvPr/>
          </p:nvSpPr>
          <p:spPr>
            <a:xfrm rot="19288506" flipH="1">
              <a:off x="6267439" y="2189761"/>
              <a:ext cx="1371600" cy="2008535"/>
            </a:xfrm>
            <a:prstGeom prst="arc">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p:cNvGrpSpPr/>
          <p:nvPr/>
        </p:nvGrpSpPr>
        <p:grpSpPr>
          <a:xfrm>
            <a:off x="6477000" y="2286000"/>
            <a:ext cx="1524000" cy="228600"/>
            <a:chOff x="6477000" y="2286000"/>
            <a:chExt cx="1524000" cy="228600"/>
          </a:xfrm>
        </p:grpSpPr>
        <p:cxnSp>
          <p:nvCxnSpPr>
            <p:cNvPr id="15" name="Straight Connector 14"/>
            <p:cNvCxnSpPr/>
            <p:nvPr/>
          </p:nvCxnSpPr>
          <p:spPr>
            <a:xfrm flipV="1">
              <a:off x="6477000" y="2286000"/>
              <a:ext cx="15240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77000" y="2286000"/>
              <a:ext cx="1524000"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57200" y="1219200"/>
            <a:ext cx="5410200" cy="3505200"/>
            <a:chOff x="457200" y="1219200"/>
            <a:chExt cx="5410200" cy="3505200"/>
          </a:xfrm>
        </p:grpSpPr>
        <p:grpSp>
          <p:nvGrpSpPr>
            <p:cNvPr id="25" name="Group 24"/>
            <p:cNvGrpSpPr/>
            <p:nvPr/>
          </p:nvGrpSpPr>
          <p:grpSpPr>
            <a:xfrm>
              <a:off x="457200" y="2667000"/>
              <a:ext cx="5410200" cy="2057400"/>
              <a:chOff x="457200" y="2667000"/>
              <a:chExt cx="5410200" cy="2057400"/>
            </a:xfrm>
          </p:grpSpPr>
          <p:sp>
            <p:nvSpPr>
              <p:cNvPr id="6" name="Rounded Rectangle 5"/>
              <p:cNvSpPr/>
              <p:nvPr/>
            </p:nvSpPr>
            <p:spPr>
              <a:xfrm>
                <a:off x="457200" y="3048000"/>
                <a:ext cx="5410200" cy="1676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a:off x="2209800" y="2667000"/>
                <a:ext cx="1600200" cy="762000"/>
              </a:xfrm>
              <a:prstGeom prst="arc">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TextBox 28"/>
            <p:cNvSpPr txBox="1"/>
            <p:nvPr/>
          </p:nvSpPr>
          <p:spPr>
            <a:xfrm>
              <a:off x="1524000" y="1219200"/>
              <a:ext cx="1676400" cy="1815882"/>
            </a:xfrm>
            <a:prstGeom prst="rect">
              <a:avLst/>
            </a:prstGeom>
            <a:solidFill>
              <a:schemeClr val="bg1"/>
            </a:solidFill>
          </p:spPr>
          <p:txBody>
            <a:bodyPr wrap="square" rtlCol="0">
              <a:spAutoFit/>
            </a:bodyPr>
            <a:lstStyle/>
            <a:p>
              <a:pPr algn="ctr"/>
              <a:r>
                <a:rPr lang="en-US" sz="2800" b="1" dirty="0" smtClean="0"/>
                <a:t>A portion of the PARADOX BASIN</a:t>
              </a:r>
            </a:p>
          </p:txBody>
        </p:sp>
      </p:grpSp>
      <p:grpSp>
        <p:nvGrpSpPr>
          <p:cNvPr id="33" name="Group 32"/>
          <p:cNvGrpSpPr/>
          <p:nvPr/>
        </p:nvGrpSpPr>
        <p:grpSpPr>
          <a:xfrm>
            <a:off x="76200" y="4798080"/>
            <a:ext cx="8915400" cy="525740"/>
            <a:chOff x="76200" y="4798080"/>
            <a:chExt cx="8915400" cy="525740"/>
          </a:xfrm>
        </p:grpSpPr>
        <p:sp>
          <p:nvSpPr>
            <p:cNvPr id="26" name="TextBox 25"/>
            <p:cNvSpPr txBox="1"/>
            <p:nvPr/>
          </p:nvSpPr>
          <p:spPr>
            <a:xfrm>
              <a:off x="8305800" y="4800600"/>
              <a:ext cx="685800" cy="523220"/>
            </a:xfrm>
            <a:prstGeom prst="rect">
              <a:avLst/>
            </a:prstGeom>
            <a:noFill/>
          </p:spPr>
          <p:txBody>
            <a:bodyPr wrap="square" rtlCol="0">
              <a:spAutoFit/>
            </a:bodyPr>
            <a:lstStyle/>
            <a:p>
              <a:r>
                <a:rPr lang="en-US" sz="2800" b="1" dirty="0" smtClean="0"/>
                <a:t>“A”</a:t>
              </a:r>
            </a:p>
          </p:txBody>
        </p:sp>
        <p:sp>
          <p:nvSpPr>
            <p:cNvPr id="27" name="TextBox 26"/>
            <p:cNvSpPr txBox="1"/>
            <p:nvPr/>
          </p:nvSpPr>
          <p:spPr>
            <a:xfrm>
              <a:off x="76200" y="4798080"/>
              <a:ext cx="838200" cy="523220"/>
            </a:xfrm>
            <a:prstGeom prst="rect">
              <a:avLst/>
            </a:prstGeom>
            <a:noFill/>
          </p:spPr>
          <p:txBody>
            <a:bodyPr wrap="square" rtlCol="0">
              <a:spAutoFit/>
            </a:bodyPr>
            <a:lstStyle/>
            <a:p>
              <a:pPr algn="ctr"/>
              <a:r>
                <a:rPr lang="en-US" sz="2800" b="1" dirty="0" smtClean="0"/>
                <a:t>“B”</a:t>
              </a:r>
            </a:p>
          </p:txBody>
        </p:sp>
        <p:cxnSp>
          <p:nvCxnSpPr>
            <p:cNvPr id="32" name="Straight Connector 31"/>
            <p:cNvCxnSpPr>
              <a:stCxn id="27" idx="0"/>
              <a:endCxn id="26" idx="0"/>
            </p:cNvCxnSpPr>
            <p:nvPr/>
          </p:nvCxnSpPr>
          <p:spPr>
            <a:xfrm>
              <a:off x="495300" y="4798080"/>
              <a:ext cx="8153400" cy="252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2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30"/>
                                        </p:tgtEl>
                                      </p:cBhvr>
                                    </p:animEffect>
                                    <p:set>
                                      <p:cBhvr>
                                        <p:cTn id="35" dur="1" fill="hold">
                                          <p:stCondLst>
                                            <p:cond delay="1999"/>
                                          </p:stCondLst>
                                        </p:cTn>
                                        <p:tgtEl>
                                          <p:spTgt spid="3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4"/>
                                        </p:tgtEl>
                                      </p:cBhvr>
                                    </p:animEffect>
                                    <p:set>
                                      <p:cBhvr>
                                        <p:cTn id="38" dur="1" fill="hold">
                                          <p:stCondLst>
                                            <p:cond delay="999"/>
                                          </p:stCondLst>
                                        </p:cTn>
                                        <p:tgtEl>
                                          <p:spTgt spid="2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22"/>
                                        </p:tgtEl>
                                      </p:cBhvr>
                                    </p:animEffect>
                                    <p:set>
                                      <p:cBhvr>
                                        <p:cTn id="41" dur="1" fill="hold">
                                          <p:stCondLst>
                                            <p:cond delay="999"/>
                                          </p:stCondLst>
                                        </p:cTn>
                                        <p:tgtEl>
                                          <p:spTgt spid="2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PARADOX BASIN – SALT EVAPORITES</a:t>
            </a:r>
            <a:endParaRPr lang="en-US" dirty="0"/>
          </a:p>
        </p:txBody>
      </p:sp>
      <p:pic>
        <p:nvPicPr>
          <p:cNvPr id="3" name="Picture 2" descr="https://wiki.seg.org/images/e/ee/Fig_2_.jpg"/>
          <p:cNvPicPr>
            <a:picLocks noChangeAspect="1"/>
          </p:cNvPicPr>
          <p:nvPr/>
        </p:nvPicPr>
        <p:blipFill>
          <a:blip r:embed="rId3" cstate="print"/>
          <a:srcRect/>
          <a:stretch>
            <a:fillRect/>
          </a:stretch>
        </p:blipFill>
        <p:spPr bwMode="auto">
          <a:xfrm>
            <a:off x="0" y="1371600"/>
            <a:ext cx="9144000" cy="4480018"/>
          </a:xfrm>
          <a:prstGeom prst="rect">
            <a:avLst/>
          </a:prstGeom>
          <a:noFill/>
          <a:ln w="9525">
            <a:noFill/>
            <a:miter lim="800000"/>
            <a:headEnd/>
            <a:tailEnd/>
          </a:ln>
        </p:spPr>
      </p:pic>
      <p:sp>
        <p:nvSpPr>
          <p:cNvPr id="18" name="Freeform 17"/>
          <p:cNvSpPr/>
          <p:nvPr/>
        </p:nvSpPr>
        <p:spPr>
          <a:xfrm>
            <a:off x="457200" y="3886200"/>
            <a:ext cx="5311302" cy="865762"/>
          </a:xfrm>
          <a:custGeom>
            <a:avLst/>
            <a:gdLst>
              <a:gd name="connsiteX0" fmla="*/ 5301575 w 5311302"/>
              <a:gd name="connsiteY0" fmla="*/ 58366 h 865762"/>
              <a:gd name="connsiteX1" fmla="*/ 4260715 w 5311302"/>
              <a:gd name="connsiteY1" fmla="*/ 379379 h 865762"/>
              <a:gd name="connsiteX2" fmla="*/ 3608962 w 5311302"/>
              <a:gd name="connsiteY2" fmla="*/ 612842 h 865762"/>
              <a:gd name="connsiteX3" fmla="*/ 2908571 w 5311302"/>
              <a:gd name="connsiteY3" fmla="*/ 865762 h 865762"/>
              <a:gd name="connsiteX4" fmla="*/ 2256817 w 5311302"/>
              <a:gd name="connsiteY4" fmla="*/ 865762 h 865762"/>
              <a:gd name="connsiteX5" fmla="*/ 1391056 w 5311302"/>
              <a:gd name="connsiteY5" fmla="*/ 739302 h 865762"/>
              <a:gd name="connsiteX6" fmla="*/ 1391056 w 5311302"/>
              <a:gd name="connsiteY6" fmla="*/ 612842 h 865762"/>
              <a:gd name="connsiteX7" fmla="*/ 1381328 w 5311302"/>
              <a:gd name="connsiteY7" fmla="*/ 330740 h 865762"/>
              <a:gd name="connsiteX8" fmla="*/ 719847 w 5311302"/>
              <a:gd name="connsiteY8" fmla="*/ 379379 h 865762"/>
              <a:gd name="connsiteX9" fmla="*/ 418290 w 5311302"/>
              <a:gd name="connsiteY9" fmla="*/ 447472 h 865762"/>
              <a:gd name="connsiteX10" fmla="*/ 252919 w 5311302"/>
              <a:gd name="connsiteY10" fmla="*/ 476655 h 865762"/>
              <a:gd name="connsiteX11" fmla="*/ 9728 w 5311302"/>
              <a:gd name="connsiteY11" fmla="*/ 486383 h 865762"/>
              <a:gd name="connsiteX12" fmla="*/ 0 w 5311302"/>
              <a:gd name="connsiteY12" fmla="*/ 389106 h 865762"/>
              <a:gd name="connsiteX13" fmla="*/ 291830 w 5311302"/>
              <a:gd name="connsiteY13" fmla="*/ 389106 h 865762"/>
              <a:gd name="connsiteX14" fmla="*/ 622571 w 5311302"/>
              <a:gd name="connsiteY14" fmla="*/ 311285 h 865762"/>
              <a:gd name="connsiteX15" fmla="*/ 1371600 w 5311302"/>
              <a:gd name="connsiteY15" fmla="*/ 272374 h 865762"/>
              <a:gd name="connsiteX16" fmla="*/ 1400783 w 5311302"/>
              <a:gd name="connsiteY16" fmla="*/ 622570 h 865762"/>
              <a:gd name="connsiteX17" fmla="*/ 1789890 w 5311302"/>
              <a:gd name="connsiteY17" fmla="*/ 749030 h 865762"/>
              <a:gd name="connsiteX18" fmla="*/ 2509736 w 5311302"/>
              <a:gd name="connsiteY18" fmla="*/ 797668 h 865762"/>
              <a:gd name="connsiteX19" fmla="*/ 2733473 w 5311302"/>
              <a:gd name="connsiteY19" fmla="*/ 787940 h 865762"/>
              <a:gd name="connsiteX20" fmla="*/ 2947481 w 5311302"/>
              <a:gd name="connsiteY20" fmla="*/ 739302 h 865762"/>
              <a:gd name="connsiteX21" fmla="*/ 3677056 w 5311302"/>
              <a:gd name="connsiteY21" fmla="*/ 535021 h 865762"/>
              <a:gd name="connsiteX22" fmla="*/ 4085617 w 5311302"/>
              <a:gd name="connsiteY22" fmla="*/ 350196 h 865762"/>
              <a:gd name="connsiteX23" fmla="*/ 4396902 w 5311302"/>
              <a:gd name="connsiteY23" fmla="*/ 282102 h 865762"/>
              <a:gd name="connsiteX24" fmla="*/ 4980562 w 5311302"/>
              <a:gd name="connsiteY24" fmla="*/ 126459 h 865762"/>
              <a:gd name="connsiteX25" fmla="*/ 5311302 w 5311302"/>
              <a:gd name="connsiteY25" fmla="*/ 0 h 865762"/>
              <a:gd name="connsiteX26" fmla="*/ 5301575 w 5311302"/>
              <a:gd name="connsiteY26" fmla="*/ 58366 h 86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11302" h="865762">
                <a:moveTo>
                  <a:pt x="5301575" y="58366"/>
                </a:moveTo>
                <a:lnTo>
                  <a:pt x="4260715" y="379379"/>
                </a:lnTo>
                <a:lnTo>
                  <a:pt x="3608962" y="612842"/>
                </a:lnTo>
                <a:lnTo>
                  <a:pt x="2908571" y="865762"/>
                </a:lnTo>
                <a:lnTo>
                  <a:pt x="2256817" y="865762"/>
                </a:lnTo>
                <a:lnTo>
                  <a:pt x="1391056" y="739302"/>
                </a:lnTo>
                <a:lnTo>
                  <a:pt x="1391056" y="612842"/>
                </a:lnTo>
                <a:lnTo>
                  <a:pt x="1381328" y="330740"/>
                </a:lnTo>
                <a:lnTo>
                  <a:pt x="719847" y="379379"/>
                </a:lnTo>
                <a:lnTo>
                  <a:pt x="418290" y="447472"/>
                </a:lnTo>
                <a:lnTo>
                  <a:pt x="252919" y="476655"/>
                </a:lnTo>
                <a:lnTo>
                  <a:pt x="9728" y="486383"/>
                </a:lnTo>
                <a:lnTo>
                  <a:pt x="0" y="389106"/>
                </a:lnTo>
                <a:lnTo>
                  <a:pt x="291830" y="389106"/>
                </a:lnTo>
                <a:lnTo>
                  <a:pt x="622571" y="311285"/>
                </a:lnTo>
                <a:lnTo>
                  <a:pt x="1371600" y="272374"/>
                </a:lnTo>
                <a:lnTo>
                  <a:pt x="1400783" y="622570"/>
                </a:lnTo>
                <a:lnTo>
                  <a:pt x="1789890" y="749030"/>
                </a:lnTo>
                <a:lnTo>
                  <a:pt x="2509736" y="797668"/>
                </a:lnTo>
                <a:lnTo>
                  <a:pt x="2733473" y="787940"/>
                </a:lnTo>
                <a:lnTo>
                  <a:pt x="2947481" y="739302"/>
                </a:lnTo>
                <a:lnTo>
                  <a:pt x="3677056" y="535021"/>
                </a:lnTo>
                <a:lnTo>
                  <a:pt x="4085617" y="350196"/>
                </a:lnTo>
                <a:lnTo>
                  <a:pt x="4396902" y="282102"/>
                </a:lnTo>
                <a:lnTo>
                  <a:pt x="4980562" y="126459"/>
                </a:lnTo>
                <a:lnTo>
                  <a:pt x="5311302" y="0"/>
                </a:lnTo>
                <a:lnTo>
                  <a:pt x="5301575" y="58366"/>
                </a:lnTo>
                <a:close/>
              </a:path>
            </a:pathLst>
          </a:cu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2298" y="3501957"/>
            <a:ext cx="3784059" cy="1196503"/>
          </a:xfrm>
          <a:custGeom>
            <a:avLst/>
            <a:gdLst>
              <a:gd name="connsiteX0" fmla="*/ 3219855 w 3784059"/>
              <a:gd name="connsiteY0" fmla="*/ 1031132 h 1196503"/>
              <a:gd name="connsiteX1" fmla="*/ 3219855 w 3784059"/>
              <a:gd name="connsiteY1" fmla="*/ 1031132 h 1196503"/>
              <a:gd name="connsiteX2" fmla="*/ 2558374 w 3784059"/>
              <a:gd name="connsiteY2" fmla="*/ 1196503 h 1196503"/>
              <a:gd name="connsiteX3" fmla="*/ 1877438 w 3784059"/>
              <a:gd name="connsiteY3" fmla="*/ 1157592 h 1196503"/>
              <a:gd name="connsiteX4" fmla="*/ 1478604 w 3784059"/>
              <a:gd name="connsiteY4" fmla="*/ 1079771 h 1196503"/>
              <a:gd name="connsiteX5" fmla="*/ 1245140 w 3784059"/>
              <a:gd name="connsiteY5" fmla="*/ 1031132 h 1196503"/>
              <a:gd name="connsiteX6" fmla="*/ 1235413 w 3784059"/>
              <a:gd name="connsiteY6" fmla="*/ 642026 h 1196503"/>
              <a:gd name="connsiteX7" fmla="*/ 729574 w 3784059"/>
              <a:gd name="connsiteY7" fmla="*/ 680937 h 1196503"/>
              <a:gd name="connsiteX8" fmla="*/ 272374 w 3784059"/>
              <a:gd name="connsiteY8" fmla="*/ 758758 h 1196503"/>
              <a:gd name="connsiteX9" fmla="*/ 0 w 3784059"/>
              <a:gd name="connsiteY9" fmla="*/ 807396 h 1196503"/>
              <a:gd name="connsiteX10" fmla="*/ 175098 w 3784059"/>
              <a:gd name="connsiteY10" fmla="*/ 719847 h 1196503"/>
              <a:gd name="connsiteX11" fmla="*/ 330740 w 3784059"/>
              <a:gd name="connsiteY11" fmla="*/ 642026 h 1196503"/>
              <a:gd name="connsiteX12" fmla="*/ 778213 w 3784059"/>
              <a:gd name="connsiteY12" fmla="*/ 642026 h 1196503"/>
              <a:gd name="connsiteX13" fmla="*/ 1099225 w 3784059"/>
              <a:gd name="connsiteY13" fmla="*/ 603115 h 1196503"/>
              <a:gd name="connsiteX14" fmla="*/ 1342417 w 3784059"/>
              <a:gd name="connsiteY14" fmla="*/ 496111 h 1196503"/>
              <a:gd name="connsiteX15" fmla="*/ 1556425 w 3784059"/>
              <a:gd name="connsiteY15" fmla="*/ 321013 h 1196503"/>
              <a:gd name="connsiteX16" fmla="*/ 1653702 w 3784059"/>
              <a:gd name="connsiteY16" fmla="*/ 107005 h 1196503"/>
              <a:gd name="connsiteX17" fmla="*/ 1653702 w 3784059"/>
              <a:gd name="connsiteY17" fmla="*/ 0 h 1196503"/>
              <a:gd name="connsiteX18" fmla="*/ 1857983 w 3784059"/>
              <a:gd name="connsiteY18" fmla="*/ 107005 h 1196503"/>
              <a:gd name="connsiteX19" fmla="*/ 2140085 w 3784059"/>
              <a:gd name="connsiteY19" fmla="*/ 58366 h 1196503"/>
              <a:gd name="connsiteX20" fmla="*/ 2169268 w 3784059"/>
              <a:gd name="connsiteY20" fmla="*/ 233464 h 1196503"/>
              <a:gd name="connsiteX21" fmla="*/ 2315183 w 3784059"/>
              <a:gd name="connsiteY21" fmla="*/ 505839 h 1196503"/>
              <a:gd name="connsiteX22" fmla="*/ 2538919 w 3784059"/>
              <a:gd name="connsiteY22" fmla="*/ 749030 h 1196503"/>
              <a:gd name="connsiteX23" fmla="*/ 2743200 w 3784059"/>
              <a:gd name="connsiteY23" fmla="*/ 914400 h 1196503"/>
              <a:gd name="connsiteX24" fmla="*/ 2898842 w 3784059"/>
              <a:gd name="connsiteY24" fmla="*/ 953311 h 1196503"/>
              <a:gd name="connsiteX25" fmla="*/ 3210128 w 3784059"/>
              <a:gd name="connsiteY25" fmla="*/ 933856 h 1196503"/>
              <a:gd name="connsiteX26" fmla="*/ 3570051 w 3784059"/>
              <a:gd name="connsiteY26" fmla="*/ 797669 h 1196503"/>
              <a:gd name="connsiteX27" fmla="*/ 3784059 w 3784059"/>
              <a:gd name="connsiteY27" fmla="*/ 739303 h 1196503"/>
              <a:gd name="connsiteX28" fmla="*/ 3657600 w 3784059"/>
              <a:gd name="connsiteY28" fmla="*/ 856034 h 1196503"/>
              <a:gd name="connsiteX29" fmla="*/ 3404681 w 3784059"/>
              <a:gd name="connsiteY29" fmla="*/ 904673 h 1196503"/>
              <a:gd name="connsiteX30" fmla="*/ 3219855 w 3784059"/>
              <a:gd name="connsiteY30" fmla="*/ 1031132 h 119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84059" h="1196503">
                <a:moveTo>
                  <a:pt x="3219855" y="1031132"/>
                </a:moveTo>
                <a:lnTo>
                  <a:pt x="3219855" y="1031132"/>
                </a:lnTo>
                <a:lnTo>
                  <a:pt x="2558374" y="1196503"/>
                </a:lnTo>
                <a:lnTo>
                  <a:pt x="1877438" y="1157592"/>
                </a:lnTo>
                <a:lnTo>
                  <a:pt x="1478604" y="1079771"/>
                </a:lnTo>
                <a:lnTo>
                  <a:pt x="1245140" y="1031132"/>
                </a:lnTo>
                <a:lnTo>
                  <a:pt x="1235413" y="642026"/>
                </a:lnTo>
                <a:lnTo>
                  <a:pt x="729574" y="680937"/>
                </a:lnTo>
                <a:lnTo>
                  <a:pt x="272374" y="758758"/>
                </a:lnTo>
                <a:lnTo>
                  <a:pt x="0" y="807396"/>
                </a:lnTo>
                <a:lnTo>
                  <a:pt x="175098" y="719847"/>
                </a:lnTo>
                <a:lnTo>
                  <a:pt x="330740" y="642026"/>
                </a:lnTo>
                <a:lnTo>
                  <a:pt x="778213" y="642026"/>
                </a:lnTo>
                <a:lnTo>
                  <a:pt x="1099225" y="603115"/>
                </a:lnTo>
                <a:lnTo>
                  <a:pt x="1342417" y="496111"/>
                </a:lnTo>
                <a:lnTo>
                  <a:pt x="1556425" y="321013"/>
                </a:lnTo>
                <a:lnTo>
                  <a:pt x="1653702" y="107005"/>
                </a:lnTo>
                <a:lnTo>
                  <a:pt x="1653702" y="0"/>
                </a:lnTo>
                <a:lnTo>
                  <a:pt x="1857983" y="107005"/>
                </a:lnTo>
                <a:lnTo>
                  <a:pt x="2140085" y="58366"/>
                </a:lnTo>
                <a:lnTo>
                  <a:pt x="2169268" y="233464"/>
                </a:lnTo>
                <a:lnTo>
                  <a:pt x="2315183" y="505839"/>
                </a:lnTo>
                <a:lnTo>
                  <a:pt x="2538919" y="749030"/>
                </a:lnTo>
                <a:lnTo>
                  <a:pt x="2743200" y="914400"/>
                </a:lnTo>
                <a:lnTo>
                  <a:pt x="2898842" y="953311"/>
                </a:lnTo>
                <a:lnTo>
                  <a:pt x="3210128" y="933856"/>
                </a:lnTo>
                <a:lnTo>
                  <a:pt x="3570051" y="797669"/>
                </a:lnTo>
                <a:lnTo>
                  <a:pt x="3784059" y="739303"/>
                </a:lnTo>
                <a:lnTo>
                  <a:pt x="3657600" y="856034"/>
                </a:lnTo>
                <a:lnTo>
                  <a:pt x="3404681" y="904673"/>
                </a:lnTo>
                <a:lnTo>
                  <a:pt x="3219855" y="1031132"/>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94571" y="3493213"/>
            <a:ext cx="3472665" cy="934949"/>
          </a:xfrm>
          <a:custGeom>
            <a:avLst/>
            <a:gdLst>
              <a:gd name="connsiteX0" fmla="*/ 2958957 w 3472665"/>
              <a:gd name="connsiteY0" fmla="*/ 390418 h 934949"/>
              <a:gd name="connsiteX1" fmla="*/ 2958957 w 3472665"/>
              <a:gd name="connsiteY1" fmla="*/ 390418 h 934949"/>
              <a:gd name="connsiteX2" fmla="*/ 2116476 w 3472665"/>
              <a:gd name="connsiteY2" fmla="*/ 667821 h 934949"/>
              <a:gd name="connsiteX3" fmla="*/ 1530849 w 3472665"/>
              <a:gd name="connsiteY3" fmla="*/ 852756 h 934949"/>
              <a:gd name="connsiteX4" fmla="*/ 1623317 w 3472665"/>
              <a:gd name="connsiteY4" fmla="*/ 760288 h 934949"/>
              <a:gd name="connsiteX5" fmla="*/ 1448656 w 3472665"/>
              <a:gd name="connsiteY5" fmla="*/ 780836 h 934949"/>
              <a:gd name="connsiteX6" fmla="*/ 1078786 w 3472665"/>
              <a:gd name="connsiteY6" fmla="*/ 924675 h 934949"/>
              <a:gd name="connsiteX7" fmla="*/ 750013 w 3472665"/>
              <a:gd name="connsiteY7" fmla="*/ 934949 h 934949"/>
              <a:gd name="connsiteX8" fmla="*/ 636998 w 3472665"/>
              <a:gd name="connsiteY8" fmla="*/ 904126 h 934949"/>
              <a:gd name="connsiteX9" fmla="*/ 431514 w 3472665"/>
              <a:gd name="connsiteY9" fmla="*/ 791111 h 934949"/>
              <a:gd name="connsiteX10" fmla="*/ 256854 w 3472665"/>
              <a:gd name="connsiteY10" fmla="*/ 595902 h 934949"/>
              <a:gd name="connsiteX11" fmla="*/ 0 w 3472665"/>
              <a:gd name="connsiteY11" fmla="*/ 246580 h 934949"/>
              <a:gd name="connsiteX12" fmla="*/ 0 w 3472665"/>
              <a:gd name="connsiteY12" fmla="*/ 92468 h 934949"/>
              <a:gd name="connsiteX13" fmla="*/ 256854 w 3472665"/>
              <a:gd name="connsiteY13" fmla="*/ 184935 h 934949"/>
              <a:gd name="connsiteX14" fmla="*/ 791110 w 3472665"/>
              <a:gd name="connsiteY14" fmla="*/ 226032 h 934949"/>
              <a:gd name="connsiteX15" fmla="*/ 1304818 w 3472665"/>
              <a:gd name="connsiteY15" fmla="*/ 205484 h 934949"/>
              <a:gd name="connsiteX16" fmla="*/ 1705510 w 3472665"/>
              <a:gd name="connsiteY16" fmla="*/ 123290 h 934949"/>
              <a:gd name="connsiteX17" fmla="*/ 1972638 w 3472665"/>
              <a:gd name="connsiteY17" fmla="*/ 71920 h 934949"/>
              <a:gd name="connsiteX18" fmla="*/ 2434975 w 3472665"/>
              <a:gd name="connsiteY18" fmla="*/ 71920 h 934949"/>
              <a:gd name="connsiteX19" fmla="*/ 2825393 w 3472665"/>
              <a:gd name="connsiteY19" fmla="*/ 41097 h 934949"/>
              <a:gd name="connsiteX20" fmla="*/ 3123344 w 3472665"/>
              <a:gd name="connsiteY20" fmla="*/ 0 h 934949"/>
              <a:gd name="connsiteX21" fmla="*/ 3472665 w 3472665"/>
              <a:gd name="connsiteY21" fmla="*/ 30823 h 934949"/>
              <a:gd name="connsiteX22" fmla="*/ 3113069 w 3472665"/>
              <a:gd name="connsiteY22" fmla="*/ 123290 h 934949"/>
              <a:gd name="connsiteX23" fmla="*/ 2989780 w 3472665"/>
              <a:gd name="connsiteY23" fmla="*/ 205484 h 934949"/>
              <a:gd name="connsiteX24" fmla="*/ 2958957 w 3472665"/>
              <a:gd name="connsiteY24" fmla="*/ 390418 h 93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72665" h="934949">
                <a:moveTo>
                  <a:pt x="2958957" y="390418"/>
                </a:moveTo>
                <a:lnTo>
                  <a:pt x="2958957" y="390418"/>
                </a:lnTo>
                <a:lnTo>
                  <a:pt x="2116476" y="667821"/>
                </a:lnTo>
                <a:lnTo>
                  <a:pt x="1530849" y="852756"/>
                </a:lnTo>
                <a:lnTo>
                  <a:pt x="1623317" y="760288"/>
                </a:lnTo>
                <a:lnTo>
                  <a:pt x="1448656" y="780836"/>
                </a:lnTo>
                <a:lnTo>
                  <a:pt x="1078786" y="924675"/>
                </a:lnTo>
                <a:lnTo>
                  <a:pt x="750013" y="934949"/>
                </a:lnTo>
                <a:lnTo>
                  <a:pt x="636998" y="904126"/>
                </a:lnTo>
                <a:lnTo>
                  <a:pt x="431514" y="791111"/>
                </a:lnTo>
                <a:lnTo>
                  <a:pt x="256854" y="595902"/>
                </a:lnTo>
                <a:lnTo>
                  <a:pt x="0" y="246580"/>
                </a:lnTo>
                <a:lnTo>
                  <a:pt x="0" y="92468"/>
                </a:lnTo>
                <a:lnTo>
                  <a:pt x="256854" y="184935"/>
                </a:lnTo>
                <a:lnTo>
                  <a:pt x="791110" y="226032"/>
                </a:lnTo>
                <a:lnTo>
                  <a:pt x="1304818" y="205484"/>
                </a:lnTo>
                <a:lnTo>
                  <a:pt x="1705510" y="123290"/>
                </a:lnTo>
                <a:lnTo>
                  <a:pt x="1972638" y="71920"/>
                </a:lnTo>
                <a:lnTo>
                  <a:pt x="2434975" y="71920"/>
                </a:lnTo>
                <a:lnTo>
                  <a:pt x="2825393" y="41097"/>
                </a:lnTo>
                <a:lnTo>
                  <a:pt x="3123344" y="0"/>
                </a:lnTo>
                <a:lnTo>
                  <a:pt x="3472665" y="30823"/>
                </a:lnTo>
                <a:lnTo>
                  <a:pt x="3113069" y="123290"/>
                </a:lnTo>
                <a:lnTo>
                  <a:pt x="2989780" y="205484"/>
                </a:lnTo>
                <a:lnTo>
                  <a:pt x="2958957" y="390418"/>
                </a:lnTo>
                <a:close/>
              </a:path>
            </a:pathLst>
          </a:cu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52063" y="3513762"/>
            <a:ext cx="1849348" cy="760287"/>
          </a:xfrm>
          <a:custGeom>
            <a:avLst/>
            <a:gdLst>
              <a:gd name="connsiteX0" fmla="*/ 226031 w 1849348"/>
              <a:gd name="connsiteY0" fmla="*/ 760287 h 760287"/>
              <a:gd name="connsiteX1" fmla="*/ 523982 w 1849348"/>
              <a:gd name="connsiteY1" fmla="*/ 616449 h 760287"/>
              <a:gd name="connsiteX2" fmla="*/ 1171254 w 1849348"/>
              <a:gd name="connsiteY2" fmla="*/ 616449 h 760287"/>
              <a:gd name="connsiteX3" fmla="*/ 1551398 w 1849348"/>
              <a:gd name="connsiteY3" fmla="*/ 513708 h 760287"/>
              <a:gd name="connsiteX4" fmla="*/ 1756881 w 1849348"/>
              <a:gd name="connsiteY4" fmla="*/ 308225 h 760287"/>
              <a:gd name="connsiteX5" fmla="*/ 1849348 w 1849348"/>
              <a:gd name="connsiteY5" fmla="*/ 92467 h 760287"/>
              <a:gd name="connsiteX6" fmla="*/ 1839074 w 1849348"/>
              <a:gd name="connsiteY6" fmla="*/ 0 h 760287"/>
              <a:gd name="connsiteX7" fmla="*/ 1684962 w 1849348"/>
              <a:gd name="connsiteY7" fmla="*/ 113016 h 760287"/>
              <a:gd name="connsiteX8" fmla="*/ 1469204 w 1849348"/>
              <a:gd name="connsiteY8" fmla="*/ 113016 h 760287"/>
              <a:gd name="connsiteX9" fmla="*/ 1058238 w 1849348"/>
              <a:gd name="connsiteY9" fmla="*/ 113016 h 760287"/>
              <a:gd name="connsiteX10" fmla="*/ 575353 w 1849348"/>
              <a:gd name="connsiteY10" fmla="*/ 133564 h 760287"/>
              <a:gd name="connsiteX11" fmla="*/ 390418 w 1849348"/>
              <a:gd name="connsiteY11" fmla="*/ 164386 h 760287"/>
              <a:gd name="connsiteX12" fmla="*/ 0 w 1849348"/>
              <a:gd name="connsiteY12" fmla="*/ 143838 h 760287"/>
              <a:gd name="connsiteX13" fmla="*/ 20548 w 1849348"/>
              <a:gd name="connsiteY13" fmla="*/ 760287 h 760287"/>
              <a:gd name="connsiteX14" fmla="*/ 226031 w 1849348"/>
              <a:gd name="connsiteY14" fmla="*/ 760287 h 7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9348" h="760287">
                <a:moveTo>
                  <a:pt x="226031" y="760287"/>
                </a:moveTo>
                <a:lnTo>
                  <a:pt x="523982" y="616449"/>
                </a:lnTo>
                <a:lnTo>
                  <a:pt x="1171254" y="616449"/>
                </a:lnTo>
                <a:lnTo>
                  <a:pt x="1551398" y="513708"/>
                </a:lnTo>
                <a:lnTo>
                  <a:pt x="1756881" y="308225"/>
                </a:lnTo>
                <a:lnTo>
                  <a:pt x="1849348" y="92467"/>
                </a:lnTo>
                <a:lnTo>
                  <a:pt x="1839074" y="0"/>
                </a:lnTo>
                <a:lnTo>
                  <a:pt x="1684962" y="113016"/>
                </a:lnTo>
                <a:lnTo>
                  <a:pt x="1469204" y="113016"/>
                </a:lnTo>
                <a:lnTo>
                  <a:pt x="1058238" y="113016"/>
                </a:lnTo>
                <a:lnTo>
                  <a:pt x="575353" y="133564"/>
                </a:lnTo>
                <a:lnTo>
                  <a:pt x="390418" y="164386"/>
                </a:lnTo>
                <a:lnTo>
                  <a:pt x="0" y="143838"/>
                </a:lnTo>
                <a:lnTo>
                  <a:pt x="20548" y="760287"/>
                </a:lnTo>
                <a:lnTo>
                  <a:pt x="226031" y="760287"/>
                </a:lnTo>
                <a:close/>
              </a:path>
            </a:pathLst>
          </a:cu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019800" y="1752600"/>
            <a:ext cx="3124200" cy="1384995"/>
          </a:xfrm>
          <a:prstGeom prst="rect">
            <a:avLst/>
          </a:prstGeom>
          <a:solidFill>
            <a:schemeClr val="bg1"/>
          </a:solidFill>
        </p:spPr>
        <p:txBody>
          <a:bodyPr wrap="square" rtlCol="0">
            <a:spAutoFit/>
          </a:bodyPr>
          <a:lstStyle/>
          <a:p>
            <a:pPr algn="ctr"/>
            <a:r>
              <a:rPr lang="en-US" sz="2800" b="1" dirty="0" smtClean="0"/>
              <a:t>Outline of </a:t>
            </a:r>
          </a:p>
          <a:p>
            <a:pPr algn="ctr"/>
            <a:r>
              <a:rPr lang="en-US" sz="2800" b="1" dirty="0" smtClean="0"/>
              <a:t>Pre-Cambrian rocks (basement layer)</a:t>
            </a:r>
          </a:p>
        </p:txBody>
      </p:sp>
      <p:sp>
        <p:nvSpPr>
          <p:cNvPr id="16" name="Freeform 15"/>
          <p:cNvSpPr/>
          <p:nvPr/>
        </p:nvSpPr>
        <p:spPr>
          <a:xfrm>
            <a:off x="457200" y="3352800"/>
            <a:ext cx="8187446" cy="1449421"/>
          </a:xfrm>
          <a:custGeom>
            <a:avLst/>
            <a:gdLst>
              <a:gd name="connsiteX0" fmla="*/ 8161506 w 8187446"/>
              <a:gd name="connsiteY0" fmla="*/ 136187 h 1449421"/>
              <a:gd name="connsiteX1" fmla="*/ 7859949 w 8187446"/>
              <a:gd name="connsiteY1" fmla="*/ 77821 h 1449421"/>
              <a:gd name="connsiteX2" fmla="*/ 7869676 w 8187446"/>
              <a:gd name="connsiteY2" fmla="*/ 107004 h 1449421"/>
              <a:gd name="connsiteX3" fmla="*/ 7490298 w 8187446"/>
              <a:gd name="connsiteY3" fmla="*/ 58366 h 1449421"/>
              <a:gd name="connsiteX4" fmla="*/ 7461115 w 8187446"/>
              <a:gd name="connsiteY4" fmla="*/ 87549 h 1449421"/>
              <a:gd name="connsiteX5" fmla="*/ 6780178 w 8187446"/>
              <a:gd name="connsiteY5" fmla="*/ 0 h 1449421"/>
              <a:gd name="connsiteX6" fmla="*/ 6536987 w 8187446"/>
              <a:gd name="connsiteY6" fmla="*/ 77821 h 1449421"/>
              <a:gd name="connsiteX7" fmla="*/ 6381344 w 8187446"/>
              <a:gd name="connsiteY7" fmla="*/ 107004 h 1449421"/>
              <a:gd name="connsiteX8" fmla="*/ 6050604 w 8187446"/>
              <a:gd name="connsiteY8" fmla="*/ 175097 h 1449421"/>
              <a:gd name="connsiteX9" fmla="*/ 5398851 w 8187446"/>
              <a:gd name="connsiteY9" fmla="*/ 301557 h 1449421"/>
              <a:gd name="connsiteX10" fmla="*/ 5311302 w 8187446"/>
              <a:gd name="connsiteY10" fmla="*/ 340468 h 1449421"/>
              <a:gd name="connsiteX11" fmla="*/ 5311302 w 8187446"/>
              <a:gd name="connsiteY11" fmla="*/ 622570 h 1449421"/>
              <a:gd name="connsiteX12" fmla="*/ 2889115 w 8187446"/>
              <a:gd name="connsiteY12" fmla="*/ 1439693 h 1449421"/>
              <a:gd name="connsiteX13" fmla="*/ 2188723 w 8187446"/>
              <a:gd name="connsiteY13" fmla="*/ 1410510 h 1449421"/>
              <a:gd name="connsiteX14" fmla="*/ 1556425 w 8187446"/>
              <a:gd name="connsiteY14" fmla="*/ 1342417 h 1449421"/>
              <a:gd name="connsiteX15" fmla="*/ 1410510 w 8187446"/>
              <a:gd name="connsiteY15" fmla="*/ 1303506 h 1449421"/>
              <a:gd name="connsiteX16" fmla="*/ 1391055 w 8187446"/>
              <a:gd name="connsiteY16" fmla="*/ 894944 h 1449421"/>
              <a:gd name="connsiteX17" fmla="*/ 904672 w 8187446"/>
              <a:gd name="connsiteY17" fmla="*/ 933855 h 1449421"/>
              <a:gd name="connsiteX18" fmla="*/ 651753 w 8187446"/>
              <a:gd name="connsiteY18" fmla="*/ 953310 h 1449421"/>
              <a:gd name="connsiteX19" fmla="*/ 408561 w 8187446"/>
              <a:gd name="connsiteY19" fmla="*/ 1031131 h 1449421"/>
              <a:gd name="connsiteX20" fmla="*/ 311285 w 8187446"/>
              <a:gd name="connsiteY20" fmla="*/ 1040859 h 1449421"/>
              <a:gd name="connsiteX21" fmla="*/ 194553 w 8187446"/>
              <a:gd name="connsiteY21" fmla="*/ 1040859 h 1449421"/>
              <a:gd name="connsiteX22" fmla="*/ 107004 w 8187446"/>
              <a:gd name="connsiteY22" fmla="*/ 1040859 h 1449421"/>
              <a:gd name="connsiteX23" fmla="*/ 0 w 8187446"/>
              <a:gd name="connsiteY23" fmla="*/ 1040859 h 1449421"/>
              <a:gd name="connsiteX24" fmla="*/ 0 w 8187446"/>
              <a:gd name="connsiteY24" fmla="*/ 1420238 h 1449421"/>
              <a:gd name="connsiteX25" fmla="*/ 8180961 w 8187446"/>
              <a:gd name="connsiteY25" fmla="*/ 1449421 h 1449421"/>
              <a:gd name="connsiteX26" fmla="*/ 8161506 w 8187446"/>
              <a:gd name="connsiteY26" fmla="*/ 136187 h 144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7446" h="1449421">
                <a:moveTo>
                  <a:pt x="8161506" y="136187"/>
                </a:moveTo>
                <a:lnTo>
                  <a:pt x="7859949" y="77821"/>
                </a:lnTo>
                <a:lnTo>
                  <a:pt x="7869676" y="107004"/>
                </a:lnTo>
                <a:lnTo>
                  <a:pt x="7490298" y="58366"/>
                </a:lnTo>
                <a:lnTo>
                  <a:pt x="7461115" y="87549"/>
                </a:lnTo>
                <a:lnTo>
                  <a:pt x="6780178" y="0"/>
                </a:lnTo>
                <a:lnTo>
                  <a:pt x="6536987" y="77821"/>
                </a:lnTo>
                <a:lnTo>
                  <a:pt x="6381344" y="107004"/>
                </a:lnTo>
                <a:lnTo>
                  <a:pt x="6050604" y="175097"/>
                </a:lnTo>
                <a:lnTo>
                  <a:pt x="5398851" y="301557"/>
                </a:lnTo>
                <a:lnTo>
                  <a:pt x="5311302" y="340468"/>
                </a:lnTo>
                <a:lnTo>
                  <a:pt x="5311302" y="622570"/>
                </a:lnTo>
                <a:lnTo>
                  <a:pt x="2889115" y="1439693"/>
                </a:lnTo>
                <a:lnTo>
                  <a:pt x="2188723" y="1410510"/>
                </a:lnTo>
                <a:lnTo>
                  <a:pt x="1556425" y="1342417"/>
                </a:lnTo>
                <a:lnTo>
                  <a:pt x="1410510" y="1303506"/>
                </a:lnTo>
                <a:lnTo>
                  <a:pt x="1391055" y="894944"/>
                </a:lnTo>
                <a:lnTo>
                  <a:pt x="904672" y="933855"/>
                </a:lnTo>
                <a:lnTo>
                  <a:pt x="651753" y="953310"/>
                </a:lnTo>
                <a:lnTo>
                  <a:pt x="408561" y="1031131"/>
                </a:lnTo>
                <a:lnTo>
                  <a:pt x="311285" y="1040859"/>
                </a:lnTo>
                <a:lnTo>
                  <a:pt x="194553" y="1040859"/>
                </a:lnTo>
                <a:lnTo>
                  <a:pt x="107004" y="1040859"/>
                </a:lnTo>
                <a:lnTo>
                  <a:pt x="0" y="1040859"/>
                </a:lnTo>
                <a:lnTo>
                  <a:pt x="0" y="1420238"/>
                </a:lnTo>
                <a:lnTo>
                  <a:pt x="8180961" y="1449421"/>
                </a:lnTo>
                <a:cubicBezTo>
                  <a:pt x="8184204" y="1005191"/>
                  <a:pt x="8187446" y="560961"/>
                  <a:pt x="8161506" y="136187"/>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457199" y="3252083"/>
            <a:ext cx="8193820" cy="461176"/>
            <a:chOff x="457199" y="3252083"/>
            <a:chExt cx="8193820" cy="461176"/>
          </a:xfrm>
        </p:grpSpPr>
        <p:sp>
          <p:nvSpPr>
            <p:cNvPr id="32" name="Freeform 31"/>
            <p:cNvSpPr/>
            <p:nvPr/>
          </p:nvSpPr>
          <p:spPr>
            <a:xfrm>
              <a:off x="2775005" y="3252083"/>
              <a:ext cx="5876014" cy="461176"/>
            </a:xfrm>
            <a:custGeom>
              <a:avLst/>
              <a:gdLst>
                <a:gd name="connsiteX0" fmla="*/ 5876014 w 5876014"/>
                <a:gd name="connsiteY0" fmla="*/ 214686 h 461176"/>
                <a:gd name="connsiteX1" fmla="*/ 5526157 w 5876014"/>
                <a:gd name="connsiteY1" fmla="*/ 151075 h 461176"/>
                <a:gd name="connsiteX2" fmla="*/ 5526157 w 5876014"/>
                <a:gd name="connsiteY2" fmla="*/ 151075 h 461176"/>
                <a:gd name="connsiteX3" fmla="*/ 5168348 w 5876014"/>
                <a:gd name="connsiteY3" fmla="*/ 135173 h 461176"/>
                <a:gd name="connsiteX4" fmla="*/ 5128592 w 5876014"/>
                <a:gd name="connsiteY4" fmla="*/ 143124 h 461176"/>
                <a:gd name="connsiteX5" fmla="*/ 4500438 w 5876014"/>
                <a:gd name="connsiteY5" fmla="*/ 79514 h 461176"/>
                <a:gd name="connsiteX6" fmla="*/ 3896139 w 5876014"/>
                <a:gd name="connsiteY6" fmla="*/ 214686 h 461176"/>
                <a:gd name="connsiteX7" fmla="*/ 3498574 w 5876014"/>
                <a:gd name="connsiteY7" fmla="*/ 254442 h 461176"/>
                <a:gd name="connsiteX8" fmla="*/ 3116912 w 5876014"/>
                <a:gd name="connsiteY8" fmla="*/ 238540 h 461176"/>
                <a:gd name="connsiteX9" fmla="*/ 2600077 w 5876014"/>
                <a:gd name="connsiteY9" fmla="*/ 310101 h 461176"/>
                <a:gd name="connsiteX10" fmla="*/ 2003729 w 5876014"/>
                <a:gd name="connsiteY10" fmla="*/ 302150 h 461176"/>
                <a:gd name="connsiteX11" fmla="*/ 1327868 w 5876014"/>
                <a:gd name="connsiteY11" fmla="*/ 429371 h 461176"/>
                <a:gd name="connsiteX12" fmla="*/ 874644 w 5876014"/>
                <a:gd name="connsiteY12" fmla="*/ 461176 h 461176"/>
                <a:gd name="connsiteX13" fmla="*/ 413468 w 5876014"/>
                <a:gd name="connsiteY13" fmla="*/ 445274 h 461176"/>
                <a:gd name="connsiteX14" fmla="*/ 135172 w 5876014"/>
                <a:gd name="connsiteY14" fmla="*/ 373712 h 461176"/>
                <a:gd name="connsiteX15" fmla="*/ 0 w 5876014"/>
                <a:gd name="connsiteY15" fmla="*/ 326004 h 461176"/>
                <a:gd name="connsiteX16" fmla="*/ 55659 w 5876014"/>
                <a:gd name="connsiteY16" fmla="*/ 286247 h 461176"/>
                <a:gd name="connsiteX17" fmla="*/ 365760 w 5876014"/>
                <a:gd name="connsiteY17" fmla="*/ 246491 h 461176"/>
                <a:gd name="connsiteX18" fmla="*/ 596348 w 5876014"/>
                <a:gd name="connsiteY18" fmla="*/ 310101 h 461176"/>
                <a:gd name="connsiteX19" fmla="*/ 755374 w 5876014"/>
                <a:gd name="connsiteY19" fmla="*/ 341907 h 461176"/>
                <a:gd name="connsiteX20" fmla="*/ 890546 w 5876014"/>
                <a:gd name="connsiteY20" fmla="*/ 302150 h 461176"/>
                <a:gd name="connsiteX21" fmla="*/ 1033670 w 5876014"/>
                <a:gd name="connsiteY21" fmla="*/ 310101 h 461176"/>
                <a:gd name="connsiteX22" fmla="*/ 1192696 w 5876014"/>
                <a:gd name="connsiteY22" fmla="*/ 286247 h 461176"/>
                <a:gd name="connsiteX23" fmla="*/ 1614115 w 5876014"/>
                <a:gd name="connsiteY23" fmla="*/ 278296 h 461176"/>
                <a:gd name="connsiteX24" fmla="*/ 2218414 w 5876014"/>
                <a:gd name="connsiteY24" fmla="*/ 246491 h 461176"/>
                <a:gd name="connsiteX25" fmla="*/ 2369489 w 5876014"/>
                <a:gd name="connsiteY25" fmla="*/ 286247 h 461176"/>
                <a:gd name="connsiteX26" fmla="*/ 2417197 w 5876014"/>
                <a:gd name="connsiteY26" fmla="*/ 222637 h 461176"/>
                <a:gd name="connsiteX27" fmla="*/ 2910178 w 5876014"/>
                <a:gd name="connsiteY27" fmla="*/ 206734 h 461176"/>
                <a:gd name="connsiteX28" fmla="*/ 3212327 w 5876014"/>
                <a:gd name="connsiteY28" fmla="*/ 151075 h 461176"/>
                <a:gd name="connsiteX29" fmla="*/ 3514477 w 5876014"/>
                <a:gd name="connsiteY29" fmla="*/ 159027 h 461176"/>
                <a:gd name="connsiteX30" fmla="*/ 3657600 w 5876014"/>
                <a:gd name="connsiteY30" fmla="*/ 166978 h 461176"/>
                <a:gd name="connsiteX31" fmla="*/ 3824578 w 5876014"/>
                <a:gd name="connsiteY31" fmla="*/ 135173 h 461176"/>
                <a:gd name="connsiteX32" fmla="*/ 3904091 w 5876014"/>
                <a:gd name="connsiteY32" fmla="*/ 151075 h 461176"/>
                <a:gd name="connsiteX33" fmla="*/ 4230094 w 5876014"/>
                <a:gd name="connsiteY33" fmla="*/ 95416 h 461176"/>
                <a:gd name="connsiteX34" fmla="*/ 4508390 w 5876014"/>
                <a:gd name="connsiteY34" fmla="*/ 0 h 461176"/>
                <a:gd name="connsiteX35" fmla="*/ 4794637 w 5876014"/>
                <a:gd name="connsiteY35" fmla="*/ 31806 h 461176"/>
                <a:gd name="connsiteX36" fmla="*/ 5160397 w 5876014"/>
                <a:gd name="connsiteY36" fmla="*/ 71562 h 461176"/>
                <a:gd name="connsiteX37" fmla="*/ 5303520 w 5876014"/>
                <a:gd name="connsiteY37" fmla="*/ 55660 h 461176"/>
                <a:gd name="connsiteX38" fmla="*/ 5351228 w 5876014"/>
                <a:gd name="connsiteY38" fmla="*/ 87465 h 461176"/>
                <a:gd name="connsiteX39" fmla="*/ 5422790 w 5876014"/>
                <a:gd name="connsiteY39" fmla="*/ 71562 h 461176"/>
                <a:gd name="connsiteX40" fmla="*/ 5868063 w 5876014"/>
                <a:gd name="connsiteY40" fmla="*/ 127221 h 461176"/>
                <a:gd name="connsiteX41" fmla="*/ 5876014 w 5876014"/>
                <a:gd name="connsiteY41" fmla="*/ 214686 h 4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76014" h="461176">
                  <a:moveTo>
                    <a:pt x="5876014" y="214686"/>
                  </a:moveTo>
                  <a:lnTo>
                    <a:pt x="5526157" y="151075"/>
                  </a:lnTo>
                  <a:lnTo>
                    <a:pt x="5526157" y="151075"/>
                  </a:lnTo>
                  <a:lnTo>
                    <a:pt x="5168348" y="135173"/>
                  </a:lnTo>
                  <a:lnTo>
                    <a:pt x="5128592" y="143124"/>
                  </a:lnTo>
                  <a:lnTo>
                    <a:pt x="4500438" y="79514"/>
                  </a:lnTo>
                  <a:lnTo>
                    <a:pt x="3896139" y="214686"/>
                  </a:lnTo>
                  <a:lnTo>
                    <a:pt x="3498574" y="254442"/>
                  </a:lnTo>
                  <a:lnTo>
                    <a:pt x="3116912" y="238540"/>
                  </a:lnTo>
                  <a:lnTo>
                    <a:pt x="2600077" y="310101"/>
                  </a:lnTo>
                  <a:lnTo>
                    <a:pt x="2003729" y="302150"/>
                  </a:lnTo>
                  <a:lnTo>
                    <a:pt x="1327868" y="429371"/>
                  </a:lnTo>
                  <a:lnTo>
                    <a:pt x="874644" y="461176"/>
                  </a:lnTo>
                  <a:lnTo>
                    <a:pt x="413468" y="445274"/>
                  </a:lnTo>
                  <a:lnTo>
                    <a:pt x="135172" y="373712"/>
                  </a:lnTo>
                  <a:lnTo>
                    <a:pt x="0" y="326004"/>
                  </a:lnTo>
                  <a:lnTo>
                    <a:pt x="55659" y="286247"/>
                  </a:lnTo>
                  <a:lnTo>
                    <a:pt x="365760" y="246491"/>
                  </a:lnTo>
                  <a:lnTo>
                    <a:pt x="596348" y="310101"/>
                  </a:lnTo>
                  <a:lnTo>
                    <a:pt x="755374" y="341907"/>
                  </a:lnTo>
                  <a:lnTo>
                    <a:pt x="890546" y="302150"/>
                  </a:lnTo>
                  <a:lnTo>
                    <a:pt x="1033670" y="310101"/>
                  </a:lnTo>
                  <a:lnTo>
                    <a:pt x="1192696" y="286247"/>
                  </a:lnTo>
                  <a:lnTo>
                    <a:pt x="1614115" y="278296"/>
                  </a:lnTo>
                  <a:lnTo>
                    <a:pt x="2218414" y="246491"/>
                  </a:lnTo>
                  <a:lnTo>
                    <a:pt x="2369489" y="286247"/>
                  </a:lnTo>
                  <a:lnTo>
                    <a:pt x="2417197" y="222637"/>
                  </a:lnTo>
                  <a:lnTo>
                    <a:pt x="2910178" y="206734"/>
                  </a:lnTo>
                  <a:lnTo>
                    <a:pt x="3212327" y="151075"/>
                  </a:lnTo>
                  <a:lnTo>
                    <a:pt x="3514477" y="159027"/>
                  </a:lnTo>
                  <a:lnTo>
                    <a:pt x="3657600" y="166978"/>
                  </a:lnTo>
                  <a:lnTo>
                    <a:pt x="3824578" y="135173"/>
                  </a:lnTo>
                  <a:lnTo>
                    <a:pt x="3904091" y="151075"/>
                  </a:lnTo>
                  <a:lnTo>
                    <a:pt x="4230094" y="95416"/>
                  </a:lnTo>
                  <a:lnTo>
                    <a:pt x="4508390" y="0"/>
                  </a:lnTo>
                  <a:lnTo>
                    <a:pt x="4794637" y="31806"/>
                  </a:lnTo>
                  <a:lnTo>
                    <a:pt x="5160397" y="71562"/>
                  </a:lnTo>
                  <a:lnTo>
                    <a:pt x="5303520" y="55660"/>
                  </a:lnTo>
                  <a:lnTo>
                    <a:pt x="5351228" y="87465"/>
                  </a:lnTo>
                  <a:lnTo>
                    <a:pt x="5422790" y="71562"/>
                  </a:lnTo>
                  <a:lnTo>
                    <a:pt x="5868063" y="127221"/>
                  </a:lnTo>
                  <a:lnTo>
                    <a:pt x="5876014" y="214686"/>
                  </a:lnTo>
                  <a:close/>
                </a:path>
              </a:pathLst>
            </a:custGeom>
            <a:solidFill>
              <a:schemeClr val="accent3">
                <a:lumMod val="75000"/>
              </a:schemeClr>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57199" y="3458817"/>
              <a:ext cx="1840727" cy="206734"/>
            </a:xfrm>
            <a:custGeom>
              <a:avLst/>
              <a:gdLst>
                <a:gd name="connsiteX0" fmla="*/ 1828800 w 1828800"/>
                <a:gd name="connsiteY0" fmla="*/ 55660 h 206734"/>
                <a:gd name="connsiteX1" fmla="*/ 1598212 w 1828800"/>
                <a:gd name="connsiteY1" fmla="*/ 79513 h 206734"/>
                <a:gd name="connsiteX2" fmla="*/ 1439186 w 1828800"/>
                <a:gd name="connsiteY2" fmla="*/ 31806 h 206734"/>
                <a:gd name="connsiteX3" fmla="*/ 1184744 w 1828800"/>
                <a:gd name="connsiteY3" fmla="*/ 0 h 206734"/>
                <a:gd name="connsiteX4" fmla="*/ 930303 w 1828800"/>
                <a:gd name="connsiteY4" fmla="*/ 111319 h 206734"/>
                <a:gd name="connsiteX5" fmla="*/ 787179 w 1828800"/>
                <a:gd name="connsiteY5" fmla="*/ 39757 h 206734"/>
                <a:gd name="connsiteX6" fmla="*/ 461176 w 1828800"/>
                <a:gd name="connsiteY6" fmla="*/ 23854 h 206734"/>
                <a:gd name="connsiteX7" fmla="*/ 270344 w 1828800"/>
                <a:gd name="connsiteY7" fmla="*/ 47708 h 206734"/>
                <a:gd name="connsiteX8" fmla="*/ 23854 w 1828800"/>
                <a:gd name="connsiteY8" fmla="*/ 39757 h 206734"/>
                <a:gd name="connsiteX9" fmla="*/ 0 w 1828800"/>
                <a:gd name="connsiteY9" fmla="*/ 174929 h 206734"/>
                <a:gd name="connsiteX10" fmla="*/ 238539 w 1828800"/>
                <a:gd name="connsiteY10" fmla="*/ 206734 h 206734"/>
                <a:gd name="connsiteX11" fmla="*/ 548640 w 1828800"/>
                <a:gd name="connsiteY11" fmla="*/ 206734 h 206734"/>
                <a:gd name="connsiteX12" fmla="*/ 850790 w 1828800"/>
                <a:gd name="connsiteY12" fmla="*/ 166978 h 206734"/>
                <a:gd name="connsiteX13" fmla="*/ 1518699 w 1828800"/>
                <a:gd name="connsiteY13" fmla="*/ 166978 h 206734"/>
                <a:gd name="connsiteX14" fmla="*/ 1685676 w 1828800"/>
                <a:gd name="connsiteY14" fmla="*/ 159026 h 206734"/>
                <a:gd name="connsiteX15" fmla="*/ 1828800 w 1828800"/>
                <a:gd name="connsiteY15" fmla="*/ 55660 h 206734"/>
                <a:gd name="connsiteX0" fmla="*/ 1840727 w 1840727"/>
                <a:gd name="connsiteY0" fmla="*/ 55660 h 206734"/>
                <a:gd name="connsiteX1" fmla="*/ 1610139 w 1840727"/>
                <a:gd name="connsiteY1" fmla="*/ 79513 h 206734"/>
                <a:gd name="connsiteX2" fmla="*/ 1451113 w 1840727"/>
                <a:gd name="connsiteY2" fmla="*/ 31806 h 206734"/>
                <a:gd name="connsiteX3" fmla="*/ 1196671 w 1840727"/>
                <a:gd name="connsiteY3" fmla="*/ 0 h 206734"/>
                <a:gd name="connsiteX4" fmla="*/ 942230 w 1840727"/>
                <a:gd name="connsiteY4" fmla="*/ 111319 h 206734"/>
                <a:gd name="connsiteX5" fmla="*/ 799106 w 1840727"/>
                <a:gd name="connsiteY5" fmla="*/ 39757 h 206734"/>
                <a:gd name="connsiteX6" fmla="*/ 473103 w 1840727"/>
                <a:gd name="connsiteY6" fmla="*/ 23854 h 206734"/>
                <a:gd name="connsiteX7" fmla="*/ 282271 w 1840727"/>
                <a:gd name="connsiteY7" fmla="*/ 47708 h 206734"/>
                <a:gd name="connsiteX8" fmla="*/ 0 w 1840727"/>
                <a:gd name="connsiteY8" fmla="*/ 46383 h 206734"/>
                <a:gd name="connsiteX9" fmla="*/ 11927 w 1840727"/>
                <a:gd name="connsiteY9" fmla="*/ 174929 h 206734"/>
                <a:gd name="connsiteX10" fmla="*/ 250466 w 1840727"/>
                <a:gd name="connsiteY10" fmla="*/ 206734 h 206734"/>
                <a:gd name="connsiteX11" fmla="*/ 560567 w 1840727"/>
                <a:gd name="connsiteY11" fmla="*/ 206734 h 206734"/>
                <a:gd name="connsiteX12" fmla="*/ 862717 w 1840727"/>
                <a:gd name="connsiteY12" fmla="*/ 166978 h 206734"/>
                <a:gd name="connsiteX13" fmla="*/ 1530626 w 1840727"/>
                <a:gd name="connsiteY13" fmla="*/ 166978 h 206734"/>
                <a:gd name="connsiteX14" fmla="*/ 1697603 w 1840727"/>
                <a:gd name="connsiteY14" fmla="*/ 159026 h 206734"/>
                <a:gd name="connsiteX15" fmla="*/ 1840727 w 1840727"/>
                <a:gd name="connsiteY15" fmla="*/ 55660 h 206734"/>
                <a:gd name="connsiteX0" fmla="*/ 1840726 w 1840726"/>
                <a:gd name="connsiteY0" fmla="*/ 55660 h 206734"/>
                <a:gd name="connsiteX1" fmla="*/ 1610138 w 1840726"/>
                <a:gd name="connsiteY1" fmla="*/ 79513 h 206734"/>
                <a:gd name="connsiteX2" fmla="*/ 1451112 w 1840726"/>
                <a:gd name="connsiteY2" fmla="*/ 31806 h 206734"/>
                <a:gd name="connsiteX3" fmla="*/ 1196670 w 1840726"/>
                <a:gd name="connsiteY3" fmla="*/ 0 h 206734"/>
                <a:gd name="connsiteX4" fmla="*/ 942229 w 1840726"/>
                <a:gd name="connsiteY4" fmla="*/ 111319 h 206734"/>
                <a:gd name="connsiteX5" fmla="*/ 799105 w 1840726"/>
                <a:gd name="connsiteY5" fmla="*/ 39757 h 206734"/>
                <a:gd name="connsiteX6" fmla="*/ 473102 w 1840726"/>
                <a:gd name="connsiteY6" fmla="*/ 23854 h 206734"/>
                <a:gd name="connsiteX7" fmla="*/ 282270 w 1840726"/>
                <a:gd name="connsiteY7" fmla="*/ 47708 h 206734"/>
                <a:gd name="connsiteX8" fmla="*/ 0 w 1840726"/>
                <a:gd name="connsiteY8" fmla="*/ 46383 h 206734"/>
                <a:gd name="connsiteX9" fmla="*/ 11926 w 1840726"/>
                <a:gd name="connsiteY9" fmla="*/ 174929 h 206734"/>
                <a:gd name="connsiteX10" fmla="*/ 250465 w 1840726"/>
                <a:gd name="connsiteY10" fmla="*/ 206734 h 206734"/>
                <a:gd name="connsiteX11" fmla="*/ 560566 w 1840726"/>
                <a:gd name="connsiteY11" fmla="*/ 206734 h 206734"/>
                <a:gd name="connsiteX12" fmla="*/ 862716 w 1840726"/>
                <a:gd name="connsiteY12" fmla="*/ 166978 h 206734"/>
                <a:gd name="connsiteX13" fmla="*/ 1530625 w 1840726"/>
                <a:gd name="connsiteY13" fmla="*/ 166978 h 206734"/>
                <a:gd name="connsiteX14" fmla="*/ 1697602 w 1840726"/>
                <a:gd name="connsiteY14" fmla="*/ 159026 h 206734"/>
                <a:gd name="connsiteX15" fmla="*/ 1840726 w 1840726"/>
                <a:gd name="connsiteY15" fmla="*/ 55660 h 206734"/>
                <a:gd name="connsiteX0" fmla="*/ 1840727 w 1840727"/>
                <a:gd name="connsiteY0" fmla="*/ 55660 h 206734"/>
                <a:gd name="connsiteX1" fmla="*/ 1610139 w 1840727"/>
                <a:gd name="connsiteY1" fmla="*/ 79513 h 206734"/>
                <a:gd name="connsiteX2" fmla="*/ 1451113 w 1840727"/>
                <a:gd name="connsiteY2" fmla="*/ 31806 h 206734"/>
                <a:gd name="connsiteX3" fmla="*/ 1196671 w 1840727"/>
                <a:gd name="connsiteY3" fmla="*/ 0 h 206734"/>
                <a:gd name="connsiteX4" fmla="*/ 942230 w 1840727"/>
                <a:gd name="connsiteY4" fmla="*/ 111319 h 206734"/>
                <a:gd name="connsiteX5" fmla="*/ 799106 w 1840727"/>
                <a:gd name="connsiteY5" fmla="*/ 39757 h 206734"/>
                <a:gd name="connsiteX6" fmla="*/ 473103 w 1840727"/>
                <a:gd name="connsiteY6" fmla="*/ 23854 h 206734"/>
                <a:gd name="connsiteX7" fmla="*/ 282271 w 1840727"/>
                <a:gd name="connsiteY7" fmla="*/ 47708 h 206734"/>
                <a:gd name="connsiteX8" fmla="*/ 0 w 1840727"/>
                <a:gd name="connsiteY8" fmla="*/ 46383 h 206734"/>
                <a:gd name="connsiteX9" fmla="*/ 11927 w 1840727"/>
                <a:gd name="connsiteY9" fmla="*/ 174929 h 206734"/>
                <a:gd name="connsiteX10" fmla="*/ 250466 w 1840727"/>
                <a:gd name="connsiteY10" fmla="*/ 206734 h 206734"/>
                <a:gd name="connsiteX11" fmla="*/ 560567 w 1840727"/>
                <a:gd name="connsiteY11" fmla="*/ 206734 h 206734"/>
                <a:gd name="connsiteX12" fmla="*/ 862717 w 1840727"/>
                <a:gd name="connsiteY12" fmla="*/ 166978 h 206734"/>
                <a:gd name="connsiteX13" fmla="*/ 1530626 w 1840727"/>
                <a:gd name="connsiteY13" fmla="*/ 166978 h 206734"/>
                <a:gd name="connsiteX14" fmla="*/ 1697603 w 1840727"/>
                <a:gd name="connsiteY14" fmla="*/ 159026 h 206734"/>
                <a:gd name="connsiteX15" fmla="*/ 1840727 w 1840727"/>
                <a:gd name="connsiteY15" fmla="*/ 55660 h 206734"/>
                <a:gd name="connsiteX0" fmla="*/ 1840727 w 1840727"/>
                <a:gd name="connsiteY0" fmla="*/ 55660 h 206734"/>
                <a:gd name="connsiteX1" fmla="*/ 1610139 w 1840727"/>
                <a:gd name="connsiteY1" fmla="*/ 79513 h 206734"/>
                <a:gd name="connsiteX2" fmla="*/ 1451113 w 1840727"/>
                <a:gd name="connsiteY2" fmla="*/ 31806 h 206734"/>
                <a:gd name="connsiteX3" fmla="*/ 1196671 w 1840727"/>
                <a:gd name="connsiteY3" fmla="*/ 0 h 206734"/>
                <a:gd name="connsiteX4" fmla="*/ 942230 w 1840727"/>
                <a:gd name="connsiteY4" fmla="*/ 111319 h 206734"/>
                <a:gd name="connsiteX5" fmla="*/ 799106 w 1840727"/>
                <a:gd name="connsiteY5" fmla="*/ 39757 h 206734"/>
                <a:gd name="connsiteX6" fmla="*/ 473103 w 1840727"/>
                <a:gd name="connsiteY6" fmla="*/ 23854 h 206734"/>
                <a:gd name="connsiteX7" fmla="*/ 282271 w 1840727"/>
                <a:gd name="connsiteY7" fmla="*/ 47708 h 206734"/>
                <a:gd name="connsiteX8" fmla="*/ 0 w 1840727"/>
                <a:gd name="connsiteY8" fmla="*/ 46383 h 206734"/>
                <a:gd name="connsiteX9" fmla="*/ 1 w 1840727"/>
                <a:gd name="connsiteY9" fmla="*/ 198783 h 206734"/>
                <a:gd name="connsiteX10" fmla="*/ 250466 w 1840727"/>
                <a:gd name="connsiteY10" fmla="*/ 206734 h 206734"/>
                <a:gd name="connsiteX11" fmla="*/ 560567 w 1840727"/>
                <a:gd name="connsiteY11" fmla="*/ 206734 h 206734"/>
                <a:gd name="connsiteX12" fmla="*/ 862717 w 1840727"/>
                <a:gd name="connsiteY12" fmla="*/ 166978 h 206734"/>
                <a:gd name="connsiteX13" fmla="*/ 1530626 w 1840727"/>
                <a:gd name="connsiteY13" fmla="*/ 166978 h 206734"/>
                <a:gd name="connsiteX14" fmla="*/ 1697603 w 1840727"/>
                <a:gd name="connsiteY14" fmla="*/ 159026 h 206734"/>
                <a:gd name="connsiteX15" fmla="*/ 1840727 w 1840727"/>
                <a:gd name="connsiteY15" fmla="*/ 55660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0727" h="206734">
                  <a:moveTo>
                    <a:pt x="1840727" y="55660"/>
                  </a:moveTo>
                  <a:lnTo>
                    <a:pt x="1610139" y="79513"/>
                  </a:lnTo>
                  <a:lnTo>
                    <a:pt x="1451113" y="31806"/>
                  </a:lnTo>
                  <a:lnTo>
                    <a:pt x="1196671" y="0"/>
                  </a:lnTo>
                  <a:lnTo>
                    <a:pt x="942230" y="111319"/>
                  </a:lnTo>
                  <a:lnTo>
                    <a:pt x="799106" y="39757"/>
                  </a:lnTo>
                  <a:lnTo>
                    <a:pt x="473103" y="23854"/>
                  </a:lnTo>
                  <a:lnTo>
                    <a:pt x="282271" y="47708"/>
                  </a:lnTo>
                  <a:lnTo>
                    <a:pt x="0" y="46383"/>
                  </a:lnTo>
                  <a:cubicBezTo>
                    <a:pt x="0" y="97183"/>
                    <a:pt x="1" y="147983"/>
                    <a:pt x="1" y="198783"/>
                  </a:cubicBezTo>
                  <a:lnTo>
                    <a:pt x="250466" y="206734"/>
                  </a:lnTo>
                  <a:lnTo>
                    <a:pt x="560567" y="206734"/>
                  </a:lnTo>
                  <a:lnTo>
                    <a:pt x="862717" y="166978"/>
                  </a:lnTo>
                  <a:lnTo>
                    <a:pt x="1530626" y="166978"/>
                  </a:lnTo>
                  <a:lnTo>
                    <a:pt x="1697603" y="159026"/>
                  </a:lnTo>
                  <a:lnTo>
                    <a:pt x="1840727" y="55660"/>
                  </a:lnTo>
                  <a:close/>
                </a:path>
              </a:pathLst>
            </a:custGeom>
            <a:solidFill>
              <a:schemeClr val="accent3">
                <a:lumMod val="75000"/>
              </a:schemeClr>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3438728" y="5152416"/>
            <a:ext cx="304800" cy="2286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09600" y="5562600"/>
            <a:ext cx="304800" cy="228600"/>
          </a:xfrm>
          <a:prstGeom prst="rect">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429000" y="5562600"/>
            <a:ext cx="304800" cy="228600"/>
          </a:xfrm>
          <a:prstGeom prst="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38784" y="5162144"/>
            <a:ext cx="304800" cy="228600"/>
          </a:xfrm>
          <a:prstGeom prst="rect">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143000" y="1981200"/>
            <a:ext cx="1981200" cy="2600528"/>
            <a:chOff x="1143000" y="1981200"/>
            <a:chExt cx="1981200" cy="2600528"/>
          </a:xfrm>
        </p:grpSpPr>
        <p:sp>
          <p:nvSpPr>
            <p:cNvPr id="39" name="TextBox 38"/>
            <p:cNvSpPr txBox="1"/>
            <p:nvPr/>
          </p:nvSpPr>
          <p:spPr>
            <a:xfrm>
              <a:off x="1143000" y="1981200"/>
              <a:ext cx="1981200" cy="1384995"/>
            </a:xfrm>
            <a:prstGeom prst="rect">
              <a:avLst/>
            </a:prstGeom>
            <a:solidFill>
              <a:schemeClr val="bg1"/>
            </a:solidFill>
          </p:spPr>
          <p:txBody>
            <a:bodyPr wrap="square" rtlCol="0">
              <a:spAutoFit/>
            </a:bodyPr>
            <a:lstStyle/>
            <a:p>
              <a:pPr algn="ctr"/>
              <a:r>
                <a:rPr lang="en-US" sz="2800" b="1" dirty="0" smtClean="0"/>
                <a:t>540-320 Ma  sediments</a:t>
              </a:r>
            </a:p>
            <a:p>
              <a:pPr algn="ctr"/>
              <a:endParaRPr lang="en-US" sz="2800" b="1" dirty="0" smtClean="0"/>
            </a:p>
          </p:txBody>
        </p:sp>
        <p:cxnSp>
          <p:nvCxnSpPr>
            <p:cNvPr id="41" name="Straight Arrow Connector 40"/>
            <p:cNvCxnSpPr>
              <a:endCxn id="19" idx="4"/>
            </p:cNvCxnSpPr>
            <p:nvPr/>
          </p:nvCxnSpPr>
          <p:spPr>
            <a:xfrm flipH="1">
              <a:off x="2110903" y="2819400"/>
              <a:ext cx="22697" cy="176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600200" y="1524000"/>
            <a:ext cx="1981200" cy="2362200"/>
            <a:chOff x="1143000" y="1981200"/>
            <a:chExt cx="1981200" cy="2362200"/>
          </a:xfrm>
        </p:grpSpPr>
        <p:sp>
          <p:nvSpPr>
            <p:cNvPr id="44" name="TextBox 43"/>
            <p:cNvSpPr txBox="1"/>
            <p:nvPr/>
          </p:nvSpPr>
          <p:spPr>
            <a:xfrm>
              <a:off x="1143000" y="1981200"/>
              <a:ext cx="1981200" cy="1815882"/>
            </a:xfrm>
            <a:prstGeom prst="rect">
              <a:avLst/>
            </a:prstGeom>
            <a:solidFill>
              <a:schemeClr val="bg1"/>
            </a:solidFill>
          </p:spPr>
          <p:txBody>
            <a:bodyPr wrap="square" rtlCol="0">
              <a:spAutoFit/>
            </a:bodyPr>
            <a:lstStyle/>
            <a:p>
              <a:pPr algn="ctr"/>
              <a:r>
                <a:rPr lang="en-US" sz="2800" b="1" dirty="0" smtClean="0"/>
                <a:t>320-250 Ma  sediments</a:t>
              </a:r>
            </a:p>
            <a:p>
              <a:pPr algn="ctr"/>
              <a:endParaRPr lang="en-US" sz="2800" b="1" dirty="0" smtClean="0"/>
            </a:p>
            <a:p>
              <a:pPr algn="ctr"/>
              <a:endParaRPr lang="en-US" sz="2800" b="1" dirty="0" smtClean="0"/>
            </a:p>
          </p:txBody>
        </p:sp>
        <p:cxnSp>
          <p:nvCxnSpPr>
            <p:cNvPr id="45" name="Straight Arrow Connector 44"/>
            <p:cNvCxnSpPr/>
            <p:nvPr/>
          </p:nvCxnSpPr>
          <p:spPr>
            <a:xfrm>
              <a:off x="2133600" y="2971800"/>
              <a:ext cx="685800" cy="1371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895600" y="1600200"/>
            <a:ext cx="2743200" cy="2667000"/>
            <a:chOff x="609600" y="1828800"/>
            <a:chExt cx="2743200" cy="2667000"/>
          </a:xfrm>
        </p:grpSpPr>
        <p:sp>
          <p:nvSpPr>
            <p:cNvPr id="48" name="TextBox 47"/>
            <p:cNvSpPr txBox="1"/>
            <p:nvPr/>
          </p:nvSpPr>
          <p:spPr>
            <a:xfrm>
              <a:off x="1143000" y="1828800"/>
              <a:ext cx="2209800" cy="1384995"/>
            </a:xfrm>
            <a:prstGeom prst="rect">
              <a:avLst/>
            </a:prstGeom>
            <a:solidFill>
              <a:schemeClr val="bg1"/>
            </a:solidFill>
          </p:spPr>
          <p:txBody>
            <a:bodyPr wrap="square" rtlCol="0">
              <a:spAutoFit/>
            </a:bodyPr>
            <a:lstStyle/>
            <a:p>
              <a:pPr algn="ctr"/>
              <a:r>
                <a:rPr lang="en-US" sz="2800" b="1" dirty="0" smtClean="0"/>
                <a:t>320-300 Ma </a:t>
              </a:r>
              <a:r>
                <a:rPr lang="en-US" sz="2800" b="1" dirty="0" smtClean="0">
                  <a:solidFill>
                    <a:srgbClr val="FF0000"/>
                  </a:solidFill>
                  <a:effectLst>
                    <a:outerShdw blurRad="38100" dist="38100" dir="2700000" algn="tl">
                      <a:srgbClr val="000000"/>
                    </a:outerShdw>
                  </a:effectLst>
                </a:rPr>
                <a:t>SALT</a:t>
              </a:r>
              <a:r>
                <a:rPr lang="en-US" sz="2800" b="1" dirty="0" smtClean="0"/>
                <a:t> sediments</a:t>
              </a:r>
            </a:p>
          </p:txBody>
        </p:sp>
        <p:cxnSp>
          <p:nvCxnSpPr>
            <p:cNvPr id="49" name="Straight Arrow Connector 48"/>
            <p:cNvCxnSpPr>
              <a:stCxn id="48" idx="2"/>
            </p:cNvCxnSpPr>
            <p:nvPr/>
          </p:nvCxnSpPr>
          <p:spPr>
            <a:xfrm flipH="1">
              <a:off x="609600" y="3213795"/>
              <a:ext cx="1638300" cy="12820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6096000" y="1524000"/>
            <a:ext cx="1981200" cy="1905000"/>
            <a:chOff x="1143000" y="1981200"/>
            <a:chExt cx="1981200" cy="1905000"/>
          </a:xfrm>
        </p:grpSpPr>
        <p:sp>
          <p:nvSpPr>
            <p:cNvPr id="52" name="TextBox 51"/>
            <p:cNvSpPr txBox="1"/>
            <p:nvPr/>
          </p:nvSpPr>
          <p:spPr>
            <a:xfrm>
              <a:off x="1143000" y="1981200"/>
              <a:ext cx="1981200" cy="954107"/>
            </a:xfrm>
            <a:prstGeom prst="rect">
              <a:avLst/>
            </a:prstGeom>
            <a:solidFill>
              <a:schemeClr val="bg1"/>
            </a:solidFill>
          </p:spPr>
          <p:txBody>
            <a:bodyPr wrap="square" rtlCol="0">
              <a:spAutoFit/>
            </a:bodyPr>
            <a:lstStyle/>
            <a:p>
              <a:pPr algn="ctr"/>
              <a:r>
                <a:rPr lang="en-US" sz="2800" b="1" dirty="0" smtClean="0"/>
                <a:t>250-145 Ma  sediments</a:t>
              </a:r>
            </a:p>
          </p:txBody>
        </p:sp>
        <p:cxnSp>
          <p:nvCxnSpPr>
            <p:cNvPr id="53" name="Straight Arrow Connector 52"/>
            <p:cNvCxnSpPr>
              <a:stCxn id="52" idx="2"/>
            </p:cNvCxnSpPr>
            <p:nvPr/>
          </p:nvCxnSpPr>
          <p:spPr>
            <a:xfrm flipH="1">
              <a:off x="1143000" y="2935307"/>
              <a:ext cx="990600" cy="9508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30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6"/>
                                        </p:tgtEl>
                                      </p:cBhvr>
                                    </p:animEffect>
                                    <p:set>
                                      <p:cBhvr>
                                        <p:cTn id="15" dur="1" fill="hold">
                                          <p:stCondLst>
                                            <p:cond delay="1999"/>
                                          </p:stCondLst>
                                        </p:cTn>
                                        <p:tgtEl>
                                          <p:spTgt spid="1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27"/>
                                        </p:tgtEl>
                                      </p:cBhvr>
                                    </p:animEffect>
                                    <p:set>
                                      <p:cBhvr>
                                        <p:cTn id="18" dur="1" fill="hold">
                                          <p:stCondLst>
                                            <p:cond delay="1999"/>
                                          </p:stCondLst>
                                        </p:cTn>
                                        <p:tgtEl>
                                          <p:spTgt spid="27"/>
                                        </p:tgtEl>
                                        <p:attrNameLst>
                                          <p:attrName>style.visibility</p:attrName>
                                        </p:attrNameLst>
                                      </p:cBhvr>
                                      <p:to>
                                        <p:strVal val="hidden"/>
                                      </p:to>
                                    </p:set>
                                  </p:childTnLst>
                                </p:cTn>
                              </p:par>
                              <p:par>
                                <p:cTn id="19" presetID="22" presetClass="entr" presetSubtype="2"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3000"/>
                                        <p:tgtEl>
                                          <p:spTgt spid="18"/>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22" presetClass="entr" presetSubtype="1"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42"/>
                                        </p:tgtEl>
                                      </p:cBhvr>
                                    </p:animEffect>
                                    <p:set>
                                      <p:cBhvr>
                                        <p:cTn id="34" dur="1" fill="hold">
                                          <p:stCondLst>
                                            <p:cond delay="1999"/>
                                          </p:stCondLst>
                                        </p:cTn>
                                        <p:tgtEl>
                                          <p:spTgt spid="4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18"/>
                                        </p:tgtEl>
                                      </p:cBhvr>
                                    </p:animEffect>
                                    <p:set>
                                      <p:cBhvr>
                                        <p:cTn id="37" dur="1" fill="hold">
                                          <p:stCondLst>
                                            <p:cond delay="1999"/>
                                          </p:stCondLst>
                                        </p:cTn>
                                        <p:tgtEl>
                                          <p:spTgt spid="18"/>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20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2000"/>
                                        <p:tgtEl>
                                          <p:spTgt spid="21"/>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2000"/>
                                        <p:tgtEl>
                                          <p:spTgt spid="20"/>
                                        </p:tgtEl>
                                      </p:cBhvr>
                                    </p:animEffect>
                                    <p:set>
                                      <p:cBhvr>
                                        <p:cTn id="56" dur="1" fill="hold">
                                          <p:stCondLst>
                                            <p:cond delay="1999"/>
                                          </p:stCondLst>
                                        </p:cTn>
                                        <p:tgtEl>
                                          <p:spTgt spid="2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21"/>
                                        </p:tgtEl>
                                      </p:cBhvr>
                                    </p:animEffect>
                                    <p:set>
                                      <p:cBhvr>
                                        <p:cTn id="59" dur="1" fill="hold">
                                          <p:stCondLst>
                                            <p:cond delay="199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2000"/>
                                        <p:tgtEl>
                                          <p:spTgt spid="43"/>
                                        </p:tgtEl>
                                      </p:cBhvr>
                                    </p:animEffect>
                                    <p:set>
                                      <p:cBhvr>
                                        <p:cTn id="62" dur="1" fill="hold">
                                          <p:stCondLst>
                                            <p:cond delay="1999"/>
                                          </p:stCondLst>
                                        </p:cTn>
                                        <p:tgtEl>
                                          <p:spTgt spid="43"/>
                                        </p:tgtEl>
                                        <p:attrNameLst>
                                          <p:attrName>style.visibility</p:attrName>
                                        </p:attrNameLst>
                                      </p:cBhvr>
                                      <p:to>
                                        <p:strVal val="hidden"/>
                                      </p:to>
                                    </p:set>
                                  </p:childTnLst>
                                </p:cTn>
                              </p:par>
                              <p:par>
                                <p:cTn id="63" presetID="2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3000"/>
                                        <p:tgtEl>
                                          <p:spTgt spid="19"/>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par>
                                <p:cTn id="71" presetID="22" presetClass="entr" presetSubtype="4"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ipe(down)">
                                      <p:cBhvr>
                                        <p:cTn id="73" dur="10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2000"/>
                                        <p:tgtEl>
                                          <p:spTgt spid="19"/>
                                        </p:tgtEl>
                                      </p:cBhvr>
                                    </p:animEffect>
                                    <p:set>
                                      <p:cBhvr>
                                        <p:cTn id="78" dur="1" fill="hold">
                                          <p:stCondLst>
                                            <p:cond delay="1999"/>
                                          </p:stCondLst>
                                        </p:cTn>
                                        <p:tgtEl>
                                          <p:spTgt spid="1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47"/>
                                        </p:tgtEl>
                                      </p:cBhvr>
                                    </p:animEffect>
                                    <p:set>
                                      <p:cBhvr>
                                        <p:cTn id="81" dur="1" fill="hold">
                                          <p:stCondLst>
                                            <p:cond delay="1999"/>
                                          </p:stCondLst>
                                        </p:cTn>
                                        <p:tgtEl>
                                          <p:spTgt spid="47"/>
                                        </p:tgtEl>
                                        <p:attrNameLst>
                                          <p:attrName>style.visibility</p:attrName>
                                        </p:attrNameLst>
                                      </p:cBhvr>
                                      <p:to>
                                        <p:strVal val="hidden"/>
                                      </p:to>
                                    </p:set>
                                  </p:childTnLst>
                                </p:cTn>
                              </p:par>
                              <p:par>
                                <p:cTn id="82" presetID="22" presetClass="entr" presetSubtype="2" fill="hold"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right)">
                                      <p:cBhvr>
                                        <p:cTn id="84" dur="3000"/>
                                        <p:tgtEl>
                                          <p:spTgt spid="34"/>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Effect transition="in" filter="fade">
                                      <p:cBhvr>
                                        <p:cTn id="89" dur="500"/>
                                        <p:tgtEl>
                                          <p:spTgt spid="38"/>
                                        </p:tgtEl>
                                      </p:cBhvr>
                                    </p:animEffect>
                                  </p:childTnLst>
                                </p:cTn>
                              </p:par>
                              <p:par>
                                <p:cTn id="90" presetID="22" presetClass="entr" presetSubtype="4"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down)">
                                      <p:cBhvr>
                                        <p:cTn id="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7" grpId="0" animBg="1"/>
      <p:bldP spid="27" grpId="1" animBg="1"/>
      <p:bldP spid="16" grpId="0" animBg="1"/>
      <p:bldP spid="16" grpId="1" animBg="1"/>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PARADOX BASIN – SALT EVAPORITES</a:t>
            </a:r>
            <a:endParaRPr lang="en-US" dirty="0"/>
          </a:p>
        </p:txBody>
      </p:sp>
      <p:pic>
        <p:nvPicPr>
          <p:cNvPr id="3" name="Picture 2" descr="https://wiki.seg.org/images/e/ee/Fig_2_.jpg"/>
          <p:cNvPicPr>
            <a:picLocks noChangeAspect="1"/>
          </p:cNvPicPr>
          <p:nvPr/>
        </p:nvPicPr>
        <p:blipFill>
          <a:blip r:embed="rId3" cstate="print"/>
          <a:srcRect/>
          <a:stretch>
            <a:fillRect/>
          </a:stretch>
        </p:blipFill>
        <p:spPr bwMode="auto">
          <a:xfrm>
            <a:off x="0" y="1371600"/>
            <a:ext cx="9144000" cy="4480018"/>
          </a:xfrm>
          <a:prstGeom prst="rect">
            <a:avLst/>
          </a:prstGeom>
          <a:noFill/>
          <a:ln w="9525">
            <a:noFill/>
            <a:miter lim="800000"/>
            <a:headEnd/>
            <a:tailEnd/>
          </a:ln>
        </p:spPr>
      </p:pic>
      <p:cxnSp>
        <p:nvCxnSpPr>
          <p:cNvPr id="5" name="Straight Connector 4"/>
          <p:cNvCxnSpPr/>
          <p:nvPr/>
        </p:nvCxnSpPr>
        <p:spPr>
          <a:xfrm>
            <a:off x="3048000" y="4800600"/>
            <a:ext cx="5715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1074" name="Picture 2"/>
          <p:cNvPicPr>
            <a:picLocks noChangeAspect="1" noChangeArrowheads="1"/>
          </p:cNvPicPr>
          <p:nvPr/>
        </p:nvPicPr>
        <p:blipFill>
          <a:blip r:embed="rId4" cstate="print">
            <a:lum bright="20000" contrast="30000"/>
          </a:blip>
          <a:srcRect/>
          <a:stretch>
            <a:fillRect/>
          </a:stretch>
        </p:blipFill>
        <p:spPr bwMode="auto">
          <a:xfrm>
            <a:off x="5029200" y="4521023"/>
            <a:ext cx="4114800" cy="2336977"/>
          </a:xfrm>
          <a:prstGeom prst="rect">
            <a:avLst/>
          </a:prstGeom>
          <a:noFill/>
          <a:ln w="9525">
            <a:noFill/>
            <a:miter lim="800000"/>
            <a:headEnd/>
            <a:tailEnd/>
          </a:ln>
        </p:spPr>
      </p:pic>
      <p:sp>
        <p:nvSpPr>
          <p:cNvPr id="22" name="Freeform 21"/>
          <p:cNvSpPr/>
          <p:nvPr/>
        </p:nvSpPr>
        <p:spPr>
          <a:xfrm>
            <a:off x="381000" y="3352800"/>
            <a:ext cx="5872980" cy="1421278"/>
          </a:xfrm>
          <a:custGeom>
            <a:avLst/>
            <a:gdLst>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657600 w 5856269"/>
              <a:gd name="connsiteY18" fmla="*/ 184934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7620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4304872 w 5856269"/>
              <a:gd name="connsiteY18" fmla="*/ 51370 h 1181528"/>
              <a:gd name="connsiteX19" fmla="*/ 5856269 w 5856269"/>
              <a:gd name="connsiteY19" fmla="*/ 0 h 1181528"/>
              <a:gd name="connsiteX20" fmla="*/ 5465851 w 5856269"/>
              <a:gd name="connsiteY20" fmla="*/ 102741 h 1181528"/>
              <a:gd name="connsiteX21" fmla="*/ 5352836 w 5856269"/>
              <a:gd name="connsiteY21" fmla="*/ 215757 h 1181528"/>
              <a:gd name="connsiteX22" fmla="*/ 5301465 w 5856269"/>
              <a:gd name="connsiteY22"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4304872 w 5856269"/>
              <a:gd name="connsiteY17" fmla="*/ 51370 h 1181528"/>
              <a:gd name="connsiteX18" fmla="*/ 5856269 w 5856269"/>
              <a:gd name="connsiteY18" fmla="*/ 0 h 1181528"/>
              <a:gd name="connsiteX19" fmla="*/ 5465851 w 5856269"/>
              <a:gd name="connsiteY19" fmla="*/ 102741 h 1181528"/>
              <a:gd name="connsiteX20" fmla="*/ 5352836 w 5856269"/>
              <a:gd name="connsiteY20" fmla="*/ 215757 h 1181528"/>
              <a:gd name="connsiteX21" fmla="*/ 5301465 w 5856269"/>
              <a:gd name="connsiteY21"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4304872 w 5856269"/>
              <a:gd name="connsiteY16" fmla="*/ 51370 h 1181528"/>
              <a:gd name="connsiteX17" fmla="*/ 5856269 w 5856269"/>
              <a:gd name="connsiteY17" fmla="*/ 0 h 1181528"/>
              <a:gd name="connsiteX18" fmla="*/ 5465851 w 5856269"/>
              <a:gd name="connsiteY18" fmla="*/ 102741 h 1181528"/>
              <a:gd name="connsiteX19" fmla="*/ 5352836 w 5856269"/>
              <a:gd name="connsiteY19" fmla="*/ 215757 h 1181528"/>
              <a:gd name="connsiteX20" fmla="*/ 5301465 w 5856269"/>
              <a:gd name="connsiteY20"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4304872 w 5856269"/>
              <a:gd name="connsiteY15" fmla="*/ 51370 h 1181528"/>
              <a:gd name="connsiteX16" fmla="*/ 5856269 w 5856269"/>
              <a:gd name="connsiteY16" fmla="*/ 0 h 1181528"/>
              <a:gd name="connsiteX17" fmla="*/ 5465851 w 5856269"/>
              <a:gd name="connsiteY17" fmla="*/ 102741 h 1181528"/>
              <a:gd name="connsiteX18" fmla="*/ 5352836 w 5856269"/>
              <a:gd name="connsiteY18" fmla="*/ 215757 h 1181528"/>
              <a:gd name="connsiteX19" fmla="*/ 5301465 w 5856269"/>
              <a:gd name="connsiteY19"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4304872 w 5856269"/>
              <a:gd name="connsiteY14" fmla="*/ 51370 h 1181528"/>
              <a:gd name="connsiteX15" fmla="*/ 5856269 w 5856269"/>
              <a:gd name="connsiteY15" fmla="*/ 0 h 1181528"/>
              <a:gd name="connsiteX16" fmla="*/ 5465851 w 5856269"/>
              <a:gd name="connsiteY16" fmla="*/ 102741 h 1181528"/>
              <a:gd name="connsiteX17" fmla="*/ 5352836 w 5856269"/>
              <a:gd name="connsiteY17" fmla="*/ 215757 h 1181528"/>
              <a:gd name="connsiteX18" fmla="*/ 5301465 w 5856269"/>
              <a:gd name="connsiteY18"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4304872 w 5856269"/>
              <a:gd name="connsiteY13" fmla="*/ 51370 h 1181528"/>
              <a:gd name="connsiteX14" fmla="*/ 5856269 w 5856269"/>
              <a:gd name="connsiteY14" fmla="*/ 0 h 1181528"/>
              <a:gd name="connsiteX15" fmla="*/ 5465851 w 5856269"/>
              <a:gd name="connsiteY15" fmla="*/ 102741 h 1181528"/>
              <a:gd name="connsiteX16" fmla="*/ 5352836 w 5856269"/>
              <a:gd name="connsiteY16" fmla="*/ 215757 h 1181528"/>
              <a:gd name="connsiteX17" fmla="*/ 5301465 w 5856269"/>
              <a:gd name="connsiteY17"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4304872 w 5856269"/>
              <a:gd name="connsiteY12" fmla="*/ 51370 h 1181528"/>
              <a:gd name="connsiteX13" fmla="*/ 5856269 w 5856269"/>
              <a:gd name="connsiteY13" fmla="*/ 0 h 1181528"/>
              <a:gd name="connsiteX14" fmla="*/ 5465851 w 5856269"/>
              <a:gd name="connsiteY14" fmla="*/ 102741 h 1181528"/>
              <a:gd name="connsiteX15" fmla="*/ 5352836 w 5856269"/>
              <a:gd name="connsiteY15" fmla="*/ 215757 h 1181528"/>
              <a:gd name="connsiteX16" fmla="*/ 5301465 w 5856269"/>
              <a:gd name="connsiteY16"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4304872 w 5856269"/>
              <a:gd name="connsiteY11" fmla="*/ 51370 h 1181528"/>
              <a:gd name="connsiteX12" fmla="*/ 5856269 w 5856269"/>
              <a:gd name="connsiteY12" fmla="*/ 0 h 1181528"/>
              <a:gd name="connsiteX13" fmla="*/ 5465851 w 5856269"/>
              <a:gd name="connsiteY13" fmla="*/ 102741 h 1181528"/>
              <a:gd name="connsiteX14" fmla="*/ 5352836 w 5856269"/>
              <a:gd name="connsiteY14" fmla="*/ 215757 h 1181528"/>
              <a:gd name="connsiteX15" fmla="*/ 5301465 w 5856269"/>
              <a:gd name="connsiteY15"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5856269 w 5856269"/>
              <a:gd name="connsiteY11" fmla="*/ 0 h 1181528"/>
              <a:gd name="connsiteX12" fmla="*/ 5465851 w 5856269"/>
              <a:gd name="connsiteY12" fmla="*/ 102741 h 1181528"/>
              <a:gd name="connsiteX13" fmla="*/ 5352836 w 5856269"/>
              <a:gd name="connsiteY13" fmla="*/ 215757 h 1181528"/>
              <a:gd name="connsiteX14" fmla="*/ 5301465 w 5856269"/>
              <a:gd name="connsiteY14" fmla="*/ 400692 h 1181528"/>
              <a:gd name="connsiteX0" fmla="*/ 5301465 w 5791200"/>
              <a:gd name="connsiteY0" fmla="*/ 496348 h 1277184"/>
              <a:gd name="connsiteX1" fmla="*/ 4551451 w 5791200"/>
              <a:gd name="connsiteY1" fmla="*/ 753202 h 1277184"/>
              <a:gd name="connsiteX2" fmla="*/ 3965824 w 5791200"/>
              <a:gd name="connsiteY2" fmla="*/ 907314 h 1277184"/>
              <a:gd name="connsiteX3" fmla="*/ 3380198 w 5791200"/>
              <a:gd name="connsiteY3" fmla="*/ 1133346 h 1277184"/>
              <a:gd name="connsiteX4" fmla="*/ 2774022 w 5791200"/>
              <a:gd name="connsiteY4" fmla="*/ 1277184 h 1277184"/>
              <a:gd name="connsiteX5" fmla="*/ 1438382 w 5791200"/>
              <a:gd name="connsiteY5" fmla="*/ 1143620 h 1277184"/>
              <a:gd name="connsiteX6" fmla="*/ 1428108 w 5791200"/>
              <a:gd name="connsiteY6" fmla="*/ 722379 h 1277184"/>
              <a:gd name="connsiteX7" fmla="*/ 893851 w 5791200"/>
              <a:gd name="connsiteY7" fmla="*/ 773750 h 1277184"/>
              <a:gd name="connsiteX8" fmla="*/ 380144 w 5791200"/>
              <a:gd name="connsiteY8" fmla="*/ 876492 h 1277184"/>
              <a:gd name="connsiteX9" fmla="*/ 0 w 5791200"/>
              <a:gd name="connsiteY9" fmla="*/ 933856 h 1277184"/>
              <a:gd name="connsiteX10" fmla="*/ 0 w 5791200"/>
              <a:gd name="connsiteY10" fmla="*/ 171856 h 1277184"/>
              <a:gd name="connsiteX11" fmla="*/ 5791200 w 5791200"/>
              <a:gd name="connsiteY11" fmla="*/ 0 h 1277184"/>
              <a:gd name="connsiteX12" fmla="*/ 5465851 w 5791200"/>
              <a:gd name="connsiteY12" fmla="*/ 198397 h 1277184"/>
              <a:gd name="connsiteX13" fmla="*/ 5352836 w 5791200"/>
              <a:gd name="connsiteY13" fmla="*/ 311413 h 1277184"/>
              <a:gd name="connsiteX14" fmla="*/ 5301465 w 5791200"/>
              <a:gd name="connsiteY14" fmla="*/ 496348 h 1277184"/>
              <a:gd name="connsiteX0" fmla="*/ 5301465 w 5638800"/>
              <a:gd name="connsiteY0" fmla="*/ 420148 h 1200984"/>
              <a:gd name="connsiteX1" fmla="*/ 4551451 w 5638800"/>
              <a:gd name="connsiteY1" fmla="*/ 677002 h 1200984"/>
              <a:gd name="connsiteX2" fmla="*/ 3965824 w 5638800"/>
              <a:gd name="connsiteY2" fmla="*/ 831114 h 1200984"/>
              <a:gd name="connsiteX3" fmla="*/ 3380198 w 5638800"/>
              <a:gd name="connsiteY3" fmla="*/ 1057146 h 1200984"/>
              <a:gd name="connsiteX4" fmla="*/ 2774022 w 5638800"/>
              <a:gd name="connsiteY4" fmla="*/ 1200984 h 1200984"/>
              <a:gd name="connsiteX5" fmla="*/ 1438382 w 5638800"/>
              <a:gd name="connsiteY5" fmla="*/ 1067420 h 1200984"/>
              <a:gd name="connsiteX6" fmla="*/ 1428108 w 5638800"/>
              <a:gd name="connsiteY6" fmla="*/ 646179 h 1200984"/>
              <a:gd name="connsiteX7" fmla="*/ 893851 w 5638800"/>
              <a:gd name="connsiteY7" fmla="*/ 697550 h 1200984"/>
              <a:gd name="connsiteX8" fmla="*/ 380144 w 5638800"/>
              <a:gd name="connsiteY8" fmla="*/ 800292 h 1200984"/>
              <a:gd name="connsiteX9" fmla="*/ 0 w 5638800"/>
              <a:gd name="connsiteY9" fmla="*/ 857656 h 1200984"/>
              <a:gd name="connsiteX10" fmla="*/ 0 w 5638800"/>
              <a:gd name="connsiteY10" fmla="*/ 95656 h 1200984"/>
              <a:gd name="connsiteX11" fmla="*/ 5638800 w 5638800"/>
              <a:gd name="connsiteY11" fmla="*/ 0 h 1200984"/>
              <a:gd name="connsiteX12" fmla="*/ 5465851 w 5638800"/>
              <a:gd name="connsiteY12" fmla="*/ 122197 h 1200984"/>
              <a:gd name="connsiteX13" fmla="*/ 5352836 w 5638800"/>
              <a:gd name="connsiteY13" fmla="*/ 235213 h 1200984"/>
              <a:gd name="connsiteX14" fmla="*/ 5301465 w 5638800"/>
              <a:gd name="connsiteY14" fmla="*/ 420148 h 1200984"/>
              <a:gd name="connsiteX0" fmla="*/ 5301465 w 5796780"/>
              <a:gd name="connsiteY0" fmla="*/ 564242 h 1345078"/>
              <a:gd name="connsiteX1" fmla="*/ 4551451 w 5796780"/>
              <a:gd name="connsiteY1" fmla="*/ 821096 h 1345078"/>
              <a:gd name="connsiteX2" fmla="*/ 3965824 w 5796780"/>
              <a:gd name="connsiteY2" fmla="*/ 975208 h 1345078"/>
              <a:gd name="connsiteX3" fmla="*/ 3380198 w 5796780"/>
              <a:gd name="connsiteY3" fmla="*/ 1201240 h 1345078"/>
              <a:gd name="connsiteX4" fmla="*/ 2774022 w 5796780"/>
              <a:gd name="connsiteY4" fmla="*/ 1345078 h 1345078"/>
              <a:gd name="connsiteX5" fmla="*/ 1438382 w 5796780"/>
              <a:gd name="connsiteY5" fmla="*/ 1211514 h 1345078"/>
              <a:gd name="connsiteX6" fmla="*/ 1428108 w 5796780"/>
              <a:gd name="connsiteY6" fmla="*/ 790273 h 1345078"/>
              <a:gd name="connsiteX7" fmla="*/ 893851 w 5796780"/>
              <a:gd name="connsiteY7" fmla="*/ 841644 h 1345078"/>
              <a:gd name="connsiteX8" fmla="*/ 380144 w 5796780"/>
              <a:gd name="connsiteY8" fmla="*/ 944386 h 1345078"/>
              <a:gd name="connsiteX9" fmla="*/ 0 w 5796780"/>
              <a:gd name="connsiteY9" fmla="*/ 1001750 h 1345078"/>
              <a:gd name="connsiteX10" fmla="*/ 0 w 5796780"/>
              <a:gd name="connsiteY10" fmla="*/ 239750 h 1345078"/>
              <a:gd name="connsiteX11" fmla="*/ 5638800 w 5796780"/>
              <a:gd name="connsiteY11" fmla="*/ 144094 h 1345078"/>
              <a:gd name="connsiteX12" fmla="*/ 5465851 w 5796780"/>
              <a:gd name="connsiteY12" fmla="*/ 266291 h 1345078"/>
              <a:gd name="connsiteX13" fmla="*/ 5352836 w 5796780"/>
              <a:gd name="connsiteY13" fmla="*/ 379307 h 1345078"/>
              <a:gd name="connsiteX14" fmla="*/ 5301465 w 5796780"/>
              <a:gd name="connsiteY14" fmla="*/ 564242 h 1345078"/>
              <a:gd name="connsiteX0" fmla="*/ 5301465 w 5872980"/>
              <a:gd name="connsiteY0" fmla="*/ 640442 h 1421278"/>
              <a:gd name="connsiteX1" fmla="*/ 4551451 w 5872980"/>
              <a:gd name="connsiteY1" fmla="*/ 897296 h 1421278"/>
              <a:gd name="connsiteX2" fmla="*/ 3965824 w 5872980"/>
              <a:gd name="connsiteY2" fmla="*/ 1051408 h 1421278"/>
              <a:gd name="connsiteX3" fmla="*/ 3380198 w 5872980"/>
              <a:gd name="connsiteY3" fmla="*/ 1277440 h 1421278"/>
              <a:gd name="connsiteX4" fmla="*/ 2774022 w 5872980"/>
              <a:gd name="connsiteY4" fmla="*/ 1421278 h 1421278"/>
              <a:gd name="connsiteX5" fmla="*/ 1438382 w 5872980"/>
              <a:gd name="connsiteY5" fmla="*/ 1287714 h 1421278"/>
              <a:gd name="connsiteX6" fmla="*/ 1428108 w 5872980"/>
              <a:gd name="connsiteY6" fmla="*/ 866473 h 1421278"/>
              <a:gd name="connsiteX7" fmla="*/ 893851 w 5872980"/>
              <a:gd name="connsiteY7" fmla="*/ 917844 h 1421278"/>
              <a:gd name="connsiteX8" fmla="*/ 380144 w 5872980"/>
              <a:gd name="connsiteY8" fmla="*/ 1020586 h 1421278"/>
              <a:gd name="connsiteX9" fmla="*/ 0 w 5872980"/>
              <a:gd name="connsiteY9" fmla="*/ 1077950 h 1421278"/>
              <a:gd name="connsiteX10" fmla="*/ 0 w 5872980"/>
              <a:gd name="connsiteY10" fmla="*/ 315950 h 1421278"/>
              <a:gd name="connsiteX11" fmla="*/ 5715000 w 5872980"/>
              <a:gd name="connsiteY11" fmla="*/ 144094 h 1421278"/>
              <a:gd name="connsiteX12" fmla="*/ 5465851 w 5872980"/>
              <a:gd name="connsiteY12" fmla="*/ 342491 h 1421278"/>
              <a:gd name="connsiteX13" fmla="*/ 5352836 w 5872980"/>
              <a:gd name="connsiteY13" fmla="*/ 455507 h 1421278"/>
              <a:gd name="connsiteX14" fmla="*/ 5301465 w 5872980"/>
              <a:gd name="connsiteY14" fmla="*/ 640442 h 1421278"/>
              <a:gd name="connsiteX0" fmla="*/ 5301465 w 5872980"/>
              <a:gd name="connsiteY0" fmla="*/ 640442 h 1421278"/>
              <a:gd name="connsiteX1" fmla="*/ 4551451 w 5872980"/>
              <a:gd name="connsiteY1" fmla="*/ 897296 h 1421278"/>
              <a:gd name="connsiteX2" fmla="*/ 3965824 w 5872980"/>
              <a:gd name="connsiteY2" fmla="*/ 1051408 h 1421278"/>
              <a:gd name="connsiteX3" fmla="*/ 3380198 w 5872980"/>
              <a:gd name="connsiteY3" fmla="*/ 1277440 h 1421278"/>
              <a:gd name="connsiteX4" fmla="*/ 2774022 w 5872980"/>
              <a:gd name="connsiteY4" fmla="*/ 1421278 h 1421278"/>
              <a:gd name="connsiteX5" fmla="*/ 1438382 w 5872980"/>
              <a:gd name="connsiteY5" fmla="*/ 1287714 h 1421278"/>
              <a:gd name="connsiteX6" fmla="*/ 1428108 w 5872980"/>
              <a:gd name="connsiteY6" fmla="*/ 866473 h 1421278"/>
              <a:gd name="connsiteX7" fmla="*/ 893851 w 5872980"/>
              <a:gd name="connsiteY7" fmla="*/ 917844 h 1421278"/>
              <a:gd name="connsiteX8" fmla="*/ 380144 w 5872980"/>
              <a:gd name="connsiteY8" fmla="*/ 1020586 h 1421278"/>
              <a:gd name="connsiteX9" fmla="*/ 0 w 5872980"/>
              <a:gd name="connsiteY9" fmla="*/ 1077950 h 1421278"/>
              <a:gd name="connsiteX10" fmla="*/ 0 w 5872980"/>
              <a:gd name="connsiteY10" fmla="*/ 220294 h 1421278"/>
              <a:gd name="connsiteX11" fmla="*/ 5715000 w 5872980"/>
              <a:gd name="connsiteY11" fmla="*/ 144094 h 1421278"/>
              <a:gd name="connsiteX12" fmla="*/ 5465851 w 5872980"/>
              <a:gd name="connsiteY12" fmla="*/ 342491 h 1421278"/>
              <a:gd name="connsiteX13" fmla="*/ 5352836 w 5872980"/>
              <a:gd name="connsiteY13" fmla="*/ 455507 h 1421278"/>
              <a:gd name="connsiteX14" fmla="*/ 5301465 w 5872980"/>
              <a:gd name="connsiteY14" fmla="*/ 640442 h 14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72980" h="1421278">
                <a:moveTo>
                  <a:pt x="5301465" y="640442"/>
                </a:moveTo>
                <a:lnTo>
                  <a:pt x="4551451" y="897296"/>
                </a:lnTo>
                <a:lnTo>
                  <a:pt x="3965824" y="1051408"/>
                </a:lnTo>
                <a:lnTo>
                  <a:pt x="3380198" y="1277440"/>
                </a:lnTo>
                <a:lnTo>
                  <a:pt x="2774022" y="1421278"/>
                </a:lnTo>
                <a:lnTo>
                  <a:pt x="1438382" y="1287714"/>
                </a:lnTo>
                <a:lnTo>
                  <a:pt x="1428108" y="866473"/>
                </a:lnTo>
                <a:lnTo>
                  <a:pt x="893851" y="917844"/>
                </a:lnTo>
                <a:lnTo>
                  <a:pt x="380144" y="1020586"/>
                </a:lnTo>
                <a:lnTo>
                  <a:pt x="0" y="1077950"/>
                </a:lnTo>
                <a:lnTo>
                  <a:pt x="0" y="220294"/>
                </a:lnTo>
                <a:lnTo>
                  <a:pt x="5715000" y="144094"/>
                </a:lnTo>
                <a:cubicBezTo>
                  <a:pt x="5872980" y="0"/>
                  <a:pt x="5523501" y="301759"/>
                  <a:pt x="5465851" y="342491"/>
                </a:cubicBezTo>
                <a:lnTo>
                  <a:pt x="5352836" y="455507"/>
                </a:lnTo>
                <a:lnTo>
                  <a:pt x="5301465" y="640442"/>
                </a:lnTo>
                <a:close/>
              </a:path>
            </a:pathLst>
          </a:custGeom>
          <a:blipFill>
            <a:blip r:embed="rId5" cstate="print"/>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076" name="Picture 4" descr="Image result for Sun Vector Graphic"/>
          <p:cNvPicPr>
            <a:picLocks noChangeAspect="1" noChangeArrowheads="1"/>
          </p:cNvPicPr>
          <p:nvPr/>
        </p:nvPicPr>
        <p:blipFill>
          <a:blip r:embed="rId6" cstate="print"/>
          <a:srcRect b="9385"/>
          <a:stretch>
            <a:fillRect/>
          </a:stretch>
        </p:blipFill>
        <p:spPr bwMode="auto">
          <a:xfrm>
            <a:off x="3505200" y="533400"/>
            <a:ext cx="2714625" cy="2667000"/>
          </a:xfrm>
          <a:prstGeom prst="rect">
            <a:avLst/>
          </a:prstGeom>
          <a:noFill/>
        </p:spPr>
      </p:pic>
      <p:sp>
        <p:nvSpPr>
          <p:cNvPr id="24" name="Freeform 23"/>
          <p:cNvSpPr/>
          <p:nvPr/>
        </p:nvSpPr>
        <p:spPr>
          <a:xfrm>
            <a:off x="457200" y="3999688"/>
            <a:ext cx="5301465" cy="780836"/>
          </a:xfrm>
          <a:custGeom>
            <a:avLst/>
            <a:gdLst>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657600 w 5856269"/>
              <a:gd name="connsiteY18" fmla="*/ 184934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7620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929811 w 5856269"/>
              <a:gd name="connsiteY11" fmla="*/ 77912 h 1181528"/>
              <a:gd name="connsiteX12" fmla="*/ 1615611 w 5856269"/>
              <a:gd name="connsiteY12" fmla="*/ 77912 h 1181528"/>
              <a:gd name="connsiteX13" fmla="*/ 2072811 w 5856269"/>
              <a:gd name="connsiteY13" fmla="*/ 77912 h 1181528"/>
              <a:gd name="connsiteX14" fmla="*/ 2377611 w 5856269"/>
              <a:gd name="connsiteY14" fmla="*/ 77912 h 1181528"/>
              <a:gd name="connsiteX15" fmla="*/ 2606211 w 5856269"/>
              <a:gd name="connsiteY15" fmla="*/ 77912 h 1181528"/>
              <a:gd name="connsiteX16" fmla="*/ 2987211 w 5856269"/>
              <a:gd name="connsiteY16" fmla="*/ 77912 h 1181528"/>
              <a:gd name="connsiteX17" fmla="*/ 3596811 w 5856269"/>
              <a:gd name="connsiteY17" fmla="*/ 77912 h 1181528"/>
              <a:gd name="connsiteX18" fmla="*/ 4304872 w 5856269"/>
              <a:gd name="connsiteY18" fmla="*/ 51370 h 1181528"/>
              <a:gd name="connsiteX19" fmla="*/ 5856269 w 5856269"/>
              <a:gd name="connsiteY19" fmla="*/ 0 h 1181528"/>
              <a:gd name="connsiteX20" fmla="*/ 5465851 w 5856269"/>
              <a:gd name="connsiteY20" fmla="*/ 102741 h 1181528"/>
              <a:gd name="connsiteX21" fmla="*/ 5352836 w 5856269"/>
              <a:gd name="connsiteY21" fmla="*/ 215757 h 1181528"/>
              <a:gd name="connsiteX22" fmla="*/ 5301465 w 5856269"/>
              <a:gd name="connsiteY22"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1615611 w 5856269"/>
              <a:gd name="connsiteY11" fmla="*/ 77912 h 1181528"/>
              <a:gd name="connsiteX12" fmla="*/ 2072811 w 5856269"/>
              <a:gd name="connsiteY12" fmla="*/ 77912 h 1181528"/>
              <a:gd name="connsiteX13" fmla="*/ 2377611 w 5856269"/>
              <a:gd name="connsiteY13" fmla="*/ 77912 h 1181528"/>
              <a:gd name="connsiteX14" fmla="*/ 2606211 w 5856269"/>
              <a:gd name="connsiteY14" fmla="*/ 77912 h 1181528"/>
              <a:gd name="connsiteX15" fmla="*/ 2987211 w 5856269"/>
              <a:gd name="connsiteY15" fmla="*/ 77912 h 1181528"/>
              <a:gd name="connsiteX16" fmla="*/ 3596811 w 5856269"/>
              <a:gd name="connsiteY16" fmla="*/ 77912 h 1181528"/>
              <a:gd name="connsiteX17" fmla="*/ 4304872 w 5856269"/>
              <a:gd name="connsiteY17" fmla="*/ 51370 h 1181528"/>
              <a:gd name="connsiteX18" fmla="*/ 5856269 w 5856269"/>
              <a:gd name="connsiteY18" fmla="*/ 0 h 1181528"/>
              <a:gd name="connsiteX19" fmla="*/ 5465851 w 5856269"/>
              <a:gd name="connsiteY19" fmla="*/ 102741 h 1181528"/>
              <a:gd name="connsiteX20" fmla="*/ 5352836 w 5856269"/>
              <a:gd name="connsiteY20" fmla="*/ 215757 h 1181528"/>
              <a:gd name="connsiteX21" fmla="*/ 5301465 w 5856269"/>
              <a:gd name="connsiteY21"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2072811 w 5856269"/>
              <a:gd name="connsiteY11" fmla="*/ 77912 h 1181528"/>
              <a:gd name="connsiteX12" fmla="*/ 2377611 w 5856269"/>
              <a:gd name="connsiteY12" fmla="*/ 77912 h 1181528"/>
              <a:gd name="connsiteX13" fmla="*/ 2606211 w 5856269"/>
              <a:gd name="connsiteY13" fmla="*/ 77912 h 1181528"/>
              <a:gd name="connsiteX14" fmla="*/ 2987211 w 5856269"/>
              <a:gd name="connsiteY14" fmla="*/ 77912 h 1181528"/>
              <a:gd name="connsiteX15" fmla="*/ 3596811 w 5856269"/>
              <a:gd name="connsiteY15" fmla="*/ 77912 h 1181528"/>
              <a:gd name="connsiteX16" fmla="*/ 4304872 w 5856269"/>
              <a:gd name="connsiteY16" fmla="*/ 51370 h 1181528"/>
              <a:gd name="connsiteX17" fmla="*/ 5856269 w 5856269"/>
              <a:gd name="connsiteY17" fmla="*/ 0 h 1181528"/>
              <a:gd name="connsiteX18" fmla="*/ 5465851 w 5856269"/>
              <a:gd name="connsiteY18" fmla="*/ 102741 h 1181528"/>
              <a:gd name="connsiteX19" fmla="*/ 5352836 w 5856269"/>
              <a:gd name="connsiteY19" fmla="*/ 215757 h 1181528"/>
              <a:gd name="connsiteX20" fmla="*/ 5301465 w 5856269"/>
              <a:gd name="connsiteY20"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2377611 w 5856269"/>
              <a:gd name="connsiteY11" fmla="*/ 77912 h 1181528"/>
              <a:gd name="connsiteX12" fmla="*/ 2606211 w 5856269"/>
              <a:gd name="connsiteY12" fmla="*/ 77912 h 1181528"/>
              <a:gd name="connsiteX13" fmla="*/ 2987211 w 5856269"/>
              <a:gd name="connsiteY13" fmla="*/ 77912 h 1181528"/>
              <a:gd name="connsiteX14" fmla="*/ 3596811 w 5856269"/>
              <a:gd name="connsiteY14" fmla="*/ 77912 h 1181528"/>
              <a:gd name="connsiteX15" fmla="*/ 4304872 w 5856269"/>
              <a:gd name="connsiteY15" fmla="*/ 51370 h 1181528"/>
              <a:gd name="connsiteX16" fmla="*/ 5856269 w 5856269"/>
              <a:gd name="connsiteY16" fmla="*/ 0 h 1181528"/>
              <a:gd name="connsiteX17" fmla="*/ 5465851 w 5856269"/>
              <a:gd name="connsiteY17" fmla="*/ 102741 h 1181528"/>
              <a:gd name="connsiteX18" fmla="*/ 5352836 w 5856269"/>
              <a:gd name="connsiteY18" fmla="*/ 215757 h 1181528"/>
              <a:gd name="connsiteX19" fmla="*/ 5301465 w 5856269"/>
              <a:gd name="connsiteY19"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2362200 w 5856269"/>
              <a:gd name="connsiteY11" fmla="*/ 152400 h 1181528"/>
              <a:gd name="connsiteX12" fmla="*/ 2606211 w 5856269"/>
              <a:gd name="connsiteY12" fmla="*/ 77912 h 1181528"/>
              <a:gd name="connsiteX13" fmla="*/ 2987211 w 5856269"/>
              <a:gd name="connsiteY13" fmla="*/ 77912 h 1181528"/>
              <a:gd name="connsiteX14" fmla="*/ 3596811 w 5856269"/>
              <a:gd name="connsiteY14" fmla="*/ 77912 h 1181528"/>
              <a:gd name="connsiteX15" fmla="*/ 4304872 w 5856269"/>
              <a:gd name="connsiteY15" fmla="*/ 51370 h 1181528"/>
              <a:gd name="connsiteX16" fmla="*/ 5856269 w 5856269"/>
              <a:gd name="connsiteY16" fmla="*/ 0 h 1181528"/>
              <a:gd name="connsiteX17" fmla="*/ 5465851 w 5856269"/>
              <a:gd name="connsiteY17" fmla="*/ 102741 h 1181528"/>
              <a:gd name="connsiteX18" fmla="*/ 5352836 w 5856269"/>
              <a:gd name="connsiteY18" fmla="*/ 215757 h 1181528"/>
              <a:gd name="connsiteX19" fmla="*/ 5301465 w 5856269"/>
              <a:gd name="connsiteY19"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2606211 w 5856269"/>
              <a:gd name="connsiteY11" fmla="*/ 77912 h 1181528"/>
              <a:gd name="connsiteX12" fmla="*/ 2987211 w 5856269"/>
              <a:gd name="connsiteY12" fmla="*/ 77912 h 1181528"/>
              <a:gd name="connsiteX13" fmla="*/ 3596811 w 5856269"/>
              <a:gd name="connsiteY13" fmla="*/ 77912 h 1181528"/>
              <a:gd name="connsiteX14" fmla="*/ 4304872 w 5856269"/>
              <a:gd name="connsiteY14" fmla="*/ 51370 h 1181528"/>
              <a:gd name="connsiteX15" fmla="*/ 5856269 w 5856269"/>
              <a:gd name="connsiteY15" fmla="*/ 0 h 1181528"/>
              <a:gd name="connsiteX16" fmla="*/ 5465851 w 5856269"/>
              <a:gd name="connsiteY16" fmla="*/ 102741 h 1181528"/>
              <a:gd name="connsiteX17" fmla="*/ 5352836 w 5856269"/>
              <a:gd name="connsiteY17" fmla="*/ 215757 h 1181528"/>
              <a:gd name="connsiteX18" fmla="*/ 5301465 w 5856269"/>
              <a:gd name="connsiteY18"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2987211 w 5856269"/>
              <a:gd name="connsiteY11" fmla="*/ 77912 h 1181528"/>
              <a:gd name="connsiteX12" fmla="*/ 3596811 w 5856269"/>
              <a:gd name="connsiteY12" fmla="*/ 77912 h 1181528"/>
              <a:gd name="connsiteX13" fmla="*/ 4304872 w 5856269"/>
              <a:gd name="connsiteY13" fmla="*/ 51370 h 1181528"/>
              <a:gd name="connsiteX14" fmla="*/ 5856269 w 5856269"/>
              <a:gd name="connsiteY14" fmla="*/ 0 h 1181528"/>
              <a:gd name="connsiteX15" fmla="*/ 5465851 w 5856269"/>
              <a:gd name="connsiteY15" fmla="*/ 102741 h 1181528"/>
              <a:gd name="connsiteX16" fmla="*/ 5352836 w 5856269"/>
              <a:gd name="connsiteY16" fmla="*/ 215757 h 1181528"/>
              <a:gd name="connsiteX17" fmla="*/ 5301465 w 5856269"/>
              <a:gd name="connsiteY17"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2971800 w 5856269"/>
              <a:gd name="connsiteY11" fmla="*/ 152400 h 1181528"/>
              <a:gd name="connsiteX12" fmla="*/ 3596811 w 5856269"/>
              <a:gd name="connsiteY12" fmla="*/ 77912 h 1181528"/>
              <a:gd name="connsiteX13" fmla="*/ 4304872 w 5856269"/>
              <a:gd name="connsiteY13" fmla="*/ 51370 h 1181528"/>
              <a:gd name="connsiteX14" fmla="*/ 5856269 w 5856269"/>
              <a:gd name="connsiteY14" fmla="*/ 0 h 1181528"/>
              <a:gd name="connsiteX15" fmla="*/ 5465851 w 5856269"/>
              <a:gd name="connsiteY15" fmla="*/ 102741 h 1181528"/>
              <a:gd name="connsiteX16" fmla="*/ 5352836 w 5856269"/>
              <a:gd name="connsiteY16" fmla="*/ 215757 h 1181528"/>
              <a:gd name="connsiteX17" fmla="*/ 5301465 w 5856269"/>
              <a:gd name="connsiteY17"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3596811 w 5856269"/>
              <a:gd name="connsiteY11" fmla="*/ 77912 h 1181528"/>
              <a:gd name="connsiteX12" fmla="*/ 4304872 w 5856269"/>
              <a:gd name="connsiteY12" fmla="*/ 51370 h 1181528"/>
              <a:gd name="connsiteX13" fmla="*/ 5856269 w 5856269"/>
              <a:gd name="connsiteY13" fmla="*/ 0 h 1181528"/>
              <a:gd name="connsiteX14" fmla="*/ 5465851 w 5856269"/>
              <a:gd name="connsiteY14" fmla="*/ 102741 h 1181528"/>
              <a:gd name="connsiteX15" fmla="*/ 5352836 w 5856269"/>
              <a:gd name="connsiteY15" fmla="*/ 215757 h 1181528"/>
              <a:gd name="connsiteX16" fmla="*/ 5301465 w 5856269"/>
              <a:gd name="connsiteY16"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4304872 w 5856269"/>
              <a:gd name="connsiteY11" fmla="*/ 51370 h 1181528"/>
              <a:gd name="connsiteX12" fmla="*/ 5856269 w 5856269"/>
              <a:gd name="connsiteY12" fmla="*/ 0 h 1181528"/>
              <a:gd name="connsiteX13" fmla="*/ 5465851 w 5856269"/>
              <a:gd name="connsiteY13" fmla="*/ 102741 h 1181528"/>
              <a:gd name="connsiteX14" fmla="*/ 5352836 w 5856269"/>
              <a:gd name="connsiteY14" fmla="*/ 215757 h 1181528"/>
              <a:gd name="connsiteX15" fmla="*/ 5301465 w 5856269"/>
              <a:gd name="connsiteY15"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4343400 w 5856269"/>
              <a:gd name="connsiteY11" fmla="*/ 152400 h 1181528"/>
              <a:gd name="connsiteX12" fmla="*/ 5856269 w 5856269"/>
              <a:gd name="connsiteY12" fmla="*/ 0 h 1181528"/>
              <a:gd name="connsiteX13" fmla="*/ 5465851 w 5856269"/>
              <a:gd name="connsiteY13" fmla="*/ 102741 h 1181528"/>
              <a:gd name="connsiteX14" fmla="*/ 5352836 w 5856269"/>
              <a:gd name="connsiteY14" fmla="*/ 215757 h 1181528"/>
              <a:gd name="connsiteX15" fmla="*/ 5301465 w 5856269"/>
              <a:gd name="connsiteY15"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5856269 w 5856269"/>
              <a:gd name="connsiteY11" fmla="*/ 0 h 1181528"/>
              <a:gd name="connsiteX12" fmla="*/ 5465851 w 5856269"/>
              <a:gd name="connsiteY12" fmla="*/ 102741 h 1181528"/>
              <a:gd name="connsiteX13" fmla="*/ 5352836 w 5856269"/>
              <a:gd name="connsiteY13" fmla="*/ 215757 h 1181528"/>
              <a:gd name="connsiteX14" fmla="*/ 5301465 w 5856269"/>
              <a:gd name="connsiteY14" fmla="*/ 400692 h 1181528"/>
              <a:gd name="connsiteX0" fmla="*/ 5301465 w 5856269"/>
              <a:gd name="connsiteY0" fmla="*/ 423841 h 1204677"/>
              <a:gd name="connsiteX1" fmla="*/ 4551451 w 5856269"/>
              <a:gd name="connsiteY1" fmla="*/ 680695 h 1204677"/>
              <a:gd name="connsiteX2" fmla="*/ 3965824 w 5856269"/>
              <a:gd name="connsiteY2" fmla="*/ 834807 h 1204677"/>
              <a:gd name="connsiteX3" fmla="*/ 3380198 w 5856269"/>
              <a:gd name="connsiteY3" fmla="*/ 1060839 h 1204677"/>
              <a:gd name="connsiteX4" fmla="*/ 2774022 w 5856269"/>
              <a:gd name="connsiteY4" fmla="*/ 1204677 h 1204677"/>
              <a:gd name="connsiteX5" fmla="*/ 1438382 w 5856269"/>
              <a:gd name="connsiteY5" fmla="*/ 1071113 h 1204677"/>
              <a:gd name="connsiteX6" fmla="*/ 1428108 w 5856269"/>
              <a:gd name="connsiteY6" fmla="*/ 649872 h 1204677"/>
              <a:gd name="connsiteX7" fmla="*/ 893851 w 5856269"/>
              <a:gd name="connsiteY7" fmla="*/ 701243 h 1204677"/>
              <a:gd name="connsiteX8" fmla="*/ 380144 w 5856269"/>
              <a:gd name="connsiteY8" fmla="*/ 803985 h 1204677"/>
              <a:gd name="connsiteX9" fmla="*/ 0 w 5856269"/>
              <a:gd name="connsiteY9" fmla="*/ 861349 h 1204677"/>
              <a:gd name="connsiteX10" fmla="*/ 0 w 5856269"/>
              <a:gd name="connsiteY10" fmla="*/ 480349 h 1204677"/>
              <a:gd name="connsiteX11" fmla="*/ 5856269 w 5856269"/>
              <a:gd name="connsiteY11" fmla="*/ 23149 h 1204677"/>
              <a:gd name="connsiteX12" fmla="*/ 5849073 w 5856269"/>
              <a:gd name="connsiteY12" fmla="*/ 0 h 1204677"/>
              <a:gd name="connsiteX13" fmla="*/ 5465851 w 5856269"/>
              <a:gd name="connsiteY13" fmla="*/ 125890 h 1204677"/>
              <a:gd name="connsiteX14" fmla="*/ 5352836 w 5856269"/>
              <a:gd name="connsiteY14" fmla="*/ 238906 h 1204677"/>
              <a:gd name="connsiteX15" fmla="*/ 5301465 w 5856269"/>
              <a:gd name="connsiteY15" fmla="*/ 423841 h 1204677"/>
              <a:gd name="connsiteX0" fmla="*/ 5301465 w 5867400"/>
              <a:gd name="connsiteY0" fmla="*/ 400692 h 1181528"/>
              <a:gd name="connsiteX1" fmla="*/ 4551451 w 5867400"/>
              <a:gd name="connsiteY1" fmla="*/ 657546 h 1181528"/>
              <a:gd name="connsiteX2" fmla="*/ 3965824 w 5867400"/>
              <a:gd name="connsiteY2" fmla="*/ 811658 h 1181528"/>
              <a:gd name="connsiteX3" fmla="*/ 3380198 w 5867400"/>
              <a:gd name="connsiteY3" fmla="*/ 1037690 h 1181528"/>
              <a:gd name="connsiteX4" fmla="*/ 2774022 w 5867400"/>
              <a:gd name="connsiteY4" fmla="*/ 1181528 h 1181528"/>
              <a:gd name="connsiteX5" fmla="*/ 1438382 w 5867400"/>
              <a:gd name="connsiteY5" fmla="*/ 1047964 h 1181528"/>
              <a:gd name="connsiteX6" fmla="*/ 1428108 w 5867400"/>
              <a:gd name="connsiteY6" fmla="*/ 626723 h 1181528"/>
              <a:gd name="connsiteX7" fmla="*/ 893851 w 5867400"/>
              <a:gd name="connsiteY7" fmla="*/ 678094 h 1181528"/>
              <a:gd name="connsiteX8" fmla="*/ 380144 w 5867400"/>
              <a:gd name="connsiteY8" fmla="*/ 780836 h 1181528"/>
              <a:gd name="connsiteX9" fmla="*/ 0 w 5867400"/>
              <a:gd name="connsiteY9" fmla="*/ 838200 h 1181528"/>
              <a:gd name="connsiteX10" fmla="*/ 0 w 5867400"/>
              <a:gd name="connsiteY10" fmla="*/ 457200 h 1181528"/>
              <a:gd name="connsiteX11" fmla="*/ 5856269 w 5867400"/>
              <a:gd name="connsiteY11" fmla="*/ 0 h 1181528"/>
              <a:gd name="connsiteX12" fmla="*/ 5867400 w 5867400"/>
              <a:gd name="connsiteY12" fmla="*/ 1 h 1181528"/>
              <a:gd name="connsiteX13" fmla="*/ 5465851 w 5867400"/>
              <a:gd name="connsiteY13" fmla="*/ 102741 h 1181528"/>
              <a:gd name="connsiteX14" fmla="*/ 5352836 w 5867400"/>
              <a:gd name="connsiteY14" fmla="*/ 215757 h 1181528"/>
              <a:gd name="connsiteX15" fmla="*/ 5301465 w 5867400"/>
              <a:gd name="connsiteY15"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457200 h 1181528"/>
              <a:gd name="connsiteX11" fmla="*/ 5856269 w 5856269"/>
              <a:gd name="connsiteY11" fmla="*/ 0 h 1181528"/>
              <a:gd name="connsiteX12" fmla="*/ 5465851 w 5856269"/>
              <a:gd name="connsiteY12" fmla="*/ 102741 h 1181528"/>
              <a:gd name="connsiteX13" fmla="*/ 5352836 w 5856269"/>
              <a:gd name="connsiteY13" fmla="*/ 215757 h 1181528"/>
              <a:gd name="connsiteX14" fmla="*/ 5301465 w 5856269"/>
              <a:gd name="connsiteY14" fmla="*/ 400692 h 1181528"/>
              <a:gd name="connsiteX0" fmla="*/ 5301465 w 5465851"/>
              <a:gd name="connsiteY0" fmla="*/ 297951 h 1078787"/>
              <a:gd name="connsiteX1" fmla="*/ 4551451 w 5465851"/>
              <a:gd name="connsiteY1" fmla="*/ 554805 h 1078787"/>
              <a:gd name="connsiteX2" fmla="*/ 3965824 w 5465851"/>
              <a:gd name="connsiteY2" fmla="*/ 708917 h 1078787"/>
              <a:gd name="connsiteX3" fmla="*/ 3380198 w 5465851"/>
              <a:gd name="connsiteY3" fmla="*/ 934949 h 1078787"/>
              <a:gd name="connsiteX4" fmla="*/ 2774022 w 5465851"/>
              <a:gd name="connsiteY4" fmla="*/ 1078787 h 1078787"/>
              <a:gd name="connsiteX5" fmla="*/ 1438382 w 5465851"/>
              <a:gd name="connsiteY5" fmla="*/ 945223 h 1078787"/>
              <a:gd name="connsiteX6" fmla="*/ 1428108 w 5465851"/>
              <a:gd name="connsiteY6" fmla="*/ 523982 h 1078787"/>
              <a:gd name="connsiteX7" fmla="*/ 893851 w 5465851"/>
              <a:gd name="connsiteY7" fmla="*/ 575353 h 1078787"/>
              <a:gd name="connsiteX8" fmla="*/ 380144 w 5465851"/>
              <a:gd name="connsiteY8" fmla="*/ 678095 h 1078787"/>
              <a:gd name="connsiteX9" fmla="*/ 0 w 5465851"/>
              <a:gd name="connsiteY9" fmla="*/ 735459 h 1078787"/>
              <a:gd name="connsiteX10" fmla="*/ 0 w 5465851"/>
              <a:gd name="connsiteY10" fmla="*/ 354459 h 1078787"/>
              <a:gd name="connsiteX11" fmla="*/ 5465851 w 5465851"/>
              <a:gd name="connsiteY11" fmla="*/ 0 h 1078787"/>
              <a:gd name="connsiteX12" fmla="*/ 5352836 w 5465851"/>
              <a:gd name="connsiteY12" fmla="*/ 113016 h 1078787"/>
              <a:gd name="connsiteX13" fmla="*/ 5301465 w 5465851"/>
              <a:gd name="connsiteY13" fmla="*/ 297951 h 1078787"/>
              <a:gd name="connsiteX0" fmla="*/ 5301465 w 5352836"/>
              <a:gd name="connsiteY0" fmla="*/ 184935 h 965771"/>
              <a:gd name="connsiteX1" fmla="*/ 4551451 w 5352836"/>
              <a:gd name="connsiteY1" fmla="*/ 441789 h 965771"/>
              <a:gd name="connsiteX2" fmla="*/ 3965824 w 5352836"/>
              <a:gd name="connsiteY2" fmla="*/ 595901 h 965771"/>
              <a:gd name="connsiteX3" fmla="*/ 3380198 w 5352836"/>
              <a:gd name="connsiteY3" fmla="*/ 821933 h 965771"/>
              <a:gd name="connsiteX4" fmla="*/ 2774022 w 5352836"/>
              <a:gd name="connsiteY4" fmla="*/ 965771 h 965771"/>
              <a:gd name="connsiteX5" fmla="*/ 1438382 w 5352836"/>
              <a:gd name="connsiteY5" fmla="*/ 832207 h 965771"/>
              <a:gd name="connsiteX6" fmla="*/ 1428108 w 5352836"/>
              <a:gd name="connsiteY6" fmla="*/ 410966 h 965771"/>
              <a:gd name="connsiteX7" fmla="*/ 893851 w 5352836"/>
              <a:gd name="connsiteY7" fmla="*/ 462337 h 965771"/>
              <a:gd name="connsiteX8" fmla="*/ 380144 w 5352836"/>
              <a:gd name="connsiteY8" fmla="*/ 565079 h 965771"/>
              <a:gd name="connsiteX9" fmla="*/ 0 w 5352836"/>
              <a:gd name="connsiteY9" fmla="*/ 622443 h 965771"/>
              <a:gd name="connsiteX10" fmla="*/ 0 w 5352836"/>
              <a:gd name="connsiteY10" fmla="*/ 241443 h 965771"/>
              <a:gd name="connsiteX11" fmla="*/ 5352836 w 5352836"/>
              <a:gd name="connsiteY11" fmla="*/ 0 h 965771"/>
              <a:gd name="connsiteX12" fmla="*/ 5301465 w 5352836"/>
              <a:gd name="connsiteY12" fmla="*/ 184935 h 965771"/>
              <a:gd name="connsiteX0" fmla="*/ 5301465 w 5301465"/>
              <a:gd name="connsiteY0" fmla="*/ 0 h 780836"/>
              <a:gd name="connsiteX1" fmla="*/ 4551451 w 5301465"/>
              <a:gd name="connsiteY1" fmla="*/ 256854 h 780836"/>
              <a:gd name="connsiteX2" fmla="*/ 3965824 w 5301465"/>
              <a:gd name="connsiteY2" fmla="*/ 410966 h 780836"/>
              <a:gd name="connsiteX3" fmla="*/ 3380198 w 5301465"/>
              <a:gd name="connsiteY3" fmla="*/ 636998 h 780836"/>
              <a:gd name="connsiteX4" fmla="*/ 2774022 w 5301465"/>
              <a:gd name="connsiteY4" fmla="*/ 780836 h 780836"/>
              <a:gd name="connsiteX5" fmla="*/ 1438382 w 5301465"/>
              <a:gd name="connsiteY5" fmla="*/ 647272 h 780836"/>
              <a:gd name="connsiteX6" fmla="*/ 1428108 w 5301465"/>
              <a:gd name="connsiteY6" fmla="*/ 226031 h 780836"/>
              <a:gd name="connsiteX7" fmla="*/ 893851 w 5301465"/>
              <a:gd name="connsiteY7" fmla="*/ 277402 h 780836"/>
              <a:gd name="connsiteX8" fmla="*/ 380144 w 5301465"/>
              <a:gd name="connsiteY8" fmla="*/ 380144 h 780836"/>
              <a:gd name="connsiteX9" fmla="*/ 0 w 5301465"/>
              <a:gd name="connsiteY9" fmla="*/ 437508 h 780836"/>
              <a:gd name="connsiteX10" fmla="*/ 0 w 5301465"/>
              <a:gd name="connsiteY10" fmla="*/ 56508 h 780836"/>
              <a:gd name="connsiteX11" fmla="*/ 5301465 w 5301465"/>
              <a:gd name="connsiteY11" fmla="*/ 0 h 78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1465" h="780836">
                <a:moveTo>
                  <a:pt x="5301465" y="0"/>
                </a:moveTo>
                <a:lnTo>
                  <a:pt x="4551451" y="256854"/>
                </a:lnTo>
                <a:lnTo>
                  <a:pt x="3965824" y="410966"/>
                </a:lnTo>
                <a:lnTo>
                  <a:pt x="3380198" y="636998"/>
                </a:lnTo>
                <a:lnTo>
                  <a:pt x="2774022" y="780836"/>
                </a:lnTo>
                <a:lnTo>
                  <a:pt x="1438382" y="647272"/>
                </a:lnTo>
                <a:lnTo>
                  <a:pt x="1428108" y="226031"/>
                </a:lnTo>
                <a:lnTo>
                  <a:pt x="893851" y="277402"/>
                </a:lnTo>
                <a:lnTo>
                  <a:pt x="380144" y="380144"/>
                </a:lnTo>
                <a:lnTo>
                  <a:pt x="0" y="437508"/>
                </a:lnTo>
                <a:lnTo>
                  <a:pt x="0" y="56508"/>
                </a:lnTo>
                <a:lnTo>
                  <a:pt x="5301465" y="0"/>
                </a:lnTo>
                <a:close/>
              </a:path>
            </a:pathLst>
          </a:custGeom>
          <a:blipFill>
            <a:blip r:embed="rId5" cstate="print"/>
            <a:tile tx="0" ty="0" sx="100000" sy="100000" flip="none" algn="tl"/>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895272" y="4220184"/>
            <a:ext cx="3123343" cy="554805"/>
          </a:xfrm>
          <a:custGeom>
            <a:avLst/>
            <a:gdLst>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657600 w 5856269"/>
              <a:gd name="connsiteY18" fmla="*/ 184934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7620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396411 w 5856269"/>
              <a:gd name="connsiteY10" fmla="*/ 77912 h 1181528"/>
              <a:gd name="connsiteX11" fmla="*/ 929811 w 5856269"/>
              <a:gd name="connsiteY11" fmla="*/ 77912 h 1181528"/>
              <a:gd name="connsiteX12" fmla="*/ 1615611 w 5856269"/>
              <a:gd name="connsiteY12" fmla="*/ 77912 h 1181528"/>
              <a:gd name="connsiteX13" fmla="*/ 2072811 w 5856269"/>
              <a:gd name="connsiteY13" fmla="*/ 77912 h 1181528"/>
              <a:gd name="connsiteX14" fmla="*/ 2377611 w 5856269"/>
              <a:gd name="connsiteY14" fmla="*/ 77912 h 1181528"/>
              <a:gd name="connsiteX15" fmla="*/ 2606211 w 5856269"/>
              <a:gd name="connsiteY15" fmla="*/ 77912 h 1181528"/>
              <a:gd name="connsiteX16" fmla="*/ 2987211 w 5856269"/>
              <a:gd name="connsiteY16" fmla="*/ 77912 h 1181528"/>
              <a:gd name="connsiteX17" fmla="*/ 3596811 w 5856269"/>
              <a:gd name="connsiteY17" fmla="*/ 77912 h 1181528"/>
              <a:gd name="connsiteX18" fmla="*/ 4304872 w 5856269"/>
              <a:gd name="connsiteY18" fmla="*/ 51370 h 1181528"/>
              <a:gd name="connsiteX19" fmla="*/ 5856269 w 5856269"/>
              <a:gd name="connsiteY19" fmla="*/ 0 h 1181528"/>
              <a:gd name="connsiteX20" fmla="*/ 5465851 w 5856269"/>
              <a:gd name="connsiteY20" fmla="*/ 102741 h 1181528"/>
              <a:gd name="connsiteX21" fmla="*/ 5352836 w 5856269"/>
              <a:gd name="connsiteY21" fmla="*/ 215757 h 1181528"/>
              <a:gd name="connsiteX22" fmla="*/ 5301465 w 5856269"/>
              <a:gd name="connsiteY22"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929811 w 5856269"/>
              <a:gd name="connsiteY10" fmla="*/ 77912 h 1181528"/>
              <a:gd name="connsiteX11" fmla="*/ 1615611 w 5856269"/>
              <a:gd name="connsiteY11" fmla="*/ 77912 h 1181528"/>
              <a:gd name="connsiteX12" fmla="*/ 2072811 w 5856269"/>
              <a:gd name="connsiteY12" fmla="*/ 77912 h 1181528"/>
              <a:gd name="connsiteX13" fmla="*/ 2377611 w 5856269"/>
              <a:gd name="connsiteY13" fmla="*/ 77912 h 1181528"/>
              <a:gd name="connsiteX14" fmla="*/ 2606211 w 5856269"/>
              <a:gd name="connsiteY14" fmla="*/ 77912 h 1181528"/>
              <a:gd name="connsiteX15" fmla="*/ 2987211 w 5856269"/>
              <a:gd name="connsiteY15" fmla="*/ 77912 h 1181528"/>
              <a:gd name="connsiteX16" fmla="*/ 3596811 w 5856269"/>
              <a:gd name="connsiteY16" fmla="*/ 77912 h 1181528"/>
              <a:gd name="connsiteX17" fmla="*/ 4304872 w 5856269"/>
              <a:gd name="connsiteY17" fmla="*/ 51370 h 1181528"/>
              <a:gd name="connsiteX18" fmla="*/ 5856269 w 5856269"/>
              <a:gd name="connsiteY18" fmla="*/ 0 h 1181528"/>
              <a:gd name="connsiteX19" fmla="*/ 5465851 w 5856269"/>
              <a:gd name="connsiteY19" fmla="*/ 102741 h 1181528"/>
              <a:gd name="connsiteX20" fmla="*/ 5352836 w 5856269"/>
              <a:gd name="connsiteY20" fmla="*/ 215757 h 1181528"/>
              <a:gd name="connsiteX21" fmla="*/ 5301465 w 5856269"/>
              <a:gd name="connsiteY21"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1615611 w 5856269"/>
              <a:gd name="connsiteY10" fmla="*/ 77912 h 1181528"/>
              <a:gd name="connsiteX11" fmla="*/ 2072811 w 5856269"/>
              <a:gd name="connsiteY11" fmla="*/ 77912 h 1181528"/>
              <a:gd name="connsiteX12" fmla="*/ 2377611 w 5856269"/>
              <a:gd name="connsiteY12" fmla="*/ 77912 h 1181528"/>
              <a:gd name="connsiteX13" fmla="*/ 2606211 w 5856269"/>
              <a:gd name="connsiteY13" fmla="*/ 77912 h 1181528"/>
              <a:gd name="connsiteX14" fmla="*/ 2987211 w 5856269"/>
              <a:gd name="connsiteY14" fmla="*/ 77912 h 1181528"/>
              <a:gd name="connsiteX15" fmla="*/ 3596811 w 5856269"/>
              <a:gd name="connsiteY15" fmla="*/ 77912 h 1181528"/>
              <a:gd name="connsiteX16" fmla="*/ 4304872 w 5856269"/>
              <a:gd name="connsiteY16" fmla="*/ 51370 h 1181528"/>
              <a:gd name="connsiteX17" fmla="*/ 5856269 w 5856269"/>
              <a:gd name="connsiteY17" fmla="*/ 0 h 1181528"/>
              <a:gd name="connsiteX18" fmla="*/ 5465851 w 5856269"/>
              <a:gd name="connsiteY18" fmla="*/ 102741 h 1181528"/>
              <a:gd name="connsiteX19" fmla="*/ 5352836 w 5856269"/>
              <a:gd name="connsiteY19" fmla="*/ 215757 h 1181528"/>
              <a:gd name="connsiteX20" fmla="*/ 5301465 w 5856269"/>
              <a:gd name="connsiteY20"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2072811 w 5856269"/>
              <a:gd name="connsiteY10" fmla="*/ 77912 h 1181528"/>
              <a:gd name="connsiteX11" fmla="*/ 2377611 w 5856269"/>
              <a:gd name="connsiteY11" fmla="*/ 77912 h 1181528"/>
              <a:gd name="connsiteX12" fmla="*/ 2606211 w 5856269"/>
              <a:gd name="connsiteY12" fmla="*/ 77912 h 1181528"/>
              <a:gd name="connsiteX13" fmla="*/ 2987211 w 5856269"/>
              <a:gd name="connsiteY13" fmla="*/ 77912 h 1181528"/>
              <a:gd name="connsiteX14" fmla="*/ 3596811 w 5856269"/>
              <a:gd name="connsiteY14" fmla="*/ 77912 h 1181528"/>
              <a:gd name="connsiteX15" fmla="*/ 4304872 w 5856269"/>
              <a:gd name="connsiteY15" fmla="*/ 51370 h 1181528"/>
              <a:gd name="connsiteX16" fmla="*/ 5856269 w 5856269"/>
              <a:gd name="connsiteY16" fmla="*/ 0 h 1181528"/>
              <a:gd name="connsiteX17" fmla="*/ 5465851 w 5856269"/>
              <a:gd name="connsiteY17" fmla="*/ 102741 h 1181528"/>
              <a:gd name="connsiteX18" fmla="*/ 5352836 w 5856269"/>
              <a:gd name="connsiteY18" fmla="*/ 215757 h 1181528"/>
              <a:gd name="connsiteX19" fmla="*/ 5301465 w 5856269"/>
              <a:gd name="connsiteY19"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2377611 w 5856269"/>
              <a:gd name="connsiteY10" fmla="*/ 77912 h 1181528"/>
              <a:gd name="connsiteX11" fmla="*/ 2606211 w 5856269"/>
              <a:gd name="connsiteY11" fmla="*/ 77912 h 1181528"/>
              <a:gd name="connsiteX12" fmla="*/ 2987211 w 5856269"/>
              <a:gd name="connsiteY12" fmla="*/ 77912 h 1181528"/>
              <a:gd name="connsiteX13" fmla="*/ 3596811 w 5856269"/>
              <a:gd name="connsiteY13" fmla="*/ 77912 h 1181528"/>
              <a:gd name="connsiteX14" fmla="*/ 4304872 w 5856269"/>
              <a:gd name="connsiteY14" fmla="*/ 51370 h 1181528"/>
              <a:gd name="connsiteX15" fmla="*/ 5856269 w 5856269"/>
              <a:gd name="connsiteY15" fmla="*/ 0 h 1181528"/>
              <a:gd name="connsiteX16" fmla="*/ 5465851 w 5856269"/>
              <a:gd name="connsiteY16" fmla="*/ 102741 h 1181528"/>
              <a:gd name="connsiteX17" fmla="*/ 5352836 w 5856269"/>
              <a:gd name="connsiteY17" fmla="*/ 215757 h 1181528"/>
              <a:gd name="connsiteX18" fmla="*/ 5301465 w 5856269"/>
              <a:gd name="connsiteY18"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2606211 w 5856269"/>
              <a:gd name="connsiteY10" fmla="*/ 77912 h 1181528"/>
              <a:gd name="connsiteX11" fmla="*/ 2987211 w 5856269"/>
              <a:gd name="connsiteY11" fmla="*/ 77912 h 1181528"/>
              <a:gd name="connsiteX12" fmla="*/ 3596811 w 5856269"/>
              <a:gd name="connsiteY12" fmla="*/ 77912 h 1181528"/>
              <a:gd name="connsiteX13" fmla="*/ 4304872 w 5856269"/>
              <a:gd name="connsiteY13" fmla="*/ 51370 h 1181528"/>
              <a:gd name="connsiteX14" fmla="*/ 5856269 w 5856269"/>
              <a:gd name="connsiteY14" fmla="*/ 0 h 1181528"/>
              <a:gd name="connsiteX15" fmla="*/ 5465851 w 5856269"/>
              <a:gd name="connsiteY15" fmla="*/ 102741 h 1181528"/>
              <a:gd name="connsiteX16" fmla="*/ 5352836 w 5856269"/>
              <a:gd name="connsiteY16" fmla="*/ 215757 h 1181528"/>
              <a:gd name="connsiteX17" fmla="*/ 5301465 w 5856269"/>
              <a:gd name="connsiteY17"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2987211 w 5856269"/>
              <a:gd name="connsiteY10" fmla="*/ 77912 h 1181528"/>
              <a:gd name="connsiteX11" fmla="*/ 3596811 w 5856269"/>
              <a:gd name="connsiteY11" fmla="*/ 77912 h 1181528"/>
              <a:gd name="connsiteX12" fmla="*/ 4304872 w 5856269"/>
              <a:gd name="connsiteY12" fmla="*/ 51370 h 1181528"/>
              <a:gd name="connsiteX13" fmla="*/ 5856269 w 5856269"/>
              <a:gd name="connsiteY13" fmla="*/ 0 h 1181528"/>
              <a:gd name="connsiteX14" fmla="*/ 5465851 w 5856269"/>
              <a:gd name="connsiteY14" fmla="*/ 102741 h 1181528"/>
              <a:gd name="connsiteX15" fmla="*/ 5352836 w 5856269"/>
              <a:gd name="connsiteY15" fmla="*/ 215757 h 1181528"/>
              <a:gd name="connsiteX16" fmla="*/ 5301465 w 5856269"/>
              <a:gd name="connsiteY16"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3596811 w 5856269"/>
              <a:gd name="connsiteY10" fmla="*/ 77912 h 1181528"/>
              <a:gd name="connsiteX11" fmla="*/ 4304872 w 5856269"/>
              <a:gd name="connsiteY11" fmla="*/ 51370 h 1181528"/>
              <a:gd name="connsiteX12" fmla="*/ 5856269 w 5856269"/>
              <a:gd name="connsiteY12" fmla="*/ 0 h 1181528"/>
              <a:gd name="connsiteX13" fmla="*/ 5465851 w 5856269"/>
              <a:gd name="connsiteY13" fmla="*/ 102741 h 1181528"/>
              <a:gd name="connsiteX14" fmla="*/ 5352836 w 5856269"/>
              <a:gd name="connsiteY14" fmla="*/ 215757 h 1181528"/>
              <a:gd name="connsiteX15" fmla="*/ 5301465 w 5856269"/>
              <a:gd name="connsiteY15"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4304872 w 5856269"/>
              <a:gd name="connsiteY10" fmla="*/ 51370 h 1181528"/>
              <a:gd name="connsiteX11" fmla="*/ 5856269 w 5856269"/>
              <a:gd name="connsiteY11" fmla="*/ 0 h 1181528"/>
              <a:gd name="connsiteX12" fmla="*/ 5465851 w 5856269"/>
              <a:gd name="connsiteY12" fmla="*/ 102741 h 1181528"/>
              <a:gd name="connsiteX13" fmla="*/ 5352836 w 5856269"/>
              <a:gd name="connsiteY13" fmla="*/ 215757 h 1181528"/>
              <a:gd name="connsiteX14" fmla="*/ 5301465 w 5856269"/>
              <a:gd name="connsiteY14"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5856269 w 5856269"/>
              <a:gd name="connsiteY10" fmla="*/ 0 h 1181528"/>
              <a:gd name="connsiteX11" fmla="*/ 5465851 w 5856269"/>
              <a:gd name="connsiteY11" fmla="*/ 102741 h 1181528"/>
              <a:gd name="connsiteX12" fmla="*/ 5352836 w 5856269"/>
              <a:gd name="connsiteY12" fmla="*/ 215757 h 1181528"/>
              <a:gd name="connsiteX13" fmla="*/ 5301465 w 5856269"/>
              <a:gd name="connsiteY13" fmla="*/ 400692 h 1181528"/>
              <a:gd name="connsiteX0" fmla="*/ 5301465 w 5465851"/>
              <a:gd name="connsiteY0" fmla="*/ 297951 h 1078787"/>
              <a:gd name="connsiteX1" fmla="*/ 4551451 w 5465851"/>
              <a:gd name="connsiteY1" fmla="*/ 554805 h 1078787"/>
              <a:gd name="connsiteX2" fmla="*/ 3965824 w 5465851"/>
              <a:gd name="connsiteY2" fmla="*/ 708917 h 1078787"/>
              <a:gd name="connsiteX3" fmla="*/ 3380198 w 5465851"/>
              <a:gd name="connsiteY3" fmla="*/ 934949 h 1078787"/>
              <a:gd name="connsiteX4" fmla="*/ 2774022 w 5465851"/>
              <a:gd name="connsiteY4" fmla="*/ 1078787 h 1078787"/>
              <a:gd name="connsiteX5" fmla="*/ 1438382 w 5465851"/>
              <a:gd name="connsiteY5" fmla="*/ 945223 h 1078787"/>
              <a:gd name="connsiteX6" fmla="*/ 1428108 w 5465851"/>
              <a:gd name="connsiteY6" fmla="*/ 523982 h 1078787"/>
              <a:gd name="connsiteX7" fmla="*/ 893851 w 5465851"/>
              <a:gd name="connsiteY7" fmla="*/ 575353 h 1078787"/>
              <a:gd name="connsiteX8" fmla="*/ 380144 w 5465851"/>
              <a:gd name="connsiteY8" fmla="*/ 678095 h 1078787"/>
              <a:gd name="connsiteX9" fmla="*/ 0 w 5465851"/>
              <a:gd name="connsiteY9" fmla="*/ 735459 h 1078787"/>
              <a:gd name="connsiteX10" fmla="*/ 5465851 w 5465851"/>
              <a:gd name="connsiteY10" fmla="*/ 0 h 1078787"/>
              <a:gd name="connsiteX11" fmla="*/ 5352836 w 5465851"/>
              <a:gd name="connsiteY11" fmla="*/ 113016 h 1078787"/>
              <a:gd name="connsiteX12" fmla="*/ 5301465 w 5465851"/>
              <a:gd name="connsiteY12" fmla="*/ 297951 h 1078787"/>
              <a:gd name="connsiteX0" fmla="*/ 5301465 w 5352836"/>
              <a:gd name="connsiteY0" fmla="*/ 184935 h 965771"/>
              <a:gd name="connsiteX1" fmla="*/ 4551451 w 5352836"/>
              <a:gd name="connsiteY1" fmla="*/ 441789 h 965771"/>
              <a:gd name="connsiteX2" fmla="*/ 3965824 w 5352836"/>
              <a:gd name="connsiteY2" fmla="*/ 595901 h 965771"/>
              <a:gd name="connsiteX3" fmla="*/ 3380198 w 5352836"/>
              <a:gd name="connsiteY3" fmla="*/ 821933 h 965771"/>
              <a:gd name="connsiteX4" fmla="*/ 2774022 w 5352836"/>
              <a:gd name="connsiteY4" fmla="*/ 965771 h 965771"/>
              <a:gd name="connsiteX5" fmla="*/ 1438382 w 5352836"/>
              <a:gd name="connsiteY5" fmla="*/ 832207 h 965771"/>
              <a:gd name="connsiteX6" fmla="*/ 1428108 w 5352836"/>
              <a:gd name="connsiteY6" fmla="*/ 410966 h 965771"/>
              <a:gd name="connsiteX7" fmla="*/ 893851 w 5352836"/>
              <a:gd name="connsiteY7" fmla="*/ 462337 h 965771"/>
              <a:gd name="connsiteX8" fmla="*/ 380144 w 5352836"/>
              <a:gd name="connsiteY8" fmla="*/ 565079 h 965771"/>
              <a:gd name="connsiteX9" fmla="*/ 0 w 5352836"/>
              <a:gd name="connsiteY9" fmla="*/ 622443 h 965771"/>
              <a:gd name="connsiteX10" fmla="*/ 5352836 w 5352836"/>
              <a:gd name="connsiteY10" fmla="*/ 0 h 965771"/>
              <a:gd name="connsiteX11" fmla="*/ 5301465 w 5352836"/>
              <a:gd name="connsiteY11" fmla="*/ 184935 h 965771"/>
              <a:gd name="connsiteX0" fmla="*/ 5301465 w 5301465"/>
              <a:gd name="connsiteY0" fmla="*/ 0 h 780836"/>
              <a:gd name="connsiteX1" fmla="*/ 4551451 w 5301465"/>
              <a:gd name="connsiteY1" fmla="*/ 256854 h 780836"/>
              <a:gd name="connsiteX2" fmla="*/ 3965824 w 5301465"/>
              <a:gd name="connsiteY2" fmla="*/ 410966 h 780836"/>
              <a:gd name="connsiteX3" fmla="*/ 3380198 w 5301465"/>
              <a:gd name="connsiteY3" fmla="*/ 636998 h 780836"/>
              <a:gd name="connsiteX4" fmla="*/ 2774022 w 5301465"/>
              <a:gd name="connsiteY4" fmla="*/ 780836 h 780836"/>
              <a:gd name="connsiteX5" fmla="*/ 1438382 w 5301465"/>
              <a:gd name="connsiteY5" fmla="*/ 647272 h 780836"/>
              <a:gd name="connsiteX6" fmla="*/ 1428108 w 5301465"/>
              <a:gd name="connsiteY6" fmla="*/ 226031 h 780836"/>
              <a:gd name="connsiteX7" fmla="*/ 893851 w 5301465"/>
              <a:gd name="connsiteY7" fmla="*/ 277402 h 780836"/>
              <a:gd name="connsiteX8" fmla="*/ 380144 w 5301465"/>
              <a:gd name="connsiteY8" fmla="*/ 380144 h 780836"/>
              <a:gd name="connsiteX9" fmla="*/ 0 w 5301465"/>
              <a:gd name="connsiteY9" fmla="*/ 437508 h 780836"/>
              <a:gd name="connsiteX10" fmla="*/ 5301465 w 5301465"/>
              <a:gd name="connsiteY10" fmla="*/ 0 h 780836"/>
              <a:gd name="connsiteX0" fmla="*/ 4921321 w 4921321"/>
              <a:gd name="connsiteY0" fmla="*/ 0 h 780836"/>
              <a:gd name="connsiteX1" fmla="*/ 4171307 w 4921321"/>
              <a:gd name="connsiteY1" fmla="*/ 256854 h 780836"/>
              <a:gd name="connsiteX2" fmla="*/ 3585680 w 4921321"/>
              <a:gd name="connsiteY2" fmla="*/ 410966 h 780836"/>
              <a:gd name="connsiteX3" fmla="*/ 3000054 w 4921321"/>
              <a:gd name="connsiteY3" fmla="*/ 636998 h 780836"/>
              <a:gd name="connsiteX4" fmla="*/ 2393878 w 4921321"/>
              <a:gd name="connsiteY4" fmla="*/ 780836 h 780836"/>
              <a:gd name="connsiteX5" fmla="*/ 1058238 w 4921321"/>
              <a:gd name="connsiteY5" fmla="*/ 647272 h 780836"/>
              <a:gd name="connsiteX6" fmla="*/ 1047964 w 4921321"/>
              <a:gd name="connsiteY6" fmla="*/ 226031 h 780836"/>
              <a:gd name="connsiteX7" fmla="*/ 513707 w 4921321"/>
              <a:gd name="connsiteY7" fmla="*/ 277402 h 780836"/>
              <a:gd name="connsiteX8" fmla="*/ 0 w 4921321"/>
              <a:gd name="connsiteY8" fmla="*/ 380144 h 780836"/>
              <a:gd name="connsiteX9" fmla="*/ 4921321 w 4921321"/>
              <a:gd name="connsiteY9" fmla="*/ 0 h 780836"/>
              <a:gd name="connsiteX0" fmla="*/ 4407614 w 4407614"/>
              <a:gd name="connsiteY0" fmla="*/ 0 h 780836"/>
              <a:gd name="connsiteX1" fmla="*/ 3657600 w 4407614"/>
              <a:gd name="connsiteY1" fmla="*/ 256854 h 780836"/>
              <a:gd name="connsiteX2" fmla="*/ 3071973 w 4407614"/>
              <a:gd name="connsiteY2" fmla="*/ 410966 h 780836"/>
              <a:gd name="connsiteX3" fmla="*/ 2486347 w 4407614"/>
              <a:gd name="connsiteY3" fmla="*/ 636998 h 780836"/>
              <a:gd name="connsiteX4" fmla="*/ 1880171 w 4407614"/>
              <a:gd name="connsiteY4" fmla="*/ 780836 h 780836"/>
              <a:gd name="connsiteX5" fmla="*/ 544531 w 4407614"/>
              <a:gd name="connsiteY5" fmla="*/ 647272 h 780836"/>
              <a:gd name="connsiteX6" fmla="*/ 534257 w 4407614"/>
              <a:gd name="connsiteY6" fmla="*/ 226031 h 780836"/>
              <a:gd name="connsiteX7" fmla="*/ 0 w 4407614"/>
              <a:gd name="connsiteY7" fmla="*/ 277402 h 780836"/>
              <a:gd name="connsiteX8" fmla="*/ 4407614 w 4407614"/>
              <a:gd name="connsiteY8" fmla="*/ 0 h 780836"/>
              <a:gd name="connsiteX0" fmla="*/ 3873357 w 3873357"/>
              <a:gd name="connsiteY0" fmla="*/ 0 h 780836"/>
              <a:gd name="connsiteX1" fmla="*/ 3123343 w 3873357"/>
              <a:gd name="connsiteY1" fmla="*/ 256854 h 780836"/>
              <a:gd name="connsiteX2" fmla="*/ 2537716 w 3873357"/>
              <a:gd name="connsiteY2" fmla="*/ 410966 h 780836"/>
              <a:gd name="connsiteX3" fmla="*/ 1952090 w 3873357"/>
              <a:gd name="connsiteY3" fmla="*/ 636998 h 780836"/>
              <a:gd name="connsiteX4" fmla="*/ 1345914 w 3873357"/>
              <a:gd name="connsiteY4" fmla="*/ 780836 h 780836"/>
              <a:gd name="connsiteX5" fmla="*/ 10274 w 3873357"/>
              <a:gd name="connsiteY5" fmla="*/ 647272 h 780836"/>
              <a:gd name="connsiteX6" fmla="*/ 0 w 3873357"/>
              <a:gd name="connsiteY6" fmla="*/ 226031 h 780836"/>
              <a:gd name="connsiteX7" fmla="*/ 3873357 w 3873357"/>
              <a:gd name="connsiteY7" fmla="*/ 0 h 780836"/>
              <a:gd name="connsiteX0" fmla="*/ 0 w 3123343"/>
              <a:gd name="connsiteY0" fmla="*/ 0 h 554805"/>
              <a:gd name="connsiteX1" fmla="*/ 3123343 w 3123343"/>
              <a:gd name="connsiteY1" fmla="*/ 30823 h 554805"/>
              <a:gd name="connsiteX2" fmla="*/ 2537716 w 3123343"/>
              <a:gd name="connsiteY2" fmla="*/ 184935 h 554805"/>
              <a:gd name="connsiteX3" fmla="*/ 1952090 w 3123343"/>
              <a:gd name="connsiteY3" fmla="*/ 410967 h 554805"/>
              <a:gd name="connsiteX4" fmla="*/ 1345914 w 3123343"/>
              <a:gd name="connsiteY4" fmla="*/ 554805 h 554805"/>
              <a:gd name="connsiteX5" fmla="*/ 10274 w 3123343"/>
              <a:gd name="connsiteY5" fmla="*/ 421241 h 554805"/>
              <a:gd name="connsiteX6" fmla="*/ 0 w 3123343"/>
              <a:gd name="connsiteY6" fmla="*/ 0 h 554805"/>
              <a:gd name="connsiteX0" fmla="*/ 0 w 3123343"/>
              <a:gd name="connsiteY0" fmla="*/ 0 h 554805"/>
              <a:gd name="connsiteX1" fmla="*/ 3123343 w 3123343"/>
              <a:gd name="connsiteY1" fmla="*/ 30823 h 554805"/>
              <a:gd name="connsiteX2" fmla="*/ 2537716 w 3123343"/>
              <a:gd name="connsiteY2" fmla="*/ 184935 h 554805"/>
              <a:gd name="connsiteX3" fmla="*/ 1952090 w 3123343"/>
              <a:gd name="connsiteY3" fmla="*/ 410967 h 554805"/>
              <a:gd name="connsiteX4" fmla="*/ 1345914 w 3123343"/>
              <a:gd name="connsiteY4" fmla="*/ 554805 h 554805"/>
              <a:gd name="connsiteX5" fmla="*/ 400692 w 3123343"/>
              <a:gd name="connsiteY5" fmla="*/ 440076 h 554805"/>
              <a:gd name="connsiteX6" fmla="*/ 10274 w 3123343"/>
              <a:gd name="connsiteY6" fmla="*/ 421241 h 554805"/>
              <a:gd name="connsiteX7" fmla="*/ 0 w 3123343"/>
              <a:gd name="connsiteY7" fmla="*/ 0 h 55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343" h="554805">
                <a:moveTo>
                  <a:pt x="0" y="0"/>
                </a:moveTo>
                <a:lnTo>
                  <a:pt x="3123343" y="30823"/>
                </a:lnTo>
                <a:lnTo>
                  <a:pt x="2537716" y="184935"/>
                </a:lnTo>
                <a:lnTo>
                  <a:pt x="1952090" y="410967"/>
                </a:lnTo>
                <a:lnTo>
                  <a:pt x="1345914" y="554805"/>
                </a:lnTo>
                <a:lnTo>
                  <a:pt x="400692" y="440076"/>
                </a:lnTo>
                <a:lnTo>
                  <a:pt x="10274" y="421241"/>
                </a:lnTo>
                <a:lnTo>
                  <a:pt x="0" y="0"/>
                </a:lnTo>
                <a:close/>
              </a:path>
            </a:pathLst>
          </a:cu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1905000" y="4648200"/>
            <a:ext cx="1941816" cy="143838"/>
          </a:xfrm>
          <a:custGeom>
            <a:avLst/>
            <a:gdLst>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657600 w 5856269"/>
              <a:gd name="connsiteY18" fmla="*/ 184934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3082247 w 5856269"/>
              <a:gd name="connsiteY17" fmla="*/ 195209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30184 w 5856269"/>
              <a:gd name="connsiteY16" fmla="*/ 164386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424701 w 5856269"/>
              <a:gd name="connsiteY15" fmla="*/ 113015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54831 w 5856269"/>
              <a:gd name="connsiteY14" fmla="*/ 133564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64413 w 5856269"/>
              <a:gd name="connsiteY13" fmla="*/ 123290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34948 w 5856269"/>
              <a:gd name="connsiteY12" fmla="*/ 123290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59595 w 5856269"/>
              <a:gd name="connsiteY11" fmla="*/ 164386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164386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41096 w 5856269"/>
              <a:gd name="connsiteY9" fmla="*/ 811658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7620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838200 h 1181528"/>
              <a:gd name="connsiteX10" fmla="*/ 0 w 5856269"/>
              <a:gd name="connsiteY10" fmla="*/ 76200 h 1181528"/>
              <a:gd name="connsiteX11" fmla="*/ 396411 w 5856269"/>
              <a:gd name="connsiteY11" fmla="*/ 77912 h 1181528"/>
              <a:gd name="connsiteX12" fmla="*/ 929811 w 5856269"/>
              <a:gd name="connsiteY12" fmla="*/ 77912 h 1181528"/>
              <a:gd name="connsiteX13" fmla="*/ 1615611 w 5856269"/>
              <a:gd name="connsiteY13" fmla="*/ 77912 h 1181528"/>
              <a:gd name="connsiteX14" fmla="*/ 2072811 w 5856269"/>
              <a:gd name="connsiteY14" fmla="*/ 77912 h 1181528"/>
              <a:gd name="connsiteX15" fmla="*/ 2377611 w 5856269"/>
              <a:gd name="connsiteY15" fmla="*/ 77912 h 1181528"/>
              <a:gd name="connsiteX16" fmla="*/ 2606211 w 5856269"/>
              <a:gd name="connsiteY16" fmla="*/ 77912 h 1181528"/>
              <a:gd name="connsiteX17" fmla="*/ 2987211 w 5856269"/>
              <a:gd name="connsiteY17" fmla="*/ 77912 h 1181528"/>
              <a:gd name="connsiteX18" fmla="*/ 3596811 w 5856269"/>
              <a:gd name="connsiteY18" fmla="*/ 77912 h 1181528"/>
              <a:gd name="connsiteX19" fmla="*/ 4304872 w 5856269"/>
              <a:gd name="connsiteY19" fmla="*/ 51370 h 1181528"/>
              <a:gd name="connsiteX20" fmla="*/ 5856269 w 5856269"/>
              <a:gd name="connsiteY20" fmla="*/ 0 h 1181528"/>
              <a:gd name="connsiteX21" fmla="*/ 5465851 w 5856269"/>
              <a:gd name="connsiteY21" fmla="*/ 102741 h 1181528"/>
              <a:gd name="connsiteX22" fmla="*/ 5352836 w 5856269"/>
              <a:gd name="connsiteY22" fmla="*/ 215757 h 1181528"/>
              <a:gd name="connsiteX23" fmla="*/ 5301465 w 5856269"/>
              <a:gd name="connsiteY23"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380144 w 5856269"/>
              <a:gd name="connsiteY8" fmla="*/ 780836 h 1181528"/>
              <a:gd name="connsiteX9" fmla="*/ 0 w 5856269"/>
              <a:gd name="connsiteY9" fmla="*/ 76200 h 1181528"/>
              <a:gd name="connsiteX10" fmla="*/ 396411 w 5856269"/>
              <a:gd name="connsiteY10" fmla="*/ 77912 h 1181528"/>
              <a:gd name="connsiteX11" fmla="*/ 929811 w 5856269"/>
              <a:gd name="connsiteY11" fmla="*/ 77912 h 1181528"/>
              <a:gd name="connsiteX12" fmla="*/ 1615611 w 5856269"/>
              <a:gd name="connsiteY12" fmla="*/ 77912 h 1181528"/>
              <a:gd name="connsiteX13" fmla="*/ 2072811 w 5856269"/>
              <a:gd name="connsiteY13" fmla="*/ 77912 h 1181528"/>
              <a:gd name="connsiteX14" fmla="*/ 2377611 w 5856269"/>
              <a:gd name="connsiteY14" fmla="*/ 77912 h 1181528"/>
              <a:gd name="connsiteX15" fmla="*/ 2606211 w 5856269"/>
              <a:gd name="connsiteY15" fmla="*/ 77912 h 1181528"/>
              <a:gd name="connsiteX16" fmla="*/ 2987211 w 5856269"/>
              <a:gd name="connsiteY16" fmla="*/ 77912 h 1181528"/>
              <a:gd name="connsiteX17" fmla="*/ 3596811 w 5856269"/>
              <a:gd name="connsiteY17" fmla="*/ 77912 h 1181528"/>
              <a:gd name="connsiteX18" fmla="*/ 4304872 w 5856269"/>
              <a:gd name="connsiteY18" fmla="*/ 51370 h 1181528"/>
              <a:gd name="connsiteX19" fmla="*/ 5856269 w 5856269"/>
              <a:gd name="connsiteY19" fmla="*/ 0 h 1181528"/>
              <a:gd name="connsiteX20" fmla="*/ 5465851 w 5856269"/>
              <a:gd name="connsiteY20" fmla="*/ 102741 h 1181528"/>
              <a:gd name="connsiteX21" fmla="*/ 5352836 w 5856269"/>
              <a:gd name="connsiteY21" fmla="*/ 215757 h 1181528"/>
              <a:gd name="connsiteX22" fmla="*/ 5301465 w 5856269"/>
              <a:gd name="connsiteY22"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893851 w 5856269"/>
              <a:gd name="connsiteY7" fmla="*/ 678094 h 1181528"/>
              <a:gd name="connsiteX8" fmla="*/ 0 w 5856269"/>
              <a:gd name="connsiteY8" fmla="*/ 76200 h 1181528"/>
              <a:gd name="connsiteX9" fmla="*/ 396411 w 5856269"/>
              <a:gd name="connsiteY9" fmla="*/ 77912 h 1181528"/>
              <a:gd name="connsiteX10" fmla="*/ 929811 w 5856269"/>
              <a:gd name="connsiteY10" fmla="*/ 77912 h 1181528"/>
              <a:gd name="connsiteX11" fmla="*/ 1615611 w 5856269"/>
              <a:gd name="connsiteY11" fmla="*/ 77912 h 1181528"/>
              <a:gd name="connsiteX12" fmla="*/ 2072811 w 5856269"/>
              <a:gd name="connsiteY12" fmla="*/ 77912 h 1181528"/>
              <a:gd name="connsiteX13" fmla="*/ 2377611 w 5856269"/>
              <a:gd name="connsiteY13" fmla="*/ 77912 h 1181528"/>
              <a:gd name="connsiteX14" fmla="*/ 2606211 w 5856269"/>
              <a:gd name="connsiteY14" fmla="*/ 77912 h 1181528"/>
              <a:gd name="connsiteX15" fmla="*/ 2987211 w 5856269"/>
              <a:gd name="connsiteY15" fmla="*/ 77912 h 1181528"/>
              <a:gd name="connsiteX16" fmla="*/ 3596811 w 5856269"/>
              <a:gd name="connsiteY16" fmla="*/ 77912 h 1181528"/>
              <a:gd name="connsiteX17" fmla="*/ 4304872 w 5856269"/>
              <a:gd name="connsiteY17" fmla="*/ 51370 h 1181528"/>
              <a:gd name="connsiteX18" fmla="*/ 5856269 w 5856269"/>
              <a:gd name="connsiteY18" fmla="*/ 0 h 1181528"/>
              <a:gd name="connsiteX19" fmla="*/ 5465851 w 5856269"/>
              <a:gd name="connsiteY19" fmla="*/ 102741 h 1181528"/>
              <a:gd name="connsiteX20" fmla="*/ 5352836 w 5856269"/>
              <a:gd name="connsiteY20" fmla="*/ 215757 h 1181528"/>
              <a:gd name="connsiteX21" fmla="*/ 5301465 w 5856269"/>
              <a:gd name="connsiteY21" fmla="*/ 400692 h 1181528"/>
              <a:gd name="connsiteX0" fmla="*/ 5301465 w 5856269"/>
              <a:gd name="connsiteY0" fmla="*/ 400692 h 1181528"/>
              <a:gd name="connsiteX1" fmla="*/ 4551451 w 5856269"/>
              <a:gd name="connsiteY1" fmla="*/ 657546 h 1181528"/>
              <a:gd name="connsiteX2" fmla="*/ 3965824 w 5856269"/>
              <a:gd name="connsiteY2" fmla="*/ 811658 h 1181528"/>
              <a:gd name="connsiteX3" fmla="*/ 3380198 w 5856269"/>
              <a:gd name="connsiteY3" fmla="*/ 1037690 h 1181528"/>
              <a:gd name="connsiteX4" fmla="*/ 2774022 w 5856269"/>
              <a:gd name="connsiteY4" fmla="*/ 1181528 h 1181528"/>
              <a:gd name="connsiteX5" fmla="*/ 1438382 w 5856269"/>
              <a:gd name="connsiteY5" fmla="*/ 1047964 h 1181528"/>
              <a:gd name="connsiteX6" fmla="*/ 1428108 w 5856269"/>
              <a:gd name="connsiteY6" fmla="*/ 626723 h 1181528"/>
              <a:gd name="connsiteX7" fmla="*/ 0 w 5856269"/>
              <a:gd name="connsiteY7" fmla="*/ 76200 h 1181528"/>
              <a:gd name="connsiteX8" fmla="*/ 396411 w 5856269"/>
              <a:gd name="connsiteY8" fmla="*/ 77912 h 1181528"/>
              <a:gd name="connsiteX9" fmla="*/ 929811 w 5856269"/>
              <a:gd name="connsiteY9" fmla="*/ 77912 h 1181528"/>
              <a:gd name="connsiteX10" fmla="*/ 1615611 w 5856269"/>
              <a:gd name="connsiteY10" fmla="*/ 77912 h 1181528"/>
              <a:gd name="connsiteX11" fmla="*/ 2072811 w 5856269"/>
              <a:gd name="connsiteY11" fmla="*/ 77912 h 1181528"/>
              <a:gd name="connsiteX12" fmla="*/ 2377611 w 5856269"/>
              <a:gd name="connsiteY12" fmla="*/ 77912 h 1181528"/>
              <a:gd name="connsiteX13" fmla="*/ 2606211 w 5856269"/>
              <a:gd name="connsiteY13" fmla="*/ 77912 h 1181528"/>
              <a:gd name="connsiteX14" fmla="*/ 2987211 w 5856269"/>
              <a:gd name="connsiteY14" fmla="*/ 77912 h 1181528"/>
              <a:gd name="connsiteX15" fmla="*/ 3596811 w 5856269"/>
              <a:gd name="connsiteY15" fmla="*/ 77912 h 1181528"/>
              <a:gd name="connsiteX16" fmla="*/ 4304872 w 5856269"/>
              <a:gd name="connsiteY16" fmla="*/ 51370 h 1181528"/>
              <a:gd name="connsiteX17" fmla="*/ 5856269 w 5856269"/>
              <a:gd name="connsiteY17" fmla="*/ 0 h 1181528"/>
              <a:gd name="connsiteX18" fmla="*/ 5465851 w 5856269"/>
              <a:gd name="connsiteY18" fmla="*/ 102741 h 1181528"/>
              <a:gd name="connsiteX19" fmla="*/ 5352836 w 5856269"/>
              <a:gd name="connsiteY19" fmla="*/ 215757 h 1181528"/>
              <a:gd name="connsiteX20" fmla="*/ 5301465 w 5856269"/>
              <a:gd name="connsiteY20" fmla="*/ 400692 h 1181528"/>
              <a:gd name="connsiteX0" fmla="*/ 4905054 w 5459858"/>
              <a:gd name="connsiteY0" fmla="*/ 400692 h 1181528"/>
              <a:gd name="connsiteX1" fmla="*/ 4155040 w 5459858"/>
              <a:gd name="connsiteY1" fmla="*/ 657546 h 1181528"/>
              <a:gd name="connsiteX2" fmla="*/ 3569413 w 5459858"/>
              <a:gd name="connsiteY2" fmla="*/ 811658 h 1181528"/>
              <a:gd name="connsiteX3" fmla="*/ 2983787 w 5459858"/>
              <a:gd name="connsiteY3" fmla="*/ 1037690 h 1181528"/>
              <a:gd name="connsiteX4" fmla="*/ 2377611 w 5459858"/>
              <a:gd name="connsiteY4" fmla="*/ 1181528 h 1181528"/>
              <a:gd name="connsiteX5" fmla="*/ 1041971 w 5459858"/>
              <a:gd name="connsiteY5" fmla="*/ 1047964 h 1181528"/>
              <a:gd name="connsiteX6" fmla="*/ 1031697 w 5459858"/>
              <a:gd name="connsiteY6" fmla="*/ 626723 h 1181528"/>
              <a:gd name="connsiteX7" fmla="*/ 0 w 5459858"/>
              <a:gd name="connsiteY7" fmla="*/ 77912 h 1181528"/>
              <a:gd name="connsiteX8" fmla="*/ 533400 w 5459858"/>
              <a:gd name="connsiteY8" fmla="*/ 77912 h 1181528"/>
              <a:gd name="connsiteX9" fmla="*/ 1219200 w 5459858"/>
              <a:gd name="connsiteY9" fmla="*/ 77912 h 1181528"/>
              <a:gd name="connsiteX10" fmla="*/ 1676400 w 5459858"/>
              <a:gd name="connsiteY10" fmla="*/ 77912 h 1181528"/>
              <a:gd name="connsiteX11" fmla="*/ 1981200 w 5459858"/>
              <a:gd name="connsiteY11" fmla="*/ 77912 h 1181528"/>
              <a:gd name="connsiteX12" fmla="*/ 2209800 w 5459858"/>
              <a:gd name="connsiteY12" fmla="*/ 77912 h 1181528"/>
              <a:gd name="connsiteX13" fmla="*/ 2590800 w 5459858"/>
              <a:gd name="connsiteY13" fmla="*/ 77912 h 1181528"/>
              <a:gd name="connsiteX14" fmla="*/ 3200400 w 5459858"/>
              <a:gd name="connsiteY14" fmla="*/ 77912 h 1181528"/>
              <a:gd name="connsiteX15" fmla="*/ 3908461 w 5459858"/>
              <a:gd name="connsiteY15" fmla="*/ 51370 h 1181528"/>
              <a:gd name="connsiteX16" fmla="*/ 5459858 w 5459858"/>
              <a:gd name="connsiteY16" fmla="*/ 0 h 1181528"/>
              <a:gd name="connsiteX17" fmla="*/ 5069440 w 5459858"/>
              <a:gd name="connsiteY17" fmla="*/ 102741 h 1181528"/>
              <a:gd name="connsiteX18" fmla="*/ 4956425 w 5459858"/>
              <a:gd name="connsiteY18" fmla="*/ 215757 h 1181528"/>
              <a:gd name="connsiteX19" fmla="*/ 4905054 w 5459858"/>
              <a:gd name="connsiteY19" fmla="*/ 400692 h 1181528"/>
              <a:gd name="connsiteX0" fmla="*/ 4371654 w 4926458"/>
              <a:gd name="connsiteY0" fmla="*/ 400692 h 1181528"/>
              <a:gd name="connsiteX1" fmla="*/ 3621640 w 4926458"/>
              <a:gd name="connsiteY1" fmla="*/ 657546 h 1181528"/>
              <a:gd name="connsiteX2" fmla="*/ 3036013 w 4926458"/>
              <a:gd name="connsiteY2" fmla="*/ 811658 h 1181528"/>
              <a:gd name="connsiteX3" fmla="*/ 2450387 w 4926458"/>
              <a:gd name="connsiteY3" fmla="*/ 1037690 h 1181528"/>
              <a:gd name="connsiteX4" fmla="*/ 1844211 w 4926458"/>
              <a:gd name="connsiteY4" fmla="*/ 1181528 h 1181528"/>
              <a:gd name="connsiteX5" fmla="*/ 508571 w 4926458"/>
              <a:gd name="connsiteY5" fmla="*/ 1047964 h 1181528"/>
              <a:gd name="connsiteX6" fmla="*/ 498297 w 4926458"/>
              <a:gd name="connsiteY6" fmla="*/ 626723 h 1181528"/>
              <a:gd name="connsiteX7" fmla="*/ 0 w 4926458"/>
              <a:gd name="connsiteY7" fmla="*/ 77912 h 1181528"/>
              <a:gd name="connsiteX8" fmla="*/ 685800 w 4926458"/>
              <a:gd name="connsiteY8" fmla="*/ 77912 h 1181528"/>
              <a:gd name="connsiteX9" fmla="*/ 1143000 w 4926458"/>
              <a:gd name="connsiteY9" fmla="*/ 77912 h 1181528"/>
              <a:gd name="connsiteX10" fmla="*/ 1447800 w 4926458"/>
              <a:gd name="connsiteY10" fmla="*/ 77912 h 1181528"/>
              <a:gd name="connsiteX11" fmla="*/ 1676400 w 4926458"/>
              <a:gd name="connsiteY11" fmla="*/ 77912 h 1181528"/>
              <a:gd name="connsiteX12" fmla="*/ 2057400 w 4926458"/>
              <a:gd name="connsiteY12" fmla="*/ 77912 h 1181528"/>
              <a:gd name="connsiteX13" fmla="*/ 2667000 w 4926458"/>
              <a:gd name="connsiteY13" fmla="*/ 77912 h 1181528"/>
              <a:gd name="connsiteX14" fmla="*/ 3375061 w 4926458"/>
              <a:gd name="connsiteY14" fmla="*/ 51370 h 1181528"/>
              <a:gd name="connsiteX15" fmla="*/ 4926458 w 4926458"/>
              <a:gd name="connsiteY15" fmla="*/ 0 h 1181528"/>
              <a:gd name="connsiteX16" fmla="*/ 4536040 w 4926458"/>
              <a:gd name="connsiteY16" fmla="*/ 102741 h 1181528"/>
              <a:gd name="connsiteX17" fmla="*/ 4423025 w 4926458"/>
              <a:gd name="connsiteY17" fmla="*/ 215757 h 1181528"/>
              <a:gd name="connsiteX18" fmla="*/ 4371654 w 4926458"/>
              <a:gd name="connsiteY18"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187503 w 4428161"/>
              <a:gd name="connsiteY7" fmla="*/ 77912 h 1181528"/>
              <a:gd name="connsiteX8" fmla="*/ 644703 w 4428161"/>
              <a:gd name="connsiteY8" fmla="*/ 77912 h 1181528"/>
              <a:gd name="connsiteX9" fmla="*/ 949503 w 4428161"/>
              <a:gd name="connsiteY9" fmla="*/ 77912 h 1181528"/>
              <a:gd name="connsiteX10" fmla="*/ 1178103 w 4428161"/>
              <a:gd name="connsiteY10" fmla="*/ 77912 h 1181528"/>
              <a:gd name="connsiteX11" fmla="*/ 1559103 w 4428161"/>
              <a:gd name="connsiteY11" fmla="*/ 77912 h 1181528"/>
              <a:gd name="connsiteX12" fmla="*/ 2168703 w 4428161"/>
              <a:gd name="connsiteY12" fmla="*/ 77912 h 1181528"/>
              <a:gd name="connsiteX13" fmla="*/ 2876764 w 4428161"/>
              <a:gd name="connsiteY13" fmla="*/ 51370 h 1181528"/>
              <a:gd name="connsiteX14" fmla="*/ 4428161 w 4428161"/>
              <a:gd name="connsiteY14" fmla="*/ 0 h 1181528"/>
              <a:gd name="connsiteX15" fmla="*/ 4037743 w 4428161"/>
              <a:gd name="connsiteY15" fmla="*/ 102741 h 1181528"/>
              <a:gd name="connsiteX16" fmla="*/ 3924728 w 4428161"/>
              <a:gd name="connsiteY16" fmla="*/ 215757 h 1181528"/>
              <a:gd name="connsiteX17" fmla="*/ 3873357 w 4428161"/>
              <a:gd name="connsiteY17"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644703 w 4428161"/>
              <a:gd name="connsiteY7" fmla="*/ 77912 h 1181528"/>
              <a:gd name="connsiteX8" fmla="*/ 949503 w 4428161"/>
              <a:gd name="connsiteY8" fmla="*/ 77912 h 1181528"/>
              <a:gd name="connsiteX9" fmla="*/ 1178103 w 4428161"/>
              <a:gd name="connsiteY9" fmla="*/ 77912 h 1181528"/>
              <a:gd name="connsiteX10" fmla="*/ 1559103 w 4428161"/>
              <a:gd name="connsiteY10" fmla="*/ 77912 h 1181528"/>
              <a:gd name="connsiteX11" fmla="*/ 2168703 w 4428161"/>
              <a:gd name="connsiteY11" fmla="*/ 77912 h 1181528"/>
              <a:gd name="connsiteX12" fmla="*/ 2876764 w 4428161"/>
              <a:gd name="connsiteY12" fmla="*/ 51370 h 1181528"/>
              <a:gd name="connsiteX13" fmla="*/ 4428161 w 4428161"/>
              <a:gd name="connsiteY13" fmla="*/ 0 h 1181528"/>
              <a:gd name="connsiteX14" fmla="*/ 4037743 w 4428161"/>
              <a:gd name="connsiteY14" fmla="*/ 102741 h 1181528"/>
              <a:gd name="connsiteX15" fmla="*/ 3924728 w 4428161"/>
              <a:gd name="connsiteY15" fmla="*/ 215757 h 1181528"/>
              <a:gd name="connsiteX16" fmla="*/ 3873357 w 4428161"/>
              <a:gd name="connsiteY16"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949503 w 4428161"/>
              <a:gd name="connsiteY7" fmla="*/ 77912 h 1181528"/>
              <a:gd name="connsiteX8" fmla="*/ 1178103 w 4428161"/>
              <a:gd name="connsiteY8" fmla="*/ 77912 h 1181528"/>
              <a:gd name="connsiteX9" fmla="*/ 1559103 w 4428161"/>
              <a:gd name="connsiteY9" fmla="*/ 77912 h 1181528"/>
              <a:gd name="connsiteX10" fmla="*/ 2168703 w 4428161"/>
              <a:gd name="connsiteY10" fmla="*/ 77912 h 1181528"/>
              <a:gd name="connsiteX11" fmla="*/ 2876764 w 4428161"/>
              <a:gd name="connsiteY11" fmla="*/ 51370 h 1181528"/>
              <a:gd name="connsiteX12" fmla="*/ 4428161 w 4428161"/>
              <a:gd name="connsiteY12" fmla="*/ 0 h 1181528"/>
              <a:gd name="connsiteX13" fmla="*/ 4037743 w 4428161"/>
              <a:gd name="connsiteY13" fmla="*/ 102741 h 1181528"/>
              <a:gd name="connsiteX14" fmla="*/ 3924728 w 4428161"/>
              <a:gd name="connsiteY14" fmla="*/ 215757 h 1181528"/>
              <a:gd name="connsiteX15" fmla="*/ 3873357 w 4428161"/>
              <a:gd name="connsiteY15"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1178103 w 4428161"/>
              <a:gd name="connsiteY7" fmla="*/ 77912 h 1181528"/>
              <a:gd name="connsiteX8" fmla="*/ 1559103 w 4428161"/>
              <a:gd name="connsiteY8" fmla="*/ 77912 h 1181528"/>
              <a:gd name="connsiteX9" fmla="*/ 2168703 w 4428161"/>
              <a:gd name="connsiteY9" fmla="*/ 77912 h 1181528"/>
              <a:gd name="connsiteX10" fmla="*/ 2876764 w 4428161"/>
              <a:gd name="connsiteY10" fmla="*/ 51370 h 1181528"/>
              <a:gd name="connsiteX11" fmla="*/ 4428161 w 4428161"/>
              <a:gd name="connsiteY11" fmla="*/ 0 h 1181528"/>
              <a:gd name="connsiteX12" fmla="*/ 4037743 w 4428161"/>
              <a:gd name="connsiteY12" fmla="*/ 102741 h 1181528"/>
              <a:gd name="connsiteX13" fmla="*/ 3924728 w 4428161"/>
              <a:gd name="connsiteY13" fmla="*/ 215757 h 1181528"/>
              <a:gd name="connsiteX14" fmla="*/ 3873357 w 4428161"/>
              <a:gd name="connsiteY14"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1559103 w 4428161"/>
              <a:gd name="connsiteY7" fmla="*/ 77912 h 1181528"/>
              <a:gd name="connsiteX8" fmla="*/ 2168703 w 4428161"/>
              <a:gd name="connsiteY8" fmla="*/ 77912 h 1181528"/>
              <a:gd name="connsiteX9" fmla="*/ 2876764 w 4428161"/>
              <a:gd name="connsiteY9" fmla="*/ 51370 h 1181528"/>
              <a:gd name="connsiteX10" fmla="*/ 4428161 w 4428161"/>
              <a:gd name="connsiteY10" fmla="*/ 0 h 1181528"/>
              <a:gd name="connsiteX11" fmla="*/ 4037743 w 4428161"/>
              <a:gd name="connsiteY11" fmla="*/ 102741 h 1181528"/>
              <a:gd name="connsiteX12" fmla="*/ 3924728 w 4428161"/>
              <a:gd name="connsiteY12" fmla="*/ 215757 h 1181528"/>
              <a:gd name="connsiteX13" fmla="*/ 3873357 w 4428161"/>
              <a:gd name="connsiteY13"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2168703 w 4428161"/>
              <a:gd name="connsiteY7" fmla="*/ 77912 h 1181528"/>
              <a:gd name="connsiteX8" fmla="*/ 2876764 w 4428161"/>
              <a:gd name="connsiteY8" fmla="*/ 51370 h 1181528"/>
              <a:gd name="connsiteX9" fmla="*/ 4428161 w 4428161"/>
              <a:gd name="connsiteY9" fmla="*/ 0 h 1181528"/>
              <a:gd name="connsiteX10" fmla="*/ 4037743 w 4428161"/>
              <a:gd name="connsiteY10" fmla="*/ 102741 h 1181528"/>
              <a:gd name="connsiteX11" fmla="*/ 3924728 w 4428161"/>
              <a:gd name="connsiteY11" fmla="*/ 215757 h 1181528"/>
              <a:gd name="connsiteX12" fmla="*/ 3873357 w 4428161"/>
              <a:gd name="connsiteY12"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2876764 w 4428161"/>
              <a:gd name="connsiteY7" fmla="*/ 51370 h 1181528"/>
              <a:gd name="connsiteX8" fmla="*/ 4428161 w 4428161"/>
              <a:gd name="connsiteY8" fmla="*/ 0 h 1181528"/>
              <a:gd name="connsiteX9" fmla="*/ 4037743 w 4428161"/>
              <a:gd name="connsiteY9" fmla="*/ 102741 h 1181528"/>
              <a:gd name="connsiteX10" fmla="*/ 3924728 w 4428161"/>
              <a:gd name="connsiteY10" fmla="*/ 215757 h 1181528"/>
              <a:gd name="connsiteX11" fmla="*/ 3873357 w 4428161"/>
              <a:gd name="connsiteY11" fmla="*/ 400692 h 1181528"/>
              <a:gd name="connsiteX0" fmla="*/ 3873357 w 4428161"/>
              <a:gd name="connsiteY0" fmla="*/ 400692 h 1181528"/>
              <a:gd name="connsiteX1" fmla="*/ 3123343 w 4428161"/>
              <a:gd name="connsiteY1" fmla="*/ 657546 h 1181528"/>
              <a:gd name="connsiteX2" fmla="*/ 2537716 w 4428161"/>
              <a:gd name="connsiteY2" fmla="*/ 811658 h 1181528"/>
              <a:gd name="connsiteX3" fmla="*/ 1952090 w 4428161"/>
              <a:gd name="connsiteY3" fmla="*/ 1037690 h 1181528"/>
              <a:gd name="connsiteX4" fmla="*/ 1345914 w 4428161"/>
              <a:gd name="connsiteY4" fmla="*/ 1181528 h 1181528"/>
              <a:gd name="connsiteX5" fmla="*/ 10274 w 4428161"/>
              <a:gd name="connsiteY5" fmla="*/ 1047964 h 1181528"/>
              <a:gd name="connsiteX6" fmla="*/ 0 w 4428161"/>
              <a:gd name="connsiteY6" fmla="*/ 626723 h 1181528"/>
              <a:gd name="connsiteX7" fmla="*/ 4428161 w 4428161"/>
              <a:gd name="connsiteY7" fmla="*/ 0 h 1181528"/>
              <a:gd name="connsiteX8" fmla="*/ 4037743 w 4428161"/>
              <a:gd name="connsiteY8" fmla="*/ 102741 h 1181528"/>
              <a:gd name="connsiteX9" fmla="*/ 3924728 w 4428161"/>
              <a:gd name="connsiteY9" fmla="*/ 215757 h 1181528"/>
              <a:gd name="connsiteX10" fmla="*/ 3873357 w 4428161"/>
              <a:gd name="connsiteY10" fmla="*/ 400692 h 1181528"/>
              <a:gd name="connsiteX0" fmla="*/ 3873357 w 4037743"/>
              <a:gd name="connsiteY0" fmla="*/ 297951 h 1078787"/>
              <a:gd name="connsiteX1" fmla="*/ 3123343 w 4037743"/>
              <a:gd name="connsiteY1" fmla="*/ 554805 h 1078787"/>
              <a:gd name="connsiteX2" fmla="*/ 2537716 w 4037743"/>
              <a:gd name="connsiteY2" fmla="*/ 708917 h 1078787"/>
              <a:gd name="connsiteX3" fmla="*/ 1952090 w 4037743"/>
              <a:gd name="connsiteY3" fmla="*/ 934949 h 1078787"/>
              <a:gd name="connsiteX4" fmla="*/ 1345914 w 4037743"/>
              <a:gd name="connsiteY4" fmla="*/ 1078787 h 1078787"/>
              <a:gd name="connsiteX5" fmla="*/ 10274 w 4037743"/>
              <a:gd name="connsiteY5" fmla="*/ 945223 h 1078787"/>
              <a:gd name="connsiteX6" fmla="*/ 0 w 4037743"/>
              <a:gd name="connsiteY6" fmla="*/ 523982 h 1078787"/>
              <a:gd name="connsiteX7" fmla="*/ 4037743 w 4037743"/>
              <a:gd name="connsiteY7" fmla="*/ 0 h 1078787"/>
              <a:gd name="connsiteX8" fmla="*/ 3924728 w 4037743"/>
              <a:gd name="connsiteY8" fmla="*/ 113016 h 1078787"/>
              <a:gd name="connsiteX9" fmla="*/ 3873357 w 4037743"/>
              <a:gd name="connsiteY9" fmla="*/ 297951 h 1078787"/>
              <a:gd name="connsiteX0" fmla="*/ 3873357 w 3924728"/>
              <a:gd name="connsiteY0" fmla="*/ 184935 h 965771"/>
              <a:gd name="connsiteX1" fmla="*/ 3123343 w 3924728"/>
              <a:gd name="connsiteY1" fmla="*/ 441789 h 965771"/>
              <a:gd name="connsiteX2" fmla="*/ 2537716 w 3924728"/>
              <a:gd name="connsiteY2" fmla="*/ 595901 h 965771"/>
              <a:gd name="connsiteX3" fmla="*/ 1952090 w 3924728"/>
              <a:gd name="connsiteY3" fmla="*/ 821933 h 965771"/>
              <a:gd name="connsiteX4" fmla="*/ 1345914 w 3924728"/>
              <a:gd name="connsiteY4" fmla="*/ 965771 h 965771"/>
              <a:gd name="connsiteX5" fmla="*/ 10274 w 3924728"/>
              <a:gd name="connsiteY5" fmla="*/ 832207 h 965771"/>
              <a:gd name="connsiteX6" fmla="*/ 0 w 3924728"/>
              <a:gd name="connsiteY6" fmla="*/ 410966 h 965771"/>
              <a:gd name="connsiteX7" fmla="*/ 3924728 w 3924728"/>
              <a:gd name="connsiteY7" fmla="*/ 0 h 965771"/>
              <a:gd name="connsiteX8" fmla="*/ 3873357 w 3924728"/>
              <a:gd name="connsiteY8" fmla="*/ 184935 h 965771"/>
              <a:gd name="connsiteX0" fmla="*/ 3873357 w 3873357"/>
              <a:gd name="connsiteY0" fmla="*/ 0 h 780836"/>
              <a:gd name="connsiteX1" fmla="*/ 3123343 w 3873357"/>
              <a:gd name="connsiteY1" fmla="*/ 256854 h 780836"/>
              <a:gd name="connsiteX2" fmla="*/ 2537716 w 3873357"/>
              <a:gd name="connsiteY2" fmla="*/ 410966 h 780836"/>
              <a:gd name="connsiteX3" fmla="*/ 1952090 w 3873357"/>
              <a:gd name="connsiteY3" fmla="*/ 636998 h 780836"/>
              <a:gd name="connsiteX4" fmla="*/ 1345914 w 3873357"/>
              <a:gd name="connsiteY4" fmla="*/ 780836 h 780836"/>
              <a:gd name="connsiteX5" fmla="*/ 10274 w 3873357"/>
              <a:gd name="connsiteY5" fmla="*/ 647272 h 780836"/>
              <a:gd name="connsiteX6" fmla="*/ 0 w 3873357"/>
              <a:gd name="connsiteY6" fmla="*/ 226031 h 780836"/>
              <a:gd name="connsiteX7" fmla="*/ 3873357 w 3873357"/>
              <a:gd name="connsiteY7" fmla="*/ 0 h 780836"/>
              <a:gd name="connsiteX0" fmla="*/ 0 w 3123343"/>
              <a:gd name="connsiteY0" fmla="*/ 0 h 554805"/>
              <a:gd name="connsiteX1" fmla="*/ 3123343 w 3123343"/>
              <a:gd name="connsiteY1" fmla="*/ 30823 h 554805"/>
              <a:gd name="connsiteX2" fmla="*/ 2537716 w 3123343"/>
              <a:gd name="connsiteY2" fmla="*/ 184935 h 554805"/>
              <a:gd name="connsiteX3" fmla="*/ 1952090 w 3123343"/>
              <a:gd name="connsiteY3" fmla="*/ 410967 h 554805"/>
              <a:gd name="connsiteX4" fmla="*/ 1345914 w 3123343"/>
              <a:gd name="connsiteY4" fmla="*/ 554805 h 554805"/>
              <a:gd name="connsiteX5" fmla="*/ 10274 w 3123343"/>
              <a:gd name="connsiteY5" fmla="*/ 421241 h 554805"/>
              <a:gd name="connsiteX6" fmla="*/ 0 w 3123343"/>
              <a:gd name="connsiteY6" fmla="*/ 0 h 554805"/>
              <a:gd name="connsiteX0" fmla="*/ 9418 w 3113069"/>
              <a:gd name="connsiteY0" fmla="*/ 104453 h 523982"/>
              <a:gd name="connsiteX1" fmla="*/ 3113069 w 3113069"/>
              <a:gd name="connsiteY1" fmla="*/ 0 h 523982"/>
              <a:gd name="connsiteX2" fmla="*/ 2527442 w 3113069"/>
              <a:gd name="connsiteY2" fmla="*/ 154112 h 523982"/>
              <a:gd name="connsiteX3" fmla="*/ 1941816 w 3113069"/>
              <a:gd name="connsiteY3" fmla="*/ 380144 h 523982"/>
              <a:gd name="connsiteX4" fmla="*/ 1335640 w 3113069"/>
              <a:gd name="connsiteY4" fmla="*/ 523982 h 523982"/>
              <a:gd name="connsiteX5" fmla="*/ 0 w 3113069"/>
              <a:gd name="connsiteY5" fmla="*/ 390418 h 523982"/>
              <a:gd name="connsiteX6" fmla="*/ 9418 w 3113069"/>
              <a:gd name="connsiteY6" fmla="*/ 104453 h 523982"/>
              <a:gd name="connsiteX0" fmla="*/ 9418 w 2527442"/>
              <a:gd name="connsiteY0" fmla="*/ 0 h 419529"/>
              <a:gd name="connsiteX1" fmla="*/ 2527442 w 2527442"/>
              <a:gd name="connsiteY1" fmla="*/ 49659 h 419529"/>
              <a:gd name="connsiteX2" fmla="*/ 1941816 w 2527442"/>
              <a:gd name="connsiteY2" fmla="*/ 275691 h 419529"/>
              <a:gd name="connsiteX3" fmla="*/ 1335640 w 2527442"/>
              <a:gd name="connsiteY3" fmla="*/ 419529 h 419529"/>
              <a:gd name="connsiteX4" fmla="*/ 0 w 2527442"/>
              <a:gd name="connsiteY4" fmla="*/ 285965 h 419529"/>
              <a:gd name="connsiteX5" fmla="*/ 9418 w 2527442"/>
              <a:gd name="connsiteY5" fmla="*/ 0 h 419529"/>
              <a:gd name="connsiteX0" fmla="*/ 9418 w 2527442"/>
              <a:gd name="connsiteY0" fmla="*/ 26540 h 369870"/>
              <a:gd name="connsiteX1" fmla="*/ 2527442 w 2527442"/>
              <a:gd name="connsiteY1" fmla="*/ 0 h 369870"/>
              <a:gd name="connsiteX2" fmla="*/ 1941816 w 2527442"/>
              <a:gd name="connsiteY2" fmla="*/ 226032 h 369870"/>
              <a:gd name="connsiteX3" fmla="*/ 1335640 w 2527442"/>
              <a:gd name="connsiteY3" fmla="*/ 369870 h 369870"/>
              <a:gd name="connsiteX4" fmla="*/ 0 w 2527442"/>
              <a:gd name="connsiteY4" fmla="*/ 236306 h 369870"/>
              <a:gd name="connsiteX5" fmla="*/ 9418 w 2527442"/>
              <a:gd name="connsiteY5" fmla="*/ 26540 h 369870"/>
              <a:gd name="connsiteX0" fmla="*/ 0 w 2527442"/>
              <a:gd name="connsiteY0" fmla="*/ 152400 h 369870"/>
              <a:gd name="connsiteX1" fmla="*/ 2527442 w 2527442"/>
              <a:gd name="connsiteY1" fmla="*/ 0 h 369870"/>
              <a:gd name="connsiteX2" fmla="*/ 1941816 w 2527442"/>
              <a:gd name="connsiteY2" fmla="*/ 226032 h 369870"/>
              <a:gd name="connsiteX3" fmla="*/ 1335640 w 2527442"/>
              <a:gd name="connsiteY3" fmla="*/ 369870 h 369870"/>
              <a:gd name="connsiteX4" fmla="*/ 0 w 2527442"/>
              <a:gd name="connsiteY4" fmla="*/ 236306 h 369870"/>
              <a:gd name="connsiteX5" fmla="*/ 0 w 2527442"/>
              <a:gd name="connsiteY5" fmla="*/ 152400 h 369870"/>
              <a:gd name="connsiteX0" fmla="*/ 0 w 1941816"/>
              <a:gd name="connsiteY0" fmla="*/ 0 h 217470"/>
              <a:gd name="connsiteX1" fmla="*/ 1941816 w 1941816"/>
              <a:gd name="connsiteY1" fmla="*/ 73632 h 217470"/>
              <a:gd name="connsiteX2" fmla="*/ 1335640 w 1941816"/>
              <a:gd name="connsiteY2" fmla="*/ 217470 h 217470"/>
              <a:gd name="connsiteX3" fmla="*/ 0 w 1941816"/>
              <a:gd name="connsiteY3" fmla="*/ 83906 h 217470"/>
              <a:gd name="connsiteX4" fmla="*/ 0 w 1941816"/>
              <a:gd name="connsiteY4" fmla="*/ 0 h 217470"/>
              <a:gd name="connsiteX0" fmla="*/ 0 w 1941816"/>
              <a:gd name="connsiteY0" fmla="*/ 2568 h 143838"/>
              <a:gd name="connsiteX1" fmla="*/ 1941816 w 1941816"/>
              <a:gd name="connsiteY1" fmla="*/ 0 h 143838"/>
              <a:gd name="connsiteX2" fmla="*/ 1335640 w 1941816"/>
              <a:gd name="connsiteY2" fmla="*/ 143838 h 143838"/>
              <a:gd name="connsiteX3" fmla="*/ 0 w 1941816"/>
              <a:gd name="connsiteY3" fmla="*/ 10274 h 143838"/>
              <a:gd name="connsiteX4" fmla="*/ 0 w 1941816"/>
              <a:gd name="connsiteY4" fmla="*/ 2568 h 14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816" h="143838">
                <a:moveTo>
                  <a:pt x="0" y="2568"/>
                </a:moveTo>
                <a:lnTo>
                  <a:pt x="1941816" y="0"/>
                </a:lnTo>
                <a:lnTo>
                  <a:pt x="1335640" y="143838"/>
                </a:lnTo>
                <a:lnTo>
                  <a:pt x="0" y="10274"/>
                </a:lnTo>
                <a:lnTo>
                  <a:pt x="0" y="2568"/>
                </a:lnTo>
                <a:close/>
              </a:path>
            </a:pathLst>
          </a:cu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57200" y="4038600"/>
            <a:ext cx="5304034" cy="381000"/>
          </a:xfrm>
          <a:custGeom>
            <a:avLst/>
            <a:gdLst>
              <a:gd name="connsiteX0" fmla="*/ 1376737 w 5075434"/>
              <a:gd name="connsiteY0" fmla="*/ 184935 h 308225"/>
              <a:gd name="connsiteX1" fmla="*/ 626724 w 5075434"/>
              <a:gd name="connsiteY1" fmla="*/ 215757 h 308225"/>
              <a:gd name="connsiteX2" fmla="*/ 287677 w 5075434"/>
              <a:gd name="connsiteY2" fmla="*/ 308225 h 308225"/>
              <a:gd name="connsiteX3" fmla="*/ 0 w 5075434"/>
              <a:gd name="connsiteY3" fmla="*/ 308225 h 308225"/>
              <a:gd name="connsiteX4" fmla="*/ 0 w 5075434"/>
              <a:gd name="connsiteY4" fmla="*/ 82193 h 308225"/>
              <a:gd name="connsiteX5" fmla="*/ 5075434 w 5075434"/>
              <a:gd name="connsiteY5" fmla="*/ 0 h 308225"/>
              <a:gd name="connsiteX6" fmla="*/ 4777483 w 5075434"/>
              <a:gd name="connsiteY6" fmla="*/ 102741 h 308225"/>
              <a:gd name="connsiteX7" fmla="*/ 1376737 w 5075434"/>
              <a:gd name="connsiteY7" fmla="*/ 184935 h 308225"/>
              <a:gd name="connsiteX0" fmla="*/ 1376737 w 5075434"/>
              <a:gd name="connsiteY0" fmla="*/ 184935 h 308225"/>
              <a:gd name="connsiteX1" fmla="*/ 626724 w 5075434"/>
              <a:gd name="connsiteY1" fmla="*/ 215757 h 308225"/>
              <a:gd name="connsiteX2" fmla="*/ 287677 w 5075434"/>
              <a:gd name="connsiteY2" fmla="*/ 308225 h 308225"/>
              <a:gd name="connsiteX3" fmla="*/ 0 w 5075434"/>
              <a:gd name="connsiteY3" fmla="*/ 308225 h 308225"/>
              <a:gd name="connsiteX4" fmla="*/ 0 w 5075434"/>
              <a:gd name="connsiteY4" fmla="*/ 82193 h 308225"/>
              <a:gd name="connsiteX5" fmla="*/ 5075434 w 5075434"/>
              <a:gd name="connsiteY5" fmla="*/ 0 h 308225"/>
              <a:gd name="connsiteX6" fmla="*/ 4404189 w 5075434"/>
              <a:gd name="connsiteY6" fmla="*/ 214901 h 308225"/>
              <a:gd name="connsiteX7" fmla="*/ 1376737 w 5075434"/>
              <a:gd name="connsiteY7" fmla="*/ 184935 h 308225"/>
              <a:gd name="connsiteX0" fmla="*/ 1605337 w 5304034"/>
              <a:gd name="connsiteY0" fmla="*/ 184935 h 308225"/>
              <a:gd name="connsiteX1" fmla="*/ 855324 w 5304034"/>
              <a:gd name="connsiteY1" fmla="*/ 215757 h 308225"/>
              <a:gd name="connsiteX2" fmla="*/ 516277 w 5304034"/>
              <a:gd name="connsiteY2" fmla="*/ 308225 h 308225"/>
              <a:gd name="connsiteX3" fmla="*/ 228600 w 5304034"/>
              <a:gd name="connsiteY3" fmla="*/ 308225 h 308225"/>
              <a:gd name="connsiteX4" fmla="*/ 0 w 5304034"/>
              <a:gd name="connsiteY4" fmla="*/ 76200 h 308225"/>
              <a:gd name="connsiteX5" fmla="*/ 5304034 w 5304034"/>
              <a:gd name="connsiteY5" fmla="*/ 0 h 308225"/>
              <a:gd name="connsiteX6" fmla="*/ 4632789 w 5304034"/>
              <a:gd name="connsiteY6" fmla="*/ 214901 h 308225"/>
              <a:gd name="connsiteX7" fmla="*/ 1605337 w 5304034"/>
              <a:gd name="connsiteY7" fmla="*/ 184935 h 308225"/>
              <a:gd name="connsiteX0" fmla="*/ 1605337 w 5304034"/>
              <a:gd name="connsiteY0" fmla="*/ 184935 h 381000"/>
              <a:gd name="connsiteX1" fmla="*/ 855324 w 5304034"/>
              <a:gd name="connsiteY1" fmla="*/ 215757 h 381000"/>
              <a:gd name="connsiteX2" fmla="*/ 516277 w 5304034"/>
              <a:gd name="connsiteY2" fmla="*/ 308225 h 381000"/>
              <a:gd name="connsiteX3" fmla="*/ 0 w 5304034"/>
              <a:gd name="connsiteY3" fmla="*/ 381000 h 381000"/>
              <a:gd name="connsiteX4" fmla="*/ 0 w 5304034"/>
              <a:gd name="connsiteY4" fmla="*/ 76200 h 381000"/>
              <a:gd name="connsiteX5" fmla="*/ 5304034 w 5304034"/>
              <a:gd name="connsiteY5" fmla="*/ 0 h 381000"/>
              <a:gd name="connsiteX6" fmla="*/ 4632789 w 5304034"/>
              <a:gd name="connsiteY6" fmla="*/ 214901 h 381000"/>
              <a:gd name="connsiteX7" fmla="*/ 1605337 w 5304034"/>
              <a:gd name="connsiteY7" fmla="*/ 18493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4034" h="381000">
                <a:moveTo>
                  <a:pt x="1605337" y="184935"/>
                </a:moveTo>
                <a:lnTo>
                  <a:pt x="855324" y="215757"/>
                </a:lnTo>
                <a:lnTo>
                  <a:pt x="516277" y="308225"/>
                </a:lnTo>
                <a:lnTo>
                  <a:pt x="0" y="381000"/>
                </a:lnTo>
                <a:lnTo>
                  <a:pt x="0" y="76200"/>
                </a:lnTo>
                <a:lnTo>
                  <a:pt x="5304034" y="0"/>
                </a:lnTo>
                <a:lnTo>
                  <a:pt x="4632789" y="214901"/>
                </a:lnTo>
                <a:lnTo>
                  <a:pt x="1605337" y="184935"/>
                </a:lnTo>
                <a:close/>
              </a:path>
            </a:pathLst>
          </a:custGeom>
          <a:solidFill>
            <a:srgbClr val="FF3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57200" y="3962400"/>
            <a:ext cx="5410200" cy="384425"/>
          </a:xfrm>
          <a:custGeom>
            <a:avLst/>
            <a:gdLst>
              <a:gd name="connsiteX0" fmla="*/ 1376737 w 5075434"/>
              <a:gd name="connsiteY0" fmla="*/ 184935 h 308225"/>
              <a:gd name="connsiteX1" fmla="*/ 626724 w 5075434"/>
              <a:gd name="connsiteY1" fmla="*/ 215757 h 308225"/>
              <a:gd name="connsiteX2" fmla="*/ 287677 w 5075434"/>
              <a:gd name="connsiteY2" fmla="*/ 308225 h 308225"/>
              <a:gd name="connsiteX3" fmla="*/ 0 w 5075434"/>
              <a:gd name="connsiteY3" fmla="*/ 308225 h 308225"/>
              <a:gd name="connsiteX4" fmla="*/ 0 w 5075434"/>
              <a:gd name="connsiteY4" fmla="*/ 82193 h 308225"/>
              <a:gd name="connsiteX5" fmla="*/ 5075434 w 5075434"/>
              <a:gd name="connsiteY5" fmla="*/ 0 h 308225"/>
              <a:gd name="connsiteX6" fmla="*/ 4777483 w 5075434"/>
              <a:gd name="connsiteY6" fmla="*/ 102741 h 308225"/>
              <a:gd name="connsiteX7" fmla="*/ 1376737 w 5075434"/>
              <a:gd name="connsiteY7" fmla="*/ 184935 h 3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5434" h="308225">
                <a:moveTo>
                  <a:pt x="1376737" y="184935"/>
                </a:moveTo>
                <a:lnTo>
                  <a:pt x="626724" y="215757"/>
                </a:lnTo>
                <a:lnTo>
                  <a:pt x="287677" y="308225"/>
                </a:lnTo>
                <a:lnTo>
                  <a:pt x="0" y="308225"/>
                </a:lnTo>
                <a:lnTo>
                  <a:pt x="0" y="82193"/>
                </a:lnTo>
                <a:lnTo>
                  <a:pt x="5075434" y="0"/>
                </a:lnTo>
                <a:lnTo>
                  <a:pt x="4777483" y="102741"/>
                </a:lnTo>
                <a:lnTo>
                  <a:pt x="1376737" y="184935"/>
                </a:lnTo>
                <a:close/>
              </a:path>
            </a:pathLst>
          </a:custGeom>
          <a:solidFill>
            <a:srgbClr val="FF3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75032" y="3524656"/>
            <a:ext cx="5840002" cy="533400"/>
          </a:xfrm>
          <a:custGeom>
            <a:avLst/>
            <a:gdLst>
              <a:gd name="connsiteX0" fmla="*/ 0 w 5763802"/>
              <a:gd name="connsiteY0" fmla="*/ 441788 h 452063"/>
              <a:gd name="connsiteX1" fmla="*/ 10274 w 5763802"/>
              <a:gd name="connsiteY1" fmla="*/ 143838 h 452063"/>
              <a:gd name="connsiteX2" fmla="*/ 1674688 w 5763802"/>
              <a:gd name="connsiteY2" fmla="*/ 123290 h 452063"/>
              <a:gd name="connsiteX3" fmla="*/ 2445249 w 5763802"/>
              <a:gd name="connsiteY3" fmla="*/ 123290 h 452063"/>
              <a:gd name="connsiteX4" fmla="*/ 2578813 w 5763802"/>
              <a:gd name="connsiteY4" fmla="*/ 174660 h 452063"/>
              <a:gd name="connsiteX5" fmla="*/ 3154166 w 5763802"/>
              <a:gd name="connsiteY5" fmla="*/ 22603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674688 w 5763802"/>
              <a:gd name="connsiteY2" fmla="*/ 123290 h 452063"/>
              <a:gd name="connsiteX3" fmla="*/ 2445249 w 5763802"/>
              <a:gd name="connsiteY3" fmla="*/ 123290 h 452063"/>
              <a:gd name="connsiteX4" fmla="*/ 2900737 w 5763802"/>
              <a:gd name="connsiteY4" fmla="*/ 130841 h 452063"/>
              <a:gd name="connsiteX5" fmla="*/ 3154166 w 5763802"/>
              <a:gd name="connsiteY5" fmla="*/ 22603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674688 w 5763802"/>
              <a:gd name="connsiteY2" fmla="*/ 123290 h 452063"/>
              <a:gd name="connsiteX3" fmla="*/ 2445249 w 5763802"/>
              <a:gd name="connsiteY3" fmla="*/ 123290 h 452063"/>
              <a:gd name="connsiteX4" fmla="*/ 2900737 w 5763802"/>
              <a:gd name="connsiteY4" fmla="*/ 13084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681537 w 5763802"/>
              <a:gd name="connsiteY2" fmla="*/ 196261 h 452063"/>
              <a:gd name="connsiteX3" fmla="*/ 2445249 w 5763802"/>
              <a:gd name="connsiteY3" fmla="*/ 123290 h 452063"/>
              <a:gd name="connsiteX4" fmla="*/ 2900737 w 5763802"/>
              <a:gd name="connsiteY4" fmla="*/ 13084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445249 w 5763802"/>
              <a:gd name="connsiteY3" fmla="*/ 123290 h 452063"/>
              <a:gd name="connsiteX4" fmla="*/ 2900737 w 5763802"/>
              <a:gd name="connsiteY4" fmla="*/ 13084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9737 w 5763802"/>
              <a:gd name="connsiteY3" fmla="*/ 196261 h 452063"/>
              <a:gd name="connsiteX4" fmla="*/ 2900737 w 5763802"/>
              <a:gd name="connsiteY4" fmla="*/ 13084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9737 w 5763802"/>
              <a:gd name="connsiteY3" fmla="*/ 196261 h 452063"/>
              <a:gd name="connsiteX4" fmla="*/ 2900737 w 5763802"/>
              <a:gd name="connsiteY4" fmla="*/ 19626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352836 w 5763802"/>
              <a:gd name="connsiteY12" fmla="*/ 349321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9737 w 5763802"/>
              <a:gd name="connsiteY3" fmla="*/ 196261 h 452063"/>
              <a:gd name="connsiteX4" fmla="*/ 2900737 w 5763802"/>
              <a:gd name="connsiteY4" fmla="*/ 19626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4600 w 5763802"/>
              <a:gd name="connsiteY3" fmla="*/ 65420 h 452063"/>
              <a:gd name="connsiteX4" fmla="*/ 2900737 w 5763802"/>
              <a:gd name="connsiteY4" fmla="*/ 19626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4600 w 5763802"/>
              <a:gd name="connsiteY3" fmla="*/ 65420 h 452063"/>
              <a:gd name="connsiteX4" fmla="*/ 2971800 w 5763802"/>
              <a:gd name="connsiteY4" fmla="*/ 130841 h 452063"/>
              <a:gd name="connsiteX5" fmla="*/ 3205537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4600 w 5763802"/>
              <a:gd name="connsiteY3" fmla="*/ 65420 h 452063"/>
              <a:gd name="connsiteX4" fmla="*/ 2971800 w 5763802"/>
              <a:gd name="connsiteY4" fmla="*/ 130841 h 452063"/>
              <a:gd name="connsiteX5" fmla="*/ 3200400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757737 w 5763802"/>
              <a:gd name="connsiteY2" fmla="*/ 196261 h 452063"/>
              <a:gd name="connsiteX3" fmla="*/ 2514600 w 5763802"/>
              <a:gd name="connsiteY3" fmla="*/ 65420 h 452063"/>
              <a:gd name="connsiteX4" fmla="*/ 2971800 w 5763802"/>
              <a:gd name="connsiteY4" fmla="*/ 130841 h 452063"/>
              <a:gd name="connsiteX5" fmla="*/ 3200400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676400 w 5763802"/>
              <a:gd name="connsiteY2" fmla="*/ 130841 h 452063"/>
              <a:gd name="connsiteX3" fmla="*/ 2514600 w 5763802"/>
              <a:gd name="connsiteY3" fmla="*/ 65420 h 452063"/>
              <a:gd name="connsiteX4" fmla="*/ 2971800 w 5763802"/>
              <a:gd name="connsiteY4" fmla="*/ 130841 h 452063"/>
              <a:gd name="connsiteX5" fmla="*/ 3200400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676400 w 5763802"/>
              <a:gd name="connsiteY2" fmla="*/ 130841 h 452063"/>
              <a:gd name="connsiteX3" fmla="*/ 2514600 w 5763802"/>
              <a:gd name="connsiteY3" fmla="*/ 65420 h 452063"/>
              <a:gd name="connsiteX4" fmla="*/ 2971800 w 5763802"/>
              <a:gd name="connsiteY4" fmla="*/ 130841 h 452063"/>
              <a:gd name="connsiteX5" fmla="*/ 3200400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0 w 5763802"/>
              <a:gd name="connsiteY0" fmla="*/ 441788 h 452063"/>
              <a:gd name="connsiteX1" fmla="*/ 10274 w 5763802"/>
              <a:gd name="connsiteY1" fmla="*/ 143838 h 452063"/>
              <a:gd name="connsiteX2" fmla="*/ 1676400 w 5763802"/>
              <a:gd name="connsiteY2" fmla="*/ 130841 h 452063"/>
              <a:gd name="connsiteX3" fmla="*/ 2514600 w 5763802"/>
              <a:gd name="connsiteY3" fmla="*/ 65420 h 452063"/>
              <a:gd name="connsiteX4" fmla="*/ 2971800 w 5763802"/>
              <a:gd name="connsiteY4" fmla="*/ 130841 h 452063"/>
              <a:gd name="connsiteX5" fmla="*/ 3200400 w 5763802"/>
              <a:gd name="connsiteY5" fmla="*/ 130841 h 452063"/>
              <a:gd name="connsiteX6" fmla="*/ 4099389 w 5763802"/>
              <a:gd name="connsiteY6" fmla="*/ 92467 h 452063"/>
              <a:gd name="connsiteX7" fmla="*/ 4869950 w 5763802"/>
              <a:gd name="connsiteY7" fmla="*/ 71919 h 452063"/>
              <a:gd name="connsiteX8" fmla="*/ 5424755 w 5763802"/>
              <a:gd name="connsiteY8" fmla="*/ 0 h 452063"/>
              <a:gd name="connsiteX9" fmla="*/ 5763802 w 5763802"/>
              <a:gd name="connsiteY9" fmla="*/ 20548 h 452063"/>
              <a:gd name="connsiteX10" fmla="*/ 5363110 w 5763802"/>
              <a:gd name="connsiteY10" fmla="*/ 123290 h 452063"/>
              <a:gd name="connsiteX11" fmla="*/ 5311739 w 5763802"/>
              <a:gd name="connsiteY11" fmla="*/ 256854 h 452063"/>
              <a:gd name="connsiteX12" fmla="*/ 5181600 w 5763802"/>
              <a:gd name="connsiteY12" fmla="*/ 392523 h 452063"/>
              <a:gd name="connsiteX13" fmla="*/ 2712377 w 5763802"/>
              <a:gd name="connsiteY13" fmla="*/ 421240 h 452063"/>
              <a:gd name="connsiteX14" fmla="*/ 616449 w 5763802"/>
              <a:gd name="connsiteY14" fmla="*/ 452063 h 452063"/>
              <a:gd name="connsiteX15" fmla="*/ 0 w 5763802"/>
              <a:gd name="connsiteY15" fmla="*/ 441788 h 452063"/>
              <a:gd name="connsiteX0" fmla="*/ 76200 w 5840002"/>
              <a:gd name="connsiteY0" fmla="*/ 441788 h 452063"/>
              <a:gd name="connsiteX1" fmla="*/ 0 w 5840002"/>
              <a:gd name="connsiteY1" fmla="*/ 65420 h 452063"/>
              <a:gd name="connsiteX2" fmla="*/ 1752600 w 5840002"/>
              <a:gd name="connsiteY2" fmla="*/ 130841 h 452063"/>
              <a:gd name="connsiteX3" fmla="*/ 2590800 w 5840002"/>
              <a:gd name="connsiteY3" fmla="*/ 65420 h 452063"/>
              <a:gd name="connsiteX4" fmla="*/ 3048000 w 5840002"/>
              <a:gd name="connsiteY4" fmla="*/ 130841 h 452063"/>
              <a:gd name="connsiteX5" fmla="*/ 3276600 w 5840002"/>
              <a:gd name="connsiteY5" fmla="*/ 130841 h 452063"/>
              <a:gd name="connsiteX6" fmla="*/ 4175589 w 5840002"/>
              <a:gd name="connsiteY6" fmla="*/ 92467 h 452063"/>
              <a:gd name="connsiteX7" fmla="*/ 4946150 w 5840002"/>
              <a:gd name="connsiteY7" fmla="*/ 71919 h 452063"/>
              <a:gd name="connsiteX8" fmla="*/ 5500955 w 5840002"/>
              <a:gd name="connsiteY8" fmla="*/ 0 h 452063"/>
              <a:gd name="connsiteX9" fmla="*/ 5840002 w 5840002"/>
              <a:gd name="connsiteY9" fmla="*/ 20548 h 452063"/>
              <a:gd name="connsiteX10" fmla="*/ 5439310 w 5840002"/>
              <a:gd name="connsiteY10" fmla="*/ 123290 h 452063"/>
              <a:gd name="connsiteX11" fmla="*/ 5387939 w 5840002"/>
              <a:gd name="connsiteY11" fmla="*/ 256854 h 452063"/>
              <a:gd name="connsiteX12" fmla="*/ 5257800 w 5840002"/>
              <a:gd name="connsiteY12" fmla="*/ 392523 h 452063"/>
              <a:gd name="connsiteX13" fmla="*/ 2788577 w 5840002"/>
              <a:gd name="connsiteY13" fmla="*/ 421240 h 452063"/>
              <a:gd name="connsiteX14" fmla="*/ 692649 w 5840002"/>
              <a:gd name="connsiteY14" fmla="*/ 452063 h 452063"/>
              <a:gd name="connsiteX15" fmla="*/ 76200 w 5840002"/>
              <a:gd name="connsiteY15" fmla="*/ 441788 h 452063"/>
              <a:gd name="connsiteX0" fmla="*/ 0 w 5840002"/>
              <a:gd name="connsiteY0" fmla="*/ 457943 h 457943"/>
              <a:gd name="connsiteX1" fmla="*/ 0 w 5840002"/>
              <a:gd name="connsiteY1" fmla="*/ 65420 h 457943"/>
              <a:gd name="connsiteX2" fmla="*/ 1752600 w 5840002"/>
              <a:gd name="connsiteY2" fmla="*/ 130841 h 457943"/>
              <a:gd name="connsiteX3" fmla="*/ 2590800 w 5840002"/>
              <a:gd name="connsiteY3" fmla="*/ 65420 h 457943"/>
              <a:gd name="connsiteX4" fmla="*/ 3048000 w 5840002"/>
              <a:gd name="connsiteY4" fmla="*/ 130841 h 457943"/>
              <a:gd name="connsiteX5" fmla="*/ 3276600 w 5840002"/>
              <a:gd name="connsiteY5" fmla="*/ 130841 h 457943"/>
              <a:gd name="connsiteX6" fmla="*/ 4175589 w 5840002"/>
              <a:gd name="connsiteY6" fmla="*/ 92467 h 457943"/>
              <a:gd name="connsiteX7" fmla="*/ 4946150 w 5840002"/>
              <a:gd name="connsiteY7" fmla="*/ 71919 h 457943"/>
              <a:gd name="connsiteX8" fmla="*/ 5500955 w 5840002"/>
              <a:gd name="connsiteY8" fmla="*/ 0 h 457943"/>
              <a:gd name="connsiteX9" fmla="*/ 5840002 w 5840002"/>
              <a:gd name="connsiteY9" fmla="*/ 20548 h 457943"/>
              <a:gd name="connsiteX10" fmla="*/ 5439310 w 5840002"/>
              <a:gd name="connsiteY10" fmla="*/ 123290 h 457943"/>
              <a:gd name="connsiteX11" fmla="*/ 5387939 w 5840002"/>
              <a:gd name="connsiteY11" fmla="*/ 256854 h 457943"/>
              <a:gd name="connsiteX12" fmla="*/ 5257800 w 5840002"/>
              <a:gd name="connsiteY12" fmla="*/ 392523 h 457943"/>
              <a:gd name="connsiteX13" fmla="*/ 2788577 w 5840002"/>
              <a:gd name="connsiteY13" fmla="*/ 421240 h 457943"/>
              <a:gd name="connsiteX14" fmla="*/ 692649 w 5840002"/>
              <a:gd name="connsiteY14" fmla="*/ 452063 h 457943"/>
              <a:gd name="connsiteX15" fmla="*/ 0 w 5840002"/>
              <a:gd name="connsiteY15" fmla="*/ 457943 h 4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40002" h="457943">
                <a:moveTo>
                  <a:pt x="0" y="457943"/>
                </a:moveTo>
                <a:lnTo>
                  <a:pt x="0" y="65420"/>
                </a:lnTo>
                <a:cubicBezTo>
                  <a:pt x="555375" y="61088"/>
                  <a:pt x="1174527" y="103159"/>
                  <a:pt x="1752600" y="130841"/>
                </a:cubicBezTo>
                <a:lnTo>
                  <a:pt x="2590800" y="65420"/>
                </a:lnTo>
                <a:lnTo>
                  <a:pt x="3048000" y="130841"/>
                </a:lnTo>
                <a:lnTo>
                  <a:pt x="3276600" y="130841"/>
                </a:lnTo>
                <a:lnTo>
                  <a:pt x="4175589" y="92467"/>
                </a:lnTo>
                <a:lnTo>
                  <a:pt x="4946150" y="71919"/>
                </a:lnTo>
                <a:lnTo>
                  <a:pt x="5500955" y="0"/>
                </a:lnTo>
                <a:lnTo>
                  <a:pt x="5840002" y="20548"/>
                </a:lnTo>
                <a:lnTo>
                  <a:pt x="5439310" y="123290"/>
                </a:lnTo>
                <a:lnTo>
                  <a:pt x="5387939" y="256854"/>
                </a:lnTo>
                <a:lnTo>
                  <a:pt x="5257800" y="392523"/>
                </a:lnTo>
                <a:lnTo>
                  <a:pt x="2788577" y="421240"/>
                </a:lnTo>
                <a:lnTo>
                  <a:pt x="692649" y="452063"/>
                </a:lnTo>
                <a:lnTo>
                  <a:pt x="0" y="457943"/>
                </a:lnTo>
                <a:close/>
              </a:path>
            </a:pathLst>
          </a:custGeom>
          <a:solidFill>
            <a:srgbClr val="FF3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11741" y="3505200"/>
            <a:ext cx="3784059" cy="1295400"/>
          </a:xfrm>
          <a:custGeom>
            <a:avLst/>
            <a:gdLst>
              <a:gd name="connsiteX0" fmla="*/ 3219855 w 3784059"/>
              <a:gd name="connsiteY0" fmla="*/ 1031132 h 1196503"/>
              <a:gd name="connsiteX1" fmla="*/ 3219855 w 3784059"/>
              <a:gd name="connsiteY1" fmla="*/ 1031132 h 1196503"/>
              <a:gd name="connsiteX2" fmla="*/ 2558374 w 3784059"/>
              <a:gd name="connsiteY2" fmla="*/ 1196503 h 1196503"/>
              <a:gd name="connsiteX3" fmla="*/ 1877438 w 3784059"/>
              <a:gd name="connsiteY3" fmla="*/ 1157592 h 1196503"/>
              <a:gd name="connsiteX4" fmla="*/ 1478604 w 3784059"/>
              <a:gd name="connsiteY4" fmla="*/ 1079771 h 1196503"/>
              <a:gd name="connsiteX5" fmla="*/ 1245140 w 3784059"/>
              <a:gd name="connsiteY5" fmla="*/ 1031132 h 1196503"/>
              <a:gd name="connsiteX6" fmla="*/ 1235413 w 3784059"/>
              <a:gd name="connsiteY6" fmla="*/ 642026 h 1196503"/>
              <a:gd name="connsiteX7" fmla="*/ 729574 w 3784059"/>
              <a:gd name="connsiteY7" fmla="*/ 680937 h 1196503"/>
              <a:gd name="connsiteX8" fmla="*/ 272374 w 3784059"/>
              <a:gd name="connsiteY8" fmla="*/ 758758 h 1196503"/>
              <a:gd name="connsiteX9" fmla="*/ 0 w 3784059"/>
              <a:gd name="connsiteY9" fmla="*/ 807396 h 1196503"/>
              <a:gd name="connsiteX10" fmla="*/ 175098 w 3784059"/>
              <a:gd name="connsiteY10" fmla="*/ 719847 h 1196503"/>
              <a:gd name="connsiteX11" fmla="*/ 330740 w 3784059"/>
              <a:gd name="connsiteY11" fmla="*/ 642026 h 1196503"/>
              <a:gd name="connsiteX12" fmla="*/ 778213 w 3784059"/>
              <a:gd name="connsiteY12" fmla="*/ 642026 h 1196503"/>
              <a:gd name="connsiteX13" fmla="*/ 1099225 w 3784059"/>
              <a:gd name="connsiteY13" fmla="*/ 603115 h 1196503"/>
              <a:gd name="connsiteX14" fmla="*/ 1342417 w 3784059"/>
              <a:gd name="connsiteY14" fmla="*/ 496111 h 1196503"/>
              <a:gd name="connsiteX15" fmla="*/ 1556425 w 3784059"/>
              <a:gd name="connsiteY15" fmla="*/ 321013 h 1196503"/>
              <a:gd name="connsiteX16" fmla="*/ 1653702 w 3784059"/>
              <a:gd name="connsiteY16" fmla="*/ 107005 h 1196503"/>
              <a:gd name="connsiteX17" fmla="*/ 1653702 w 3784059"/>
              <a:gd name="connsiteY17" fmla="*/ 0 h 1196503"/>
              <a:gd name="connsiteX18" fmla="*/ 1857983 w 3784059"/>
              <a:gd name="connsiteY18" fmla="*/ 107005 h 1196503"/>
              <a:gd name="connsiteX19" fmla="*/ 2140085 w 3784059"/>
              <a:gd name="connsiteY19" fmla="*/ 58366 h 1196503"/>
              <a:gd name="connsiteX20" fmla="*/ 2169268 w 3784059"/>
              <a:gd name="connsiteY20" fmla="*/ 233464 h 1196503"/>
              <a:gd name="connsiteX21" fmla="*/ 2315183 w 3784059"/>
              <a:gd name="connsiteY21" fmla="*/ 505839 h 1196503"/>
              <a:gd name="connsiteX22" fmla="*/ 2538919 w 3784059"/>
              <a:gd name="connsiteY22" fmla="*/ 749030 h 1196503"/>
              <a:gd name="connsiteX23" fmla="*/ 2743200 w 3784059"/>
              <a:gd name="connsiteY23" fmla="*/ 914400 h 1196503"/>
              <a:gd name="connsiteX24" fmla="*/ 2898842 w 3784059"/>
              <a:gd name="connsiteY24" fmla="*/ 953311 h 1196503"/>
              <a:gd name="connsiteX25" fmla="*/ 3210128 w 3784059"/>
              <a:gd name="connsiteY25" fmla="*/ 933856 h 1196503"/>
              <a:gd name="connsiteX26" fmla="*/ 3570051 w 3784059"/>
              <a:gd name="connsiteY26" fmla="*/ 797669 h 1196503"/>
              <a:gd name="connsiteX27" fmla="*/ 3784059 w 3784059"/>
              <a:gd name="connsiteY27" fmla="*/ 739303 h 1196503"/>
              <a:gd name="connsiteX28" fmla="*/ 3657600 w 3784059"/>
              <a:gd name="connsiteY28" fmla="*/ 856034 h 1196503"/>
              <a:gd name="connsiteX29" fmla="*/ 3404681 w 3784059"/>
              <a:gd name="connsiteY29" fmla="*/ 904673 h 1196503"/>
              <a:gd name="connsiteX30" fmla="*/ 3219855 w 3784059"/>
              <a:gd name="connsiteY30" fmla="*/ 1031132 h 1196503"/>
              <a:gd name="connsiteX0" fmla="*/ 3219855 w 3784059"/>
              <a:gd name="connsiteY0" fmla="*/ 1053829 h 1219200"/>
              <a:gd name="connsiteX1" fmla="*/ 3219855 w 3784059"/>
              <a:gd name="connsiteY1" fmla="*/ 1053829 h 1219200"/>
              <a:gd name="connsiteX2" fmla="*/ 2558374 w 3784059"/>
              <a:gd name="connsiteY2" fmla="*/ 1219200 h 1219200"/>
              <a:gd name="connsiteX3" fmla="*/ 1877438 w 3784059"/>
              <a:gd name="connsiteY3" fmla="*/ 1180289 h 1219200"/>
              <a:gd name="connsiteX4" fmla="*/ 1478604 w 3784059"/>
              <a:gd name="connsiteY4" fmla="*/ 1102468 h 1219200"/>
              <a:gd name="connsiteX5" fmla="*/ 1245140 w 3784059"/>
              <a:gd name="connsiteY5" fmla="*/ 1053829 h 1219200"/>
              <a:gd name="connsiteX6" fmla="*/ 1235413 w 3784059"/>
              <a:gd name="connsiteY6" fmla="*/ 664723 h 1219200"/>
              <a:gd name="connsiteX7" fmla="*/ 729574 w 3784059"/>
              <a:gd name="connsiteY7" fmla="*/ 703634 h 1219200"/>
              <a:gd name="connsiteX8" fmla="*/ 272374 w 3784059"/>
              <a:gd name="connsiteY8" fmla="*/ 781455 h 1219200"/>
              <a:gd name="connsiteX9" fmla="*/ 0 w 3784059"/>
              <a:gd name="connsiteY9" fmla="*/ 830093 h 1219200"/>
              <a:gd name="connsiteX10" fmla="*/ 175098 w 3784059"/>
              <a:gd name="connsiteY10" fmla="*/ 742544 h 1219200"/>
              <a:gd name="connsiteX11" fmla="*/ 330740 w 3784059"/>
              <a:gd name="connsiteY11" fmla="*/ 664723 h 1219200"/>
              <a:gd name="connsiteX12" fmla="*/ 778213 w 3784059"/>
              <a:gd name="connsiteY12" fmla="*/ 664723 h 1219200"/>
              <a:gd name="connsiteX13" fmla="*/ 1099225 w 3784059"/>
              <a:gd name="connsiteY13" fmla="*/ 625812 h 1219200"/>
              <a:gd name="connsiteX14" fmla="*/ 1342417 w 3784059"/>
              <a:gd name="connsiteY14" fmla="*/ 518808 h 1219200"/>
              <a:gd name="connsiteX15" fmla="*/ 1556425 w 3784059"/>
              <a:gd name="connsiteY15" fmla="*/ 343710 h 1219200"/>
              <a:gd name="connsiteX16" fmla="*/ 1653702 w 3784059"/>
              <a:gd name="connsiteY16" fmla="*/ 129702 h 1219200"/>
              <a:gd name="connsiteX17" fmla="*/ 1653702 w 3784059"/>
              <a:gd name="connsiteY17" fmla="*/ 22697 h 1219200"/>
              <a:gd name="connsiteX18" fmla="*/ 1857983 w 3784059"/>
              <a:gd name="connsiteY18" fmla="*/ 129702 h 1219200"/>
              <a:gd name="connsiteX19" fmla="*/ 2086584 w 3784059"/>
              <a:gd name="connsiteY19" fmla="*/ 0 h 1219200"/>
              <a:gd name="connsiteX20" fmla="*/ 2169268 w 3784059"/>
              <a:gd name="connsiteY20" fmla="*/ 256161 h 1219200"/>
              <a:gd name="connsiteX21" fmla="*/ 2315183 w 3784059"/>
              <a:gd name="connsiteY21" fmla="*/ 528536 h 1219200"/>
              <a:gd name="connsiteX22" fmla="*/ 2538919 w 3784059"/>
              <a:gd name="connsiteY22" fmla="*/ 771727 h 1219200"/>
              <a:gd name="connsiteX23" fmla="*/ 2743200 w 3784059"/>
              <a:gd name="connsiteY23" fmla="*/ 937097 h 1219200"/>
              <a:gd name="connsiteX24" fmla="*/ 2898842 w 3784059"/>
              <a:gd name="connsiteY24" fmla="*/ 976008 h 1219200"/>
              <a:gd name="connsiteX25" fmla="*/ 3210128 w 3784059"/>
              <a:gd name="connsiteY25" fmla="*/ 956553 h 1219200"/>
              <a:gd name="connsiteX26" fmla="*/ 3570051 w 3784059"/>
              <a:gd name="connsiteY26" fmla="*/ 820366 h 1219200"/>
              <a:gd name="connsiteX27" fmla="*/ 3784059 w 3784059"/>
              <a:gd name="connsiteY27" fmla="*/ 762000 h 1219200"/>
              <a:gd name="connsiteX28" fmla="*/ 3657600 w 3784059"/>
              <a:gd name="connsiteY28" fmla="*/ 878731 h 1219200"/>
              <a:gd name="connsiteX29" fmla="*/ 3404681 w 3784059"/>
              <a:gd name="connsiteY29" fmla="*/ 927370 h 1219200"/>
              <a:gd name="connsiteX30" fmla="*/ 3219855 w 3784059"/>
              <a:gd name="connsiteY30" fmla="*/ 1053829 h 1219200"/>
              <a:gd name="connsiteX0" fmla="*/ 3219855 w 3784059"/>
              <a:gd name="connsiteY0" fmla="*/ 1053829 h 1219200"/>
              <a:gd name="connsiteX1" fmla="*/ 3219855 w 3784059"/>
              <a:gd name="connsiteY1" fmla="*/ 1053829 h 1219200"/>
              <a:gd name="connsiteX2" fmla="*/ 2558374 w 3784059"/>
              <a:gd name="connsiteY2" fmla="*/ 1219200 h 1219200"/>
              <a:gd name="connsiteX3" fmla="*/ 1877438 w 3784059"/>
              <a:gd name="connsiteY3" fmla="*/ 1180289 h 1219200"/>
              <a:gd name="connsiteX4" fmla="*/ 1478604 w 3784059"/>
              <a:gd name="connsiteY4" fmla="*/ 1102468 h 1219200"/>
              <a:gd name="connsiteX5" fmla="*/ 1245140 w 3784059"/>
              <a:gd name="connsiteY5" fmla="*/ 1053829 h 1219200"/>
              <a:gd name="connsiteX6" fmla="*/ 1235413 w 3784059"/>
              <a:gd name="connsiteY6" fmla="*/ 664723 h 1219200"/>
              <a:gd name="connsiteX7" fmla="*/ 729574 w 3784059"/>
              <a:gd name="connsiteY7" fmla="*/ 703634 h 1219200"/>
              <a:gd name="connsiteX8" fmla="*/ 272374 w 3784059"/>
              <a:gd name="connsiteY8" fmla="*/ 781455 h 1219200"/>
              <a:gd name="connsiteX9" fmla="*/ 0 w 3784059"/>
              <a:gd name="connsiteY9" fmla="*/ 830093 h 1219200"/>
              <a:gd name="connsiteX10" fmla="*/ 175098 w 3784059"/>
              <a:gd name="connsiteY10" fmla="*/ 742544 h 1219200"/>
              <a:gd name="connsiteX11" fmla="*/ 330740 w 3784059"/>
              <a:gd name="connsiteY11" fmla="*/ 664723 h 1219200"/>
              <a:gd name="connsiteX12" fmla="*/ 778213 w 3784059"/>
              <a:gd name="connsiteY12" fmla="*/ 664723 h 1219200"/>
              <a:gd name="connsiteX13" fmla="*/ 1099225 w 3784059"/>
              <a:gd name="connsiteY13" fmla="*/ 625812 h 1219200"/>
              <a:gd name="connsiteX14" fmla="*/ 1342417 w 3784059"/>
              <a:gd name="connsiteY14" fmla="*/ 518808 h 1219200"/>
              <a:gd name="connsiteX15" fmla="*/ 1556425 w 3784059"/>
              <a:gd name="connsiteY15" fmla="*/ 343710 h 1219200"/>
              <a:gd name="connsiteX16" fmla="*/ 1653702 w 3784059"/>
              <a:gd name="connsiteY16" fmla="*/ 129702 h 1219200"/>
              <a:gd name="connsiteX17" fmla="*/ 1653702 w 3784059"/>
              <a:gd name="connsiteY17" fmla="*/ 22697 h 1219200"/>
              <a:gd name="connsiteX18" fmla="*/ 1857984 w 3784059"/>
              <a:gd name="connsiteY18" fmla="*/ 0 h 1219200"/>
              <a:gd name="connsiteX19" fmla="*/ 2086584 w 3784059"/>
              <a:gd name="connsiteY19" fmla="*/ 0 h 1219200"/>
              <a:gd name="connsiteX20" fmla="*/ 2169268 w 3784059"/>
              <a:gd name="connsiteY20" fmla="*/ 256161 h 1219200"/>
              <a:gd name="connsiteX21" fmla="*/ 2315183 w 3784059"/>
              <a:gd name="connsiteY21" fmla="*/ 528536 h 1219200"/>
              <a:gd name="connsiteX22" fmla="*/ 2538919 w 3784059"/>
              <a:gd name="connsiteY22" fmla="*/ 771727 h 1219200"/>
              <a:gd name="connsiteX23" fmla="*/ 2743200 w 3784059"/>
              <a:gd name="connsiteY23" fmla="*/ 937097 h 1219200"/>
              <a:gd name="connsiteX24" fmla="*/ 2898842 w 3784059"/>
              <a:gd name="connsiteY24" fmla="*/ 976008 h 1219200"/>
              <a:gd name="connsiteX25" fmla="*/ 3210128 w 3784059"/>
              <a:gd name="connsiteY25" fmla="*/ 956553 h 1219200"/>
              <a:gd name="connsiteX26" fmla="*/ 3570051 w 3784059"/>
              <a:gd name="connsiteY26" fmla="*/ 820366 h 1219200"/>
              <a:gd name="connsiteX27" fmla="*/ 3784059 w 3784059"/>
              <a:gd name="connsiteY27" fmla="*/ 762000 h 1219200"/>
              <a:gd name="connsiteX28" fmla="*/ 3657600 w 3784059"/>
              <a:gd name="connsiteY28" fmla="*/ 878731 h 1219200"/>
              <a:gd name="connsiteX29" fmla="*/ 3404681 w 3784059"/>
              <a:gd name="connsiteY29" fmla="*/ 927370 h 1219200"/>
              <a:gd name="connsiteX30" fmla="*/ 3219855 w 3784059"/>
              <a:gd name="connsiteY30" fmla="*/ 1053829 h 1219200"/>
              <a:gd name="connsiteX0" fmla="*/ 3219855 w 3784059"/>
              <a:gd name="connsiteY0" fmla="*/ 1130029 h 1295400"/>
              <a:gd name="connsiteX1" fmla="*/ 3219855 w 3784059"/>
              <a:gd name="connsiteY1" fmla="*/ 1130029 h 1295400"/>
              <a:gd name="connsiteX2" fmla="*/ 2558374 w 3784059"/>
              <a:gd name="connsiteY2" fmla="*/ 1295400 h 1295400"/>
              <a:gd name="connsiteX3" fmla="*/ 1877438 w 3784059"/>
              <a:gd name="connsiteY3" fmla="*/ 1256489 h 1295400"/>
              <a:gd name="connsiteX4" fmla="*/ 1478604 w 3784059"/>
              <a:gd name="connsiteY4" fmla="*/ 1178668 h 1295400"/>
              <a:gd name="connsiteX5" fmla="*/ 1245140 w 3784059"/>
              <a:gd name="connsiteY5" fmla="*/ 1130029 h 1295400"/>
              <a:gd name="connsiteX6" fmla="*/ 1235413 w 3784059"/>
              <a:gd name="connsiteY6" fmla="*/ 740923 h 1295400"/>
              <a:gd name="connsiteX7" fmla="*/ 729574 w 3784059"/>
              <a:gd name="connsiteY7" fmla="*/ 779834 h 1295400"/>
              <a:gd name="connsiteX8" fmla="*/ 272374 w 3784059"/>
              <a:gd name="connsiteY8" fmla="*/ 857655 h 1295400"/>
              <a:gd name="connsiteX9" fmla="*/ 0 w 3784059"/>
              <a:gd name="connsiteY9" fmla="*/ 906293 h 1295400"/>
              <a:gd name="connsiteX10" fmla="*/ 175098 w 3784059"/>
              <a:gd name="connsiteY10" fmla="*/ 818744 h 1295400"/>
              <a:gd name="connsiteX11" fmla="*/ 330740 w 3784059"/>
              <a:gd name="connsiteY11" fmla="*/ 740923 h 1295400"/>
              <a:gd name="connsiteX12" fmla="*/ 778213 w 3784059"/>
              <a:gd name="connsiteY12" fmla="*/ 740923 h 1295400"/>
              <a:gd name="connsiteX13" fmla="*/ 1099225 w 3784059"/>
              <a:gd name="connsiteY13" fmla="*/ 702012 h 1295400"/>
              <a:gd name="connsiteX14" fmla="*/ 1342417 w 3784059"/>
              <a:gd name="connsiteY14" fmla="*/ 595008 h 1295400"/>
              <a:gd name="connsiteX15" fmla="*/ 1556425 w 3784059"/>
              <a:gd name="connsiteY15" fmla="*/ 419910 h 1295400"/>
              <a:gd name="connsiteX16" fmla="*/ 1653702 w 3784059"/>
              <a:gd name="connsiteY16" fmla="*/ 205902 h 1295400"/>
              <a:gd name="connsiteX17" fmla="*/ 1553184 w 3784059"/>
              <a:gd name="connsiteY17" fmla="*/ 0 h 1295400"/>
              <a:gd name="connsiteX18" fmla="*/ 1857984 w 3784059"/>
              <a:gd name="connsiteY18" fmla="*/ 76200 h 1295400"/>
              <a:gd name="connsiteX19" fmla="*/ 2086584 w 3784059"/>
              <a:gd name="connsiteY19" fmla="*/ 76200 h 1295400"/>
              <a:gd name="connsiteX20" fmla="*/ 2169268 w 3784059"/>
              <a:gd name="connsiteY20" fmla="*/ 332361 h 1295400"/>
              <a:gd name="connsiteX21" fmla="*/ 2315183 w 3784059"/>
              <a:gd name="connsiteY21" fmla="*/ 604736 h 1295400"/>
              <a:gd name="connsiteX22" fmla="*/ 2538919 w 3784059"/>
              <a:gd name="connsiteY22" fmla="*/ 847927 h 1295400"/>
              <a:gd name="connsiteX23" fmla="*/ 2743200 w 3784059"/>
              <a:gd name="connsiteY23" fmla="*/ 1013297 h 1295400"/>
              <a:gd name="connsiteX24" fmla="*/ 2898842 w 3784059"/>
              <a:gd name="connsiteY24" fmla="*/ 1052208 h 1295400"/>
              <a:gd name="connsiteX25" fmla="*/ 3210128 w 3784059"/>
              <a:gd name="connsiteY25" fmla="*/ 1032753 h 1295400"/>
              <a:gd name="connsiteX26" fmla="*/ 3570051 w 3784059"/>
              <a:gd name="connsiteY26" fmla="*/ 896566 h 1295400"/>
              <a:gd name="connsiteX27" fmla="*/ 3784059 w 3784059"/>
              <a:gd name="connsiteY27" fmla="*/ 838200 h 1295400"/>
              <a:gd name="connsiteX28" fmla="*/ 3657600 w 3784059"/>
              <a:gd name="connsiteY28" fmla="*/ 954931 h 1295400"/>
              <a:gd name="connsiteX29" fmla="*/ 3404681 w 3784059"/>
              <a:gd name="connsiteY29" fmla="*/ 1003570 h 1295400"/>
              <a:gd name="connsiteX30" fmla="*/ 3219855 w 3784059"/>
              <a:gd name="connsiteY30" fmla="*/ 1130029 h 1295400"/>
              <a:gd name="connsiteX0" fmla="*/ 3219855 w 3784059"/>
              <a:gd name="connsiteY0" fmla="*/ 1130029 h 1295400"/>
              <a:gd name="connsiteX1" fmla="*/ 3219855 w 3784059"/>
              <a:gd name="connsiteY1" fmla="*/ 1130029 h 1295400"/>
              <a:gd name="connsiteX2" fmla="*/ 2558374 w 3784059"/>
              <a:gd name="connsiteY2" fmla="*/ 1295400 h 1295400"/>
              <a:gd name="connsiteX3" fmla="*/ 1877438 w 3784059"/>
              <a:gd name="connsiteY3" fmla="*/ 1256489 h 1295400"/>
              <a:gd name="connsiteX4" fmla="*/ 1478604 w 3784059"/>
              <a:gd name="connsiteY4" fmla="*/ 1178668 h 1295400"/>
              <a:gd name="connsiteX5" fmla="*/ 1245140 w 3784059"/>
              <a:gd name="connsiteY5" fmla="*/ 1130029 h 1295400"/>
              <a:gd name="connsiteX6" fmla="*/ 1235413 w 3784059"/>
              <a:gd name="connsiteY6" fmla="*/ 740923 h 1295400"/>
              <a:gd name="connsiteX7" fmla="*/ 729574 w 3784059"/>
              <a:gd name="connsiteY7" fmla="*/ 779834 h 1295400"/>
              <a:gd name="connsiteX8" fmla="*/ 272374 w 3784059"/>
              <a:gd name="connsiteY8" fmla="*/ 857655 h 1295400"/>
              <a:gd name="connsiteX9" fmla="*/ 0 w 3784059"/>
              <a:gd name="connsiteY9" fmla="*/ 906293 h 1295400"/>
              <a:gd name="connsiteX10" fmla="*/ 175098 w 3784059"/>
              <a:gd name="connsiteY10" fmla="*/ 818744 h 1295400"/>
              <a:gd name="connsiteX11" fmla="*/ 330740 w 3784059"/>
              <a:gd name="connsiteY11" fmla="*/ 740923 h 1295400"/>
              <a:gd name="connsiteX12" fmla="*/ 778213 w 3784059"/>
              <a:gd name="connsiteY12" fmla="*/ 740923 h 1295400"/>
              <a:gd name="connsiteX13" fmla="*/ 1099225 w 3784059"/>
              <a:gd name="connsiteY13" fmla="*/ 702012 h 1295400"/>
              <a:gd name="connsiteX14" fmla="*/ 1342417 w 3784059"/>
              <a:gd name="connsiteY14" fmla="*/ 595008 h 1295400"/>
              <a:gd name="connsiteX15" fmla="*/ 1556425 w 3784059"/>
              <a:gd name="connsiteY15" fmla="*/ 419910 h 1295400"/>
              <a:gd name="connsiteX16" fmla="*/ 1629384 w 3784059"/>
              <a:gd name="connsiteY16" fmla="*/ 152400 h 1295400"/>
              <a:gd name="connsiteX17" fmla="*/ 1553184 w 3784059"/>
              <a:gd name="connsiteY17" fmla="*/ 0 h 1295400"/>
              <a:gd name="connsiteX18" fmla="*/ 1857984 w 3784059"/>
              <a:gd name="connsiteY18" fmla="*/ 76200 h 1295400"/>
              <a:gd name="connsiteX19" fmla="*/ 2086584 w 3784059"/>
              <a:gd name="connsiteY19" fmla="*/ 76200 h 1295400"/>
              <a:gd name="connsiteX20" fmla="*/ 2169268 w 3784059"/>
              <a:gd name="connsiteY20" fmla="*/ 332361 h 1295400"/>
              <a:gd name="connsiteX21" fmla="*/ 2315183 w 3784059"/>
              <a:gd name="connsiteY21" fmla="*/ 604736 h 1295400"/>
              <a:gd name="connsiteX22" fmla="*/ 2538919 w 3784059"/>
              <a:gd name="connsiteY22" fmla="*/ 847927 h 1295400"/>
              <a:gd name="connsiteX23" fmla="*/ 2743200 w 3784059"/>
              <a:gd name="connsiteY23" fmla="*/ 1013297 h 1295400"/>
              <a:gd name="connsiteX24" fmla="*/ 2898842 w 3784059"/>
              <a:gd name="connsiteY24" fmla="*/ 1052208 h 1295400"/>
              <a:gd name="connsiteX25" fmla="*/ 3210128 w 3784059"/>
              <a:gd name="connsiteY25" fmla="*/ 1032753 h 1295400"/>
              <a:gd name="connsiteX26" fmla="*/ 3570051 w 3784059"/>
              <a:gd name="connsiteY26" fmla="*/ 896566 h 1295400"/>
              <a:gd name="connsiteX27" fmla="*/ 3784059 w 3784059"/>
              <a:gd name="connsiteY27" fmla="*/ 838200 h 1295400"/>
              <a:gd name="connsiteX28" fmla="*/ 3657600 w 3784059"/>
              <a:gd name="connsiteY28" fmla="*/ 954931 h 1295400"/>
              <a:gd name="connsiteX29" fmla="*/ 3404681 w 3784059"/>
              <a:gd name="connsiteY29" fmla="*/ 1003570 h 1295400"/>
              <a:gd name="connsiteX30" fmla="*/ 3219855 w 3784059"/>
              <a:gd name="connsiteY30" fmla="*/ 1130029 h 1295400"/>
              <a:gd name="connsiteX0" fmla="*/ 3219855 w 3784059"/>
              <a:gd name="connsiteY0" fmla="*/ 1130029 h 1295400"/>
              <a:gd name="connsiteX1" fmla="*/ 3219855 w 3784059"/>
              <a:gd name="connsiteY1" fmla="*/ 1130029 h 1295400"/>
              <a:gd name="connsiteX2" fmla="*/ 2558374 w 3784059"/>
              <a:gd name="connsiteY2" fmla="*/ 1295400 h 1295400"/>
              <a:gd name="connsiteX3" fmla="*/ 1877438 w 3784059"/>
              <a:gd name="connsiteY3" fmla="*/ 1256489 h 1295400"/>
              <a:gd name="connsiteX4" fmla="*/ 1478604 w 3784059"/>
              <a:gd name="connsiteY4" fmla="*/ 1178668 h 1295400"/>
              <a:gd name="connsiteX5" fmla="*/ 1245140 w 3784059"/>
              <a:gd name="connsiteY5" fmla="*/ 1130029 h 1295400"/>
              <a:gd name="connsiteX6" fmla="*/ 1235413 w 3784059"/>
              <a:gd name="connsiteY6" fmla="*/ 740923 h 1295400"/>
              <a:gd name="connsiteX7" fmla="*/ 729574 w 3784059"/>
              <a:gd name="connsiteY7" fmla="*/ 779834 h 1295400"/>
              <a:gd name="connsiteX8" fmla="*/ 272374 w 3784059"/>
              <a:gd name="connsiteY8" fmla="*/ 857655 h 1295400"/>
              <a:gd name="connsiteX9" fmla="*/ 0 w 3784059"/>
              <a:gd name="connsiteY9" fmla="*/ 906293 h 1295400"/>
              <a:gd name="connsiteX10" fmla="*/ 175098 w 3784059"/>
              <a:gd name="connsiteY10" fmla="*/ 818744 h 1295400"/>
              <a:gd name="connsiteX11" fmla="*/ 330740 w 3784059"/>
              <a:gd name="connsiteY11" fmla="*/ 740923 h 1295400"/>
              <a:gd name="connsiteX12" fmla="*/ 778213 w 3784059"/>
              <a:gd name="connsiteY12" fmla="*/ 740923 h 1295400"/>
              <a:gd name="connsiteX13" fmla="*/ 1099225 w 3784059"/>
              <a:gd name="connsiteY13" fmla="*/ 702012 h 1295400"/>
              <a:gd name="connsiteX14" fmla="*/ 1342417 w 3784059"/>
              <a:gd name="connsiteY14" fmla="*/ 595008 h 1295400"/>
              <a:gd name="connsiteX15" fmla="*/ 1556425 w 3784059"/>
              <a:gd name="connsiteY15" fmla="*/ 419910 h 1295400"/>
              <a:gd name="connsiteX16" fmla="*/ 1629384 w 3784059"/>
              <a:gd name="connsiteY16" fmla="*/ 152400 h 1295400"/>
              <a:gd name="connsiteX17" fmla="*/ 1553184 w 3784059"/>
              <a:gd name="connsiteY17" fmla="*/ 0 h 1295400"/>
              <a:gd name="connsiteX18" fmla="*/ 1857984 w 3784059"/>
              <a:gd name="connsiteY18" fmla="*/ 76200 h 1295400"/>
              <a:gd name="connsiteX19" fmla="*/ 2031459 w 3784059"/>
              <a:gd name="connsiteY19" fmla="*/ 0 h 1295400"/>
              <a:gd name="connsiteX20" fmla="*/ 2169268 w 3784059"/>
              <a:gd name="connsiteY20" fmla="*/ 332361 h 1295400"/>
              <a:gd name="connsiteX21" fmla="*/ 2315183 w 3784059"/>
              <a:gd name="connsiteY21" fmla="*/ 604736 h 1295400"/>
              <a:gd name="connsiteX22" fmla="*/ 2538919 w 3784059"/>
              <a:gd name="connsiteY22" fmla="*/ 847927 h 1295400"/>
              <a:gd name="connsiteX23" fmla="*/ 2743200 w 3784059"/>
              <a:gd name="connsiteY23" fmla="*/ 1013297 h 1295400"/>
              <a:gd name="connsiteX24" fmla="*/ 2898842 w 3784059"/>
              <a:gd name="connsiteY24" fmla="*/ 1052208 h 1295400"/>
              <a:gd name="connsiteX25" fmla="*/ 3210128 w 3784059"/>
              <a:gd name="connsiteY25" fmla="*/ 1032753 h 1295400"/>
              <a:gd name="connsiteX26" fmla="*/ 3570051 w 3784059"/>
              <a:gd name="connsiteY26" fmla="*/ 896566 h 1295400"/>
              <a:gd name="connsiteX27" fmla="*/ 3784059 w 3784059"/>
              <a:gd name="connsiteY27" fmla="*/ 838200 h 1295400"/>
              <a:gd name="connsiteX28" fmla="*/ 3657600 w 3784059"/>
              <a:gd name="connsiteY28" fmla="*/ 954931 h 1295400"/>
              <a:gd name="connsiteX29" fmla="*/ 3404681 w 3784059"/>
              <a:gd name="connsiteY29" fmla="*/ 1003570 h 1295400"/>
              <a:gd name="connsiteX30" fmla="*/ 3219855 w 3784059"/>
              <a:gd name="connsiteY30" fmla="*/ 1130029 h 1295400"/>
              <a:gd name="connsiteX0" fmla="*/ 3219855 w 3784059"/>
              <a:gd name="connsiteY0" fmla="*/ 1130029 h 1295400"/>
              <a:gd name="connsiteX1" fmla="*/ 3219855 w 3784059"/>
              <a:gd name="connsiteY1" fmla="*/ 1130029 h 1295400"/>
              <a:gd name="connsiteX2" fmla="*/ 2558374 w 3784059"/>
              <a:gd name="connsiteY2" fmla="*/ 1295400 h 1295400"/>
              <a:gd name="connsiteX3" fmla="*/ 1877438 w 3784059"/>
              <a:gd name="connsiteY3" fmla="*/ 1256489 h 1295400"/>
              <a:gd name="connsiteX4" fmla="*/ 1478604 w 3784059"/>
              <a:gd name="connsiteY4" fmla="*/ 1178668 h 1295400"/>
              <a:gd name="connsiteX5" fmla="*/ 1245140 w 3784059"/>
              <a:gd name="connsiteY5" fmla="*/ 1130029 h 1295400"/>
              <a:gd name="connsiteX6" fmla="*/ 1235413 w 3784059"/>
              <a:gd name="connsiteY6" fmla="*/ 740923 h 1295400"/>
              <a:gd name="connsiteX7" fmla="*/ 729574 w 3784059"/>
              <a:gd name="connsiteY7" fmla="*/ 779834 h 1295400"/>
              <a:gd name="connsiteX8" fmla="*/ 272374 w 3784059"/>
              <a:gd name="connsiteY8" fmla="*/ 857655 h 1295400"/>
              <a:gd name="connsiteX9" fmla="*/ 0 w 3784059"/>
              <a:gd name="connsiteY9" fmla="*/ 906293 h 1295400"/>
              <a:gd name="connsiteX10" fmla="*/ 175098 w 3784059"/>
              <a:gd name="connsiteY10" fmla="*/ 818744 h 1295400"/>
              <a:gd name="connsiteX11" fmla="*/ 330740 w 3784059"/>
              <a:gd name="connsiteY11" fmla="*/ 740923 h 1295400"/>
              <a:gd name="connsiteX12" fmla="*/ 778213 w 3784059"/>
              <a:gd name="connsiteY12" fmla="*/ 740923 h 1295400"/>
              <a:gd name="connsiteX13" fmla="*/ 1099225 w 3784059"/>
              <a:gd name="connsiteY13" fmla="*/ 702012 h 1295400"/>
              <a:gd name="connsiteX14" fmla="*/ 1342417 w 3784059"/>
              <a:gd name="connsiteY14" fmla="*/ 595008 h 1295400"/>
              <a:gd name="connsiteX15" fmla="*/ 1556425 w 3784059"/>
              <a:gd name="connsiteY15" fmla="*/ 419910 h 1295400"/>
              <a:gd name="connsiteX16" fmla="*/ 1629384 w 3784059"/>
              <a:gd name="connsiteY16" fmla="*/ 152400 h 1295400"/>
              <a:gd name="connsiteX17" fmla="*/ 1553184 w 3784059"/>
              <a:gd name="connsiteY17" fmla="*/ 0 h 1295400"/>
              <a:gd name="connsiteX18" fmla="*/ 1802859 w 3784059"/>
              <a:gd name="connsiteY18" fmla="*/ 76200 h 1295400"/>
              <a:gd name="connsiteX19" fmla="*/ 2031459 w 3784059"/>
              <a:gd name="connsiteY19" fmla="*/ 0 h 1295400"/>
              <a:gd name="connsiteX20" fmla="*/ 2169268 w 3784059"/>
              <a:gd name="connsiteY20" fmla="*/ 332361 h 1295400"/>
              <a:gd name="connsiteX21" fmla="*/ 2315183 w 3784059"/>
              <a:gd name="connsiteY21" fmla="*/ 604736 h 1295400"/>
              <a:gd name="connsiteX22" fmla="*/ 2538919 w 3784059"/>
              <a:gd name="connsiteY22" fmla="*/ 847927 h 1295400"/>
              <a:gd name="connsiteX23" fmla="*/ 2743200 w 3784059"/>
              <a:gd name="connsiteY23" fmla="*/ 1013297 h 1295400"/>
              <a:gd name="connsiteX24" fmla="*/ 2898842 w 3784059"/>
              <a:gd name="connsiteY24" fmla="*/ 1052208 h 1295400"/>
              <a:gd name="connsiteX25" fmla="*/ 3210128 w 3784059"/>
              <a:gd name="connsiteY25" fmla="*/ 1032753 h 1295400"/>
              <a:gd name="connsiteX26" fmla="*/ 3570051 w 3784059"/>
              <a:gd name="connsiteY26" fmla="*/ 896566 h 1295400"/>
              <a:gd name="connsiteX27" fmla="*/ 3784059 w 3784059"/>
              <a:gd name="connsiteY27" fmla="*/ 838200 h 1295400"/>
              <a:gd name="connsiteX28" fmla="*/ 3657600 w 3784059"/>
              <a:gd name="connsiteY28" fmla="*/ 954931 h 1295400"/>
              <a:gd name="connsiteX29" fmla="*/ 3404681 w 3784059"/>
              <a:gd name="connsiteY29" fmla="*/ 1003570 h 1295400"/>
              <a:gd name="connsiteX30" fmla="*/ 3219855 w 3784059"/>
              <a:gd name="connsiteY30" fmla="*/ 1130029 h 1295400"/>
              <a:gd name="connsiteX0" fmla="*/ 3219855 w 3784059"/>
              <a:gd name="connsiteY0" fmla="*/ 1130029 h 1295400"/>
              <a:gd name="connsiteX1" fmla="*/ 3219855 w 3784059"/>
              <a:gd name="connsiteY1" fmla="*/ 1130029 h 1295400"/>
              <a:gd name="connsiteX2" fmla="*/ 2558374 w 3784059"/>
              <a:gd name="connsiteY2" fmla="*/ 1295400 h 1295400"/>
              <a:gd name="connsiteX3" fmla="*/ 1877438 w 3784059"/>
              <a:gd name="connsiteY3" fmla="*/ 1256489 h 1295400"/>
              <a:gd name="connsiteX4" fmla="*/ 1478604 w 3784059"/>
              <a:gd name="connsiteY4" fmla="*/ 1178668 h 1295400"/>
              <a:gd name="connsiteX5" fmla="*/ 1245140 w 3784059"/>
              <a:gd name="connsiteY5" fmla="*/ 1130029 h 1295400"/>
              <a:gd name="connsiteX6" fmla="*/ 1235413 w 3784059"/>
              <a:gd name="connsiteY6" fmla="*/ 740923 h 1295400"/>
              <a:gd name="connsiteX7" fmla="*/ 729574 w 3784059"/>
              <a:gd name="connsiteY7" fmla="*/ 779834 h 1295400"/>
              <a:gd name="connsiteX8" fmla="*/ 272374 w 3784059"/>
              <a:gd name="connsiteY8" fmla="*/ 857655 h 1295400"/>
              <a:gd name="connsiteX9" fmla="*/ 0 w 3784059"/>
              <a:gd name="connsiteY9" fmla="*/ 906293 h 1295400"/>
              <a:gd name="connsiteX10" fmla="*/ 175098 w 3784059"/>
              <a:gd name="connsiteY10" fmla="*/ 818744 h 1295400"/>
              <a:gd name="connsiteX11" fmla="*/ 330740 w 3784059"/>
              <a:gd name="connsiteY11" fmla="*/ 740923 h 1295400"/>
              <a:gd name="connsiteX12" fmla="*/ 778213 w 3784059"/>
              <a:gd name="connsiteY12" fmla="*/ 740923 h 1295400"/>
              <a:gd name="connsiteX13" fmla="*/ 1099225 w 3784059"/>
              <a:gd name="connsiteY13" fmla="*/ 702012 h 1295400"/>
              <a:gd name="connsiteX14" fmla="*/ 1342417 w 3784059"/>
              <a:gd name="connsiteY14" fmla="*/ 595008 h 1295400"/>
              <a:gd name="connsiteX15" fmla="*/ 1556425 w 3784059"/>
              <a:gd name="connsiteY15" fmla="*/ 419910 h 1295400"/>
              <a:gd name="connsiteX16" fmla="*/ 1629384 w 3784059"/>
              <a:gd name="connsiteY16" fmla="*/ 152400 h 1295400"/>
              <a:gd name="connsiteX17" fmla="*/ 1553184 w 3784059"/>
              <a:gd name="connsiteY17" fmla="*/ 0 h 1295400"/>
              <a:gd name="connsiteX18" fmla="*/ 1802859 w 3784059"/>
              <a:gd name="connsiteY18" fmla="*/ 76200 h 1295400"/>
              <a:gd name="connsiteX19" fmla="*/ 2031459 w 3784059"/>
              <a:gd name="connsiteY19" fmla="*/ 0 h 1295400"/>
              <a:gd name="connsiteX20" fmla="*/ 2169268 w 3784059"/>
              <a:gd name="connsiteY20" fmla="*/ 332361 h 1295400"/>
              <a:gd name="connsiteX21" fmla="*/ 2315183 w 3784059"/>
              <a:gd name="connsiteY21" fmla="*/ 604736 h 1295400"/>
              <a:gd name="connsiteX22" fmla="*/ 2538919 w 3784059"/>
              <a:gd name="connsiteY22" fmla="*/ 847927 h 1295400"/>
              <a:gd name="connsiteX23" fmla="*/ 2743200 w 3784059"/>
              <a:gd name="connsiteY23" fmla="*/ 1013297 h 1295400"/>
              <a:gd name="connsiteX24" fmla="*/ 2898842 w 3784059"/>
              <a:gd name="connsiteY24" fmla="*/ 1052208 h 1295400"/>
              <a:gd name="connsiteX25" fmla="*/ 3210128 w 3784059"/>
              <a:gd name="connsiteY25" fmla="*/ 1032753 h 1295400"/>
              <a:gd name="connsiteX26" fmla="*/ 3570051 w 3784059"/>
              <a:gd name="connsiteY26" fmla="*/ 896566 h 1295400"/>
              <a:gd name="connsiteX27" fmla="*/ 3784059 w 3784059"/>
              <a:gd name="connsiteY27" fmla="*/ 838200 h 1295400"/>
              <a:gd name="connsiteX28" fmla="*/ 3657600 w 3784059"/>
              <a:gd name="connsiteY28" fmla="*/ 954931 h 1295400"/>
              <a:gd name="connsiteX29" fmla="*/ 3404681 w 3784059"/>
              <a:gd name="connsiteY29" fmla="*/ 1003570 h 1295400"/>
              <a:gd name="connsiteX30" fmla="*/ 3219855 w 3784059"/>
              <a:gd name="connsiteY30" fmla="*/ 1130029 h 1295400"/>
              <a:gd name="connsiteX0" fmla="*/ 3219855 w 3784059"/>
              <a:gd name="connsiteY0" fmla="*/ 1130029 h 1295400"/>
              <a:gd name="connsiteX1" fmla="*/ 3219855 w 3784059"/>
              <a:gd name="connsiteY1" fmla="*/ 1130029 h 1295400"/>
              <a:gd name="connsiteX2" fmla="*/ 2558374 w 3784059"/>
              <a:gd name="connsiteY2" fmla="*/ 1295400 h 1295400"/>
              <a:gd name="connsiteX3" fmla="*/ 1877438 w 3784059"/>
              <a:gd name="connsiteY3" fmla="*/ 1256489 h 1295400"/>
              <a:gd name="connsiteX4" fmla="*/ 1478604 w 3784059"/>
              <a:gd name="connsiteY4" fmla="*/ 1178668 h 1295400"/>
              <a:gd name="connsiteX5" fmla="*/ 1245140 w 3784059"/>
              <a:gd name="connsiteY5" fmla="*/ 1130029 h 1295400"/>
              <a:gd name="connsiteX6" fmla="*/ 1235413 w 3784059"/>
              <a:gd name="connsiteY6" fmla="*/ 740923 h 1295400"/>
              <a:gd name="connsiteX7" fmla="*/ 729574 w 3784059"/>
              <a:gd name="connsiteY7" fmla="*/ 779834 h 1295400"/>
              <a:gd name="connsiteX8" fmla="*/ 272374 w 3784059"/>
              <a:gd name="connsiteY8" fmla="*/ 857655 h 1295400"/>
              <a:gd name="connsiteX9" fmla="*/ 0 w 3784059"/>
              <a:gd name="connsiteY9" fmla="*/ 906293 h 1295400"/>
              <a:gd name="connsiteX10" fmla="*/ 175098 w 3784059"/>
              <a:gd name="connsiteY10" fmla="*/ 818744 h 1295400"/>
              <a:gd name="connsiteX11" fmla="*/ 330740 w 3784059"/>
              <a:gd name="connsiteY11" fmla="*/ 740923 h 1295400"/>
              <a:gd name="connsiteX12" fmla="*/ 778213 w 3784059"/>
              <a:gd name="connsiteY12" fmla="*/ 740923 h 1295400"/>
              <a:gd name="connsiteX13" fmla="*/ 1099225 w 3784059"/>
              <a:gd name="connsiteY13" fmla="*/ 702012 h 1295400"/>
              <a:gd name="connsiteX14" fmla="*/ 1342417 w 3784059"/>
              <a:gd name="connsiteY14" fmla="*/ 595008 h 1295400"/>
              <a:gd name="connsiteX15" fmla="*/ 1556425 w 3784059"/>
              <a:gd name="connsiteY15" fmla="*/ 419910 h 1295400"/>
              <a:gd name="connsiteX16" fmla="*/ 1629384 w 3784059"/>
              <a:gd name="connsiteY16" fmla="*/ 152400 h 1295400"/>
              <a:gd name="connsiteX17" fmla="*/ 1553184 w 3784059"/>
              <a:gd name="connsiteY17" fmla="*/ 0 h 1295400"/>
              <a:gd name="connsiteX18" fmla="*/ 1802859 w 3784059"/>
              <a:gd name="connsiteY18" fmla="*/ 0 h 1295400"/>
              <a:gd name="connsiteX19" fmla="*/ 2031459 w 3784059"/>
              <a:gd name="connsiteY19" fmla="*/ 0 h 1295400"/>
              <a:gd name="connsiteX20" fmla="*/ 2169268 w 3784059"/>
              <a:gd name="connsiteY20" fmla="*/ 332361 h 1295400"/>
              <a:gd name="connsiteX21" fmla="*/ 2315183 w 3784059"/>
              <a:gd name="connsiteY21" fmla="*/ 604736 h 1295400"/>
              <a:gd name="connsiteX22" fmla="*/ 2538919 w 3784059"/>
              <a:gd name="connsiteY22" fmla="*/ 847927 h 1295400"/>
              <a:gd name="connsiteX23" fmla="*/ 2743200 w 3784059"/>
              <a:gd name="connsiteY23" fmla="*/ 1013297 h 1295400"/>
              <a:gd name="connsiteX24" fmla="*/ 2898842 w 3784059"/>
              <a:gd name="connsiteY24" fmla="*/ 1052208 h 1295400"/>
              <a:gd name="connsiteX25" fmla="*/ 3210128 w 3784059"/>
              <a:gd name="connsiteY25" fmla="*/ 1032753 h 1295400"/>
              <a:gd name="connsiteX26" fmla="*/ 3570051 w 3784059"/>
              <a:gd name="connsiteY26" fmla="*/ 896566 h 1295400"/>
              <a:gd name="connsiteX27" fmla="*/ 3784059 w 3784059"/>
              <a:gd name="connsiteY27" fmla="*/ 838200 h 1295400"/>
              <a:gd name="connsiteX28" fmla="*/ 3657600 w 3784059"/>
              <a:gd name="connsiteY28" fmla="*/ 954931 h 1295400"/>
              <a:gd name="connsiteX29" fmla="*/ 3404681 w 3784059"/>
              <a:gd name="connsiteY29" fmla="*/ 1003570 h 1295400"/>
              <a:gd name="connsiteX30" fmla="*/ 3219855 w 3784059"/>
              <a:gd name="connsiteY30" fmla="*/ 1130029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84059" h="1295400">
                <a:moveTo>
                  <a:pt x="3219855" y="1130029"/>
                </a:moveTo>
                <a:lnTo>
                  <a:pt x="3219855" y="1130029"/>
                </a:lnTo>
                <a:lnTo>
                  <a:pt x="2558374" y="1295400"/>
                </a:lnTo>
                <a:lnTo>
                  <a:pt x="1877438" y="1256489"/>
                </a:lnTo>
                <a:lnTo>
                  <a:pt x="1478604" y="1178668"/>
                </a:lnTo>
                <a:lnTo>
                  <a:pt x="1245140" y="1130029"/>
                </a:lnTo>
                <a:lnTo>
                  <a:pt x="1235413" y="740923"/>
                </a:lnTo>
                <a:lnTo>
                  <a:pt x="729574" y="779834"/>
                </a:lnTo>
                <a:lnTo>
                  <a:pt x="272374" y="857655"/>
                </a:lnTo>
                <a:lnTo>
                  <a:pt x="0" y="906293"/>
                </a:lnTo>
                <a:lnTo>
                  <a:pt x="175098" y="818744"/>
                </a:lnTo>
                <a:lnTo>
                  <a:pt x="330740" y="740923"/>
                </a:lnTo>
                <a:lnTo>
                  <a:pt x="778213" y="740923"/>
                </a:lnTo>
                <a:lnTo>
                  <a:pt x="1099225" y="702012"/>
                </a:lnTo>
                <a:lnTo>
                  <a:pt x="1342417" y="595008"/>
                </a:lnTo>
                <a:lnTo>
                  <a:pt x="1556425" y="419910"/>
                </a:lnTo>
                <a:lnTo>
                  <a:pt x="1629384" y="152400"/>
                </a:lnTo>
                <a:lnTo>
                  <a:pt x="1553184" y="0"/>
                </a:lnTo>
                <a:lnTo>
                  <a:pt x="1802859" y="0"/>
                </a:lnTo>
                <a:lnTo>
                  <a:pt x="2031459" y="0"/>
                </a:lnTo>
                <a:lnTo>
                  <a:pt x="2169268" y="332361"/>
                </a:lnTo>
                <a:lnTo>
                  <a:pt x="2315183" y="604736"/>
                </a:lnTo>
                <a:lnTo>
                  <a:pt x="2538919" y="847927"/>
                </a:lnTo>
                <a:lnTo>
                  <a:pt x="2743200" y="1013297"/>
                </a:lnTo>
                <a:lnTo>
                  <a:pt x="2898842" y="1052208"/>
                </a:lnTo>
                <a:lnTo>
                  <a:pt x="3210128" y="1032753"/>
                </a:lnTo>
                <a:lnTo>
                  <a:pt x="3570051" y="896566"/>
                </a:lnTo>
                <a:lnTo>
                  <a:pt x="3784059" y="838200"/>
                </a:lnTo>
                <a:lnTo>
                  <a:pt x="3657600" y="954931"/>
                </a:lnTo>
                <a:lnTo>
                  <a:pt x="3404681" y="1003570"/>
                </a:lnTo>
                <a:lnTo>
                  <a:pt x="3219855" y="1130029"/>
                </a:lnTo>
                <a:close/>
              </a:path>
            </a:pathLst>
          </a:cu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943100" y="533400"/>
            <a:ext cx="5257800" cy="2800767"/>
          </a:xfrm>
          <a:prstGeom prst="rect">
            <a:avLst/>
          </a:prstGeom>
          <a:solidFill>
            <a:schemeClr val="bg1"/>
          </a:solidFill>
        </p:spPr>
        <p:txBody>
          <a:bodyPr wrap="square" rtlCol="0">
            <a:spAutoFit/>
          </a:bodyPr>
          <a:lstStyle/>
          <a:p>
            <a:pPr algn="ctr"/>
            <a:r>
              <a:rPr lang="en-US" sz="4400" b="1" dirty="0" smtClean="0"/>
              <a:t>BUT OF COURSE, IT WASN’T ALWAYS THIS WAY…LET’S GO BACK 315 MILLION YEARS!</a:t>
            </a:r>
          </a:p>
        </p:txBody>
      </p:sp>
      <p:sp>
        <p:nvSpPr>
          <p:cNvPr id="33" name="TextBox 32"/>
          <p:cNvSpPr txBox="1"/>
          <p:nvPr/>
        </p:nvSpPr>
        <p:spPr>
          <a:xfrm>
            <a:off x="1943100" y="533400"/>
            <a:ext cx="5257800" cy="2800767"/>
          </a:xfrm>
          <a:prstGeom prst="rect">
            <a:avLst/>
          </a:prstGeom>
          <a:solidFill>
            <a:schemeClr val="bg1"/>
          </a:solidFill>
        </p:spPr>
        <p:txBody>
          <a:bodyPr wrap="square" rtlCol="0">
            <a:spAutoFit/>
          </a:bodyPr>
          <a:lstStyle/>
          <a:p>
            <a:pPr algn="ctr"/>
            <a:r>
              <a:rPr lang="en-US" sz="4400" b="1" dirty="0" smtClean="0"/>
              <a:t>As global warming &amp; cooling cycled back and forth, the oceans would rise &amp; fall</a:t>
            </a:r>
          </a:p>
        </p:txBody>
      </p:sp>
      <p:cxnSp>
        <p:nvCxnSpPr>
          <p:cNvPr id="37" name="Straight Arrow Connector 36"/>
          <p:cNvCxnSpPr/>
          <p:nvPr/>
        </p:nvCxnSpPr>
        <p:spPr>
          <a:xfrm>
            <a:off x="2590800" y="4419600"/>
            <a:ext cx="2895600" cy="10668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1981200" y="3352800"/>
            <a:ext cx="9144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243" name="Picture 3"/>
          <p:cNvPicPr>
            <a:picLocks noChangeAspect="1" noChangeArrowheads="1"/>
          </p:cNvPicPr>
          <p:nvPr/>
        </p:nvPicPr>
        <p:blipFill>
          <a:blip r:embed="rId7" cstate="print"/>
          <a:srcRect/>
          <a:stretch>
            <a:fillRect/>
          </a:stretch>
        </p:blipFill>
        <p:spPr bwMode="auto">
          <a:xfrm>
            <a:off x="5576" y="1577975"/>
            <a:ext cx="9132848" cy="3702050"/>
          </a:xfrm>
          <a:prstGeom prst="rect">
            <a:avLst/>
          </a:prstGeom>
          <a:noFill/>
          <a:ln w="9525">
            <a:noFill/>
            <a:miter lim="800000"/>
            <a:headEnd/>
            <a:tailEnd/>
          </a:ln>
        </p:spPr>
      </p:pic>
      <p:pic>
        <p:nvPicPr>
          <p:cNvPr id="39" name="Picture 38" descr="https://2.bp.blogspot.com/-d_cy-iAJwZw/UcgJ2umNmMI/AAAAAAAADV8/DagKkiWAsM0/s320/chinle+schematic+of+anticline+and+syncline.jpg">
            <a:hlinkClick r:id="rId8"/>
          </p:cNvPr>
          <p:cNvPicPr/>
          <p:nvPr/>
        </p:nvPicPr>
        <p:blipFill>
          <a:blip r:embed="rId9" cstate="print"/>
          <a:srcRect/>
          <a:stretch>
            <a:fillRect/>
          </a:stretch>
        </p:blipFill>
        <p:spPr bwMode="auto">
          <a:xfrm>
            <a:off x="1104900" y="1067038"/>
            <a:ext cx="6934200" cy="4723924"/>
          </a:xfrm>
          <a:prstGeom prst="rect">
            <a:avLst/>
          </a:prstGeom>
          <a:noFill/>
          <a:ln w="9525">
            <a:noFill/>
            <a:miter lim="800000"/>
            <a:headEnd/>
            <a:tailEnd/>
          </a:ln>
        </p:spPr>
      </p:pic>
      <p:grpSp>
        <p:nvGrpSpPr>
          <p:cNvPr id="35" name="Group 34"/>
          <p:cNvGrpSpPr/>
          <p:nvPr/>
        </p:nvGrpSpPr>
        <p:grpSpPr>
          <a:xfrm>
            <a:off x="1409700" y="1091701"/>
            <a:ext cx="6324600" cy="4674598"/>
            <a:chOff x="1418616" y="1584325"/>
            <a:chExt cx="6324600" cy="4674598"/>
          </a:xfrm>
        </p:grpSpPr>
        <p:pic>
          <p:nvPicPr>
            <p:cNvPr id="138242" name="Picture 2"/>
            <p:cNvPicPr>
              <a:picLocks noChangeAspect="1" noChangeArrowheads="1"/>
            </p:cNvPicPr>
            <p:nvPr/>
          </p:nvPicPr>
          <p:blipFill>
            <a:blip r:embed="rId10" cstate="print"/>
            <a:srcRect/>
            <a:stretch>
              <a:fillRect/>
            </a:stretch>
          </p:blipFill>
          <p:spPr bwMode="auto">
            <a:xfrm>
              <a:off x="1438275" y="1584325"/>
              <a:ext cx="6267450" cy="3689350"/>
            </a:xfrm>
            <a:prstGeom prst="rect">
              <a:avLst/>
            </a:prstGeom>
            <a:noFill/>
            <a:ln w="38100">
              <a:solidFill>
                <a:schemeClr val="tx1"/>
              </a:solidFill>
              <a:miter lim="800000"/>
              <a:headEnd/>
              <a:tailEnd/>
            </a:ln>
          </p:spPr>
        </p:pic>
        <p:sp>
          <p:nvSpPr>
            <p:cNvPr id="34" name="TextBox 33"/>
            <p:cNvSpPr txBox="1"/>
            <p:nvPr/>
          </p:nvSpPr>
          <p:spPr>
            <a:xfrm>
              <a:off x="1418616" y="5304816"/>
              <a:ext cx="6324600" cy="954107"/>
            </a:xfrm>
            <a:prstGeom prst="rect">
              <a:avLst/>
            </a:prstGeom>
            <a:solidFill>
              <a:schemeClr val="bg1"/>
            </a:solidFill>
            <a:ln w="38100">
              <a:solidFill>
                <a:schemeClr val="tx1"/>
              </a:solidFill>
              <a:miter lim="800000"/>
              <a:headEnd/>
              <a:tailEnd/>
            </a:ln>
          </p:spPr>
          <p:txBody>
            <a:bodyPr wrap="square" rtlCol="0">
              <a:spAutoFit/>
            </a:bodyPr>
            <a:lstStyle/>
            <a:p>
              <a:pPr algn="ctr"/>
              <a:r>
                <a:rPr lang="en-US" sz="2800" b="1" dirty="0" smtClean="0"/>
                <a:t>Eroded top of a Salt Anticline, </a:t>
              </a:r>
            </a:p>
            <a:p>
              <a:pPr algn="ctr"/>
              <a:r>
                <a:rPr lang="en-US" sz="2800" b="1" dirty="0" smtClean="0"/>
                <a:t>Paradox Basin</a:t>
              </a:r>
            </a:p>
          </p:txBody>
        </p:sp>
      </p:grpSp>
      <p:sp>
        <p:nvSpPr>
          <p:cNvPr id="40" name="Oval 39"/>
          <p:cNvSpPr/>
          <p:nvPr/>
        </p:nvSpPr>
        <p:spPr>
          <a:xfrm>
            <a:off x="762000" y="1447800"/>
            <a:ext cx="22098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33800" y="1447800"/>
            <a:ext cx="22098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400800" y="1524000"/>
            <a:ext cx="22098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2000"/>
                                        <p:tgtEl>
                                          <p:spTgt spid="32"/>
                                        </p:tgtEl>
                                      </p:cBhvr>
                                    </p:animEffect>
                                    <p:set>
                                      <p:cBhvr>
                                        <p:cTn id="14" dur="1" fill="hold">
                                          <p:stCondLst>
                                            <p:cond delay="1999"/>
                                          </p:stCondLst>
                                        </p:cTn>
                                        <p:tgtEl>
                                          <p:spTgt spid="32"/>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33"/>
                                        </p:tgtEl>
                                      </p:cBhvr>
                                    </p:animEffect>
                                    <p:set>
                                      <p:cBhvr>
                                        <p:cTn id="24" dur="1" fill="hold">
                                          <p:stCondLst>
                                            <p:cond delay="1999"/>
                                          </p:stCondLst>
                                        </p:cTn>
                                        <p:tgtEl>
                                          <p:spTgt spid="33"/>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30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3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131076"/>
                                        </p:tgtEl>
                                        <p:attrNameLst>
                                          <p:attrName>style.visibility</p:attrName>
                                        </p:attrNameLst>
                                      </p:cBhvr>
                                      <p:to>
                                        <p:strVal val="visible"/>
                                      </p:to>
                                    </p:set>
                                    <p:anim calcmode="lin" valueType="num">
                                      <p:cBhvr>
                                        <p:cTn id="35" dur="3000" fill="hold"/>
                                        <p:tgtEl>
                                          <p:spTgt spid="131076"/>
                                        </p:tgtEl>
                                        <p:attrNameLst>
                                          <p:attrName>ppt_w</p:attrName>
                                        </p:attrNameLst>
                                      </p:cBhvr>
                                      <p:tavLst>
                                        <p:tav tm="0">
                                          <p:val>
                                            <p:fltVal val="0"/>
                                          </p:val>
                                        </p:tav>
                                        <p:tav tm="100000">
                                          <p:val>
                                            <p:strVal val="#ppt_w"/>
                                          </p:val>
                                        </p:tav>
                                      </p:tavLst>
                                    </p:anim>
                                    <p:anim calcmode="lin" valueType="num">
                                      <p:cBhvr>
                                        <p:cTn id="36" dur="3000" fill="hold"/>
                                        <p:tgtEl>
                                          <p:spTgt spid="131076"/>
                                        </p:tgtEl>
                                        <p:attrNameLst>
                                          <p:attrName>ppt_h</p:attrName>
                                        </p:attrNameLst>
                                      </p:cBhvr>
                                      <p:tavLst>
                                        <p:tav tm="0">
                                          <p:val>
                                            <p:fltVal val="0"/>
                                          </p:val>
                                        </p:tav>
                                        <p:tav tm="100000">
                                          <p:val>
                                            <p:strVal val="#ppt_h"/>
                                          </p:val>
                                        </p:tav>
                                      </p:tavLst>
                                    </p:anim>
                                    <p:anim calcmode="lin" valueType="num">
                                      <p:cBhvr>
                                        <p:cTn id="37" dur="3000" fill="hold"/>
                                        <p:tgtEl>
                                          <p:spTgt spid="131076"/>
                                        </p:tgtEl>
                                        <p:attrNameLst>
                                          <p:attrName>style.rotation</p:attrName>
                                        </p:attrNameLst>
                                      </p:cBhvr>
                                      <p:tavLst>
                                        <p:tav tm="0">
                                          <p:val>
                                            <p:fltVal val="360"/>
                                          </p:val>
                                        </p:tav>
                                        <p:tav tm="100000">
                                          <p:val>
                                            <p:fltVal val="0"/>
                                          </p:val>
                                        </p:tav>
                                      </p:tavLst>
                                    </p:anim>
                                    <p:animEffect transition="in" filter="fade">
                                      <p:cBhvr>
                                        <p:cTn id="38" dur="3000"/>
                                        <p:tgtEl>
                                          <p:spTgt spid="13107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1" nodeType="clickEffect">
                                  <p:stCondLst>
                                    <p:cond delay="0"/>
                                  </p:stCondLst>
                                  <p:childTnLst>
                                    <p:animEffect transition="out" filter="wipe(up)">
                                      <p:cBhvr>
                                        <p:cTn id="42" dur="3000"/>
                                        <p:tgtEl>
                                          <p:spTgt spid="22"/>
                                        </p:tgtEl>
                                      </p:cBhvr>
                                    </p:animEffect>
                                    <p:set>
                                      <p:cBhvr>
                                        <p:cTn id="43" dur="1" fill="hold">
                                          <p:stCondLst>
                                            <p:cond delay="2999"/>
                                          </p:stCondLst>
                                        </p:cTn>
                                        <p:tgtEl>
                                          <p:spTgt spid="2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xit" presetSubtype="1" fill="hold" grpId="1" nodeType="clickEffect">
                                  <p:stCondLst>
                                    <p:cond delay="0"/>
                                  </p:stCondLst>
                                  <p:childTnLst>
                                    <p:animEffect transition="out" filter="wipe(up)">
                                      <p:cBhvr>
                                        <p:cTn id="50" dur="2000"/>
                                        <p:tgtEl>
                                          <p:spTgt spid="24"/>
                                        </p:tgtEl>
                                      </p:cBhvr>
                                    </p:animEffect>
                                    <p:set>
                                      <p:cBhvr>
                                        <p:cTn id="51" dur="1" fill="hold">
                                          <p:stCondLst>
                                            <p:cond delay="1999"/>
                                          </p:stCondLst>
                                        </p:cTn>
                                        <p:tgtEl>
                                          <p:spTgt spid="2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2000"/>
                                        <p:tgtEl>
                                          <p:spTgt spid="26"/>
                                        </p:tgtEl>
                                      </p:cBhvr>
                                    </p:animEffect>
                                    <p:set>
                                      <p:cBhvr>
                                        <p:cTn id="59" dur="1" fill="hold">
                                          <p:stCondLst>
                                            <p:cond delay="1999"/>
                                          </p:stCondLst>
                                        </p:cTn>
                                        <p:tgtEl>
                                          <p:spTgt spid="26"/>
                                        </p:tgtEl>
                                        <p:attrNameLst>
                                          <p:attrName>style.visibility</p:attrName>
                                        </p:attrNameLst>
                                      </p:cBhvr>
                                      <p:to>
                                        <p:strVal val="hidden"/>
                                      </p:to>
                                    </p:set>
                                  </p:childTnLst>
                                </p:cTn>
                              </p:par>
                              <p:par>
                                <p:cTn id="60" presetID="22" presetClass="entr" presetSubtype="2"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right)">
                                      <p:cBhvr>
                                        <p:cTn id="62" dur="2000"/>
                                        <p:tgtEl>
                                          <p:spTgt spid="28"/>
                                        </p:tgtEl>
                                      </p:cBhvr>
                                    </p:animEffect>
                                  </p:childTnLst>
                                </p:cTn>
                              </p:par>
                            </p:childTnLst>
                          </p:cTn>
                        </p:par>
                        <p:par>
                          <p:cTn id="63" fill="hold">
                            <p:stCondLst>
                              <p:cond delay="2000"/>
                            </p:stCondLst>
                            <p:childTnLst>
                              <p:par>
                                <p:cTn id="64" presetID="22" presetClass="entr" presetSubtype="4"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2000"/>
                                        <p:tgtEl>
                                          <p:spTgt spid="29"/>
                                        </p:tgtEl>
                                      </p:cBhvr>
                                    </p:animEffect>
                                  </p:childTnLst>
                                </p:cTn>
                              </p:par>
                            </p:childTnLst>
                          </p:cTn>
                        </p:par>
                        <p:par>
                          <p:cTn id="67" fill="hold">
                            <p:stCondLst>
                              <p:cond delay="4000"/>
                            </p:stCondLst>
                            <p:childTnLst>
                              <p:par>
                                <p:cTn id="68" presetID="22" presetClass="entr" presetSubtype="4"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down)">
                                      <p:cBhvr>
                                        <p:cTn id="70" dur="2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31074"/>
                                        </p:tgtEl>
                                        <p:attrNameLst>
                                          <p:attrName>style.visibility</p:attrName>
                                        </p:attrNameLst>
                                      </p:cBhvr>
                                      <p:to>
                                        <p:strVal val="visible"/>
                                      </p:to>
                                    </p:set>
                                    <p:animEffect transition="in" filter="wipe(down)">
                                      <p:cBhvr>
                                        <p:cTn id="75" dur="500"/>
                                        <p:tgtEl>
                                          <p:spTgt spid="131074"/>
                                        </p:tgtEl>
                                      </p:cBhvr>
                                    </p:animEffect>
                                  </p:childTnLst>
                                </p:cTn>
                              </p:par>
                              <p:par>
                                <p:cTn id="76" presetID="22" presetClass="entr" presetSubtype="8"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2000"/>
                                        <p:tgtEl>
                                          <p:spTgt spid="131074"/>
                                        </p:tgtEl>
                                      </p:cBhvr>
                                    </p:animEffect>
                                    <p:set>
                                      <p:cBhvr>
                                        <p:cTn id="83" dur="1" fill="hold">
                                          <p:stCondLst>
                                            <p:cond delay="1999"/>
                                          </p:stCondLst>
                                        </p:cTn>
                                        <p:tgtEl>
                                          <p:spTgt spid="131074"/>
                                        </p:tgtEl>
                                        <p:attrNameLst>
                                          <p:attrName>style.visibility</p:attrName>
                                        </p:attrNameLst>
                                      </p:cBhvr>
                                      <p:to>
                                        <p:strVal val="hidden"/>
                                      </p:to>
                                    </p:set>
                                  </p:childTnLst>
                                </p:cTn>
                              </p:par>
                              <p:par>
                                <p:cTn id="84" presetID="22" presetClass="entr" presetSubtype="4"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down)">
                                      <p:cBhvr>
                                        <p:cTn id="86" dur="2000"/>
                                        <p:tgtEl>
                                          <p:spTgt spid="31"/>
                                        </p:tgtEl>
                                      </p:cBhvr>
                                    </p:animEffect>
                                  </p:childTnLst>
                                </p:cTn>
                              </p:par>
                              <p:par>
                                <p:cTn id="87" presetID="10" presetClass="exit" presetSubtype="0" fill="hold" nodeType="withEffect">
                                  <p:stCondLst>
                                    <p:cond delay="0"/>
                                  </p:stCondLst>
                                  <p:childTnLst>
                                    <p:animEffect transition="out" filter="fade">
                                      <p:cBhvr>
                                        <p:cTn id="88" dur="2000"/>
                                        <p:tgtEl>
                                          <p:spTgt spid="37"/>
                                        </p:tgtEl>
                                      </p:cBhvr>
                                    </p:animEffect>
                                    <p:set>
                                      <p:cBhvr>
                                        <p:cTn id="89" dur="1" fill="hold">
                                          <p:stCondLst>
                                            <p:cond delay="1999"/>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2" nodeType="clickEffect">
                                  <p:stCondLst>
                                    <p:cond delay="0"/>
                                  </p:stCondLst>
                                  <p:childTnLst>
                                    <p:animEffect transition="out" filter="fade">
                                      <p:cBhvr>
                                        <p:cTn id="93" dur="2000"/>
                                        <p:tgtEl>
                                          <p:spTgt spid="22"/>
                                        </p:tgtEl>
                                      </p:cBhvr>
                                    </p:animEffect>
                                    <p:set>
                                      <p:cBhvr>
                                        <p:cTn id="94" dur="1" fill="hold">
                                          <p:stCondLst>
                                            <p:cond delay="1999"/>
                                          </p:stCondLst>
                                        </p:cTn>
                                        <p:tgtEl>
                                          <p:spTgt spid="22"/>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2000"/>
                                        <p:tgtEl>
                                          <p:spTgt spid="24"/>
                                        </p:tgtEl>
                                      </p:cBhvr>
                                    </p:animEffect>
                                    <p:set>
                                      <p:cBhvr>
                                        <p:cTn id="97" dur="1" fill="hold">
                                          <p:stCondLst>
                                            <p:cond delay="1999"/>
                                          </p:stCondLst>
                                        </p:cTn>
                                        <p:tgtEl>
                                          <p:spTgt spid="2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000"/>
                                        <p:tgtEl>
                                          <p:spTgt spid="25"/>
                                        </p:tgtEl>
                                      </p:cBhvr>
                                    </p:animEffect>
                                    <p:set>
                                      <p:cBhvr>
                                        <p:cTn id="100" dur="1" fill="hold">
                                          <p:stCondLst>
                                            <p:cond delay="1999"/>
                                          </p:stCondLst>
                                        </p:cTn>
                                        <p:tgtEl>
                                          <p:spTgt spid="2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2000"/>
                                        <p:tgtEl>
                                          <p:spTgt spid="26"/>
                                        </p:tgtEl>
                                      </p:cBhvr>
                                    </p:animEffect>
                                    <p:set>
                                      <p:cBhvr>
                                        <p:cTn id="103" dur="1" fill="hold">
                                          <p:stCondLst>
                                            <p:cond delay="1999"/>
                                          </p:stCondLst>
                                        </p:cTn>
                                        <p:tgtEl>
                                          <p:spTgt spid="2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000"/>
                                        <p:tgtEl>
                                          <p:spTgt spid="28"/>
                                        </p:tgtEl>
                                      </p:cBhvr>
                                    </p:animEffect>
                                    <p:set>
                                      <p:cBhvr>
                                        <p:cTn id="106" dur="1" fill="hold">
                                          <p:stCondLst>
                                            <p:cond delay="1999"/>
                                          </p:stCondLst>
                                        </p:cTn>
                                        <p:tgtEl>
                                          <p:spTgt spid="2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2000"/>
                                        <p:tgtEl>
                                          <p:spTgt spid="29"/>
                                        </p:tgtEl>
                                      </p:cBhvr>
                                    </p:animEffect>
                                    <p:set>
                                      <p:cBhvr>
                                        <p:cTn id="109" dur="1" fill="hold">
                                          <p:stCondLst>
                                            <p:cond delay="1999"/>
                                          </p:stCondLst>
                                        </p:cTn>
                                        <p:tgtEl>
                                          <p:spTgt spid="2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2000"/>
                                        <p:tgtEl>
                                          <p:spTgt spid="30"/>
                                        </p:tgtEl>
                                      </p:cBhvr>
                                    </p:animEffect>
                                    <p:set>
                                      <p:cBhvr>
                                        <p:cTn id="112" dur="1" fill="hold">
                                          <p:stCondLst>
                                            <p:cond delay="1999"/>
                                          </p:stCondLst>
                                        </p:cTn>
                                        <p:tgtEl>
                                          <p:spTgt spid="30"/>
                                        </p:tgtEl>
                                        <p:attrNameLst>
                                          <p:attrName>style.visibility</p:attrName>
                                        </p:attrNameLst>
                                      </p:cBhvr>
                                      <p:to>
                                        <p:strVal val="hidden"/>
                                      </p:to>
                                    </p:set>
                                  </p:childTnLst>
                                </p:cTn>
                              </p:par>
                              <p:par>
                                <p:cTn id="113" presetID="26"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80">
                                          <p:stCondLst>
                                            <p:cond delay="0"/>
                                          </p:stCondLst>
                                        </p:cTn>
                                        <p:tgtEl>
                                          <p:spTgt spid="38"/>
                                        </p:tgtEl>
                                      </p:cBhvr>
                                    </p:animEffect>
                                    <p:anim calcmode="lin" valueType="num">
                                      <p:cBhvr>
                                        <p:cTn id="11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1" dur="26">
                                          <p:stCondLst>
                                            <p:cond delay="650"/>
                                          </p:stCondLst>
                                        </p:cTn>
                                        <p:tgtEl>
                                          <p:spTgt spid="38"/>
                                        </p:tgtEl>
                                      </p:cBhvr>
                                      <p:to x="100000" y="60000"/>
                                    </p:animScale>
                                    <p:animScale>
                                      <p:cBhvr>
                                        <p:cTn id="122" dur="166" decel="50000">
                                          <p:stCondLst>
                                            <p:cond delay="676"/>
                                          </p:stCondLst>
                                        </p:cTn>
                                        <p:tgtEl>
                                          <p:spTgt spid="38"/>
                                        </p:tgtEl>
                                      </p:cBhvr>
                                      <p:to x="100000" y="100000"/>
                                    </p:animScale>
                                    <p:animScale>
                                      <p:cBhvr>
                                        <p:cTn id="123" dur="26">
                                          <p:stCondLst>
                                            <p:cond delay="1312"/>
                                          </p:stCondLst>
                                        </p:cTn>
                                        <p:tgtEl>
                                          <p:spTgt spid="38"/>
                                        </p:tgtEl>
                                      </p:cBhvr>
                                      <p:to x="100000" y="80000"/>
                                    </p:animScale>
                                    <p:animScale>
                                      <p:cBhvr>
                                        <p:cTn id="124" dur="166" decel="50000">
                                          <p:stCondLst>
                                            <p:cond delay="1338"/>
                                          </p:stCondLst>
                                        </p:cTn>
                                        <p:tgtEl>
                                          <p:spTgt spid="38"/>
                                        </p:tgtEl>
                                      </p:cBhvr>
                                      <p:to x="100000" y="100000"/>
                                    </p:animScale>
                                    <p:animScale>
                                      <p:cBhvr>
                                        <p:cTn id="125" dur="26">
                                          <p:stCondLst>
                                            <p:cond delay="1642"/>
                                          </p:stCondLst>
                                        </p:cTn>
                                        <p:tgtEl>
                                          <p:spTgt spid="38"/>
                                        </p:tgtEl>
                                      </p:cBhvr>
                                      <p:to x="100000" y="90000"/>
                                    </p:animScale>
                                    <p:animScale>
                                      <p:cBhvr>
                                        <p:cTn id="126" dur="166" decel="50000">
                                          <p:stCondLst>
                                            <p:cond delay="1668"/>
                                          </p:stCondLst>
                                        </p:cTn>
                                        <p:tgtEl>
                                          <p:spTgt spid="38"/>
                                        </p:tgtEl>
                                      </p:cBhvr>
                                      <p:to x="100000" y="100000"/>
                                    </p:animScale>
                                    <p:animScale>
                                      <p:cBhvr>
                                        <p:cTn id="127" dur="26">
                                          <p:stCondLst>
                                            <p:cond delay="1808"/>
                                          </p:stCondLst>
                                        </p:cTn>
                                        <p:tgtEl>
                                          <p:spTgt spid="38"/>
                                        </p:tgtEl>
                                      </p:cBhvr>
                                      <p:to x="100000" y="95000"/>
                                    </p:animScale>
                                    <p:animScale>
                                      <p:cBhvr>
                                        <p:cTn id="128" dur="166" decel="50000">
                                          <p:stCondLst>
                                            <p:cond delay="1834"/>
                                          </p:stCondLst>
                                        </p:cTn>
                                        <p:tgtEl>
                                          <p:spTgt spid="38"/>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nodeType="clickEffect">
                                  <p:stCondLst>
                                    <p:cond delay="0"/>
                                  </p:stCondLst>
                                  <p:childTnLst>
                                    <p:set>
                                      <p:cBhvr>
                                        <p:cTn id="132" dur="1" fill="hold">
                                          <p:stCondLst>
                                            <p:cond delay="0"/>
                                          </p:stCondLst>
                                        </p:cTn>
                                        <p:tgtEl>
                                          <p:spTgt spid="138243"/>
                                        </p:tgtEl>
                                        <p:attrNameLst>
                                          <p:attrName>style.visibility</p:attrName>
                                        </p:attrNameLst>
                                      </p:cBhvr>
                                      <p:to>
                                        <p:strVal val="visible"/>
                                      </p:to>
                                    </p:set>
                                    <p:animEffect transition="in" filter="wipe(left)">
                                      <p:cBhvr>
                                        <p:cTn id="133" dur="2000"/>
                                        <p:tgtEl>
                                          <p:spTgt spid="138243"/>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0" fill="hold" grpId="0" nodeType="clickEffect">
                                  <p:stCondLst>
                                    <p:cond delay="0"/>
                                  </p:stCondLst>
                                  <p:childTnLst>
                                    <p:set>
                                      <p:cBhvr>
                                        <p:cTn id="137" dur="1" fill="hold">
                                          <p:stCondLst>
                                            <p:cond delay="0"/>
                                          </p:stCondLst>
                                        </p:cTn>
                                        <p:tgtEl>
                                          <p:spTgt spid="40"/>
                                        </p:tgtEl>
                                        <p:attrNameLst>
                                          <p:attrName>style.visibility</p:attrName>
                                        </p:attrNameLst>
                                      </p:cBhvr>
                                      <p:to>
                                        <p:strVal val="visible"/>
                                      </p:to>
                                    </p:set>
                                    <p:anim calcmode="lin" valueType="num">
                                      <p:cBhvr>
                                        <p:cTn id="138" dur="500" fill="hold"/>
                                        <p:tgtEl>
                                          <p:spTgt spid="40"/>
                                        </p:tgtEl>
                                        <p:attrNameLst>
                                          <p:attrName>ppt_w</p:attrName>
                                        </p:attrNameLst>
                                      </p:cBhvr>
                                      <p:tavLst>
                                        <p:tav tm="0">
                                          <p:val>
                                            <p:fltVal val="0"/>
                                          </p:val>
                                        </p:tav>
                                        <p:tav tm="100000">
                                          <p:val>
                                            <p:strVal val="#ppt_w"/>
                                          </p:val>
                                        </p:tav>
                                      </p:tavLst>
                                    </p:anim>
                                    <p:anim calcmode="lin" valueType="num">
                                      <p:cBhvr>
                                        <p:cTn id="139" dur="500" fill="hold"/>
                                        <p:tgtEl>
                                          <p:spTgt spid="40"/>
                                        </p:tgtEl>
                                        <p:attrNameLst>
                                          <p:attrName>ppt_h</p:attrName>
                                        </p:attrNameLst>
                                      </p:cBhvr>
                                      <p:tavLst>
                                        <p:tav tm="0">
                                          <p:val>
                                            <p:fltVal val="0"/>
                                          </p:val>
                                        </p:tav>
                                        <p:tav tm="100000">
                                          <p:val>
                                            <p:strVal val="#ppt_h"/>
                                          </p:val>
                                        </p:tav>
                                      </p:tavLst>
                                    </p:anim>
                                    <p:animEffect transition="in" filter="fade">
                                      <p:cBhvr>
                                        <p:cTn id="140" dur="500"/>
                                        <p:tgtEl>
                                          <p:spTgt spid="40"/>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par>
                                <p:cTn id="146" presetID="53" presetClass="entr" presetSubtype="0" fill="hold" grpId="0" nodeType="withEffect">
                                  <p:stCondLst>
                                    <p:cond delay="0"/>
                                  </p:stCondLst>
                                  <p:childTnLst>
                                    <p:set>
                                      <p:cBhvr>
                                        <p:cTn id="147" dur="1" fill="hold">
                                          <p:stCondLst>
                                            <p:cond delay="0"/>
                                          </p:stCondLst>
                                        </p:cTn>
                                        <p:tgtEl>
                                          <p:spTgt spid="41"/>
                                        </p:tgtEl>
                                        <p:attrNameLst>
                                          <p:attrName>style.visibility</p:attrName>
                                        </p:attrNameLst>
                                      </p:cBhvr>
                                      <p:to>
                                        <p:strVal val="visible"/>
                                      </p:to>
                                    </p:set>
                                    <p:anim calcmode="lin" valueType="num">
                                      <p:cBhvr>
                                        <p:cTn id="148" dur="500" fill="hold"/>
                                        <p:tgtEl>
                                          <p:spTgt spid="41"/>
                                        </p:tgtEl>
                                        <p:attrNameLst>
                                          <p:attrName>ppt_w</p:attrName>
                                        </p:attrNameLst>
                                      </p:cBhvr>
                                      <p:tavLst>
                                        <p:tav tm="0">
                                          <p:val>
                                            <p:fltVal val="0"/>
                                          </p:val>
                                        </p:tav>
                                        <p:tav tm="100000">
                                          <p:val>
                                            <p:strVal val="#ppt_w"/>
                                          </p:val>
                                        </p:tav>
                                      </p:tavLst>
                                    </p:anim>
                                    <p:anim calcmode="lin" valueType="num">
                                      <p:cBhvr>
                                        <p:cTn id="149" dur="500" fill="hold"/>
                                        <p:tgtEl>
                                          <p:spTgt spid="41"/>
                                        </p:tgtEl>
                                        <p:attrNameLst>
                                          <p:attrName>ppt_h</p:attrName>
                                        </p:attrNameLst>
                                      </p:cBhvr>
                                      <p:tavLst>
                                        <p:tav tm="0">
                                          <p:val>
                                            <p:fltVal val="0"/>
                                          </p:val>
                                        </p:tav>
                                        <p:tav tm="100000">
                                          <p:val>
                                            <p:strVal val="#ppt_h"/>
                                          </p:val>
                                        </p:tav>
                                      </p:tavLst>
                                    </p:anim>
                                    <p:animEffect transition="in" filter="fade">
                                      <p:cBhvr>
                                        <p:cTn id="150" dur="500"/>
                                        <p:tgtEl>
                                          <p:spTgt spid="4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500"/>
                                        <p:tgtEl>
                                          <p:spTgt spid="41"/>
                                        </p:tgtEl>
                                      </p:cBhvr>
                                    </p:animEffect>
                                    <p:set>
                                      <p:cBhvr>
                                        <p:cTn id="155" dur="1" fill="hold">
                                          <p:stCondLst>
                                            <p:cond delay="499"/>
                                          </p:stCondLst>
                                        </p:cTn>
                                        <p:tgtEl>
                                          <p:spTgt spid="41"/>
                                        </p:tgtEl>
                                        <p:attrNameLst>
                                          <p:attrName>style.visibility</p:attrName>
                                        </p:attrNameLst>
                                      </p:cBhvr>
                                      <p:to>
                                        <p:strVal val="hidden"/>
                                      </p:to>
                                    </p:set>
                                  </p:childTnLst>
                                </p:cTn>
                              </p:par>
                              <p:par>
                                <p:cTn id="156" presetID="53" presetClass="entr" presetSubtype="0" fill="hold" grpId="0" nodeType="withEffect">
                                  <p:stCondLst>
                                    <p:cond delay="0"/>
                                  </p:stCondLst>
                                  <p:childTnLst>
                                    <p:set>
                                      <p:cBhvr>
                                        <p:cTn id="157" dur="1" fill="hold">
                                          <p:stCondLst>
                                            <p:cond delay="0"/>
                                          </p:stCondLst>
                                        </p:cTn>
                                        <p:tgtEl>
                                          <p:spTgt spid="42"/>
                                        </p:tgtEl>
                                        <p:attrNameLst>
                                          <p:attrName>style.visibility</p:attrName>
                                        </p:attrNameLst>
                                      </p:cBhvr>
                                      <p:to>
                                        <p:strVal val="visible"/>
                                      </p:to>
                                    </p:set>
                                    <p:anim calcmode="lin" valueType="num">
                                      <p:cBhvr>
                                        <p:cTn id="158" dur="500" fill="hold"/>
                                        <p:tgtEl>
                                          <p:spTgt spid="42"/>
                                        </p:tgtEl>
                                        <p:attrNameLst>
                                          <p:attrName>ppt_w</p:attrName>
                                        </p:attrNameLst>
                                      </p:cBhvr>
                                      <p:tavLst>
                                        <p:tav tm="0">
                                          <p:val>
                                            <p:fltVal val="0"/>
                                          </p:val>
                                        </p:tav>
                                        <p:tav tm="100000">
                                          <p:val>
                                            <p:strVal val="#ppt_w"/>
                                          </p:val>
                                        </p:tav>
                                      </p:tavLst>
                                    </p:anim>
                                    <p:anim calcmode="lin" valueType="num">
                                      <p:cBhvr>
                                        <p:cTn id="159" dur="500" fill="hold"/>
                                        <p:tgtEl>
                                          <p:spTgt spid="42"/>
                                        </p:tgtEl>
                                        <p:attrNameLst>
                                          <p:attrName>ppt_h</p:attrName>
                                        </p:attrNameLst>
                                      </p:cBhvr>
                                      <p:tavLst>
                                        <p:tav tm="0">
                                          <p:val>
                                            <p:fltVal val="0"/>
                                          </p:val>
                                        </p:tav>
                                        <p:tav tm="100000">
                                          <p:val>
                                            <p:strVal val="#ppt_h"/>
                                          </p:val>
                                        </p:tav>
                                      </p:tavLst>
                                    </p:anim>
                                    <p:animEffect transition="in" filter="fade">
                                      <p:cBhvr>
                                        <p:cTn id="160" dur="500"/>
                                        <p:tgtEl>
                                          <p:spTgt spid="42"/>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42"/>
                                        </p:tgtEl>
                                      </p:cBhvr>
                                    </p:animEffect>
                                    <p:set>
                                      <p:cBhvr>
                                        <p:cTn id="165" dur="1" fill="hold">
                                          <p:stCondLst>
                                            <p:cond delay="499"/>
                                          </p:stCondLst>
                                        </p:cTn>
                                        <p:tgtEl>
                                          <p:spTgt spid="42"/>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2000"/>
                                        <p:tgtEl>
                                          <p:spTgt spid="138243"/>
                                        </p:tgtEl>
                                      </p:cBhvr>
                                    </p:animEffect>
                                    <p:set>
                                      <p:cBhvr>
                                        <p:cTn id="168" dur="1" fill="hold">
                                          <p:stCondLst>
                                            <p:cond delay="1999"/>
                                          </p:stCondLst>
                                        </p:cTn>
                                        <p:tgtEl>
                                          <p:spTgt spid="138243"/>
                                        </p:tgtEl>
                                        <p:attrNameLst>
                                          <p:attrName>style.visibility</p:attrName>
                                        </p:attrNameLst>
                                      </p:cBhvr>
                                      <p:to>
                                        <p:strVal val="hidden"/>
                                      </p:to>
                                    </p:set>
                                  </p:childTnLst>
                                </p:cTn>
                              </p:par>
                              <p:par>
                                <p:cTn id="169" presetID="53" presetClass="entr" presetSubtype="0" fill="hold" nodeType="withEffect">
                                  <p:stCondLst>
                                    <p:cond delay="0"/>
                                  </p:stCondLst>
                                  <p:childTnLst>
                                    <p:set>
                                      <p:cBhvr>
                                        <p:cTn id="170" dur="1" fill="hold">
                                          <p:stCondLst>
                                            <p:cond delay="0"/>
                                          </p:stCondLst>
                                        </p:cTn>
                                        <p:tgtEl>
                                          <p:spTgt spid="39"/>
                                        </p:tgtEl>
                                        <p:attrNameLst>
                                          <p:attrName>style.visibility</p:attrName>
                                        </p:attrNameLst>
                                      </p:cBhvr>
                                      <p:to>
                                        <p:strVal val="visible"/>
                                      </p:to>
                                    </p:set>
                                    <p:anim calcmode="lin" valueType="num">
                                      <p:cBhvr>
                                        <p:cTn id="171" dur="500" fill="hold"/>
                                        <p:tgtEl>
                                          <p:spTgt spid="39"/>
                                        </p:tgtEl>
                                        <p:attrNameLst>
                                          <p:attrName>ppt_w</p:attrName>
                                        </p:attrNameLst>
                                      </p:cBhvr>
                                      <p:tavLst>
                                        <p:tav tm="0">
                                          <p:val>
                                            <p:fltVal val="0"/>
                                          </p:val>
                                        </p:tav>
                                        <p:tav tm="100000">
                                          <p:val>
                                            <p:strVal val="#ppt_w"/>
                                          </p:val>
                                        </p:tav>
                                      </p:tavLst>
                                    </p:anim>
                                    <p:anim calcmode="lin" valueType="num">
                                      <p:cBhvr>
                                        <p:cTn id="172" dur="500" fill="hold"/>
                                        <p:tgtEl>
                                          <p:spTgt spid="39"/>
                                        </p:tgtEl>
                                        <p:attrNameLst>
                                          <p:attrName>ppt_h</p:attrName>
                                        </p:attrNameLst>
                                      </p:cBhvr>
                                      <p:tavLst>
                                        <p:tav tm="0">
                                          <p:val>
                                            <p:fltVal val="0"/>
                                          </p:val>
                                        </p:tav>
                                        <p:tav tm="100000">
                                          <p:val>
                                            <p:strVal val="#ppt_h"/>
                                          </p:val>
                                        </p:tav>
                                      </p:tavLst>
                                    </p:anim>
                                    <p:animEffect transition="in" filter="fade">
                                      <p:cBhvr>
                                        <p:cTn id="173" dur="500"/>
                                        <p:tgtEl>
                                          <p:spTgt spid="39"/>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1000"/>
                                        <p:tgtEl>
                                          <p:spTgt spid="39"/>
                                        </p:tgtEl>
                                      </p:cBhvr>
                                    </p:animEffect>
                                    <p:set>
                                      <p:cBhvr>
                                        <p:cTn id="178" dur="1" fill="hold">
                                          <p:stCondLst>
                                            <p:cond delay="999"/>
                                          </p:stCondLst>
                                        </p:cTn>
                                        <p:tgtEl>
                                          <p:spTgt spid="39"/>
                                        </p:tgtEl>
                                        <p:attrNameLst>
                                          <p:attrName>style.visibility</p:attrName>
                                        </p:attrNameLst>
                                      </p:cBhvr>
                                      <p:to>
                                        <p:strVal val="hidden"/>
                                      </p:to>
                                    </p:set>
                                  </p:childTnLst>
                                </p:cTn>
                              </p:par>
                              <p:par>
                                <p:cTn id="179" presetID="53" presetClass="entr" presetSubtype="0" fill="hold" nodeType="withEffect">
                                  <p:stCondLst>
                                    <p:cond delay="0"/>
                                  </p:stCondLst>
                                  <p:childTnLst>
                                    <p:set>
                                      <p:cBhvr>
                                        <p:cTn id="180" dur="1" fill="hold">
                                          <p:stCondLst>
                                            <p:cond delay="0"/>
                                          </p:stCondLst>
                                        </p:cTn>
                                        <p:tgtEl>
                                          <p:spTgt spid="35"/>
                                        </p:tgtEl>
                                        <p:attrNameLst>
                                          <p:attrName>style.visibility</p:attrName>
                                        </p:attrNameLst>
                                      </p:cBhvr>
                                      <p:to>
                                        <p:strVal val="visible"/>
                                      </p:to>
                                    </p:set>
                                    <p:anim calcmode="lin" valueType="num">
                                      <p:cBhvr>
                                        <p:cTn id="181" dur="1000" fill="hold"/>
                                        <p:tgtEl>
                                          <p:spTgt spid="35"/>
                                        </p:tgtEl>
                                        <p:attrNameLst>
                                          <p:attrName>ppt_w</p:attrName>
                                        </p:attrNameLst>
                                      </p:cBhvr>
                                      <p:tavLst>
                                        <p:tav tm="0">
                                          <p:val>
                                            <p:fltVal val="0"/>
                                          </p:val>
                                        </p:tav>
                                        <p:tav tm="100000">
                                          <p:val>
                                            <p:strVal val="#ppt_w"/>
                                          </p:val>
                                        </p:tav>
                                      </p:tavLst>
                                    </p:anim>
                                    <p:anim calcmode="lin" valueType="num">
                                      <p:cBhvr>
                                        <p:cTn id="182" dur="1000" fill="hold"/>
                                        <p:tgtEl>
                                          <p:spTgt spid="35"/>
                                        </p:tgtEl>
                                        <p:attrNameLst>
                                          <p:attrName>ppt_h</p:attrName>
                                        </p:attrNameLst>
                                      </p:cBhvr>
                                      <p:tavLst>
                                        <p:tav tm="0">
                                          <p:val>
                                            <p:fltVal val="0"/>
                                          </p:val>
                                        </p:tav>
                                        <p:tav tm="100000">
                                          <p:val>
                                            <p:strVal val="#ppt_h"/>
                                          </p:val>
                                        </p:tav>
                                      </p:tavLst>
                                    </p:anim>
                                    <p:animEffect transition="in" filter="fade">
                                      <p:cBhvr>
                                        <p:cTn id="183" dur="1000"/>
                                        <p:tgtEl>
                                          <p:spTgt spid="35"/>
                                        </p:tgtEl>
                                      </p:cBhvr>
                                    </p:animEffect>
                                  </p:childTnLst>
                                </p:cTn>
                              </p:par>
                              <p:par>
                                <p:cTn id="184" presetID="10" presetClass="exit" presetSubtype="0" fill="hold" grpId="1" nodeType="withEffect">
                                  <p:stCondLst>
                                    <p:cond delay="0"/>
                                  </p:stCondLst>
                                  <p:childTnLst>
                                    <p:animEffect transition="out" filter="fade">
                                      <p:cBhvr>
                                        <p:cTn id="185" dur="2000"/>
                                        <p:tgtEl>
                                          <p:spTgt spid="31"/>
                                        </p:tgtEl>
                                      </p:cBhvr>
                                    </p:animEffect>
                                    <p:set>
                                      <p:cBhvr>
                                        <p:cTn id="186"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4" grpId="0" animBg="1"/>
      <p:bldP spid="24" grpId="1" animBg="1"/>
      <p:bldP spid="24" grpId="2" animBg="1"/>
      <p:bldP spid="25" grpId="0" animBg="1"/>
      <p:bldP spid="25" grpId="1" animBg="1"/>
      <p:bldP spid="26" grpId="0" animBg="1"/>
      <p:bldP spid="26" grpId="1" animBg="1"/>
      <p:bldP spid="26" grpId="2"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8" grpId="0" animBg="1"/>
      <p:bldP spid="40" grpId="0" animBg="1"/>
      <p:bldP spid="40" grpId="1" animBg="1"/>
      <p:bldP spid="41" grpId="0" animBg="1"/>
      <p:bldP spid="41" grpId="1" animBg="1"/>
      <p:bldP spid="42" grpId="0" animBg="1"/>
      <p:bldP spid="4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Side Note - LIMESTONE, SHALES, &amp; SANDSTONE DEPOSITS</a:t>
            </a:r>
            <a:endParaRPr lang="en-US" sz="3100" dirty="0"/>
          </a:p>
        </p:txBody>
      </p:sp>
      <p:pic>
        <p:nvPicPr>
          <p:cNvPr id="140290" name="Picture 2"/>
          <p:cNvPicPr>
            <a:picLocks noChangeAspect="1" noChangeArrowheads="1"/>
          </p:cNvPicPr>
          <p:nvPr/>
        </p:nvPicPr>
        <p:blipFill>
          <a:blip r:embed="rId3" cstate="print"/>
          <a:srcRect/>
          <a:stretch>
            <a:fillRect/>
          </a:stretch>
        </p:blipFill>
        <p:spPr bwMode="auto">
          <a:xfrm>
            <a:off x="0" y="609600"/>
            <a:ext cx="9144000" cy="4696604"/>
          </a:xfrm>
          <a:prstGeom prst="rect">
            <a:avLst/>
          </a:prstGeom>
          <a:noFill/>
          <a:ln w="9525">
            <a:noFill/>
            <a:miter lim="800000"/>
            <a:headEnd/>
            <a:tailEnd/>
          </a:ln>
        </p:spPr>
      </p:pic>
      <p:sp>
        <p:nvSpPr>
          <p:cNvPr id="7" name="Rectangle 6"/>
          <p:cNvSpPr/>
          <p:nvPr/>
        </p:nvSpPr>
        <p:spPr>
          <a:xfrm>
            <a:off x="0" y="5473005"/>
            <a:ext cx="9144000" cy="1384995"/>
          </a:xfrm>
          <a:prstGeom prst="rect">
            <a:avLst/>
          </a:prstGeom>
          <a:solidFill>
            <a:schemeClr val="bg1"/>
          </a:solidFill>
        </p:spPr>
        <p:txBody>
          <a:bodyPr wrap="square">
            <a:spAutoFit/>
          </a:bodyPr>
          <a:lstStyle/>
          <a:p>
            <a:pPr>
              <a:spcAft>
                <a:spcPts val="600"/>
              </a:spcAft>
            </a:pPr>
            <a:r>
              <a:rPr lang="en-US" sz="2800" dirty="0" smtClean="0"/>
              <a:t>The 33 recorded cycles of global warming and cooling also lead to coral growth at various times resulting in large amounts of limestone deposits over the area</a:t>
            </a:r>
          </a:p>
        </p:txBody>
      </p:sp>
      <p:sp>
        <p:nvSpPr>
          <p:cNvPr id="8" name="Rectangle 7"/>
          <p:cNvSpPr/>
          <p:nvPr/>
        </p:nvSpPr>
        <p:spPr>
          <a:xfrm>
            <a:off x="0" y="5473005"/>
            <a:ext cx="9144000" cy="1384995"/>
          </a:xfrm>
          <a:prstGeom prst="rect">
            <a:avLst/>
          </a:prstGeom>
          <a:solidFill>
            <a:schemeClr val="bg1"/>
          </a:solidFill>
        </p:spPr>
        <p:txBody>
          <a:bodyPr wrap="square">
            <a:spAutoFit/>
          </a:bodyPr>
          <a:lstStyle/>
          <a:p>
            <a:pPr>
              <a:spcAft>
                <a:spcPts val="600"/>
              </a:spcAft>
            </a:pPr>
            <a:r>
              <a:rPr lang="en-US" sz="2800" dirty="0" smtClean="0"/>
              <a:t>The ever changing climate also had periods of intense rainfall which lead to rapid weathering/erosion of adjacent mountain ranges and that lead to increased deposition over the area</a:t>
            </a:r>
          </a:p>
        </p:txBody>
      </p:sp>
      <p:sp>
        <p:nvSpPr>
          <p:cNvPr id="9" name="Oval 8"/>
          <p:cNvSpPr/>
          <p:nvPr/>
        </p:nvSpPr>
        <p:spPr>
          <a:xfrm>
            <a:off x="1143000" y="3429000"/>
            <a:ext cx="10668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934200" y="1905000"/>
            <a:ext cx="1447800" cy="2590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676400" y="3048000"/>
            <a:ext cx="12954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15757" y="1921267"/>
            <a:ext cx="7233007" cy="1941816"/>
          </a:xfrm>
          <a:custGeom>
            <a:avLst/>
            <a:gdLst>
              <a:gd name="connsiteX0" fmla="*/ 7233007 w 7233007"/>
              <a:gd name="connsiteY0" fmla="*/ 20548 h 1962364"/>
              <a:gd name="connsiteX1" fmla="*/ 0 w 7233007"/>
              <a:gd name="connsiteY1" fmla="*/ 20548 h 1962364"/>
              <a:gd name="connsiteX2" fmla="*/ 0 w 7233007"/>
              <a:gd name="connsiteY2" fmla="*/ 441789 h 1962364"/>
              <a:gd name="connsiteX3" fmla="*/ 452063 w 7233007"/>
              <a:gd name="connsiteY3" fmla="*/ 493160 h 1962364"/>
              <a:gd name="connsiteX4" fmla="*/ 883578 w 7233007"/>
              <a:gd name="connsiteY4" fmla="*/ 554805 h 1962364"/>
              <a:gd name="connsiteX5" fmla="*/ 1345915 w 7233007"/>
              <a:gd name="connsiteY5" fmla="*/ 554805 h 1962364"/>
              <a:gd name="connsiteX6" fmla="*/ 1736333 w 7233007"/>
              <a:gd name="connsiteY6" fmla="*/ 482885 h 1962364"/>
              <a:gd name="connsiteX7" fmla="*/ 1993187 w 7233007"/>
              <a:gd name="connsiteY7" fmla="*/ 318499 h 1962364"/>
              <a:gd name="connsiteX8" fmla="*/ 2250041 w 7233007"/>
              <a:gd name="connsiteY8" fmla="*/ 297951 h 1962364"/>
              <a:gd name="connsiteX9" fmla="*/ 2373331 w 7233007"/>
              <a:gd name="connsiteY9" fmla="*/ 410966 h 1962364"/>
              <a:gd name="connsiteX10" fmla="*/ 2640459 w 7233007"/>
              <a:gd name="connsiteY10" fmla="*/ 544530 h 1962364"/>
              <a:gd name="connsiteX11" fmla="*/ 2989780 w 7233007"/>
              <a:gd name="connsiteY11" fmla="*/ 667820 h 1962364"/>
              <a:gd name="connsiteX12" fmla="*/ 3071973 w 7233007"/>
              <a:gd name="connsiteY12" fmla="*/ 708917 h 1962364"/>
              <a:gd name="connsiteX13" fmla="*/ 3328827 w 7233007"/>
              <a:gd name="connsiteY13" fmla="*/ 821933 h 1962364"/>
              <a:gd name="connsiteX14" fmla="*/ 3595955 w 7233007"/>
              <a:gd name="connsiteY14" fmla="*/ 708917 h 1962364"/>
              <a:gd name="connsiteX15" fmla="*/ 3667874 w 7233007"/>
              <a:gd name="connsiteY15" fmla="*/ 513708 h 1962364"/>
              <a:gd name="connsiteX16" fmla="*/ 3893906 w 7233007"/>
              <a:gd name="connsiteY16" fmla="*/ 482885 h 1962364"/>
              <a:gd name="connsiteX17" fmla="*/ 3955551 w 7233007"/>
              <a:gd name="connsiteY17" fmla="*/ 667820 h 1962364"/>
              <a:gd name="connsiteX18" fmla="*/ 4109663 w 7233007"/>
              <a:gd name="connsiteY18" fmla="*/ 657546 h 1962364"/>
              <a:gd name="connsiteX19" fmla="*/ 4150760 w 7233007"/>
              <a:gd name="connsiteY19" fmla="*/ 575353 h 1962364"/>
              <a:gd name="connsiteX20" fmla="*/ 4294598 w 7233007"/>
              <a:gd name="connsiteY20" fmla="*/ 647272 h 1962364"/>
              <a:gd name="connsiteX21" fmla="*/ 4294598 w 7233007"/>
              <a:gd name="connsiteY21" fmla="*/ 770562 h 1962364"/>
              <a:gd name="connsiteX22" fmla="*/ 4541178 w 7233007"/>
              <a:gd name="connsiteY22" fmla="*/ 996593 h 1962364"/>
              <a:gd name="connsiteX23" fmla="*/ 4643919 w 7233007"/>
              <a:gd name="connsiteY23" fmla="*/ 1058238 h 1962364"/>
              <a:gd name="connsiteX24" fmla="*/ 4643919 w 7233007"/>
              <a:gd name="connsiteY24" fmla="*/ 1058238 h 1962364"/>
              <a:gd name="connsiteX25" fmla="*/ 4613097 w 7233007"/>
              <a:gd name="connsiteY25" fmla="*/ 1109609 h 1962364"/>
              <a:gd name="connsiteX26" fmla="*/ 4982967 w 7233007"/>
              <a:gd name="connsiteY26" fmla="*/ 1284270 h 1962364"/>
              <a:gd name="connsiteX27" fmla="*/ 5085708 w 7233007"/>
              <a:gd name="connsiteY27" fmla="*/ 1448656 h 1962364"/>
              <a:gd name="connsiteX28" fmla="*/ 5815173 w 7233007"/>
              <a:gd name="connsiteY28" fmla="*/ 1705510 h 1962364"/>
              <a:gd name="connsiteX29" fmla="*/ 5815173 w 7233007"/>
              <a:gd name="connsiteY29" fmla="*/ 1787703 h 1962364"/>
              <a:gd name="connsiteX30" fmla="*/ 6308333 w 7233007"/>
              <a:gd name="connsiteY30" fmla="*/ 1880171 h 1962364"/>
              <a:gd name="connsiteX31" fmla="*/ 6462445 w 7233007"/>
              <a:gd name="connsiteY31" fmla="*/ 1962364 h 1962364"/>
              <a:gd name="connsiteX32" fmla="*/ 6185043 w 7233007"/>
              <a:gd name="connsiteY32" fmla="*/ 1746607 h 1962364"/>
              <a:gd name="connsiteX33" fmla="*/ 5743254 w 7233007"/>
              <a:gd name="connsiteY33" fmla="*/ 1592494 h 1962364"/>
              <a:gd name="connsiteX34" fmla="*/ 5506949 w 7233007"/>
              <a:gd name="connsiteY34" fmla="*/ 1345915 h 1962364"/>
              <a:gd name="connsiteX35" fmla="*/ 5239821 w 7233007"/>
              <a:gd name="connsiteY35" fmla="*/ 945223 h 1962364"/>
              <a:gd name="connsiteX36" fmla="*/ 5054886 w 7233007"/>
              <a:gd name="connsiteY36" fmla="*/ 780836 h 1962364"/>
              <a:gd name="connsiteX37" fmla="*/ 4931596 w 7233007"/>
              <a:gd name="connsiteY37" fmla="*/ 657546 h 1962364"/>
              <a:gd name="connsiteX38" fmla="*/ 4839128 w 7233007"/>
              <a:gd name="connsiteY38" fmla="*/ 534256 h 1962364"/>
              <a:gd name="connsiteX39" fmla="*/ 4530904 w 7233007"/>
              <a:gd name="connsiteY39" fmla="*/ 410966 h 1962364"/>
              <a:gd name="connsiteX40" fmla="*/ 4356243 w 7233007"/>
              <a:gd name="connsiteY40" fmla="*/ 287677 h 1962364"/>
              <a:gd name="connsiteX41" fmla="*/ 4181582 w 7233007"/>
              <a:gd name="connsiteY41" fmla="*/ 256854 h 1962364"/>
              <a:gd name="connsiteX42" fmla="*/ 4674742 w 7233007"/>
              <a:gd name="connsiteY42" fmla="*/ 195209 h 1962364"/>
              <a:gd name="connsiteX43" fmla="*/ 4952144 w 7233007"/>
              <a:gd name="connsiteY43" fmla="*/ 82193 h 1962364"/>
              <a:gd name="connsiteX44" fmla="*/ 5342562 w 7233007"/>
              <a:gd name="connsiteY44" fmla="*/ 71919 h 1962364"/>
              <a:gd name="connsiteX45" fmla="*/ 5804899 w 7233007"/>
              <a:gd name="connsiteY45" fmla="*/ 92468 h 1962364"/>
              <a:gd name="connsiteX46" fmla="*/ 6195317 w 7233007"/>
              <a:gd name="connsiteY46" fmla="*/ 82193 h 1962364"/>
              <a:gd name="connsiteX47" fmla="*/ 6411074 w 7233007"/>
              <a:gd name="connsiteY47" fmla="*/ 51371 h 1962364"/>
              <a:gd name="connsiteX48" fmla="*/ 6883686 w 7233007"/>
              <a:gd name="connsiteY48" fmla="*/ 30823 h 1962364"/>
              <a:gd name="connsiteX49" fmla="*/ 6863137 w 7233007"/>
              <a:gd name="connsiteY49" fmla="*/ 10274 h 1962364"/>
              <a:gd name="connsiteX50" fmla="*/ 6678203 w 7233007"/>
              <a:gd name="connsiteY50" fmla="*/ 10274 h 1962364"/>
              <a:gd name="connsiteX51" fmla="*/ 6462445 w 7233007"/>
              <a:gd name="connsiteY51" fmla="*/ 0 h 1962364"/>
              <a:gd name="connsiteX52" fmla="*/ 7233007 w 7233007"/>
              <a:gd name="connsiteY52" fmla="*/ 20548 h 1962364"/>
              <a:gd name="connsiteX0" fmla="*/ 7233007 w 7233007"/>
              <a:gd name="connsiteY0" fmla="*/ 20548 h 1962364"/>
              <a:gd name="connsiteX1" fmla="*/ 0 w 7233007"/>
              <a:gd name="connsiteY1" fmla="*/ 20548 h 1962364"/>
              <a:gd name="connsiteX2" fmla="*/ 0 w 7233007"/>
              <a:gd name="connsiteY2" fmla="*/ 441789 h 1962364"/>
              <a:gd name="connsiteX3" fmla="*/ 452063 w 7233007"/>
              <a:gd name="connsiteY3" fmla="*/ 493160 h 1962364"/>
              <a:gd name="connsiteX4" fmla="*/ 883578 w 7233007"/>
              <a:gd name="connsiteY4" fmla="*/ 554805 h 1962364"/>
              <a:gd name="connsiteX5" fmla="*/ 1345915 w 7233007"/>
              <a:gd name="connsiteY5" fmla="*/ 554805 h 1962364"/>
              <a:gd name="connsiteX6" fmla="*/ 1736333 w 7233007"/>
              <a:gd name="connsiteY6" fmla="*/ 482885 h 1962364"/>
              <a:gd name="connsiteX7" fmla="*/ 1993187 w 7233007"/>
              <a:gd name="connsiteY7" fmla="*/ 318499 h 1962364"/>
              <a:gd name="connsiteX8" fmla="*/ 2250041 w 7233007"/>
              <a:gd name="connsiteY8" fmla="*/ 297951 h 1962364"/>
              <a:gd name="connsiteX9" fmla="*/ 2373331 w 7233007"/>
              <a:gd name="connsiteY9" fmla="*/ 410966 h 1962364"/>
              <a:gd name="connsiteX10" fmla="*/ 2640459 w 7233007"/>
              <a:gd name="connsiteY10" fmla="*/ 544530 h 1962364"/>
              <a:gd name="connsiteX11" fmla="*/ 2989780 w 7233007"/>
              <a:gd name="connsiteY11" fmla="*/ 667820 h 1962364"/>
              <a:gd name="connsiteX12" fmla="*/ 3071973 w 7233007"/>
              <a:gd name="connsiteY12" fmla="*/ 708917 h 1962364"/>
              <a:gd name="connsiteX13" fmla="*/ 3328827 w 7233007"/>
              <a:gd name="connsiteY13" fmla="*/ 821933 h 1962364"/>
              <a:gd name="connsiteX14" fmla="*/ 3595955 w 7233007"/>
              <a:gd name="connsiteY14" fmla="*/ 708917 h 1962364"/>
              <a:gd name="connsiteX15" fmla="*/ 3667874 w 7233007"/>
              <a:gd name="connsiteY15" fmla="*/ 513708 h 1962364"/>
              <a:gd name="connsiteX16" fmla="*/ 3893906 w 7233007"/>
              <a:gd name="connsiteY16" fmla="*/ 482885 h 1962364"/>
              <a:gd name="connsiteX17" fmla="*/ 3955551 w 7233007"/>
              <a:gd name="connsiteY17" fmla="*/ 667820 h 1962364"/>
              <a:gd name="connsiteX18" fmla="*/ 4109663 w 7233007"/>
              <a:gd name="connsiteY18" fmla="*/ 657546 h 1962364"/>
              <a:gd name="connsiteX19" fmla="*/ 4150760 w 7233007"/>
              <a:gd name="connsiteY19" fmla="*/ 575353 h 1962364"/>
              <a:gd name="connsiteX20" fmla="*/ 4294598 w 7233007"/>
              <a:gd name="connsiteY20" fmla="*/ 647272 h 1962364"/>
              <a:gd name="connsiteX21" fmla="*/ 4294598 w 7233007"/>
              <a:gd name="connsiteY21" fmla="*/ 770562 h 1962364"/>
              <a:gd name="connsiteX22" fmla="*/ 4541178 w 7233007"/>
              <a:gd name="connsiteY22" fmla="*/ 996593 h 1962364"/>
              <a:gd name="connsiteX23" fmla="*/ 4643919 w 7233007"/>
              <a:gd name="connsiteY23" fmla="*/ 1058238 h 1962364"/>
              <a:gd name="connsiteX24" fmla="*/ 4643919 w 7233007"/>
              <a:gd name="connsiteY24" fmla="*/ 1058238 h 1962364"/>
              <a:gd name="connsiteX25" fmla="*/ 4613097 w 7233007"/>
              <a:gd name="connsiteY25" fmla="*/ 1109609 h 1962364"/>
              <a:gd name="connsiteX26" fmla="*/ 4982967 w 7233007"/>
              <a:gd name="connsiteY26" fmla="*/ 1284270 h 1962364"/>
              <a:gd name="connsiteX27" fmla="*/ 5085708 w 7233007"/>
              <a:gd name="connsiteY27" fmla="*/ 1448656 h 1962364"/>
              <a:gd name="connsiteX28" fmla="*/ 5815173 w 7233007"/>
              <a:gd name="connsiteY28" fmla="*/ 1705510 h 1962364"/>
              <a:gd name="connsiteX29" fmla="*/ 5815173 w 7233007"/>
              <a:gd name="connsiteY29" fmla="*/ 1787703 h 1962364"/>
              <a:gd name="connsiteX30" fmla="*/ 6308333 w 7233007"/>
              <a:gd name="connsiteY30" fmla="*/ 1880171 h 1962364"/>
              <a:gd name="connsiteX31" fmla="*/ 6462445 w 7233007"/>
              <a:gd name="connsiteY31" fmla="*/ 1962364 h 1962364"/>
              <a:gd name="connsiteX32" fmla="*/ 6185043 w 7233007"/>
              <a:gd name="connsiteY32" fmla="*/ 1746607 h 1962364"/>
              <a:gd name="connsiteX33" fmla="*/ 5743254 w 7233007"/>
              <a:gd name="connsiteY33" fmla="*/ 1592494 h 1962364"/>
              <a:gd name="connsiteX34" fmla="*/ 5506949 w 7233007"/>
              <a:gd name="connsiteY34" fmla="*/ 1345915 h 1962364"/>
              <a:gd name="connsiteX35" fmla="*/ 5239821 w 7233007"/>
              <a:gd name="connsiteY35" fmla="*/ 945223 h 1962364"/>
              <a:gd name="connsiteX36" fmla="*/ 5054886 w 7233007"/>
              <a:gd name="connsiteY36" fmla="*/ 780836 h 1962364"/>
              <a:gd name="connsiteX37" fmla="*/ 4931596 w 7233007"/>
              <a:gd name="connsiteY37" fmla="*/ 657546 h 1962364"/>
              <a:gd name="connsiteX38" fmla="*/ 4839128 w 7233007"/>
              <a:gd name="connsiteY38" fmla="*/ 534256 h 1962364"/>
              <a:gd name="connsiteX39" fmla="*/ 4530904 w 7233007"/>
              <a:gd name="connsiteY39" fmla="*/ 410966 h 1962364"/>
              <a:gd name="connsiteX40" fmla="*/ 4356243 w 7233007"/>
              <a:gd name="connsiteY40" fmla="*/ 287677 h 1962364"/>
              <a:gd name="connsiteX41" fmla="*/ 4181582 w 7233007"/>
              <a:gd name="connsiteY41" fmla="*/ 256854 h 1962364"/>
              <a:gd name="connsiteX42" fmla="*/ 4674742 w 7233007"/>
              <a:gd name="connsiteY42" fmla="*/ 195209 h 1962364"/>
              <a:gd name="connsiteX43" fmla="*/ 4952144 w 7233007"/>
              <a:gd name="connsiteY43" fmla="*/ 82193 h 1962364"/>
              <a:gd name="connsiteX44" fmla="*/ 5342562 w 7233007"/>
              <a:gd name="connsiteY44" fmla="*/ 71919 h 1962364"/>
              <a:gd name="connsiteX45" fmla="*/ 5804899 w 7233007"/>
              <a:gd name="connsiteY45" fmla="*/ 92468 h 1962364"/>
              <a:gd name="connsiteX46" fmla="*/ 6195317 w 7233007"/>
              <a:gd name="connsiteY46" fmla="*/ 82193 h 1962364"/>
              <a:gd name="connsiteX47" fmla="*/ 6411074 w 7233007"/>
              <a:gd name="connsiteY47" fmla="*/ 51371 h 1962364"/>
              <a:gd name="connsiteX48" fmla="*/ 6883686 w 7233007"/>
              <a:gd name="connsiteY48" fmla="*/ 30823 h 1962364"/>
              <a:gd name="connsiteX49" fmla="*/ 6863137 w 7233007"/>
              <a:gd name="connsiteY49" fmla="*/ 10274 h 1962364"/>
              <a:gd name="connsiteX50" fmla="*/ 6462445 w 7233007"/>
              <a:gd name="connsiteY50" fmla="*/ 0 h 1962364"/>
              <a:gd name="connsiteX51" fmla="*/ 7233007 w 7233007"/>
              <a:gd name="connsiteY51" fmla="*/ 20548 h 1962364"/>
              <a:gd name="connsiteX0" fmla="*/ 7233007 w 7233007"/>
              <a:gd name="connsiteY0" fmla="*/ 20548 h 1962364"/>
              <a:gd name="connsiteX1" fmla="*/ 0 w 7233007"/>
              <a:gd name="connsiteY1" fmla="*/ 20548 h 1962364"/>
              <a:gd name="connsiteX2" fmla="*/ 0 w 7233007"/>
              <a:gd name="connsiteY2" fmla="*/ 441789 h 1962364"/>
              <a:gd name="connsiteX3" fmla="*/ 452063 w 7233007"/>
              <a:gd name="connsiteY3" fmla="*/ 493160 h 1962364"/>
              <a:gd name="connsiteX4" fmla="*/ 883578 w 7233007"/>
              <a:gd name="connsiteY4" fmla="*/ 554805 h 1962364"/>
              <a:gd name="connsiteX5" fmla="*/ 1345915 w 7233007"/>
              <a:gd name="connsiteY5" fmla="*/ 554805 h 1962364"/>
              <a:gd name="connsiteX6" fmla="*/ 1736333 w 7233007"/>
              <a:gd name="connsiteY6" fmla="*/ 482885 h 1962364"/>
              <a:gd name="connsiteX7" fmla="*/ 1993187 w 7233007"/>
              <a:gd name="connsiteY7" fmla="*/ 318499 h 1962364"/>
              <a:gd name="connsiteX8" fmla="*/ 2250041 w 7233007"/>
              <a:gd name="connsiteY8" fmla="*/ 297951 h 1962364"/>
              <a:gd name="connsiteX9" fmla="*/ 2373331 w 7233007"/>
              <a:gd name="connsiteY9" fmla="*/ 410966 h 1962364"/>
              <a:gd name="connsiteX10" fmla="*/ 2640459 w 7233007"/>
              <a:gd name="connsiteY10" fmla="*/ 544530 h 1962364"/>
              <a:gd name="connsiteX11" fmla="*/ 2989780 w 7233007"/>
              <a:gd name="connsiteY11" fmla="*/ 667820 h 1962364"/>
              <a:gd name="connsiteX12" fmla="*/ 3071973 w 7233007"/>
              <a:gd name="connsiteY12" fmla="*/ 708917 h 1962364"/>
              <a:gd name="connsiteX13" fmla="*/ 3328827 w 7233007"/>
              <a:gd name="connsiteY13" fmla="*/ 821933 h 1962364"/>
              <a:gd name="connsiteX14" fmla="*/ 3595955 w 7233007"/>
              <a:gd name="connsiteY14" fmla="*/ 708917 h 1962364"/>
              <a:gd name="connsiteX15" fmla="*/ 3667874 w 7233007"/>
              <a:gd name="connsiteY15" fmla="*/ 513708 h 1962364"/>
              <a:gd name="connsiteX16" fmla="*/ 3893906 w 7233007"/>
              <a:gd name="connsiteY16" fmla="*/ 482885 h 1962364"/>
              <a:gd name="connsiteX17" fmla="*/ 3955551 w 7233007"/>
              <a:gd name="connsiteY17" fmla="*/ 667820 h 1962364"/>
              <a:gd name="connsiteX18" fmla="*/ 4109663 w 7233007"/>
              <a:gd name="connsiteY18" fmla="*/ 657546 h 1962364"/>
              <a:gd name="connsiteX19" fmla="*/ 4150760 w 7233007"/>
              <a:gd name="connsiteY19" fmla="*/ 575353 h 1962364"/>
              <a:gd name="connsiteX20" fmla="*/ 4294598 w 7233007"/>
              <a:gd name="connsiteY20" fmla="*/ 647272 h 1962364"/>
              <a:gd name="connsiteX21" fmla="*/ 4294598 w 7233007"/>
              <a:gd name="connsiteY21" fmla="*/ 770562 h 1962364"/>
              <a:gd name="connsiteX22" fmla="*/ 4541178 w 7233007"/>
              <a:gd name="connsiteY22" fmla="*/ 996593 h 1962364"/>
              <a:gd name="connsiteX23" fmla="*/ 4643919 w 7233007"/>
              <a:gd name="connsiteY23" fmla="*/ 1058238 h 1962364"/>
              <a:gd name="connsiteX24" fmla="*/ 4643919 w 7233007"/>
              <a:gd name="connsiteY24" fmla="*/ 1058238 h 1962364"/>
              <a:gd name="connsiteX25" fmla="*/ 4613097 w 7233007"/>
              <a:gd name="connsiteY25" fmla="*/ 1109609 h 1962364"/>
              <a:gd name="connsiteX26" fmla="*/ 4982967 w 7233007"/>
              <a:gd name="connsiteY26" fmla="*/ 1284270 h 1962364"/>
              <a:gd name="connsiteX27" fmla="*/ 5085708 w 7233007"/>
              <a:gd name="connsiteY27" fmla="*/ 1448656 h 1962364"/>
              <a:gd name="connsiteX28" fmla="*/ 5815173 w 7233007"/>
              <a:gd name="connsiteY28" fmla="*/ 1705510 h 1962364"/>
              <a:gd name="connsiteX29" fmla="*/ 5815173 w 7233007"/>
              <a:gd name="connsiteY29" fmla="*/ 1787703 h 1962364"/>
              <a:gd name="connsiteX30" fmla="*/ 6308333 w 7233007"/>
              <a:gd name="connsiteY30" fmla="*/ 1880171 h 1962364"/>
              <a:gd name="connsiteX31" fmla="*/ 6462445 w 7233007"/>
              <a:gd name="connsiteY31" fmla="*/ 1962364 h 1962364"/>
              <a:gd name="connsiteX32" fmla="*/ 6185043 w 7233007"/>
              <a:gd name="connsiteY32" fmla="*/ 1746607 h 1962364"/>
              <a:gd name="connsiteX33" fmla="*/ 5743254 w 7233007"/>
              <a:gd name="connsiteY33" fmla="*/ 1592494 h 1962364"/>
              <a:gd name="connsiteX34" fmla="*/ 5506949 w 7233007"/>
              <a:gd name="connsiteY34" fmla="*/ 1345915 h 1962364"/>
              <a:gd name="connsiteX35" fmla="*/ 5239821 w 7233007"/>
              <a:gd name="connsiteY35" fmla="*/ 945223 h 1962364"/>
              <a:gd name="connsiteX36" fmla="*/ 5054886 w 7233007"/>
              <a:gd name="connsiteY36" fmla="*/ 780836 h 1962364"/>
              <a:gd name="connsiteX37" fmla="*/ 4931596 w 7233007"/>
              <a:gd name="connsiteY37" fmla="*/ 657546 h 1962364"/>
              <a:gd name="connsiteX38" fmla="*/ 4839128 w 7233007"/>
              <a:gd name="connsiteY38" fmla="*/ 534256 h 1962364"/>
              <a:gd name="connsiteX39" fmla="*/ 4530904 w 7233007"/>
              <a:gd name="connsiteY39" fmla="*/ 410966 h 1962364"/>
              <a:gd name="connsiteX40" fmla="*/ 4356243 w 7233007"/>
              <a:gd name="connsiteY40" fmla="*/ 287677 h 1962364"/>
              <a:gd name="connsiteX41" fmla="*/ 4181582 w 7233007"/>
              <a:gd name="connsiteY41" fmla="*/ 256854 h 1962364"/>
              <a:gd name="connsiteX42" fmla="*/ 4674742 w 7233007"/>
              <a:gd name="connsiteY42" fmla="*/ 195209 h 1962364"/>
              <a:gd name="connsiteX43" fmla="*/ 4952144 w 7233007"/>
              <a:gd name="connsiteY43" fmla="*/ 82193 h 1962364"/>
              <a:gd name="connsiteX44" fmla="*/ 5342562 w 7233007"/>
              <a:gd name="connsiteY44" fmla="*/ 71919 h 1962364"/>
              <a:gd name="connsiteX45" fmla="*/ 5804899 w 7233007"/>
              <a:gd name="connsiteY45" fmla="*/ 92468 h 1962364"/>
              <a:gd name="connsiteX46" fmla="*/ 6195317 w 7233007"/>
              <a:gd name="connsiteY46" fmla="*/ 82193 h 1962364"/>
              <a:gd name="connsiteX47" fmla="*/ 6411074 w 7233007"/>
              <a:gd name="connsiteY47" fmla="*/ 51371 h 1962364"/>
              <a:gd name="connsiteX48" fmla="*/ 6883686 w 7233007"/>
              <a:gd name="connsiteY48" fmla="*/ 30823 h 1962364"/>
              <a:gd name="connsiteX49" fmla="*/ 6462445 w 7233007"/>
              <a:gd name="connsiteY49" fmla="*/ 0 h 1962364"/>
              <a:gd name="connsiteX50" fmla="*/ 7233007 w 7233007"/>
              <a:gd name="connsiteY50" fmla="*/ 20548 h 1962364"/>
              <a:gd name="connsiteX0" fmla="*/ 7233007 w 7233007"/>
              <a:gd name="connsiteY0" fmla="*/ 0 h 1941816"/>
              <a:gd name="connsiteX1" fmla="*/ 0 w 7233007"/>
              <a:gd name="connsiteY1" fmla="*/ 0 h 1941816"/>
              <a:gd name="connsiteX2" fmla="*/ 0 w 7233007"/>
              <a:gd name="connsiteY2" fmla="*/ 421241 h 1941816"/>
              <a:gd name="connsiteX3" fmla="*/ 452063 w 7233007"/>
              <a:gd name="connsiteY3" fmla="*/ 472612 h 1941816"/>
              <a:gd name="connsiteX4" fmla="*/ 883578 w 7233007"/>
              <a:gd name="connsiteY4" fmla="*/ 534257 h 1941816"/>
              <a:gd name="connsiteX5" fmla="*/ 1345915 w 7233007"/>
              <a:gd name="connsiteY5" fmla="*/ 534257 h 1941816"/>
              <a:gd name="connsiteX6" fmla="*/ 1736333 w 7233007"/>
              <a:gd name="connsiteY6" fmla="*/ 462337 h 1941816"/>
              <a:gd name="connsiteX7" fmla="*/ 1993187 w 7233007"/>
              <a:gd name="connsiteY7" fmla="*/ 297951 h 1941816"/>
              <a:gd name="connsiteX8" fmla="*/ 2250041 w 7233007"/>
              <a:gd name="connsiteY8" fmla="*/ 277403 h 1941816"/>
              <a:gd name="connsiteX9" fmla="*/ 2373331 w 7233007"/>
              <a:gd name="connsiteY9" fmla="*/ 390418 h 1941816"/>
              <a:gd name="connsiteX10" fmla="*/ 2640459 w 7233007"/>
              <a:gd name="connsiteY10" fmla="*/ 523982 h 1941816"/>
              <a:gd name="connsiteX11" fmla="*/ 2989780 w 7233007"/>
              <a:gd name="connsiteY11" fmla="*/ 647272 h 1941816"/>
              <a:gd name="connsiteX12" fmla="*/ 3071973 w 7233007"/>
              <a:gd name="connsiteY12" fmla="*/ 688369 h 1941816"/>
              <a:gd name="connsiteX13" fmla="*/ 3328827 w 7233007"/>
              <a:gd name="connsiteY13" fmla="*/ 801385 h 1941816"/>
              <a:gd name="connsiteX14" fmla="*/ 3595955 w 7233007"/>
              <a:gd name="connsiteY14" fmla="*/ 688369 h 1941816"/>
              <a:gd name="connsiteX15" fmla="*/ 3667874 w 7233007"/>
              <a:gd name="connsiteY15" fmla="*/ 493160 h 1941816"/>
              <a:gd name="connsiteX16" fmla="*/ 3893906 w 7233007"/>
              <a:gd name="connsiteY16" fmla="*/ 462337 h 1941816"/>
              <a:gd name="connsiteX17" fmla="*/ 3955551 w 7233007"/>
              <a:gd name="connsiteY17" fmla="*/ 647272 h 1941816"/>
              <a:gd name="connsiteX18" fmla="*/ 4109663 w 7233007"/>
              <a:gd name="connsiteY18" fmla="*/ 636998 h 1941816"/>
              <a:gd name="connsiteX19" fmla="*/ 4150760 w 7233007"/>
              <a:gd name="connsiteY19" fmla="*/ 554805 h 1941816"/>
              <a:gd name="connsiteX20" fmla="*/ 4294598 w 7233007"/>
              <a:gd name="connsiteY20" fmla="*/ 626724 h 1941816"/>
              <a:gd name="connsiteX21" fmla="*/ 4294598 w 7233007"/>
              <a:gd name="connsiteY21" fmla="*/ 750014 h 1941816"/>
              <a:gd name="connsiteX22" fmla="*/ 4541178 w 7233007"/>
              <a:gd name="connsiteY22" fmla="*/ 976045 h 1941816"/>
              <a:gd name="connsiteX23" fmla="*/ 4643919 w 7233007"/>
              <a:gd name="connsiteY23" fmla="*/ 1037690 h 1941816"/>
              <a:gd name="connsiteX24" fmla="*/ 4643919 w 7233007"/>
              <a:gd name="connsiteY24" fmla="*/ 1037690 h 1941816"/>
              <a:gd name="connsiteX25" fmla="*/ 4613097 w 7233007"/>
              <a:gd name="connsiteY25" fmla="*/ 1089061 h 1941816"/>
              <a:gd name="connsiteX26" fmla="*/ 4982967 w 7233007"/>
              <a:gd name="connsiteY26" fmla="*/ 1263722 h 1941816"/>
              <a:gd name="connsiteX27" fmla="*/ 5085708 w 7233007"/>
              <a:gd name="connsiteY27" fmla="*/ 1428108 h 1941816"/>
              <a:gd name="connsiteX28" fmla="*/ 5815173 w 7233007"/>
              <a:gd name="connsiteY28" fmla="*/ 1684962 h 1941816"/>
              <a:gd name="connsiteX29" fmla="*/ 5815173 w 7233007"/>
              <a:gd name="connsiteY29" fmla="*/ 1767155 h 1941816"/>
              <a:gd name="connsiteX30" fmla="*/ 6308333 w 7233007"/>
              <a:gd name="connsiteY30" fmla="*/ 1859623 h 1941816"/>
              <a:gd name="connsiteX31" fmla="*/ 6462445 w 7233007"/>
              <a:gd name="connsiteY31" fmla="*/ 1941816 h 1941816"/>
              <a:gd name="connsiteX32" fmla="*/ 6185043 w 7233007"/>
              <a:gd name="connsiteY32" fmla="*/ 1726059 h 1941816"/>
              <a:gd name="connsiteX33" fmla="*/ 5743254 w 7233007"/>
              <a:gd name="connsiteY33" fmla="*/ 1571946 h 1941816"/>
              <a:gd name="connsiteX34" fmla="*/ 5506949 w 7233007"/>
              <a:gd name="connsiteY34" fmla="*/ 1325367 h 1941816"/>
              <a:gd name="connsiteX35" fmla="*/ 5239821 w 7233007"/>
              <a:gd name="connsiteY35" fmla="*/ 924675 h 1941816"/>
              <a:gd name="connsiteX36" fmla="*/ 5054886 w 7233007"/>
              <a:gd name="connsiteY36" fmla="*/ 760288 h 1941816"/>
              <a:gd name="connsiteX37" fmla="*/ 4931596 w 7233007"/>
              <a:gd name="connsiteY37" fmla="*/ 636998 h 1941816"/>
              <a:gd name="connsiteX38" fmla="*/ 4839128 w 7233007"/>
              <a:gd name="connsiteY38" fmla="*/ 513708 h 1941816"/>
              <a:gd name="connsiteX39" fmla="*/ 4530904 w 7233007"/>
              <a:gd name="connsiteY39" fmla="*/ 390418 h 1941816"/>
              <a:gd name="connsiteX40" fmla="*/ 4356243 w 7233007"/>
              <a:gd name="connsiteY40" fmla="*/ 267129 h 1941816"/>
              <a:gd name="connsiteX41" fmla="*/ 4181582 w 7233007"/>
              <a:gd name="connsiteY41" fmla="*/ 236306 h 1941816"/>
              <a:gd name="connsiteX42" fmla="*/ 4674742 w 7233007"/>
              <a:gd name="connsiteY42" fmla="*/ 174661 h 1941816"/>
              <a:gd name="connsiteX43" fmla="*/ 4952144 w 7233007"/>
              <a:gd name="connsiteY43" fmla="*/ 61645 h 1941816"/>
              <a:gd name="connsiteX44" fmla="*/ 5342562 w 7233007"/>
              <a:gd name="connsiteY44" fmla="*/ 51371 h 1941816"/>
              <a:gd name="connsiteX45" fmla="*/ 5804899 w 7233007"/>
              <a:gd name="connsiteY45" fmla="*/ 71920 h 1941816"/>
              <a:gd name="connsiteX46" fmla="*/ 6195317 w 7233007"/>
              <a:gd name="connsiteY46" fmla="*/ 61645 h 1941816"/>
              <a:gd name="connsiteX47" fmla="*/ 6411074 w 7233007"/>
              <a:gd name="connsiteY47" fmla="*/ 30823 h 1941816"/>
              <a:gd name="connsiteX48" fmla="*/ 6883686 w 7233007"/>
              <a:gd name="connsiteY48" fmla="*/ 10275 h 1941816"/>
              <a:gd name="connsiteX49" fmla="*/ 7233007 w 7233007"/>
              <a:gd name="connsiteY49" fmla="*/ 0 h 194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33007" h="1941816">
                <a:moveTo>
                  <a:pt x="7233007" y="0"/>
                </a:moveTo>
                <a:lnTo>
                  <a:pt x="0" y="0"/>
                </a:lnTo>
                <a:lnTo>
                  <a:pt x="0" y="421241"/>
                </a:lnTo>
                <a:lnTo>
                  <a:pt x="452063" y="472612"/>
                </a:lnTo>
                <a:lnTo>
                  <a:pt x="883578" y="534257"/>
                </a:lnTo>
                <a:lnTo>
                  <a:pt x="1345915" y="534257"/>
                </a:lnTo>
                <a:lnTo>
                  <a:pt x="1736333" y="462337"/>
                </a:lnTo>
                <a:lnTo>
                  <a:pt x="1993187" y="297951"/>
                </a:lnTo>
                <a:lnTo>
                  <a:pt x="2250041" y="277403"/>
                </a:lnTo>
                <a:lnTo>
                  <a:pt x="2373331" y="390418"/>
                </a:lnTo>
                <a:lnTo>
                  <a:pt x="2640459" y="523982"/>
                </a:lnTo>
                <a:lnTo>
                  <a:pt x="2989780" y="647272"/>
                </a:lnTo>
                <a:lnTo>
                  <a:pt x="3071973" y="688369"/>
                </a:lnTo>
                <a:lnTo>
                  <a:pt x="3328827" y="801385"/>
                </a:lnTo>
                <a:lnTo>
                  <a:pt x="3595955" y="688369"/>
                </a:lnTo>
                <a:lnTo>
                  <a:pt x="3667874" y="493160"/>
                </a:lnTo>
                <a:lnTo>
                  <a:pt x="3893906" y="462337"/>
                </a:lnTo>
                <a:lnTo>
                  <a:pt x="3955551" y="647272"/>
                </a:lnTo>
                <a:lnTo>
                  <a:pt x="4109663" y="636998"/>
                </a:lnTo>
                <a:lnTo>
                  <a:pt x="4150760" y="554805"/>
                </a:lnTo>
                <a:lnTo>
                  <a:pt x="4294598" y="626724"/>
                </a:lnTo>
                <a:lnTo>
                  <a:pt x="4294598" y="750014"/>
                </a:lnTo>
                <a:lnTo>
                  <a:pt x="4541178" y="976045"/>
                </a:lnTo>
                <a:lnTo>
                  <a:pt x="4643919" y="1037690"/>
                </a:lnTo>
                <a:lnTo>
                  <a:pt x="4643919" y="1037690"/>
                </a:lnTo>
                <a:lnTo>
                  <a:pt x="4613097" y="1089061"/>
                </a:lnTo>
                <a:lnTo>
                  <a:pt x="4982967" y="1263722"/>
                </a:lnTo>
                <a:lnTo>
                  <a:pt x="5085708" y="1428108"/>
                </a:lnTo>
                <a:lnTo>
                  <a:pt x="5815173" y="1684962"/>
                </a:lnTo>
                <a:lnTo>
                  <a:pt x="5815173" y="1767155"/>
                </a:lnTo>
                <a:lnTo>
                  <a:pt x="6308333" y="1859623"/>
                </a:lnTo>
                <a:lnTo>
                  <a:pt x="6462445" y="1941816"/>
                </a:lnTo>
                <a:lnTo>
                  <a:pt x="6185043" y="1726059"/>
                </a:lnTo>
                <a:lnTo>
                  <a:pt x="5743254" y="1571946"/>
                </a:lnTo>
                <a:lnTo>
                  <a:pt x="5506949" y="1325367"/>
                </a:lnTo>
                <a:lnTo>
                  <a:pt x="5239821" y="924675"/>
                </a:lnTo>
                <a:lnTo>
                  <a:pt x="5054886" y="760288"/>
                </a:lnTo>
                <a:lnTo>
                  <a:pt x="4931596" y="636998"/>
                </a:lnTo>
                <a:lnTo>
                  <a:pt x="4839128" y="513708"/>
                </a:lnTo>
                <a:lnTo>
                  <a:pt x="4530904" y="390418"/>
                </a:lnTo>
                <a:lnTo>
                  <a:pt x="4356243" y="267129"/>
                </a:lnTo>
                <a:lnTo>
                  <a:pt x="4181582" y="236306"/>
                </a:lnTo>
                <a:lnTo>
                  <a:pt x="4674742" y="174661"/>
                </a:lnTo>
                <a:lnTo>
                  <a:pt x="4952144" y="61645"/>
                </a:lnTo>
                <a:lnTo>
                  <a:pt x="5342562" y="51371"/>
                </a:lnTo>
                <a:lnTo>
                  <a:pt x="5804899" y="71920"/>
                </a:lnTo>
                <a:lnTo>
                  <a:pt x="6195317" y="61645"/>
                </a:lnTo>
                <a:lnTo>
                  <a:pt x="6411074" y="30823"/>
                </a:lnTo>
                <a:lnTo>
                  <a:pt x="6883686" y="10275"/>
                </a:lnTo>
                <a:lnTo>
                  <a:pt x="7233007"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685800" y="914400"/>
            <a:ext cx="7926270" cy="5797005"/>
            <a:chOff x="1676400" y="762000"/>
            <a:chExt cx="9144000" cy="6687613"/>
          </a:xfrm>
        </p:grpSpPr>
        <p:pic>
          <p:nvPicPr>
            <p:cNvPr id="140291" name="Picture 3"/>
            <p:cNvPicPr>
              <a:picLocks noChangeAspect="1" noChangeArrowheads="1"/>
            </p:cNvPicPr>
            <p:nvPr/>
          </p:nvPicPr>
          <p:blipFill>
            <a:blip r:embed="rId4" cstate="print"/>
            <a:srcRect/>
            <a:stretch>
              <a:fillRect/>
            </a:stretch>
          </p:blipFill>
          <p:spPr bwMode="auto">
            <a:xfrm>
              <a:off x="1676400" y="762000"/>
              <a:ext cx="9131300" cy="4883150"/>
            </a:xfrm>
            <a:prstGeom prst="rect">
              <a:avLst/>
            </a:prstGeom>
            <a:noFill/>
            <a:ln w="9525">
              <a:noFill/>
              <a:miter lim="800000"/>
              <a:headEnd/>
              <a:tailEnd/>
            </a:ln>
          </p:spPr>
        </p:pic>
        <p:sp>
          <p:nvSpPr>
            <p:cNvPr id="12" name="TextBox 11"/>
            <p:cNvSpPr txBox="1"/>
            <p:nvPr/>
          </p:nvSpPr>
          <p:spPr>
            <a:xfrm>
              <a:off x="1676400" y="5638802"/>
              <a:ext cx="9144000" cy="1810811"/>
            </a:xfrm>
            <a:prstGeom prst="rect">
              <a:avLst/>
            </a:prstGeom>
            <a:solidFill>
              <a:schemeClr val="bg1"/>
            </a:solidFill>
          </p:spPr>
          <p:txBody>
            <a:bodyPr wrap="square" rtlCol="0">
              <a:spAutoFit/>
            </a:bodyPr>
            <a:lstStyle/>
            <a:p>
              <a:pPr algn="ctr"/>
              <a:r>
                <a:rPr lang="en-US" sz="2400" dirty="0" smtClean="0"/>
                <a:t>Side Note : Ancient algal mounds in Utah &amp; Australia is the only place in the world where the living </a:t>
              </a:r>
              <a:r>
                <a:rPr lang="en-US" sz="2400" u="sng" dirty="0" smtClean="0"/>
                <a:t>algal mounds </a:t>
              </a:r>
              <a:r>
                <a:rPr lang="en-US" sz="2400" dirty="0" smtClean="0"/>
                <a:t>called </a:t>
              </a:r>
              <a:r>
                <a:rPr lang="en-US" sz="2400" b="1" cap="all" dirty="0" err="1" smtClean="0"/>
                <a:t>stromatolites</a:t>
              </a:r>
              <a:r>
                <a:rPr lang="en-US" sz="2400" dirty="0" smtClean="0"/>
                <a:t> approach the dimensions and the variety of shapes they achieved during their heyday in the Precambrian.</a:t>
              </a:r>
              <a:endParaRPr lang="en-US" sz="2400" b="1" dirty="0" smtClean="0"/>
            </a:p>
          </p:txBody>
        </p:sp>
      </p:grpSp>
      <p:sp>
        <p:nvSpPr>
          <p:cNvPr id="17" name="TextBox 16"/>
          <p:cNvSpPr txBox="1"/>
          <p:nvPr/>
        </p:nvSpPr>
        <p:spPr>
          <a:xfrm>
            <a:off x="1981200" y="1843951"/>
            <a:ext cx="5181600" cy="3170099"/>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Let’s move on </a:t>
            </a:r>
          </a:p>
          <a:p>
            <a:pPr algn="ctr"/>
            <a:r>
              <a:rPr lang="en-US" sz="4000" b="1" dirty="0" smtClean="0">
                <a:solidFill>
                  <a:schemeClr val="tx1">
                    <a:lumMod val="75000"/>
                    <a:lumOff val="25000"/>
                  </a:schemeClr>
                </a:solidFill>
              </a:rPr>
              <a:t>now to a</a:t>
            </a:r>
          </a:p>
          <a:p>
            <a:pPr algn="ctr"/>
            <a:r>
              <a:rPr lang="en-US" sz="6000" b="1" dirty="0" smtClean="0">
                <a:solidFill>
                  <a:schemeClr val="tx1">
                    <a:lumMod val="75000"/>
                    <a:lumOff val="25000"/>
                  </a:schemeClr>
                </a:solidFill>
              </a:rPr>
              <a:t>MAP of</a:t>
            </a:r>
          </a:p>
          <a:p>
            <a:pPr algn="ctr"/>
            <a:r>
              <a:rPr lang="en-US" sz="6000" b="1" dirty="0" smtClean="0">
                <a:solidFill>
                  <a:schemeClr val="tx1">
                    <a:lumMod val="75000"/>
                    <a:lumOff val="25000"/>
                  </a:schemeClr>
                </a:solidFill>
              </a:rPr>
              <a:t>ARCHES 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ipe(down)">
                                      <p:cBhvr>
                                        <p:cTn id="7" dur="1000"/>
                                        <p:tgtEl>
                                          <p:spTgt spid="1402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7"/>
                                        </p:tgtEl>
                                      </p:cBhvr>
                                    </p:animEffect>
                                    <p:set>
                                      <p:cBhvr>
                                        <p:cTn id="37" dur="1" fill="hold">
                                          <p:stCondLst>
                                            <p:cond delay="19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par>
                                <p:cTn id="44" presetID="2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par>
                          <p:cTn id="47" fill="hold">
                            <p:stCondLst>
                              <p:cond delay="2000"/>
                            </p:stCondLst>
                            <p:childTnLst>
                              <p:par>
                                <p:cTn id="48" presetID="26"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2000"/>
                                        <p:tgtEl>
                                          <p:spTgt spid="10"/>
                                        </p:tgtEl>
                                      </p:cBhvr>
                                    </p:animEffect>
                                    <p:set>
                                      <p:cBhvr>
                                        <p:cTn id="68" dur="1" fill="hold">
                                          <p:stCondLst>
                                            <p:cond delay="1999"/>
                                          </p:stCondLst>
                                        </p:cTn>
                                        <p:tgtEl>
                                          <p:spTgt spid="10"/>
                                        </p:tgtEl>
                                        <p:attrNameLst>
                                          <p:attrName>style.visibility</p:attrName>
                                        </p:attrNameLst>
                                      </p:cBhvr>
                                      <p:to>
                                        <p:strVal val="hidden"/>
                                      </p:to>
                                    </p:set>
                                  </p:childTnLst>
                                </p:cTn>
                              </p:par>
                              <p:par>
                                <p:cTn id="69" presetID="26"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80">
                                          <p:stCondLst>
                                            <p:cond delay="0"/>
                                          </p:stCondLst>
                                        </p:cTn>
                                        <p:tgtEl>
                                          <p:spTgt spid="18"/>
                                        </p:tgtEl>
                                      </p:cBhvr>
                                    </p:animEffect>
                                    <p:anim calcmode="lin" valueType="num">
                                      <p:cBhvr>
                                        <p:cTn id="7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7" dur="26">
                                          <p:stCondLst>
                                            <p:cond delay="650"/>
                                          </p:stCondLst>
                                        </p:cTn>
                                        <p:tgtEl>
                                          <p:spTgt spid="18"/>
                                        </p:tgtEl>
                                      </p:cBhvr>
                                      <p:to x="100000" y="60000"/>
                                    </p:animScale>
                                    <p:animScale>
                                      <p:cBhvr>
                                        <p:cTn id="78" dur="166" decel="50000">
                                          <p:stCondLst>
                                            <p:cond delay="676"/>
                                          </p:stCondLst>
                                        </p:cTn>
                                        <p:tgtEl>
                                          <p:spTgt spid="18"/>
                                        </p:tgtEl>
                                      </p:cBhvr>
                                      <p:to x="100000" y="100000"/>
                                    </p:animScale>
                                    <p:animScale>
                                      <p:cBhvr>
                                        <p:cTn id="79" dur="26">
                                          <p:stCondLst>
                                            <p:cond delay="1312"/>
                                          </p:stCondLst>
                                        </p:cTn>
                                        <p:tgtEl>
                                          <p:spTgt spid="18"/>
                                        </p:tgtEl>
                                      </p:cBhvr>
                                      <p:to x="100000" y="80000"/>
                                    </p:animScale>
                                    <p:animScale>
                                      <p:cBhvr>
                                        <p:cTn id="80" dur="166" decel="50000">
                                          <p:stCondLst>
                                            <p:cond delay="1338"/>
                                          </p:stCondLst>
                                        </p:cTn>
                                        <p:tgtEl>
                                          <p:spTgt spid="18"/>
                                        </p:tgtEl>
                                      </p:cBhvr>
                                      <p:to x="100000" y="100000"/>
                                    </p:animScale>
                                    <p:animScale>
                                      <p:cBhvr>
                                        <p:cTn id="81" dur="26">
                                          <p:stCondLst>
                                            <p:cond delay="1642"/>
                                          </p:stCondLst>
                                        </p:cTn>
                                        <p:tgtEl>
                                          <p:spTgt spid="18"/>
                                        </p:tgtEl>
                                      </p:cBhvr>
                                      <p:to x="100000" y="90000"/>
                                    </p:animScale>
                                    <p:animScale>
                                      <p:cBhvr>
                                        <p:cTn id="82" dur="166" decel="50000">
                                          <p:stCondLst>
                                            <p:cond delay="1668"/>
                                          </p:stCondLst>
                                        </p:cTn>
                                        <p:tgtEl>
                                          <p:spTgt spid="18"/>
                                        </p:tgtEl>
                                      </p:cBhvr>
                                      <p:to x="100000" y="100000"/>
                                    </p:animScale>
                                    <p:animScale>
                                      <p:cBhvr>
                                        <p:cTn id="83" dur="26">
                                          <p:stCondLst>
                                            <p:cond delay="1808"/>
                                          </p:stCondLst>
                                        </p:cTn>
                                        <p:tgtEl>
                                          <p:spTgt spid="18"/>
                                        </p:tgtEl>
                                      </p:cBhvr>
                                      <p:to x="100000" y="95000"/>
                                    </p:animScale>
                                    <p:animScale>
                                      <p:cBhvr>
                                        <p:cTn id="84" dur="166" decel="50000">
                                          <p:stCondLst>
                                            <p:cond delay="1834"/>
                                          </p:stCondLst>
                                        </p:cTn>
                                        <p:tgtEl>
                                          <p:spTgt spid="1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wipe(down)">
                                      <p:cBhvr>
                                        <p:cTn id="89" dur="500"/>
                                        <p:tgtEl>
                                          <p:spTgt spid="13"/>
                                        </p:tgtEl>
                                      </p:cBhvr>
                                    </p:animEffect>
                                  </p:childTnLst>
                                </p:cTn>
                              </p:par>
                            </p:childTnLst>
                          </p:cTn>
                        </p:par>
                      </p:childTnLst>
                    </p:cTn>
                  </p:par>
                  <p:par>
                    <p:cTn id="90" fill="hold">
                      <p:stCondLst>
                        <p:cond delay="indefinite"/>
                      </p:stCondLst>
                      <p:childTnLst>
                        <p:par>
                          <p:cTn id="91" fill="hold">
                            <p:stCondLst>
                              <p:cond delay="0"/>
                            </p:stCondLst>
                            <p:childTnLst>
                              <p:par>
                                <p:cTn id="92" presetID="34" presetClass="entr" presetSubtype="0" fill="hold" grpId="0" nodeType="clickEffect">
                                  <p:stCondLst>
                                    <p:cond delay="0"/>
                                  </p:stCondLst>
                                  <p:childTnLst>
                                    <p:set>
                                      <p:cBhvr>
                                        <p:cTn id="93" dur="1" fill="hold">
                                          <p:stCondLst>
                                            <p:cond delay="0"/>
                                          </p:stCondLst>
                                        </p:cTn>
                                        <p:tgtEl>
                                          <p:spTgt spid="17"/>
                                        </p:tgtEl>
                                        <p:attrNameLst>
                                          <p:attrName>style.visibility</p:attrName>
                                        </p:attrNameLst>
                                      </p:cBhvr>
                                      <p:to>
                                        <p:strVal val="visible"/>
                                      </p:to>
                                    </p:set>
                                    <p:anim from="(-#ppt_w/2)" to="(#ppt_x)" calcmode="lin" valueType="num">
                                      <p:cBhvr>
                                        <p:cTn id="94" dur="600" fill="hold">
                                          <p:stCondLst>
                                            <p:cond delay="0"/>
                                          </p:stCondLst>
                                        </p:cTn>
                                        <p:tgtEl>
                                          <p:spTgt spid="17"/>
                                        </p:tgtEl>
                                        <p:attrNameLst>
                                          <p:attrName>ppt_x</p:attrName>
                                        </p:attrNameLst>
                                      </p:cBhvr>
                                    </p:anim>
                                    <p:anim from="0" to="-1.0" calcmode="lin" valueType="num">
                                      <p:cBhvr>
                                        <p:cTn id="95" dur="200" decel="50000" autoRev="1" fill="hold">
                                          <p:stCondLst>
                                            <p:cond delay="600"/>
                                          </p:stCondLst>
                                        </p:cTn>
                                        <p:tgtEl>
                                          <p:spTgt spid="17"/>
                                        </p:tgtEl>
                                        <p:attrNameLst>
                                          <p:attrName>xshear</p:attrName>
                                        </p:attrNameLst>
                                      </p:cBhvr>
                                    </p:anim>
                                    <p:animScale>
                                      <p:cBhvr>
                                        <p:cTn id="96" dur="200" decel="100000" autoRev="1" fill="hold">
                                          <p:stCondLst>
                                            <p:cond delay="600"/>
                                          </p:stCondLst>
                                        </p:cTn>
                                        <p:tgtEl>
                                          <p:spTgt spid="17"/>
                                        </p:tgtEl>
                                      </p:cBhvr>
                                      <p:from x="100000" y="100000"/>
                                      <p:to x="80000" y="100000"/>
                                    </p:animScale>
                                    <p:anim by="(#ppt_h/3+#ppt_w*0.1)" calcmode="lin" valueType="num">
                                      <p:cBhvr additive="sum">
                                        <p:cTn id="97" dur="200" decel="100000" autoRev="1" fill="hold">
                                          <p:stCondLst>
                                            <p:cond delay="600"/>
                                          </p:stCondLst>
                                        </p:cTn>
                                        <p:tgtEl>
                                          <p:spTgt spid="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0" grpId="1" animBg="1"/>
      <p:bldP spid="18" grpId="0" animBg="1"/>
      <p:bldP spid="19" grpId="0" animBg="1"/>
      <p:bldP spid="19" grpId="1"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p:cNvGrpSpPr/>
          <p:nvPr/>
        </p:nvGrpSpPr>
        <p:grpSpPr>
          <a:xfrm>
            <a:off x="1865380" y="0"/>
            <a:ext cx="5413241" cy="6858000"/>
            <a:chOff x="1865380" y="0"/>
            <a:chExt cx="5413241" cy="6858000"/>
          </a:xfrm>
        </p:grpSpPr>
        <p:pic>
          <p:nvPicPr>
            <p:cNvPr id="74754" name="Picture 2"/>
            <p:cNvPicPr>
              <a:picLocks noChangeAspect="1" noChangeArrowheads="1"/>
            </p:cNvPicPr>
            <p:nvPr/>
          </p:nvPicPr>
          <p:blipFill>
            <a:blip r:embed="rId2" cstate="print"/>
            <a:srcRect/>
            <a:stretch>
              <a:fillRect/>
            </a:stretch>
          </p:blipFill>
          <p:spPr bwMode="auto">
            <a:xfrm>
              <a:off x="1865380" y="0"/>
              <a:ext cx="5413241" cy="6858000"/>
            </a:xfrm>
            <a:prstGeom prst="rect">
              <a:avLst/>
            </a:prstGeom>
            <a:noFill/>
            <a:ln w="9525">
              <a:noFill/>
              <a:miter lim="800000"/>
              <a:headEnd/>
              <a:tailEnd/>
            </a:ln>
          </p:spPr>
        </p:pic>
        <p:sp>
          <p:nvSpPr>
            <p:cNvPr id="7" name="Oval 6"/>
            <p:cNvSpPr/>
            <p:nvPr/>
          </p:nvSpPr>
          <p:spPr>
            <a:xfrm>
              <a:off x="3886200" y="5867400"/>
              <a:ext cx="228600" cy="2286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902451" y="6334780"/>
            <a:ext cx="2107949" cy="523220"/>
            <a:chOff x="4902451" y="6334780"/>
            <a:chExt cx="2107949" cy="523220"/>
          </a:xfrm>
        </p:grpSpPr>
        <p:sp>
          <p:nvSpPr>
            <p:cNvPr id="4" name="Freeform 3"/>
            <p:cNvSpPr/>
            <p:nvPr/>
          </p:nvSpPr>
          <p:spPr>
            <a:xfrm>
              <a:off x="4902451" y="6441541"/>
              <a:ext cx="466254" cy="416459"/>
            </a:xfrm>
            <a:custGeom>
              <a:avLst/>
              <a:gdLst>
                <a:gd name="connsiteX0" fmla="*/ 466254 w 466254"/>
                <a:gd name="connsiteY0" fmla="*/ 303291 h 411932"/>
                <a:gd name="connsiteX1" fmla="*/ 461727 w 466254"/>
                <a:gd name="connsiteY1" fmla="*/ 230863 h 411932"/>
                <a:gd name="connsiteX2" fmla="*/ 280658 w 466254"/>
                <a:gd name="connsiteY2" fmla="*/ 230863 h 411932"/>
                <a:gd name="connsiteX3" fmla="*/ 248971 w 466254"/>
                <a:gd name="connsiteY3" fmla="*/ 158435 h 411932"/>
                <a:gd name="connsiteX4" fmla="*/ 203703 w 466254"/>
                <a:gd name="connsiteY4" fmla="*/ 126748 h 411932"/>
                <a:gd name="connsiteX5" fmla="*/ 86008 w 466254"/>
                <a:gd name="connsiteY5" fmla="*/ 67901 h 411932"/>
                <a:gd name="connsiteX6" fmla="*/ 86008 w 466254"/>
                <a:gd name="connsiteY6" fmla="*/ 13580 h 411932"/>
                <a:gd name="connsiteX7" fmla="*/ 13581 w 466254"/>
                <a:gd name="connsiteY7" fmla="*/ 0 h 411932"/>
                <a:gd name="connsiteX8" fmla="*/ 0 w 466254"/>
                <a:gd name="connsiteY8" fmla="*/ 86008 h 411932"/>
                <a:gd name="connsiteX9" fmla="*/ 63375 w 466254"/>
                <a:gd name="connsiteY9" fmla="*/ 144855 h 411932"/>
                <a:gd name="connsiteX10" fmla="*/ 113169 w 466254"/>
                <a:gd name="connsiteY10" fmla="*/ 185596 h 411932"/>
                <a:gd name="connsiteX11" fmla="*/ 76955 w 466254"/>
                <a:gd name="connsiteY11" fmla="*/ 267077 h 411932"/>
                <a:gd name="connsiteX12" fmla="*/ 135802 w 466254"/>
                <a:gd name="connsiteY12" fmla="*/ 289710 h 411932"/>
                <a:gd name="connsiteX13" fmla="*/ 190123 w 466254"/>
                <a:gd name="connsiteY13" fmla="*/ 344031 h 411932"/>
                <a:gd name="connsiteX14" fmla="*/ 176543 w 466254"/>
                <a:gd name="connsiteY14" fmla="*/ 402879 h 411932"/>
                <a:gd name="connsiteX15" fmla="*/ 466254 w 466254"/>
                <a:gd name="connsiteY15" fmla="*/ 411932 h 411932"/>
                <a:gd name="connsiteX16" fmla="*/ 466254 w 466254"/>
                <a:gd name="connsiteY16" fmla="*/ 303291 h 411932"/>
                <a:gd name="connsiteX0" fmla="*/ 466254 w 466254"/>
                <a:gd name="connsiteY0" fmla="*/ 303291 h 416459"/>
                <a:gd name="connsiteX1" fmla="*/ 461727 w 466254"/>
                <a:gd name="connsiteY1" fmla="*/ 230863 h 416459"/>
                <a:gd name="connsiteX2" fmla="*/ 280658 w 466254"/>
                <a:gd name="connsiteY2" fmla="*/ 230863 h 416459"/>
                <a:gd name="connsiteX3" fmla="*/ 248971 w 466254"/>
                <a:gd name="connsiteY3" fmla="*/ 158435 h 416459"/>
                <a:gd name="connsiteX4" fmla="*/ 203703 w 466254"/>
                <a:gd name="connsiteY4" fmla="*/ 126748 h 416459"/>
                <a:gd name="connsiteX5" fmla="*/ 86008 w 466254"/>
                <a:gd name="connsiteY5" fmla="*/ 67901 h 416459"/>
                <a:gd name="connsiteX6" fmla="*/ 86008 w 466254"/>
                <a:gd name="connsiteY6" fmla="*/ 13580 h 416459"/>
                <a:gd name="connsiteX7" fmla="*/ 13581 w 466254"/>
                <a:gd name="connsiteY7" fmla="*/ 0 h 416459"/>
                <a:gd name="connsiteX8" fmla="*/ 0 w 466254"/>
                <a:gd name="connsiteY8" fmla="*/ 86008 h 416459"/>
                <a:gd name="connsiteX9" fmla="*/ 63375 w 466254"/>
                <a:gd name="connsiteY9" fmla="*/ 144855 h 416459"/>
                <a:gd name="connsiteX10" fmla="*/ 113169 w 466254"/>
                <a:gd name="connsiteY10" fmla="*/ 185596 h 416459"/>
                <a:gd name="connsiteX11" fmla="*/ 76955 w 466254"/>
                <a:gd name="connsiteY11" fmla="*/ 267077 h 416459"/>
                <a:gd name="connsiteX12" fmla="*/ 135802 w 466254"/>
                <a:gd name="connsiteY12" fmla="*/ 289710 h 416459"/>
                <a:gd name="connsiteX13" fmla="*/ 190123 w 466254"/>
                <a:gd name="connsiteY13" fmla="*/ 344031 h 416459"/>
                <a:gd name="connsiteX14" fmla="*/ 126749 w 466254"/>
                <a:gd name="connsiteY14" fmla="*/ 416459 h 416459"/>
                <a:gd name="connsiteX15" fmla="*/ 466254 w 466254"/>
                <a:gd name="connsiteY15" fmla="*/ 411932 h 416459"/>
                <a:gd name="connsiteX16" fmla="*/ 466254 w 466254"/>
                <a:gd name="connsiteY16" fmla="*/ 303291 h 416459"/>
                <a:gd name="connsiteX0" fmla="*/ 466254 w 466254"/>
                <a:gd name="connsiteY0" fmla="*/ 303291 h 416459"/>
                <a:gd name="connsiteX1" fmla="*/ 461727 w 466254"/>
                <a:gd name="connsiteY1" fmla="*/ 230863 h 416459"/>
                <a:gd name="connsiteX2" fmla="*/ 280658 w 466254"/>
                <a:gd name="connsiteY2" fmla="*/ 230863 h 416459"/>
                <a:gd name="connsiteX3" fmla="*/ 248971 w 466254"/>
                <a:gd name="connsiteY3" fmla="*/ 158435 h 416459"/>
                <a:gd name="connsiteX4" fmla="*/ 203703 w 466254"/>
                <a:gd name="connsiteY4" fmla="*/ 126748 h 416459"/>
                <a:gd name="connsiteX5" fmla="*/ 86008 w 466254"/>
                <a:gd name="connsiteY5" fmla="*/ 67901 h 416459"/>
                <a:gd name="connsiteX6" fmla="*/ 86008 w 466254"/>
                <a:gd name="connsiteY6" fmla="*/ 13580 h 416459"/>
                <a:gd name="connsiteX7" fmla="*/ 13581 w 466254"/>
                <a:gd name="connsiteY7" fmla="*/ 0 h 416459"/>
                <a:gd name="connsiteX8" fmla="*/ 0 w 466254"/>
                <a:gd name="connsiteY8" fmla="*/ 86008 h 416459"/>
                <a:gd name="connsiteX9" fmla="*/ 126749 w 466254"/>
                <a:gd name="connsiteY9" fmla="*/ 187859 h 416459"/>
                <a:gd name="connsiteX10" fmla="*/ 113169 w 466254"/>
                <a:gd name="connsiteY10" fmla="*/ 185596 h 416459"/>
                <a:gd name="connsiteX11" fmla="*/ 76955 w 466254"/>
                <a:gd name="connsiteY11" fmla="*/ 267077 h 416459"/>
                <a:gd name="connsiteX12" fmla="*/ 135802 w 466254"/>
                <a:gd name="connsiteY12" fmla="*/ 289710 h 416459"/>
                <a:gd name="connsiteX13" fmla="*/ 190123 w 466254"/>
                <a:gd name="connsiteY13" fmla="*/ 344031 h 416459"/>
                <a:gd name="connsiteX14" fmla="*/ 126749 w 466254"/>
                <a:gd name="connsiteY14" fmla="*/ 416459 h 416459"/>
                <a:gd name="connsiteX15" fmla="*/ 466254 w 466254"/>
                <a:gd name="connsiteY15" fmla="*/ 411932 h 416459"/>
                <a:gd name="connsiteX16" fmla="*/ 466254 w 466254"/>
                <a:gd name="connsiteY16" fmla="*/ 303291 h 416459"/>
                <a:gd name="connsiteX0" fmla="*/ 466254 w 466254"/>
                <a:gd name="connsiteY0" fmla="*/ 303291 h 416459"/>
                <a:gd name="connsiteX1" fmla="*/ 461727 w 466254"/>
                <a:gd name="connsiteY1" fmla="*/ 230863 h 416459"/>
                <a:gd name="connsiteX2" fmla="*/ 280658 w 466254"/>
                <a:gd name="connsiteY2" fmla="*/ 230863 h 416459"/>
                <a:gd name="connsiteX3" fmla="*/ 248971 w 466254"/>
                <a:gd name="connsiteY3" fmla="*/ 158435 h 416459"/>
                <a:gd name="connsiteX4" fmla="*/ 203703 w 466254"/>
                <a:gd name="connsiteY4" fmla="*/ 126748 h 416459"/>
                <a:gd name="connsiteX5" fmla="*/ 86008 w 466254"/>
                <a:gd name="connsiteY5" fmla="*/ 67901 h 416459"/>
                <a:gd name="connsiteX6" fmla="*/ 86008 w 466254"/>
                <a:gd name="connsiteY6" fmla="*/ 13580 h 416459"/>
                <a:gd name="connsiteX7" fmla="*/ 13581 w 466254"/>
                <a:gd name="connsiteY7" fmla="*/ 0 h 416459"/>
                <a:gd name="connsiteX8" fmla="*/ 0 w 466254"/>
                <a:gd name="connsiteY8" fmla="*/ 86008 h 416459"/>
                <a:gd name="connsiteX9" fmla="*/ 126749 w 466254"/>
                <a:gd name="connsiteY9" fmla="*/ 187859 h 416459"/>
                <a:gd name="connsiteX10" fmla="*/ 126749 w 466254"/>
                <a:gd name="connsiteY10" fmla="*/ 187859 h 416459"/>
                <a:gd name="connsiteX11" fmla="*/ 76955 w 466254"/>
                <a:gd name="connsiteY11" fmla="*/ 267077 h 416459"/>
                <a:gd name="connsiteX12" fmla="*/ 135802 w 466254"/>
                <a:gd name="connsiteY12" fmla="*/ 289710 h 416459"/>
                <a:gd name="connsiteX13" fmla="*/ 190123 w 466254"/>
                <a:gd name="connsiteY13" fmla="*/ 344031 h 416459"/>
                <a:gd name="connsiteX14" fmla="*/ 126749 w 466254"/>
                <a:gd name="connsiteY14" fmla="*/ 416459 h 416459"/>
                <a:gd name="connsiteX15" fmla="*/ 466254 w 466254"/>
                <a:gd name="connsiteY15" fmla="*/ 411932 h 416459"/>
                <a:gd name="connsiteX16" fmla="*/ 466254 w 466254"/>
                <a:gd name="connsiteY16" fmla="*/ 303291 h 416459"/>
                <a:gd name="connsiteX0" fmla="*/ 466254 w 466254"/>
                <a:gd name="connsiteY0" fmla="*/ 303291 h 416459"/>
                <a:gd name="connsiteX1" fmla="*/ 461727 w 466254"/>
                <a:gd name="connsiteY1" fmla="*/ 230863 h 416459"/>
                <a:gd name="connsiteX2" fmla="*/ 280658 w 466254"/>
                <a:gd name="connsiteY2" fmla="*/ 230863 h 416459"/>
                <a:gd name="connsiteX3" fmla="*/ 248971 w 466254"/>
                <a:gd name="connsiteY3" fmla="*/ 158435 h 416459"/>
                <a:gd name="connsiteX4" fmla="*/ 203703 w 466254"/>
                <a:gd name="connsiteY4" fmla="*/ 126748 h 416459"/>
                <a:gd name="connsiteX5" fmla="*/ 86008 w 466254"/>
                <a:gd name="connsiteY5" fmla="*/ 67901 h 416459"/>
                <a:gd name="connsiteX6" fmla="*/ 86008 w 466254"/>
                <a:gd name="connsiteY6" fmla="*/ 13580 h 416459"/>
                <a:gd name="connsiteX7" fmla="*/ 13581 w 466254"/>
                <a:gd name="connsiteY7" fmla="*/ 0 h 416459"/>
                <a:gd name="connsiteX8" fmla="*/ 0 w 466254"/>
                <a:gd name="connsiteY8" fmla="*/ 86008 h 416459"/>
                <a:gd name="connsiteX9" fmla="*/ 67901 w 466254"/>
                <a:gd name="connsiteY9" fmla="*/ 126748 h 416459"/>
                <a:gd name="connsiteX10" fmla="*/ 126749 w 466254"/>
                <a:gd name="connsiteY10" fmla="*/ 187859 h 416459"/>
                <a:gd name="connsiteX11" fmla="*/ 126749 w 466254"/>
                <a:gd name="connsiteY11" fmla="*/ 187859 h 416459"/>
                <a:gd name="connsiteX12" fmla="*/ 76955 w 466254"/>
                <a:gd name="connsiteY12" fmla="*/ 267077 h 416459"/>
                <a:gd name="connsiteX13" fmla="*/ 135802 w 466254"/>
                <a:gd name="connsiteY13" fmla="*/ 289710 h 416459"/>
                <a:gd name="connsiteX14" fmla="*/ 190123 w 466254"/>
                <a:gd name="connsiteY14" fmla="*/ 344031 h 416459"/>
                <a:gd name="connsiteX15" fmla="*/ 126749 w 466254"/>
                <a:gd name="connsiteY15" fmla="*/ 416459 h 416459"/>
                <a:gd name="connsiteX16" fmla="*/ 466254 w 466254"/>
                <a:gd name="connsiteY16" fmla="*/ 411932 h 416459"/>
                <a:gd name="connsiteX17" fmla="*/ 466254 w 466254"/>
                <a:gd name="connsiteY17" fmla="*/ 303291 h 41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254" h="416459">
                  <a:moveTo>
                    <a:pt x="466254" y="303291"/>
                  </a:moveTo>
                  <a:lnTo>
                    <a:pt x="461727" y="230863"/>
                  </a:lnTo>
                  <a:lnTo>
                    <a:pt x="280658" y="230863"/>
                  </a:lnTo>
                  <a:lnTo>
                    <a:pt x="248971" y="158435"/>
                  </a:lnTo>
                  <a:lnTo>
                    <a:pt x="203703" y="126748"/>
                  </a:lnTo>
                  <a:lnTo>
                    <a:pt x="86008" y="67901"/>
                  </a:lnTo>
                  <a:lnTo>
                    <a:pt x="86008" y="13580"/>
                  </a:lnTo>
                  <a:lnTo>
                    <a:pt x="13581" y="0"/>
                  </a:lnTo>
                  <a:lnTo>
                    <a:pt x="0" y="86008"/>
                  </a:lnTo>
                  <a:lnTo>
                    <a:pt x="67901" y="126748"/>
                  </a:lnTo>
                  <a:lnTo>
                    <a:pt x="126749" y="187859"/>
                  </a:lnTo>
                  <a:lnTo>
                    <a:pt x="126749" y="187859"/>
                  </a:lnTo>
                  <a:lnTo>
                    <a:pt x="76955" y="267077"/>
                  </a:lnTo>
                  <a:lnTo>
                    <a:pt x="135802" y="289710"/>
                  </a:lnTo>
                  <a:lnTo>
                    <a:pt x="190123" y="344031"/>
                  </a:lnTo>
                  <a:lnTo>
                    <a:pt x="126749" y="416459"/>
                  </a:lnTo>
                  <a:lnTo>
                    <a:pt x="466254" y="411932"/>
                  </a:lnTo>
                  <a:lnTo>
                    <a:pt x="466254" y="303291"/>
                  </a:lnTo>
                  <a:close/>
                </a:path>
              </a:pathLst>
            </a:custGeom>
            <a:solidFill>
              <a:srgbClr val="FFD6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4000" y="6334780"/>
              <a:ext cx="1676400" cy="523220"/>
            </a:xfrm>
            <a:prstGeom prst="rect">
              <a:avLst/>
            </a:prstGeom>
            <a:solidFill>
              <a:schemeClr val="bg1"/>
            </a:solidFill>
          </p:spPr>
          <p:txBody>
            <a:bodyPr wrap="square" rtlCol="0">
              <a:spAutoFit/>
            </a:bodyPr>
            <a:lstStyle/>
            <a:p>
              <a:r>
                <a:rPr lang="en-US" sz="2800" b="1" dirty="0" smtClean="0"/>
                <a:t>Moab, UT</a:t>
              </a:r>
              <a:endParaRPr lang="en-US" sz="2800" b="1" dirty="0"/>
            </a:p>
          </p:txBody>
        </p:sp>
      </p:grpSp>
      <p:grpSp>
        <p:nvGrpSpPr>
          <p:cNvPr id="23" name="Group 22"/>
          <p:cNvGrpSpPr/>
          <p:nvPr/>
        </p:nvGrpSpPr>
        <p:grpSpPr>
          <a:xfrm>
            <a:off x="304800" y="2667000"/>
            <a:ext cx="3352800" cy="1524000"/>
            <a:chOff x="304800" y="2667000"/>
            <a:chExt cx="3352800" cy="1524000"/>
          </a:xfrm>
        </p:grpSpPr>
        <p:sp>
          <p:nvSpPr>
            <p:cNvPr id="20" name="TextBox 19"/>
            <p:cNvSpPr txBox="1"/>
            <p:nvPr/>
          </p:nvSpPr>
          <p:spPr>
            <a:xfrm>
              <a:off x="304800" y="2667000"/>
              <a:ext cx="3352800" cy="954107"/>
            </a:xfrm>
            <a:prstGeom prst="rect">
              <a:avLst/>
            </a:prstGeom>
            <a:noFill/>
          </p:spPr>
          <p:txBody>
            <a:bodyPr wrap="square" rtlCol="0">
              <a:spAutoFit/>
            </a:bodyPr>
            <a:lstStyle/>
            <a:p>
              <a:r>
                <a:rPr lang="en-US" sz="2800" b="1" dirty="0" smtClean="0"/>
                <a:t>Green Outline of Arches National Park</a:t>
              </a:r>
            </a:p>
          </p:txBody>
        </p:sp>
        <p:cxnSp>
          <p:nvCxnSpPr>
            <p:cNvPr id="22" name="Straight Arrow Connector 21"/>
            <p:cNvCxnSpPr>
              <a:stCxn id="20" idx="2"/>
            </p:cNvCxnSpPr>
            <p:nvPr/>
          </p:nvCxnSpPr>
          <p:spPr>
            <a:xfrm>
              <a:off x="1981200" y="3621107"/>
              <a:ext cx="1295400" cy="56989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612741" y="4246075"/>
            <a:ext cx="4531259" cy="2598345"/>
            <a:chOff x="4612741" y="4246075"/>
            <a:chExt cx="4531259" cy="2598345"/>
          </a:xfrm>
        </p:grpSpPr>
        <p:sp>
          <p:nvSpPr>
            <p:cNvPr id="6" name="Freeform 5"/>
            <p:cNvSpPr/>
            <p:nvPr/>
          </p:nvSpPr>
          <p:spPr>
            <a:xfrm>
              <a:off x="4612741" y="4246075"/>
              <a:ext cx="2661718" cy="2598345"/>
            </a:xfrm>
            <a:custGeom>
              <a:avLst/>
              <a:gdLst>
                <a:gd name="connsiteX0" fmla="*/ 2661718 w 2661718"/>
                <a:gd name="connsiteY0" fmla="*/ 81481 h 2598345"/>
                <a:gd name="connsiteX1" fmla="*/ 2580237 w 2661718"/>
                <a:gd name="connsiteY1" fmla="*/ 0 h 2598345"/>
                <a:gd name="connsiteX2" fmla="*/ 2448962 w 2661718"/>
                <a:gd name="connsiteY2" fmla="*/ 13580 h 2598345"/>
                <a:gd name="connsiteX3" fmla="*/ 2236206 w 2661718"/>
                <a:gd name="connsiteY3" fmla="*/ 72428 h 2598345"/>
                <a:gd name="connsiteX4" fmla="*/ 2118510 w 2661718"/>
                <a:gd name="connsiteY4" fmla="*/ 104115 h 2598345"/>
                <a:gd name="connsiteX5" fmla="*/ 1846907 w 2661718"/>
                <a:gd name="connsiteY5" fmla="*/ 316872 h 2598345"/>
                <a:gd name="connsiteX6" fmla="*/ 1769952 w 2661718"/>
                <a:gd name="connsiteY6" fmla="*/ 475307 h 2598345"/>
                <a:gd name="connsiteX7" fmla="*/ 1738265 w 2661718"/>
                <a:gd name="connsiteY7" fmla="*/ 638270 h 2598345"/>
                <a:gd name="connsiteX8" fmla="*/ 1656784 w 2661718"/>
                <a:gd name="connsiteY8" fmla="*/ 778598 h 2598345"/>
                <a:gd name="connsiteX9" fmla="*/ 1634150 w 2661718"/>
                <a:gd name="connsiteY9" fmla="*/ 891767 h 2598345"/>
                <a:gd name="connsiteX10" fmla="*/ 1647730 w 2661718"/>
                <a:gd name="connsiteY10" fmla="*/ 1018515 h 2598345"/>
                <a:gd name="connsiteX11" fmla="*/ 1733738 w 2661718"/>
                <a:gd name="connsiteY11" fmla="*/ 1081889 h 2598345"/>
                <a:gd name="connsiteX12" fmla="*/ 1833326 w 2661718"/>
                <a:gd name="connsiteY12" fmla="*/ 1072836 h 2598345"/>
                <a:gd name="connsiteX13" fmla="*/ 1951021 w 2661718"/>
                <a:gd name="connsiteY13" fmla="*/ 1004935 h 2598345"/>
                <a:gd name="connsiteX14" fmla="*/ 2046083 w 2661718"/>
                <a:gd name="connsiteY14" fmla="*/ 955141 h 2598345"/>
                <a:gd name="connsiteX15" fmla="*/ 2100404 w 2661718"/>
                <a:gd name="connsiteY15" fmla="*/ 946087 h 2598345"/>
                <a:gd name="connsiteX16" fmla="*/ 2177358 w 2661718"/>
                <a:gd name="connsiteY16" fmla="*/ 1000408 h 2598345"/>
                <a:gd name="connsiteX17" fmla="*/ 2236206 w 2661718"/>
                <a:gd name="connsiteY17" fmla="*/ 1054729 h 2598345"/>
                <a:gd name="connsiteX18" fmla="*/ 2190938 w 2661718"/>
                <a:gd name="connsiteY18" fmla="*/ 1158844 h 2598345"/>
                <a:gd name="connsiteX19" fmla="*/ 2132091 w 2661718"/>
                <a:gd name="connsiteY19" fmla="*/ 1249378 h 2598345"/>
                <a:gd name="connsiteX20" fmla="*/ 2046083 w 2661718"/>
                <a:gd name="connsiteY20" fmla="*/ 1335386 h 2598345"/>
                <a:gd name="connsiteX21" fmla="*/ 1819746 w 2661718"/>
                <a:gd name="connsiteY21" fmla="*/ 1394234 h 2598345"/>
                <a:gd name="connsiteX22" fmla="*/ 1683944 w 2661718"/>
                <a:gd name="connsiteY22" fmla="*/ 1466662 h 2598345"/>
                <a:gd name="connsiteX23" fmla="*/ 1444027 w 2661718"/>
                <a:gd name="connsiteY23" fmla="*/ 1593410 h 2598345"/>
                <a:gd name="connsiteX24" fmla="*/ 1199584 w 2661718"/>
                <a:gd name="connsiteY24" fmla="*/ 1769953 h 2598345"/>
                <a:gd name="connsiteX25" fmla="*/ 1032095 w 2661718"/>
                <a:gd name="connsiteY25" fmla="*/ 1914808 h 2598345"/>
                <a:gd name="connsiteX26" fmla="*/ 1004934 w 2661718"/>
                <a:gd name="connsiteY26" fmla="*/ 1941969 h 2598345"/>
                <a:gd name="connsiteX27" fmla="*/ 964194 w 2661718"/>
                <a:gd name="connsiteY27" fmla="*/ 1964602 h 2598345"/>
                <a:gd name="connsiteX28" fmla="*/ 900819 w 2661718"/>
                <a:gd name="connsiteY28" fmla="*/ 1982709 h 2598345"/>
                <a:gd name="connsiteX29" fmla="*/ 746910 w 2661718"/>
                <a:gd name="connsiteY29" fmla="*/ 1865014 h 2598345"/>
                <a:gd name="connsiteX30" fmla="*/ 692590 w 2661718"/>
                <a:gd name="connsiteY30" fmla="*/ 1824274 h 2598345"/>
                <a:gd name="connsiteX31" fmla="*/ 620162 w 2661718"/>
                <a:gd name="connsiteY31" fmla="*/ 1824274 h 2598345"/>
                <a:gd name="connsiteX32" fmla="*/ 611109 w 2661718"/>
                <a:gd name="connsiteY32" fmla="*/ 1869541 h 2598345"/>
                <a:gd name="connsiteX33" fmla="*/ 588475 w 2661718"/>
                <a:gd name="connsiteY33" fmla="*/ 1964602 h 2598345"/>
                <a:gd name="connsiteX34" fmla="*/ 543208 w 2661718"/>
                <a:gd name="connsiteY34" fmla="*/ 2100404 h 2598345"/>
                <a:gd name="connsiteX35" fmla="*/ 488887 w 2661718"/>
                <a:gd name="connsiteY35" fmla="*/ 2154725 h 2598345"/>
                <a:gd name="connsiteX36" fmla="*/ 398352 w 2661718"/>
                <a:gd name="connsiteY36" fmla="*/ 2100404 h 2598345"/>
                <a:gd name="connsiteX37" fmla="*/ 258023 w 2661718"/>
                <a:gd name="connsiteY37" fmla="*/ 2082297 h 2598345"/>
                <a:gd name="connsiteX38" fmla="*/ 153909 w 2661718"/>
                <a:gd name="connsiteY38" fmla="*/ 2077771 h 2598345"/>
                <a:gd name="connsiteX39" fmla="*/ 63374 w 2661718"/>
                <a:gd name="connsiteY39" fmla="*/ 2132091 h 2598345"/>
                <a:gd name="connsiteX40" fmla="*/ 22633 w 2661718"/>
                <a:gd name="connsiteY40" fmla="*/ 2204519 h 2598345"/>
                <a:gd name="connsiteX41" fmla="*/ 0 w 2661718"/>
                <a:gd name="connsiteY41" fmla="*/ 2322214 h 2598345"/>
                <a:gd name="connsiteX42" fmla="*/ 13580 w 2661718"/>
                <a:gd name="connsiteY42" fmla="*/ 2444436 h 2598345"/>
                <a:gd name="connsiteX43" fmla="*/ 18107 w 2661718"/>
                <a:gd name="connsiteY43" fmla="*/ 2598345 h 25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61718" h="2598345">
                  <a:moveTo>
                    <a:pt x="2661718" y="81481"/>
                  </a:moveTo>
                  <a:lnTo>
                    <a:pt x="2580237" y="0"/>
                  </a:lnTo>
                  <a:lnTo>
                    <a:pt x="2448962" y="13580"/>
                  </a:lnTo>
                  <a:lnTo>
                    <a:pt x="2236206" y="72428"/>
                  </a:lnTo>
                  <a:lnTo>
                    <a:pt x="2118510" y="104115"/>
                  </a:lnTo>
                  <a:lnTo>
                    <a:pt x="1846907" y="316872"/>
                  </a:lnTo>
                  <a:lnTo>
                    <a:pt x="1769952" y="475307"/>
                  </a:lnTo>
                  <a:lnTo>
                    <a:pt x="1738265" y="638270"/>
                  </a:lnTo>
                  <a:lnTo>
                    <a:pt x="1656784" y="778598"/>
                  </a:lnTo>
                  <a:lnTo>
                    <a:pt x="1634150" y="891767"/>
                  </a:lnTo>
                  <a:lnTo>
                    <a:pt x="1647730" y="1018515"/>
                  </a:lnTo>
                  <a:lnTo>
                    <a:pt x="1733738" y="1081889"/>
                  </a:lnTo>
                  <a:lnTo>
                    <a:pt x="1833326" y="1072836"/>
                  </a:lnTo>
                  <a:lnTo>
                    <a:pt x="1951021" y="1004935"/>
                  </a:lnTo>
                  <a:lnTo>
                    <a:pt x="2046083" y="955141"/>
                  </a:lnTo>
                  <a:lnTo>
                    <a:pt x="2100404" y="946087"/>
                  </a:lnTo>
                  <a:lnTo>
                    <a:pt x="2177358" y="1000408"/>
                  </a:lnTo>
                  <a:lnTo>
                    <a:pt x="2236206" y="1054729"/>
                  </a:lnTo>
                  <a:lnTo>
                    <a:pt x="2190938" y="1158844"/>
                  </a:lnTo>
                  <a:lnTo>
                    <a:pt x="2132091" y="1249378"/>
                  </a:lnTo>
                  <a:lnTo>
                    <a:pt x="2046083" y="1335386"/>
                  </a:lnTo>
                  <a:lnTo>
                    <a:pt x="1819746" y="1394234"/>
                  </a:lnTo>
                  <a:lnTo>
                    <a:pt x="1683944" y="1466662"/>
                  </a:lnTo>
                  <a:lnTo>
                    <a:pt x="1444027" y="1593410"/>
                  </a:lnTo>
                  <a:lnTo>
                    <a:pt x="1199584" y="1769953"/>
                  </a:lnTo>
                  <a:lnTo>
                    <a:pt x="1032095" y="1914808"/>
                  </a:lnTo>
                  <a:lnTo>
                    <a:pt x="1004934" y="1941969"/>
                  </a:lnTo>
                  <a:lnTo>
                    <a:pt x="964194" y="1964602"/>
                  </a:lnTo>
                  <a:lnTo>
                    <a:pt x="900819" y="1982709"/>
                  </a:lnTo>
                  <a:lnTo>
                    <a:pt x="746910" y="1865014"/>
                  </a:lnTo>
                  <a:lnTo>
                    <a:pt x="692590" y="1824274"/>
                  </a:lnTo>
                  <a:lnTo>
                    <a:pt x="620162" y="1824274"/>
                  </a:lnTo>
                  <a:lnTo>
                    <a:pt x="611109" y="1869541"/>
                  </a:lnTo>
                  <a:lnTo>
                    <a:pt x="588475" y="1964602"/>
                  </a:lnTo>
                  <a:lnTo>
                    <a:pt x="543208" y="2100404"/>
                  </a:lnTo>
                  <a:lnTo>
                    <a:pt x="488887" y="2154725"/>
                  </a:lnTo>
                  <a:lnTo>
                    <a:pt x="398352" y="2100404"/>
                  </a:lnTo>
                  <a:lnTo>
                    <a:pt x="258023" y="2082297"/>
                  </a:lnTo>
                  <a:lnTo>
                    <a:pt x="153909" y="2077771"/>
                  </a:lnTo>
                  <a:lnTo>
                    <a:pt x="63374" y="2132091"/>
                  </a:lnTo>
                  <a:lnTo>
                    <a:pt x="22633" y="2204519"/>
                  </a:lnTo>
                  <a:lnTo>
                    <a:pt x="0" y="2322214"/>
                  </a:lnTo>
                  <a:lnTo>
                    <a:pt x="13580" y="2444436"/>
                  </a:lnTo>
                  <a:lnTo>
                    <a:pt x="18107" y="2598345"/>
                  </a:lnTo>
                </a:path>
              </a:pathLst>
            </a:cu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6459648" y="4495800"/>
              <a:ext cx="2684352" cy="954107"/>
              <a:chOff x="973248" y="2819400"/>
              <a:chExt cx="2684352" cy="954107"/>
            </a:xfrm>
          </p:grpSpPr>
          <p:sp>
            <p:nvSpPr>
              <p:cNvPr id="25" name="TextBox 24"/>
              <p:cNvSpPr txBox="1"/>
              <p:nvPr/>
            </p:nvSpPr>
            <p:spPr>
              <a:xfrm>
                <a:off x="1752600" y="2819400"/>
                <a:ext cx="1905000" cy="954107"/>
              </a:xfrm>
              <a:prstGeom prst="rect">
                <a:avLst/>
              </a:prstGeom>
              <a:noFill/>
            </p:spPr>
            <p:txBody>
              <a:bodyPr wrap="square" rtlCol="0">
                <a:spAutoFit/>
              </a:bodyPr>
              <a:lstStyle/>
              <a:p>
                <a:r>
                  <a:rPr lang="en-US" sz="2800" b="1" dirty="0" smtClean="0"/>
                  <a:t>Colorado River</a:t>
                </a:r>
              </a:p>
            </p:txBody>
          </p:sp>
          <p:cxnSp>
            <p:nvCxnSpPr>
              <p:cNvPr id="26" name="Straight Arrow Connector 25"/>
              <p:cNvCxnSpPr>
                <a:stCxn id="25" idx="1"/>
                <a:endCxn id="6" idx="5"/>
              </p:cNvCxnSpPr>
              <p:nvPr/>
            </p:nvCxnSpPr>
            <p:spPr>
              <a:xfrm flipH="1" flipV="1">
                <a:off x="973248" y="2886547"/>
                <a:ext cx="779352" cy="40990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0" y="4495800"/>
            <a:ext cx="4445251" cy="1379899"/>
            <a:chOff x="0" y="4495800"/>
            <a:chExt cx="4445251" cy="1379899"/>
          </a:xfrm>
        </p:grpSpPr>
        <p:sp>
          <p:nvSpPr>
            <p:cNvPr id="11" name="Freeform 10"/>
            <p:cNvSpPr/>
            <p:nvPr/>
          </p:nvSpPr>
          <p:spPr>
            <a:xfrm>
              <a:off x="3761715" y="5015620"/>
              <a:ext cx="683536" cy="860079"/>
            </a:xfrm>
            <a:custGeom>
              <a:avLst/>
              <a:gdLst>
                <a:gd name="connsiteX0" fmla="*/ 448146 w 683536"/>
                <a:gd name="connsiteY0" fmla="*/ 860079 h 860079"/>
                <a:gd name="connsiteX1" fmla="*/ 683536 w 683536"/>
                <a:gd name="connsiteY1" fmla="*/ 733330 h 860079"/>
                <a:gd name="connsiteX2" fmla="*/ 602055 w 683536"/>
                <a:gd name="connsiteY2" fmla="*/ 520574 h 860079"/>
                <a:gd name="connsiteX3" fmla="*/ 583948 w 683536"/>
                <a:gd name="connsiteY3" fmla="*/ 466253 h 860079"/>
                <a:gd name="connsiteX4" fmla="*/ 547735 w 683536"/>
                <a:gd name="connsiteY4" fmla="*/ 325925 h 860079"/>
                <a:gd name="connsiteX5" fmla="*/ 647323 w 683536"/>
                <a:gd name="connsiteY5" fmla="*/ 122222 h 860079"/>
                <a:gd name="connsiteX6" fmla="*/ 384772 w 683536"/>
                <a:gd name="connsiteY6" fmla="*/ 0 h 860079"/>
                <a:gd name="connsiteX7" fmla="*/ 126748 w 683536"/>
                <a:gd name="connsiteY7" fmla="*/ 72428 h 860079"/>
                <a:gd name="connsiteX8" fmla="*/ 9053 w 683536"/>
                <a:gd name="connsiteY8" fmla="*/ 221810 h 860079"/>
                <a:gd name="connsiteX9" fmla="*/ 0 w 683536"/>
                <a:gd name="connsiteY9" fmla="*/ 488887 h 860079"/>
                <a:gd name="connsiteX10" fmla="*/ 90535 w 683536"/>
                <a:gd name="connsiteY10" fmla="*/ 624689 h 860079"/>
                <a:gd name="connsiteX11" fmla="*/ 325925 w 683536"/>
                <a:gd name="connsiteY11" fmla="*/ 660903 h 860079"/>
                <a:gd name="connsiteX12" fmla="*/ 448146 w 683536"/>
                <a:gd name="connsiteY12" fmla="*/ 860079 h 860079"/>
                <a:gd name="connsiteX0" fmla="*/ 448146 w 683536"/>
                <a:gd name="connsiteY0" fmla="*/ 860079 h 860079"/>
                <a:gd name="connsiteX1" fmla="*/ 683536 w 683536"/>
                <a:gd name="connsiteY1" fmla="*/ 733330 h 860079"/>
                <a:gd name="connsiteX2" fmla="*/ 602055 w 683536"/>
                <a:gd name="connsiteY2" fmla="*/ 520574 h 860079"/>
                <a:gd name="connsiteX3" fmla="*/ 505485 w 683536"/>
                <a:gd name="connsiteY3" fmla="*/ 394580 h 860079"/>
                <a:gd name="connsiteX4" fmla="*/ 547735 w 683536"/>
                <a:gd name="connsiteY4" fmla="*/ 325925 h 860079"/>
                <a:gd name="connsiteX5" fmla="*/ 647323 w 683536"/>
                <a:gd name="connsiteY5" fmla="*/ 122222 h 860079"/>
                <a:gd name="connsiteX6" fmla="*/ 384772 w 683536"/>
                <a:gd name="connsiteY6" fmla="*/ 0 h 860079"/>
                <a:gd name="connsiteX7" fmla="*/ 126748 w 683536"/>
                <a:gd name="connsiteY7" fmla="*/ 72428 h 860079"/>
                <a:gd name="connsiteX8" fmla="*/ 9053 w 683536"/>
                <a:gd name="connsiteY8" fmla="*/ 221810 h 860079"/>
                <a:gd name="connsiteX9" fmla="*/ 0 w 683536"/>
                <a:gd name="connsiteY9" fmla="*/ 488887 h 860079"/>
                <a:gd name="connsiteX10" fmla="*/ 90535 w 683536"/>
                <a:gd name="connsiteY10" fmla="*/ 624689 h 860079"/>
                <a:gd name="connsiteX11" fmla="*/ 325925 w 683536"/>
                <a:gd name="connsiteY11" fmla="*/ 660903 h 860079"/>
                <a:gd name="connsiteX12" fmla="*/ 448146 w 683536"/>
                <a:gd name="connsiteY12" fmla="*/ 860079 h 860079"/>
                <a:gd name="connsiteX0" fmla="*/ 448146 w 683536"/>
                <a:gd name="connsiteY0" fmla="*/ 860079 h 860079"/>
                <a:gd name="connsiteX1" fmla="*/ 683536 w 683536"/>
                <a:gd name="connsiteY1" fmla="*/ 733330 h 860079"/>
                <a:gd name="connsiteX2" fmla="*/ 602055 w 683536"/>
                <a:gd name="connsiteY2" fmla="*/ 520574 h 860079"/>
                <a:gd name="connsiteX3" fmla="*/ 505485 w 683536"/>
                <a:gd name="connsiteY3" fmla="*/ 394580 h 860079"/>
                <a:gd name="connsiteX4" fmla="*/ 547735 w 683536"/>
                <a:gd name="connsiteY4" fmla="*/ 325925 h 860079"/>
                <a:gd name="connsiteX5" fmla="*/ 581685 w 683536"/>
                <a:gd name="connsiteY5" fmla="*/ 165980 h 860079"/>
                <a:gd name="connsiteX6" fmla="*/ 384772 w 683536"/>
                <a:gd name="connsiteY6" fmla="*/ 0 h 860079"/>
                <a:gd name="connsiteX7" fmla="*/ 126748 w 683536"/>
                <a:gd name="connsiteY7" fmla="*/ 72428 h 860079"/>
                <a:gd name="connsiteX8" fmla="*/ 9053 w 683536"/>
                <a:gd name="connsiteY8" fmla="*/ 221810 h 860079"/>
                <a:gd name="connsiteX9" fmla="*/ 0 w 683536"/>
                <a:gd name="connsiteY9" fmla="*/ 488887 h 860079"/>
                <a:gd name="connsiteX10" fmla="*/ 90535 w 683536"/>
                <a:gd name="connsiteY10" fmla="*/ 624689 h 860079"/>
                <a:gd name="connsiteX11" fmla="*/ 325925 w 683536"/>
                <a:gd name="connsiteY11" fmla="*/ 660903 h 860079"/>
                <a:gd name="connsiteX12" fmla="*/ 448146 w 683536"/>
                <a:gd name="connsiteY12" fmla="*/ 860079 h 86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3536" h="860079">
                  <a:moveTo>
                    <a:pt x="448146" y="860079"/>
                  </a:moveTo>
                  <a:lnTo>
                    <a:pt x="683536" y="733330"/>
                  </a:lnTo>
                  <a:lnTo>
                    <a:pt x="602055" y="520574"/>
                  </a:lnTo>
                  <a:lnTo>
                    <a:pt x="505485" y="394580"/>
                  </a:lnTo>
                  <a:lnTo>
                    <a:pt x="547735" y="325925"/>
                  </a:lnTo>
                  <a:lnTo>
                    <a:pt x="581685" y="165980"/>
                  </a:lnTo>
                  <a:lnTo>
                    <a:pt x="384772" y="0"/>
                  </a:lnTo>
                  <a:lnTo>
                    <a:pt x="126748" y="72428"/>
                  </a:lnTo>
                  <a:lnTo>
                    <a:pt x="9053" y="221810"/>
                  </a:lnTo>
                  <a:lnTo>
                    <a:pt x="0" y="488887"/>
                  </a:lnTo>
                  <a:lnTo>
                    <a:pt x="90535" y="624689"/>
                  </a:lnTo>
                  <a:lnTo>
                    <a:pt x="325925" y="660903"/>
                  </a:lnTo>
                  <a:lnTo>
                    <a:pt x="448146" y="860079"/>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0" y="4495800"/>
              <a:ext cx="3770768" cy="954107"/>
              <a:chOff x="543962" y="2667000"/>
              <a:chExt cx="3770768" cy="954107"/>
            </a:xfrm>
          </p:grpSpPr>
          <p:sp>
            <p:nvSpPr>
              <p:cNvPr id="33" name="TextBox 32"/>
              <p:cNvSpPr txBox="1"/>
              <p:nvPr/>
            </p:nvSpPr>
            <p:spPr>
              <a:xfrm>
                <a:off x="543962" y="2667000"/>
                <a:ext cx="2046838" cy="954107"/>
              </a:xfrm>
              <a:prstGeom prst="rect">
                <a:avLst/>
              </a:prstGeom>
              <a:noFill/>
            </p:spPr>
            <p:txBody>
              <a:bodyPr wrap="square" rtlCol="0">
                <a:spAutoFit/>
              </a:bodyPr>
              <a:lstStyle/>
              <a:p>
                <a:r>
                  <a:rPr lang="en-US" sz="2800" b="1" dirty="0" smtClean="0"/>
                  <a:t>Courthouse Towers Area</a:t>
                </a:r>
              </a:p>
            </p:txBody>
          </p:sp>
          <p:cxnSp>
            <p:nvCxnSpPr>
              <p:cNvPr id="34" name="Straight Arrow Connector 33"/>
              <p:cNvCxnSpPr>
                <a:endCxn id="11" idx="8"/>
              </p:cNvCxnSpPr>
              <p:nvPr/>
            </p:nvCxnSpPr>
            <p:spPr>
              <a:xfrm>
                <a:off x="2525162" y="3200400"/>
                <a:ext cx="1789568" cy="20823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a:off x="4676115" y="4422618"/>
            <a:ext cx="4467885" cy="2435382"/>
            <a:chOff x="4676115" y="4422618"/>
            <a:chExt cx="4467885" cy="2435382"/>
          </a:xfrm>
        </p:grpSpPr>
        <p:grpSp>
          <p:nvGrpSpPr>
            <p:cNvPr id="10" name="Group 9"/>
            <p:cNvGrpSpPr/>
            <p:nvPr/>
          </p:nvGrpSpPr>
          <p:grpSpPr>
            <a:xfrm>
              <a:off x="4676115" y="4422618"/>
              <a:ext cx="1652257" cy="1498348"/>
              <a:chOff x="4676115" y="4422618"/>
              <a:chExt cx="1652257" cy="1498348"/>
            </a:xfrm>
          </p:grpSpPr>
          <p:sp>
            <p:nvSpPr>
              <p:cNvPr id="8" name="Freeform 7"/>
              <p:cNvSpPr/>
              <p:nvPr/>
            </p:nvSpPr>
            <p:spPr>
              <a:xfrm>
                <a:off x="4676115" y="4422618"/>
                <a:ext cx="1652257" cy="1498348"/>
              </a:xfrm>
              <a:custGeom>
                <a:avLst/>
                <a:gdLst>
                  <a:gd name="connsiteX0" fmla="*/ 1013988 w 1652257"/>
                  <a:gd name="connsiteY0" fmla="*/ 357612 h 1498348"/>
                  <a:gd name="connsiteX1" fmla="*/ 724277 w 1652257"/>
                  <a:gd name="connsiteY1" fmla="*/ 126748 h 1498348"/>
                  <a:gd name="connsiteX2" fmla="*/ 688063 w 1652257"/>
                  <a:gd name="connsiteY2" fmla="*/ 104115 h 1498348"/>
                  <a:gd name="connsiteX3" fmla="*/ 384772 w 1652257"/>
                  <a:gd name="connsiteY3" fmla="*/ 0 h 1498348"/>
                  <a:gd name="connsiteX4" fmla="*/ 104115 w 1652257"/>
                  <a:gd name="connsiteY4" fmla="*/ 172016 h 1498348"/>
                  <a:gd name="connsiteX5" fmla="*/ 76954 w 1652257"/>
                  <a:gd name="connsiteY5" fmla="*/ 271604 h 1498348"/>
                  <a:gd name="connsiteX6" fmla="*/ 371192 w 1652257"/>
                  <a:gd name="connsiteY6" fmla="*/ 271604 h 1498348"/>
                  <a:gd name="connsiteX7" fmla="*/ 362138 w 1652257"/>
                  <a:gd name="connsiteY7" fmla="*/ 339505 h 1498348"/>
                  <a:gd name="connsiteX8" fmla="*/ 239917 w 1652257"/>
                  <a:gd name="connsiteY8" fmla="*/ 375719 h 1498348"/>
                  <a:gd name="connsiteX9" fmla="*/ 63374 w 1652257"/>
                  <a:gd name="connsiteY9" fmla="*/ 380245 h 1498348"/>
                  <a:gd name="connsiteX10" fmla="*/ 0 w 1652257"/>
                  <a:gd name="connsiteY10" fmla="*/ 597529 h 1498348"/>
                  <a:gd name="connsiteX11" fmla="*/ 18107 w 1652257"/>
                  <a:gd name="connsiteY11" fmla="*/ 805758 h 1498348"/>
                  <a:gd name="connsiteX12" fmla="*/ 45267 w 1652257"/>
                  <a:gd name="connsiteY12" fmla="*/ 846499 h 1498348"/>
                  <a:gd name="connsiteX13" fmla="*/ 108641 w 1652257"/>
                  <a:gd name="connsiteY13" fmla="*/ 918927 h 1498348"/>
                  <a:gd name="connsiteX14" fmla="*/ 402879 w 1652257"/>
                  <a:gd name="connsiteY14" fmla="*/ 1032095 h 1498348"/>
                  <a:gd name="connsiteX15" fmla="*/ 439093 w 1652257"/>
                  <a:gd name="connsiteY15" fmla="*/ 1054729 h 1498348"/>
                  <a:gd name="connsiteX16" fmla="*/ 466253 w 1652257"/>
                  <a:gd name="connsiteY16" fmla="*/ 1068309 h 1498348"/>
                  <a:gd name="connsiteX17" fmla="*/ 529628 w 1652257"/>
                  <a:gd name="connsiteY17" fmla="*/ 1145263 h 1498348"/>
                  <a:gd name="connsiteX18" fmla="*/ 638269 w 1652257"/>
                  <a:gd name="connsiteY18" fmla="*/ 1394233 h 1498348"/>
                  <a:gd name="connsiteX19" fmla="*/ 755964 w 1652257"/>
                  <a:gd name="connsiteY19" fmla="*/ 1498348 h 1498348"/>
                  <a:gd name="connsiteX20" fmla="*/ 964194 w 1652257"/>
                  <a:gd name="connsiteY20" fmla="*/ 1471188 h 1498348"/>
                  <a:gd name="connsiteX21" fmla="*/ 1018515 w 1652257"/>
                  <a:gd name="connsiteY21" fmla="*/ 1466661 h 1498348"/>
                  <a:gd name="connsiteX22" fmla="*/ 1041148 w 1652257"/>
                  <a:gd name="connsiteY22" fmla="*/ 1462134 h 1498348"/>
                  <a:gd name="connsiteX23" fmla="*/ 1249378 w 1652257"/>
                  <a:gd name="connsiteY23" fmla="*/ 1367073 h 1498348"/>
                  <a:gd name="connsiteX24" fmla="*/ 1285592 w 1652257"/>
                  <a:gd name="connsiteY24" fmla="*/ 1348966 h 1498348"/>
                  <a:gd name="connsiteX25" fmla="*/ 1299172 w 1652257"/>
                  <a:gd name="connsiteY25" fmla="*/ 1339913 h 1498348"/>
                  <a:gd name="connsiteX26" fmla="*/ 1308226 w 1652257"/>
                  <a:gd name="connsiteY26" fmla="*/ 1335386 h 1498348"/>
                  <a:gd name="connsiteX27" fmla="*/ 1466661 w 1652257"/>
                  <a:gd name="connsiteY27" fmla="*/ 1172424 h 1498348"/>
                  <a:gd name="connsiteX28" fmla="*/ 1652257 w 1652257"/>
                  <a:gd name="connsiteY28" fmla="*/ 1036622 h 1498348"/>
                  <a:gd name="connsiteX29" fmla="*/ 1466661 w 1652257"/>
                  <a:gd name="connsiteY29" fmla="*/ 823865 h 1498348"/>
                  <a:gd name="connsiteX30" fmla="*/ 1140736 w 1652257"/>
                  <a:gd name="connsiteY30" fmla="*/ 606582 h 1498348"/>
                  <a:gd name="connsiteX31" fmla="*/ 1036622 w 1652257"/>
                  <a:gd name="connsiteY31" fmla="*/ 466253 h 1498348"/>
                  <a:gd name="connsiteX32" fmla="*/ 1013988 w 1652257"/>
                  <a:gd name="connsiteY32" fmla="*/ 357612 h 149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2257" h="1498348">
                    <a:moveTo>
                      <a:pt x="1013988" y="357612"/>
                    </a:moveTo>
                    <a:lnTo>
                      <a:pt x="724277" y="126748"/>
                    </a:lnTo>
                    <a:lnTo>
                      <a:pt x="688063" y="104115"/>
                    </a:lnTo>
                    <a:lnTo>
                      <a:pt x="384772" y="0"/>
                    </a:lnTo>
                    <a:lnTo>
                      <a:pt x="104115" y="172016"/>
                    </a:lnTo>
                    <a:lnTo>
                      <a:pt x="76954" y="271604"/>
                    </a:lnTo>
                    <a:lnTo>
                      <a:pt x="371192" y="271604"/>
                    </a:lnTo>
                    <a:lnTo>
                      <a:pt x="362138" y="339505"/>
                    </a:lnTo>
                    <a:lnTo>
                      <a:pt x="239917" y="375719"/>
                    </a:lnTo>
                    <a:lnTo>
                      <a:pt x="63374" y="380245"/>
                    </a:lnTo>
                    <a:lnTo>
                      <a:pt x="0" y="597529"/>
                    </a:lnTo>
                    <a:lnTo>
                      <a:pt x="18107" y="805758"/>
                    </a:lnTo>
                    <a:cubicBezTo>
                      <a:pt x="42701" y="840191"/>
                      <a:pt x="34935" y="825835"/>
                      <a:pt x="45267" y="846499"/>
                    </a:cubicBezTo>
                    <a:lnTo>
                      <a:pt x="108641" y="918927"/>
                    </a:lnTo>
                    <a:lnTo>
                      <a:pt x="402879" y="1032095"/>
                    </a:lnTo>
                    <a:cubicBezTo>
                      <a:pt x="414950" y="1039640"/>
                      <a:pt x="426559" y="1047980"/>
                      <a:pt x="439093" y="1054729"/>
                    </a:cubicBezTo>
                    <a:cubicBezTo>
                      <a:pt x="471090" y="1071958"/>
                      <a:pt x="454043" y="1056097"/>
                      <a:pt x="466253" y="1068309"/>
                    </a:cubicBezTo>
                    <a:lnTo>
                      <a:pt x="529628" y="1145263"/>
                    </a:lnTo>
                    <a:lnTo>
                      <a:pt x="638269" y="1394233"/>
                    </a:lnTo>
                    <a:lnTo>
                      <a:pt x="755964" y="1498348"/>
                    </a:lnTo>
                    <a:lnTo>
                      <a:pt x="964194" y="1471188"/>
                    </a:lnTo>
                    <a:cubicBezTo>
                      <a:pt x="982301" y="1469679"/>
                      <a:pt x="1000505" y="1469063"/>
                      <a:pt x="1018515" y="1466661"/>
                    </a:cubicBezTo>
                    <a:cubicBezTo>
                      <a:pt x="1059623" y="1461180"/>
                      <a:pt x="1011725" y="1462134"/>
                      <a:pt x="1041148" y="1462134"/>
                    </a:cubicBezTo>
                    <a:lnTo>
                      <a:pt x="1249378" y="1367073"/>
                    </a:lnTo>
                    <a:cubicBezTo>
                      <a:pt x="1261449" y="1361037"/>
                      <a:pt x="1273744" y="1355429"/>
                      <a:pt x="1285592" y="1348966"/>
                    </a:cubicBezTo>
                    <a:cubicBezTo>
                      <a:pt x="1290368" y="1346361"/>
                      <a:pt x="1294507" y="1342712"/>
                      <a:pt x="1299172" y="1339913"/>
                    </a:cubicBezTo>
                    <a:cubicBezTo>
                      <a:pt x="1302065" y="1338177"/>
                      <a:pt x="1305208" y="1336895"/>
                      <a:pt x="1308226" y="1335386"/>
                    </a:cubicBezTo>
                    <a:lnTo>
                      <a:pt x="1466661" y="1172424"/>
                    </a:lnTo>
                    <a:lnTo>
                      <a:pt x="1652257" y="1036622"/>
                    </a:lnTo>
                    <a:lnTo>
                      <a:pt x="1466661" y="823865"/>
                    </a:lnTo>
                    <a:lnTo>
                      <a:pt x="1140736" y="606582"/>
                    </a:lnTo>
                    <a:lnTo>
                      <a:pt x="1036622" y="466253"/>
                    </a:lnTo>
                    <a:lnTo>
                      <a:pt x="1013988" y="357612"/>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9" name="TextBox 8"/>
              <p:cNvSpPr txBox="1"/>
              <p:nvPr/>
            </p:nvSpPr>
            <p:spPr>
              <a:xfrm>
                <a:off x="4724400" y="4791670"/>
                <a:ext cx="1524000" cy="923330"/>
              </a:xfrm>
              <a:prstGeom prst="rect">
                <a:avLst/>
              </a:prstGeom>
              <a:noFill/>
            </p:spPr>
            <p:txBody>
              <a:bodyPr wrap="square" rtlCol="0">
                <a:spAutoFit/>
              </a:bodyPr>
              <a:lstStyle/>
              <a:p>
                <a:r>
                  <a:rPr lang="en-US" dirty="0" smtClean="0"/>
                  <a:t>Petrified</a:t>
                </a:r>
              </a:p>
              <a:p>
                <a:r>
                  <a:rPr lang="en-US" dirty="0" smtClean="0"/>
                  <a:t>      Sand</a:t>
                </a:r>
              </a:p>
              <a:p>
                <a:r>
                  <a:rPr lang="en-US" dirty="0" smtClean="0"/>
                  <a:t>           Dunes </a:t>
                </a:r>
                <a:endParaRPr lang="en-US" dirty="0"/>
              </a:p>
            </p:txBody>
          </p:sp>
        </p:grpSp>
        <p:grpSp>
          <p:nvGrpSpPr>
            <p:cNvPr id="39" name="Group 38"/>
            <p:cNvGrpSpPr/>
            <p:nvPr/>
          </p:nvGrpSpPr>
          <p:grpSpPr>
            <a:xfrm>
              <a:off x="6030362" y="5473005"/>
              <a:ext cx="3113638" cy="1384995"/>
              <a:chOff x="554524" y="2729805"/>
              <a:chExt cx="3113638" cy="1384995"/>
            </a:xfrm>
          </p:grpSpPr>
          <p:sp>
            <p:nvSpPr>
              <p:cNvPr id="40" name="TextBox 39"/>
              <p:cNvSpPr txBox="1"/>
              <p:nvPr/>
            </p:nvSpPr>
            <p:spPr>
              <a:xfrm>
                <a:off x="1849924" y="2729805"/>
                <a:ext cx="1818238" cy="1384995"/>
              </a:xfrm>
              <a:prstGeom prst="rect">
                <a:avLst/>
              </a:prstGeom>
              <a:noFill/>
            </p:spPr>
            <p:txBody>
              <a:bodyPr wrap="square" rtlCol="0">
                <a:spAutoFit/>
              </a:bodyPr>
              <a:lstStyle/>
              <a:p>
                <a:r>
                  <a:rPr lang="en-US" sz="2800" b="1" dirty="0" smtClean="0"/>
                  <a:t>Petrified Sand Dunes</a:t>
                </a:r>
              </a:p>
            </p:txBody>
          </p:sp>
          <p:cxnSp>
            <p:nvCxnSpPr>
              <p:cNvPr id="41" name="Straight Arrow Connector 40"/>
              <p:cNvCxnSpPr>
                <a:stCxn id="40" idx="1"/>
              </p:cNvCxnSpPr>
              <p:nvPr/>
            </p:nvCxnSpPr>
            <p:spPr>
              <a:xfrm flipH="1" flipV="1">
                <a:off x="554524" y="2806005"/>
                <a:ext cx="1295400" cy="61629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9" name="Group 98"/>
          <p:cNvGrpSpPr/>
          <p:nvPr/>
        </p:nvGrpSpPr>
        <p:grpSpPr>
          <a:xfrm>
            <a:off x="5495453" y="3048000"/>
            <a:ext cx="3648547" cy="1614535"/>
            <a:chOff x="5495453" y="3048000"/>
            <a:chExt cx="3648547" cy="1614535"/>
          </a:xfrm>
        </p:grpSpPr>
        <p:sp>
          <p:nvSpPr>
            <p:cNvPr id="12" name="Freeform 11"/>
            <p:cNvSpPr/>
            <p:nvPr/>
          </p:nvSpPr>
          <p:spPr>
            <a:xfrm>
              <a:off x="5495453" y="4006158"/>
              <a:ext cx="697117" cy="656377"/>
            </a:xfrm>
            <a:custGeom>
              <a:avLst/>
              <a:gdLst>
                <a:gd name="connsiteX0" fmla="*/ 398353 w 697117"/>
                <a:gd name="connsiteY0" fmla="*/ 656377 h 656377"/>
                <a:gd name="connsiteX1" fmla="*/ 583949 w 697117"/>
                <a:gd name="connsiteY1" fmla="*/ 506994 h 656377"/>
                <a:gd name="connsiteX2" fmla="*/ 697117 w 697117"/>
                <a:gd name="connsiteY2" fmla="*/ 303292 h 656377"/>
                <a:gd name="connsiteX3" fmla="*/ 697117 w 697117"/>
                <a:gd name="connsiteY3" fmla="*/ 248971 h 656377"/>
                <a:gd name="connsiteX4" fmla="*/ 624690 w 697117"/>
                <a:gd name="connsiteY4" fmla="*/ 72428 h 656377"/>
                <a:gd name="connsiteX5" fmla="*/ 565842 w 697117"/>
                <a:gd name="connsiteY5" fmla="*/ 0 h 656377"/>
                <a:gd name="connsiteX6" fmla="*/ 104115 w 697117"/>
                <a:gd name="connsiteY6" fmla="*/ 13581 h 656377"/>
                <a:gd name="connsiteX7" fmla="*/ 113169 w 697117"/>
                <a:gd name="connsiteY7" fmla="*/ 49794 h 656377"/>
                <a:gd name="connsiteX8" fmla="*/ 348559 w 697117"/>
                <a:gd name="connsiteY8" fmla="*/ 45268 h 656377"/>
                <a:gd name="connsiteX9" fmla="*/ 380246 w 697117"/>
                <a:gd name="connsiteY9" fmla="*/ 140329 h 656377"/>
                <a:gd name="connsiteX10" fmla="*/ 439094 w 697117"/>
                <a:gd name="connsiteY10" fmla="*/ 181070 h 656377"/>
                <a:gd name="connsiteX11" fmla="*/ 570369 w 697117"/>
                <a:gd name="connsiteY11" fmla="*/ 212757 h 656377"/>
                <a:gd name="connsiteX12" fmla="*/ 574896 w 697117"/>
                <a:gd name="connsiteY12" fmla="*/ 303292 h 656377"/>
                <a:gd name="connsiteX13" fmla="*/ 561315 w 697117"/>
                <a:gd name="connsiteY13" fmla="*/ 321398 h 656377"/>
                <a:gd name="connsiteX14" fmla="*/ 258024 w 697117"/>
                <a:gd name="connsiteY14" fmla="*/ 330452 h 656377"/>
                <a:gd name="connsiteX15" fmla="*/ 190123 w 697117"/>
                <a:gd name="connsiteY15" fmla="*/ 393826 h 656377"/>
                <a:gd name="connsiteX16" fmla="*/ 54321 w 697117"/>
                <a:gd name="connsiteY16" fmla="*/ 389299 h 656377"/>
                <a:gd name="connsiteX17" fmla="*/ 0 w 697117"/>
                <a:gd name="connsiteY17" fmla="*/ 416460 h 656377"/>
                <a:gd name="connsiteX18" fmla="*/ 49795 w 697117"/>
                <a:gd name="connsiteY18" fmla="*/ 547735 h 656377"/>
                <a:gd name="connsiteX19" fmla="*/ 398353 w 697117"/>
                <a:gd name="connsiteY19" fmla="*/ 656377 h 65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117" h="656377">
                  <a:moveTo>
                    <a:pt x="398353" y="656377"/>
                  </a:moveTo>
                  <a:lnTo>
                    <a:pt x="583949" y="506994"/>
                  </a:lnTo>
                  <a:lnTo>
                    <a:pt x="697117" y="303292"/>
                  </a:lnTo>
                  <a:lnTo>
                    <a:pt x="697117" y="248971"/>
                  </a:lnTo>
                  <a:lnTo>
                    <a:pt x="624690" y="72428"/>
                  </a:lnTo>
                  <a:lnTo>
                    <a:pt x="565842" y="0"/>
                  </a:lnTo>
                  <a:lnTo>
                    <a:pt x="104115" y="13581"/>
                  </a:lnTo>
                  <a:lnTo>
                    <a:pt x="113169" y="49794"/>
                  </a:lnTo>
                  <a:lnTo>
                    <a:pt x="348559" y="45268"/>
                  </a:lnTo>
                  <a:lnTo>
                    <a:pt x="380246" y="140329"/>
                  </a:lnTo>
                  <a:lnTo>
                    <a:pt x="439094" y="181070"/>
                  </a:lnTo>
                  <a:lnTo>
                    <a:pt x="570369" y="212757"/>
                  </a:lnTo>
                  <a:lnTo>
                    <a:pt x="574896" y="303292"/>
                  </a:lnTo>
                  <a:lnTo>
                    <a:pt x="561315" y="321398"/>
                  </a:lnTo>
                  <a:lnTo>
                    <a:pt x="258024" y="330452"/>
                  </a:lnTo>
                  <a:lnTo>
                    <a:pt x="190123" y="393826"/>
                  </a:lnTo>
                  <a:lnTo>
                    <a:pt x="54321" y="389299"/>
                  </a:lnTo>
                  <a:lnTo>
                    <a:pt x="0" y="416460"/>
                  </a:lnTo>
                  <a:lnTo>
                    <a:pt x="49795" y="547735"/>
                  </a:lnTo>
                  <a:lnTo>
                    <a:pt x="398353" y="656377"/>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23"/>
            <p:cNvGrpSpPr/>
            <p:nvPr/>
          </p:nvGrpSpPr>
          <p:grpSpPr>
            <a:xfrm>
              <a:off x="6120143" y="3048000"/>
              <a:ext cx="3023857" cy="1384995"/>
              <a:chOff x="936129" y="2743200"/>
              <a:chExt cx="2721471" cy="1384995"/>
            </a:xfrm>
          </p:grpSpPr>
          <p:sp>
            <p:nvSpPr>
              <p:cNvPr id="53" name="TextBox 52"/>
              <p:cNvSpPr txBox="1"/>
              <p:nvPr/>
            </p:nvSpPr>
            <p:spPr>
              <a:xfrm>
                <a:off x="1943100" y="2743200"/>
                <a:ext cx="1714500" cy="1384995"/>
              </a:xfrm>
              <a:prstGeom prst="rect">
                <a:avLst/>
              </a:prstGeom>
              <a:noFill/>
            </p:spPr>
            <p:txBody>
              <a:bodyPr wrap="square" rtlCol="0">
                <a:spAutoFit/>
              </a:bodyPr>
              <a:lstStyle/>
              <a:p>
                <a:r>
                  <a:rPr lang="en-US" sz="2800" b="1" dirty="0" smtClean="0"/>
                  <a:t>The Windows Area</a:t>
                </a:r>
              </a:p>
            </p:txBody>
          </p:sp>
          <p:cxnSp>
            <p:nvCxnSpPr>
              <p:cNvPr id="54" name="Straight Arrow Connector 53"/>
              <p:cNvCxnSpPr>
                <a:stCxn id="53" idx="1"/>
                <a:endCxn id="12" idx="4"/>
              </p:cNvCxnSpPr>
              <p:nvPr/>
            </p:nvCxnSpPr>
            <p:spPr>
              <a:xfrm flipH="1">
                <a:off x="936129" y="3435698"/>
                <a:ext cx="1006971" cy="3380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00" name="Group 99"/>
          <p:cNvGrpSpPr/>
          <p:nvPr/>
        </p:nvGrpSpPr>
        <p:grpSpPr>
          <a:xfrm>
            <a:off x="6324600" y="1752600"/>
            <a:ext cx="2856368" cy="1311719"/>
            <a:chOff x="6287632" y="1789093"/>
            <a:chExt cx="2856368" cy="1311719"/>
          </a:xfrm>
        </p:grpSpPr>
        <p:sp>
          <p:nvSpPr>
            <p:cNvPr id="14" name="Freeform 13"/>
            <p:cNvSpPr/>
            <p:nvPr/>
          </p:nvSpPr>
          <p:spPr>
            <a:xfrm>
              <a:off x="6287632" y="2616451"/>
              <a:ext cx="321398" cy="484361"/>
            </a:xfrm>
            <a:custGeom>
              <a:avLst/>
              <a:gdLst>
                <a:gd name="connsiteX0" fmla="*/ 212756 w 321398"/>
                <a:gd name="connsiteY0" fmla="*/ 479834 h 484361"/>
                <a:gd name="connsiteX1" fmla="*/ 212756 w 321398"/>
                <a:gd name="connsiteY1" fmla="*/ 479834 h 484361"/>
                <a:gd name="connsiteX2" fmla="*/ 230863 w 321398"/>
                <a:gd name="connsiteY2" fmla="*/ 267078 h 484361"/>
                <a:gd name="connsiteX3" fmla="*/ 307818 w 321398"/>
                <a:gd name="connsiteY3" fmla="*/ 194650 h 484361"/>
                <a:gd name="connsiteX4" fmla="*/ 321398 w 321398"/>
                <a:gd name="connsiteY4" fmla="*/ 86008 h 484361"/>
                <a:gd name="connsiteX5" fmla="*/ 267077 w 321398"/>
                <a:gd name="connsiteY5" fmla="*/ 13581 h 484361"/>
                <a:gd name="connsiteX6" fmla="*/ 221810 w 321398"/>
                <a:gd name="connsiteY6" fmla="*/ 0 h 484361"/>
                <a:gd name="connsiteX7" fmla="*/ 40740 w 321398"/>
                <a:gd name="connsiteY7" fmla="*/ 9054 h 484361"/>
                <a:gd name="connsiteX8" fmla="*/ 0 w 321398"/>
                <a:gd name="connsiteY8" fmla="*/ 144856 h 484361"/>
                <a:gd name="connsiteX9" fmla="*/ 13580 w 321398"/>
                <a:gd name="connsiteY9" fmla="*/ 280658 h 484361"/>
                <a:gd name="connsiteX10" fmla="*/ 49794 w 321398"/>
                <a:gd name="connsiteY10" fmla="*/ 484361 h 484361"/>
                <a:gd name="connsiteX11" fmla="*/ 212756 w 321398"/>
                <a:gd name="connsiteY11" fmla="*/ 479834 h 48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398" h="484361">
                  <a:moveTo>
                    <a:pt x="212756" y="479834"/>
                  </a:moveTo>
                  <a:lnTo>
                    <a:pt x="212756" y="479834"/>
                  </a:lnTo>
                  <a:lnTo>
                    <a:pt x="230863" y="267078"/>
                  </a:lnTo>
                  <a:lnTo>
                    <a:pt x="307818" y="194650"/>
                  </a:lnTo>
                  <a:lnTo>
                    <a:pt x="321398" y="86008"/>
                  </a:lnTo>
                  <a:lnTo>
                    <a:pt x="267077" y="13581"/>
                  </a:lnTo>
                  <a:lnTo>
                    <a:pt x="221810" y="0"/>
                  </a:lnTo>
                  <a:lnTo>
                    <a:pt x="40740" y="9054"/>
                  </a:lnTo>
                  <a:lnTo>
                    <a:pt x="0" y="144856"/>
                  </a:lnTo>
                  <a:lnTo>
                    <a:pt x="13580" y="280658"/>
                  </a:lnTo>
                  <a:lnTo>
                    <a:pt x="49794" y="484361"/>
                  </a:lnTo>
                  <a:lnTo>
                    <a:pt x="212756" y="479834"/>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3"/>
            <p:cNvGrpSpPr/>
            <p:nvPr/>
          </p:nvGrpSpPr>
          <p:grpSpPr>
            <a:xfrm>
              <a:off x="6609030" y="1789093"/>
              <a:ext cx="2534970" cy="954107"/>
              <a:chOff x="1142709" y="2932093"/>
              <a:chExt cx="2514890" cy="954107"/>
            </a:xfrm>
          </p:grpSpPr>
          <p:sp>
            <p:nvSpPr>
              <p:cNvPr id="60" name="TextBox 59"/>
              <p:cNvSpPr txBox="1"/>
              <p:nvPr/>
            </p:nvSpPr>
            <p:spPr>
              <a:xfrm>
                <a:off x="1843284" y="2932093"/>
                <a:ext cx="1814315" cy="954107"/>
              </a:xfrm>
              <a:prstGeom prst="rect">
                <a:avLst/>
              </a:prstGeom>
              <a:noFill/>
            </p:spPr>
            <p:txBody>
              <a:bodyPr wrap="square" rtlCol="0">
                <a:spAutoFit/>
              </a:bodyPr>
              <a:lstStyle/>
              <a:p>
                <a:r>
                  <a:rPr lang="en-US" sz="2800" b="1" dirty="0" smtClean="0"/>
                  <a:t>Delicate Arch Area</a:t>
                </a:r>
              </a:p>
            </p:txBody>
          </p:sp>
          <p:cxnSp>
            <p:nvCxnSpPr>
              <p:cNvPr id="61" name="Straight Arrow Connector 60"/>
              <p:cNvCxnSpPr>
                <a:stCxn id="60" idx="1"/>
                <a:endCxn id="14" idx="4"/>
              </p:cNvCxnSpPr>
              <p:nvPr/>
            </p:nvCxnSpPr>
            <p:spPr>
              <a:xfrm flipH="1">
                <a:off x="1142709" y="3409147"/>
                <a:ext cx="700575" cy="43631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04" name="Group 103"/>
          <p:cNvGrpSpPr/>
          <p:nvPr/>
        </p:nvGrpSpPr>
        <p:grpSpPr>
          <a:xfrm>
            <a:off x="20367" y="1285592"/>
            <a:ext cx="2849582" cy="1040115"/>
            <a:chOff x="20367" y="1285592"/>
            <a:chExt cx="2849582" cy="1040115"/>
          </a:xfrm>
        </p:grpSpPr>
        <p:sp>
          <p:nvSpPr>
            <p:cNvPr id="18" name="Freeform 17"/>
            <p:cNvSpPr/>
            <p:nvPr/>
          </p:nvSpPr>
          <p:spPr>
            <a:xfrm>
              <a:off x="2444436" y="1285592"/>
              <a:ext cx="425513" cy="488887"/>
            </a:xfrm>
            <a:custGeom>
              <a:avLst/>
              <a:gdLst>
                <a:gd name="connsiteX0" fmla="*/ 36214 w 425513"/>
                <a:gd name="connsiteY0" fmla="*/ 0 h 488887"/>
                <a:gd name="connsiteX1" fmla="*/ 36214 w 425513"/>
                <a:gd name="connsiteY1" fmla="*/ 0 h 488887"/>
                <a:gd name="connsiteX2" fmla="*/ 316871 w 425513"/>
                <a:gd name="connsiteY2" fmla="*/ 81481 h 488887"/>
                <a:gd name="connsiteX3" fmla="*/ 384772 w 425513"/>
                <a:gd name="connsiteY3" fmla="*/ 181069 h 488887"/>
                <a:gd name="connsiteX4" fmla="*/ 425513 w 425513"/>
                <a:gd name="connsiteY4" fmla="*/ 307818 h 488887"/>
                <a:gd name="connsiteX5" fmla="*/ 353085 w 425513"/>
                <a:gd name="connsiteY5" fmla="*/ 353085 h 488887"/>
                <a:gd name="connsiteX6" fmla="*/ 226336 w 425513"/>
                <a:gd name="connsiteY6" fmla="*/ 488887 h 488887"/>
                <a:gd name="connsiteX7" fmla="*/ 63374 w 425513"/>
                <a:gd name="connsiteY7" fmla="*/ 393826 h 488887"/>
                <a:gd name="connsiteX8" fmla="*/ 0 w 425513"/>
                <a:gd name="connsiteY8" fmla="*/ 212757 h 488887"/>
                <a:gd name="connsiteX9" fmla="*/ 36214 w 425513"/>
                <a:gd name="connsiteY9" fmla="*/ 0 h 48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513" h="488887">
                  <a:moveTo>
                    <a:pt x="36214" y="0"/>
                  </a:moveTo>
                  <a:lnTo>
                    <a:pt x="36214" y="0"/>
                  </a:lnTo>
                  <a:lnTo>
                    <a:pt x="316871" y="81481"/>
                  </a:lnTo>
                  <a:lnTo>
                    <a:pt x="384772" y="181069"/>
                  </a:lnTo>
                  <a:lnTo>
                    <a:pt x="425513" y="307818"/>
                  </a:lnTo>
                  <a:lnTo>
                    <a:pt x="353085" y="353085"/>
                  </a:lnTo>
                  <a:lnTo>
                    <a:pt x="226336" y="488887"/>
                  </a:lnTo>
                  <a:lnTo>
                    <a:pt x="63374" y="393826"/>
                  </a:lnTo>
                  <a:lnTo>
                    <a:pt x="0" y="212757"/>
                  </a:lnTo>
                  <a:lnTo>
                    <a:pt x="36214" y="0"/>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23"/>
            <p:cNvGrpSpPr/>
            <p:nvPr/>
          </p:nvGrpSpPr>
          <p:grpSpPr>
            <a:xfrm>
              <a:off x="20367" y="1371600"/>
              <a:ext cx="2418033" cy="954107"/>
              <a:chOff x="1843285" y="2667000"/>
              <a:chExt cx="2398880" cy="954107"/>
            </a:xfrm>
          </p:grpSpPr>
          <p:sp>
            <p:nvSpPr>
              <p:cNvPr id="67" name="TextBox 66"/>
              <p:cNvSpPr txBox="1"/>
              <p:nvPr/>
            </p:nvSpPr>
            <p:spPr>
              <a:xfrm>
                <a:off x="1843285" y="2667000"/>
                <a:ext cx="1814315" cy="954107"/>
              </a:xfrm>
              <a:prstGeom prst="rect">
                <a:avLst/>
              </a:prstGeom>
              <a:noFill/>
            </p:spPr>
            <p:txBody>
              <a:bodyPr wrap="square" rtlCol="0">
                <a:spAutoFit/>
              </a:bodyPr>
              <a:lstStyle/>
              <a:p>
                <a:r>
                  <a:rPr lang="en-US" sz="2800" b="1" dirty="0" smtClean="0"/>
                  <a:t>Marching Men Area</a:t>
                </a:r>
              </a:p>
            </p:txBody>
          </p:sp>
          <p:cxnSp>
            <p:nvCxnSpPr>
              <p:cNvPr id="68" name="Straight Arrow Connector 67"/>
              <p:cNvCxnSpPr/>
              <p:nvPr/>
            </p:nvCxnSpPr>
            <p:spPr>
              <a:xfrm flipV="1">
                <a:off x="3506407" y="2819400"/>
                <a:ext cx="735758" cy="3048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02" name="Group 101"/>
          <p:cNvGrpSpPr/>
          <p:nvPr/>
        </p:nvGrpSpPr>
        <p:grpSpPr>
          <a:xfrm>
            <a:off x="4343400" y="0"/>
            <a:ext cx="3637232" cy="2924269"/>
            <a:chOff x="4343400" y="0"/>
            <a:chExt cx="3637232" cy="2924269"/>
          </a:xfrm>
        </p:grpSpPr>
        <p:sp>
          <p:nvSpPr>
            <p:cNvPr id="16" name="Freeform 15"/>
            <p:cNvSpPr/>
            <p:nvPr/>
          </p:nvSpPr>
          <p:spPr>
            <a:xfrm>
              <a:off x="5011093" y="2494230"/>
              <a:ext cx="506994" cy="430039"/>
            </a:xfrm>
            <a:custGeom>
              <a:avLst/>
              <a:gdLst>
                <a:gd name="connsiteX0" fmla="*/ 90535 w 506994"/>
                <a:gd name="connsiteY0" fmla="*/ 416459 h 430039"/>
                <a:gd name="connsiteX1" fmla="*/ 398353 w 506994"/>
                <a:gd name="connsiteY1" fmla="*/ 430039 h 430039"/>
                <a:gd name="connsiteX2" fmla="*/ 506994 w 506994"/>
                <a:gd name="connsiteY2" fmla="*/ 330451 h 430039"/>
                <a:gd name="connsiteX3" fmla="*/ 434566 w 506994"/>
                <a:gd name="connsiteY3" fmla="*/ 140328 h 430039"/>
                <a:gd name="connsiteX4" fmla="*/ 235390 w 506994"/>
                <a:gd name="connsiteY4" fmla="*/ 0 h 430039"/>
                <a:gd name="connsiteX5" fmla="*/ 0 w 506994"/>
                <a:gd name="connsiteY5" fmla="*/ 54320 h 430039"/>
                <a:gd name="connsiteX6" fmla="*/ 18107 w 506994"/>
                <a:gd name="connsiteY6" fmla="*/ 149382 h 430039"/>
                <a:gd name="connsiteX7" fmla="*/ 45267 w 506994"/>
                <a:gd name="connsiteY7" fmla="*/ 244443 h 430039"/>
                <a:gd name="connsiteX8" fmla="*/ 22634 w 506994"/>
                <a:gd name="connsiteY8" fmla="*/ 353085 h 430039"/>
                <a:gd name="connsiteX9" fmla="*/ 40741 w 506994"/>
                <a:gd name="connsiteY9" fmla="*/ 393825 h 430039"/>
                <a:gd name="connsiteX10" fmla="*/ 90535 w 506994"/>
                <a:gd name="connsiteY10" fmla="*/ 416459 h 4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994" h="430039">
                  <a:moveTo>
                    <a:pt x="90535" y="416459"/>
                  </a:moveTo>
                  <a:lnTo>
                    <a:pt x="398353" y="430039"/>
                  </a:lnTo>
                  <a:lnTo>
                    <a:pt x="506994" y="330451"/>
                  </a:lnTo>
                  <a:lnTo>
                    <a:pt x="434566" y="140328"/>
                  </a:lnTo>
                  <a:lnTo>
                    <a:pt x="235390" y="0"/>
                  </a:lnTo>
                  <a:lnTo>
                    <a:pt x="0" y="54320"/>
                  </a:lnTo>
                  <a:lnTo>
                    <a:pt x="18107" y="149382"/>
                  </a:lnTo>
                  <a:lnTo>
                    <a:pt x="45267" y="244443"/>
                  </a:lnTo>
                  <a:lnTo>
                    <a:pt x="22634" y="353085"/>
                  </a:lnTo>
                  <a:lnTo>
                    <a:pt x="40741" y="393825"/>
                  </a:lnTo>
                  <a:lnTo>
                    <a:pt x="90535" y="416459"/>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23"/>
            <p:cNvGrpSpPr/>
            <p:nvPr/>
          </p:nvGrpSpPr>
          <p:grpSpPr>
            <a:xfrm>
              <a:off x="4343400" y="0"/>
              <a:ext cx="3637232" cy="2590800"/>
              <a:chOff x="689132" y="2667000"/>
              <a:chExt cx="3608421" cy="2590800"/>
            </a:xfrm>
          </p:grpSpPr>
          <p:sp>
            <p:nvSpPr>
              <p:cNvPr id="76" name="TextBox 75"/>
              <p:cNvSpPr txBox="1"/>
              <p:nvPr/>
            </p:nvSpPr>
            <p:spPr>
              <a:xfrm>
                <a:off x="689132" y="2667000"/>
                <a:ext cx="3608421" cy="523220"/>
              </a:xfrm>
              <a:prstGeom prst="rect">
                <a:avLst/>
              </a:prstGeom>
              <a:noFill/>
            </p:spPr>
            <p:txBody>
              <a:bodyPr wrap="square" rtlCol="0">
                <a:spAutoFit/>
              </a:bodyPr>
              <a:lstStyle/>
              <a:p>
                <a:r>
                  <a:rPr lang="en-US" sz="2800" b="1" dirty="0" smtClean="0"/>
                  <a:t>Fiery Furnace Area</a:t>
                </a:r>
              </a:p>
            </p:txBody>
          </p:sp>
          <p:cxnSp>
            <p:nvCxnSpPr>
              <p:cNvPr id="77" name="Straight Arrow Connector 76"/>
              <p:cNvCxnSpPr>
                <a:stCxn id="76" idx="2"/>
              </p:cNvCxnSpPr>
              <p:nvPr/>
            </p:nvCxnSpPr>
            <p:spPr>
              <a:xfrm flipH="1">
                <a:off x="1671885" y="3190220"/>
                <a:ext cx="821457" cy="206758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01" name="Group 100"/>
          <p:cNvGrpSpPr/>
          <p:nvPr/>
        </p:nvGrpSpPr>
        <p:grpSpPr>
          <a:xfrm>
            <a:off x="5970760" y="646093"/>
            <a:ext cx="3173240" cy="2341551"/>
            <a:chOff x="5970760" y="646093"/>
            <a:chExt cx="3173240" cy="2341551"/>
          </a:xfrm>
        </p:grpSpPr>
        <p:sp>
          <p:nvSpPr>
            <p:cNvPr id="15" name="Freeform 14"/>
            <p:cNvSpPr/>
            <p:nvPr/>
          </p:nvSpPr>
          <p:spPr>
            <a:xfrm>
              <a:off x="5970760" y="2747727"/>
              <a:ext cx="276131" cy="239917"/>
            </a:xfrm>
            <a:custGeom>
              <a:avLst/>
              <a:gdLst>
                <a:gd name="connsiteX0" fmla="*/ 126749 w 276131"/>
                <a:gd name="connsiteY0" fmla="*/ 239917 h 239917"/>
                <a:gd name="connsiteX1" fmla="*/ 235390 w 276131"/>
                <a:gd name="connsiteY1" fmla="*/ 135802 h 239917"/>
                <a:gd name="connsiteX2" fmla="*/ 276131 w 276131"/>
                <a:gd name="connsiteY2" fmla="*/ 45267 h 239917"/>
                <a:gd name="connsiteX3" fmla="*/ 230864 w 276131"/>
                <a:gd name="connsiteY3" fmla="*/ 31687 h 239917"/>
                <a:gd name="connsiteX4" fmla="*/ 72428 w 276131"/>
                <a:gd name="connsiteY4" fmla="*/ 0 h 239917"/>
                <a:gd name="connsiteX5" fmla="*/ 0 w 276131"/>
                <a:gd name="connsiteY5" fmla="*/ 58847 h 239917"/>
                <a:gd name="connsiteX6" fmla="*/ 31688 w 276131"/>
                <a:gd name="connsiteY6" fmla="*/ 176542 h 239917"/>
                <a:gd name="connsiteX7" fmla="*/ 45268 w 276131"/>
                <a:gd name="connsiteY7" fmla="*/ 221810 h 239917"/>
                <a:gd name="connsiteX8" fmla="*/ 126749 w 276131"/>
                <a:gd name="connsiteY8" fmla="*/ 239917 h 23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131" h="239917">
                  <a:moveTo>
                    <a:pt x="126749" y="239917"/>
                  </a:moveTo>
                  <a:lnTo>
                    <a:pt x="235390" y="135802"/>
                  </a:lnTo>
                  <a:lnTo>
                    <a:pt x="276131" y="45267"/>
                  </a:lnTo>
                  <a:lnTo>
                    <a:pt x="230864" y="31687"/>
                  </a:lnTo>
                  <a:lnTo>
                    <a:pt x="72428" y="0"/>
                  </a:lnTo>
                  <a:lnTo>
                    <a:pt x="0" y="58847"/>
                  </a:lnTo>
                  <a:lnTo>
                    <a:pt x="31688" y="176542"/>
                  </a:lnTo>
                  <a:lnTo>
                    <a:pt x="45268" y="221810"/>
                  </a:lnTo>
                  <a:lnTo>
                    <a:pt x="126749" y="239917"/>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3"/>
            <p:cNvGrpSpPr/>
            <p:nvPr/>
          </p:nvGrpSpPr>
          <p:grpSpPr>
            <a:xfrm>
              <a:off x="6043188" y="646093"/>
              <a:ext cx="3100812" cy="2101634"/>
              <a:chOff x="863528" y="3008293"/>
              <a:chExt cx="3076250" cy="2101634"/>
            </a:xfrm>
          </p:grpSpPr>
          <p:sp>
            <p:nvSpPr>
              <p:cNvPr id="79" name="TextBox 78"/>
              <p:cNvSpPr txBox="1"/>
              <p:nvPr/>
            </p:nvSpPr>
            <p:spPr>
              <a:xfrm>
                <a:off x="1974271" y="3008293"/>
                <a:ext cx="1965507" cy="954107"/>
              </a:xfrm>
              <a:prstGeom prst="rect">
                <a:avLst/>
              </a:prstGeom>
              <a:noFill/>
            </p:spPr>
            <p:txBody>
              <a:bodyPr wrap="square" rtlCol="0">
                <a:spAutoFit/>
              </a:bodyPr>
              <a:lstStyle/>
              <a:p>
                <a:r>
                  <a:rPr lang="en-US" sz="2800" b="1" dirty="0" smtClean="0"/>
                  <a:t>Ute   Petroglyphs</a:t>
                </a:r>
              </a:p>
            </p:txBody>
          </p:sp>
          <p:cxnSp>
            <p:nvCxnSpPr>
              <p:cNvPr id="80" name="Straight Arrow Connector 79"/>
              <p:cNvCxnSpPr>
                <a:endCxn id="15" idx="4"/>
              </p:cNvCxnSpPr>
              <p:nvPr/>
            </p:nvCxnSpPr>
            <p:spPr>
              <a:xfrm flipH="1">
                <a:off x="863528" y="3657600"/>
                <a:ext cx="1186340" cy="145232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07" name="Group 23"/>
          <p:cNvGrpSpPr/>
          <p:nvPr/>
        </p:nvGrpSpPr>
        <p:grpSpPr>
          <a:xfrm>
            <a:off x="1" y="5903893"/>
            <a:ext cx="3865833" cy="954107"/>
            <a:chOff x="1843286" y="2667000"/>
            <a:chExt cx="2398880" cy="954107"/>
          </a:xfrm>
        </p:grpSpPr>
        <p:sp>
          <p:nvSpPr>
            <p:cNvPr id="108" name="TextBox 107"/>
            <p:cNvSpPr txBox="1"/>
            <p:nvPr/>
          </p:nvSpPr>
          <p:spPr>
            <a:xfrm>
              <a:off x="1843286" y="2667000"/>
              <a:ext cx="1371256" cy="954107"/>
            </a:xfrm>
            <a:prstGeom prst="rect">
              <a:avLst/>
            </a:prstGeom>
            <a:noFill/>
          </p:spPr>
          <p:txBody>
            <a:bodyPr wrap="square" rtlCol="0">
              <a:spAutoFit/>
            </a:bodyPr>
            <a:lstStyle/>
            <a:p>
              <a:r>
                <a:rPr lang="en-US" sz="2800" b="1" dirty="0" smtClean="0"/>
                <a:t>Entrance &amp; </a:t>
              </a:r>
            </a:p>
            <a:p>
              <a:r>
                <a:rPr lang="en-US" sz="2800" b="1" dirty="0" smtClean="0"/>
                <a:t>Visitor Center</a:t>
              </a:r>
            </a:p>
          </p:txBody>
        </p:sp>
        <p:cxnSp>
          <p:nvCxnSpPr>
            <p:cNvPr id="109" name="Straight Arrow Connector 108"/>
            <p:cNvCxnSpPr>
              <a:stCxn id="108" idx="3"/>
            </p:cNvCxnSpPr>
            <p:nvPr/>
          </p:nvCxnSpPr>
          <p:spPr>
            <a:xfrm flipV="1">
              <a:off x="3214542" y="2819400"/>
              <a:ext cx="1027624" cy="32465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1" name="Freeform 110"/>
          <p:cNvSpPr/>
          <p:nvPr/>
        </p:nvSpPr>
        <p:spPr>
          <a:xfrm>
            <a:off x="4085863" y="1752600"/>
            <a:ext cx="1516284" cy="4237299"/>
          </a:xfrm>
          <a:custGeom>
            <a:avLst/>
            <a:gdLst>
              <a:gd name="connsiteX0" fmla="*/ 0 w 1516284"/>
              <a:gd name="connsiteY0" fmla="*/ 3790709 h 3865945"/>
              <a:gd name="connsiteX1" fmla="*/ 150471 w 1516284"/>
              <a:gd name="connsiteY1" fmla="*/ 3865945 h 3865945"/>
              <a:gd name="connsiteX2" fmla="*/ 202557 w 1516284"/>
              <a:gd name="connsiteY2" fmla="*/ 3854370 h 3865945"/>
              <a:gd name="connsiteX3" fmla="*/ 208345 w 1516284"/>
              <a:gd name="connsiteY3" fmla="*/ 3802284 h 3865945"/>
              <a:gd name="connsiteX4" fmla="*/ 272005 w 1516284"/>
              <a:gd name="connsiteY4" fmla="*/ 3796497 h 3865945"/>
              <a:gd name="connsiteX5" fmla="*/ 300942 w 1516284"/>
              <a:gd name="connsiteY5" fmla="*/ 3709687 h 3865945"/>
              <a:gd name="connsiteX6" fmla="*/ 370390 w 1516284"/>
              <a:gd name="connsiteY6" fmla="*/ 3698112 h 3865945"/>
              <a:gd name="connsiteX7" fmla="*/ 457200 w 1516284"/>
              <a:gd name="connsiteY7" fmla="*/ 3657600 h 3865945"/>
              <a:gd name="connsiteX8" fmla="*/ 451413 w 1516284"/>
              <a:gd name="connsiteY8" fmla="*/ 3593940 h 3865945"/>
              <a:gd name="connsiteX9" fmla="*/ 387752 w 1516284"/>
              <a:gd name="connsiteY9" fmla="*/ 3553428 h 3865945"/>
              <a:gd name="connsiteX10" fmla="*/ 306729 w 1516284"/>
              <a:gd name="connsiteY10" fmla="*/ 3379808 h 3865945"/>
              <a:gd name="connsiteX11" fmla="*/ 243069 w 1516284"/>
              <a:gd name="connsiteY11" fmla="*/ 3292998 h 3865945"/>
              <a:gd name="connsiteX12" fmla="*/ 272005 w 1516284"/>
              <a:gd name="connsiteY12" fmla="*/ 3142527 h 3865945"/>
              <a:gd name="connsiteX13" fmla="*/ 318304 w 1516284"/>
              <a:gd name="connsiteY13" fmla="*/ 3038355 h 3865945"/>
              <a:gd name="connsiteX14" fmla="*/ 381965 w 1516284"/>
              <a:gd name="connsiteY14" fmla="*/ 2992056 h 3865945"/>
              <a:gd name="connsiteX15" fmla="*/ 457200 w 1516284"/>
              <a:gd name="connsiteY15" fmla="*/ 2882097 h 3865945"/>
              <a:gd name="connsiteX16" fmla="*/ 532436 w 1516284"/>
              <a:gd name="connsiteY16" fmla="*/ 2847373 h 3865945"/>
              <a:gd name="connsiteX17" fmla="*/ 538223 w 1516284"/>
              <a:gd name="connsiteY17" fmla="*/ 2714264 h 3865945"/>
              <a:gd name="connsiteX18" fmla="*/ 561372 w 1516284"/>
              <a:gd name="connsiteY18" fmla="*/ 2627454 h 3865945"/>
              <a:gd name="connsiteX19" fmla="*/ 561372 w 1516284"/>
              <a:gd name="connsiteY19" fmla="*/ 2430684 h 3865945"/>
              <a:gd name="connsiteX20" fmla="*/ 596096 w 1516284"/>
              <a:gd name="connsiteY20" fmla="*/ 2251276 h 3865945"/>
              <a:gd name="connsiteX21" fmla="*/ 665545 w 1516284"/>
              <a:gd name="connsiteY21" fmla="*/ 2164466 h 3865945"/>
              <a:gd name="connsiteX22" fmla="*/ 706056 w 1516284"/>
              <a:gd name="connsiteY22" fmla="*/ 2077656 h 3865945"/>
              <a:gd name="connsiteX23" fmla="*/ 769717 w 1516284"/>
              <a:gd name="connsiteY23" fmla="*/ 2013995 h 3865945"/>
              <a:gd name="connsiteX24" fmla="*/ 856527 w 1516284"/>
              <a:gd name="connsiteY24" fmla="*/ 1904036 h 3865945"/>
              <a:gd name="connsiteX25" fmla="*/ 902826 w 1516284"/>
              <a:gd name="connsiteY25" fmla="*/ 1747778 h 3865945"/>
              <a:gd name="connsiteX26" fmla="*/ 989636 w 1516284"/>
              <a:gd name="connsiteY26" fmla="*/ 1695692 h 3865945"/>
              <a:gd name="connsiteX27" fmla="*/ 1059084 w 1516284"/>
              <a:gd name="connsiteY27" fmla="*/ 1637818 h 3865945"/>
              <a:gd name="connsiteX28" fmla="*/ 1082233 w 1516284"/>
              <a:gd name="connsiteY28" fmla="*/ 1579945 h 3865945"/>
              <a:gd name="connsiteX29" fmla="*/ 1116957 w 1516284"/>
              <a:gd name="connsiteY29" fmla="*/ 1458411 h 3865945"/>
              <a:gd name="connsiteX30" fmla="*/ 1174831 w 1516284"/>
              <a:gd name="connsiteY30" fmla="*/ 1388962 h 3865945"/>
              <a:gd name="connsiteX31" fmla="*/ 1232704 w 1516284"/>
              <a:gd name="connsiteY31" fmla="*/ 1232704 h 3865945"/>
              <a:gd name="connsiteX32" fmla="*/ 1383175 w 1516284"/>
              <a:gd name="connsiteY32" fmla="*/ 1163256 h 3865945"/>
              <a:gd name="connsiteX33" fmla="*/ 1504709 w 1516284"/>
              <a:gd name="connsiteY33" fmla="*/ 1128532 h 3865945"/>
              <a:gd name="connsiteX34" fmla="*/ 1516284 w 1516284"/>
              <a:gd name="connsiteY34" fmla="*/ 1041722 h 3865945"/>
              <a:gd name="connsiteX35" fmla="*/ 1452623 w 1516284"/>
              <a:gd name="connsiteY35" fmla="*/ 949124 h 3865945"/>
              <a:gd name="connsiteX36" fmla="*/ 1290578 w 1516284"/>
              <a:gd name="connsiteY36" fmla="*/ 925975 h 3865945"/>
              <a:gd name="connsiteX37" fmla="*/ 1203767 w 1516284"/>
              <a:gd name="connsiteY37" fmla="*/ 920188 h 3865945"/>
              <a:gd name="connsiteX38" fmla="*/ 1088021 w 1516284"/>
              <a:gd name="connsiteY38" fmla="*/ 844952 h 3865945"/>
              <a:gd name="connsiteX39" fmla="*/ 954912 w 1516284"/>
              <a:gd name="connsiteY39" fmla="*/ 804441 h 3865945"/>
              <a:gd name="connsiteX40" fmla="*/ 879676 w 1516284"/>
              <a:gd name="connsiteY40" fmla="*/ 758142 h 3865945"/>
              <a:gd name="connsiteX41" fmla="*/ 821803 w 1516284"/>
              <a:gd name="connsiteY41" fmla="*/ 711843 h 3865945"/>
              <a:gd name="connsiteX42" fmla="*/ 844952 w 1516284"/>
              <a:gd name="connsiteY42" fmla="*/ 694481 h 3865945"/>
              <a:gd name="connsiteX43" fmla="*/ 908613 w 1516284"/>
              <a:gd name="connsiteY43" fmla="*/ 653970 h 3865945"/>
              <a:gd name="connsiteX44" fmla="*/ 931762 w 1516284"/>
              <a:gd name="connsiteY44" fmla="*/ 584522 h 3865945"/>
              <a:gd name="connsiteX45" fmla="*/ 885464 w 1516284"/>
              <a:gd name="connsiteY45" fmla="*/ 509287 h 3865945"/>
              <a:gd name="connsiteX46" fmla="*/ 839165 w 1516284"/>
              <a:gd name="connsiteY46" fmla="*/ 364603 h 3865945"/>
              <a:gd name="connsiteX47" fmla="*/ 775504 w 1516284"/>
              <a:gd name="connsiteY47" fmla="*/ 300942 h 3865945"/>
              <a:gd name="connsiteX48" fmla="*/ 682907 w 1516284"/>
              <a:gd name="connsiteY48" fmla="*/ 312517 h 3865945"/>
              <a:gd name="connsiteX49" fmla="*/ 642395 w 1516284"/>
              <a:gd name="connsiteY49" fmla="*/ 277793 h 3865945"/>
              <a:gd name="connsiteX50" fmla="*/ 642395 w 1516284"/>
              <a:gd name="connsiteY50" fmla="*/ 214132 h 3865945"/>
              <a:gd name="connsiteX51" fmla="*/ 636608 w 1516284"/>
              <a:gd name="connsiteY51" fmla="*/ 98385 h 3865945"/>
              <a:gd name="connsiteX52" fmla="*/ 625033 w 1516284"/>
              <a:gd name="connsiteY52" fmla="*/ 34724 h 3865945"/>
              <a:gd name="connsiteX53" fmla="*/ 526648 w 1516284"/>
              <a:gd name="connsiteY53" fmla="*/ 0 h 3865945"/>
              <a:gd name="connsiteX0" fmla="*/ 0 w 1516284"/>
              <a:gd name="connsiteY0" fmla="*/ 4162063 h 4237299"/>
              <a:gd name="connsiteX1" fmla="*/ 150471 w 1516284"/>
              <a:gd name="connsiteY1" fmla="*/ 4237299 h 4237299"/>
              <a:gd name="connsiteX2" fmla="*/ 202557 w 1516284"/>
              <a:gd name="connsiteY2" fmla="*/ 4225724 h 4237299"/>
              <a:gd name="connsiteX3" fmla="*/ 208345 w 1516284"/>
              <a:gd name="connsiteY3" fmla="*/ 4173638 h 4237299"/>
              <a:gd name="connsiteX4" fmla="*/ 272005 w 1516284"/>
              <a:gd name="connsiteY4" fmla="*/ 4167851 h 4237299"/>
              <a:gd name="connsiteX5" fmla="*/ 300942 w 1516284"/>
              <a:gd name="connsiteY5" fmla="*/ 4081041 h 4237299"/>
              <a:gd name="connsiteX6" fmla="*/ 370390 w 1516284"/>
              <a:gd name="connsiteY6" fmla="*/ 4069466 h 4237299"/>
              <a:gd name="connsiteX7" fmla="*/ 457200 w 1516284"/>
              <a:gd name="connsiteY7" fmla="*/ 4028954 h 4237299"/>
              <a:gd name="connsiteX8" fmla="*/ 451413 w 1516284"/>
              <a:gd name="connsiteY8" fmla="*/ 3965294 h 4237299"/>
              <a:gd name="connsiteX9" fmla="*/ 387752 w 1516284"/>
              <a:gd name="connsiteY9" fmla="*/ 3924782 h 4237299"/>
              <a:gd name="connsiteX10" fmla="*/ 306729 w 1516284"/>
              <a:gd name="connsiteY10" fmla="*/ 3751162 h 4237299"/>
              <a:gd name="connsiteX11" fmla="*/ 243069 w 1516284"/>
              <a:gd name="connsiteY11" fmla="*/ 3664352 h 4237299"/>
              <a:gd name="connsiteX12" fmla="*/ 272005 w 1516284"/>
              <a:gd name="connsiteY12" fmla="*/ 3513881 h 4237299"/>
              <a:gd name="connsiteX13" fmla="*/ 318304 w 1516284"/>
              <a:gd name="connsiteY13" fmla="*/ 3409709 h 4237299"/>
              <a:gd name="connsiteX14" fmla="*/ 381965 w 1516284"/>
              <a:gd name="connsiteY14" fmla="*/ 3363410 h 4237299"/>
              <a:gd name="connsiteX15" fmla="*/ 457200 w 1516284"/>
              <a:gd name="connsiteY15" fmla="*/ 3253451 h 4237299"/>
              <a:gd name="connsiteX16" fmla="*/ 532436 w 1516284"/>
              <a:gd name="connsiteY16" fmla="*/ 3218727 h 4237299"/>
              <a:gd name="connsiteX17" fmla="*/ 538223 w 1516284"/>
              <a:gd name="connsiteY17" fmla="*/ 3085618 h 4237299"/>
              <a:gd name="connsiteX18" fmla="*/ 561372 w 1516284"/>
              <a:gd name="connsiteY18" fmla="*/ 2998808 h 4237299"/>
              <a:gd name="connsiteX19" fmla="*/ 561372 w 1516284"/>
              <a:gd name="connsiteY19" fmla="*/ 2802038 h 4237299"/>
              <a:gd name="connsiteX20" fmla="*/ 596096 w 1516284"/>
              <a:gd name="connsiteY20" fmla="*/ 2622630 h 4237299"/>
              <a:gd name="connsiteX21" fmla="*/ 665545 w 1516284"/>
              <a:gd name="connsiteY21" fmla="*/ 2535820 h 4237299"/>
              <a:gd name="connsiteX22" fmla="*/ 706056 w 1516284"/>
              <a:gd name="connsiteY22" fmla="*/ 2449010 h 4237299"/>
              <a:gd name="connsiteX23" fmla="*/ 769717 w 1516284"/>
              <a:gd name="connsiteY23" fmla="*/ 2385349 h 4237299"/>
              <a:gd name="connsiteX24" fmla="*/ 856527 w 1516284"/>
              <a:gd name="connsiteY24" fmla="*/ 2275390 h 4237299"/>
              <a:gd name="connsiteX25" fmla="*/ 902826 w 1516284"/>
              <a:gd name="connsiteY25" fmla="*/ 2119132 h 4237299"/>
              <a:gd name="connsiteX26" fmla="*/ 989636 w 1516284"/>
              <a:gd name="connsiteY26" fmla="*/ 2067046 h 4237299"/>
              <a:gd name="connsiteX27" fmla="*/ 1059084 w 1516284"/>
              <a:gd name="connsiteY27" fmla="*/ 2009172 h 4237299"/>
              <a:gd name="connsiteX28" fmla="*/ 1082233 w 1516284"/>
              <a:gd name="connsiteY28" fmla="*/ 1951299 h 4237299"/>
              <a:gd name="connsiteX29" fmla="*/ 1116957 w 1516284"/>
              <a:gd name="connsiteY29" fmla="*/ 1829765 h 4237299"/>
              <a:gd name="connsiteX30" fmla="*/ 1174831 w 1516284"/>
              <a:gd name="connsiteY30" fmla="*/ 1760316 h 4237299"/>
              <a:gd name="connsiteX31" fmla="*/ 1232704 w 1516284"/>
              <a:gd name="connsiteY31" fmla="*/ 1604058 h 4237299"/>
              <a:gd name="connsiteX32" fmla="*/ 1383175 w 1516284"/>
              <a:gd name="connsiteY32" fmla="*/ 1534610 h 4237299"/>
              <a:gd name="connsiteX33" fmla="*/ 1504709 w 1516284"/>
              <a:gd name="connsiteY33" fmla="*/ 1499886 h 4237299"/>
              <a:gd name="connsiteX34" fmla="*/ 1516284 w 1516284"/>
              <a:gd name="connsiteY34" fmla="*/ 1413076 h 4237299"/>
              <a:gd name="connsiteX35" fmla="*/ 1452623 w 1516284"/>
              <a:gd name="connsiteY35" fmla="*/ 1320478 h 4237299"/>
              <a:gd name="connsiteX36" fmla="*/ 1290578 w 1516284"/>
              <a:gd name="connsiteY36" fmla="*/ 1297329 h 4237299"/>
              <a:gd name="connsiteX37" fmla="*/ 1203767 w 1516284"/>
              <a:gd name="connsiteY37" fmla="*/ 1291542 h 4237299"/>
              <a:gd name="connsiteX38" fmla="*/ 1088021 w 1516284"/>
              <a:gd name="connsiteY38" fmla="*/ 1216306 h 4237299"/>
              <a:gd name="connsiteX39" fmla="*/ 954912 w 1516284"/>
              <a:gd name="connsiteY39" fmla="*/ 1175795 h 4237299"/>
              <a:gd name="connsiteX40" fmla="*/ 879676 w 1516284"/>
              <a:gd name="connsiteY40" fmla="*/ 1129496 h 4237299"/>
              <a:gd name="connsiteX41" fmla="*/ 821803 w 1516284"/>
              <a:gd name="connsiteY41" fmla="*/ 1083197 h 4237299"/>
              <a:gd name="connsiteX42" fmla="*/ 844952 w 1516284"/>
              <a:gd name="connsiteY42" fmla="*/ 1065835 h 4237299"/>
              <a:gd name="connsiteX43" fmla="*/ 908613 w 1516284"/>
              <a:gd name="connsiteY43" fmla="*/ 1025324 h 4237299"/>
              <a:gd name="connsiteX44" fmla="*/ 931762 w 1516284"/>
              <a:gd name="connsiteY44" fmla="*/ 955876 h 4237299"/>
              <a:gd name="connsiteX45" fmla="*/ 885464 w 1516284"/>
              <a:gd name="connsiteY45" fmla="*/ 880641 h 4237299"/>
              <a:gd name="connsiteX46" fmla="*/ 839165 w 1516284"/>
              <a:gd name="connsiteY46" fmla="*/ 735957 h 4237299"/>
              <a:gd name="connsiteX47" fmla="*/ 775504 w 1516284"/>
              <a:gd name="connsiteY47" fmla="*/ 672296 h 4237299"/>
              <a:gd name="connsiteX48" fmla="*/ 682907 w 1516284"/>
              <a:gd name="connsiteY48" fmla="*/ 683871 h 4237299"/>
              <a:gd name="connsiteX49" fmla="*/ 642395 w 1516284"/>
              <a:gd name="connsiteY49" fmla="*/ 649147 h 4237299"/>
              <a:gd name="connsiteX50" fmla="*/ 642395 w 1516284"/>
              <a:gd name="connsiteY50" fmla="*/ 585486 h 4237299"/>
              <a:gd name="connsiteX51" fmla="*/ 636608 w 1516284"/>
              <a:gd name="connsiteY51" fmla="*/ 469739 h 4237299"/>
              <a:gd name="connsiteX52" fmla="*/ 625033 w 1516284"/>
              <a:gd name="connsiteY52" fmla="*/ 406078 h 4237299"/>
              <a:gd name="connsiteX53" fmla="*/ 409937 w 1516284"/>
              <a:gd name="connsiteY53" fmla="*/ 0 h 4237299"/>
              <a:gd name="connsiteX0" fmla="*/ 0 w 1516284"/>
              <a:gd name="connsiteY0" fmla="*/ 4162063 h 4237299"/>
              <a:gd name="connsiteX1" fmla="*/ 150471 w 1516284"/>
              <a:gd name="connsiteY1" fmla="*/ 4237299 h 4237299"/>
              <a:gd name="connsiteX2" fmla="*/ 202557 w 1516284"/>
              <a:gd name="connsiteY2" fmla="*/ 4225724 h 4237299"/>
              <a:gd name="connsiteX3" fmla="*/ 208345 w 1516284"/>
              <a:gd name="connsiteY3" fmla="*/ 4173638 h 4237299"/>
              <a:gd name="connsiteX4" fmla="*/ 272005 w 1516284"/>
              <a:gd name="connsiteY4" fmla="*/ 4167851 h 4237299"/>
              <a:gd name="connsiteX5" fmla="*/ 300942 w 1516284"/>
              <a:gd name="connsiteY5" fmla="*/ 4081041 h 4237299"/>
              <a:gd name="connsiteX6" fmla="*/ 370390 w 1516284"/>
              <a:gd name="connsiteY6" fmla="*/ 4069466 h 4237299"/>
              <a:gd name="connsiteX7" fmla="*/ 457200 w 1516284"/>
              <a:gd name="connsiteY7" fmla="*/ 4028954 h 4237299"/>
              <a:gd name="connsiteX8" fmla="*/ 451413 w 1516284"/>
              <a:gd name="connsiteY8" fmla="*/ 3965294 h 4237299"/>
              <a:gd name="connsiteX9" fmla="*/ 387752 w 1516284"/>
              <a:gd name="connsiteY9" fmla="*/ 3924782 h 4237299"/>
              <a:gd name="connsiteX10" fmla="*/ 306729 w 1516284"/>
              <a:gd name="connsiteY10" fmla="*/ 3751162 h 4237299"/>
              <a:gd name="connsiteX11" fmla="*/ 243069 w 1516284"/>
              <a:gd name="connsiteY11" fmla="*/ 3664352 h 4237299"/>
              <a:gd name="connsiteX12" fmla="*/ 272005 w 1516284"/>
              <a:gd name="connsiteY12" fmla="*/ 3513881 h 4237299"/>
              <a:gd name="connsiteX13" fmla="*/ 318304 w 1516284"/>
              <a:gd name="connsiteY13" fmla="*/ 3409709 h 4237299"/>
              <a:gd name="connsiteX14" fmla="*/ 381965 w 1516284"/>
              <a:gd name="connsiteY14" fmla="*/ 3363410 h 4237299"/>
              <a:gd name="connsiteX15" fmla="*/ 457200 w 1516284"/>
              <a:gd name="connsiteY15" fmla="*/ 3253451 h 4237299"/>
              <a:gd name="connsiteX16" fmla="*/ 532436 w 1516284"/>
              <a:gd name="connsiteY16" fmla="*/ 3218727 h 4237299"/>
              <a:gd name="connsiteX17" fmla="*/ 538223 w 1516284"/>
              <a:gd name="connsiteY17" fmla="*/ 3085618 h 4237299"/>
              <a:gd name="connsiteX18" fmla="*/ 561372 w 1516284"/>
              <a:gd name="connsiteY18" fmla="*/ 2998808 h 4237299"/>
              <a:gd name="connsiteX19" fmla="*/ 561372 w 1516284"/>
              <a:gd name="connsiteY19" fmla="*/ 2802038 h 4237299"/>
              <a:gd name="connsiteX20" fmla="*/ 596096 w 1516284"/>
              <a:gd name="connsiteY20" fmla="*/ 2622630 h 4237299"/>
              <a:gd name="connsiteX21" fmla="*/ 665545 w 1516284"/>
              <a:gd name="connsiteY21" fmla="*/ 2535820 h 4237299"/>
              <a:gd name="connsiteX22" fmla="*/ 706056 w 1516284"/>
              <a:gd name="connsiteY22" fmla="*/ 2449010 h 4237299"/>
              <a:gd name="connsiteX23" fmla="*/ 769717 w 1516284"/>
              <a:gd name="connsiteY23" fmla="*/ 2385349 h 4237299"/>
              <a:gd name="connsiteX24" fmla="*/ 856527 w 1516284"/>
              <a:gd name="connsiteY24" fmla="*/ 2275390 h 4237299"/>
              <a:gd name="connsiteX25" fmla="*/ 902826 w 1516284"/>
              <a:gd name="connsiteY25" fmla="*/ 2119132 h 4237299"/>
              <a:gd name="connsiteX26" fmla="*/ 989636 w 1516284"/>
              <a:gd name="connsiteY26" fmla="*/ 2067046 h 4237299"/>
              <a:gd name="connsiteX27" fmla="*/ 1059084 w 1516284"/>
              <a:gd name="connsiteY27" fmla="*/ 2009172 h 4237299"/>
              <a:gd name="connsiteX28" fmla="*/ 1082233 w 1516284"/>
              <a:gd name="connsiteY28" fmla="*/ 1951299 h 4237299"/>
              <a:gd name="connsiteX29" fmla="*/ 1116957 w 1516284"/>
              <a:gd name="connsiteY29" fmla="*/ 1829765 h 4237299"/>
              <a:gd name="connsiteX30" fmla="*/ 1174831 w 1516284"/>
              <a:gd name="connsiteY30" fmla="*/ 1760316 h 4237299"/>
              <a:gd name="connsiteX31" fmla="*/ 1232704 w 1516284"/>
              <a:gd name="connsiteY31" fmla="*/ 1604058 h 4237299"/>
              <a:gd name="connsiteX32" fmla="*/ 1383175 w 1516284"/>
              <a:gd name="connsiteY32" fmla="*/ 1534610 h 4237299"/>
              <a:gd name="connsiteX33" fmla="*/ 1504709 w 1516284"/>
              <a:gd name="connsiteY33" fmla="*/ 1499886 h 4237299"/>
              <a:gd name="connsiteX34" fmla="*/ 1516284 w 1516284"/>
              <a:gd name="connsiteY34" fmla="*/ 1413076 h 4237299"/>
              <a:gd name="connsiteX35" fmla="*/ 1452623 w 1516284"/>
              <a:gd name="connsiteY35" fmla="*/ 1320478 h 4237299"/>
              <a:gd name="connsiteX36" fmla="*/ 1290578 w 1516284"/>
              <a:gd name="connsiteY36" fmla="*/ 1297329 h 4237299"/>
              <a:gd name="connsiteX37" fmla="*/ 1203767 w 1516284"/>
              <a:gd name="connsiteY37" fmla="*/ 1291542 h 4237299"/>
              <a:gd name="connsiteX38" fmla="*/ 1088021 w 1516284"/>
              <a:gd name="connsiteY38" fmla="*/ 1216306 h 4237299"/>
              <a:gd name="connsiteX39" fmla="*/ 954912 w 1516284"/>
              <a:gd name="connsiteY39" fmla="*/ 1175795 h 4237299"/>
              <a:gd name="connsiteX40" fmla="*/ 879676 w 1516284"/>
              <a:gd name="connsiteY40" fmla="*/ 1129496 h 4237299"/>
              <a:gd name="connsiteX41" fmla="*/ 821803 w 1516284"/>
              <a:gd name="connsiteY41" fmla="*/ 1083197 h 4237299"/>
              <a:gd name="connsiteX42" fmla="*/ 844952 w 1516284"/>
              <a:gd name="connsiteY42" fmla="*/ 1065835 h 4237299"/>
              <a:gd name="connsiteX43" fmla="*/ 908613 w 1516284"/>
              <a:gd name="connsiteY43" fmla="*/ 1025324 h 4237299"/>
              <a:gd name="connsiteX44" fmla="*/ 931762 w 1516284"/>
              <a:gd name="connsiteY44" fmla="*/ 955876 h 4237299"/>
              <a:gd name="connsiteX45" fmla="*/ 885464 w 1516284"/>
              <a:gd name="connsiteY45" fmla="*/ 880641 h 4237299"/>
              <a:gd name="connsiteX46" fmla="*/ 839165 w 1516284"/>
              <a:gd name="connsiteY46" fmla="*/ 735957 h 4237299"/>
              <a:gd name="connsiteX47" fmla="*/ 775504 w 1516284"/>
              <a:gd name="connsiteY47" fmla="*/ 672296 h 4237299"/>
              <a:gd name="connsiteX48" fmla="*/ 682907 w 1516284"/>
              <a:gd name="connsiteY48" fmla="*/ 683871 h 4237299"/>
              <a:gd name="connsiteX49" fmla="*/ 642395 w 1516284"/>
              <a:gd name="connsiteY49" fmla="*/ 649147 h 4237299"/>
              <a:gd name="connsiteX50" fmla="*/ 642395 w 1516284"/>
              <a:gd name="connsiteY50" fmla="*/ 585486 h 4237299"/>
              <a:gd name="connsiteX51" fmla="*/ 636608 w 1516284"/>
              <a:gd name="connsiteY51" fmla="*/ 469739 h 4237299"/>
              <a:gd name="connsiteX52" fmla="*/ 625033 w 1516284"/>
              <a:gd name="connsiteY52" fmla="*/ 406078 h 4237299"/>
              <a:gd name="connsiteX53" fmla="*/ 486137 w 1516284"/>
              <a:gd name="connsiteY53" fmla="*/ 304800 h 4237299"/>
              <a:gd name="connsiteX54" fmla="*/ 409937 w 1516284"/>
              <a:gd name="connsiteY54" fmla="*/ 0 h 4237299"/>
              <a:gd name="connsiteX0" fmla="*/ 0 w 1516284"/>
              <a:gd name="connsiteY0" fmla="*/ 4162063 h 4237299"/>
              <a:gd name="connsiteX1" fmla="*/ 150471 w 1516284"/>
              <a:gd name="connsiteY1" fmla="*/ 4237299 h 4237299"/>
              <a:gd name="connsiteX2" fmla="*/ 202557 w 1516284"/>
              <a:gd name="connsiteY2" fmla="*/ 4225724 h 4237299"/>
              <a:gd name="connsiteX3" fmla="*/ 208345 w 1516284"/>
              <a:gd name="connsiteY3" fmla="*/ 4173638 h 4237299"/>
              <a:gd name="connsiteX4" fmla="*/ 272005 w 1516284"/>
              <a:gd name="connsiteY4" fmla="*/ 4167851 h 4237299"/>
              <a:gd name="connsiteX5" fmla="*/ 300942 w 1516284"/>
              <a:gd name="connsiteY5" fmla="*/ 4081041 h 4237299"/>
              <a:gd name="connsiteX6" fmla="*/ 370390 w 1516284"/>
              <a:gd name="connsiteY6" fmla="*/ 4069466 h 4237299"/>
              <a:gd name="connsiteX7" fmla="*/ 457200 w 1516284"/>
              <a:gd name="connsiteY7" fmla="*/ 4028954 h 4237299"/>
              <a:gd name="connsiteX8" fmla="*/ 451413 w 1516284"/>
              <a:gd name="connsiteY8" fmla="*/ 3965294 h 4237299"/>
              <a:gd name="connsiteX9" fmla="*/ 387752 w 1516284"/>
              <a:gd name="connsiteY9" fmla="*/ 3924782 h 4237299"/>
              <a:gd name="connsiteX10" fmla="*/ 306729 w 1516284"/>
              <a:gd name="connsiteY10" fmla="*/ 3751162 h 4237299"/>
              <a:gd name="connsiteX11" fmla="*/ 243069 w 1516284"/>
              <a:gd name="connsiteY11" fmla="*/ 3664352 h 4237299"/>
              <a:gd name="connsiteX12" fmla="*/ 272005 w 1516284"/>
              <a:gd name="connsiteY12" fmla="*/ 3513881 h 4237299"/>
              <a:gd name="connsiteX13" fmla="*/ 318304 w 1516284"/>
              <a:gd name="connsiteY13" fmla="*/ 3409709 h 4237299"/>
              <a:gd name="connsiteX14" fmla="*/ 381965 w 1516284"/>
              <a:gd name="connsiteY14" fmla="*/ 3363410 h 4237299"/>
              <a:gd name="connsiteX15" fmla="*/ 457200 w 1516284"/>
              <a:gd name="connsiteY15" fmla="*/ 3253451 h 4237299"/>
              <a:gd name="connsiteX16" fmla="*/ 532436 w 1516284"/>
              <a:gd name="connsiteY16" fmla="*/ 3218727 h 4237299"/>
              <a:gd name="connsiteX17" fmla="*/ 538223 w 1516284"/>
              <a:gd name="connsiteY17" fmla="*/ 3085618 h 4237299"/>
              <a:gd name="connsiteX18" fmla="*/ 561372 w 1516284"/>
              <a:gd name="connsiteY18" fmla="*/ 2998808 h 4237299"/>
              <a:gd name="connsiteX19" fmla="*/ 561372 w 1516284"/>
              <a:gd name="connsiteY19" fmla="*/ 2802038 h 4237299"/>
              <a:gd name="connsiteX20" fmla="*/ 596096 w 1516284"/>
              <a:gd name="connsiteY20" fmla="*/ 2622630 h 4237299"/>
              <a:gd name="connsiteX21" fmla="*/ 665545 w 1516284"/>
              <a:gd name="connsiteY21" fmla="*/ 2535820 h 4237299"/>
              <a:gd name="connsiteX22" fmla="*/ 706056 w 1516284"/>
              <a:gd name="connsiteY22" fmla="*/ 2449010 h 4237299"/>
              <a:gd name="connsiteX23" fmla="*/ 769717 w 1516284"/>
              <a:gd name="connsiteY23" fmla="*/ 2385349 h 4237299"/>
              <a:gd name="connsiteX24" fmla="*/ 856527 w 1516284"/>
              <a:gd name="connsiteY24" fmla="*/ 2275390 h 4237299"/>
              <a:gd name="connsiteX25" fmla="*/ 902826 w 1516284"/>
              <a:gd name="connsiteY25" fmla="*/ 2119132 h 4237299"/>
              <a:gd name="connsiteX26" fmla="*/ 989636 w 1516284"/>
              <a:gd name="connsiteY26" fmla="*/ 2067046 h 4237299"/>
              <a:gd name="connsiteX27" fmla="*/ 1059084 w 1516284"/>
              <a:gd name="connsiteY27" fmla="*/ 2009172 h 4237299"/>
              <a:gd name="connsiteX28" fmla="*/ 1082233 w 1516284"/>
              <a:gd name="connsiteY28" fmla="*/ 1951299 h 4237299"/>
              <a:gd name="connsiteX29" fmla="*/ 1116957 w 1516284"/>
              <a:gd name="connsiteY29" fmla="*/ 1829765 h 4237299"/>
              <a:gd name="connsiteX30" fmla="*/ 1174831 w 1516284"/>
              <a:gd name="connsiteY30" fmla="*/ 1760316 h 4237299"/>
              <a:gd name="connsiteX31" fmla="*/ 1232704 w 1516284"/>
              <a:gd name="connsiteY31" fmla="*/ 1604058 h 4237299"/>
              <a:gd name="connsiteX32" fmla="*/ 1383175 w 1516284"/>
              <a:gd name="connsiteY32" fmla="*/ 1534610 h 4237299"/>
              <a:gd name="connsiteX33" fmla="*/ 1504709 w 1516284"/>
              <a:gd name="connsiteY33" fmla="*/ 1499886 h 4237299"/>
              <a:gd name="connsiteX34" fmla="*/ 1516284 w 1516284"/>
              <a:gd name="connsiteY34" fmla="*/ 1413076 h 4237299"/>
              <a:gd name="connsiteX35" fmla="*/ 1452623 w 1516284"/>
              <a:gd name="connsiteY35" fmla="*/ 1320478 h 4237299"/>
              <a:gd name="connsiteX36" fmla="*/ 1290578 w 1516284"/>
              <a:gd name="connsiteY36" fmla="*/ 1297329 h 4237299"/>
              <a:gd name="connsiteX37" fmla="*/ 1203767 w 1516284"/>
              <a:gd name="connsiteY37" fmla="*/ 1291542 h 4237299"/>
              <a:gd name="connsiteX38" fmla="*/ 1088021 w 1516284"/>
              <a:gd name="connsiteY38" fmla="*/ 1216306 h 4237299"/>
              <a:gd name="connsiteX39" fmla="*/ 954912 w 1516284"/>
              <a:gd name="connsiteY39" fmla="*/ 1175795 h 4237299"/>
              <a:gd name="connsiteX40" fmla="*/ 879676 w 1516284"/>
              <a:gd name="connsiteY40" fmla="*/ 1129496 h 4237299"/>
              <a:gd name="connsiteX41" fmla="*/ 821803 w 1516284"/>
              <a:gd name="connsiteY41" fmla="*/ 1083197 h 4237299"/>
              <a:gd name="connsiteX42" fmla="*/ 844952 w 1516284"/>
              <a:gd name="connsiteY42" fmla="*/ 1065835 h 4237299"/>
              <a:gd name="connsiteX43" fmla="*/ 908613 w 1516284"/>
              <a:gd name="connsiteY43" fmla="*/ 1025324 h 4237299"/>
              <a:gd name="connsiteX44" fmla="*/ 931762 w 1516284"/>
              <a:gd name="connsiteY44" fmla="*/ 955876 h 4237299"/>
              <a:gd name="connsiteX45" fmla="*/ 885464 w 1516284"/>
              <a:gd name="connsiteY45" fmla="*/ 880641 h 4237299"/>
              <a:gd name="connsiteX46" fmla="*/ 839165 w 1516284"/>
              <a:gd name="connsiteY46" fmla="*/ 735957 h 4237299"/>
              <a:gd name="connsiteX47" fmla="*/ 775504 w 1516284"/>
              <a:gd name="connsiteY47" fmla="*/ 672296 h 4237299"/>
              <a:gd name="connsiteX48" fmla="*/ 682907 w 1516284"/>
              <a:gd name="connsiteY48" fmla="*/ 683871 h 4237299"/>
              <a:gd name="connsiteX49" fmla="*/ 642395 w 1516284"/>
              <a:gd name="connsiteY49" fmla="*/ 649147 h 4237299"/>
              <a:gd name="connsiteX50" fmla="*/ 642395 w 1516284"/>
              <a:gd name="connsiteY50" fmla="*/ 585486 h 4237299"/>
              <a:gd name="connsiteX51" fmla="*/ 636608 w 1516284"/>
              <a:gd name="connsiteY51" fmla="*/ 469739 h 4237299"/>
              <a:gd name="connsiteX52" fmla="*/ 562337 w 1516284"/>
              <a:gd name="connsiteY52" fmla="*/ 381000 h 4237299"/>
              <a:gd name="connsiteX53" fmla="*/ 486137 w 1516284"/>
              <a:gd name="connsiteY53" fmla="*/ 304800 h 4237299"/>
              <a:gd name="connsiteX54" fmla="*/ 409937 w 1516284"/>
              <a:gd name="connsiteY54" fmla="*/ 0 h 42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6284" h="4237299">
                <a:moveTo>
                  <a:pt x="0" y="4162063"/>
                </a:moveTo>
                <a:lnTo>
                  <a:pt x="150471" y="4237299"/>
                </a:lnTo>
                <a:lnTo>
                  <a:pt x="202557" y="4225724"/>
                </a:lnTo>
                <a:lnTo>
                  <a:pt x="208345" y="4173638"/>
                </a:lnTo>
                <a:lnTo>
                  <a:pt x="272005" y="4167851"/>
                </a:lnTo>
                <a:lnTo>
                  <a:pt x="300942" y="4081041"/>
                </a:lnTo>
                <a:lnTo>
                  <a:pt x="370390" y="4069466"/>
                </a:lnTo>
                <a:lnTo>
                  <a:pt x="457200" y="4028954"/>
                </a:lnTo>
                <a:lnTo>
                  <a:pt x="451413" y="3965294"/>
                </a:lnTo>
                <a:lnTo>
                  <a:pt x="387752" y="3924782"/>
                </a:lnTo>
                <a:lnTo>
                  <a:pt x="306729" y="3751162"/>
                </a:lnTo>
                <a:lnTo>
                  <a:pt x="243069" y="3664352"/>
                </a:lnTo>
                <a:lnTo>
                  <a:pt x="272005" y="3513881"/>
                </a:lnTo>
                <a:lnTo>
                  <a:pt x="318304" y="3409709"/>
                </a:lnTo>
                <a:lnTo>
                  <a:pt x="381965" y="3363410"/>
                </a:lnTo>
                <a:lnTo>
                  <a:pt x="457200" y="3253451"/>
                </a:lnTo>
                <a:lnTo>
                  <a:pt x="532436" y="3218727"/>
                </a:lnTo>
                <a:lnTo>
                  <a:pt x="538223" y="3085618"/>
                </a:lnTo>
                <a:lnTo>
                  <a:pt x="561372" y="2998808"/>
                </a:lnTo>
                <a:lnTo>
                  <a:pt x="561372" y="2802038"/>
                </a:lnTo>
                <a:lnTo>
                  <a:pt x="596096" y="2622630"/>
                </a:lnTo>
                <a:lnTo>
                  <a:pt x="665545" y="2535820"/>
                </a:lnTo>
                <a:lnTo>
                  <a:pt x="706056" y="2449010"/>
                </a:lnTo>
                <a:lnTo>
                  <a:pt x="769717" y="2385349"/>
                </a:lnTo>
                <a:lnTo>
                  <a:pt x="856527" y="2275390"/>
                </a:lnTo>
                <a:lnTo>
                  <a:pt x="902826" y="2119132"/>
                </a:lnTo>
                <a:lnTo>
                  <a:pt x="989636" y="2067046"/>
                </a:lnTo>
                <a:lnTo>
                  <a:pt x="1059084" y="2009172"/>
                </a:lnTo>
                <a:cubicBezTo>
                  <a:pt x="1077961" y="1958834"/>
                  <a:pt x="1069075" y="1977615"/>
                  <a:pt x="1082233" y="1951299"/>
                </a:cubicBezTo>
                <a:lnTo>
                  <a:pt x="1116957" y="1829765"/>
                </a:lnTo>
                <a:lnTo>
                  <a:pt x="1174831" y="1760316"/>
                </a:lnTo>
                <a:lnTo>
                  <a:pt x="1232704" y="1604058"/>
                </a:lnTo>
                <a:lnTo>
                  <a:pt x="1383175" y="1534610"/>
                </a:lnTo>
                <a:lnTo>
                  <a:pt x="1504709" y="1499886"/>
                </a:lnTo>
                <a:lnTo>
                  <a:pt x="1516284" y="1413076"/>
                </a:lnTo>
                <a:lnTo>
                  <a:pt x="1452623" y="1320478"/>
                </a:lnTo>
                <a:lnTo>
                  <a:pt x="1290578" y="1297329"/>
                </a:lnTo>
                <a:lnTo>
                  <a:pt x="1203767" y="1291542"/>
                </a:lnTo>
                <a:lnTo>
                  <a:pt x="1088021" y="1216306"/>
                </a:lnTo>
                <a:lnTo>
                  <a:pt x="954912" y="1175795"/>
                </a:lnTo>
                <a:lnTo>
                  <a:pt x="879676" y="1129496"/>
                </a:lnTo>
                <a:lnTo>
                  <a:pt x="821803" y="1083197"/>
                </a:lnTo>
                <a:lnTo>
                  <a:pt x="844952" y="1065835"/>
                </a:lnTo>
                <a:lnTo>
                  <a:pt x="908613" y="1025324"/>
                </a:lnTo>
                <a:lnTo>
                  <a:pt x="931762" y="955876"/>
                </a:lnTo>
                <a:lnTo>
                  <a:pt x="885464" y="880641"/>
                </a:lnTo>
                <a:lnTo>
                  <a:pt x="839165" y="735957"/>
                </a:lnTo>
                <a:lnTo>
                  <a:pt x="775504" y="672296"/>
                </a:lnTo>
                <a:lnTo>
                  <a:pt x="682907" y="683871"/>
                </a:lnTo>
                <a:lnTo>
                  <a:pt x="642395" y="649147"/>
                </a:lnTo>
                <a:lnTo>
                  <a:pt x="642395" y="585486"/>
                </a:lnTo>
                <a:lnTo>
                  <a:pt x="636608" y="469739"/>
                </a:lnTo>
                <a:lnTo>
                  <a:pt x="562337" y="381000"/>
                </a:lnTo>
                <a:lnTo>
                  <a:pt x="486137" y="304800"/>
                </a:lnTo>
                <a:lnTo>
                  <a:pt x="409937"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p:cNvSpPr/>
          <p:nvPr/>
        </p:nvSpPr>
        <p:spPr>
          <a:xfrm>
            <a:off x="5116010" y="3790709"/>
            <a:ext cx="486137" cy="428263"/>
          </a:xfrm>
          <a:custGeom>
            <a:avLst/>
            <a:gdLst>
              <a:gd name="connsiteX0" fmla="*/ 0 w 486137"/>
              <a:gd name="connsiteY0" fmla="*/ 0 h 428263"/>
              <a:gd name="connsiteX1" fmla="*/ 156258 w 486137"/>
              <a:gd name="connsiteY1" fmla="*/ 23149 h 428263"/>
              <a:gd name="connsiteX2" fmla="*/ 243068 w 486137"/>
              <a:gd name="connsiteY2" fmla="*/ 23149 h 428263"/>
              <a:gd name="connsiteX3" fmla="*/ 283580 w 486137"/>
              <a:gd name="connsiteY3" fmla="*/ 86810 h 428263"/>
              <a:gd name="connsiteX4" fmla="*/ 248856 w 486137"/>
              <a:gd name="connsiteY4" fmla="*/ 156258 h 428263"/>
              <a:gd name="connsiteX5" fmla="*/ 260431 w 486137"/>
              <a:gd name="connsiteY5" fmla="*/ 254643 h 428263"/>
              <a:gd name="connsiteX6" fmla="*/ 347241 w 486137"/>
              <a:gd name="connsiteY6" fmla="*/ 295154 h 428263"/>
              <a:gd name="connsiteX7" fmla="*/ 416689 w 486137"/>
              <a:gd name="connsiteY7" fmla="*/ 324091 h 428263"/>
              <a:gd name="connsiteX8" fmla="*/ 434051 w 486137"/>
              <a:gd name="connsiteY8" fmla="*/ 410901 h 428263"/>
              <a:gd name="connsiteX9" fmla="*/ 486137 w 486137"/>
              <a:gd name="connsiteY9" fmla="*/ 428263 h 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37" h="428263">
                <a:moveTo>
                  <a:pt x="0" y="0"/>
                </a:moveTo>
                <a:lnTo>
                  <a:pt x="156258" y="23149"/>
                </a:lnTo>
                <a:lnTo>
                  <a:pt x="243068" y="23149"/>
                </a:lnTo>
                <a:lnTo>
                  <a:pt x="283580" y="86810"/>
                </a:lnTo>
                <a:lnTo>
                  <a:pt x="248856" y="156258"/>
                </a:lnTo>
                <a:lnTo>
                  <a:pt x="260431" y="254643"/>
                </a:lnTo>
                <a:lnTo>
                  <a:pt x="347241" y="295154"/>
                </a:lnTo>
                <a:lnTo>
                  <a:pt x="416689" y="324091"/>
                </a:lnTo>
                <a:lnTo>
                  <a:pt x="434051" y="410901"/>
                </a:lnTo>
                <a:lnTo>
                  <a:pt x="486137" y="428263"/>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5619509" y="2971800"/>
            <a:ext cx="781291" cy="176514"/>
          </a:xfrm>
          <a:custGeom>
            <a:avLst/>
            <a:gdLst>
              <a:gd name="connsiteX0" fmla="*/ 0 w 706056"/>
              <a:gd name="connsiteY0" fmla="*/ 144684 h 144684"/>
              <a:gd name="connsiteX1" fmla="*/ 92597 w 706056"/>
              <a:gd name="connsiteY1" fmla="*/ 115747 h 144684"/>
              <a:gd name="connsiteX2" fmla="*/ 150471 w 706056"/>
              <a:gd name="connsiteY2" fmla="*/ 115747 h 144684"/>
              <a:gd name="connsiteX3" fmla="*/ 202557 w 706056"/>
              <a:gd name="connsiteY3" fmla="*/ 69448 h 144684"/>
              <a:gd name="connsiteX4" fmla="*/ 272005 w 706056"/>
              <a:gd name="connsiteY4" fmla="*/ 40512 h 144684"/>
              <a:gd name="connsiteX5" fmla="*/ 312516 w 706056"/>
              <a:gd name="connsiteY5" fmla="*/ 28937 h 144684"/>
              <a:gd name="connsiteX6" fmla="*/ 387752 w 706056"/>
              <a:gd name="connsiteY6" fmla="*/ 0 h 144684"/>
              <a:gd name="connsiteX7" fmla="*/ 480349 w 706056"/>
              <a:gd name="connsiteY7" fmla="*/ 34724 h 144684"/>
              <a:gd name="connsiteX8" fmla="*/ 572947 w 706056"/>
              <a:gd name="connsiteY8" fmla="*/ 46299 h 144684"/>
              <a:gd name="connsiteX9" fmla="*/ 671332 w 706056"/>
              <a:gd name="connsiteY9" fmla="*/ 17362 h 144684"/>
              <a:gd name="connsiteX10" fmla="*/ 706056 w 706056"/>
              <a:gd name="connsiteY10" fmla="*/ 23150 h 144684"/>
              <a:gd name="connsiteX0" fmla="*/ 0 w 781291"/>
              <a:gd name="connsiteY0" fmla="*/ 176514 h 176514"/>
              <a:gd name="connsiteX1" fmla="*/ 92597 w 781291"/>
              <a:gd name="connsiteY1" fmla="*/ 147577 h 176514"/>
              <a:gd name="connsiteX2" fmla="*/ 150471 w 781291"/>
              <a:gd name="connsiteY2" fmla="*/ 147577 h 176514"/>
              <a:gd name="connsiteX3" fmla="*/ 202557 w 781291"/>
              <a:gd name="connsiteY3" fmla="*/ 101278 h 176514"/>
              <a:gd name="connsiteX4" fmla="*/ 272005 w 781291"/>
              <a:gd name="connsiteY4" fmla="*/ 72342 h 176514"/>
              <a:gd name="connsiteX5" fmla="*/ 312516 w 781291"/>
              <a:gd name="connsiteY5" fmla="*/ 60767 h 176514"/>
              <a:gd name="connsiteX6" fmla="*/ 387752 w 781291"/>
              <a:gd name="connsiteY6" fmla="*/ 31830 h 176514"/>
              <a:gd name="connsiteX7" fmla="*/ 480349 w 781291"/>
              <a:gd name="connsiteY7" fmla="*/ 66554 h 176514"/>
              <a:gd name="connsiteX8" fmla="*/ 572947 w 781291"/>
              <a:gd name="connsiteY8" fmla="*/ 78129 h 176514"/>
              <a:gd name="connsiteX9" fmla="*/ 671332 w 781291"/>
              <a:gd name="connsiteY9" fmla="*/ 49192 h 176514"/>
              <a:gd name="connsiteX10" fmla="*/ 781291 w 781291"/>
              <a:gd name="connsiteY10" fmla="*/ 0 h 1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1291" h="176514">
                <a:moveTo>
                  <a:pt x="0" y="176514"/>
                </a:moveTo>
                <a:lnTo>
                  <a:pt x="92597" y="147577"/>
                </a:lnTo>
                <a:lnTo>
                  <a:pt x="150471" y="147577"/>
                </a:lnTo>
                <a:lnTo>
                  <a:pt x="202557" y="101278"/>
                </a:lnTo>
                <a:lnTo>
                  <a:pt x="272005" y="72342"/>
                </a:lnTo>
                <a:lnTo>
                  <a:pt x="312516" y="60767"/>
                </a:lnTo>
                <a:lnTo>
                  <a:pt x="387752" y="31830"/>
                </a:lnTo>
                <a:lnTo>
                  <a:pt x="480349" y="66554"/>
                </a:lnTo>
                <a:lnTo>
                  <a:pt x="572947" y="78129"/>
                </a:lnTo>
                <a:lnTo>
                  <a:pt x="671332" y="49192"/>
                </a:lnTo>
                <a:lnTo>
                  <a:pt x="781291"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3" name="Group 102"/>
          <p:cNvGrpSpPr/>
          <p:nvPr/>
        </p:nvGrpSpPr>
        <p:grpSpPr>
          <a:xfrm>
            <a:off x="-123731" y="381000"/>
            <a:ext cx="5152931" cy="1732230"/>
            <a:chOff x="0" y="381000"/>
            <a:chExt cx="5152931" cy="1732230"/>
          </a:xfrm>
        </p:grpSpPr>
        <p:sp>
          <p:nvSpPr>
            <p:cNvPr id="17" name="Freeform 16"/>
            <p:cNvSpPr/>
            <p:nvPr/>
          </p:nvSpPr>
          <p:spPr>
            <a:xfrm>
              <a:off x="3505200" y="990600"/>
              <a:ext cx="1647731" cy="1122630"/>
            </a:xfrm>
            <a:custGeom>
              <a:avLst/>
              <a:gdLst>
                <a:gd name="connsiteX0" fmla="*/ 289711 w 1647731"/>
                <a:gd name="connsiteY0" fmla="*/ 0 h 1122630"/>
                <a:gd name="connsiteX1" fmla="*/ 289711 w 1647731"/>
                <a:gd name="connsiteY1" fmla="*/ 0 h 1122630"/>
                <a:gd name="connsiteX2" fmla="*/ 0 w 1647731"/>
                <a:gd name="connsiteY2" fmla="*/ 203703 h 1122630"/>
                <a:gd name="connsiteX3" fmla="*/ 99589 w 1647731"/>
                <a:gd name="connsiteY3" fmla="*/ 420986 h 1122630"/>
                <a:gd name="connsiteX4" fmla="*/ 135802 w 1647731"/>
                <a:gd name="connsiteY4" fmla="*/ 466253 h 1122630"/>
                <a:gd name="connsiteX5" fmla="*/ 325925 w 1647731"/>
                <a:gd name="connsiteY5" fmla="*/ 774071 h 1122630"/>
                <a:gd name="connsiteX6" fmla="*/ 475307 w 1647731"/>
                <a:gd name="connsiteY6" fmla="*/ 909873 h 1122630"/>
                <a:gd name="connsiteX7" fmla="*/ 525101 w 1647731"/>
                <a:gd name="connsiteY7" fmla="*/ 946087 h 1122630"/>
                <a:gd name="connsiteX8" fmla="*/ 552262 w 1647731"/>
                <a:gd name="connsiteY8" fmla="*/ 955141 h 1122630"/>
                <a:gd name="connsiteX9" fmla="*/ 805759 w 1647731"/>
                <a:gd name="connsiteY9" fmla="*/ 1113576 h 1122630"/>
                <a:gd name="connsiteX10" fmla="*/ 1109050 w 1647731"/>
                <a:gd name="connsiteY10" fmla="*/ 1122630 h 1122630"/>
                <a:gd name="connsiteX11" fmla="*/ 1326333 w 1647731"/>
                <a:gd name="connsiteY11" fmla="*/ 1109049 h 1122630"/>
                <a:gd name="connsiteX12" fmla="*/ 1647731 w 1647731"/>
                <a:gd name="connsiteY12" fmla="*/ 1095469 h 1122630"/>
                <a:gd name="connsiteX13" fmla="*/ 1629624 w 1647731"/>
                <a:gd name="connsiteY13" fmla="*/ 896293 h 1122630"/>
                <a:gd name="connsiteX14" fmla="*/ 1602464 w 1647731"/>
                <a:gd name="connsiteY14" fmla="*/ 864606 h 1122630"/>
                <a:gd name="connsiteX15" fmla="*/ 1466662 w 1647731"/>
                <a:gd name="connsiteY15" fmla="*/ 742384 h 1122630"/>
                <a:gd name="connsiteX16" fmla="*/ 1145264 w 1647731"/>
                <a:gd name="connsiteY16" fmla="*/ 516047 h 1122630"/>
                <a:gd name="connsiteX17" fmla="*/ 991355 w 1647731"/>
                <a:gd name="connsiteY17" fmla="*/ 344032 h 1122630"/>
                <a:gd name="connsiteX18" fmla="*/ 742385 w 1647731"/>
                <a:gd name="connsiteY18" fmla="*/ 203703 h 1122630"/>
                <a:gd name="connsiteX19" fmla="*/ 629216 w 1647731"/>
                <a:gd name="connsiteY19" fmla="*/ 104115 h 1122630"/>
                <a:gd name="connsiteX20" fmla="*/ 430040 w 1647731"/>
                <a:gd name="connsiteY20" fmla="*/ 27160 h 1122630"/>
                <a:gd name="connsiteX21" fmla="*/ 289711 w 1647731"/>
                <a:gd name="connsiteY21" fmla="*/ 0 h 112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7731" h="1122630">
                  <a:moveTo>
                    <a:pt x="289711" y="0"/>
                  </a:moveTo>
                  <a:lnTo>
                    <a:pt x="289711" y="0"/>
                  </a:lnTo>
                  <a:lnTo>
                    <a:pt x="0" y="203703"/>
                  </a:lnTo>
                  <a:lnTo>
                    <a:pt x="99589" y="420986"/>
                  </a:lnTo>
                  <a:cubicBezTo>
                    <a:pt x="133498" y="459739"/>
                    <a:pt x="124103" y="442853"/>
                    <a:pt x="135802" y="466253"/>
                  </a:cubicBezTo>
                  <a:lnTo>
                    <a:pt x="325925" y="774071"/>
                  </a:lnTo>
                  <a:lnTo>
                    <a:pt x="475307" y="909873"/>
                  </a:lnTo>
                  <a:cubicBezTo>
                    <a:pt x="498341" y="929616"/>
                    <a:pt x="501234" y="936540"/>
                    <a:pt x="525101" y="946087"/>
                  </a:cubicBezTo>
                  <a:cubicBezTo>
                    <a:pt x="533962" y="949631"/>
                    <a:pt x="552262" y="955141"/>
                    <a:pt x="552262" y="955141"/>
                  </a:cubicBezTo>
                  <a:lnTo>
                    <a:pt x="805759" y="1113576"/>
                  </a:lnTo>
                  <a:lnTo>
                    <a:pt x="1109050" y="1122630"/>
                  </a:lnTo>
                  <a:lnTo>
                    <a:pt x="1326333" y="1109049"/>
                  </a:lnTo>
                  <a:lnTo>
                    <a:pt x="1647731" y="1095469"/>
                  </a:lnTo>
                  <a:lnTo>
                    <a:pt x="1629624" y="896293"/>
                  </a:lnTo>
                  <a:lnTo>
                    <a:pt x="1602464" y="864606"/>
                  </a:lnTo>
                  <a:lnTo>
                    <a:pt x="1466662" y="742384"/>
                  </a:lnTo>
                  <a:lnTo>
                    <a:pt x="1145264" y="516047"/>
                  </a:lnTo>
                  <a:lnTo>
                    <a:pt x="991355" y="344032"/>
                  </a:lnTo>
                  <a:lnTo>
                    <a:pt x="742385" y="203703"/>
                  </a:lnTo>
                  <a:lnTo>
                    <a:pt x="629216" y="104115"/>
                  </a:lnTo>
                  <a:lnTo>
                    <a:pt x="430040" y="27160"/>
                  </a:lnTo>
                  <a:lnTo>
                    <a:pt x="289711" y="0"/>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smtClean="0">
                <a:solidFill>
                  <a:schemeClr val="tx1"/>
                </a:solidFill>
              </a:endParaRPr>
            </a:p>
            <a:p>
              <a:pPr algn="ctr"/>
              <a:r>
                <a:rPr lang="en-US" b="1" dirty="0" smtClean="0">
                  <a:solidFill>
                    <a:schemeClr val="tx1"/>
                  </a:solidFill>
                </a:rPr>
                <a:t>Devil’s</a:t>
              </a:r>
            </a:p>
            <a:p>
              <a:pPr algn="ctr"/>
              <a:r>
                <a:rPr lang="en-US" b="1" dirty="0" smtClean="0">
                  <a:solidFill>
                    <a:schemeClr val="tx1"/>
                  </a:solidFill>
                </a:rPr>
                <a:t>Garden</a:t>
              </a:r>
              <a:endParaRPr lang="en-US" b="1" dirty="0">
                <a:solidFill>
                  <a:schemeClr val="tx1"/>
                </a:solidFill>
              </a:endParaRPr>
            </a:p>
          </p:txBody>
        </p:sp>
        <p:grpSp>
          <p:nvGrpSpPr>
            <p:cNvPr id="72" name="Group 23"/>
            <p:cNvGrpSpPr/>
            <p:nvPr/>
          </p:nvGrpSpPr>
          <p:grpSpPr>
            <a:xfrm>
              <a:off x="0" y="381000"/>
              <a:ext cx="3733799" cy="762000"/>
              <a:chOff x="-1578760" y="3048000"/>
              <a:chExt cx="3704223" cy="762000"/>
            </a:xfrm>
          </p:grpSpPr>
          <p:sp>
            <p:nvSpPr>
              <p:cNvPr id="73" name="TextBox 72"/>
              <p:cNvSpPr txBox="1"/>
              <p:nvPr/>
            </p:nvSpPr>
            <p:spPr>
              <a:xfrm>
                <a:off x="-1578760" y="3048000"/>
                <a:ext cx="3099452" cy="523220"/>
              </a:xfrm>
              <a:prstGeom prst="rect">
                <a:avLst/>
              </a:prstGeom>
              <a:noFill/>
            </p:spPr>
            <p:txBody>
              <a:bodyPr wrap="square" rtlCol="0">
                <a:spAutoFit/>
              </a:bodyPr>
              <a:lstStyle/>
              <a:p>
                <a:r>
                  <a:rPr lang="en-US" sz="2800" b="1" dirty="0" smtClean="0"/>
                  <a:t>Devil’s Garden Area</a:t>
                </a:r>
              </a:p>
            </p:txBody>
          </p:sp>
          <p:cxnSp>
            <p:nvCxnSpPr>
              <p:cNvPr id="74" name="Straight Arrow Connector 73"/>
              <p:cNvCxnSpPr>
                <a:stCxn id="73" idx="3"/>
              </p:cNvCxnSpPr>
              <p:nvPr/>
            </p:nvCxnSpPr>
            <p:spPr>
              <a:xfrm>
                <a:off x="1520692" y="3309610"/>
                <a:ext cx="604771" cy="50039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16" name="TextBox 115"/>
          <p:cNvSpPr txBox="1"/>
          <p:nvPr/>
        </p:nvSpPr>
        <p:spPr>
          <a:xfrm>
            <a:off x="2362200" y="1843951"/>
            <a:ext cx="4419600" cy="3170099"/>
          </a:xfrm>
          <a:prstGeom prst="rect">
            <a:avLst/>
          </a:prstGeom>
          <a:solidFill>
            <a:srgbClr val="FFFF00"/>
          </a:solidFill>
          <a:ln>
            <a:solidFill>
              <a:schemeClr val="tx1"/>
            </a:solidFill>
          </a:ln>
        </p:spPr>
        <p:txBody>
          <a:bodyPr wrap="square" rtlCol="0">
            <a:spAutoFit/>
          </a:bodyPr>
          <a:lstStyle/>
          <a:p>
            <a:pPr algn="ctr"/>
            <a:r>
              <a:rPr lang="en-US" sz="4000" b="1" dirty="0" smtClean="0">
                <a:solidFill>
                  <a:schemeClr val="tx1">
                    <a:lumMod val="75000"/>
                    <a:lumOff val="25000"/>
                  </a:schemeClr>
                </a:solidFill>
              </a:rPr>
              <a:t>On to </a:t>
            </a:r>
            <a:r>
              <a:rPr lang="en-US" sz="6000" b="1" dirty="0" smtClean="0">
                <a:solidFill>
                  <a:schemeClr val="tx1">
                    <a:lumMod val="75000"/>
                    <a:lumOff val="25000"/>
                  </a:schemeClr>
                </a:solidFill>
              </a:rPr>
              <a:t>ELEVATION PROFILES </a:t>
            </a:r>
          </a:p>
          <a:p>
            <a:pPr algn="ctr"/>
            <a:r>
              <a:rPr lang="en-US" sz="4000" b="1" dirty="0" smtClean="0">
                <a:solidFill>
                  <a:schemeClr val="tx1">
                    <a:lumMod val="75000"/>
                    <a:lumOff val="25000"/>
                  </a:schemeClr>
                </a:solidFill>
              </a:rPr>
              <a:t>of Arches 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wipe(left)">
                                      <p:cBhvr>
                                        <p:cTn id="22" dur="10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1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1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wipe(down)">
                                      <p:cBhvr>
                                        <p:cTn id="37" dur="2000"/>
                                        <p:tgtEl>
                                          <p:spTgt spid="111"/>
                                        </p:tgtEl>
                                      </p:cBhvr>
                                    </p:animEffect>
                                  </p:childTnLst>
                                </p:cTn>
                              </p:par>
                              <p:par>
                                <p:cTn id="38" presetID="22" presetClass="entr" presetSubtype="8" fill="hold" grpId="0" nodeType="withEffect">
                                  <p:stCondLst>
                                    <p:cond delay="1000"/>
                                  </p:stCondLst>
                                  <p:childTnLst>
                                    <p:set>
                                      <p:cBhvr>
                                        <p:cTn id="39" dur="1" fill="hold">
                                          <p:stCondLst>
                                            <p:cond delay="0"/>
                                          </p:stCondLst>
                                        </p:cTn>
                                        <p:tgtEl>
                                          <p:spTgt spid="112"/>
                                        </p:tgtEl>
                                        <p:attrNameLst>
                                          <p:attrName>style.visibility</p:attrName>
                                        </p:attrNameLst>
                                      </p:cBhvr>
                                      <p:to>
                                        <p:strVal val="visible"/>
                                      </p:to>
                                    </p:set>
                                    <p:animEffect transition="in" filter="wipe(left)">
                                      <p:cBhvr>
                                        <p:cTn id="40" dur="2000"/>
                                        <p:tgtEl>
                                          <p:spTgt spid="112"/>
                                        </p:tgtEl>
                                      </p:cBhvr>
                                    </p:animEffect>
                                  </p:childTnLst>
                                </p:cTn>
                              </p:par>
                              <p:par>
                                <p:cTn id="41" presetID="22" presetClass="entr" presetSubtype="8" fill="hold" grpId="0" nodeType="withEffect">
                                  <p:stCondLst>
                                    <p:cond delay="1500"/>
                                  </p:stCondLst>
                                  <p:childTnLst>
                                    <p:set>
                                      <p:cBhvr>
                                        <p:cTn id="42" dur="1" fill="hold">
                                          <p:stCondLst>
                                            <p:cond delay="0"/>
                                          </p:stCondLst>
                                        </p:cTn>
                                        <p:tgtEl>
                                          <p:spTgt spid="113"/>
                                        </p:tgtEl>
                                        <p:attrNameLst>
                                          <p:attrName>style.visibility</p:attrName>
                                        </p:attrNameLst>
                                      </p:cBhvr>
                                      <p:to>
                                        <p:strVal val="visible"/>
                                      </p:to>
                                    </p:set>
                                    <p:animEffect transition="in" filter="wipe(left)">
                                      <p:cBhvr>
                                        <p:cTn id="43" dur="2000"/>
                                        <p:tgtEl>
                                          <p:spTgt spid="1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right)">
                                      <p:cBhvr>
                                        <p:cTn id="48" dur="10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wipe(right)">
                                      <p:cBhvr>
                                        <p:cTn id="53" dur="1000"/>
                                        <p:tgtEl>
                                          <p:spTgt spid="9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wipe(right)">
                                      <p:cBhvr>
                                        <p:cTn id="58" dur="1000"/>
                                        <p:tgtEl>
                                          <p:spTgt spid="10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wipe(up)">
                                      <p:cBhvr>
                                        <p:cTn id="63" dur="1000"/>
                                        <p:tgtEl>
                                          <p:spTgt spid="10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wipe(up)">
                                      <p:cBhvr>
                                        <p:cTn id="68" dur="1000"/>
                                        <p:tgtEl>
                                          <p:spTgt spid="10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wipe(up)">
                                      <p:cBhvr>
                                        <p:cTn id="73" dur="1000"/>
                                        <p:tgtEl>
                                          <p:spTgt spid="10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wipe(left)">
                                      <p:cBhvr>
                                        <p:cTn id="78" dur="1000"/>
                                        <p:tgtEl>
                                          <p:spTgt spid="104"/>
                                        </p:tgtEl>
                                      </p:cBhvr>
                                    </p:animEffect>
                                  </p:childTnLst>
                                </p:cTn>
                              </p:par>
                            </p:childTnLst>
                          </p:cTn>
                        </p:par>
                      </p:childTnLst>
                    </p:cTn>
                  </p:par>
                  <p:par>
                    <p:cTn id="79" fill="hold">
                      <p:stCondLst>
                        <p:cond delay="indefinite"/>
                      </p:stCondLst>
                      <p:childTnLst>
                        <p:par>
                          <p:cTn id="80" fill="hold">
                            <p:stCondLst>
                              <p:cond delay="0"/>
                            </p:stCondLst>
                            <p:childTnLst>
                              <p:par>
                                <p:cTn id="81" presetID="34"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anim from="(-#ppt_w/2)" to="(#ppt_x)" calcmode="lin" valueType="num">
                                      <p:cBhvr>
                                        <p:cTn id="83" dur="600" fill="hold">
                                          <p:stCondLst>
                                            <p:cond delay="0"/>
                                          </p:stCondLst>
                                        </p:cTn>
                                        <p:tgtEl>
                                          <p:spTgt spid="116"/>
                                        </p:tgtEl>
                                        <p:attrNameLst>
                                          <p:attrName>ppt_x</p:attrName>
                                        </p:attrNameLst>
                                      </p:cBhvr>
                                    </p:anim>
                                    <p:anim from="0" to="-1.0" calcmode="lin" valueType="num">
                                      <p:cBhvr>
                                        <p:cTn id="84" dur="200" decel="50000" autoRev="1" fill="hold">
                                          <p:stCondLst>
                                            <p:cond delay="600"/>
                                          </p:stCondLst>
                                        </p:cTn>
                                        <p:tgtEl>
                                          <p:spTgt spid="116"/>
                                        </p:tgtEl>
                                        <p:attrNameLst>
                                          <p:attrName>xshear</p:attrName>
                                        </p:attrNameLst>
                                      </p:cBhvr>
                                    </p:anim>
                                    <p:animScale>
                                      <p:cBhvr>
                                        <p:cTn id="85" dur="200" decel="100000" autoRev="1" fill="hold">
                                          <p:stCondLst>
                                            <p:cond delay="600"/>
                                          </p:stCondLst>
                                        </p:cTn>
                                        <p:tgtEl>
                                          <p:spTgt spid="116"/>
                                        </p:tgtEl>
                                      </p:cBhvr>
                                      <p:from x="100000" y="100000"/>
                                      <p:to x="80000" y="100000"/>
                                    </p:animScale>
                                    <p:anim by="(#ppt_h/3+#ppt_w*0.1)" calcmode="lin" valueType="num">
                                      <p:cBhvr additive="sum">
                                        <p:cTn id="86" dur="200" decel="100000" autoRev="1" fill="hold">
                                          <p:stCondLst>
                                            <p:cond delay="600"/>
                                          </p:stCondLst>
                                        </p:cTn>
                                        <p:tgtEl>
                                          <p:spTgt spid="11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1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ARCHES NP – ELEVATION PROFILES</a:t>
            </a:r>
            <a:endParaRPr lang="en-US" dirty="0"/>
          </a:p>
        </p:txBody>
      </p:sp>
      <p:grpSp>
        <p:nvGrpSpPr>
          <p:cNvPr id="35" name="Group 34"/>
          <p:cNvGrpSpPr/>
          <p:nvPr/>
        </p:nvGrpSpPr>
        <p:grpSpPr>
          <a:xfrm>
            <a:off x="0" y="533400"/>
            <a:ext cx="9144000" cy="5426981"/>
            <a:chOff x="0" y="533400"/>
            <a:chExt cx="9144000" cy="5426981"/>
          </a:xfrm>
        </p:grpSpPr>
        <p:pic>
          <p:nvPicPr>
            <p:cNvPr id="122883" name="Picture 3"/>
            <p:cNvPicPr>
              <a:picLocks noChangeAspect="1" noChangeArrowheads="1"/>
            </p:cNvPicPr>
            <p:nvPr/>
          </p:nvPicPr>
          <p:blipFill>
            <a:blip r:embed="rId2" cstate="print"/>
            <a:srcRect/>
            <a:stretch>
              <a:fillRect/>
            </a:stretch>
          </p:blipFill>
          <p:spPr bwMode="auto">
            <a:xfrm>
              <a:off x="0" y="4171544"/>
              <a:ext cx="9144000" cy="1788837"/>
            </a:xfrm>
            <a:prstGeom prst="rect">
              <a:avLst/>
            </a:prstGeom>
            <a:noFill/>
            <a:ln w="9525">
              <a:noFill/>
              <a:miter lim="800000"/>
              <a:headEnd/>
              <a:tailEnd/>
            </a:ln>
          </p:spPr>
        </p:pic>
        <p:grpSp>
          <p:nvGrpSpPr>
            <p:cNvPr id="31" name="Group 30"/>
            <p:cNvGrpSpPr/>
            <p:nvPr/>
          </p:nvGrpSpPr>
          <p:grpSpPr>
            <a:xfrm>
              <a:off x="0" y="533400"/>
              <a:ext cx="9144000" cy="5257800"/>
              <a:chOff x="0" y="533400"/>
              <a:chExt cx="9144000" cy="5257800"/>
            </a:xfrm>
          </p:grpSpPr>
          <p:pic>
            <p:nvPicPr>
              <p:cNvPr id="122882" name="Picture 2"/>
              <p:cNvPicPr>
                <a:picLocks noChangeAspect="1" noChangeArrowheads="1"/>
              </p:cNvPicPr>
              <p:nvPr/>
            </p:nvPicPr>
            <p:blipFill>
              <a:blip r:embed="rId3" cstate="print"/>
              <a:srcRect/>
              <a:stretch>
                <a:fillRect/>
              </a:stretch>
            </p:blipFill>
            <p:spPr bwMode="auto">
              <a:xfrm>
                <a:off x="0" y="533400"/>
                <a:ext cx="9144000" cy="3640491"/>
              </a:xfrm>
              <a:prstGeom prst="rect">
                <a:avLst/>
              </a:prstGeom>
              <a:noFill/>
              <a:ln w="9525">
                <a:noFill/>
                <a:miter lim="800000"/>
                <a:headEnd/>
                <a:tailEnd/>
              </a:ln>
            </p:spPr>
          </p:pic>
          <p:pic>
            <p:nvPicPr>
              <p:cNvPr id="193539" name="Picture 3"/>
              <p:cNvPicPr>
                <a:picLocks noChangeAspect="1" noChangeArrowheads="1"/>
              </p:cNvPicPr>
              <p:nvPr/>
            </p:nvPicPr>
            <p:blipFill>
              <a:blip r:embed="rId4" cstate="print"/>
              <a:srcRect l="3904" b="2667"/>
              <a:stretch>
                <a:fillRect/>
              </a:stretch>
            </p:blipFill>
            <p:spPr bwMode="auto">
              <a:xfrm>
                <a:off x="3581401" y="557912"/>
                <a:ext cx="5524257" cy="5233288"/>
              </a:xfrm>
              <a:prstGeom prst="rect">
                <a:avLst/>
              </a:prstGeom>
              <a:noFill/>
              <a:ln w="9525">
                <a:noFill/>
                <a:miter lim="800000"/>
                <a:headEnd/>
                <a:tailEnd/>
              </a:ln>
            </p:spPr>
          </p:pic>
        </p:grpSp>
      </p:grpSp>
      <p:grpSp>
        <p:nvGrpSpPr>
          <p:cNvPr id="32" name="Group 31"/>
          <p:cNvGrpSpPr/>
          <p:nvPr/>
        </p:nvGrpSpPr>
        <p:grpSpPr>
          <a:xfrm>
            <a:off x="2209800" y="762000"/>
            <a:ext cx="5181600" cy="2971800"/>
            <a:chOff x="2209800" y="762000"/>
            <a:chExt cx="5181600" cy="2971800"/>
          </a:xfrm>
        </p:grpSpPr>
        <p:sp>
          <p:nvSpPr>
            <p:cNvPr id="4" name="TextBox 3"/>
            <p:cNvSpPr txBox="1"/>
            <p:nvPr/>
          </p:nvSpPr>
          <p:spPr>
            <a:xfrm>
              <a:off x="2209800" y="762000"/>
              <a:ext cx="762000" cy="523220"/>
            </a:xfrm>
            <a:prstGeom prst="rect">
              <a:avLst/>
            </a:prstGeom>
            <a:solidFill>
              <a:schemeClr val="bg1"/>
            </a:solidFill>
          </p:spPr>
          <p:txBody>
            <a:bodyPr wrap="square" rtlCol="0">
              <a:spAutoFit/>
            </a:bodyPr>
            <a:lstStyle/>
            <a:p>
              <a:r>
                <a:rPr lang="en-US" sz="2800" b="1" dirty="0" smtClean="0"/>
                <a:t>NW</a:t>
              </a:r>
            </a:p>
          </p:txBody>
        </p:sp>
        <p:sp>
          <p:nvSpPr>
            <p:cNvPr id="5" name="TextBox 4"/>
            <p:cNvSpPr txBox="1"/>
            <p:nvPr/>
          </p:nvSpPr>
          <p:spPr>
            <a:xfrm>
              <a:off x="6858000" y="3200400"/>
              <a:ext cx="533400" cy="523220"/>
            </a:xfrm>
            <a:prstGeom prst="rect">
              <a:avLst/>
            </a:prstGeom>
            <a:solidFill>
              <a:schemeClr val="bg1"/>
            </a:solidFill>
          </p:spPr>
          <p:txBody>
            <a:bodyPr wrap="square" rtlCol="0">
              <a:spAutoFit/>
            </a:bodyPr>
            <a:lstStyle/>
            <a:p>
              <a:r>
                <a:rPr lang="en-US" sz="2800" b="1" dirty="0" smtClean="0"/>
                <a:t>SE</a:t>
              </a:r>
            </a:p>
          </p:txBody>
        </p:sp>
        <p:cxnSp>
          <p:nvCxnSpPr>
            <p:cNvPr id="7" name="Straight Connector 6"/>
            <p:cNvCxnSpPr/>
            <p:nvPr/>
          </p:nvCxnSpPr>
          <p:spPr>
            <a:xfrm>
              <a:off x="2915056" y="1371600"/>
              <a:ext cx="3866744" cy="23622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2133600" y="4495800"/>
            <a:ext cx="5181600" cy="533400"/>
          </a:xfrm>
          <a:prstGeom prst="line">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5903893"/>
            <a:ext cx="9144000" cy="954107"/>
          </a:xfrm>
          <a:prstGeom prst="rect">
            <a:avLst/>
          </a:prstGeom>
          <a:solidFill>
            <a:schemeClr val="bg1"/>
          </a:solidFill>
        </p:spPr>
        <p:txBody>
          <a:bodyPr wrap="square" rtlCol="0">
            <a:spAutoFit/>
          </a:bodyPr>
          <a:lstStyle/>
          <a:p>
            <a:pPr>
              <a:buFont typeface="Arial" pitchFamily="34" charset="0"/>
              <a:buChar char="•"/>
            </a:pPr>
            <a:r>
              <a:rPr lang="en-US" sz="2800" b="1" dirty="0" smtClean="0"/>
              <a:t> Less than 1% downward slope from the NW to the SE</a:t>
            </a:r>
          </a:p>
          <a:p>
            <a:pPr>
              <a:buFont typeface="Arial" pitchFamily="34" charset="0"/>
              <a:buChar char="•"/>
            </a:pPr>
            <a:r>
              <a:rPr lang="en-US" sz="2800" b="1" dirty="0" smtClean="0"/>
              <a:t> This is the area of exposed SALT ANTICLINE surface</a:t>
            </a:r>
          </a:p>
        </p:txBody>
      </p:sp>
      <p:grpSp>
        <p:nvGrpSpPr>
          <p:cNvPr id="34" name="Group 33"/>
          <p:cNvGrpSpPr/>
          <p:nvPr/>
        </p:nvGrpSpPr>
        <p:grpSpPr>
          <a:xfrm>
            <a:off x="5410200" y="2667000"/>
            <a:ext cx="3276600" cy="3048000"/>
            <a:chOff x="5410200" y="2667000"/>
            <a:chExt cx="3276600" cy="3048000"/>
          </a:xfrm>
        </p:grpSpPr>
        <p:sp>
          <p:nvSpPr>
            <p:cNvPr id="15" name="Rounded Rectangle 14"/>
            <p:cNvSpPr/>
            <p:nvPr/>
          </p:nvSpPr>
          <p:spPr>
            <a:xfrm>
              <a:off x="7391400" y="4495800"/>
              <a:ext cx="1295400" cy="1219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410200" y="2667000"/>
              <a:ext cx="1295400" cy="114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57200" y="1371600"/>
            <a:ext cx="8153400" cy="4114800"/>
            <a:chOff x="457200" y="1371600"/>
            <a:chExt cx="8153400" cy="4114800"/>
          </a:xfrm>
        </p:grpSpPr>
        <p:cxnSp>
          <p:nvCxnSpPr>
            <p:cNvPr id="17" name="Straight Connector 16"/>
            <p:cNvCxnSpPr/>
            <p:nvPr/>
          </p:nvCxnSpPr>
          <p:spPr>
            <a:xfrm flipH="1">
              <a:off x="457200" y="1371600"/>
              <a:ext cx="2438400" cy="304800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81800" y="3733800"/>
              <a:ext cx="1828800" cy="1676400"/>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43800" y="4419600"/>
              <a:ext cx="1066800" cy="106680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1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1000"/>
                                        <p:tgtEl>
                                          <p:spTgt spid="14">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left)">
                                      <p:cBhvr>
                                        <p:cTn id="30" dur="1000"/>
                                        <p:tgtEl>
                                          <p:spTgt spid="14">
                                            <p:txEl>
                                              <p:pRg st="1" end="1"/>
                                            </p:txEl>
                                          </p:spTgt>
                                        </p:tgtEl>
                                      </p:cBhvr>
                                    </p:animEffect>
                                  </p:childTnLst>
                                </p:cTn>
                              </p:par>
                              <p:par>
                                <p:cTn id="31" presetID="26"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80">
                                          <p:stCondLst>
                                            <p:cond delay="0"/>
                                          </p:stCondLst>
                                        </p:cTn>
                                        <p:tgtEl>
                                          <p:spTgt spid="34"/>
                                        </p:tgtEl>
                                      </p:cBhvr>
                                    </p:animEffect>
                                    <p:anim calcmode="lin" valueType="num">
                                      <p:cBhvr>
                                        <p:cTn id="3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9" dur="26">
                                          <p:stCondLst>
                                            <p:cond delay="650"/>
                                          </p:stCondLst>
                                        </p:cTn>
                                        <p:tgtEl>
                                          <p:spTgt spid="34"/>
                                        </p:tgtEl>
                                      </p:cBhvr>
                                      <p:to x="100000" y="60000"/>
                                    </p:animScale>
                                    <p:animScale>
                                      <p:cBhvr>
                                        <p:cTn id="40" dur="166" decel="50000">
                                          <p:stCondLst>
                                            <p:cond delay="676"/>
                                          </p:stCondLst>
                                        </p:cTn>
                                        <p:tgtEl>
                                          <p:spTgt spid="34"/>
                                        </p:tgtEl>
                                      </p:cBhvr>
                                      <p:to x="100000" y="100000"/>
                                    </p:animScale>
                                    <p:animScale>
                                      <p:cBhvr>
                                        <p:cTn id="41" dur="26">
                                          <p:stCondLst>
                                            <p:cond delay="1312"/>
                                          </p:stCondLst>
                                        </p:cTn>
                                        <p:tgtEl>
                                          <p:spTgt spid="34"/>
                                        </p:tgtEl>
                                      </p:cBhvr>
                                      <p:to x="100000" y="80000"/>
                                    </p:animScale>
                                    <p:animScale>
                                      <p:cBhvr>
                                        <p:cTn id="42" dur="166" decel="50000">
                                          <p:stCondLst>
                                            <p:cond delay="1338"/>
                                          </p:stCondLst>
                                        </p:cTn>
                                        <p:tgtEl>
                                          <p:spTgt spid="34"/>
                                        </p:tgtEl>
                                      </p:cBhvr>
                                      <p:to x="100000" y="100000"/>
                                    </p:animScale>
                                    <p:animScale>
                                      <p:cBhvr>
                                        <p:cTn id="43" dur="26">
                                          <p:stCondLst>
                                            <p:cond delay="1642"/>
                                          </p:stCondLst>
                                        </p:cTn>
                                        <p:tgtEl>
                                          <p:spTgt spid="34"/>
                                        </p:tgtEl>
                                      </p:cBhvr>
                                      <p:to x="100000" y="90000"/>
                                    </p:animScale>
                                    <p:animScale>
                                      <p:cBhvr>
                                        <p:cTn id="44" dur="166" decel="50000">
                                          <p:stCondLst>
                                            <p:cond delay="1668"/>
                                          </p:stCondLst>
                                        </p:cTn>
                                        <p:tgtEl>
                                          <p:spTgt spid="34"/>
                                        </p:tgtEl>
                                      </p:cBhvr>
                                      <p:to x="100000" y="100000"/>
                                    </p:animScale>
                                    <p:animScale>
                                      <p:cBhvr>
                                        <p:cTn id="45" dur="26">
                                          <p:stCondLst>
                                            <p:cond delay="1808"/>
                                          </p:stCondLst>
                                        </p:cTn>
                                        <p:tgtEl>
                                          <p:spTgt spid="34"/>
                                        </p:tgtEl>
                                      </p:cBhvr>
                                      <p:to x="100000" y="95000"/>
                                    </p:animScale>
                                    <p:animScale>
                                      <p:cBhvr>
                                        <p:cTn id="46"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grpSp>
        <p:nvGrpSpPr>
          <p:cNvPr id="26" name="Group 25"/>
          <p:cNvGrpSpPr/>
          <p:nvPr/>
        </p:nvGrpSpPr>
        <p:grpSpPr>
          <a:xfrm>
            <a:off x="0" y="498475"/>
            <a:ext cx="9144000" cy="5379166"/>
            <a:chOff x="0" y="498475"/>
            <a:chExt cx="9144000" cy="5379166"/>
          </a:xfrm>
        </p:grpSpPr>
        <p:pic>
          <p:nvPicPr>
            <p:cNvPr id="194562" name="Picture 2"/>
            <p:cNvPicPr>
              <a:picLocks noChangeAspect="1" noChangeArrowheads="1"/>
            </p:cNvPicPr>
            <p:nvPr/>
          </p:nvPicPr>
          <p:blipFill>
            <a:blip r:embed="rId2" cstate="print"/>
            <a:srcRect/>
            <a:stretch>
              <a:fillRect/>
            </a:stretch>
          </p:blipFill>
          <p:spPr bwMode="auto">
            <a:xfrm>
              <a:off x="0" y="498475"/>
              <a:ext cx="9144000" cy="5379166"/>
            </a:xfrm>
            <a:prstGeom prst="rect">
              <a:avLst/>
            </a:prstGeom>
            <a:noFill/>
            <a:ln w="9525">
              <a:noFill/>
              <a:miter lim="800000"/>
              <a:headEnd/>
              <a:tailEnd/>
            </a:ln>
          </p:spPr>
        </p:pic>
        <p:pic>
          <p:nvPicPr>
            <p:cNvPr id="194564" name="Picture 4"/>
            <p:cNvPicPr>
              <a:picLocks noChangeAspect="1" noChangeArrowheads="1"/>
            </p:cNvPicPr>
            <p:nvPr/>
          </p:nvPicPr>
          <p:blipFill>
            <a:blip r:embed="rId3" cstate="print"/>
            <a:srcRect t="9563" r="13333"/>
            <a:stretch>
              <a:fillRect/>
            </a:stretch>
          </p:blipFill>
          <p:spPr bwMode="auto">
            <a:xfrm>
              <a:off x="3581400" y="2275726"/>
              <a:ext cx="990600" cy="720603"/>
            </a:xfrm>
            <a:prstGeom prst="rect">
              <a:avLst/>
            </a:prstGeom>
            <a:noFill/>
            <a:ln w="9525">
              <a:noFill/>
              <a:miter lim="800000"/>
              <a:headEnd/>
              <a:tailEnd/>
            </a:ln>
          </p:spPr>
        </p:pic>
        <p:pic>
          <p:nvPicPr>
            <p:cNvPr id="194565" name="Picture 5"/>
            <p:cNvPicPr>
              <a:picLocks noChangeAspect="1" noChangeArrowheads="1"/>
            </p:cNvPicPr>
            <p:nvPr/>
          </p:nvPicPr>
          <p:blipFill>
            <a:blip r:embed="rId4" cstate="print"/>
            <a:srcRect/>
            <a:stretch>
              <a:fillRect/>
            </a:stretch>
          </p:blipFill>
          <p:spPr bwMode="auto">
            <a:xfrm>
              <a:off x="1928269" y="4409326"/>
              <a:ext cx="783772" cy="1463040"/>
            </a:xfrm>
            <a:prstGeom prst="rect">
              <a:avLst/>
            </a:prstGeom>
            <a:noFill/>
            <a:ln w="9525">
              <a:noFill/>
              <a:miter lim="800000"/>
              <a:headEnd/>
              <a:tailEnd/>
            </a:ln>
          </p:spPr>
        </p:pic>
      </p:grpSp>
      <p:sp>
        <p:nvSpPr>
          <p:cNvPr id="50" name="Freeform 49"/>
          <p:cNvSpPr/>
          <p:nvPr/>
        </p:nvSpPr>
        <p:spPr>
          <a:xfrm>
            <a:off x="1438382" y="544530"/>
            <a:ext cx="7726166" cy="2938409"/>
          </a:xfrm>
          <a:custGeom>
            <a:avLst/>
            <a:gdLst>
              <a:gd name="connsiteX0" fmla="*/ 513708 w 7726166"/>
              <a:gd name="connsiteY0" fmla="*/ 0 h 2938409"/>
              <a:gd name="connsiteX1" fmla="*/ 513708 w 7726166"/>
              <a:gd name="connsiteY1" fmla="*/ 0 h 2938409"/>
              <a:gd name="connsiteX2" fmla="*/ 678094 w 7726166"/>
              <a:gd name="connsiteY2" fmla="*/ 71919 h 2938409"/>
              <a:gd name="connsiteX3" fmla="*/ 780836 w 7726166"/>
              <a:gd name="connsiteY3" fmla="*/ 92468 h 2938409"/>
              <a:gd name="connsiteX4" fmla="*/ 1171254 w 7726166"/>
              <a:gd name="connsiteY4" fmla="*/ 256854 h 2938409"/>
              <a:gd name="connsiteX5" fmla="*/ 1273996 w 7726166"/>
              <a:gd name="connsiteY5" fmla="*/ 308225 h 2938409"/>
              <a:gd name="connsiteX6" fmla="*/ 1315092 w 7726166"/>
              <a:gd name="connsiteY6" fmla="*/ 339048 h 2938409"/>
              <a:gd name="connsiteX7" fmla="*/ 2291137 w 7726166"/>
              <a:gd name="connsiteY7" fmla="*/ 750014 h 2938409"/>
              <a:gd name="connsiteX8" fmla="*/ 2393879 w 7726166"/>
              <a:gd name="connsiteY8" fmla="*/ 821933 h 2938409"/>
              <a:gd name="connsiteX9" fmla="*/ 3215811 w 7726166"/>
              <a:gd name="connsiteY9" fmla="*/ 1232899 h 2938409"/>
              <a:gd name="connsiteX10" fmla="*/ 3893906 w 7726166"/>
              <a:gd name="connsiteY10" fmla="*/ 1726059 h 2938409"/>
              <a:gd name="connsiteX11" fmla="*/ 3955551 w 7726166"/>
              <a:gd name="connsiteY11" fmla="*/ 1808252 h 2938409"/>
              <a:gd name="connsiteX12" fmla="*/ 4510355 w 7726166"/>
              <a:gd name="connsiteY12" fmla="*/ 1982913 h 2938409"/>
              <a:gd name="connsiteX13" fmla="*/ 4613097 w 7726166"/>
              <a:gd name="connsiteY13" fmla="*/ 2044558 h 2938409"/>
              <a:gd name="connsiteX14" fmla="*/ 5085708 w 7726166"/>
              <a:gd name="connsiteY14" fmla="*/ 2147299 h 2938409"/>
              <a:gd name="connsiteX15" fmla="*/ 5640512 w 7726166"/>
              <a:gd name="connsiteY15" fmla="*/ 2178122 h 2938409"/>
              <a:gd name="connsiteX16" fmla="*/ 5815173 w 7726166"/>
              <a:gd name="connsiteY16" fmla="*/ 2188396 h 2938409"/>
              <a:gd name="connsiteX17" fmla="*/ 6318607 w 7726166"/>
              <a:gd name="connsiteY17" fmla="*/ 2167848 h 2938409"/>
              <a:gd name="connsiteX18" fmla="*/ 6914508 w 7726166"/>
              <a:gd name="connsiteY18" fmla="*/ 2280863 h 2938409"/>
              <a:gd name="connsiteX19" fmla="*/ 7078894 w 7726166"/>
              <a:gd name="connsiteY19" fmla="*/ 2321960 h 2938409"/>
              <a:gd name="connsiteX20" fmla="*/ 7592602 w 7726166"/>
              <a:gd name="connsiteY20" fmla="*/ 2424701 h 2938409"/>
              <a:gd name="connsiteX21" fmla="*/ 7726166 w 7726166"/>
              <a:gd name="connsiteY21" fmla="*/ 2876764 h 2938409"/>
              <a:gd name="connsiteX22" fmla="*/ 7674796 w 7726166"/>
              <a:gd name="connsiteY22" fmla="*/ 2938409 h 2938409"/>
              <a:gd name="connsiteX23" fmla="*/ 6688476 w 7726166"/>
              <a:gd name="connsiteY23" fmla="*/ 2599362 h 2938409"/>
              <a:gd name="connsiteX24" fmla="*/ 6596009 w 7726166"/>
              <a:gd name="connsiteY24" fmla="*/ 2599362 h 2938409"/>
              <a:gd name="connsiteX25" fmla="*/ 5661061 w 7726166"/>
              <a:gd name="connsiteY25" fmla="*/ 2527443 h 2938409"/>
              <a:gd name="connsiteX26" fmla="*/ 4900773 w 7726166"/>
              <a:gd name="connsiteY26" fmla="*/ 2599362 h 2938409"/>
              <a:gd name="connsiteX27" fmla="*/ 4181582 w 7726166"/>
              <a:gd name="connsiteY27" fmla="*/ 2681555 h 2938409"/>
              <a:gd name="connsiteX28" fmla="*/ 3698697 w 7726166"/>
              <a:gd name="connsiteY28" fmla="*/ 2537717 h 2938409"/>
              <a:gd name="connsiteX29" fmla="*/ 3071973 w 7726166"/>
              <a:gd name="connsiteY29" fmla="*/ 2311686 h 2938409"/>
              <a:gd name="connsiteX30" fmla="*/ 2681555 w 7726166"/>
              <a:gd name="connsiteY30" fmla="*/ 2034283 h 2938409"/>
              <a:gd name="connsiteX31" fmla="*/ 2311685 w 7726166"/>
              <a:gd name="connsiteY31" fmla="*/ 1643866 h 2938409"/>
              <a:gd name="connsiteX32" fmla="*/ 1849348 w 7726166"/>
              <a:gd name="connsiteY32" fmla="*/ 1140432 h 2938409"/>
              <a:gd name="connsiteX33" fmla="*/ 1366463 w 7726166"/>
              <a:gd name="connsiteY33" fmla="*/ 821933 h 2938409"/>
              <a:gd name="connsiteX34" fmla="*/ 811658 w 7726166"/>
              <a:gd name="connsiteY34" fmla="*/ 400692 h 2938409"/>
              <a:gd name="connsiteX35" fmla="*/ 380144 w 7726166"/>
              <a:gd name="connsiteY35" fmla="*/ 174661 h 2938409"/>
              <a:gd name="connsiteX36" fmla="*/ 277402 w 7726166"/>
              <a:gd name="connsiteY36" fmla="*/ 164387 h 2938409"/>
              <a:gd name="connsiteX37" fmla="*/ 236306 w 7726166"/>
              <a:gd name="connsiteY37" fmla="*/ 154113 h 2938409"/>
              <a:gd name="connsiteX38" fmla="*/ 0 w 7726166"/>
              <a:gd name="connsiteY38" fmla="*/ 10274 h 2938409"/>
              <a:gd name="connsiteX39" fmla="*/ 513708 w 7726166"/>
              <a:gd name="connsiteY39" fmla="*/ 0 h 2938409"/>
              <a:gd name="connsiteX0" fmla="*/ 513708 w 7726166"/>
              <a:gd name="connsiteY0" fmla="*/ 0 h 2938409"/>
              <a:gd name="connsiteX1" fmla="*/ 513708 w 7726166"/>
              <a:gd name="connsiteY1" fmla="*/ 0 h 2938409"/>
              <a:gd name="connsiteX2" fmla="*/ 678094 w 7726166"/>
              <a:gd name="connsiteY2" fmla="*/ 71919 h 2938409"/>
              <a:gd name="connsiteX3" fmla="*/ 780836 w 7726166"/>
              <a:gd name="connsiteY3" fmla="*/ 92468 h 2938409"/>
              <a:gd name="connsiteX4" fmla="*/ 1171254 w 7726166"/>
              <a:gd name="connsiteY4" fmla="*/ 256854 h 2938409"/>
              <a:gd name="connsiteX5" fmla="*/ 1273996 w 7726166"/>
              <a:gd name="connsiteY5" fmla="*/ 308225 h 2938409"/>
              <a:gd name="connsiteX6" fmla="*/ 1315092 w 7726166"/>
              <a:gd name="connsiteY6" fmla="*/ 339048 h 2938409"/>
              <a:gd name="connsiteX7" fmla="*/ 2291137 w 7726166"/>
              <a:gd name="connsiteY7" fmla="*/ 750014 h 2938409"/>
              <a:gd name="connsiteX8" fmla="*/ 2393879 w 7726166"/>
              <a:gd name="connsiteY8" fmla="*/ 821933 h 2938409"/>
              <a:gd name="connsiteX9" fmla="*/ 3215811 w 7726166"/>
              <a:gd name="connsiteY9" fmla="*/ 1232899 h 2938409"/>
              <a:gd name="connsiteX10" fmla="*/ 3893906 w 7726166"/>
              <a:gd name="connsiteY10" fmla="*/ 1726059 h 2938409"/>
              <a:gd name="connsiteX11" fmla="*/ 3955551 w 7726166"/>
              <a:gd name="connsiteY11" fmla="*/ 1808252 h 2938409"/>
              <a:gd name="connsiteX12" fmla="*/ 4510355 w 7726166"/>
              <a:gd name="connsiteY12" fmla="*/ 1982913 h 2938409"/>
              <a:gd name="connsiteX13" fmla="*/ 4613097 w 7726166"/>
              <a:gd name="connsiteY13" fmla="*/ 2044558 h 2938409"/>
              <a:gd name="connsiteX14" fmla="*/ 5085708 w 7726166"/>
              <a:gd name="connsiteY14" fmla="*/ 2147299 h 2938409"/>
              <a:gd name="connsiteX15" fmla="*/ 5640512 w 7726166"/>
              <a:gd name="connsiteY15" fmla="*/ 2178122 h 2938409"/>
              <a:gd name="connsiteX16" fmla="*/ 5815173 w 7726166"/>
              <a:gd name="connsiteY16" fmla="*/ 2188396 h 2938409"/>
              <a:gd name="connsiteX17" fmla="*/ 6318607 w 7726166"/>
              <a:gd name="connsiteY17" fmla="*/ 2167848 h 2938409"/>
              <a:gd name="connsiteX18" fmla="*/ 6914508 w 7726166"/>
              <a:gd name="connsiteY18" fmla="*/ 2280863 h 2938409"/>
              <a:gd name="connsiteX19" fmla="*/ 7078894 w 7726166"/>
              <a:gd name="connsiteY19" fmla="*/ 2321960 h 2938409"/>
              <a:gd name="connsiteX20" fmla="*/ 7705618 w 7726166"/>
              <a:gd name="connsiteY20" fmla="*/ 2503470 h 2938409"/>
              <a:gd name="connsiteX21" fmla="*/ 7726166 w 7726166"/>
              <a:gd name="connsiteY21" fmla="*/ 2876764 h 2938409"/>
              <a:gd name="connsiteX22" fmla="*/ 7674796 w 7726166"/>
              <a:gd name="connsiteY22" fmla="*/ 2938409 h 2938409"/>
              <a:gd name="connsiteX23" fmla="*/ 6688476 w 7726166"/>
              <a:gd name="connsiteY23" fmla="*/ 2599362 h 2938409"/>
              <a:gd name="connsiteX24" fmla="*/ 6596009 w 7726166"/>
              <a:gd name="connsiteY24" fmla="*/ 2599362 h 2938409"/>
              <a:gd name="connsiteX25" fmla="*/ 5661061 w 7726166"/>
              <a:gd name="connsiteY25" fmla="*/ 2527443 h 2938409"/>
              <a:gd name="connsiteX26" fmla="*/ 4900773 w 7726166"/>
              <a:gd name="connsiteY26" fmla="*/ 2599362 h 2938409"/>
              <a:gd name="connsiteX27" fmla="*/ 4181582 w 7726166"/>
              <a:gd name="connsiteY27" fmla="*/ 2681555 h 2938409"/>
              <a:gd name="connsiteX28" fmla="*/ 3698697 w 7726166"/>
              <a:gd name="connsiteY28" fmla="*/ 2537717 h 2938409"/>
              <a:gd name="connsiteX29" fmla="*/ 3071973 w 7726166"/>
              <a:gd name="connsiteY29" fmla="*/ 2311686 h 2938409"/>
              <a:gd name="connsiteX30" fmla="*/ 2681555 w 7726166"/>
              <a:gd name="connsiteY30" fmla="*/ 2034283 h 2938409"/>
              <a:gd name="connsiteX31" fmla="*/ 2311685 w 7726166"/>
              <a:gd name="connsiteY31" fmla="*/ 1643866 h 2938409"/>
              <a:gd name="connsiteX32" fmla="*/ 1849348 w 7726166"/>
              <a:gd name="connsiteY32" fmla="*/ 1140432 h 2938409"/>
              <a:gd name="connsiteX33" fmla="*/ 1366463 w 7726166"/>
              <a:gd name="connsiteY33" fmla="*/ 821933 h 2938409"/>
              <a:gd name="connsiteX34" fmla="*/ 811658 w 7726166"/>
              <a:gd name="connsiteY34" fmla="*/ 400692 h 2938409"/>
              <a:gd name="connsiteX35" fmla="*/ 380144 w 7726166"/>
              <a:gd name="connsiteY35" fmla="*/ 174661 h 2938409"/>
              <a:gd name="connsiteX36" fmla="*/ 277402 w 7726166"/>
              <a:gd name="connsiteY36" fmla="*/ 164387 h 2938409"/>
              <a:gd name="connsiteX37" fmla="*/ 236306 w 7726166"/>
              <a:gd name="connsiteY37" fmla="*/ 154113 h 2938409"/>
              <a:gd name="connsiteX38" fmla="*/ 0 w 7726166"/>
              <a:gd name="connsiteY38" fmla="*/ 10274 h 2938409"/>
              <a:gd name="connsiteX39" fmla="*/ 513708 w 7726166"/>
              <a:gd name="connsiteY39" fmla="*/ 0 h 29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726166" h="2938409">
                <a:moveTo>
                  <a:pt x="513708" y="0"/>
                </a:moveTo>
                <a:lnTo>
                  <a:pt x="513708" y="0"/>
                </a:lnTo>
                <a:cubicBezTo>
                  <a:pt x="558856" y="22574"/>
                  <a:pt x="623663" y="61032"/>
                  <a:pt x="678094" y="71919"/>
                </a:cubicBezTo>
                <a:lnTo>
                  <a:pt x="780836" y="92468"/>
                </a:lnTo>
                <a:lnTo>
                  <a:pt x="1171254" y="256854"/>
                </a:lnTo>
                <a:cubicBezTo>
                  <a:pt x="1205501" y="273978"/>
                  <a:pt x="1240751" y="289228"/>
                  <a:pt x="1273996" y="308225"/>
                </a:cubicBezTo>
                <a:cubicBezTo>
                  <a:pt x="1288863" y="316721"/>
                  <a:pt x="1315092" y="339048"/>
                  <a:pt x="1315092" y="339048"/>
                </a:cubicBezTo>
                <a:lnTo>
                  <a:pt x="2291137" y="750014"/>
                </a:lnTo>
                <a:lnTo>
                  <a:pt x="2393879" y="821933"/>
                </a:lnTo>
                <a:lnTo>
                  <a:pt x="3215811" y="1232899"/>
                </a:lnTo>
                <a:lnTo>
                  <a:pt x="3893906" y="1726059"/>
                </a:lnTo>
                <a:cubicBezTo>
                  <a:pt x="3948091" y="1801919"/>
                  <a:pt x="3924443" y="1777147"/>
                  <a:pt x="3955551" y="1808252"/>
                </a:cubicBezTo>
                <a:lnTo>
                  <a:pt x="4510355" y="1982913"/>
                </a:lnTo>
                <a:cubicBezTo>
                  <a:pt x="4599042" y="2038342"/>
                  <a:pt x="4563651" y="2019834"/>
                  <a:pt x="4613097" y="2044558"/>
                </a:cubicBezTo>
                <a:lnTo>
                  <a:pt x="5085708" y="2147299"/>
                </a:lnTo>
                <a:lnTo>
                  <a:pt x="5640512" y="2178122"/>
                </a:lnTo>
                <a:lnTo>
                  <a:pt x="5815173" y="2188396"/>
                </a:lnTo>
                <a:lnTo>
                  <a:pt x="6318607" y="2167848"/>
                </a:lnTo>
                <a:lnTo>
                  <a:pt x="6914508" y="2280863"/>
                </a:lnTo>
                <a:lnTo>
                  <a:pt x="7078894" y="2321960"/>
                </a:lnTo>
                <a:lnTo>
                  <a:pt x="7705618" y="2503470"/>
                </a:lnTo>
                <a:lnTo>
                  <a:pt x="7726166" y="2876764"/>
                </a:lnTo>
                <a:lnTo>
                  <a:pt x="7674796" y="2938409"/>
                </a:lnTo>
                <a:lnTo>
                  <a:pt x="6688476" y="2599362"/>
                </a:lnTo>
                <a:lnTo>
                  <a:pt x="6596009" y="2599362"/>
                </a:lnTo>
                <a:lnTo>
                  <a:pt x="5661061" y="2527443"/>
                </a:lnTo>
                <a:lnTo>
                  <a:pt x="4900773" y="2599362"/>
                </a:lnTo>
                <a:lnTo>
                  <a:pt x="4181582" y="2681555"/>
                </a:lnTo>
                <a:lnTo>
                  <a:pt x="3698697" y="2537717"/>
                </a:lnTo>
                <a:lnTo>
                  <a:pt x="3071973" y="2311686"/>
                </a:lnTo>
                <a:lnTo>
                  <a:pt x="2681555" y="2034283"/>
                </a:lnTo>
                <a:lnTo>
                  <a:pt x="2311685" y="1643866"/>
                </a:lnTo>
                <a:lnTo>
                  <a:pt x="1849348" y="1140432"/>
                </a:lnTo>
                <a:lnTo>
                  <a:pt x="1366463" y="821933"/>
                </a:lnTo>
                <a:lnTo>
                  <a:pt x="811658" y="400692"/>
                </a:lnTo>
                <a:lnTo>
                  <a:pt x="380144" y="174661"/>
                </a:lnTo>
                <a:cubicBezTo>
                  <a:pt x="345897" y="171236"/>
                  <a:pt x="311474" y="169254"/>
                  <a:pt x="277402" y="164387"/>
                </a:cubicBezTo>
                <a:cubicBezTo>
                  <a:pt x="263424" y="162390"/>
                  <a:pt x="236306" y="154113"/>
                  <a:pt x="236306" y="154113"/>
                </a:cubicBezTo>
                <a:lnTo>
                  <a:pt x="0" y="10274"/>
                </a:lnTo>
                <a:lnTo>
                  <a:pt x="513708" y="0"/>
                </a:lnTo>
                <a:close/>
              </a:path>
            </a:pathLst>
          </a:custGeom>
          <a:solidFill>
            <a:schemeClr val="bg1">
              <a:alpha val="72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dirty="0" smtClean="0"/>
              <a:t>ARCHES NP – ELEVATION PROFILES</a:t>
            </a:r>
            <a:endParaRPr lang="en-US" dirty="0"/>
          </a:p>
        </p:txBody>
      </p:sp>
      <p:grpSp>
        <p:nvGrpSpPr>
          <p:cNvPr id="8" name="Group 31"/>
          <p:cNvGrpSpPr/>
          <p:nvPr/>
        </p:nvGrpSpPr>
        <p:grpSpPr>
          <a:xfrm>
            <a:off x="2743200" y="1371600"/>
            <a:ext cx="4191000" cy="1569378"/>
            <a:chOff x="2743200" y="1371600"/>
            <a:chExt cx="4191000" cy="1569378"/>
          </a:xfrm>
        </p:grpSpPr>
        <p:sp>
          <p:nvSpPr>
            <p:cNvPr id="4" name="TextBox 3"/>
            <p:cNvSpPr txBox="1"/>
            <p:nvPr/>
          </p:nvSpPr>
          <p:spPr>
            <a:xfrm>
              <a:off x="2743200" y="2362200"/>
              <a:ext cx="762000" cy="523220"/>
            </a:xfrm>
            <a:prstGeom prst="rect">
              <a:avLst/>
            </a:prstGeom>
            <a:solidFill>
              <a:schemeClr val="bg1"/>
            </a:solidFill>
          </p:spPr>
          <p:txBody>
            <a:bodyPr wrap="square" rtlCol="0">
              <a:spAutoFit/>
            </a:bodyPr>
            <a:lstStyle/>
            <a:p>
              <a:pPr algn="ctr"/>
              <a:r>
                <a:rPr lang="en-US" sz="2800" b="1" dirty="0" smtClean="0"/>
                <a:t>SW</a:t>
              </a:r>
            </a:p>
          </p:txBody>
        </p:sp>
        <p:sp>
          <p:nvSpPr>
            <p:cNvPr id="5" name="TextBox 4"/>
            <p:cNvSpPr txBox="1"/>
            <p:nvPr/>
          </p:nvSpPr>
          <p:spPr>
            <a:xfrm>
              <a:off x="6324600" y="1371600"/>
              <a:ext cx="609600" cy="523220"/>
            </a:xfrm>
            <a:prstGeom prst="rect">
              <a:avLst/>
            </a:prstGeom>
            <a:solidFill>
              <a:schemeClr val="bg1"/>
            </a:solidFill>
          </p:spPr>
          <p:txBody>
            <a:bodyPr wrap="square" rtlCol="0">
              <a:spAutoFit/>
            </a:bodyPr>
            <a:lstStyle/>
            <a:p>
              <a:pPr algn="ctr"/>
              <a:r>
                <a:rPr lang="en-US" sz="2800" b="1" dirty="0" smtClean="0"/>
                <a:t>NE</a:t>
              </a:r>
            </a:p>
          </p:txBody>
        </p:sp>
        <p:cxnSp>
          <p:nvCxnSpPr>
            <p:cNvPr id="7" name="Straight Connector 6"/>
            <p:cNvCxnSpPr/>
            <p:nvPr/>
          </p:nvCxnSpPr>
          <p:spPr>
            <a:xfrm flipV="1">
              <a:off x="3429000" y="1950378"/>
              <a:ext cx="2971800" cy="990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0" y="5903893"/>
            <a:ext cx="9144000" cy="954107"/>
          </a:xfrm>
          <a:prstGeom prst="rect">
            <a:avLst/>
          </a:prstGeom>
          <a:solidFill>
            <a:schemeClr val="bg1"/>
          </a:solidFill>
        </p:spPr>
        <p:txBody>
          <a:bodyPr wrap="square" rtlCol="0">
            <a:spAutoFit/>
          </a:bodyPr>
          <a:lstStyle/>
          <a:p>
            <a:pPr>
              <a:buFont typeface="Arial" pitchFamily="34" charset="0"/>
              <a:buChar char="•"/>
            </a:pPr>
            <a:r>
              <a:rPr lang="en-US" sz="2800" b="1" dirty="0" smtClean="0"/>
              <a:t> The SALT ANTICLINE has weathered down 413 ft from SW</a:t>
            </a:r>
          </a:p>
          <a:p>
            <a:pPr>
              <a:buFont typeface="Arial" pitchFamily="34" charset="0"/>
              <a:buChar char="•"/>
            </a:pPr>
            <a:r>
              <a:rPr lang="en-US" sz="2800" b="1" dirty="0" smtClean="0"/>
              <a:t> It is probable that the SALT ANTICLINE surface was like this</a:t>
            </a:r>
          </a:p>
        </p:txBody>
      </p:sp>
      <p:grpSp>
        <p:nvGrpSpPr>
          <p:cNvPr id="9" name="Group 33"/>
          <p:cNvGrpSpPr/>
          <p:nvPr/>
        </p:nvGrpSpPr>
        <p:grpSpPr>
          <a:xfrm>
            <a:off x="5486400" y="1295400"/>
            <a:ext cx="3276600" cy="4572000"/>
            <a:chOff x="5181600" y="2514600"/>
            <a:chExt cx="3276600" cy="4572000"/>
          </a:xfrm>
        </p:grpSpPr>
        <p:sp>
          <p:nvSpPr>
            <p:cNvPr id="15" name="Rounded Rectangle 14"/>
            <p:cNvSpPr/>
            <p:nvPr/>
          </p:nvSpPr>
          <p:spPr>
            <a:xfrm>
              <a:off x="7620000" y="6096000"/>
              <a:ext cx="838200" cy="99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181600" y="2514600"/>
              <a:ext cx="1219200" cy="114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reeform 36"/>
          <p:cNvSpPr/>
          <p:nvPr/>
        </p:nvSpPr>
        <p:spPr>
          <a:xfrm>
            <a:off x="1376737" y="4181582"/>
            <a:ext cx="5239820" cy="852755"/>
          </a:xfrm>
          <a:custGeom>
            <a:avLst/>
            <a:gdLst>
              <a:gd name="connsiteX0" fmla="*/ 0 w 5239820"/>
              <a:gd name="connsiteY0" fmla="*/ 760288 h 852755"/>
              <a:gd name="connsiteX1" fmla="*/ 0 w 5239820"/>
              <a:gd name="connsiteY1" fmla="*/ 760288 h 852755"/>
              <a:gd name="connsiteX2" fmla="*/ 863029 w 5239820"/>
              <a:gd name="connsiteY2" fmla="*/ 534256 h 852755"/>
              <a:gd name="connsiteX3" fmla="*/ 996593 w 5239820"/>
              <a:gd name="connsiteY3" fmla="*/ 441789 h 852755"/>
              <a:gd name="connsiteX4" fmla="*/ 1756881 w 5239820"/>
              <a:gd name="connsiteY4" fmla="*/ 133564 h 852755"/>
              <a:gd name="connsiteX5" fmla="*/ 2085654 w 5239820"/>
              <a:gd name="connsiteY5" fmla="*/ 71919 h 852755"/>
              <a:gd name="connsiteX6" fmla="*/ 2434975 w 5239820"/>
              <a:gd name="connsiteY6" fmla="*/ 0 h 852755"/>
              <a:gd name="connsiteX7" fmla="*/ 2784297 w 5239820"/>
              <a:gd name="connsiteY7" fmla="*/ 20548 h 852755"/>
              <a:gd name="connsiteX8" fmla="*/ 2876764 w 5239820"/>
              <a:gd name="connsiteY8" fmla="*/ 61645 h 852755"/>
              <a:gd name="connsiteX9" fmla="*/ 3092521 w 5239820"/>
              <a:gd name="connsiteY9" fmla="*/ 92467 h 852755"/>
              <a:gd name="connsiteX10" fmla="*/ 3421294 w 5239820"/>
              <a:gd name="connsiteY10" fmla="*/ 154112 h 852755"/>
              <a:gd name="connsiteX11" fmla="*/ 3503488 w 5239820"/>
              <a:gd name="connsiteY11" fmla="*/ 195209 h 852755"/>
              <a:gd name="connsiteX12" fmla="*/ 3996647 w 5239820"/>
              <a:gd name="connsiteY12" fmla="*/ 318499 h 852755"/>
              <a:gd name="connsiteX13" fmla="*/ 4726112 w 5239820"/>
              <a:gd name="connsiteY13" fmla="*/ 585627 h 852755"/>
              <a:gd name="connsiteX14" fmla="*/ 5239820 w 5239820"/>
              <a:gd name="connsiteY14" fmla="*/ 852755 h 8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9820" h="852755">
                <a:moveTo>
                  <a:pt x="0" y="760288"/>
                </a:moveTo>
                <a:lnTo>
                  <a:pt x="0" y="760288"/>
                </a:lnTo>
                <a:lnTo>
                  <a:pt x="863029" y="534256"/>
                </a:lnTo>
                <a:lnTo>
                  <a:pt x="996593" y="441789"/>
                </a:lnTo>
                <a:lnTo>
                  <a:pt x="1756881" y="133564"/>
                </a:lnTo>
                <a:lnTo>
                  <a:pt x="2085654" y="71919"/>
                </a:lnTo>
                <a:lnTo>
                  <a:pt x="2434975" y="0"/>
                </a:lnTo>
                <a:lnTo>
                  <a:pt x="2784297" y="20548"/>
                </a:lnTo>
                <a:lnTo>
                  <a:pt x="2876764" y="61645"/>
                </a:lnTo>
                <a:lnTo>
                  <a:pt x="3092521" y="92467"/>
                </a:lnTo>
                <a:lnTo>
                  <a:pt x="3421294" y="154112"/>
                </a:lnTo>
                <a:lnTo>
                  <a:pt x="3503488" y="195209"/>
                </a:lnTo>
                <a:lnTo>
                  <a:pt x="3996647" y="318499"/>
                </a:lnTo>
                <a:lnTo>
                  <a:pt x="4726112" y="585627"/>
                </a:lnTo>
                <a:lnTo>
                  <a:pt x="5239820" y="852755"/>
                </a:lnTo>
              </a:path>
            </a:pathLst>
          </a:cu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2373330" y="4528334"/>
            <a:ext cx="2825394" cy="729466"/>
          </a:xfrm>
          <a:custGeom>
            <a:avLst/>
            <a:gdLst>
              <a:gd name="connsiteX0" fmla="*/ 0 w 2825394"/>
              <a:gd name="connsiteY0" fmla="*/ 164387 h 729466"/>
              <a:gd name="connsiteX1" fmla="*/ 0 w 2825394"/>
              <a:gd name="connsiteY1" fmla="*/ 164387 h 729466"/>
              <a:gd name="connsiteX2" fmla="*/ 82194 w 2825394"/>
              <a:gd name="connsiteY2" fmla="*/ 236306 h 729466"/>
              <a:gd name="connsiteX3" fmla="*/ 215758 w 2825394"/>
              <a:gd name="connsiteY3" fmla="*/ 369870 h 729466"/>
              <a:gd name="connsiteX4" fmla="*/ 513708 w 2825394"/>
              <a:gd name="connsiteY4" fmla="*/ 523982 h 729466"/>
              <a:gd name="connsiteX5" fmla="*/ 842481 w 2825394"/>
              <a:gd name="connsiteY5" fmla="*/ 585627 h 729466"/>
              <a:gd name="connsiteX6" fmla="*/ 945223 w 2825394"/>
              <a:gd name="connsiteY6" fmla="*/ 626724 h 729466"/>
              <a:gd name="connsiteX7" fmla="*/ 976045 w 2825394"/>
              <a:gd name="connsiteY7" fmla="*/ 647272 h 729466"/>
              <a:gd name="connsiteX8" fmla="*/ 1160980 w 2825394"/>
              <a:gd name="connsiteY8" fmla="*/ 657546 h 729466"/>
              <a:gd name="connsiteX9" fmla="*/ 1273996 w 2825394"/>
              <a:gd name="connsiteY9" fmla="*/ 688369 h 729466"/>
              <a:gd name="connsiteX10" fmla="*/ 1407560 w 2825394"/>
              <a:gd name="connsiteY10" fmla="*/ 729466 h 729466"/>
              <a:gd name="connsiteX11" fmla="*/ 1510301 w 2825394"/>
              <a:gd name="connsiteY11" fmla="*/ 698643 h 729466"/>
              <a:gd name="connsiteX12" fmla="*/ 1541124 w 2825394"/>
              <a:gd name="connsiteY12" fmla="*/ 688369 h 729466"/>
              <a:gd name="connsiteX13" fmla="*/ 1818526 w 2825394"/>
              <a:gd name="connsiteY13" fmla="*/ 626724 h 729466"/>
              <a:gd name="connsiteX14" fmla="*/ 1962364 w 2825394"/>
              <a:gd name="connsiteY14" fmla="*/ 565079 h 729466"/>
              <a:gd name="connsiteX15" fmla="*/ 2270589 w 2825394"/>
              <a:gd name="connsiteY15" fmla="*/ 441789 h 729466"/>
              <a:gd name="connsiteX16" fmla="*/ 2496621 w 2825394"/>
              <a:gd name="connsiteY16" fmla="*/ 246580 h 729466"/>
              <a:gd name="connsiteX17" fmla="*/ 2609636 w 2825394"/>
              <a:gd name="connsiteY17" fmla="*/ 102742 h 729466"/>
              <a:gd name="connsiteX18" fmla="*/ 2825394 w 2825394"/>
              <a:gd name="connsiteY18" fmla="*/ 0 h 72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5394" h="729466">
                <a:moveTo>
                  <a:pt x="0" y="164387"/>
                </a:moveTo>
                <a:lnTo>
                  <a:pt x="0" y="164387"/>
                </a:lnTo>
                <a:lnTo>
                  <a:pt x="82194" y="236306"/>
                </a:lnTo>
                <a:lnTo>
                  <a:pt x="215758" y="369870"/>
                </a:lnTo>
                <a:lnTo>
                  <a:pt x="513708" y="523982"/>
                </a:lnTo>
                <a:lnTo>
                  <a:pt x="842481" y="585627"/>
                </a:lnTo>
                <a:cubicBezTo>
                  <a:pt x="876728" y="599326"/>
                  <a:pt x="911732" y="611267"/>
                  <a:pt x="945223" y="626724"/>
                </a:cubicBezTo>
                <a:cubicBezTo>
                  <a:pt x="956434" y="631898"/>
                  <a:pt x="976045" y="647272"/>
                  <a:pt x="976045" y="647272"/>
                </a:cubicBezTo>
                <a:lnTo>
                  <a:pt x="1160980" y="657546"/>
                </a:lnTo>
                <a:lnTo>
                  <a:pt x="1273996" y="688369"/>
                </a:lnTo>
                <a:lnTo>
                  <a:pt x="1407560" y="729466"/>
                </a:lnTo>
                <a:lnTo>
                  <a:pt x="1510301" y="698643"/>
                </a:lnTo>
                <a:cubicBezTo>
                  <a:pt x="1520652" y="695458"/>
                  <a:pt x="1541124" y="688369"/>
                  <a:pt x="1541124" y="688369"/>
                </a:cubicBezTo>
                <a:lnTo>
                  <a:pt x="1818526" y="626724"/>
                </a:lnTo>
                <a:lnTo>
                  <a:pt x="1962364" y="565079"/>
                </a:lnTo>
                <a:lnTo>
                  <a:pt x="2270589" y="441789"/>
                </a:lnTo>
                <a:lnTo>
                  <a:pt x="2496621" y="246580"/>
                </a:lnTo>
                <a:lnTo>
                  <a:pt x="2609636" y="102742"/>
                </a:lnTo>
                <a:lnTo>
                  <a:pt x="2825394" y="0"/>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48"/>
          <p:cNvGrpSpPr/>
          <p:nvPr/>
        </p:nvGrpSpPr>
        <p:grpSpPr>
          <a:xfrm>
            <a:off x="457200" y="1981200"/>
            <a:ext cx="8229600" cy="3200400"/>
            <a:chOff x="457200" y="1981200"/>
            <a:chExt cx="8229600" cy="3200400"/>
          </a:xfrm>
        </p:grpSpPr>
        <p:grpSp>
          <p:nvGrpSpPr>
            <p:cNvPr id="11" name="Group 32"/>
            <p:cNvGrpSpPr/>
            <p:nvPr/>
          </p:nvGrpSpPr>
          <p:grpSpPr>
            <a:xfrm>
              <a:off x="457200" y="1981200"/>
              <a:ext cx="8229600" cy="3200400"/>
              <a:chOff x="457200" y="1981200"/>
              <a:chExt cx="8229600" cy="3200400"/>
            </a:xfrm>
          </p:grpSpPr>
          <p:cxnSp>
            <p:nvCxnSpPr>
              <p:cNvPr id="17" name="Straight Connector 16"/>
              <p:cNvCxnSpPr/>
              <p:nvPr/>
            </p:nvCxnSpPr>
            <p:spPr>
              <a:xfrm flipH="1">
                <a:off x="457200" y="2971800"/>
                <a:ext cx="2971800" cy="1981200"/>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1981200"/>
                <a:ext cx="2209800" cy="3124200"/>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7200" y="4343400"/>
                <a:ext cx="609600" cy="83820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flipH="1">
              <a:off x="457200" y="4419600"/>
              <a:ext cx="838200" cy="60960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V="1">
            <a:off x="304800" y="3982948"/>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304800" y="4181582"/>
            <a:ext cx="3520440" cy="941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0" y="3048000"/>
            <a:ext cx="4419600" cy="954107"/>
          </a:xfrm>
          <a:prstGeom prst="rect">
            <a:avLst/>
          </a:prstGeom>
          <a:solidFill>
            <a:schemeClr val="bg1"/>
          </a:solidFill>
        </p:spPr>
        <p:txBody>
          <a:bodyPr wrap="square" rtlCol="0">
            <a:spAutoFit/>
          </a:bodyPr>
          <a:lstStyle/>
          <a:p>
            <a:pPr>
              <a:buFont typeface="Arial" pitchFamily="34" charset="0"/>
              <a:buChar char="•"/>
            </a:pPr>
            <a:r>
              <a:rPr lang="en-US" sz="2800" b="1" dirty="0" smtClean="0"/>
              <a:t>Topped out at 5,400 ft</a:t>
            </a:r>
          </a:p>
          <a:p>
            <a:pPr>
              <a:buFont typeface="Arial" pitchFamily="34" charset="0"/>
              <a:buChar char="•"/>
            </a:pPr>
            <a:r>
              <a:rPr lang="en-US" sz="2800" b="1" dirty="0" smtClean="0"/>
              <a:t>Total weathering of 722 ft</a:t>
            </a:r>
          </a:p>
        </p:txBody>
      </p:sp>
      <p:pic>
        <p:nvPicPr>
          <p:cNvPr id="61" name="Picture 5"/>
          <p:cNvPicPr>
            <a:picLocks noChangeAspect="1" noChangeArrowheads="1"/>
          </p:cNvPicPr>
          <p:nvPr/>
        </p:nvPicPr>
        <p:blipFill>
          <a:blip r:embed="rId4" cstate="print"/>
          <a:srcRect/>
          <a:stretch>
            <a:fillRect/>
          </a:stretch>
        </p:blipFill>
        <p:spPr bwMode="auto">
          <a:xfrm>
            <a:off x="-783772" y="3810000"/>
            <a:ext cx="783772" cy="1463040"/>
          </a:xfrm>
          <a:prstGeom prst="rect">
            <a:avLst/>
          </a:prstGeom>
          <a:noFill/>
          <a:ln w="9525">
            <a:noFill/>
            <a:miter lim="800000"/>
            <a:headEnd/>
            <a:tailEnd/>
          </a:ln>
        </p:spPr>
      </p:pic>
      <p:cxnSp>
        <p:nvCxnSpPr>
          <p:cNvPr id="63" name="Straight Arrow Connector 62"/>
          <p:cNvCxnSpPr>
            <a:stCxn id="37" idx="6"/>
          </p:cNvCxnSpPr>
          <p:nvPr/>
        </p:nvCxnSpPr>
        <p:spPr>
          <a:xfrm flipH="1">
            <a:off x="3810000" y="4181582"/>
            <a:ext cx="1711" cy="1000018"/>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743200" y="4419600"/>
            <a:ext cx="1053494" cy="523220"/>
          </a:xfrm>
          <a:prstGeom prst="rect">
            <a:avLst/>
          </a:prstGeom>
        </p:spPr>
        <p:txBody>
          <a:bodyPr wrap="none">
            <a:spAutoFit/>
          </a:bodyPr>
          <a:lstStyle/>
          <a:p>
            <a:r>
              <a:rPr lang="en-US" sz="2800" b="1" dirty="0" smtClean="0"/>
              <a:t>722 ft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up)">
                                      <p:cBhvr>
                                        <p:cTn id="17" dur="1000"/>
                                        <p:tgtEl>
                                          <p:spTgt spid="49"/>
                                        </p:tgtEl>
                                      </p:cBhvr>
                                    </p:animEffect>
                                  </p:childTnLst>
                                </p:cTn>
                              </p:par>
                              <p:par>
                                <p:cTn id="18" presetID="26"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9"/>
                                        </p:tgtEl>
                                      </p:cBhvr>
                                    </p:animEffect>
                                    <p:set>
                                      <p:cBhvr>
                                        <p:cTn id="38" dur="1" fill="hold">
                                          <p:stCondLst>
                                            <p:cond delay="1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10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wipe(left)">
                                      <p:cBhvr>
                                        <p:cTn id="48" dur="1000"/>
                                        <p:tgtEl>
                                          <p:spTgt spid="1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30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4">
                                            <p:txEl>
                                              <p:pRg st="1" end="1"/>
                                            </p:txEl>
                                          </p:spTgt>
                                        </p:tgtEl>
                                        <p:attrNameLst>
                                          <p:attrName>style.visibility</p:attrName>
                                        </p:attrNameLst>
                                      </p:cBhvr>
                                      <p:to>
                                        <p:strVal val="visible"/>
                                      </p:to>
                                    </p:set>
                                    <p:animEffect transition="in" filter="wipe(left)">
                                      <p:cBhvr>
                                        <p:cTn id="58" dur="1000"/>
                                        <p:tgtEl>
                                          <p:spTgt spid="14">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20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down)">
                                      <p:cBhvr>
                                        <p:cTn id="68" dur="10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wipe(right)">
                                      <p:cBhvr>
                                        <p:cTn id="73" dur="10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wipe(up)">
                                      <p:cBhvr>
                                        <p:cTn id="78" dur="10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wipe(down)">
                                      <p:cBhvr>
                                        <p:cTn id="83" dur="500"/>
                                        <p:tgtEl>
                                          <p:spTgt spid="63"/>
                                        </p:tgtEl>
                                      </p:cBhvr>
                                    </p:animEffect>
                                  </p:childTnLst>
                                </p:cTn>
                              </p:par>
                            </p:childTnLst>
                          </p:cTn>
                        </p:par>
                      </p:childTnLst>
                    </p:cTn>
                  </p:par>
                  <p:par>
                    <p:cTn id="84" fill="hold">
                      <p:stCondLst>
                        <p:cond delay="indefinite"/>
                      </p:stCondLst>
                      <p:childTnLst>
                        <p:par>
                          <p:cTn id="85" fill="hold">
                            <p:stCondLst>
                              <p:cond delay="0"/>
                            </p:stCondLst>
                            <p:childTnLst>
                              <p:par>
                                <p:cTn id="86" presetID="51" presetClass="entr" presetSubtype="0" fill="hold" grpId="0" nodeType="click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385" decel="100000"/>
                                        <p:tgtEl>
                                          <p:spTgt spid="64"/>
                                        </p:tgtEl>
                                      </p:cBhvr>
                                    </p:animEffect>
                                    <p:animScale>
                                      <p:cBhvr>
                                        <p:cTn id="89" dur="385" decel="100000"/>
                                        <p:tgtEl>
                                          <p:spTgt spid="64"/>
                                        </p:tgtEl>
                                      </p:cBhvr>
                                      <p:from x="10000" y="10000"/>
                                      <p:to x="200000" y="450000"/>
                                    </p:animScale>
                                    <p:animScale>
                                      <p:cBhvr>
                                        <p:cTn id="90" dur="615" accel="100000" fill="hold">
                                          <p:stCondLst>
                                            <p:cond delay="385"/>
                                          </p:stCondLst>
                                        </p:cTn>
                                        <p:tgtEl>
                                          <p:spTgt spid="64"/>
                                        </p:tgtEl>
                                      </p:cBhvr>
                                      <p:from x="200000" y="450000"/>
                                      <p:to x="100000" y="100000"/>
                                    </p:animScale>
                                    <p:set>
                                      <p:cBhvr>
                                        <p:cTn id="91" dur="385" fill="hold"/>
                                        <p:tgtEl>
                                          <p:spTgt spid="64"/>
                                        </p:tgtEl>
                                        <p:attrNameLst>
                                          <p:attrName>ppt_x</p:attrName>
                                        </p:attrNameLst>
                                      </p:cBhvr>
                                      <p:to>
                                        <p:strVal val="(0.5)"/>
                                      </p:to>
                                    </p:set>
                                    <p:anim from="(0.5)" to="(#ppt_x)" calcmode="lin" valueType="num">
                                      <p:cBhvr>
                                        <p:cTn id="92" dur="615" accel="100000" fill="hold">
                                          <p:stCondLst>
                                            <p:cond delay="385"/>
                                          </p:stCondLst>
                                        </p:cTn>
                                        <p:tgtEl>
                                          <p:spTgt spid="64"/>
                                        </p:tgtEl>
                                        <p:attrNameLst>
                                          <p:attrName>ppt_x</p:attrName>
                                        </p:attrNameLst>
                                      </p:cBhvr>
                                    </p:anim>
                                    <p:set>
                                      <p:cBhvr>
                                        <p:cTn id="93" dur="385" fill="hold"/>
                                        <p:tgtEl>
                                          <p:spTgt spid="64"/>
                                        </p:tgtEl>
                                        <p:attrNameLst>
                                          <p:attrName>ppt_y</p:attrName>
                                        </p:attrNameLst>
                                      </p:cBhvr>
                                      <p:to>
                                        <p:strVal val="(#ppt_y+0.4)"/>
                                      </p:to>
                                    </p:set>
                                    <p:anim from="(#ppt_y+0.4)" to="(#ppt_y)" calcmode="lin" valueType="num">
                                      <p:cBhvr>
                                        <p:cTn id="94" dur="615" accel="100000" fill="hold">
                                          <p:stCondLst>
                                            <p:cond delay="385"/>
                                          </p:stCondLst>
                                        </p:cTn>
                                        <p:tgtEl>
                                          <p:spTgt spid="6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7" grpId="0" animBg="1"/>
      <p:bldP spid="38" grpId="0" animBg="1"/>
      <p:bldP spid="59" grpId="0" animBg="1"/>
      <p:bldP spid="6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upload.wikimedia.org/wikipedia/commons/8/80/Arches_National_Park_Map.jpg"/>
          <p:cNvPicPr>
            <a:picLocks noChangeAspect="1" noChangeArrowheads="1"/>
          </p:cNvPicPr>
          <p:nvPr/>
        </p:nvPicPr>
        <p:blipFill>
          <a:blip r:embed="rId2" cstate="print"/>
          <a:srcRect l="37760" t="22400" r="20960" b="10400"/>
          <a:stretch>
            <a:fillRect/>
          </a:stretch>
        </p:blipFill>
        <p:spPr bwMode="auto">
          <a:xfrm>
            <a:off x="0" y="-17145000"/>
            <a:ext cx="9829800" cy="24003000"/>
          </a:xfrm>
          <a:prstGeom prst="rect">
            <a:avLst/>
          </a:prstGeom>
          <a:noFill/>
        </p:spPr>
      </p:pic>
      <p:sp>
        <p:nvSpPr>
          <p:cNvPr id="7" name="Rectangle 6"/>
          <p:cNvSpPr/>
          <p:nvPr/>
        </p:nvSpPr>
        <p:spPr>
          <a:xfrm>
            <a:off x="0" y="0"/>
            <a:ext cx="9144000" cy="584775"/>
          </a:xfrm>
          <a:prstGeom prst="rect">
            <a:avLst/>
          </a:prstGeom>
          <a:solidFill>
            <a:srgbClr val="FFFF00"/>
          </a:solidFill>
        </p:spPr>
        <p:txBody>
          <a:bodyPr wrap="square">
            <a:spAutoFit/>
          </a:bodyPr>
          <a:lstStyle/>
          <a:p>
            <a:pPr algn="ctr"/>
            <a:r>
              <a:rPr lang="en-US" sz="3200" b="1" dirty="0" smtClean="0"/>
              <a:t>ARCHES NATIONAL PARK – PHYSICAL MAP REVIEW</a:t>
            </a:r>
            <a:endParaRPr lang="en-US" sz="3200" b="1" dirty="0"/>
          </a:p>
        </p:txBody>
      </p:sp>
      <p:pic>
        <p:nvPicPr>
          <p:cNvPr id="6" name="Picture 2" descr="https://upload.wikimedia.org/wikipedia/commons/8/80/Arches_National_Park_Map.jpg"/>
          <p:cNvPicPr>
            <a:picLocks noChangeAspect="1" noChangeArrowheads="1"/>
          </p:cNvPicPr>
          <p:nvPr/>
        </p:nvPicPr>
        <p:blipFill>
          <a:blip r:embed="rId2" cstate="print"/>
          <a:srcRect l="8000" t="15361" r="19680" b="50720"/>
          <a:stretch>
            <a:fillRect/>
          </a:stretch>
        </p:blipFill>
        <p:spPr bwMode="auto">
          <a:xfrm>
            <a:off x="-8077200" y="-5029200"/>
            <a:ext cx="17221200" cy="1211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0 3.67837E-6 L -0.1125 2.13493 " pathEditMode="relative" rAng="0" ptsTypes="AA">
                                      <p:cBhvr>
                                        <p:cTn id="6" dur="25000" fill="hold"/>
                                        <p:tgtEl>
                                          <p:spTgt spid="195586"/>
                                        </p:tgtEl>
                                        <p:attrNameLst>
                                          <p:attrName>ppt_x</p:attrName>
                                          <p:attrName>ppt_y</p:attrName>
                                        </p:attrNameLst>
                                      </p:cBhvr>
                                      <p:rCtr x="-56" y="1067"/>
                                    </p:animMotion>
                                  </p:childTnLst>
                                </p:cTn>
                              </p:par>
                            </p:childTnLst>
                          </p:cTn>
                        </p:par>
                        <p:par>
                          <p:cTn id="7" fill="hold">
                            <p:stCondLst>
                              <p:cond delay="25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500"/>
                            </p:stCondLst>
                            <p:childTnLst>
                              <p:par>
                                <p:cTn id="12" presetID="49" presetClass="path" presetSubtype="0" accel="50000" decel="50000" fill="hold" nodeType="afterEffect">
                                  <p:stCondLst>
                                    <p:cond delay="0"/>
                                  </p:stCondLst>
                                  <p:childTnLst>
                                    <p:animMotion origin="layout" path="M 3.33333E-6 -3.8817E-6 L 0.66666 0.82625 " pathEditMode="relative" rAng="0" ptsTypes="AA">
                                      <p:cBhvr>
                                        <p:cTn id="13" dur="15000" fill="hold"/>
                                        <p:tgtEl>
                                          <p:spTgt spid="6"/>
                                        </p:tgtEl>
                                        <p:attrNameLst>
                                          <p:attrName>ppt_x</p:attrName>
                                          <p:attrName>ppt_y</p:attrName>
                                        </p:attrNameLst>
                                      </p:cBhvr>
                                      <p:rCtr x="333" y="4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solidFill>
            <a:srgbClr val="FFFF00"/>
          </a:solidFill>
        </p:spPr>
        <p:txBody>
          <a:bodyPr wrap="square">
            <a:spAutoFit/>
          </a:bodyPr>
          <a:lstStyle/>
          <a:p>
            <a:pPr algn="ctr"/>
            <a:r>
              <a:rPr lang="en-US" sz="3200" b="1" dirty="0" smtClean="0"/>
              <a:t>ARCHES NATIONAL PARK –FLYOVER</a:t>
            </a:r>
            <a:endParaRPr lang="en-US" sz="3200" b="1" dirty="0"/>
          </a:p>
        </p:txBody>
      </p:sp>
      <p:pic>
        <p:nvPicPr>
          <p:cNvPr id="44033" name="Picture 1"/>
          <p:cNvPicPr>
            <a:picLocks noChangeAspect="1" noChangeArrowheads="1"/>
          </p:cNvPicPr>
          <p:nvPr/>
        </p:nvPicPr>
        <p:blipFill>
          <a:blip r:embed="rId2" cstate="print"/>
          <a:srcRect/>
          <a:stretch>
            <a:fillRect/>
          </a:stretch>
        </p:blipFill>
        <p:spPr bwMode="auto">
          <a:xfrm>
            <a:off x="0" y="1458184"/>
            <a:ext cx="9144000" cy="53998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6200" y="2438400"/>
            <a:ext cx="1434495" cy="923330"/>
          </a:xfrm>
          <a:prstGeom prst="rect">
            <a:avLst/>
          </a:prstGeom>
          <a:solidFill>
            <a:srgbClr val="FF0000"/>
          </a:solidFill>
          <a:ln>
            <a:solidFill>
              <a:schemeClr val="tx1"/>
            </a:solidFill>
          </a:ln>
        </p:spPr>
        <p:txBody>
          <a:bodyPr wrap="none" rtlCol="0">
            <a:spAutoFit/>
          </a:bodyPr>
          <a:lstStyle/>
          <a:p>
            <a:pPr algn="ctr"/>
            <a:r>
              <a:rPr lang="en-US" dirty="0" smtClean="0"/>
              <a:t>Components </a:t>
            </a:r>
          </a:p>
          <a:p>
            <a:pPr algn="ctr"/>
            <a:r>
              <a:rPr lang="en-US" dirty="0" smtClean="0"/>
              <a:t>Of Geologic</a:t>
            </a:r>
            <a:endParaRPr lang="en-US" dirty="0"/>
          </a:p>
          <a:p>
            <a:pPr algn="ctr"/>
            <a:r>
              <a:rPr lang="en-US" dirty="0" smtClean="0"/>
              <a:t>Study</a:t>
            </a:r>
            <a:endParaRPr lang="en-US" dirty="0"/>
          </a:p>
        </p:txBody>
      </p:sp>
      <p:sp>
        <p:nvSpPr>
          <p:cNvPr id="5" name="TextBox 4"/>
          <p:cNvSpPr txBox="1"/>
          <p:nvPr/>
        </p:nvSpPr>
        <p:spPr>
          <a:xfrm>
            <a:off x="2438400" y="1676400"/>
            <a:ext cx="1261243" cy="369332"/>
          </a:xfrm>
          <a:prstGeom prst="rect">
            <a:avLst/>
          </a:prstGeom>
          <a:solidFill>
            <a:srgbClr val="FFFF00"/>
          </a:solidFill>
          <a:ln>
            <a:solidFill>
              <a:schemeClr val="tx1"/>
            </a:solidFill>
          </a:ln>
        </p:spPr>
        <p:txBody>
          <a:bodyPr wrap="none" rtlCol="0">
            <a:spAutoFit/>
          </a:bodyPr>
          <a:lstStyle/>
          <a:p>
            <a:pPr algn="ctr"/>
            <a:r>
              <a:rPr lang="en-US" dirty="0"/>
              <a:t>Orientation</a:t>
            </a:r>
          </a:p>
        </p:txBody>
      </p:sp>
      <p:sp>
        <p:nvSpPr>
          <p:cNvPr id="6" name="TextBox 5"/>
          <p:cNvSpPr txBox="1"/>
          <p:nvPr/>
        </p:nvSpPr>
        <p:spPr>
          <a:xfrm>
            <a:off x="0" y="0"/>
            <a:ext cx="1018805" cy="646331"/>
          </a:xfrm>
          <a:prstGeom prst="rect">
            <a:avLst/>
          </a:prstGeom>
          <a:solidFill>
            <a:schemeClr val="bg1"/>
          </a:solidFill>
          <a:ln>
            <a:solidFill>
              <a:schemeClr val="tx1"/>
            </a:solidFill>
          </a:ln>
        </p:spPr>
        <p:txBody>
          <a:bodyPr wrap="none" rtlCol="0">
            <a:spAutoFit/>
          </a:bodyPr>
          <a:lstStyle/>
          <a:p>
            <a:pPr algn="ctr"/>
            <a:r>
              <a:rPr lang="en-US" dirty="0"/>
              <a:t>Earth’s</a:t>
            </a:r>
          </a:p>
          <a:p>
            <a:pPr algn="ctr"/>
            <a:r>
              <a:rPr lang="en-US" dirty="0"/>
              <a:t>Make-up</a:t>
            </a:r>
          </a:p>
        </p:txBody>
      </p:sp>
      <p:sp>
        <p:nvSpPr>
          <p:cNvPr id="7" name="TextBox 6"/>
          <p:cNvSpPr txBox="1"/>
          <p:nvPr/>
        </p:nvSpPr>
        <p:spPr>
          <a:xfrm>
            <a:off x="4267200" y="1295400"/>
            <a:ext cx="1048365" cy="646331"/>
          </a:xfrm>
          <a:prstGeom prst="rect">
            <a:avLst/>
          </a:prstGeom>
          <a:solidFill>
            <a:srgbClr val="FFFF00"/>
          </a:solidFill>
          <a:ln>
            <a:solidFill>
              <a:schemeClr val="tx1"/>
            </a:solidFill>
          </a:ln>
        </p:spPr>
        <p:txBody>
          <a:bodyPr wrap="none" rtlCol="0">
            <a:spAutoFit/>
          </a:bodyPr>
          <a:lstStyle/>
          <a:p>
            <a:pPr algn="ctr"/>
            <a:r>
              <a:rPr lang="en-US" dirty="0" smtClean="0"/>
              <a:t>Plate</a:t>
            </a:r>
          </a:p>
          <a:p>
            <a:pPr algn="ctr"/>
            <a:r>
              <a:rPr lang="en-US" dirty="0" smtClean="0"/>
              <a:t>Tectonics</a:t>
            </a:r>
            <a:endParaRPr lang="en-US" dirty="0"/>
          </a:p>
        </p:txBody>
      </p:sp>
      <p:sp>
        <p:nvSpPr>
          <p:cNvPr id="8" name="TextBox 7"/>
          <p:cNvSpPr txBox="1"/>
          <p:nvPr/>
        </p:nvSpPr>
        <p:spPr>
          <a:xfrm>
            <a:off x="0" y="838200"/>
            <a:ext cx="1114088" cy="646331"/>
          </a:xfrm>
          <a:prstGeom prst="rect">
            <a:avLst/>
          </a:prstGeom>
          <a:solidFill>
            <a:schemeClr val="bg1"/>
          </a:solidFill>
          <a:ln>
            <a:solidFill>
              <a:schemeClr val="tx1"/>
            </a:solidFill>
          </a:ln>
        </p:spPr>
        <p:txBody>
          <a:bodyPr wrap="none" rtlCol="0">
            <a:spAutoFit/>
          </a:bodyPr>
          <a:lstStyle/>
          <a:p>
            <a:pPr algn="ctr"/>
            <a:r>
              <a:rPr lang="en-US" dirty="0" smtClean="0"/>
              <a:t>Geologic</a:t>
            </a:r>
          </a:p>
          <a:p>
            <a:pPr algn="ctr"/>
            <a:r>
              <a:rPr lang="en-US" dirty="0" smtClean="0"/>
              <a:t>Timescale</a:t>
            </a:r>
            <a:endParaRPr lang="en-US" dirty="0"/>
          </a:p>
        </p:txBody>
      </p:sp>
      <p:cxnSp>
        <p:nvCxnSpPr>
          <p:cNvPr id="10" name="Straight Arrow Connector 9"/>
          <p:cNvCxnSpPr>
            <a:stCxn id="4" idx="0"/>
            <a:endCxn id="7" idx="2"/>
          </p:cNvCxnSpPr>
          <p:nvPr/>
        </p:nvCxnSpPr>
        <p:spPr>
          <a:xfrm flipV="1">
            <a:off x="4603448" y="1941731"/>
            <a:ext cx="187935" cy="4966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1"/>
            <a:endCxn id="8" idx="3"/>
          </p:cNvCxnSpPr>
          <p:nvPr/>
        </p:nvCxnSpPr>
        <p:spPr>
          <a:xfrm flipH="1" flipV="1">
            <a:off x="1114088" y="1161366"/>
            <a:ext cx="1324312" cy="69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1"/>
          </p:cNvCxnSpPr>
          <p:nvPr/>
        </p:nvCxnSpPr>
        <p:spPr>
          <a:xfrm flipH="1" flipV="1">
            <a:off x="990600" y="609600"/>
            <a:ext cx="1447800" cy="12514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38400" y="2667000"/>
            <a:ext cx="716415" cy="369332"/>
          </a:xfrm>
          <a:prstGeom prst="rect">
            <a:avLst/>
          </a:prstGeom>
          <a:solidFill>
            <a:srgbClr val="FFFF00"/>
          </a:solidFill>
          <a:ln>
            <a:solidFill>
              <a:schemeClr val="tx1"/>
            </a:solidFill>
          </a:ln>
        </p:spPr>
        <p:txBody>
          <a:bodyPr wrap="none" rtlCol="0">
            <a:spAutoFit/>
          </a:bodyPr>
          <a:lstStyle/>
          <a:p>
            <a:pPr algn="ctr"/>
            <a:r>
              <a:rPr lang="en-US" dirty="0" smtClean="0"/>
              <a:t>Rocks</a:t>
            </a:r>
            <a:endParaRPr lang="en-US" dirty="0"/>
          </a:p>
        </p:txBody>
      </p:sp>
      <p:sp>
        <p:nvSpPr>
          <p:cNvPr id="20" name="TextBox 19"/>
          <p:cNvSpPr txBox="1"/>
          <p:nvPr/>
        </p:nvSpPr>
        <p:spPr>
          <a:xfrm>
            <a:off x="2971800" y="3733800"/>
            <a:ext cx="1099467" cy="923330"/>
          </a:xfrm>
          <a:prstGeom prst="rect">
            <a:avLst/>
          </a:prstGeom>
          <a:solidFill>
            <a:srgbClr val="FFFF00"/>
          </a:solidFill>
          <a:ln>
            <a:solidFill>
              <a:schemeClr val="tx1"/>
            </a:solidFill>
          </a:ln>
        </p:spPr>
        <p:txBody>
          <a:bodyPr wrap="none" rtlCol="0">
            <a:spAutoFit/>
          </a:bodyPr>
          <a:lstStyle/>
          <a:p>
            <a:pPr algn="ctr"/>
            <a:r>
              <a:rPr lang="en-US" dirty="0" smtClean="0"/>
              <a:t>General</a:t>
            </a:r>
          </a:p>
          <a:p>
            <a:pPr algn="ctr"/>
            <a:r>
              <a:rPr lang="en-US" dirty="0" smtClean="0"/>
              <a:t>Surface</a:t>
            </a:r>
          </a:p>
          <a:p>
            <a:pPr algn="ctr"/>
            <a:r>
              <a:rPr lang="en-US" dirty="0" smtClean="0"/>
              <a:t>Processes</a:t>
            </a:r>
            <a:endParaRPr lang="en-US" dirty="0"/>
          </a:p>
        </p:txBody>
      </p:sp>
      <p:sp>
        <p:nvSpPr>
          <p:cNvPr id="21" name="TextBox 20"/>
          <p:cNvSpPr txBox="1"/>
          <p:nvPr/>
        </p:nvSpPr>
        <p:spPr>
          <a:xfrm>
            <a:off x="5867400" y="2667000"/>
            <a:ext cx="1142172" cy="646331"/>
          </a:xfrm>
          <a:prstGeom prst="rect">
            <a:avLst/>
          </a:prstGeom>
          <a:solidFill>
            <a:srgbClr val="FFFF00"/>
          </a:solidFill>
          <a:ln>
            <a:solidFill>
              <a:schemeClr val="tx1"/>
            </a:solidFill>
          </a:ln>
        </p:spPr>
        <p:txBody>
          <a:bodyPr wrap="none" rtlCol="0">
            <a:spAutoFit/>
          </a:bodyPr>
          <a:lstStyle/>
          <a:p>
            <a:pPr algn="ctr"/>
            <a:r>
              <a:rPr lang="en-US" dirty="0" smtClean="0"/>
              <a:t>Earth’s</a:t>
            </a:r>
          </a:p>
          <a:p>
            <a:pPr algn="ctr"/>
            <a:r>
              <a:rPr lang="en-US" dirty="0" smtClean="0"/>
              <a:t>Storybook</a:t>
            </a:r>
            <a:endParaRPr lang="en-US" dirty="0"/>
          </a:p>
        </p:txBody>
      </p:sp>
      <p:sp>
        <p:nvSpPr>
          <p:cNvPr id="22" name="TextBox 21"/>
          <p:cNvSpPr txBox="1"/>
          <p:nvPr/>
        </p:nvSpPr>
        <p:spPr>
          <a:xfrm>
            <a:off x="5181600" y="3733800"/>
            <a:ext cx="1099468" cy="923330"/>
          </a:xfrm>
          <a:prstGeom prst="rect">
            <a:avLst/>
          </a:prstGeom>
          <a:solidFill>
            <a:srgbClr val="FFFF00"/>
          </a:solidFill>
          <a:ln>
            <a:solidFill>
              <a:schemeClr val="tx1"/>
            </a:solidFill>
          </a:ln>
        </p:spPr>
        <p:txBody>
          <a:bodyPr wrap="none" rtlCol="0">
            <a:spAutoFit/>
          </a:bodyPr>
          <a:lstStyle/>
          <a:p>
            <a:pPr algn="ctr"/>
            <a:r>
              <a:rPr lang="en-US" dirty="0" smtClean="0"/>
              <a:t>Radical </a:t>
            </a:r>
          </a:p>
          <a:p>
            <a:pPr algn="ctr"/>
            <a:r>
              <a:rPr lang="en-US" dirty="0" smtClean="0"/>
              <a:t>Surface</a:t>
            </a:r>
          </a:p>
          <a:p>
            <a:pPr algn="ctr"/>
            <a:r>
              <a:rPr lang="en-US" dirty="0" smtClean="0"/>
              <a:t>Processes</a:t>
            </a:r>
            <a:endParaRPr lang="en-US" dirty="0"/>
          </a:p>
        </p:txBody>
      </p:sp>
      <p:sp>
        <p:nvSpPr>
          <p:cNvPr id="23" name="TextBox 22"/>
          <p:cNvSpPr txBox="1"/>
          <p:nvPr/>
        </p:nvSpPr>
        <p:spPr>
          <a:xfrm>
            <a:off x="6019800" y="1752600"/>
            <a:ext cx="731290" cy="369332"/>
          </a:xfrm>
          <a:prstGeom prst="rect">
            <a:avLst/>
          </a:prstGeom>
          <a:solidFill>
            <a:srgbClr val="FFFF00"/>
          </a:solidFill>
          <a:ln>
            <a:solidFill>
              <a:schemeClr val="tx1"/>
            </a:solidFill>
          </a:ln>
        </p:spPr>
        <p:txBody>
          <a:bodyPr wrap="none" rtlCol="0">
            <a:spAutoFit/>
          </a:bodyPr>
          <a:lstStyle/>
          <a:p>
            <a:pPr algn="ctr"/>
            <a:r>
              <a:rPr lang="en-US" dirty="0" smtClean="0"/>
              <a:t>Other</a:t>
            </a:r>
            <a:endParaRPr lang="en-US" dirty="0"/>
          </a:p>
        </p:txBody>
      </p:sp>
      <p:sp>
        <p:nvSpPr>
          <p:cNvPr id="27" name="TextBox 26"/>
          <p:cNvSpPr txBox="1"/>
          <p:nvPr/>
        </p:nvSpPr>
        <p:spPr>
          <a:xfrm>
            <a:off x="1524000" y="4724400"/>
            <a:ext cx="1283364" cy="369332"/>
          </a:xfrm>
          <a:prstGeom prst="rect">
            <a:avLst/>
          </a:prstGeom>
          <a:solidFill>
            <a:schemeClr val="bg1"/>
          </a:solidFill>
          <a:ln>
            <a:solidFill>
              <a:schemeClr val="tx1"/>
            </a:solidFill>
          </a:ln>
        </p:spPr>
        <p:txBody>
          <a:bodyPr wrap="square" rtlCol="0">
            <a:spAutoFit/>
          </a:bodyPr>
          <a:lstStyle/>
          <a:p>
            <a:pPr algn="ctr"/>
            <a:r>
              <a:rPr lang="en-US" dirty="0" smtClean="0"/>
              <a:t>Weathering</a:t>
            </a:r>
          </a:p>
        </p:txBody>
      </p:sp>
      <p:cxnSp>
        <p:nvCxnSpPr>
          <p:cNvPr id="28" name="Straight Arrow Connector 27"/>
          <p:cNvCxnSpPr>
            <a:stCxn id="20" idx="2"/>
            <a:endCxn id="27" idx="3"/>
          </p:cNvCxnSpPr>
          <p:nvPr/>
        </p:nvCxnSpPr>
        <p:spPr>
          <a:xfrm flipH="1">
            <a:off x="2807364" y="4657130"/>
            <a:ext cx="714170" cy="251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1"/>
            <a:endCxn id="178" idx="3"/>
          </p:cNvCxnSpPr>
          <p:nvPr/>
        </p:nvCxnSpPr>
        <p:spPr>
          <a:xfrm flipH="1">
            <a:off x="1477237" y="2851666"/>
            <a:ext cx="961163" cy="4128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1"/>
            <a:endCxn id="181" idx="3"/>
          </p:cNvCxnSpPr>
          <p:nvPr/>
        </p:nvCxnSpPr>
        <p:spPr>
          <a:xfrm flipH="1" flipV="1">
            <a:off x="1449103" y="2630432"/>
            <a:ext cx="989297" cy="2212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9" idx="1"/>
            <a:endCxn id="179" idx="3"/>
          </p:cNvCxnSpPr>
          <p:nvPr/>
        </p:nvCxnSpPr>
        <p:spPr>
          <a:xfrm flipH="1">
            <a:off x="1824228" y="2851666"/>
            <a:ext cx="614172"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447800" y="6488668"/>
            <a:ext cx="686406" cy="369332"/>
          </a:xfrm>
          <a:prstGeom prst="rect">
            <a:avLst/>
          </a:prstGeom>
          <a:solidFill>
            <a:schemeClr val="bg1"/>
          </a:solidFill>
          <a:ln>
            <a:solidFill>
              <a:schemeClr val="tx1"/>
            </a:solidFill>
          </a:ln>
        </p:spPr>
        <p:txBody>
          <a:bodyPr wrap="none" rtlCol="0">
            <a:spAutoFit/>
          </a:bodyPr>
          <a:lstStyle/>
          <a:p>
            <a:pPr algn="ctr"/>
            <a:r>
              <a:rPr lang="en-US" dirty="0" smtClean="0"/>
              <a:t>Wind</a:t>
            </a:r>
            <a:endParaRPr lang="en-US" dirty="0"/>
          </a:p>
        </p:txBody>
      </p:sp>
      <p:sp>
        <p:nvSpPr>
          <p:cNvPr id="70" name="TextBox 69"/>
          <p:cNvSpPr txBox="1"/>
          <p:nvPr/>
        </p:nvSpPr>
        <p:spPr>
          <a:xfrm>
            <a:off x="1447800" y="5486400"/>
            <a:ext cx="760336" cy="369332"/>
          </a:xfrm>
          <a:prstGeom prst="rect">
            <a:avLst/>
          </a:prstGeom>
          <a:solidFill>
            <a:schemeClr val="bg1"/>
          </a:solidFill>
          <a:ln>
            <a:solidFill>
              <a:schemeClr val="tx1"/>
            </a:solidFill>
          </a:ln>
        </p:spPr>
        <p:txBody>
          <a:bodyPr wrap="none" rtlCol="0">
            <a:spAutoFit/>
          </a:bodyPr>
          <a:lstStyle/>
          <a:p>
            <a:pPr algn="ctr"/>
            <a:r>
              <a:rPr lang="en-US" dirty="0" smtClean="0"/>
              <a:t>Water</a:t>
            </a:r>
            <a:endParaRPr lang="en-US" dirty="0"/>
          </a:p>
        </p:txBody>
      </p:sp>
      <p:sp>
        <p:nvSpPr>
          <p:cNvPr id="71" name="TextBox 70"/>
          <p:cNvSpPr txBox="1"/>
          <p:nvPr/>
        </p:nvSpPr>
        <p:spPr>
          <a:xfrm>
            <a:off x="2819400" y="6211669"/>
            <a:ext cx="1575955" cy="646331"/>
          </a:xfrm>
          <a:prstGeom prst="rect">
            <a:avLst/>
          </a:prstGeom>
          <a:solidFill>
            <a:schemeClr val="bg1"/>
          </a:solidFill>
          <a:ln>
            <a:solidFill>
              <a:schemeClr val="tx1"/>
            </a:solidFill>
          </a:ln>
        </p:spPr>
        <p:txBody>
          <a:bodyPr wrap="square" rtlCol="0">
            <a:spAutoFit/>
          </a:bodyPr>
          <a:lstStyle/>
          <a:p>
            <a:pPr algn="ctr"/>
            <a:r>
              <a:rPr lang="en-US" dirty="0" smtClean="0"/>
              <a:t>Deposition:</a:t>
            </a:r>
          </a:p>
          <a:p>
            <a:pPr algn="ctr"/>
            <a:r>
              <a:rPr lang="en-US" dirty="0" smtClean="0"/>
              <a:t>Geosynclines</a:t>
            </a:r>
            <a:endParaRPr lang="en-US" dirty="0"/>
          </a:p>
        </p:txBody>
      </p:sp>
      <p:sp>
        <p:nvSpPr>
          <p:cNvPr id="72" name="Rectangle 71"/>
          <p:cNvSpPr/>
          <p:nvPr/>
        </p:nvSpPr>
        <p:spPr>
          <a:xfrm>
            <a:off x="2590800" y="5562600"/>
            <a:ext cx="881460" cy="369332"/>
          </a:xfrm>
          <a:prstGeom prst="rect">
            <a:avLst/>
          </a:prstGeom>
          <a:solidFill>
            <a:schemeClr val="bg1"/>
          </a:solidFill>
          <a:ln>
            <a:solidFill>
              <a:schemeClr val="tx1"/>
            </a:solidFill>
          </a:ln>
        </p:spPr>
        <p:txBody>
          <a:bodyPr wrap="none">
            <a:spAutoFit/>
          </a:bodyPr>
          <a:lstStyle/>
          <a:p>
            <a:pPr algn="ctr"/>
            <a:r>
              <a:rPr lang="en-US" dirty="0" smtClean="0"/>
              <a:t>Erosion</a:t>
            </a:r>
            <a:endParaRPr lang="en-US" dirty="0"/>
          </a:p>
        </p:txBody>
      </p:sp>
      <p:sp>
        <p:nvSpPr>
          <p:cNvPr id="73" name="TextBox 72"/>
          <p:cNvSpPr txBox="1"/>
          <p:nvPr/>
        </p:nvSpPr>
        <p:spPr>
          <a:xfrm>
            <a:off x="1447800" y="6019800"/>
            <a:ext cx="455574" cy="369332"/>
          </a:xfrm>
          <a:prstGeom prst="rect">
            <a:avLst/>
          </a:prstGeom>
          <a:solidFill>
            <a:schemeClr val="bg1"/>
          </a:solidFill>
          <a:ln>
            <a:solidFill>
              <a:schemeClr val="tx1"/>
            </a:solidFill>
          </a:ln>
        </p:spPr>
        <p:txBody>
          <a:bodyPr wrap="none" rtlCol="0">
            <a:spAutoFit/>
          </a:bodyPr>
          <a:lstStyle/>
          <a:p>
            <a:pPr algn="ctr"/>
            <a:r>
              <a:rPr lang="en-US" dirty="0" smtClean="0"/>
              <a:t>Ice</a:t>
            </a:r>
            <a:endParaRPr lang="en-US" dirty="0"/>
          </a:p>
        </p:txBody>
      </p:sp>
      <p:cxnSp>
        <p:nvCxnSpPr>
          <p:cNvPr id="95" name="Straight Arrow Connector 94"/>
          <p:cNvCxnSpPr>
            <a:stCxn id="72" idx="1"/>
            <a:endCxn id="70" idx="3"/>
          </p:cNvCxnSpPr>
          <p:nvPr/>
        </p:nvCxnSpPr>
        <p:spPr>
          <a:xfrm flipH="1" flipV="1">
            <a:off x="2208136" y="5671066"/>
            <a:ext cx="382664" cy="76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20" idx="2"/>
            <a:endCxn id="72" idx="0"/>
          </p:cNvCxnSpPr>
          <p:nvPr/>
        </p:nvCxnSpPr>
        <p:spPr>
          <a:xfrm flipH="1">
            <a:off x="3031530" y="4657130"/>
            <a:ext cx="490004" cy="9054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72" idx="1"/>
            <a:endCxn id="73" idx="3"/>
          </p:cNvCxnSpPr>
          <p:nvPr/>
        </p:nvCxnSpPr>
        <p:spPr>
          <a:xfrm flipH="1">
            <a:off x="1903374" y="5747266"/>
            <a:ext cx="687426"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72" idx="1"/>
            <a:endCxn id="69" idx="3"/>
          </p:cNvCxnSpPr>
          <p:nvPr/>
        </p:nvCxnSpPr>
        <p:spPr>
          <a:xfrm flipH="1">
            <a:off x="2134206" y="5747266"/>
            <a:ext cx="456594" cy="9260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4" idx="1"/>
            <a:endCxn id="5" idx="2"/>
          </p:cNvCxnSpPr>
          <p:nvPr/>
        </p:nvCxnSpPr>
        <p:spPr>
          <a:xfrm flipH="1" flipV="1">
            <a:off x="3069022" y="2045732"/>
            <a:ext cx="817178" cy="8543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4" idx="1"/>
            <a:endCxn id="19" idx="3"/>
          </p:cNvCxnSpPr>
          <p:nvPr/>
        </p:nvCxnSpPr>
        <p:spPr>
          <a:xfrm flipH="1" flipV="1">
            <a:off x="3154815" y="2851666"/>
            <a:ext cx="731385" cy="483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4" idx="1"/>
            <a:endCxn id="20" idx="0"/>
          </p:cNvCxnSpPr>
          <p:nvPr/>
        </p:nvCxnSpPr>
        <p:spPr>
          <a:xfrm flipH="1">
            <a:off x="3521534" y="2900065"/>
            <a:ext cx="364666" cy="833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20" idx="2"/>
            <a:endCxn id="71" idx="0"/>
          </p:cNvCxnSpPr>
          <p:nvPr/>
        </p:nvCxnSpPr>
        <p:spPr>
          <a:xfrm>
            <a:off x="3521534" y="4657130"/>
            <a:ext cx="85844" cy="15545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4" idx="3"/>
            <a:endCxn id="21" idx="1"/>
          </p:cNvCxnSpPr>
          <p:nvPr/>
        </p:nvCxnSpPr>
        <p:spPr>
          <a:xfrm>
            <a:off x="5320695" y="2900065"/>
            <a:ext cx="546705" cy="901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4" idx="3"/>
            <a:endCxn id="23" idx="2"/>
          </p:cNvCxnSpPr>
          <p:nvPr/>
        </p:nvCxnSpPr>
        <p:spPr>
          <a:xfrm flipV="1">
            <a:off x="5320695" y="2121932"/>
            <a:ext cx="1064750" cy="7781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stCxn id="4" idx="3"/>
            <a:endCxn id="22" idx="0"/>
          </p:cNvCxnSpPr>
          <p:nvPr/>
        </p:nvCxnSpPr>
        <p:spPr>
          <a:xfrm>
            <a:off x="5320695" y="2900065"/>
            <a:ext cx="410639" cy="833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 name="Group 66"/>
          <p:cNvGrpSpPr/>
          <p:nvPr/>
        </p:nvGrpSpPr>
        <p:grpSpPr>
          <a:xfrm>
            <a:off x="5731334" y="4648200"/>
            <a:ext cx="2160630" cy="369332"/>
            <a:chOff x="5731334" y="4648200"/>
            <a:chExt cx="2160630" cy="369332"/>
          </a:xfrm>
        </p:grpSpPr>
        <p:sp>
          <p:nvSpPr>
            <p:cNvPr id="278" name="TextBox 277"/>
            <p:cNvSpPr txBox="1"/>
            <p:nvPr/>
          </p:nvSpPr>
          <p:spPr>
            <a:xfrm>
              <a:off x="6553200" y="4648200"/>
              <a:ext cx="1338764" cy="369332"/>
            </a:xfrm>
            <a:prstGeom prst="rect">
              <a:avLst/>
            </a:prstGeom>
            <a:solidFill>
              <a:schemeClr val="bg1"/>
            </a:solidFill>
            <a:ln>
              <a:solidFill>
                <a:schemeClr val="tx1"/>
              </a:solidFill>
            </a:ln>
          </p:spPr>
          <p:txBody>
            <a:bodyPr wrap="none" rtlCol="0">
              <a:spAutoFit/>
            </a:bodyPr>
            <a:lstStyle/>
            <a:p>
              <a:pPr algn="ctr"/>
              <a:r>
                <a:rPr lang="en-US" dirty="0" smtClean="0"/>
                <a:t>Earthquakes</a:t>
              </a:r>
              <a:endParaRPr lang="en-US" dirty="0"/>
            </a:p>
          </p:txBody>
        </p:sp>
        <p:cxnSp>
          <p:nvCxnSpPr>
            <p:cNvPr id="283" name="Straight Arrow Connector 282"/>
            <p:cNvCxnSpPr>
              <a:stCxn id="22" idx="2"/>
              <a:endCxn id="278" idx="1"/>
            </p:cNvCxnSpPr>
            <p:nvPr/>
          </p:nvCxnSpPr>
          <p:spPr>
            <a:xfrm>
              <a:off x="5731334" y="4657130"/>
              <a:ext cx="821866" cy="1757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 name="Group 73"/>
          <p:cNvGrpSpPr/>
          <p:nvPr/>
        </p:nvGrpSpPr>
        <p:grpSpPr>
          <a:xfrm>
            <a:off x="5731334" y="4657130"/>
            <a:ext cx="2186931" cy="1274802"/>
            <a:chOff x="5731334" y="4657130"/>
            <a:chExt cx="2186931" cy="1274802"/>
          </a:xfrm>
        </p:grpSpPr>
        <p:sp>
          <p:nvSpPr>
            <p:cNvPr id="284" name="TextBox 283"/>
            <p:cNvSpPr txBox="1"/>
            <p:nvPr/>
          </p:nvSpPr>
          <p:spPr>
            <a:xfrm>
              <a:off x="6781800" y="5562600"/>
              <a:ext cx="1136465" cy="369332"/>
            </a:xfrm>
            <a:prstGeom prst="rect">
              <a:avLst/>
            </a:prstGeom>
            <a:solidFill>
              <a:schemeClr val="bg1"/>
            </a:solidFill>
            <a:ln>
              <a:solidFill>
                <a:schemeClr val="tx1"/>
              </a:solidFill>
            </a:ln>
          </p:spPr>
          <p:txBody>
            <a:bodyPr wrap="none" rtlCol="0">
              <a:spAutoFit/>
            </a:bodyPr>
            <a:lstStyle/>
            <a:p>
              <a:pPr algn="ctr"/>
              <a:r>
                <a:rPr lang="en-US" dirty="0" smtClean="0"/>
                <a:t>Volcanoes</a:t>
              </a:r>
              <a:endParaRPr lang="en-US" dirty="0"/>
            </a:p>
          </p:txBody>
        </p:sp>
        <p:cxnSp>
          <p:nvCxnSpPr>
            <p:cNvPr id="285" name="Straight Arrow Connector 284"/>
            <p:cNvCxnSpPr>
              <a:stCxn id="22" idx="2"/>
              <a:endCxn id="284" idx="1"/>
            </p:cNvCxnSpPr>
            <p:nvPr/>
          </p:nvCxnSpPr>
          <p:spPr>
            <a:xfrm>
              <a:off x="5731334" y="4657130"/>
              <a:ext cx="1050466" cy="10901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9" name="Group 74"/>
          <p:cNvGrpSpPr/>
          <p:nvPr/>
        </p:nvGrpSpPr>
        <p:grpSpPr>
          <a:xfrm>
            <a:off x="5731334" y="4657130"/>
            <a:ext cx="1958331" cy="1743670"/>
            <a:chOff x="5731334" y="4657130"/>
            <a:chExt cx="1958331" cy="1743670"/>
          </a:xfrm>
        </p:grpSpPr>
        <p:sp>
          <p:nvSpPr>
            <p:cNvPr id="417" name="TextBox 416"/>
            <p:cNvSpPr txBox="1"/>
            <p:nvPr/>
          </p:nvSpPr>
          <p:spPr>
            <a:xfrm>
              <a:off x="6553200" y="6031468"/>
              <a:ext cx="1136465" cy="369332"/>
            </a:xfrm>
            <a:prstGeom prst="rect">
              <a:avLst/>
            </a:prstGeom>
            <a:solidFill>
              <a:schemeClr val="bg1"/>
            </a:solidFill>
            <a:ln>
              <a:solidFill>
                <a:schemeClr val="tx1"/>
              </a:solidFill>
            </a:ln>
          </p:spPr>
          <p:txBody>
            <a:bodyPr wrap="square" rtlCol="0">
              <a:spAutoFit/>
            </a:bodyPr>
            <a:lstStyle/>
            <a:p>
              <a:pPr algn="ctr"/>
              <a:r>
                <a:rPr lang="en-US" dirty="0" smtClean="0"/>
                <a:t>Hot Spots</a:t>
              </a:r>
              <a:endParaRPr lang="en-US" dirty="0"/>
            </a:p>
          </p:txBody>
        </p:sp>
        <p:cxnSp>
          <p:nvCxnSpPr>
            <p:cNvPr id="418" name="Straight Arrow Connector 417"/>
            <p:cNvCxnSpPr>
              <a:stCxn id="22" idx="2"/>
              <a:endCxn id="417" idx="1"/>
            </p:cNvCxnSpPr>
            <p:nvPr/>
          </p:nvCxnSpPr>
          <p:spPr>
            <a:xfrm>
              <a:off x="5731334" y="4657130"/>
              <a:ext cx="821866" cy="15590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1" name="Group 75"/>
          <p:cNvGrpSpPr/>
          <p:nvPr/>
        </p:nvGrpSpPr>
        <p:grpSpPr>
          <a:xfrm>
            <a:off x="5181600" y="4657130"/>
            <a:ext cx="1600200" cy="2200870"/>
            <a:chOff x="5181600" y="4657130"/>
            <a:chExt cx="1600200" cy="2200870"/>
          </a:xfrm>
        </p:grpSpPr>
        <p:sp>
          <p:nvSpPr>
            <p:cNvPr id="421" name="TextBox 420"/>
            <p:cNvSpPr txBox="1"/>
            <p:nvPr/>
          </p:nvSpPr>
          <p:spPr>
            <a:xfrm>
              <a:off x="5181600" y="6488668"/>
              <a:ext cx="1600200" cy="369332"/>
            </a:xfrm>
            <a:prstGeom prst="rect">
              <a:avLst/>
            </a:prstGeom>
            <a:solidFill>
              <a:schemeClr val="bg1"/>
            </a:solidFill>
            <a:ln>
              <a:solidFill>
                <a:schemeClr val="tx1"/>
              </a:solidFill>
            </a:ln>
          </p:spPr>
          <p:txBody>
            <a:bodyPr wrap="square" rtlCol="0">
              <a:spAutoFit/>
            </a:bodyPr>
            <a:lstStyle/>
            <a:p>
              <a:pPr algn="ctr"/>
              <a:r>
                <a:rPr lang="en-US" dirty="0" smtClean="0"/>
                <a:t>Basalt Floods</a:t>
              </a:r>
              <a:endParaRPr lang="en-US" dirty="0"/>
            </a:p>
          </p:txBody>
        </p:sp>
        <p:cxnSp>
          <p:nvCxnSpPr>
            <p:cNvPr id="422" name="Straight Arrow Connector 421"/>
            <p:cNvCxnSpPr>
              <a:stCxn id="22" idx="2"/>
              <a:endCxn id="421" idx="0"/>
            </p:cNvCxnSpPr>
            <p:nvPr/>
          </p:nvCxnSpPr>
          <p:spPr>
            <a:xfrm>
              <a:off x="5731334" y="4657130"/>
              <a:ext cx="250366" cy="18315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495" name="TextBox 494"/>
          <p:cNvSpPr txBox="1"/>
          <p:nvPr/>
        </p:nvSpPr>
        <p:spPr>
          <a:xfrm>
            <a:off x="5181600" y="0"/>
            <a:ext cx="2002215" cy="646331"/>
          </a:xfrm>
          <a:prstGeom prst="rect">
            <a:avLst/>
          </a:prstGeom>
          <a:solidFill>
            <a:schemeClr val="bg1"/>
          </a:solidFill>
          <a:ln>
            <a:solidFill>
              <a:schemeClr val="tx1"/>
            </a:solidFill>
          </a:ln>
        </p:spPr>
        <p:txBody>
          <a:bodyPr wrap="none" rtlCol="0">
            <a:spAutoFit/>
          </a:bodyPr>
          <a:lstStyle/>
          <a:p>
            <a:pPr algn="ctr"/>
            <a:r>
              <a:rPr lang="en-US" dirty="0" smtClean="0"/>
              <a:t>Micro-continents &amp;</a:t>
            </a:r>
          </a:p>
          <a:p>
            <a:pPr algn="ctr"/>
            <a:r>
              <a:rPr lang="en-US" dirty="0" smtClean="0"/>
              <a:t>Exotic Terranes</a:t>
            </a:r>
            <a:endParaRPr lang="en-US" dirty="0"/>
          </a:p>
        </p:txBody>
      </p:sp>
      <p:cxnSp>
        <p:nvCxnSpPr>
          <p:cNvPr id="498" name="Straight Arrow Connector 497"/>
          <p:cNvCxnSpPr>
            <a:stCxn id="7" idx="0"/>
            <a:endCxn id="495" idx="2"/>
          </p:cNvCxnSpPr>
          <p:nvPr/>
        </p:nvCxnSpPr>
        <p:spPr>
          <a:xfrm flipV="1">
            <a:off x="4791383" y="646331"/>
            <a:ext cx="1391325" cy="649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99" name="Straight Arrow Connector 498"/>
          <p:cNvCxnSpPr>
            <a:stCxn id="7" idx="0"/>
            <a:endCxn id="503" idx="3"/>
          </p:cNvCxnSpPr>
          <p:nvPr/>
        </p:nvCxnSpPr>
        <p:spPr>
          <a:xfrm flipH="1" flipV="1">
            <a:off x="3869433" y="1167054"/>
            <a:ext cx="921950" cy="1283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03" name="TextBox 502"/>
          <p:cNvSpPr txBox="1"/>
          <p:nvPr/>
        </p:nvSpPr>
        <p:spPr>
          <a:xfrm>
            <a:off x="2275768" y="843888"/>
            <a:ext cx="1593665" cy="646331"/>
          </a:xfrm>
          <a:prstGeom prst="rect">
            <a:avLst/>
          </a:prstGeom>
          <a:solidFill>
            <a:schemeClr val="bg1"/>
          </a:solidFill>
          <a:ln>
            <a:solidFill>
              <a:schemeClr val="tx1"/>
            </a:solidFill>
          </a:ln>
        </p:spPr>
        <p:txBody>
          <a:bodyPr wrap="square" rtlCol="0">
            <a:spAutoFit/>
          </a:bodyPr>
          <a:lstStyle/>
          <a:p>
            <a:pPr algn="ctr"/>
            <a:r>
              <a:rPr lang="en-US" dirty="0" smtClean="0"/>
              <a:t>Cratonic </a:t>
            </a:r>
          </a:p>
          <a:p>
            <a:pPr algn="ctr"/>
            <a:r>
              <a:rPr lang="en-US" dirty="0" smtClean="0"/>
              <a:t>Development</a:t>
            </a:r>
            <a:endParaRPr lang="en-US" dirty="0"/>
          </a:p>
        </p:txBody>
      </p:sp>
      <p:sp>
        <p:nvSpPr>
          <p:cNvPr id="507" name="TextBox 506"/>
          <p:cNvSpPr txBox="1"/>
          <p:nvPr/>
        </p:nvSpPr>
        <p:spPr>
          <a:xfrm>
            <a:off x="1219200" y="0"/>
            <a:ext cx="2050865" cy="646331"/>
          </a:xfrm>
          <a:prstGeom prst="rect">
            <a:avLst/>
          </a:prstGeom>
          <a:solidFill>
            <a:schemeClr val="bg1"/>
          </a:solidFill>
          <a:ln>
            <a:solidFill>
              <a:schemeClr val="tx1"/>
            </a:solidFill>
          </a:ln>
        </p:spPr>
        <p:txBody>
          <a:bodyPr wrap="square" rtlCol="0">
            <a:spAutoFit/>
          </a:bodyPr>
          <a:lstStyle/>
          <a:p>
            <a:pPr algn="ctr"/>
            <a:r>
              <a:rPr lang="en-US" dirty="0" smtClean="0"/>
              <a:t>Supercontinents</a:t>
            </a:r>
          </a:p>
          <a:p>
            <a:pPr algn="ctr"/>
            <a:r>
              <a:rPr lang="en-US" dirty="0" smtClean="0"/>
              <a:t>Formation/Breakup</a:t>
            </a:r>
            <a:endParaRPr lang="en-US" dirty="0"/>
          </a:p>
        </p:txBody>
      </p:sp>
      <p:cxnSp>
        <p:nvCxnSpPr>
          <p:cNvPr id="508" name="Straight Arrow Connector 507"/>
          <p:cNvCxnSpPr>
            <a:stCxn id="7" idx="0"/>
            <a:endCxn id="507" idx="3"/>
          </p:cNvCxnSpPr>
          <p:nvPr/>
        </p:nvCxnSpPr>
        <p:spPr>
          <a:xfrm flipH="1" flipV="1">
            <a:off x="3270065" y="323166"/>
            <a:ext cx="1521318" cy="9722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56" name="TextBox 555"/>
          <p:cNvSpPr txBox="1"/>
          <p:nvPr/>
        </p:nvSpPr>
        <p:spPr>
          <a:xfrm>
            <a:off x="5605816" y="990600"/>
            <a:ext cx="1219200" cy="369332"/>
          </a:xfrm>
          <a:prstGeom prst="rect">
            <a:avLst/>
          </a:prstGeom>
          <a:solidFill>
            <a:schemeClr val="bg1"/>
          </a:solidFill>
          <a:ln>
            <a:solidFill>
              <a:schemeClr val="tx1"/>
            </a:solidFill>
          </a:ln>
        </p:spPr>
        <p:txBody>
          <a:bodyPr wrap="square" rtlCol="0">
            <a:spAutoFit/>
          </a:bodyPr>
          <a:lstStyle/>
          <a:p>
            <a:pPr algn="ctr"/>
            <a:r>
              <a:rPr lang="en-US" dirty="0" smtClean="0"/>
              <a:t>Orogenies</a:t>
            </a:r>
          </a:p>
        </p:txBody>
      </p:sp>
      <p:cxnSp>
        <p:nvCxnSpPr>
          <p:cNvPr id="558" name="Straight Arrow Connector 557"/>
          <p:cNvCxnSpPr>
            <a:stCxn id="7" idx="0"/>
            <a:endCxn id="556" idx="1"/>
          </p:cNvCxnSpPr>
          <p:nvPr/>
        </p:nvCxnSpPr>
        <p:spPr>
          <a:xfrm flipV="1">
            <a:off x="4791383" y="1175266"/>
            <a:ext cx="814433" cy="12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3810000" y="0"/>
            <a:ext cx="1306191" cy="646331"/>
          </a:xfrm>
          <a:prstGeom prst="rect">
            <a:avLst/>
          </a:prstGeom>
          <a:solidFill>
            <a:schemeClr val="bg1"/>
          </a:solidFill>
          <a:ln>
            <a:solidFill>
              <a:schemeClr val="tx1"/>
            </a:solidFill>
          </a:ln>
        </p:spPr>
        <p:txBody>
          <a:bodyPr wrap="none" rtlCol="0">
            <a:spAutoFit/>
          </a:bodyPr>
          <a:lstStyle/>
          <a:p>
            <a:pPr algn="ctr"/>
            <a:r>
              <a:rPr lang="en-US" dirty="0" smtClean="0"/>
              <a:t>Plate</a:t>
            </a:r>
          </a:p>
          <a:p>
            <a:pPr algn="ctr"/>
            <a:r>
              <a:rPr lang="en-US" dirty="0" smtClean="0"/>
              <a:t>Movements</a:t>
            </a:r>
            <a:endParaRPr lang="en-US" dirty="0"/>
          </a:p>
        </p:txBody>
      </p:sp>
      <p:cxnSp>
        <p:nvCxnSpPr>
          <p:cNvPr id="154" name="Straight Arrow Connector 153"/>
          <p:cNvCxnSpPr>
            <a:stCxn id="7" idx="0"/>
            <a:endCxn id="152" idx="2"/>
          </p:cNvCxnSpPr>
          <p:nvPr/>
        </p:nvCxnSpPr>
        <p:spPr>
          <a:xfrm flipH="1" flipV="1">
            <a:off x="4463096" y="646331"/>
            <a:ext cx="328287" cy="6490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3" name="Group 67"/>
          <p:cNvGrpSpPr/>
          <p:nvPr/>
        </p:nvGrpSpPr>
        <p:grpSpPr>
          <a:xfrm>
            <a:off x="5731334" y="4657130"/>
            <a:ext cx="2110731" cy="817602"/>
            <a:chOff x="5731334" y="4657130"/>
            <a:chExt cx="2110731" cy="817602"/>
          </a:xfrm>
        </p:grpSpPr>
        <p:cxnSp>
          <p:nvCxnSpPr>
            <p:cNvPr id="281" name="Straight Arrow Connector 280"/>
            <p:cNvCxnSpPr>
              <a:stCxn id="22" idx="2"/>
              <a:endCxn id="166" idx="1"/>
            </p:cNvCxnSpPr>
            <p:nvPr/>
          </p:nvCxnSpPr>
          <p:spPr>
            <a:xfrm>
              <a:off x="5731334" y="4657130"/>
              <a:ext cx="974266" cy="6329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6705600" y="5105400"/>
              <a:ext cx="1136465" cy="369332"/>
            </a:xfrm>
            <a:prstGeom prst="rect">
              <a:avLst/>
            </a:prstGeom>
            <a:solidFill>
              <a:schemeClr val="bg1"/>
            </a:solidFill>
            <a:ln>
              <a:solidFill>
                <a:schemeClr val="tx1"/>
              </a:solidFill>
            </a:ln>
          </p:spPr>
          <p:txBody>
            <a:bodyPr wrap="square" rtlCol="0">
              <a:spAutoFit/>
            </a:bodyPr>
            <a:lstStyle/>
            <a:p>
              <a:pPr algn="ctr"/>
              <a:r>
                <a:rPr lang="en-US" dirty="0" smtClean="0"/>
                <a:t>Rift Zones</a:t>
              </a:r>
            </a:p>
          </p:txBody>
        </p:sp>
      </p:grpSp>
      <p:sp>
        <p:nvSpPr>
          <p:cNvPr id="178" name="TextBox 177"/>
          <p:cNvSpPr txBox="1"/>
          <p:nvPr/>
        </p:nvSpPr>
        <p:spPr>
          <a:xfrm>
            <a:off x="304800" y="3079899"/>
            <a:ext cx="1172437" cy="369332"/>
          </a:xfrm>
          <a:prstGeom prst="rect">
            <a:avLst/>
          </a:prstGeom>
          <a:solidFill>
            <a:schemeClr val="bg1"/>
          </a:solidFill>
          <a:ln>
            <a:solidFill>
              <a:schemeClr val="tx1"/>
            </a:solidFill>
          </a:ln>
        </p:spPr>
        <p:txBody>
          <a:bodyPr wrap="none" rtlCol="0">
            <a:spAutoFit/>
          </a:bodyPr>
          <a:lstStyle/>
          <a:p>
            <a:pPr algn="ctr"/>
            <a:r>
              <a:rPr lang="en-US" dirty="0" smtClean="0"/>
              <a:t>Rock Cycle</a:t>
            </a:r>
            <a:endParaRPr lang="en-US" dirty="0"/>
          </a:p>
        </p:txBody>
      </p:sp>
      <p:sp>
        <p:nvSpPr>
          <p:cNvPr id="179" name="TextBox 178"/>
          <p:cNvSpPr txBox="1"/>
          <p:nvPr/>
        </p:nvSpPr>
        <p:spPr>
          <a:xfrm>
            <a:off x="609600" y="3581400"/>
            <a:ext cx="1214628" cy="369332"/>
          </a:xfrm>
          <a:prstGeom prst="rect">
            <a:avLst/>
          </a:prstGeom>
          <a:solidFill>
            <a:schemeClr val="bg1"/>
          </a:solidFill>
          <a:ln>
            <a:solidFill>
              <a:schemeClr val="tx1"/>
            </a:solidFill>
          </a:ln>
        </p:spPr>
        <p:txBody>
          <a:bodyPr wrap="none" rtlCol="0">
            <a:spAutoFit/>
          </a:bodyPr>
          <a:lstStyle/>
          <a:p>
            <a:pPr algn="ctr"/>
            <a:r>
              <a:rPr lang="en-US" dirty="0" smtClean="0"/>
              <a:t>Rock Types</a:t>
            </a:r>
            <a:endParaRPr lang="en-US" dirty="0"/>
          </a:p>
        </p:txBody>
      </p:sp>
      <p:sp>
        <p:nvSpPr>
          <p:cNvPr id="181" name="TextBox 180"/>
          <p:cNvSpPr txBox="1"/>
          <p:nvPr/>
        </p:nvSpPr>
        <p:spPr>
          <a:xfrm>
            <a:off x="74431" y="2307266"/>
            <a:ext cx="1374672" cy="646331"/>
          </a:xfrm>
          <a:prstGeom prst="rect">
            <a:avLst/>
          </a:prstGeom>
          <a:solidFill>
            <a:schemeClr val="bg1"/>
          </a:solidFill>
          <a:ln>
            <a:solidFill>
              <a:schemeClr val="tx1"/>
            </a:solidFill>
          </a:ln>
        </p:spPr>
        <p:txBody>
          <a:bodyPr wrap="none" rtlCol="0">
            <a:spAutoFit/>
          </a:bodyPr>
          <a:lstStyle/>
          <a:p>
            <a:pPr algn="ctr"/>
            <a:r>
              <a:rPr lang="en-US" dirty="0" smtClean="0"/>
              <a:t>Rock</a:t>
            </a:r>
          </a:p>
          <a:p>
            <a:pPr algn="ctr"/>
            <a:r>
              <a:rPr lang="en-US" dirty="0" smtClean="0"/>
              <a:t>Deformation</a:t>
            </a:r>
            <a:endParaRPr lang="en-US" dirty="0"/>
          </a:p>
        </p:txBody>
      </p:sp>
      <p:grpSp>
        <p:nvGrpSpPr>
          <p:cNvPr id="14" name="Group 77"/>
          <p:cNvGrpSpPr/>
          <p:nvPr/>
        </p:nvGrpSpPr>
        <p:grpSpPr>
          <a:xfrm>
            <a:off x="7009572" y="2990166"/>
            <a:ext cx="2134428" cy="737149"/>
            <a:chOff x="7009572" y="2990166"/>
            <a:chExt cx="2134428" cy="737149"/>
          </a:xfrm>
        </p:grpSpPr>
        <p:sp>
          <p:nvSpPr>
            <p:cNvPr id="65" name="TextBox 64"/>
            <p:cNvSpPr txBox="1"/>
            <p:nvPr/>
          </p:nvSpPr>
          <p:spPr>
            <a:xfrm>
              <a:off x="7773688" y="3080984"/>
              <a:ext cx="1370312" cy="646331"/>
            </a:xfrm>
            <a:prstGeom prst="rect">
              <a:avLst/>
            </a:prstGeom>
            <a:solidFill>
              <a:schemeClr val="bg1"/>
            </a:solidFill>
            <a:ln>
              <a:solidFill>
                <a:schemeClr val="tx1"/>
              </a:solidFill>
            </a:ln>
          </p:spPr>
          <p:txBody>
            <a:bodyPr wrap="none" rtlCol="0">
              <a:spAutoFit/>
            </a:bodyPr>
            <a:lstStyle/>
            <a:p>
              <a:pPr algn="ctr"/>
              <a:r>
                <a:rPr lang="en-US" dirty="0" smtClean="0"/>
                <a:t>Sedimentary</a:t>
              </a:r>
            </a:p>
            <a:p>
              <a:pPr algn="ctr"/>
              <a:r>
                <a:rPr lang="en-US" dirty="0" smtClean="0"/>
                <a:t>Sequences</a:t>
              </a:r>
              <a:endParaRPr lang="en-US" dirty="0"/>
            </a:p>
          </p:txBody>
        </p:sp>
        <p:cxnSp>
          <p:nvCxnSpPr>
            <p:cNvPr id="67" name="Straight Arrow Connector 66"/>
            <p:cNvCxnSpPr>
              <a:endCxn id="65" idx="1"/>
            </p:cNvCxnSpPr>
            <p:nvPr/>
          </p:nvCxnSpPr>
          <p:spPr>
            <a:xfrm>
              <a:off x="7009572" y="2990166"/>
              <a:ext cx="764116" cy="4139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6" name="Group 78"/>
          <p:cNvGrpSpPr/>
          <p:nvPr/>
        </p:nvGrpSpPr>
        <p:grpSpPr>
          <a:xfrm>
            <a:off x="7009572" y="2990166"/>
            <a:ext cx="2010748" cy="1153910"/>
            <a:chOff x="7009572" y="2990166"/>
            <a:chExt cx="2010748" cy="1153910"/>
          </a:xfrm>
        </p:grpSpPr>
        <p:sp>
          <p:nvSpPr>
            <p:cNvPr id="66" name="TextBox 65"/>
            <p:cNvSpPr txBox="1"/>
            <p:nvPr/>
          </p:nvSpPr>
          <p:spPr>
            <a:xfrm>
              <a:off x="7620000" y="3774744"/>
              <a:ext cx="1400320" cy="369332"/>
            </a:xfrm>
            <a:prstGeom prst="rect">
              <a:avLst/>
            </a:prstGeom>
            <a:solidFill>
              <a:schemeClr val="bg1"/>
            </a:solidFill>
            <a:ln>
              <a:solidFill>
                <a:schemeClr val="tx1"/>
              </a:solidFill>
            </a:ln>
          </p:spPr>
          <p:txBody>
            <a:bodyPr wrap="none" rtlCol="0">
              <a:spAutoFit/>
            </a:bodyPr>
            <a:lstStyle/>
            <a:p>
              <a:pPr algn="ctr"/>
              <a:r>
                <a:rPr lang="en-US" dirty="0" smtClean="0"/>
                <a:t>Fossil Record</a:t>
              </a:r>
              <a:endParaRPr lang="en-US" dirty="0"/>
            </a:p>
          </p:txBody>
        </p:sp>
        <p:cxnSp>
          <p:nvCxnSpPr>
            <p:cNvPr id="68" name="Straight Arrow Connector 67"/>
            <p:cNvCxnSpPr>
              <a:endCxn id="66" idx="1"/>
            </p:cNvCxnSpPr>
            <p:nvPr/>
          </p:nvCxnSpPr>
          <p:spPr>
            <a:xfrm>
              <a:off x="7009572" y="2990166"/>
              <a:ext cx="610428" cy="9692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7" name="Group 76"/>
          <p:cNvGrpSpPr/>
          <p:nvPr/>
        </p:nvGrpSpPr>
        <p:grpSpPr>
          <a:xfrm>
            <a:off x="7009572" y="2373576"/>
            <a:ext cx="1911091" cy="646331"/>
            <a:chOff x="7009572" y="2373576"/>
            <a:chExt cx="1911091" cy="646331"/>
          </a:xfrm>
        </p:grpSpPr>
        <p:sp>
          <p:nvSpPr>
            <p:cNvPr id="64" name="TextBox 63"/>
            <p:cNvSpPr txBox="1"/>
            <p:nvPr/>
          </p:nvSpPr>
          <p:spPr>
            <a:xfrm>
              <a:off x="7772400" y="2373576"/>
              <a:ext cx="1148263" cy="646331"/>
            </a:xfrm>
            <a:prstGeom prst="rect">
              <a:avLst/>
            </a:prstGeom>
            <a:solidFill>
              <a:schemeClr val="bg1"/>
            </a:solidFill>
            <a:ln>
              <a:solidFill>
                <a:schemeClr val="tx1"/>
              </a:solidFill>
            </a:ln>
          </p:spPr>
          <p:txBody>
            <a:bodyPr wrap="none" rtlCol="0">
              <a:spAutoFit/>
            </a:bodyPr>
            <a:lstStyle/>
            <a:p>
              <a:pPr algn="ctr"/>
              <a:r>
                <a:rPr lang="en-US" dirty="0" smtClean="0"/>
                <a:t>Geologic</a:t>
              </a:r>
            </a:p>
            <a:p>
              <a:pPr algn="ctr"/>
              <a:r>
                <a:rPr lang="en-US" dirty="0" smtClean="0"/>
                <a:t>Structures</a:t>
              </a:r>
              <a:endParaRPr lang="en-US" dirty="0"/>
            </a:p>
          </p:txBody>
        </p:sp>
        <p:cxnSp>
          <p:nvCxnSpPr>
            <p:cNvPr id="74" name="Straight Arrow Connector 73"/>
            <p:cNvCxnSpPr>
              <a:endCxn id="64" idx="1"/>
            </p:cNvCxnSpPr>
            <p:nvPr/>
          </p:nvCxnSpPr>
          <p:spPr>
            <a:xfrm flipV="1">
              <a:off x="7009572" y="2696742"/>
              <a:ext cx="762828" cy="2934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8" name="Group 79"/>
          <p:cNvGrpSpPr/>
          <p:nvPr/>
        </p:nvGrpSpPr>
        <p:grpSpPr>
          <a:xfrm>
            <a:off x="7009572" y="2990166"/>
            <a:ext cx="1937678" cy="1570166"/>
            <a:chOff x="7009572" y="2990166"/>
            <a:chExt cx="1937678" cy="1570166"/>
          </a:xfrm>
        </p:grpSpPr>
        <p:sp>
          <p:nvSpPr>
            <p:cNvPr id="75" name="TextBox 74"/>
            <p:cNvSpPr txBox="1"/>
            <p:nvPr/>
          </p:nvSpPr>
          <p:spPr>
            <a:xfrm>
              <a:off x="7315200" y="4191000"/>
              <a:ext cx="1632050" cy="369332"/>
            </a:xfrm>
            <a:prstGeom prst="rect">
              <a:avLst/>
            </a:prstGeom>
            <a:solidFill>
              <a:schemeClr val="bg1"/>
            </a:solidFill>
            <a:ln>
              <a:solidFill>
                <a:schemeClr val="tx1"/>
              </a:solidFill>
            </a:ln>
          </p:spPr>
          <p:txBody>
            <a:bodyPr wrap="none" rtlCol="0">
              <a:spAutoFit/>
            </a:bodyPr>
            <a:lstStyle/>
            <a:p>
              <a:pPr algn="ctr"/>
              <a:r>
                <a:rPr lang="en-US" dirty="0" smtClean="0"/>
                <a:t>Unconformities</a:t>
              </a:r>
              <a:endParaRPr lang="en-US" dirty="0"/>
            </a:p>
          </p:txBody>
        </p:sp>
        <p:cxnSp>
          <p:nvCxnSpPr>
            <p:cNvPr id="76" name="Straight Arrow Connector 75"/>
            <p:cNvCxnSpPr>
              <a:endCxn id="75" idx="1"/>
            </p:cNvCxnSpPr>
            <p:nvPr/>
          </p:nvCxnSpPr>
          <p:spPr>
            <a:xfrm>
              <a:off x="7009572" y="2990166"/>
              <a:ext cx="305628" cy="1385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93538" name="Picture 2" descr="C:\Users\romer\AppData\Local\Microsoft\Windows\INetCache\IE\A8PXRSHW\alphabet-150787_960_720[1].png"/>
          <p:cNvPicPr>
            <a:picLocks noChangeAspect="1" noChangeArrowheads="1"/>
          </p:cNvPicPr>
          <p:nvPr/>
        </p:nvPicPr>
        <p:blipFill>
          <a:blip r:embed="rId2" cstate="print"/>
          <a:srcRect/>
          <a:stretch>
            <a:fillRect/>
          </a:stretch>
        </p:blipFill>
        <p:spPr bwMode="auto">
          <a:xfrm>
            <a:off x="6172200" y="1676400"/>
            <a:ext cx="479425" cy="537673"/>
          </a:xfrm>
          <a:prstGeom prst="rect">
            <a:avLst/>
          </a:prstGeom>
          <a:noFill/>
        </p:spPr>
      </p:pic>
      <p:sp>
        <p:nvSpPr>
          <p:cNvPr id="80" name="Rounded Rectangle 79"/>
          <p:cNvSpPr/>
          <p:nvPr/>
        </p:nvSpPr>
        <p:spPr>
          <a:xfrm>
            <a:off x="0" y="2286000"/>
            <a:ext cx="15240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219200" y="0"/>
            <a:ext cx="20574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5181600" y="0"/>
            <a:ext cx="1981200" cy="685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descr="OnlineLabels Clip Art - Simple Red Checkmark"/>
          <p:cNvPicPr>
            <a:picLocks noChangeAspect="1" noChangeArrowheads="1"/>
          </p:cNvPicPr>
          <p:nvPr/>
        </p:nvPicPr>
        <p:blipFill>
          <a:blip r:embed="rId3" cstate="print"/>
          <a:srcRect/>
          <a:stretch>
            <a:fillRect/>
          </a:stretch>
        </p:blipFill>
        <p:spPr bwMode="auto">
          <a:xfrm>
            <a:off x="152400" y="762000"/>
            <a:ext cx="762000" cy="762000"/>
          </a:xfrm>
          <a:prstGeom prst="rect">
            <a:avLst/>
          </a:prstGeom>
          <a:noFill/>
        </p:spPr>
      </p:pic>
      <p:pic>
        <p:nvPicPr>
          <p:cNvPr id="89" name="Picture 7" descr="OnlineLabels Clip Art - Simple Red Checkmark"/>
          <p:cNvPicPr>
            <a:picLocks noChangeAspect="1" noChangeArrowheads="1"/>
          </p:cNvPicPr>
          <p:nvPr/>
        </p:nvPicPr>
        <p:blipFill>
          <a:blip r:embed="rId3" cstate="print"/>
          <a:srcRect/>
          <a:stretch>
            <a:fillRect/>
          </a:stretch>
        </p:blipFill>
        <p:spPr bwMode="auto">
          <a:xfrm>
            <a:off x="152400" y="0"/>
            <a:ext cx="762000" cy="762000"/>
          </a:xfrm>
          <a:prstGeom prst="rect">
            <a:avLst/>
          </a:prstGeom>
          <a:noFill/>
        </p:spPr>
      </p:pic>
      <p:pic>
        <p:nvPicPr>
          <p:cNvPr id="90" name="Picture 7" descr="OnlineLabels Clip Art - Simple Red Checkmark"/>
          <p:cNvPicPr>
            <a:picLocks noChangeAspect="1" noChangeArrowheads="1"/>
          </p:cNvPicPr>
          <p:nvPr/>
        </p:nvPicPr>
        <p:blipFill>
          <a:blip r:embed="rId3" cstate="print"/>
          <a:srcRect/>
          <a:stretch>
            <a:fillRect/>
          </a:stretch>
        </p:blipFill>
        <p:spPr bwMode="auto">
          <a:xfrm>
            <a:off x="533400" y="2895600"/>
            <a:ext cx="762000" cy="762000"/>
          </a:xfrm>
          <a:prstGeom prst="rect">
            <a:avLst/>
          </a:prstGeom>
          <a:noFill/>
        </p:spPr>
      </p:pic>
      <p:pic>
        <p:nvPicPr>
          <p:cNvPr id="91" name="Picture 7" descr="OnlineLabels Clip Art - Simple Red Checkmark"/>
          <p:cNvPicPr>
            <a:picLocks noChangeAspect="1" noChangeArrowheads="1"/>
          </p:cNvPicPr>
          <p:nvPr/>
        </p:nvPicPr>
        <p:blipFill>
          <a:blip r:embed="rId3" cstate="print"/>
          <a:srcRect/>
          <a:stretch>
            <a:fillRect/>
          </a:stretch>
        </p:blipFill>
        <p:spPr bwMode="auto">
          <a:xfrm>
            <a:off x="914400" y="3429000"/>
            <a:ext cx="762000" cy="762000"/>
          </a:xfrm>
          <a:prstGeom prst="rect">
            <a:avLst/>
          </a:prstGeom>
          <a:noFill/>
        </p:spPr>
      </p:pic>
      <p:pic>
        <p:nvPicPr>
          <p:cNvPr id="92" name="Picture 7" descr="OnlineLabels Clip Art - Simple Red Checkmark"/>
          <p:cNvPicPr>
            <a:picLocks noChangeAspect="1" noChangeArrowheads="1"/>
          </p:cNvPicPr>
          <p:nvPr/>
        </p:nvPicPr>
        <p:blipFill>
          <a:blip r:embed="rId3" cstate="print"/>
          <a:srcRect/>
          <a:stretch>
            <a:fillRect/>
          </a:stretch>
        </p:blipFill>
        <p:spPr bwMode="auto">
          <a:xfrm>
            <a:off x="4114800" y="-50240"/>
            <a:ext cx="762000" cy="762000"/>
          </a:xfrm>
          <a:prstGeom prst="rect">
            <a:avLst/>
          </a:prstGeom>
          <a:noFill/>
        </p:spPr>
      </p:pic>
      <p:pic>
        <p:nvPicPr>
          <p:cNvPr id="93" name="Picture 7" descr="OnlineLabels Clip Art - Simple Red Checkmark"/>
          <p:cNvPicPr>
            <a:picLocks noChangeAspect="1" noChangeArrowheads="1"/>
          </p:cNvPicPr>
          <p:nvPr/>
        </p:nvPicPr>
        <p:blipFill>
          <a:blip r:embed="rId3" cstate="print"/>
          <a:srcRect/>
          <a:stretch>
            <a:fillRect/>
          </a:stretch>
        </p:blipFill>
        <p:spPr bwMode="auto">
          <a:xfrm>
            <a:off x="5867400" y="838200"/>
            <a:ext cx="762000" cy="762000"/>
          </a:xfrm>
          <a:prstGeom prst="rect">
            <a:avLst/>
          </a:prstGeom>
          <a:noFill/>
        </p:spPr>
      </p:pic>
      <p:pic>
        <p:nvPicPr>
          <p:cNvPr id="94" name="Picture 7" descr="OnlineLabels Clip Art - Simple Red Checkmark"/>
          <p:cNvPicPr>
            <a:picLocks noChangeAspect="1" noChangeArrowheads="1"/>
          </p:cNvPicPr>
          <p:nvPr/>
        </p:nvPicPr>
        <p:blipFill>
          <a:blip r:embed="rId3" cstate="print"/>
          <a:srcRect/>
          <a:stretch>
            <a:fillRect/>
          </a:stretch>
        </p:blipFill>
        <p:spPr bwMode="auto">
          <a:xfrm>
            <a:off x="1828800" y="4572000"/>
            <a:ext cx="762000" cy="762000"/>
          </a:xfrm>
          <a:prstGeom prst="rect">
            <a:avLst/>
          </a:prstGeom>
          <a:noFill/>
        </p:spPr>
      </p:pic>
      <p:pic>
        <p:nvPicPr>
          <p:cNvPr id="96" name="Picture 7" descr="OnlineLabels Clip Art - Simple Red Checkmark"/>
          <p:cNvPicPr>
            <a:picLocks noChangeAspect="1" noChangeArrowheads="1"/>
          </p:cNvPicPr>
          <p:nvPr/>
        </p:nvPicPr>
        <p:blipFill>
          <a:blip r:embed="rId3" cstate="print"/>
          <a:srcRect/>
          <a:stretch>
            <a:fillRect/>
          </a:stretch>
        </p:blipFill>
        <p:spPr bwMode="auto">
          <a:xfrm>
            <a:off x="2667000" y="5334000"/>
            <a:ext cx="762000" cy="762000"/>
          </a:xfrm>
          <a:prstGeom prst="rect">
            <a:avLst/>
          </a:prstGeom>
          <a:noFill/>
        </p:spPr>
      </p:pic>
      <p:grpSp>
        <p:nvGrpSpPr>
          <p:cNvPr id="108" name="Group 107"/>
          <p:cNvGrpSpPr/>
          <p:nvPr/>
        </p:nvGrpSpPr>
        <p:grpSpPr>
          <a:xfrm>
            <a:off x="2971800" y="6553200"/>
            <a:ext cx="1295400" cy="304800"/>
            <a:chOff x="2971800" y="6553200"/>
            <a:chExt cx="1295400" cy="304800"/>
          </a:xfrm>
        </p:grpSpPr>
        <p:cxnSp>
          <p:nvCxnSpPr>
            <p:cNvPr id="101" name="Straight Connector 100"/>
            <p:cNvCxnSpPr/>
            <p:nvPr/>
          </p:nvCxnSpPr>
          <p:spPr>
            <a:xfrm flipV="1">
              <a:off x="2971800" y="6553200"/>
              <a:ext cx="12954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048000" y="6553200"/>
              <a:ext cx="121920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Picture 7" descr="OnlineLabels Clip Art - Simple Red Checkmark"/>
          <p:cNvPicPr>
            <a:picLocks noChangeAspect="1" noChangeArrowheads="1"/>
          </p:cNvPicPr>
          <p:nvPr/>
        </p:nvPicPr>
        <p:blipFill>
          <a:blip r:embed="rId3" cstate="print"/>
          <a:srcRect/>
          <a:stretch>
            <a:fillRect/>
          </a:stretch>
        </p:blipFill>
        <p:spPr bwMode="auto">
          <a:xfrm>
            <a:off x="3352800" y="6096000"/>
            <a:ext cx="762000" cy="762000"/>
          </a:xfrm>
          <a:prstGeom prst="rect">
            <a:avLst/>
          </a:prstGeom>
          <a:noFill/>
        </p:spPr>
      </p:pic>
      <p:sp>
        <p:nvSpPr>
          <p:cNvPr id="109" name="Rectangle 108"/>
          <p:cNvSpPr/>
          <p:nvPr/>
        </p:nvSpPr>
        <p:spPr>
          <a:xfrm>
            <a:off x="3733800" y="5562600"/>
            <a:ext cx="1371600" cy="369332"/>
          </a:xfrm>
          <a:prstGeom prst="rect">
            <a:avLst/>
          </a:prstGeom>
          <a:solidFill>
            <a:schemeClr val="bg1"/>
          </a:solidFill>
          <a:ln>
            <a:solidFill>
              <a:schemeClr val="tx1"/>
            </a:solidFill>
          </a:ln>
        </p:spPr>
        <p:txBody>
          <a:bodyPr wrap="square">
            <a:spAutoFit/>
          </a:bodyPr>
          <a:lstStyle/>
          <a:p>
            <a:pPr algn="ctr"/>
            <a:r>
              <a:rPr lang="en-US" dirty="0" smtClean="0"/>
              <a:t>Evaporation</a:t>
            </a:r>
            <a:endParaRPr lang="en-US" dirty="0"/>
          </a:p>
        </p:txBody>
      </p:sp>
      <p:cxnSp>
        <p:nvCxnSpPr>
          <p:cNvPr id="110" name="Straight Arrow Connector 109"/>
          <p:cNvCxnSpPr>
            <a:stCxn id="20" idx="2"/>
            <a:endCxn id="109" idx="0"/>
          </p:cNvCxnSpPr>
          <p:nvPr/>
        </p:nvCxnSpPr>
        <p:spPr>
          <a:xfrm>
            <a:off x="3521534" y="4657130"/>
            <a:ext cx="898066" cy="9054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5" name="Rounded Rectangle 114"/>
          <p:cNvSpPr/>
          <p:nvPr/>
        </p:nvSpPr>
        <p:spPr>
          <a:xfrm>
            <a:off x="3733800" y="5562600"/>
            <a:ext cx="13716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103"/>
                                        </p:tgtEl>
                                        <p:attrNameLst>
                                          <p:attrName>style.visibility</p:attrName>
                                        </p:attrNameLst>
                                      </p:cBhvr>
                                      <p:to>
                                        <p:strVal val="visible"/>
                                      </p:to>
                                    </p:set>
                                    <p:anim calcmode="lin" valueType="num">
                                      <p:cBhvr>
                                        <p:cTn id="13" dur="500" fill="hold"/>
                                        <p:tgtEl>
                                          <p:spTgt spid="4103"/>
                                        </p:tgtEl>
                                        <p:attrNameLst>
                                          <p:attrName>ppt_w</p:attrName>
                                        </p:attrNameLst>
                                      </p:cBhvr>
                                      <p:tavLst>
                                        <p:tav tm="0">
                                          <p:val>
                                            <p:fltVal val="0"/>
                                          </p:val>
                                        </p:tav>
                                        <p:tav tm="100000">
                                          <p:val>
                                            <p:strVal val="#ppt_w"/>
                                          </p:val>
                                        </p:tav>
                                      </p:tavLst>
                                    </p:anim>
                                    <p:anim calcmode="lin" valueType="num">
                                      <p:cBhvr>
                                        <p:cTn id="14" dur="500" fill="hold"/>
                                        <p:tgtEl>
                                          <p:spTgt spid="4103"/>
                                        </p:tgtEl>
                                        <p:attrNameLst>
                                          <p:attrName>ppt_h</p:attrName>
                                        </p:attrNameLst>
                                      </p:cBhvr>
                                      <p:tavLst>
                                        <p:tav tm="0">
                                          <p:val>
                                            <p:fltVal val="0"/>
                                          </p:val>
                                        </p:tav>
                                        <p:tav tm="100000">
                                          <p:val>
                                            <p:strVal val="#ppt_h"/>
                                          </p:val>
                                        </p:tav>
                                      </p:tavLst>
                                    </p:anim>
                                    <p:animEffect transition="in" filter="fade">
                                      <p:cBhvr>
                                        <p:cTn id="15" dur="500"/>
                                        <p:tgtEl>
                                          <p:spTgt spid="4103"/>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p:cTn id="19" dur="500" fill="hold"/>
                                        <p:tgtEl>
                                          <p:spTgt spid="90"/>
                                        </p:tgtEl>
                                        <p:attrNameLst>
                                          <p:attrName>ppt_w</p:attrName>
                                        </p:attrNameLst>
                                      </p:cBhvr>
                                      <p:tavLst>
                                        <p:tav tm="0">
                                          <p:val>
                                            <p:fltVal val="0"/>
                                          </p:val>
                                        </p:tav>
                                        <p:tav tm="100000">
                                          <p:val>
                                            <p:strVal val="#ppt_w"/>
                                          </p:val>
                                        </p:tav>
                                      </p:tavLst>
                                    </p:anim>
                                    <p:anim calcmode="lin" valueType="num">
                                      <p:cBhvr>
                                        <p:cTn id="20" dur="500" fill="hold"/>
                                        <p:tgtEl>
                                          <p:spTgt spid="90"/>
                                        </p:tgtEl>
                                        <p:attrNameLst>
                                          <p:attrName>ppt_h</p:attrName>
                                        </p:attrNameLst>
                                      </p:cBhvr>
                                      <p:tavLst>
                                        <p:tav tm="0">
                                          <p:val>
                                            <p:fltVal val="0"/>
                                          </p:val>
                                        </p:tav>
                                        <p:tav tm="100000">
                                          <p:val>
                                            <p:strVal val="#ppt_h"/>
                                          </p:val>
                                        </p:tav>
                                      </p:tavLst>
                                    </p:anim>
                                    <p:animEffect transition="in" filter="fade">
                                      <p:cBhvr>
                                        <p:cTn id="21" dur="500"/>
                                        <p:tgtEl>
                                          <p:spTgt spid="90"/>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p:cTn id="25" dur="500" fill="hold"/>
                                        <p:tgtEl>
                                          <p:spTgt spid="91"/>
                                        </p:tgtEl>
                                        <p:attrNameLst>
                                          <p:attrName>ppt_w</p:attrName>
                                        </p:attrNameLst>
                                      </p:cBhvr>
                                      <p:tavLst>
                                        <p:tav tm="0">
                                          <p:val>
                                            <p:fltVal val="0"/>
                                          </p:val>
                                        </p:tav>
                                        <p:tav tm="100000">
                                          <p:val>
                                            <p:strVal val="#ppt_w"/>
                                          </p:val>
                                        </p:tav>
                                      </p:tavLst>
                                    </p:anim>
                                    <p:anim calcmode="lin" valueType="num">
                                      <p:cBhvr>
                                        <p:cTn id="26" dur="500" fill="hold"/>
                                        <p:tgtEl>
                                          <p:spTgt spid="91"/>
                                        </p:tgtEl>
                                        <p:attrNameLst>
                                          <p:attrName>ppt_h</p:attrName>
                                        </p:attrNameLst>
                                      </p:cBhvr>
                                      <p:tavLst>
                                        <p:tav tm="0">
                                          <p:val>
                                            <p:fltVal val="0"/>
                                          </p:val>
                                        </p:tav>
                                        <p:tav tm="100000">
                                          <p:val>
                                            <p:strVal val="#ppt_h"/>
                                          </p:val>
                                        </p:tav>
                                      </p:tavLst>
                                    </p:anim>
                                    <p:animEffect transition="in" filter="fade">
                                      <p:cBhvr>
                                        <p:cTn id="27" dur="500"/>
                                        <p:tgtEl>
                                          <p:spTgt spid="91"/>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p:cTn id="31" dur="500" fill="hold"/>
                                        <p:tgtEl>
                                          <p:spTgt spid="94"/>
                                        </p:tgtEl>
                                        <p:attrNameLst>
                                          <p:attrName>ppt_w</p:attrName>
                                        </p:attrNameLst>
                                      </p:cBhvr>
                                      <p:tavLst>
                                        <p:tav tm="0">
                                          <p:val>
                                            <p:fltVal val="0"/>
                                          </p:val>
                                        </p:tav>
                                        <p:tav tm="100000">
                                          <p:val>
                                            <p:strVal val="#ppt_w"/>
                                          </p:val>
                                        </p:tav>
                                      </p:tavLst>
                                    </p:anim>
                                    <p:anim calcmode="lin" valueType="num">
                                      <p:cBhvr>
                                        <p:cTn id="32" dur="500" fill="hold"/>
                                        <p:tgtEl>
                                          <p:spTgt spid="94"/>
                                        </p:tgtEl>
                                        <p:attrNameLst>
                                          <p:attrName>ppt_h</p:attrName>
                                        </p:attrNameLst>
                                      </p:cBhvr>
                                      <p:tavLst>
                                        <p:tav tm="0">
                                          <p:val>
                                            <p:fltVal val="0"/>
                                          </p:val>
                                        </p:tav>
                                        <p:tav tm="100000">
                                          <p:val>
                                            <p:strVal val="#ppt_h"/>
                                          </p:val>
                                        </p:tav>
                                      </p:tavLst>
                                    </p:anim>
                                    <p:animEffect transition="in" filter="fade">
                                      <p:cBhvr>
                                        <p:cTn id="33" dur="500"/>
                                        <p:tgtEl>
                                          <p:spTgt spid="94"/>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p:cTn id="43" dur="500" fill="hold"/>
                                        <p:tgtEl>
                                          <p:spTgt spid="97"/>
                                        </p:tgtEl>
                                        <p:attrNameLst>
                                          <p:attrName>ppt_w</p:attrName>
                                        </p:attrNameLst>
                                      </p:cBhvr>
                                      <p:tavLst>
                                        <p:tav tm="0">
                                          <p:val>
                                            <p:fltVal val="0"/>
                                          </p:val>
                                        </p:tav>
                                        <p:tav tm="100000">
                                          <p:val>
                                            <p:strVal val="#ppt_w"/>
                                          </p:val>
                                        </p:tav>
                                      </p:tavLst>
                                    </p:anim>
                                    <p:anim calcmode="lin" valueType="num">
                                      <p:cBhvr>
                                        <p:cTn id="44" dur="500" fill="hold"/>
                                        <p:tgtEl>
                                          <p:spTgt spid="97"/>
                                        </p:tgtEl>
                                        <p:attrNameLst>
                                          <p:attrName>ppt_h</p:attrName>
                                        </p:attrNameLst>
                                      </p:cBhvr>
                                      <p:tavLst>
                                        <p:tav tm="0">
                                          <p:val>
                                            <p:fltVal val="0"/>
                                          </p:val>
                                        </p:tav>
                                        <p:tav tm="100000">
                                          <p:val>
                                            <p:strVal val="#ppt_h"/>
                                          </p:val>
                                        </p:tav>
                                      </p:tavLst>
                                    </p:anim>
                                    <p:animEffect transition="in" filter="fade">
                                      <p:cBhvr>
                                        <p:cTn id="45" dur="500"/>
                                        <p:tgtEl>
                                          <p:spTgt spid="97"/>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 calcmode="lin" valueType="num">
                                      <p:cBhvr>
                                        <p:cTn id="49" dur="500" fill="hold"/>
                                        <p:tgtEl>
                                          <p:spTgt spid="108"/>
                                        </p:tgtEl>
                                        <p:attrNameLst>
                                          <p:attrName>ppt_w</p:attrName>
                                        </p:attrNameLst>
                                      </p:cBhvr>
                                      <p:tavLst>
                                        <p:tav tm="0">
                                          <p:val>
                                            <p:fltVal val="0"/>
                                          </p:val>
                                        </p:tav>
                                        <p:tav tm="100000">
                                          <p:val>
                                            <p:strVal val="#ppt_w"/>
                                          </p:val>
                                        </p:tav>
                                      </p:tavLst>
                                    </p:anim>
                                    <p:anim calcmode="lin" valueType="num">
                                      <p:cBhvr>
                                        <p:cTn id="50" dur="500" fill="hold"/>
                                        <p:tgtEl>
                                          <p:spTgt spid="108"/>
                                        </p:tgtEl>
                                        <p:attrNameLst>
                                          <p:attrName>ppt_h</p:attrName>
                                        </p:attrNameLst>
                                      </p:cBhvr>
                                      <p:tavLst>
                                        <p:tav tm="0">
                                          <p:val>
                                            <p:fltVal val="0"/>
                                          </p:val>
                                        </p:tav>
                                        <p:tav tm="100000">
                                          <p:val>
                                            <p:strVal val="#ppt_h"/>
                                          </p:val>
                                        </p:tav>
                                      </p:tavLst>
                                    </p:anim>
                                    <p:animEffect transition="in" filter="fade">
                                      <p:cBhvr>
                                        <p:cTn id="51" dur="500"/>
                                        <p:tgtEl>
                                          <p:spTgt spid="108"/>
                                        </p:tgtEl>
                                      </p:cBhvr>
                                    </p:animEffect>
                                  </p:childTnLst>
                                </p:cTn>
                              </p:par>
                            </p:childTnLst>
                          </p:cTn>
                        </p:par>
                        <p:par>
                          <p:cTn id="52" fill="hold">
                            <p:stCondLst>
                              <p:cond delay="4000"/>
                            </p:stCondLst>
                            <p:childTnLst>
                              <p:par>
                                <p:cTn id="53" presetID="53" presetClass="entr" presetSubtype="0" fill="hold" nodeType="afterEffect">
                                  <p:stCondLst>
                                    <p:cond delay="0"/>
                                  </p:stCondLst>
                                  <p:childTnLst>
                                    <p:set>
                                      <p:cBhvr>
                                        <p:cTn id="54" dur="1" fill="hold">
                                          <p:stCondLst>
                                            <p:cond delay="0"/>
                                          </p:stCondLst>
                                        </p:cTn>
                                        <p:tgtEl>
                                          <p:spTgt spid="92"/>
                                        </p:tgtEl>
                                        <p:attrNameLst>
                                          <p:attrName>style.visibility</p:attrName>
                                        </p:attrNameLst>
                                      </p:cBhvr>
                                      <p:to>
                                        <p:strVal val="visible"/>
                                      </p:to>
                                    </p:set>
                                    <p:anim calcmode="lin" valueType="num">
                                      <p:cBhvr>
                                        <p:cTn id="55" dur="500" fill="hold"/>
                                        <p:tgtEl>
                                          <p:spTgt spid="92"/>
                                        </p:tgtEl>
                                        <p:attrNameLst>
                                          <p:attrName>ppt_w</p:attrName>
                                        </p:attrNameLst>
                                      </p:cBhvr>
                                      <p:tavLst>
                                        <p:tav tm="0">
                                          <p:val>
                                            <p:fltVal val="0"/>
                                          </p:val>
                                        </p:tav>
                                        <p:tav tm="100000">
                                          <p:val>
                                            <p:strVal val="#ppt_w"/>
                                          </p:val>
                                        </p:tav>
                                      </p:tavLst>
                                    </p:anim>
                                    <p:anim calcmode="lin" valueType="num">
                                      <p:cBhvr>
                                        <p:cTn id="56" dur="500" fill="hold"/>
                                        <p:tgtEl>
                                          <p:spTgt spid="92"/>
                                        </p:tgtEl>
                                        <p:attrNameLst>
                                          <p:attrName>ppt_h</p:attrName>
                                        </p:attrNameLst>
                                      </p:cBhvr>
                                      <p:tavLst>
                                        <p:tav tm="0">
                                          <p:val>
                                            <p:fltVal val="0"/>
                                          </p:val>
                                        </p:tav>
                                        <p:tav tm="100000">
                                          <p:val>
                                            <p:strVal val="#ppt_h"/>
                                          </p:val>
                                        </p:tav>
                                      </p:tavLst>
                                    </p:anim>
                                    <p:animEffect transition="in" filter="fade">
                                      <p:cBhvr>
                                        <p:cTn id="57" dur="500"/>
                                        <p:tgtEl>
                                          <p:spTgt spid="92"/>
                                        </p:tgtEl>
                                      </p:cBhvr>
                                    </p:animEffect>
                                  </p:childTnLst>
                                </p:cTn>
                              </p:par>
                            </p:childTnLst>
                          </p:cTn>
                        </p:par>
                        <p:par>
                          <p:cTn id="58" fill="hold">
                            <p:stCondLst>
                              <p:cond delay="4500"/>
                            </p:stCondLst>
                            <p:childTnLst>
                              <p:par>
                                <p:cTn id="59" presetID="53" presetClass="entr" presetSubtype="0" fill="hold"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500" fill="hold"/>
                                        <p:tgtEl>
                                          <p:spTgt spid="81"/>
                                        </p:tgtEl>
                                        <p:attrNameLst>
                                          <p:attrName>ppt_w</p:attrName>
                                        </p:attrNameLst>
                                      </p:cBhvr>
                                      <p:tavLst>
                                        <p:tav tm="0">
                                          <p:val>
                                            <p:fltVal val="0"/>
                                          </p:val>
                                        </p:tav>
                                        <p:tav tm="100000">
                                          <p:val>
                                            <p:strVal val="#ppt_w"/>
                                          </p:val>
                                        </p:tav>
                                      </p:tavLst>
                                    </p:anim>
                                    <p:anim calcmode="lin" valueType="num">
                                      <p:cBhvr>
                                        <p:cTn id="69" dur="500" fill="hold"/>
                                        <p:tgtEl>
                                          <p:spTgt spid="81"/>
                                        </p:tgtEl>
                                        <p:attrNameLst>
                                          <p:attrName>ppt_h</p:attrName>
                                        </p:attrNameLst>
                                      </p:cBhvr>
                                      <p:tavLst>
                                        <p:tav tm="0">
                                          <p:val>
                                            <p:fltVal val="0"/>
                                          </p:val>
                                        </p:tav>
                                        <p:tav tm="100000">
                                          <p:val>
                                            <p:strVal val="#ppt_h"/>
                                          </p:val>
                                        </p:tav>
                                      </p:tavLst>
                                    </p:anim>
                                    <p:animEffect transition="in" filter="fade">
                                      <p:cBhvr>
                                        <p:cTn id="70" dur="500"/>
                                        <p:tgtEl>
                                          <p:spTgt spid="81"/>
                                        </p:tgtEl>
                                      </p:cBhvr>
                                    </p:animEffect>
                                  </p:childTnLst>
                                </p:cTn>
                              </p:par>
                            </p:childTnLst>
                          </p:cTn>
                        </p:par>
                        <p:par>
                          <p:cTn id="71" fill="hold">
                            <p:stCondLst>
                              <p:cond delay="500"/>
                            </p:stCondLst>
                            <p:childTnLst>
                              <p:par>
                                <p:cTn id="72" presetID="53" presetClass="entr" presetSubtype="0" fill="hold" grpId="0"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childTnLst>
                          </p:cTn>
                        </p:par>
                        <p:par>
                          <p:cTn id="77" fill="hold">
                            <p:stCondLst>
                              <p:cond delay="1000"/>
                            </p:stCondLst>
                            <p:childTnLst>
                              <p:par>
                                <p:cTn id="78" presetID="53" presetClass="entr" presetSubtype="0" fill="hold" grpId="0" nodeType="afterEffect">
                                  <p:stCondLst>
                                    <p:cond delay="0"/>
                                  </p:stCondLst>
                                  <p:childTnLst>
                                    <p:set>
                                      <p:cBhvr>
                                        <p:cTn id="79" dur="1" fill="hold">
                                          <p:stCondLst>
                                            <p:cond delay="0"/>
                                          </p:stCondLst>
                                        </p:cTn>
                                        <p:tgtEl>
                                          <p:spTgt spid="80"/>
                                        </p:tgtEl>
                                        <p:attrNameLst>
                                          <p:attrName>style.visibility</p:attrName>
                                        </p:attrNameLst>
                                      </p:cBhvr>
                                      <p:to>
                                        <p:strVal val="visible"/>
                                      </p:to>
                                    </p:set>
                                    <p:anim calcmode="lin" valueType="num">
                                      <p:cBhvr>
                                        <p:cTn id="80" dur="500" fill="hold"/>
                                        <p:tgtEl>
                                          <p:spTgt spid="80"/>
                                        </p:tgtEl>
                                        <p:attrNameLst>
                                          <p:attrName>ppt_w</p:attrName>
                                        </p:attrNameLst>
                                      </p:cBhvr>
                                      <p:tavLst>
                                        <p:tav tm="0">
                                          <p:val>
                                            <p:fltVal val="0"/>
                                          </p:val>
                                        </p:tav>
                                        <p:tav tm="100000">
                                          <p:val>
                                            <p:strVal val="#ppt_w"/>
                                          </p:val>
                                        </p:tav>
                                      </p:tavLst>
                                    </p:anim>
                                    <p:anim calcmode="lin" valueType="num">
                                      <p:cBhvr>
                                        <p:cTn id="81" dur="500" fill="hold"/>
                                        <p:tgtEl>
                                          <p:spTgt spid="80"/>
                                        </p:tgtEl>
                                        <p:attrNameLst>
                                          <p:attrName>ppt_h</p:attrName>
                                        </p:attrNameLst>
                                      </p:cBhvr>
                                      <p:tavLst>
                                        <p:tav tm="0">
                                          <p:val>
                                            <p:fltVal val="0"/>
                                          </p:val>
                                        </p:tav>
                                        <p:tav tm="100000">
                                          <p:val>
                                            <p:strVal val="#ppt_h"/>
                                          </p:val>
                                        </p:tav>
                                      </p:tavLst>
                                    </p:anim>
                                    <p:animEffect transition="in" filter="fade">
                                      <p:cBhvr>
                                        <p:cTn id="82" dur="500"/>
                                        <p:tgtEl>
                                          <p:spTgt spid="80"/>
                                        </p:tgtEl>
                                      </p:cBhvr>
                                    </p:animEffect>
                                  </p:childTnLst>
                                </p:cTn>
                              </p:par>
                            </p:childTnLst>
                          </p:cTn>
                        </p:par>
                        <p:par>
                          <p:cTn id="83" fill="hold">
                            <p:stCondLst>
                              <p:cond delay="1500"/>
                            </p:stCondLst>
                            <p:childTnLst>
                              <p:par>
                                <p:cTn id="84" presetID="53" presetClass="entr" presetSubtype="0" fill="hold" grpId="0" nodeType="afterEffect">
                                  <p:stCondLst>
                                    <p:cond delay="0"/>
                                  </p:stCondLst>
                                  <p:childTnLst>
                                    <p:set>
                                      <p:cBhvr>
                                        <p:cTn id="85" dur="1" fill="hold">
                                          <p:stCondLst>
                                            <p:cond delay="0"/>
                                          </p:stCondLst>
                                        </p:cTn>
                                        <p:tgtEl>
                                          <p:spTgt spid="115"/>
                                        </p:tgtEl>
                                        <p:attrNameLst>
                                          <p:attrName>style.visibility</p:attrName>
                                        </p:attrNameLst>
                                      </p:cBhvr>
                                      <p:to>
                                        <p:strVal val="visible"/>
                                      </p:to>
                                    </p:set>
                                    <p:anim calcmode="lin" valueType="num">
                                      <p:cBhvr>
                                        <p:cTn id="86" dur="500" fill="hold"/>
                                        <p:tgtEl>
                                          <p:spTgt spid="115"/>
                                        </p:tgtEl>
                                        <p:attrNameLst>
                                          <p:attrName>ppt_w</p:attrName>
                                        </p:attrNameLst>
                                      </p:cBhvr>
                                      <p:tavLst>
                                        <p:tav tm="0">
                                          <p:val>
                                            <p:fltVal val="0"/>
                                          </p:val>
                                        </p:tav>
                                        <p:tav tm="100000">
                                          <p:val>
                                            <p:strVal val="#ppt_w"/>
                                          </p:val>
                                        </p:tav>
                                      </p:tavLst>
                                    </p:anim>
                                    <p:anim calcmode="lin" valueType="num">
                                      <p:cBhvr>
                                        <p:cTn id="87" dur="500" fill="hold"/>
                                        <p:tgtEl>
                                          <p:spTgt spid="115"/>
                                        </p:tgtEl>
                                        <p:attrNameLst>
                                          <p:attrName>ppt_h</p:attrName>
                                        </p:attrNameLst>
                                      </p:cBhvr>
                                      <p:tavLst>
                                        <p:tav tm="0">
                                          <p:val>
                                            <p:fltVal val="0"/>
                                          </p:val>
                                        </p:tav>
                                        <p:tav tm="100000">
                                          <p:val>
                                            <p:strVal val="#ppt_h"/>
                                          </p:val>
                                        </p:tav>
                                      </p:tavLst>
                                    </p:anim>
                                    <p:animEffect transition="in" filter="fade">
                                      <p:cBhvr>
                                        <p:cTn id="8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1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FORMATION OF A ROCK ARCH</a:t>
            </a:r>
            <a:endParaRPr lang="en-US" dirty="0"/>
          </a:p>
        </p:txBody>
      </p:sp>
      <p:pic>
        <p:nvPicPr>
          <p:cNvPr id="240642" name="Picture 2"/>
          <p:cNvPicPr>
            <a:picLocks noChangeAspect="1" noChangeArrowheads="1"/>
          </p:cNvPicPr>
          <p:nvPr/>
        </p:nvPicPr>
        <p:blipFill>
          <a:blip r:embed="rId3" cstate="print"/>
          <a:srcRect/>
          <a:stretch>
            <a:fillRect/>
          </a:stretch>
        </p:blipFill>
        <p:spPr bwMode="auto">
          <a:xfrm>
            <a:off x="5867401" y="533400"/>
            <a:ext cx="3200400" cy="3221593"/>
          </a:xfrm>
          <a:prstGeom prst="rect">
            <a:avLst/>
          </a:prstGeom>
          <a:noFill/>
          <a:ln w="9525">
            <a:solidFill>
              <a:schemeClr val="tx1"/>
            </a:solidFill>
            <a:miter lim="800000"/>
            <a:headEnd/>
            <a:tailEnd/>
          </a:ln>
        </p:spPr>
      </p:pic>
      <p:pic>
        <p:nvPicPr>
          <p:cNvPr id="240643" name="Picture 3"/>
          <p:cNvPicPr>
            <a:picLocks noChangeAspect="1" noChangeArrowheads="1"/>
          </p:cNvPicPr>
          <p:nvPr/>
        </p:nvPicPr>
        <p:blipFill>
          <a:blip r:embed="rId4" cstate="print"/>
          <a:srcRect/>
          <a:stretch>
            <a:fillRect/>
          </a:stretch>
        </p:blipFill>
        <p:spPr bwMode="auto">
          <a:xfrm>
            <a:off x="5867401" y="533400"/>
            <a:ext cx="3200400" cy="3264408"/>
          </a:xfrm>
          <a:prstGeom prst="rect">
            <a:avLst/>
          </a:prstGeom>
          <a:noFill/>
          <a:ln w="9525">
            <a:solidFill>
              <a:schemeClr val="tx1"/>
            </a:solidFill>
            <a:miter lim="800000"/>
            <a:headEnd/>
            <a:tailEnd/>
          </a:ln>
        </p:spPr>
      </p:pic>
      <p:pic>
        <p:nvPicPr>
          <p:cNvPr id="240644" name="Picture 4"/>
          <p:cNvPicPr>
            <a:picLocks noChangeAspect="1" noChangeArrowheads="1"/>
          </p:cNvPicPr>
          <p:nvPr/>
        </p:nvPicPr>
        <p:blipFill>
          <a:blip r:embed="rId5" cstate="print"/>
          <a:srcRect/>
          <a:stretch>
            <a:fillRect/>
          </a:stretch>
        </p:blipFill>
        <p:spPr bwMode="auto">
          <a:xfrm>
            <a:off x="5867400" y="533399"/>
            <a:ext cx="3276600" cy="3264838"/>
          </a:xfrm>
          <a:prstGeom prst="rect">
            <a:avLst/>
          </a:prstGeom>
          <a:noFill/>
          <a:ln w="9525">
            <a:solidFill>
              <a:schemeClr val="tx1"/>
            </a:solidFill>
            <a:miter lim="800000"/>
            <a:headEnd/>
            <a:tailEnd/>
          </a:ln>
        </p:spPr>
      </p:pic>
      <p:pic>
        <p:nvPicPr>
          <p:cNvPr id="240645" name="Picture 5"/>
          <p:cNvPicPr>
            <a:picLocks noChangeAspect="1" noChangeArrowheads="1"/>
          </p:cNvPicPr>
          <p:nvPr/>
        </p:nvPicPr>
        <p:blipFill>
          <a:blip r:embed="rId6" cstate="print"/>
          <a:srcRect/>
          <a:stretch>
            <a:fillRect/>
          </a:stretch>
        </p:blipFill>
        <p:spPr bwMode="auto">
          <a:xfrm>
            <a:off x="5867400" y="533400"/>
            <a:ext cx="3276600" cy="3352800"/>
          </a:xfrm>
          <a:prstGeom prst="rect">
            <a:avLst/>
          </a:prstGeom>
          <a:noFill/>
          <a:ln w="9525">
            <a:solidFill>
              <a:schemeClr val="tx1"/>
            </a:solidFill>
            <a:miter lim="800000"/>
            <a:headEnd/>
            <a:tailEnd/>
          </a:ln>
        </p:spPr>
      </p:pic>
      <p:sp>
        <p:nvSpPr>
          <p:cNvPr id="8" name="Rectangle 7"/>
          <p:cNvSpPr/>
          <p:nvPr/>
        </p:nvSpPr>
        <p:spPr>
          <a:xfrm>
            <a:off x="0" y="533400"/>
            <a:ext cx="5943600" cy="3416320"/>
          </a:xfrm>
          <a:prstGeom prst="rect">
            <a:avLst/>
          </a:prstGeom>
        </p:spPr>
        <p:txBody>
          <a:bodyPr wrap="square">
            <a:spAutoFit/>
          </a:bodyPr>
          <a:lstStyle/>
          <a:p>
            <a:pPr marL="176213" indent="-176213">
              <a:spcAft>
                <a:spcPts val="1200"/>
              </a:spcAft>
              <a:buFont typeface="Arial" pitchFamily="34" charset="0"/>
              <a:buChar char="•"/>
            </a:pPr>
            <a:r>
              <a:rPr lang="en-US" sz="2800" dirty="0" smtClean="0"/>
              <a:t>The process starts with a block of the </a:t>
            </a:r>
            <a:r>
              <a:rPr lang="en-US" sz="2800" dirty="0" err="1" smtClean="0"/>
              <a:t>Entrada</a:t>
            </a:r>
            <a:r>
              <a:rPr lang="en-US" sz="2800" dirty="0" smtClean="0"/>
              <a:t> Sandstone standing out in the weather…and what does it do?</a:t>
            </a:r>
          </a:p>
          <a:p>
            <a:pPr marL="176213" indent="-176213">
              <a:spcAft>
                <a:spcPts val="1200"/>
              </a:spcAft>
              <a:buFont typeface="Arial" pitchFamily="34" charset="0"/>
              <a:buChar char="•"/>
            </a:pPr>
            <a:r>
              <a:rPr lang="en-US" sz="2800" dirty="0" smtClean="0"/>
              <a:t>Small parallel cracks (joints) start appearing on the surface. </a:t>
            </a:r>
          </a:p>
          <a:p>
            <a:pPr marL="176213" indent="-176213">
              <a:spcAft>
                <a:spcPts val="1200"/>
              </a:spcAft>
              <a:buFont typeface="Arial" pitchFamily="34" charset="0"/>
              <a:buChar char="•"/>
            </a:pPr>
            <a:r>
              <a:rPr lang="en-US" sz="2800" dirty="0" smtClean="0"/>
              <a:t>It starts to weather &amp; erode from the sun, rain, snow, wind,  &amp; ice</a:t>
            </a:r>
          </a:p>
        </p:txBody>
      </p:sp>
      <p:sp>
        <p:nvSpPr>
          <p:cNvPr id="9" name="Rectangle 8"/>
          <p:cNvSpPr/>
          <p:nvPr/>
        </p:nvSpPr>
        <p:spPr>
          <a:xfrm>
            <a:off x="0" y="3886200"/>
            <a:ext cx="9144000" cy="2985433"/>
          </a:xfrm>
          <a:prstGeom prst="rect">
            <a:avLst/>
          </a:prstGeom>
        </p:spPr>
        <p:txBody>
          <a:bodyPr wrap="square">
            <a:spAutoFit/>
          </a:bodyPr>
          <a:lstStyle/>
          <a:p>
            <a:pPr marL="176213" indent="-176213">
              <a:spcAft>
                <a:spcPts val="1200"/>
              </a:spcAft>
              <a:buFont typeface="Arial" pitchFamily="34" charset="0"/>
              <a:buChar char="•"/>
            </a:pPr>
            <a:r>
              <a:rPr lang="en-US" sz="2800" dirty="0" smtClean="0"/>
              <a:t>Weathering &amp; erosion start “eating” at those cracks making them wider; wind &amp; rain carries away sand particles enlarging the space between sections; FINS are created</a:t>
            </a:r>
          </a:p>
          <a:p>
            <a:pPr marL="176213" indent="-176213">
              <a:spcAft>
                <a:spcPts val="1200"/>
              </a:spcAft>
              <a:buFont typeface="Arial" pitchFamily="34" charset="0"/>
              <a:buChar char="•"/>
            </a:pPr>
            <a:r>
              <a:rPr lang="en-US" sz="2800" dirty="0" smtClean="0"/>
              <a:t>Portions of some of the FINS collapse (mass wasting). Hard resistant rock remains</a:t>
            </a:r>
          </a:p>
          <a:p>
            <a:pPr marL="176213" indent="-176213">
              <a:spcAft>
                <a:spcPts val="1200"/>
              </a:spcAft>
              <a:buFont typeface="Arial" pitchFamily="34" charset="0"/>
              <a:buChar char="•"/>
            </a:pPr>
            <a:r>
              <a:rPr lang="en-US" sz="2800" dirty="0" smtClean="0"/>
              <a:t>AN ARCH IS FORMED…and continues to weather &amp; erode</a:t>
            </a:r>
          </a:p>
        </p:txBody>
      </p:sp>
      <p:pic>
        <p:nvPicPr>
          <p:cNvPr id="240646" name="Picture 6"/>
          <p:cNvPicPr>
            <a:picLocks noChangeAspect="1" noChangeArrowheads="1"/>
          </p:cNvPicPr>
          <p:nvPr/>
        </p:nvPicPr>
        <p:blipFill>
          <a:blip r:embed="rId7" cstate="print"/>
          <a:srcRect/>
          <a:stretch>
            <a:fillRect/>
          </a:stretch>
        </p:blipFill>
        <p:spPr bwMode="auto">
          <a:xfrm>
            <a:off x="838200" y="6858000"/>
            <a:ext cx="6238875" cy="1495425"/>
          </a:xfrm>
          <a:prstGeom prst="rect">
            <a:avLst/>
          </a:prstGeom>
          <a:noFill/>
          <a:ln w="9525">
            <a:noFill/>
            <a:miter lim="800000"/>
            <a:headEnd/>
            <a:tailEnd/>
          </a:ln>
        </p:spPr>
      </p:pic>
      <p:grpSp>
        <p:nvGrpSpPr>
          <p:cNvPr id="14" name="Group 13"/>
          <p:cNvGrpSpPr/>
          <p:nvPr/>
        </p:nvGrpSpPr>
        <p:grpSpPr>
          <a:xfrm>
            <a:off x="1957086" y="1447800"/>
            <a:ext cx="5229829" cy="4281487"/>
            <a:chOff x="1981200" y="1676400"/>
            <a:chExt cx="5229829" cy="4281487"/>
          </a:xfrm>
        </p:grpSpPr>
        <p:pic>
          <p:nvPicPr>
            <p:cNvPr id="12" name="Picture 5"/>
            <p:cNvPicPr>
              <a:picLocks noChangeAspect="1" noChangeArrowheads="1"/>
            </p:cNvPicPr>
            <p:nvPr/>
          </p:nvPicPr>
          <p:blipFill>
            <a:blip r:embed="rId8" cstate="print"/>
            <a:srcRect/>
            <a:stretch>
              <a:fillRect/>
            </a:stretch>
          </p:blipFill>
          <p:spPr bwMode="auto">
            <a:xfrm>
              <a:off x="1981200" y="1676400"/>
              <a:ext cx="5229829" cy="4281487"/>
            </a:xfrm>
            <a:prstGeom prst="rect">
              <a:avLst/>
            </a:prstGeom>
            <a:noFill/>
            <a:ln w="57150">
              <a:solidFill>
                <a:schemeClr val="tx1"/>
              </a:solidFill>
              <a:miter lim="800000"/>
              <a:headEnd/>
              <a:tailEnd/>
            </a:ln>
          </p:spPr>
        </p:pic>
        <p:sp>
          <p:nvSpPr>
            <p:cNvPr id="13" name="TextBox 12"/>
            <p:cNvSpPr txBox="1"/>
            <p:nvPr/>
          </p:nvSpPr>
          <p:spPr>
            <a:xfrm>
              <a:off x="3581400" y="1752600"/>
              <a:ext cx="3581400" cy="533400"/>
            </a:xfrm>
            <a:prstGeom prst="rect">
              <a:avLst/>
            </a:prstGeom>
            <a:solidFill>
              <a:schemeClr val="bg1"/>
            </a:solidFill>
            <a:ln w="57150">
              <a:solidFill>
                <a:schemeClr val="tx1"/>
              </a:solidFill>
            </a:ln>
          </p:spPr>
          <p:txBody>
            <a:bodyPr wrap="square" rtlCol="0">
              <a:spAutoFit/>
            </a:bodyPr>
            <a:lstStyle/>
            <a:p>
              <a:r>
                <a:rPr lang="en-US" sz="2800" b="1" dirty="0" smtClean="0"/>
                <a:t>FUTURE FINS/ARCHES?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fade">
                                      <p:cBhvr>
                                        <p:cTn id="7" dur="2000"/>
                                        <p:tgtEl>
                                          <p:spTgt spid="240642"/>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1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0643"/>
                                        </p:tgtEl>
                                        <p:attrNameLst>
                                          <p:attrName>style.visibility</p:attrName>
                                        </p:attrNameLst>
                                      </p:cBhvr>
                                      <p:to>
                                        <p:strVal val="visible"/>
                                      </p:to>
                                    </p:set>
                                    <p:animEffect transition="in" filter="fade">
                                      <p:cBhvr>
                                        <p:cTn id="20" dur="2000"/>
                                        <p:tgtEl>
                                          <p:spTgt spid="240643"/>
                                        </p:tgtEl>
                                      </p:cBhvr>
                                    </p:animEffect>
                                  </p:childTnLst>
                                </p:cTn>
                              </p:par>
                              <p:par>
                                <p:cTn id="21" presetID="22" presetClass="entr" presetSubtype="8"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left)">
                                      <p:cBhvr>
                                        <p:cTn id="23" dur="1000"/>
                                        <p:tgtEl>
                                          <p:spTgt spid="8">
                                            <p:txEl>
                                              <p:pRg st="2" end="2"/>
                                            </p:txEl>
                                          </p:spTgt>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1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0644"/>
                                        </p:tgtEl>
                                        <p:attrNameLst>
                                          <p:attrName>style.visibility</p:attrName>
                                        </p:attrNameLst>
                                      </p:cBhvr>
                                      <p:to>
                                        <p:strVal val="visible"/>
                                      </p:to>
                                    </p:set>
                                    <p:animEffect transition="in" filter="fade">
                                      <p:cBhvr>
                                        <p:cTn id="32" dur="2000"/>
                                        <p:tgtEl>
                                          <p:spTgt spid="240644"/>
                                        </p:tgtEl>
                                      </p:cBhvr>
                                    </p:animEffect>
                                  </p:childTnLst>
                                </p:cTn>
                              </p:par>
                              <p:par>
                                <p:cTn id="33" presetID="22" presetClass="entr" presetSubtype="8"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left)">
                                      <p:cBhvr>
                                        <p:cTn id="35" dur="10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0645"/>
                                        </p:tgtEl>
                                        <p:attrNameLst>
                                          <p:attrName>style.visibility</p:attrName>
                                        </p:attrNameLst>
                                      </p:cBhvr>
                                      <p:to>
                                        <p:strVal val="visible"/>
                                      </p:to>
                                    </p:set>
                                    <p:animEffect transition="in" filter="fade">
                                      <p:cBhvr>
                                        <p:cTn id="40" dur="2000"/>
                                        <p:tgtEl>
                                          <p:spTgt spid="240645"/>
                                        </p:tgtEl>
                                      </p:cBhvr>
                                    </p:animEffect>
                                  </p:childTnLst>
                                </p:cTn>
                              </p:par>
                              <p:par>
                                <p:cTn id="41" presetID="22" presetClass="entr" presetSubtype="8" fill="hold" nodeType="with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wipe(left)">
                                      <p:cBhvr>
                                        <p:cTn id="43" dur="1000"/>
                                        <p:tgtEl>
                                          <p:spTgt spid="9">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BEAUTIFUL PHOTOS OF ARCHES FROM NAT’L GEO</a:t>
            </a:r>
            <a:endParaRPr lang="en-US" dirty="0"/>
          </a:p>
        </p:txBody>
      </p:sp>
      <p:pic>
        <p:nvPicPr>
          <p:cNvPr id="126978" name="Picture 2"/>
          <p:cNvPicPr>
            <a:picLocks noChangeAspect="1" noChangeArrowheads="1"/>
          </p:cNvPicPr>
          <p:nvPr/>
        </p:nvPicPr>
        <p:blipFill>
          <a:blip r:embed="rId2" cstate="print"/>
          <a:srcRect/>
          <a:stretch>
            <a:fillRect/>
          </a:stretch>
        </p:blipFill>
        <p:spPr bwMode="auto">
          <a:xfrm>
            <a:off x="1104900" y="731520"/>
            <a:ext cx="6934200" cy="6126480"/>
          </a:xfrm>
          <a:prstGeom prst="rect">
            <a:avLst/>
          </a:prstGeom>
          <a:noFill/>
          <a:ln w="9525">
            <a:noFill/>
            <a:miter lim="800000"/>
            <a:headEnd/>
            <a:tailEnd/>
          </a:ln>
        </p:spPr>
      </p:pic>
      <p:pic>
        <p:nvPicPr>
          <p:cNvPr id="126979" name="Picture 3"/>
          <p:cNvPicPr>
            <a:picLocks noChangeAspect="1" noChangeArrowheads="1"/>
          </p:cNvPicPr>
          <p:nvPr/>
        </p:nvPicPr>
        <p:blipFill>
          <a:blip r:embed="rId3" cstate="print"/>
          <a:srcRect/>
          <a:stretch>
            <a:fillRect/>
          </a:stretch>
        </p:blipFill>
        <p:spPr bwMode="auto">
          <a:xfrm>
            <a:off x="1103216" y="731520"/>
            <a:ext cx="6937569" cy="6126480"/>
          </a:xfrm>
          <a:prstGeom prst="rect">
            <a:avLst/>
          </a:prstGeom>
          <a:noFill/>
          <a:ln w="9525">
            <a:noFill/>
            <a:miter lim="800000"/>
            <a:headEnd/>
            <a:tailEnd/>
          </a:ln>
        </p:spPr>
      </p:pic>
      <p:pic>
        <p:nvPicPr>
          <p:cNvPr id="126980" name="Picture 4"/>
          <p:cNvPicPr>
            <a:picLocks noChangeAspect="1" noChangeArrowheads="1"/>
          </p:cNvPicPr>
          <p:nvPr/>
        </p:nvPicPr>
        <p:blipFill>
          <a:blip r:embed="rId4" cstate="print"/>
          <a:srcRect/>
          <a:stretch>
            <a:fillRect/>
          </a:stretch>
        </p:blipFill>
        <p:spPr bwMode="auto">
          <a:xfrm>
            <a:off x="1104900" y="731520"/>
            <a:ext cx="6934200" cy="6126480"/>
          </a:xfrm>
          <a:prstGeom prst="rect">
            <a:avLst/>
          </a:prstGeom>
          <a:noFill/>
          <a:ln w="9525">
            <a:noFill/>
            <a:miter lim="800000"/>
            <a:headEnd/>
            <a:tailEnd/>
          </a:ln>
        </p:spPr>
      </p:pic>
      <p:pic>
        <p:nvPicPr>
          <p:cNvPr id="126981" name="Picture 5"/>
          <p:cNvPicPr>
            <a:picLocks noChangeAspect="1" noChangeArrowheads="1"/>
          </p:cNvPicPr>
          <p:nvPr/>
        </p:nvPicPr>
        <p:blipFill>
          <a:blip r:embed="rId5" cstate="print"/>
          <a:srcRect/>
          <a:stretch>
            <a:fillRect/>
          </a:stretch>
        </p:blipFill>
        <p:spPr bwMode="auto">
          <a:xfrm>
            <a:off x="1108518" y="731520"/>
            <a:ext cx="6926964" cy="6126480"/>
          </a:xfrm>
          <a:prstGeom prst="rect">
            <a:avLst/>
          </a:prstGeom>
          <a:noFill/>
          <a:ln w="9525">
            <a:noFill/>
            <a:miter lim="800000"/>
            <a:headEnd/>
            <a:tailEnd/>
          </a:ln>
        </p:spPr>
      </p:pic>
      <p:pic>
        <p:nvPicPr>
          <p:cNvPr id="126982" name="Picture 6"/>
          <p:cNvPicPr>
            <a:picLocks noChangeAspect="1" noChangeArrowheads="1"/>
          </p:cNvPicPr>
          <p:nvPr/>
        </p:nvPicPr>
        <p:blipFill>
          <a:blip r:embed="rId6" cstate="print"/>
          <a:srcRect/>
          <a:stretch>
            <a:fillRect/>
          </a:stretch>
        </p:blipFill>
        <p:spPr bwMode="auto">
          <a:xfrm>
            <a:off x="1104900" y="731520"/>
            <a:ext cx="6934200" cy="6126480"/>
          </a:xfrm>
          <a:prstGeom prst="rect">
            <a:avLst/>
          </a:prstGeom>
          <a:noFill/>
          <a:ln w="9525">
            <a:noFill/>
            <a:miter lim="800000"/>
            <a:headEnd/>
            <a:tailEnd/>
          </a:ln>
        </p:spPr>
      </p:pic>
      <p:pic>
        <p:nvPicPr>
          <p:cNvPr id="126983" name="Picture 7"/>
          <p:cNvPicPr>
            <a:picLocks noChangeAspect="1" noChangeArrowheads="1"/>
          </p:cNvPicPr>
          <p:nvPr/>
        </p:nvPicPr>
        <p:blipFill>
          <a:blip r:embed="rId7" cstate="print"/>
          <a:srcRect/>
          <a:stretch>
            <a:fillRect/>
          </a:stretch>
        </p:blipFill>
        <p:spPr bwMode="auto">
          <a:xfrm>
            <a:off x="1104900" y="731520"/>
            <a:ext cx="6934200" cy="6126480"/>
          </a:xfrm>
          <a:prstGeom prst="rect">
            <a:avLst/>
          </a:prstGeom>
          <a:noFill/>
          <a:ln w="9525">
            <a:noFill/>
            <a:miter lim="800000"/>
            <a:headEnd/>
            <a:tailEnd/>
          </a:ln>
        </p:spPr>
      </p:pic>
      <p:pic>
        <p:nvPicPr>
          <p:cNvPr id="126984" name="Picture 8"/>
          <p:cNvPicPr>
            <a:picLocks noChangeAspect="1" noChangeArrowheads="1"/>
          </p:cNvPicPr>
          <p:nvPr/>
        </p:nvPicPr>
        <p:blipFill>
          <a:blip r:embed="rId8" cstate="print"/>
          <a:srcRect/>
          <a:stretch>
            <a:fillRect/>
          </a:stretch>
        </p:blipFill>
        <p:spPr bwMode="auto">
          <a:xfrm>
            <a:off x="1118463" y="731520"/>
            <a:ext cx="6907074" cy="6126480"/>
          </a:xfrm>
          <a:prstGeom prst="rect">
            <a:avLst/>
          </a:prstGeom>
          <a:noFill/>
          <a:ln w="9525">
            <a:noFill/>
            <a:miter lim="800000"/>
            <a:headEnd/>
            <a:tailEnd/>
          </a:ln>
        </p:spPr>
      </p:pic>
      <p:pic>
        <p:nvPicPr>
          <p:cNvPr id="126985" name="Picture 9"/>
          <p:cNvPicPr>
            <a:picLocks noChangeAspect="1" noChangeArrowheads="1"/>
          </p:cNvPicPr>
          <p:nvPr/>
        </p:nvPicPr>
        <p:blipFill>
          <a:blip r:embed="rId9" cstate="print"/>
          <a:srcRect/>
          <a:stretch>
            <a:fillRect/>
          </a:stretch>
        </p:blipFill>
        <p:spPr bwMode="auto">
          <a:xfrm>
            <a:off x="1104900" y="731520"/>
            <a:ext cx="6934200" cy="6126480"/>
          </a:xfrm>
          <a:prstGeom prst="rect">
            <a:avLst/>
          </a:prstGeom>
          <a:noFill/>
          <a:ln w="9525">
            <a:noFill/>
            <a:miter lim="800000"/>
            <a:headEnd/>
            <a:tailEnd/>
          </a:ln>
        </p:spPr>
      </p:pic>
      <p:sp>
        <p:nvSpPr>
          <p:cNvPr id="11" name="Rectangle 10"/>
          <p:cNvSpPr/>
          <p:nvPr/>
        </p:nvSpPr>
        <p:spPr>
          <a:xfrm rot="16200000">
            <a:off x="-1962836" y="3486834"/>
            <a:ext cx="4572000" cy="646331"/>
          </a:xfrm>
          <a:prstGeom prst="rect">
            <a:avLst/>
          </a:prstGeom>
        </p:spPr>
        <p:txBody>
          <a:bodyPr>
            <a:spAutoFit/>
          </a:bodyPr>
          <a:lstStyle/>
          <a:p>
            <a:r>
              <a:rPr lang="en-US" dirty="0" smtClean="0"/>
              <a:t>https://www.nationalgeographic.com/travel/national-parks/article/arches-national-park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fade">
                                      <p:cBhvr>
                                        <p:cTn id="7" dur="2000"/>
                                        <p:tgtEl>
                                          <p:spTgt spid="1269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979"/>
                                        </p:tgtEl>
                                        <p:attrNameLst>
                                          <p:attrName>style.visibility</p:attrName>
                                        </p:attrNameLst>
                                      </p:cBhvr>
                                      <p:to>
                                        <p:strVal val="visible"/>
                                      </p:to>
                                    </p:set>
                                    <p:animEffect transition="in" filter="fade">
                                      <p:cBhvr>
                                        <p:cTn id="12" dur="2000"/>
                                        <p:tgtEl>
                                          <p:spTgt spid="1269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Effect transition="in" filter="fade">
                                      <p:cBhvr>
                                        <p:cTn id="17" dur="2000"/>
                                        <p:tgtEl>
                                          <p:spTgt spid="1269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981"/>
                                        </p:tgtEl>
                                        <p:attrNameLst>
                                          <p:attrName>style.visibility</p:attrName>
                                        </p:attrNameLst>
                                      </p:cBhvr>
                                      <p:to>
                                        <p:strVal val="visible"/>
                                      </p:to>
                                    </p:set>
                                    <p:animEffect transition="in" filter="fade">
                                      <p:cBhvr>
                                        <p:cTn id="22" dur="2000"/>
                                        <p:tgtEl>
                                          <p:spTgt spid="1269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982"/>
                                        </p:tgtEl>
                                        <p:attrNameLst>
                                          <p:attrName>style.visibility</p:attrName>
                                        </p:attrNameLst>
                                      </p:cBhvr>
                                      <p:to>
                                        <p:strVal val="visible"/>
                                      </p:to>
                                    </p:set>
                                    <p:animEffect transition="in" filter="fade">
                                      <p:cBhvr>
                                        <p:cTn id="27" dur="2000"/>
                                        <p:tgtEl>
                                          <p:spTgt spid="1269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6983"/>
                                        </p:tgtEl>
                                        <p:attrNameLst>
                                          <p:attrName>style.visibility</p:attrName>
                                        </p:attrNameLst>
                                      </p:cBhvr>
                                      <p:to>
                                        <p:strVal val="visible"/>
                                      </p:to>
                                    </p:set>
                                    <p:animEffect transition="in" filter="fade">
                                      <p:cBhvr>
                                        <p:cTn id="32" dur="2000"/>
                                        <p:tgtEl>
                                          <p:spTgt spid="1269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6984"/>
                                        </p:tgtEl>
                                        <p:attrNameLst>
                                          <p:attrName>style.visibility</p:attrName>
                                        </p:attrNameLst>
                                      </p:cBhvr>
                                      <p:to>
                                        <p:strVal val="visible"/>
                                      </p:to>
                                    </p:set>
                                    <p:animEffect transition="in" filter="fade">
                                      <p:cBhvr>
                                        <p:cTn id="37" dur="2000"/>
                                        <p:tgtEl>
                                          <p:spTgt spid="1269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6985"/>
                                        </p:tgtEl>
                                        <p:attrNameLst>
                                          <p:attrName>style.visibility</p:attrName>
                                        </p:attrNameLst>
                                      </p:cBhvr>
                                      <p:to>
                                        <p:strVal val="visible"/>
                                      </p:to>
                                    </p:set>
                                    <p:animEffect transition="in" filter="fade">
                                      <p:cBhvr>
                                        <p:cTn id="42" dur="2000"/>
                                        <p:tgtEl>
                                          <p:spTgt spid="126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PANORAMA OF ARCHES NATIONAL PARK</a:t>
            </a:r>
            <a:endParaRPr lang="en-US" dirty="0"/>
          </a:p>
        </p:txBody>
      </p:sp>
      <p:pic>
        <p:nvPicPr>
          <p:cNvPr id="199682" name="Picture 2" descr="https://www.goodfreephotos.com/albums/united-states/utah/arches-national-park/panoramic-of-arches-national-park-with-supermoon.jpg"/>
          <p:cNvPicPr>
            <a:picLocks noChangeAspect="1" noChangeArrowheads="1"/>
          </p:cNvPicPr>
          <p:nvPr/>
        </p:nvPicPr>
        <p:blipFill>
          <a:blip r:embed="rId2" cstate="print"/>
          <a:srcRect t="12935"/>
          <a:stretch>
            <a:fillRect/>
          </a:stretch>
        </p:blipFill>
        <p:spPr bwMode="auto">
          <a:xfrm>
            <a:off x="0" y="1143000"/>
            <a:ext cx="41348569" cy="5334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autoRev="1" fill="hold" nodeType="clickEffect">
                                  <p:stCondLst>
                                    <p:cond delay="0"/>
                                  </p:stCondLst>
                                  <p:childTnLst>
                                    <p:animMotion origin="layout" path="M 2.5E-6 2.089E-6 L -3.52761 2.089E-6 " pathEditMode="relative" rAng="0" ptsTypes="AA">
                                      <p:cBhvr>
                                        <p:cTn id="6" dur="30000" fill="hold"/>
                                        <p:tgtEl>
                                          <p:spTgt spid="199682"/>
                                        </p:tgtEl>
                                        <p:attrNameLst>
                                          <p:attrName>ppt_x</p:attrName>
                                          <p:attrName>ppt_y</p:attrName>
                                        </p:attrNameLst>
                                      </p:cBhvr>
                                      <p:rCtr x="-17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9375" y="580559"/>
            <a:ext cx="9223375" cy="6458883"/>
            <a:chOff x="76200" y="-3344863"/>
            <a:chExt cx="9223375" cy="6458883"/>
          </a:xfrm>
        </p:grpSpPr>
        <p:pic>
          <p:nvPicPr>
            <p:cNvPr id="244740" name="Picture 4" descr="Winter Sunset at Delicate Arch in Arches National Park Utah"/>
            <p:cNvPicPr>
              <a:picLocks noChangeAspect="1" noChangeArrowheads="1"/>
            </p:cNvPicPr>
            <p:nvPr/>
          </p:nvPicPr>
          <p:blipFill>
            <a:blip r:embed="rId3" cstate="print"/>
            <a:srcRect/>
            <a:stretch>
              <a:fillRect/>
            </a:stretch>
          </p:blipFill>
          <p:spPr bwMode="auto">
            <a:xfrm>
              <a:off x="155575" y="-3344863"/>
              <a:ext cx="9144000" cy="6093230"/>
            </a:xfrm>
            <a:prstGeom prst="rect">
              <a:avLst/>
            </a:prstGeom>
            <a:noFill/>
          </p:spPr>
        </p:pic>
        <p:sp>
          <p:nvSpPr>
            <p:cNvPr id="9" name="TextBox 8"/>
            <p:cNvSpPr txBox="1"/>
            <p:nvPr/>
          </p:nvSpPr>
          <p:spPr>
            <a:xfrm>
              <a:off x="76200" y="25908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DELICATE E ARCH</a:t>
              </a:r>
            </a:p>
          </p:txBody>
        </p:sp>
      </p:grpSp>
      <p:grpSp>
        <p:nvGrpSpPr>
          <p:cNvPr id="26" name="Group 25"/>
          <p:cNvGrpSpPr/>
          <p:nvPr/>
        </p:nvGrpSpPr>
        <p:grpSpPr>
          <a:xfrm>
            <a:off x="-41275" y="764994"/>
            <a:ext cx="9147174" cy="6090012"/>
            <a:chOff x="152400" y="-1546226"/>
            <a:chExt cx="9147174" cy="6090012"/>
          </a:xfrm>
        </p:grpSpPr>
        <p:pic>
          <p:nvPicPr>
            <p:cNvPr id="244750" name="Picture 14" descr="North Window And Turret Arch In Arches National Park Utah Usa Stock Photo - Download Image Now ..."/>
            <p:cNvPicPr>
              <a:picLocks noChangeAspect="1" noChangeArrowheads="1"/>
            </p:cNvPicPr>
            <p:nvPr/>
          </p:nvPicPr>
          <p:blipFill>
            <a:blip r:embed="rId4" cstate="print"/>
            <a:srcRect/>
            <a:stretch>
              <a:fillRect/>
            </a:stretch>
          </p:blipFill>
          <p:spPr bwMode="auto">
            <a:xfrm>
              <a:off x="155574" y="-1546226"/>
              <a:ext cx="9144000" cy="6090012"/>
            </a:xfrm>
            <a:prstGeom prst="rect">
              <a:avLst/>
            </a:prstGeom>
            <a:noFill/>
          </p:spPr>
        </p:pic>
        <p:sp>
          <p:nvSpPr>
            <p:cNvPr id="25" name="TextBox 24"/>
            <p:cNvSpPr txBox="1"/>
            <p:nvPr/>
          </p:nvSpPr>
          <p:spPr>
            <a:xfrm>
              <a:off x="152400" y="39624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NORTH WINDOW  WITH TOWER ARCH IN BACKGROUND</a:t>
              </a:r>
            </a:p>
          </p:txBody>
        </p:sp>
      </p:grpSp>
      <p:grpSp>
        <p:nvGrpSpPr>
          <p:cNvPr id="16" name="Group 15"/>
          <p:cNvGrpSpPr/>
          <p:nvPr/>
        </p:nvGrpSpPr>
        <p:grpSpPr>
          <a:xfrm>
            <a:off x="-77788" y="763190"/>
            <a:ext cx="9220200" cy="6093620"/>
            <a:chOff x="79375" y="-3894138"/>
            <a:chExt cx="9220200" cy="6093620"/>
          </a:xfrm>
        </p:grpSpPr>
        <p:pic>
          <p:nvPicPr>
            <p:cNvPr id="244744" name="Picture 8" descr="Plant Fueled Adventure — Double Arch - Arches National Park..."/>
            <p:cNvPicPr>
              <a:picLocks noChangeAspect="1" noChangeArrowheads="1"/>
            </p:cNvPicPr>
            <p:nvPr/>
          </p:nvPicPr>
          <p:blipFill>
            <a:blip r:embed="rId5" cstate="print"/>
            <a:srcRect/>
            <a:stretch>
              <a:fillRect/>
            </a:stretch>
          </p:blipFill>
          <p:spPr bwMode="auto">
            <a:xfrm>
              <a:off x="155575" y="-3894138"/>
              <a:ext cx="9144000" cy="6093620"/>
            </a:xfrm>
            <a:prstGeom prst="rect">
              <a:avLst/>
            </a:prstGeom>
            <a:noFill/>
          </p:spPr>
        </p:pic>
        <p:sp>
          <p:nvSpPr>
            <p:cNvPr id="15" name="TextBox 14"/>
            <p:cNvSpPr txBox="1"/>
            <p:nvPr/>
          </p:nvSpPr>
          <p:spPr>
            <a:xfrm>
              <a:off x="79375" y="1600062"/>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DOUBLE ARCH</a:t>
              </a:r>
            </a:p>
          </p:txBody>
        </p:sp>
      </p:grpSp>
      <p:grpSp>
        <p:nvGrpSpPr>
          <p:cNvPr id="38" name="Group 37"/>
          <p:cNvGrpSpPr/>
          <p:nvPr/>
        </p:nvGrpSpPr>
        <p:grpSpPr>
          <a:xfrm>
            <a:off x="-39688" y="760511"/>
            <a:ext cx="9144000" cy="6098978"/>
            <a:chOff x="8078788" y="-2021910"/>
            <a:chExt cx="9144000" cy="6098978"/>
          </a:xfrm>
        </p:grpSpPr>
        <p:pic>
          <p:nvPicPr>
            <p:cNvPr id="244758" name="Picture 22" descr="Courthouse Towers in Arches National Park, Utah | Courthouse… | Flickr"/>
            <p:cNvPicPr>
              <a:picLocks noChangeAspect="1" noChangeArrowheads="1"/>
            </p:cNvPicPr>
            <p:nvPr/>
          </p:nvPicPr>
          <p:blipFill>
            <a:blip r:embed="rId6" cstate="print"/>
            <a:srcRect/>
            <a:stretch>
              <a:fillRect/>
            </a:stretch>
          </p:blipFill>
          <p:spPr bwMode="auto">
            <a:xfrm>
              <a:off x="8078788" y="-2021910"/>
              <a:ext cx="9144000" cy="6098978"/>
            </a:xfrm>
            <a:prstGeom prst="rect">
              <a:avLst/>
            </a:prstGeom>
            <a:noFill/>
          </p:spPr>
        </p:pic>
        <p:sp>
          <p:nvSpPr>
            <p:cNvPr id="37" name="TextBox 36"/>
            <p:cNvSpPr txBox="1"/>
            <p:nvPr/>
          </p:nvSpPr>
          <p:spPr>
            <a:xfrm>
              <a:off x="8078788" y="355087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COURTHOUSE TOWERS</a:t>
              </a:r>
            </a:p>
          </p:txBody>
        </p:sp>
      </p:grpSp>
      <p:grpSp>
        <p:nvGrpSpPr>
          <p:cNvPr id="7" name="Group 6"/>
          <p:cNvGrpSpPr/>
          <p:nvPr/>
        </p:nvGrpSpPr>
        <p:grpSpPr>
          <a:xfrm>
            <a:off x="-77788" y="1109990"/>
            <a:ext cx="9220200" cy="5400020"/>
            <a:chOff x="9144000" y="-3352800"/>
            <a:chExt cx="9220200" cy="5400020"/>
          </a:xfrm>
        </p:grpSpPr>
        <p:pic>
          <p:nvPicPr>
            <p:cNvPr id="244738" name="Picture 2" descr="Landscape Arch - Moab, Utah - Atlas Obscura"/>
            <p:cNvPicPr>
              <a:picLocks noChangeAspect="1" noChangeArrowheads="1"/>
            </p:cNvPicPr>
            <p:nvPr/>
          </p:nvPicPr>
          <p:blipFill>
            <a:blip r:embed="rId7" cstate="print"/>
            <a:srcRect/>
            <a:stretch>
              <a:fillRect/>
            </a:stretch>
          </p:blipFill>
          <p:spPr bwMode="auto">
            <a:xfrm>
              <a:off x="9144000" y="-3352800"/>
              <a:ext cx="9144000" cy="5036951"/>
            </a:xfrm>
            <a:prstGeom prst="rect">
              <a:avLst/>
            </a:prstGeom>
            <a:noFill/>
          </p:spPr>
        </p:pic>
        <p:sp>
          <p:nvSpPr>
            <p:cNvPr id="6" name="TextBox 5"/>
            <p:cNvSpPr txBox="1"/>
            <p:nvPr/>
          </p:nvSpPr>
          <p:spPr>
            <a:xfrm>
              <a:off x="9220200" y="15240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LANDSCAPE ARCH</a:t>
              </a:r>
            </a:p>
          </p:txBody>
        </p:sp>
      </p:grpSp>
      <p:grpSp>
        <p:nvGrpSpPr>
          <p:cNvPr id="13" name="Group 12"/>
          <p:cNvGrpSpPr/>
          <p:nvPr/>
        </p:nvGrpSpPr>
        <p:grpSpPr>
          <a:xfrm>
            <a:off x="2168641" y="746760"/>
            <a:ext cx="4727342" cy="6126480"/>
            <a:chOff x="4416658" y="0"/>
            <a:chExt cx="4727342" cy="6126480"/>
          </a:xfrm>
        </p:grpSpPr>
        <p:pic>
          <p:nvPicPr>
            <p:cNvPr id="244742" name="Picture 6" descr="Navajo Arch - Arches National Park - 5 shot panorama resized [2926 × 3792] - Wallpaperable"/>
            <p:cNvPicPr>
              <a:picLocks noChangeAspect="1" noChangeArrowheads="1"/>
            </p:cNvPicPr>
            <p:nvPr/>
          </p:nvPicPr>
          <p:blipFill>
            <a:blip r:embed="rId8" cstate="print"/>
            <a:srcRect/>
            <a:stretch>
              <a:fillRect/>
            </a:stretch>
          </p:blipFill>
          <p:spPr bwMode="auto">
            <a:xfrm>
              <a:off x="4416658" y="0"/>
              <a:ext cx="4727342" cy="6126480"/>
            </a:xfrm>
            <a:prstGeom prst="rect">
              <a:avLst/>
            </a:prstGeom>
            <a:noFill/>
          </p:spPr>
        </p:pic>
        <p:sp>
          <p:nvSpPr>
            <p:cNvPr id="12" name="TextBox 11"/>
            <p:cNvSpPr txBox="1"/>
            <p:nvPr/>
          </p:nvSpPr>
          <p:spPr>
            <a:xfrm>
              <a:off x="4543363" y="5449957"/>
              <a:ext cx="438912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NAVAJO ARCH</a:t>
              </a:r>
            </a:p>
          </p:txBody>
        </p:sp>
      </p:grpSp>
      <p:grpSp>
        <p:nvGrpSpPr>
          <p:cNvPr id="19" name="Group 18"/>
          <p:cNvGrpSpPr/>
          <p:nvPr/>
        </p:nvGrpSpPr>
        <p:grpSpPr>
          <a:xfrm>
            <a:off x="-77788" y="728990"/>
            <a:ext cx="9220200" cy="6162020"/>
            <a:chOff x="-9220200" y="2133600"/>
            <a:chExt cx="9220200" cy="6162020"/>
          </a:xfrm>
        </p:grpSpPr>
        <p:pic>
          <p:nvPicPr>
            <p:cNvPr id="244746" name="Picture 10" descr="Amazing Tunnel Arch - Arches National Park Photograph by Christiane Schulze Art And Photography"/>
            <p:cNvPicPr>
              <a:picLocks noChangeAspect="1" noChangeArrowheads="1"/>
            </p:cNvPicPr>
            <p:nvPr/>
          </p:nvPicPr>
          <p:blipFill>
            <a:blip r:embed="rId9" cstate="print"/>
            <a:srcRect/>
            <a:stretch>
              <a:fillRect/>
            </a:stretch>
          </p:blipFill>
          <p:spPr bwMode="auto">
            <a:xfrm>
              <a:off x="-9220200" y="2133600"/>
              <a:ext cx="9144000" cy="6096000"/>
            </a:xfrm>
            <a:prstGeom prst="rect">
              <a:avLst/>
            </a:prstGeom>
            <a:noFill/>
          </p:spPr>
        </p:pic>
        <p:sp>
          <p:nvSpPr>
            <p:cNvPr id="18" name="TextBox 17"/>
            <p:cNvSpPr txBox="1"/>
            <p:nvPr/>
          </p:nvSpPr>
          <p:spPr>
            <a:xfrm>
              <a:off x="-9144000" y="77724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TUNNEL ARCH</a:t>
              </a:r>
            </a:p>
          </p:txBody>
        </p:sp>
      </p:grpSp>
      <p:grpSp>
        <p:nvGrpSpPr>
          <p:cNvPr id="29" name="Group 28"/>
          <p:cNvGrpSpPr/>
          <p:nvPr/>
        </p:nvGrpSpPr>
        <p:grpSpPr>
          <a:xfrm>
            <a:off x="-39688" y="721370"/>
            <a:ext cx="9144000" cy="6177260"/>
            <a:chOff x="1219200" y="1889760"/>
            <a:chExt cx="9144000" cy="6177260"/>
          </a:xfrm>
        </p:grpSpPr>
        <p:pic>
          <p:nvPicPr>
            <p:cNvPr id="244752" name="Picture 16" descr="Arches Park North and South Windows Photograph by Steven Upton"/>
            <p:cNvPicPr>
              <a:picLocks noChangeAspect="1" noChangeArrowheads="1"/>
            </p:cNvPicPr>
            <p:nvPr/>
          </p:nvPicPr>
          <p:blipFill>
            <a:blip r:embed="rId10" cstate="print"/>
            <a:srcRect/>
            <a:stretch>
              <a:fillRect/>
            </a:stretch>
          </p:blipFill>
          <p:spPr bwMode="auto">
            <a:xfrm>
              <a:off x="1219200" y="1889760"/>
              <a:ext cx="9144000" cy="5730240"/>
            </a:xfrm>
            <a:prstGeom prst="rect">
              <a:avLst/>
            </a:prstGeom>
            <a:noFill/>
          </p:spPr>
        </p:pic>
        <p:sp>
          <p:nvSpPr>
            <p:cNvPr id="28" name="TextBox 27"/>
            <p:cNvSpPr txBox="1"/>
            <p:nvPr/>
          </p:nvSpPr>
          <p:spPr>
            <a:xfrm>
              <a:off x="1219200" y="75438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NORTH &amp; SOUTH WINDOWS IN ARCHES NP</a:t>
              </a:r>
            </a:p>
          </p:txBody>
        </p:sp>
      </p:grpSp>
      <p:grpSp>
        <p:nvGrpSpPr>
          <p:cNvPr id="32" name="Group 31"/>
          <p:cNvGrpSpPr/>
          <p:nvPr/>
        </p:nvGrpSpPr>
        <p:grpSpPr>
          <a:xfrm>
            <a:off x="-41275" y="1194128"/>
            <a:ext cx="9147175" cy="5231745"/>
            <a:chOff x="152400" y="-2193925"/>
            <a:chExt cx="9147175" cy="5231745"/>
          </a:xfrm>
        </p:grpSpPr>
        <p:pic>
          <p:nvPicPr>
            <p:cNvPr id="244754" name="Picture 18" descr="Parade of Elephants in Arches National Park Photograph by Mike McGlothlen"/>
            <p:cNvPicPr>
              <a:picLocks noChangeAspect="1" noChangeArrowheads="1"/>
            </p:cNvPicPr>
            <p:nvPr/>
          </p:nvPicPr>
          <p:blipFill>
            <a:blip r:embed="rId11" cstate="print"/>
            <a:srcRect/>
            <a:stretch>
              <a:fillRect/>
            </a:stretch>
          </p:blipFill>
          <p:spPr bwMode="auto">
            <a:xfrm>
              <a:off x="155575" y="-2193925"/>
              <a:ext cx="9144000" cy="4876800"/>
            </a:xfrm>
            <a:prstGeom prst="rect">
              <a:avLst/>
            </a:prstGeom>
            <a:noFill/>
          </p:spPr>
        </p:pic>
        <p:sp>
          <p:nvSpPr>
            <p:cNvPr id="31" name="TextBox 30"/>
            <p:cNvSpPr txBox="1"/>
            <p:nvPr/>
          </p:nvSpPr>
          <p:spPr>
            <a:xfrm>
              <a:off x="152400" y="25146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PARADE OF ELEPHANTS</a:t>
              </a:r>
            </a:p>
          </p:txBody>
        </p:sp>
      </p:grpSp>
      <p:grpSp>
        <p:nvGrpSpPr>
          <p:cNvPr id="23" name="Group 22"/>
          <p:cNvGrpSpPr/>
          <p:nvPr/>
        </p:nvGrpSpPr>
        <p:grpSpPr>
          <a:xfrm>
            <a:off x="-39688" y="728990"/>
            <a:ext cx="9144000" cy="6162020"/>
            <a:chOff x="-9677400" y="9067800"/>
            <a:chExt cx="9144000" cy="6162020"/>
          </a:xfrm>
        </p:grpSpPr>
        <p:pic>
          <p:nvPicPr>
            <p:cNvPr id="244748" name="Picture 12" descr="Broken Arch Sunrise Photograph by Bob Falcone"/>
            <p:cNvPicPr>
              <a:picLocks noChangeAspect="1" noChangeArrowheads="1"/>
            </p:cNvPicPr>
            <p:nvPr/>
          </p:nvPicPr>
          <p:blipFill>
            <a:blip r:embed="rId12" cstate="print"/>
            <a:srcRect/>
            <a:stretch>
              <a:fillRect/>
            </a:stretch>
          </p:blipFill>
          <p:spPr bwMode="auto">
            <a:xfrm>
              <a:off x="-9677400" y="9067800"/>
              <a:ext cx="9144000" cy="6106160"/>
            </a:xfrm>
            <a:prstGeom prst="rect">
              <a:avLst/>
            </a:prstGeom>
            <a:noFill/>
          </p:spPr>
        </p:pic>
        <p:sp>
          <p:nvSpPr>
            <p:cNvPr id="22" name="TextBox 21"/>
            <p:cNvSpPr txBox="1"/>
            <p:nvPr/>
          </p:nvSpPr>
          <p:spPr>
            <a:xfrm>
              <a:off x="-9677400" y="147066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BROKEN ARCH</a:t>
              </a:r>
            </a:p>
          </p:txBody>
        </p:sp>
      </p:grpSp>
      <p:grpSp>
        <p:nvGrpSpPr>
          <p:cNvPr id="35" name="Group 34"/>
          <p:cNvGrpSpPr/>
          <p:nvPr/>
        </p:nvGrpSpPr>
        <p:grpSpPr>
          <a:xfrm>
            <a:off x="-39688" y="762000"/>
            <a:ext cx="9144000" cy="6096000"/>
            <a:chOff x="0" y="-2057400"/>
            <a:chExt cx="9144000" cy="6096000"/>
          </a:xfrm>
        </p:grpSpPr>
        <p:pic>
          <p:nvPicPr>
            <p:cNvPr id="244756" name="Picture 20" descr="Balanced Rock, Arches National Park Utah: Southwest: Photography By Tony Alden"/>
            <p:cNvPicPr>
              <a:picLocks noChangeAspect="1" noChangeArrowheads="1"/>
            </p:cNvPicPr>
            <p:nvPr/>
          </p:nvPicPr>
          <p:blipFill>
            <a:blip r:embed="rId13" cstate="print"/>
            <a:srcRect/>
            <a:stretch>
              <a:fillRect/>
            </a:stretch>
          </p:blipFill>
          <p:spPr bwMode="auto">
            <a:xfrm>
              <a:off x="0" y="-2057400"/>
              <a:ext cx="9144000" cy="6096000"/>
            </a:xfrm>
            <a:prstGeom prst="rect">
              <a:avLst/>
            </a:prstGeom>
            <a:noFill/>
          </p:spPr>
        </p:pic>
        <p:sp>
          <p:nvSpPr>
            <p:cNvPr id="34" name="TextBox 33"/>
            <p:cNvSpPr txBox="1"/>
            <p:nvPr/>
          </p:nvSpPr>
          <p:spPr>
            <a:xfrm>
              <a:off x="0" y="3505200"/>
              <a:ext cx="9144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BALANCED ROCK</a:t>
              </a:r>
            </a:p>
          </p:txBody>
        </p:sp>
      </p:grpSp>
      <p:sp>
        <p:nvSpPr>
          <p:cNvPr id="2" name="Title 1"/>
          <p:cNvSpPr>
            <a:spLocks noGrp="1"/>
          </p:cNvSpPr>
          <p:nvPr>
            <p:ph type="title"/>
          </p:nvPr>
        </p:nvSpPr>
        <p:spPr>
          <a:xfrm>
            <a:off x="0" y="0"/>
            <a:ext cx="9144000" cy="533400"/>
          </a:xfrm>
        </p:spPr>
        <p:txBody>
          <a:bodyPr>
            <a:normAutofit fontScale="90000"/>
          </a:bodyPr>
          <a:lstStyle/>
          <a:p>
            <a:r>
              <a:rPr lang="en-US" dirty="0" smtClean="0"/>
              <a:t>THIS NATIONAL PARK IS FAMOUS FOR ITS ARCHES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26"/>
                                        </p:tgtEl>
                                      </p:cBhvr>
                                    </p:animEffect>
                                    <p:set>
                                      <p:cBhvr>
                                        <p:cTn id="20" dur="1" fill="hold">
                                          <p:stCondLst>
                                            <p:cond delay="999"/>
                                          </p:stCondLst>
                                        </p:cTn>
                                        <p:tgtEl>
                                          <p:spTgt spid="2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38"/>
                                        </p:tgtEl>
                                      </p:cBhvr>
                                    </p:animEffect>
                                    <p:set>
                                      <p:cBhvr>
                                        <p:cTn id="36" dur="1" fill="hold">
                                          <p:stCondLst>
                                            <p:cond delay="999"/>
                                          </p:stCondLst>
                                        </p:cTn>
                                        <p:tgtEl>
                                          <p:spTgt spid="38"/>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3"/>
                                        </p:tgtEl>
                                      </p:cBhvr>
                                    </p:animEffect>
                                    <p:set>
                                      <p:cBhvr>
                                        <p:cTn id="52" dur="1" fill="hold">
                                          <p:stCondLst>
                                            <p:cond delay="999"/>
                                          </p:stCondLst>
                                        </p:cTn>
                                        <p:tgtEl>
                                          <p:spTgt spid="13"/>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00"/>
                                        <p:tgtEl>
                                          <p:spTgt spid="29"/>
                                        </p:tgtEl>
                                      </p:cBhvr>
                                    </p:animEffect>
                                    <p:set>
                                      <p:cBhvr>
                                        <p:cTn id="68" dur="1" fill="hold">
                                          <p:stCondLst>
                                            <p:cond delay="999"/>
                                          </p:stCondLst>
                                        </p:cTn>
                                        <p:tgtEl>
                                          <p:spTgt spid="29"/>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10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32"/>
                                        </p:tgtEl>
                                      </p:cBhvr>
                                    </p:animEffect>
                                    <p:set>
                                      <p:cBhvr>
                                        <p:cTn id="76" dur="1" fill="hold">
                                          <p:stCondLst>
                                            <p:cond delay="999"/>
                                          </p:stCondLst>
                                        </p:cTn>
                                        <p:tgtEl>
                                          <p:spTgt spid="32"/>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23"/>
                                        </p:tgtEl>
                                      </p:cBhvr>
                                    </p:animEffect>
                                    <p:set>
                                      <p:cBhvr>
                                        <p:cTn id="84" dur="1" fill="hold">
                                          <p:stCondLst>
                                            <p:cond delay="999"/>
                                          </p:stCondLst>
                                        </p:cTn>
                                        <p:tgtEl>
                                          <p:spTgt spid="23"/>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9144000" cy="63246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434" name="Picture 2"/>
          <p:cNvPicPr>
            <a:picLocks noChangeAspect="1" noChangeArrowheads="1"/>
          </p:cNvPicPr>
          <p:nvPr/>
        </p:nvPicPr>
        <p:blipFill>
          <a:blip r:embed="rId2" cstate="print"/>
          <a:srcRect l="72063" b="3917"/>
          <a:stretch>
            <a:fillRect/>
          </a:stretch>
        </p:blipFill>
        <p:spPr bwMode="auto">
          <a:xfrm>
            <a:off x="0" y="609600"/>
            <a:ext cx="4273398" cy="6245352"/>
          </a:xfrm>
          <a:prstGeom prst="rect">
            <a:avLst/>
          </a:prstGeom>
          <a:noFill/>
          <a:ln w="9525">
            <a:noFill/>
            <a:miter lim="800000"/>
            <a:headEnd/>
            <a:tailEnd/>
          </a:ln>
        </p:spPr>
      </p:pic>
      <p:sp>
        <p:nvSpPr>
          <p:cNvPr id="3" name="Title 1"/>
          <p:cNvSpPr>
            <a:spLocks noGrp="1"/>
          </p:cNvSpPr>
          <p:nvPr>
            <p:ph type="title"/>
          </p:nvPr>
        </p:nvSpPr>
        <p:spPr>
          <a:xfrm>
            <a:off x="0" y="0"/>
            <a:ext cx="9144000" cy="548640"/>
          </a:xfrm>
        </p:spPr>
        <p:txBody>
          <a:bodyPr>
            <a:noAutofit/>
          </a:bodyPr>
          <a:lstStyle/>
          <a:p>
            <a:r>
              <a:rPr lang="en-US" dirty="0" smtClean="0"/>
              <a:t>ARCHES AT NIGHT</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4888741" y="594360"/>
            <a:ext cx="4255259" cy="6263640"/>
          </a:xfrm>
          <a:prstGeom prst="rect">
            <a:avLst/>
          </a:prstGeom>
          <a:noFill/>
          <a:ln w="9525">
            <a:noFill/>
            <a:miter lim="800000"/>
            <a:headEnd/>
            <a:tailEnd/>
          </a:ln>
        </p:spPr>
      </p:pic>
      <p:pic>
        <p:nvPicPr>
          <p:cNvPr id="167940" name="Picture 4" descr="https://drscdn.500px.org/photo/82851415/m%3D900/56cf18b75b019bbf07d2a9220eebc366"/>
          <p:cNvPicPr>
            <a:picLocks noChangeAspect="1" noChangeArrowheads="1"/>
          </p:cNvPicPr>
          <p:nvPr/>
        </p:nvPicPr>
        <p:blipFill>
          <a:blip r:embed="rId4" cstate="print"/>
          <a:srcRect/>
          <a:stretch>
            <a:fillRect/>
          </a:stretch>
        </p:blipFill>
        <p:spPr bwMode="auto">
          <a:xfrm>
            <a:off x="0" y="533400"/>
            <a:ext cx="9144000" cy="6324600"/>
          </a:xfrm>
          <a:prstGeom prst="rect">
            <a:avLst/>
          </a:prstGeom>
          <a:noFill/>
        </p:spPr>
      </p:pic>
      <p:pic>
        <p:nvPicPr>
          <p:cNvPr id="167938" name="Picture 2" descr="https://1.bp.blogspot.com/-2v8o3O4hgcw/WHejhT-pyUI/AAAAAAAAM8o/PNX5Nge6Rc0a0QW-qtPFwGisjkBMgix7ACLcB/s1600/Delicate-Arch_%25C2%25A9Royce-Bair.jpg"/>
          <p:cNvPicPr>
            <a:picLocks noChangeAspect="1" noChangeArrowheads="1"/>
          </p:cNvPicPr>
          <p:nvPr/>
        </p:nvPicPr>
        <p:blipFill>
          <a:blip r:embed="rId5" cstate="print"/>
          <a:srcRect/>
          <a:stretch>
            <a:fillRect/>
          </a:stretch>
        </p:blipFill>
        <p:spPr bwMode="auto">
          <a:xfrm>
            <a:off x="0" y="533400"/>
            <a:ext cx="9144000" cy="6326505"/>
          </a:xfrm>
          <a:prstGeom prst="rect">
            <a:avLst/>
          </a:prstGeom>
          <a:noFill/>
        </p:spPr>
      </p:pic>
      <p:pic>
        <p:nvPicPr>
          <p:cNvPr id="6" name="Picture 2" descr="the milky way and a starry sky above a silhouetted stone arch and a person standing beneath it"/>
          <p:cNvPicPr>
            <a:picLocks noChangeAspect="1" noChangeArrowheads="1"/>
          </p:cNvPicPr>
          <p:nvPr/>
        </p:nvPicPr>
        <p:blipFill>
          <a:blip r:embed="rId6" cstate="print"/>
          <a:srcRect/>
          <a:stretch>
            <a:fillRect/>
          </a:stretch>
        </p:blipFill>
        <p:spPr bwMode="auto">
          <a:xfrm>
            <a:off x="0" y="533399"/>
            <a:ext cx="9144000" cy="6324601"/>
          </a:xfrm>
          <a:prstGeom prst="rect">
            <a:avLst/>
          </a:prstGeom>
          <a:noFill/>
        </p:spPr>
      </p:pic>
      <p:sp>
        <p:nvSpPr>
          <p:cNvPr id="7" name="TextBox 6"/>
          <p:cNvSpPr txBox="1"/>
          <p:nvPr/>
        </p:nvSpPr>
        <p:spPr>
          <a:xfrm>
            <a:off x="1409700" y="1536174"/>
            <a:ext cx="6324600" cy="378565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Say Goodbye to</a:t>
            </a:r>
          </a:p>
          <a:p>
            <a:pPr algn="ctr"/>
            <a:r>
              <a:rPr lang="en-US" sz="6000" b="1" dirty="0" smtClean="0">
                <a:solidFill>
                  <a:schemeClr val="tx1">
                    <a:lumMod val="75000"/>
                    <a:lumOff val="25000"/>
                  </a:schemeClr>
                </a:solidFill>
              </a:rPr>
              <a:t>ARCHES NP,</a:t>
            </a:r>
          </a:p>
          <a:p>
            <a:pPr algn="ctr"/>
            <a:r>
              <a:rPr lang="en-US" sz="6000" b="1" dirty="0" smtClean="0">
                <a:solidFill>
                  <a:schemeClr val="tx1">
                    <a:lumMod val="75000"/>
                    <a:lumOff val="25000"/>
                  </a:schemeClr>
                </a:solidFill>
              </a:rPr>
              <a:t>And hello</a:t>
            </a:r>
          </a:p>
          <a:p>
            <a:pPr algn="ctr"/>
            <a:r>
              <a:rPr lang="en-US" sz="6000" b="1" dirty="0" smtClean="0">
                <a:solidFill>
                  <a:schemeClr val="tx1">
                    <a:lumMod val="75000"/>
                    <a:lumOff val="25000"/>
                  </a:schemeClr>
                </a:solidFill>
              </a:rPr>
              <a:t>CANYONLANDS 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wipe(down)">
                                      <p:cBhvr>
                                        <p:cTn id="7" dur="1000"/>
                                        <p:tgtEl>
                                          <p:spTgt spid="146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7940"/>
                                        </p:tgtEl>
                                        <p:attrNameLst>
                                          <p:attrName>style.visibility</p:attrName>
                                        </p:attrNameLst>
                                      </p:cBhvr>
                                      <p:to>
                                        <p:strVal val="visible"/>
                                      </p:to>
                                    </p:set>
                                    <p:animEffect transition="in" filter="wipe(down)">
                                      <p:cBhvr>
                                        <p:cTn id="17" dur="2000"/>
                                        <p:tgtEl>
                                          <p:spTgt spid="1679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7938"/>
                                        </p:tgtEl>
                                        <p:attrNameLst>
                                          <p:attrName>style.visibility</p:attrName>
                                        </p:attrNameLst>
                                      </p:cBhvr>
                                      <p:to>
                                        <p:strVal val="visible"/>
                                      </p:to>
                                    </p:set>
                                    <p:animEffect transition="in" filter="wipe(down)">
                                      <p:cBhvr>
                                        <p:cTn id="22" dur="2000"/>
                                        <p:tgtEl>
                                          <p:spTgt spid="1679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3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from="(-#ppt_w/2)" to="(#ppt_x)" calcmode="lin" valueType="num">
                                      <p:cBhvr>
                                        <p:cTn id="32" dur="600" fill="hold">
                                          <p:stCondLst>
                                            <p:cond delay="0"/>
                                          </p:stCondLst>
                                        </p:cTn>
                                        <p:tgtEl>
                                          <p:spTgt spid="7"/>
                                        </p:tgtEl>
                                        <p:attrNameLst>
                                          <p:attrName>ppt_x</p:attrName>
                                        </p:attrNameLst>
                                      </p:cBhvr>
                                    </p:anim>
                                    <p:anim from="0" to="-1.0" calcmode="lin" valueType="num">
                                      <p:cBhvr>
                                        <p:cTn id="33" dur="200" decel="50000" autoRev="1" fill="hold">
                                          <p:stCondLst>
                                            <p:cond delay="600"/>
                                          </p:stCondLst>
                                        </p:cTn>
                                        <p:tgtEl>
                                          <p:spTgt spid="7"/>
                                        </p:tgtEl>
                                        <p:attrNameLst>
                                          <p:attrName>xshear</p:attrName>
                                        </p:attrNameLst>
                                      </p:cBhvr>
                                    </p:anim>
                                    <p:animScale>
                                      <p:cBhvr>
                                        <p:cTn id="34" dur="200" decel="100000" autoRev="1" fill="hold">
                                          <p:stCondLst>
                                            <p:cond delay="600"/>
                                          </p:stCondLst>
                                        </p:cTn>
                                        <p:tgtEl>
                                          <p:spTgt spid="7"/>
                                        </p:tgtEl>
                                      </p:cBhvr>
                                      <p:from x="100000" y="100000"/>
                                      <p:to x="80000" y="100000"/>
                                    </p:animScale>
                                    <p:anim by="(#ppt_h/3+#ppt_w*0.1)" calcmode="lin" valueType="num">
                                      <p:cBhvr additive="sum">
                                        <p:cTn id="35"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828836"/>
            <a:ext cx="9144000" cy="1200329"/>
          </a:xfrm>
          <a:prstGeom prst="rect">
            <a:avLst/>
          </a:prstGeom>
          <a:noFill/>
        </p:spPr>
        <p:txBody>
          <a:bodyPr wrap="square" rtlCol="0">
            <a:spAutoFit/>
          </a:bodyPr>
          <a:lstStyle/>
          <a:p>
            <a:pPr marL="231775" indent="-120650" algn="ctr"/>
            <a:r>
              <a:rPr lang="en-US" sz="7200" dirty="0" smtClean="0"/>
              <a:t>CANYONLANDS NP</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grpSp>
        <p:nvGrpSpPr>
          <p:cNvPr id="3" name="Group 8"/>
          <p:cNvGrpSpPr/>
          <p:nvPr/>
        </p:nvGrpSpPr>
        <p:grpSpPr>
          <a:xfrm>
            <a:off x="-7315200" y="-15621000"/>
            <a:ext cx="17526000" cy="26647533"/>
            <a:chOff x="-1371600" y="-3429000"/>
            <a:chExt cx="17526000" cy="26647533"/>
          </a:xfrm>
        </p:grpSpPr>
        <p:grpSp>
          <p:nvGrpSpPr>
            <p:cNvPr id="5" name="Group 2"/>
            <p:cNvGrpSpPr>
              <a:grpSpLocks noChangeAspect="1"/>
            </p:cNvGrpSpPr>
            <p:nvPr/>
          </p:nvGrpSpPr>
          <p:grpSpPr>
            <a:xfrm>
              <a:off x="-304800" y="0"/>
              <a:ext cx="16459200" cy="23218533"/>
              <a:chOff x="196701" y="914400"/>
              <a:chExt cx="8750300" cy="12343804"/>
            </a:xfrm>
          </p:grpSpPr>
          <p:pic>
            <p:nvPicPr>
              <p:cNvPr id="4" name="Picture 2"/>
              <p:cNvPicPr>
                <a:picLocks noChangeAspect="1" noChangeArrowheads="1"/>
              </p:cNvPicPr>
              <p:nvPr/>
            </p:nvPicPr>
            <p:blipFill>
              <a:blip r:embed="rId2" cstate="print">
                <a:lum bright="-10000" contrast="20000"/>
              </a:blip>
              <a:srcRect/>
              <a:stretch>
                <a:fillRect/>
              </a:stretch>
            </p:blipFill>
            <p:spPr bwMode="auto">
              <a:xfrm>
                <a:off x="212725" y="914400"/>
                <a:ext cx="8718550" cy="5029200"/>
              </a:xfrm>
              <a:prstGeom prst="rect">
                <a:avLst/>
              </a:prstGeom>
              <a:noFill/>
              <a:ln w="9525">
                <a:noFill/>
                <a:miter lim="800000"/>
                <a:headEnd/>
                <a:tailEnd/>
              </a:ln>
            </p:spPr>
          </p:pic>
          <p:grpSp>
            <p:nvGrpSpPr>
              <p:cNvPr id="8" name="Group 5"/>
              <p:cNvGrpSpPr/>
              <p:nvPr/>
            </p:nvGrpSpPr>
            <p:grpSpPr>
              <a:xfrm>
                <a:off x="196701" y="5847903"/>
                <a:ext cx="8750300" cy="7410301"/>
                <a:chOff x="228600" y="5943600"/>
                <a:chExt cx="8750300" cy="7410301"/>
              </a:xfrm>
            </p:grpSpPr>
            <p:pic>
              <p:nvPicPr>
                <p:cNvPr id="6" name="Picture 3"/>
                <p:cNvPicPr>
                  <a:picLocks noChangeAspect="1" noChangeArrowheads="1"/>
                </p:cNvPicPr>
                <p:nvPr/>
              </p:nvPicPr>
              <p:blipFill>
                <a:blip r:embed="rId3" cstate="print">
                  <a:lum bright="-10000" contrast="20000"/>
                </a:blip>
                <a:srcRect/>
                <a:stretch>
                  <a:fillRect/>
                </a:stretch>
              </p:blipFill>
              <p:spPr bwMode="auto">
                <a:xfrm>
                  <a:off x="228600" y="5943600"/>
                  <a:ext cx="8750300" cy="478790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lum bright="-10000" contrast="20000"/>
                </a:blip>
                <a:srcRect/>
                <a:stretch>
                  <a:fillRect/>
                </a:stretch>
              </p:blipFill>
              <p:spPr bwMode="auto">
                <a:xfrm>
                  <a:off x="228600" y="9493101"/>
                  <a:ext cx="8731250" cy="3860800"/>
                </a:xfrm>
                <a:prstGeom prst="rect">
                  <a:avLst/>
                </a:prstGeom>
                <a:noFill/>
                <a:ln w="9525">
                  <a:noFill/>
                  <a:miter lim="800000"/>
                  <a:headEnd/>
                  <a:tailEnd/>
                </a:ln>
              </p:spPr>
            </p:pic>
          </p:grpSp>
        </p:grpSp>
        <p:pic>
          <p:nvPicPr>
            <p:cNvPr id="248833" name="Picture 1"/>
            <p:cNvPicPr>
              <a:picLocks noChangeAspect="1" noChangeArrowheads="1"/>
            </p:cNvPicPr>
            <p:nvPr/>
          </p:nvPicPr>
          <p:blipFill>
            <a:blip r:embed="rId5" cstate="print"/>
            <a:srcRect/>
            <a:stretch>
              <a:fillRect/>
            </a:stretch>
          </p:blipFill>
          <p:spPr bwMode="auto">
            <a:xfrm>
              <a:off x="-1371600" y="-3429000"/>
              <a:ext cx="9957688" cy="783803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584775"/>
          </a:xfrm>
          <a:prstGeom prst="rect">
            <a:avLst/>
          </a:prstGeom>
          <a:solidFill>
            <a:srgbClr val="FFFF00"/>
          </a:solidFill>
        </p:spPr>
        <p:txBody>
          <a:bodyPr wrap="square">
            <a:spAutoFit/>
          </a:bodyPr>
          <a:lstStyle/>
          <a:p>
            <a:pPr algn="ctr"/>
            <a:r>
              <a:rPr lang="en-US" sz="3200" b="1" dirty="0" smtClean="0"/>
              <a:t>Location of National Parks for Today’s Discussion</a:t>
            </a:r>
            <a:endParaRPr lang="en-US" sz="3200" b="1" dirty="0"/>
          </a:p>
        </p:txBody>
      </p:sp>
      <p:sp>
        <p:nvSpPr>
          <p:cNvPr id="17" name="Rectangle 16"/>
          <p:cNvSpPr/>
          <p:nvPr/>
        </p:nvSpPr>
        <p:spPr>
          <a:xfrm>
            <a:off x="3124200" y="2362200"/>
            <a:ext cx="18288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srcRect l="41718" t="31944"/>
          <a:stretch>
            <a:fillRect/>
          </a:stretch>
        </p:blipFill>
        <p:spPr bwMode="auto">
          <a:xfrm>
            <a:off x="990600" y="609600"/>
            <a:ext cx="7125876" cy="6248400"/>
          </a:xfrm>
          <a:prstGeom prst="rect">
            <a:avLst/>
          </a:prstGeom>
          <a:noFill/>
          <a:ln w="57150">
            <a:solidFill>
              <a:schemeClr val="tx1"/>
            </a:solidFill>
            <a:miter lim="800000"/>
            <a:headEnd/>
            <a:tailEnd/>
          </a:ln>
        </p:spPr>
      </p:pic>
      <p:sp>
        <p:nvSpPr>
          <p:cNvPr id="18" name="Rounded Rectangle 17"/>
          <p:cNvSpPr/>
          <p:nvPr/>
        </p:nvSpPr>
        <p:spPr>
          <a:xfrm>
            <a:off x="5791200" y="1447800"/>
            <a:ext cx="1828800" cy="114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0"/>
            <a:ext cx="9144000" cy="584775"/>
          </a:xfrm>
          <a:prstGeom prst="rect">
            <a:avLst/>
          </a:prstGeom>
          <a:solidFill>
            <a:srgbClr val="FFFF00"/>
          </a:solidFill>
        </p:spPr>
        <p:txBody>
          <a:bodyPr wrap="square">
            <a:spAutoFit/>
          </a:bodyPr>
          <a:lstStyle/>
          <a:p>
            <a:pPr algn="ctr"/>
            <a:r>
              <a:rPr lang="en-US" sz="3200" b="1" dirty="0" smtClean="0"/>
              <a:t>CANYONLANDS NATIONAL PARK</a:t>
            </a:r>
            <a:endParaRPr lang="en-US" sz="3200" b="1" dirty="0"/>
          </a:p>
        </p:txBody>
      </p:sp>
      <p:sp>
        <p:nvSpPr>
          <p:cNvPr id="23" name="TextBox 22"/>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pic>
        <p:nvPicPr>
          <p:cNvPr id="246786" name="Picture 2"/>
          <p:cNvPicPr>
            <a:picLocks noChangeAspect="1" noChangeArrowheads="1"/>
          </p:cNvPicPr>
          <p:nvPr/>
        </p:nvPicPr>
        <p:blipFill>
          <a:blip r:embed="rId3" cstate="print"/>
          <a:srcRect r="6679"/>
          <a:stretch>
            <a:fillRect/>
          </a:stretch>
        </p:blipFill>
        <p:spPr bwMode="auto">
          <a:xfrm>
            <a:off x="4657980" y="2590800"/>
            <a:ext cx="2722534" cy="2390775"/>
          </a:xfrm>
          <a:prstGeom prst="rect">
            <a:avLst/>
          </a:prstGeom>
          <a:noFill/>
          <a:ln w="9525">
            <a:noFill/>
            <a:miter lim="800000"/>
            <a:headEnd/>
            <a:tailEnd/>
          </a:ln>
        </p:spPr>
      </p:pic>
      <p:sp>
        <p:nvSpPr>
          <p:cNvPr id="20" name="Rounded Rectangle 19"/>
          <p:cNvSpPr/>
          <p:nvPr/>
        </p:nvSpPr>
        <p:spPr>
          <a:xfrm>
            <a:off x="4669466" y="2590800"/>
            <a:ext cx="2670048" cy="23408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xit" presetSubtype="0" fill="hold" grpId="0" nodeType="clickEffect">
                                  <p:stCondLst>
                                    <p:cond delay="0"/>
                                  </p:stCondLst>
                                  <p:childTnLst>
                                    <p:animEffect transition="out" filter="fade">
                                      <p:cBhvr>
                                        <p:cTn id="6" dur="800" accel="100000">
                                          <p:stCondLst>
                                            <p:cond delay="200"/>
                                          </p:stCondLst>
                                        </p:cTn>
                                        <p:tgtEl>
                                          <p:spTgt spid="18"/>
                                        </p:tgtEl>
                                      </p:cBhvr>
                                    </p:animEffect>
                                    <p:anim calcmode="lin" valueType="num">
                                      <p:cBhvr>
                                        <p:cTn id="7" dur="800" accel="100000">
                                          <p:stCondLst>
                                            <p:cond delay="200"/>
                                          </p:stCondLst>
                                        </p:cTn>
                                        <p:tgtEl>
                                          <p:spTgt spid="18"/>
                                        </p:tgtEl>
                                        <p:attrNameLst>
                                          <p:attrName>style.rotation</p:attrName>
                                        </p:attrNameLst>
                                      </p:cBhvr>
                                      <p:tavLst>
                                        <p:tav tm="0">
                                          <p:val>
                                            <p:fltVal val="0"/>
                                          </p:val>
                                        </p:tav>
                                        <p:tav tm="100000">
                                          <p:val>
                                            <p:fltVal val="-90"/>
                                          </p:val>
                                        </p:tav>
                                      </p:tavLst>
                                    </p:anim>
                                    <p:anim calcmode="lin" valueType="num">
                                      <p:cBhvr>
                                        <p:cTn id="8" dur="200" decel="100000"/>
                                        <p:tgtEl>
                                          <p:spTgt spid="18"/>
                                        </p:tgtEl>
                                        <p:attrNameLst>
                                          <p:attrName>ppt_x</p:attrName>
                                        </p:attrNameLst>
                                      </p:cBhvr>
                                      <p:tavLst>
                                        <p:tav tm="0">
                                          <p:val>
                                            <p:strVal val="ppt_x"/>
                                          </p:val>
                                        </p:tav>
                                        <p:tav tm="100000">
                                          <p:val>
                                            <p:strVal val="ppt_x-0.05"/>
                                          </p:val>
                                        </p:tav>
                                      </p:tavLst>
                                    </p:anim>
                                    <p:anim calcmode="lin" valueType="num">
                                      <p:cBhvr>
                                        <p:cTn id="9" dur="200" decel="100000"/>
                                        <p:tgtEl>
                                          <p:spTgt spid="18"/>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18"/>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18"/>
                                        </p:tgtEl>
                                        <p:attrNameLst>
                                          <p:attrName>ppt_y</p:attrName>
                                        </p:attrNameLst>
                                      </p:cBhvr>
                                      <p:tavLst>
                                        <p:tav tm="0">
                                          <p:val>
                                            <p:strVal val="ppt_y"/>
                                          </p:val>
                                        </p:tav>
                                        <p:tav tm="100000">
                                          <p:val>
                                            <p:strVal val="ppt_y-0.4-0.1"/>
                                          </p:val>
                                        </p:tav>
                                      </p:tavLst>
                                    </p:anim>
                                    <p:set>
                                      <p:cBhvr>
                                        <p:cTn id="12" dur="1" fill="hold">
                                          <p:stCondLst>
                                            <p:cond delay="999"/>
                                          </p:stCondLst>
                                        </p:cTn>
                                        <p:tgtEl>
                                          <p:spTgt spid="18"/>
                                        </p:tgtEl>
                                        <p:attrNameLst>
                                          <p:attrName>style.visibility</p:attrName>
                                        </p:attrNameLst>
                                      </p:cBhvr>
                                      <p:to>
                                        <p:strVal val="hidden"/>
                                      </p:to>
                                    </p:set>
                                  </p:childTnLst>
                                </p:cTn>
                              </p:par>
                              <p:par>
                                <p:cTn id="13" presetID="53" presetClass="entr" presetSubtype="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46786"/>
                                        </p:tgtEl>
                                        <p:attrNameLst>
                                          <p:attrName>style.visibility</p:attrName>
                                        </p:attrNameLst>
                                      </p:cBhvr>
                                      <p:to>
                                        <p:strVal val="visible"/>
                                      </p:to>
                                    </p:set>
                                  </p:childTnLst>
                                </p:cTn>
                              </p:par>
                              <p:par>
                                <p:cTn id="22" presetID="56" presetClass="path" presetSubtype="0" accel="50000" decel="50000" fill="hold" nodeType="withEffect">
                                  <p:stCondLst>
                                    <p:cond delay="0"/>
                                  </p:stCondLst>
                                  <p:childTnLst>
                                    <p:animMotion origin="layout" path="M 5E-6 -3.33333E-6 L -0.30105 -0.49652 " pathEditMode="relative" rAng="0" ptsTypes="AA">
                                      <p:cBhvr>
                                        <p:cTn id="23" dur="2000" fill="hold"/>
                                        <p:tgtEl>
                                          <p:spTgt spid="246786"/>
                                        </p:tgtEl>
                                        <p:attrNameLst>
                                          <p:attrName>ppt_x</p:attrName>
                                          <p:attrName>ppt_y</p:attrName>
                                        </p:attrNameLst>
                                      </p:cBhvr>
                                      <p:rCtr x="-151" y="-248"/>
                                    </p:animMotion>
                                  </p:childTnLst>
                                </p:cTn>
                              </p:par>
                              <p:par>
                                <p:cTn id="24" presetID="10" presetClass="exit" presetSubtype="0" fill="hold" nodeType="withEffect">
                                  <p:stCondLst>
                                    <p:cond delay="0"/>
                                  </p:stCondLst>
                                  <p:childTnLst>
                                    <p:animEffect transition="out" filter="fade">
                                      <p:cBhvr>
                                        <p:cTn id="25" dur="2000"/>
                                        <p:tgtEl>
                                          <p:spTgt spid="246786"/>
                                        </p:tgtEl>
                                      </p:cBhvr>
                                    </p:animEffect>
                                    <p:set>
                                      <p:cBhvr>
                                        <p:cTn id="26" dur="1" fill="hold">
                                          <p:stCondLst>
                                            <p:cond delay="1999"/>
                                          </p:stCondLst>
                                        </p:cTn>
                                        <p:tgtEl>
                                          <p:spTgt spid="24678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20"/>
                                        </p:tgtEl>
                                      </p:cBhvr>
                                    </p:animEffect>
                                    <p:set>
                                      <p:cBhvr>
                                        <p:cTn id="29" dur="1" fill="hold">
                                          <p:stCondLst>
                                            <p:cond delay="1999"/>
                                          </p:stCondLst>
                                        </p:cTn>
                                        <p:tgtEl>
                                          <p:spTgt spid="2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0" grpId="0" animBg="1"/>
      <p:bldP spid="2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NATIONAL PARK</a:t>
            </a:r>
            <a:endParaRPr lang="en-US" dirty="0"/>
          </a:p>
        </p:txBody>
      </p:sp>
      <p:pic>
        <p:nvPicPr>
          <p:cNvPr id="6" name="Canyonlands NP.mp4">
            <a:hlinkClick r:id="" action="ppaction://media"/>
          </p:cNvPr>
          <p:cNvPicPr>
            <a:picLocks noRot="1" noChangeAspect="1"/>
          </p:cNvPicPr>
          <p:nvPr>
            <a:videoFile r:link="rId1"/>
          </p:nvPr>
        </p:nvPicPr>
        <p:blipFill>
          <a:blip r:embed="rId3" cstate="print"/>
          <a:stretch>
            <a:fillRect/>
          </a:stretch>
        </p:blipFill>
        <p:spPr>
          <a:xfrm>
            <a:off x="0" y="514350"/>
            <a:ext cx="9144000" cy="6343650"/>
          </a:xfrm>
          <a:prstGeom prst="rect">
            <a:avLst/>
          </a:prstGeom>
        </p:spPr>
      </p:pic>
      <p:pic>
        <p:nvPicPr>
          <p:cNvPr id="5" name="Picture 2" descr="https://www.visitutah.com/azure/cmsroot/visitutah/media/site-assets/three-season-photography/mighty-5/canyonlands/experience_deadhorsepoint.jpg?w=450&amp;h=450&amp;mode=crop&amp;scale=both"/>
          <p:cNvPicPr>
            <a:picLocks noChangeAspect="1" noChangeArrowheads="1"/>
          </p:cNvPicPr>
          <p:nvPr/>
        </p:nvPicPr>
        <p:blipFill>
          <a:blip r:embed="rId4" cstate="print"/>
          <a:srcRect/>
          <a:stretch>
            <a:fillRect/>
          </a:stretch>
        </p:blipFill>
        <p:spPr bwMode="auto">
          <a:xfrm>
            <a:off x="1409700" y="533400"/>
            <a:ext cx="6324600" cy="6324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51804"/>
            <a:ext cx="6096000" cy="4555093"/>
          </a:xfrm>
          <a:prstGeom prst="rect">
            <a:avLst/>
          </a:prstGeom>
        </p:spPr>
        <p:txBody>
          <a:bodyPr wrap="square">
            <a:spAutoFit/>
          </a:bodyPr>
          <a:lstStyle/>
          <a:p>
            <a:pPr marL="176213" indent="-176213">
              <a:spcAft>
                <a:spcPts val="600"/>
              </a:spcAft>
              <a:buFont typeface="Arial" pitchFamily="34" charset="0"/>
              <a:buChar char="•"/>
            </a:pPr>
            <a:r>
              <a:rPr lang="en-US" sz="2800" dirty="0" smtClean="0"/>
              <a:t>Canyonlands was established as a National Park in 1964 and in 1971 Congress expanded the park to its current size</a:t>
            </a:r>
          </a:p>
          <a:p>
            <a:pPr marL="176213" indent="-176213">
              <a:spcAft>
                <a:spcPts val="600"/>
              </a:spcAft>
              <a:buFont typeface="Arial" pitchFamily="34" charset="0"/>
              <a:buChar char="•"/>
            </a:pPr>
            <a:r>
              <a:rPr lang="en-US" sz="2800" dirty="0" smtClean="0"/>
              <a:t>It is approximately 38.4 mi long by 14.3 mi wide and covers approximately 257, 640 acres (402 sq miles) </a:t>
            </a:r>
          </a:p>
          <a:p>
            <a:pPr marL="176213" indent="-176213">
              <a:spcAft>
                <a:spcPts val="600"/>
              </a:spcAft>
              <a:buFont typeface="Arial" pitchFamily="34" charset="0"/>
              <a:buChar char="•"/>
            </a:pPr>
            <a:r>
              <a:rPr lang="en-US" sz="2800" dirty="0" smtClean="0"/>
              <a:t>Canyonlands is made up of three land districts; Island in the Sky in the north, The Maze in the central section, and</a:t>
            </a:r>
            <a:endParaRPr lang="en-US" sz="2800" dirty="0"/>
          </a:p>
        </p:txBody>
      </p:sp>
      <p:sp>
        <p:nvSpPr>
          <p:cNvPr id="23" name="Rectangle 22"/>
          <p:cNvSpPr/>
          <p:nvPr/>
        </p:nvSpPr>
        <p:spPr>
          <a:xfrm>
            <a:off x="0" y="5091261"/>
            <a:ext cx="9144000" cy="1461939"/>
          </a:xfrm>
          <a:prstGeom prst="rect">
            <a:avLst/>
          </a:prstGeom>
        </p:spPr>
        <p:txBody>
          <a:bodyPr wrap="square">
            <a:spAutoFit/>
          </a:bodyPr>
          <a:lstStyle/>
          <a:p>
            <a:pPr marL="176213" indent="-176213">
              <a:spcAft>
                <a:spcPts val="600"/>
              </a:spcAft>
            </a:pPr>
            <a:r>
              <a:rPr lang="en-US" sz="2800" dirty="0" smtClean="0"/>
              <a:t>	The Needles in the southern section</a:t>
            </a:r>
          </a:p>
          <a:p>
            <a:pPr marL="176213" indent="-176213">
              <a:spcAft>
                <a:spcPts val="600"/>
              </a:spcAft>
              <a:buFont typeface="Arial" pitchFamily="34" charset="0"/>
              <a:buChar char="•"/>
            </a:pPr>
            <a:r>
              <a:rPr lang="en-US" sz="2800" dirty="0" smtClean="0"/>
              <a:t>The upper half of the park is bounded by the Green River on the West and the Colorado River on the East</a:t>
            </a:r>
          </a:p>
        </p:txBody>
      </p:sp>
      <p:sp>
        <p:nvSpPr>
          <p:cNvPr id="3" name="TextBox 2"/>
          <p:cNvSpPr txBox="1"/>
          <p:nvPr/>
        </p:nvSpPr>
        <p:spPr>
          <a:xfrm>
            <a:off x="0" y="0"/>
            <a:ext cx="9144000" cy="646331"/>
          </a:xfrm>
          <a:prstGeom prst="rect">
            <a:avLst/>
          </a:prstGeom>
          <a:solidFill>
            <a:srgbClr val="FFFF00"/>
          </a:solidFill>
        </p:spPr>
        <p:txBody>
          <a:bodyPr wrap="square" rtlCol="0">
            <a:spAutoFit/>
          </a:bodyPr>
          <a:lstStyle/>
          <a:p>
            <a:pPr algn="ctr"/>
            <a:r>
              <a:rPr lang="en-US" sz="3600" b="1" dirty="0" smtClean="0"/>
              <a:t>CANYONLANDS NP - OVERVIEW</a:t>
            </a:r>
          </a:p>
        </p:txBody>
      </p:sp>
      <p:sp>
        <p:nvSpPr>
          <p:cNvPr id="21" name="TextBox 20"/>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7" name="Group 6"/>
          <p:cNvGrpSpPr>
            <a:grpSpLocks noChangeAspect="1"/>
          </p:cNvGrpSpPr>
          <p:nvPr/>
        </p:nvGrpSpPr>
        <p:grpSpPr>
          <a:xfrm>
            <a:off x="6097452" y="655320"/>
            <a:ext cx="3046548" cy="4297680"/>
            <a:chOff x="196701" y="914400"/>
            <a:chExt cx="8750300" cy="12343804"/>
          </a:xfrm>
        </p:grpSpPr>
        <p:pic>
          <p:nvPicPr>
            <p:cNvPr id="8" name="Picture 2"/>
            <p:cNvPicPr>
              <a:picLocks noChangeAspect="1" noChangeArrowheads="1"/>
            </p:cNvPicPr>
            <p:nvPr/>
          </p:nvPicPr>
          <p:blipFill>
            <a:blip r:embed="rId2" cstate="print">
              <a:lum bright="-10000" contrast="20000"/>
            </a:blip>
            <a:srcRect/>
            <a:stretch>
              <a:fillRect/>
            </a:stretch>
          </p:blipFill>
          <p:spPr bwMode="auto">
            <a:xfrm>
              <a:off x="212725" y="914400"/>
              <a:ext cx="8718550" cy="5029200"/>
            </a:xfrm>
            <a:prstGeom prst="rect">
              <a:avLst/>
            </a:prstGeom>
            <a:noFill/>
            <a:ln w="9525">
              <a:noFill/>
              <a:miter lim="800000"/>
              <a:headEnd/>
              <a:tailEnd/>
            </a:ln>
          </p:spPr>
        </p:pic>
        <p:grpSp>
          <p:nvGrpSpPr>
            <p:cNvPr id="9" name="Group 5"/>
            <p:cNvGrpSpPr/>
            <p:nvPr/>
          </p:nvGrpSpPr>
          <p:grpSpPr>
            <a:xfrm>
              <a:off x="196701" y="5847903"/>
              <a:ext cx="8750300" cy="7410301"/>
              <a:chOff x="228600" y="5943600"/>
              <a:chExt cx="8750300" cy="7410301"/>
            </a:xfrm>
          </p:grpSpPr>
          <p:pic>
            <p:nvPicPr>
              <p:cNvPr id="10" name="Picture 3"/>
              <p:cNvPicPr>
                <a:picLocks noChangeAspect="1" noChangeArrowheads="1"/>
              </p:cNvPicPr>
              <p:nvPr/>
            </p:nvPicPr>
            <p:blipFill>
              <a:blip r:embed="rId3" cstate="print">
                <a:lum bright="-10000" contrast="20000"/>
              </a:blip>
              <a:srcRect/>
              <a:stretch>
                <a:fillRect/>
              </a:stretch>
            </p:blipFill>
            <p:spPr bwMode="auto">
              <a:xfrm>
                <a:off x="228600" y="5943600"/>
                <a:ext cx="8750300" cy="4787900"/>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lum bright="-10000" contrast="20000"/>
              </a:blip>
              <a:srcRect/>
              <a:stretch>
                <a:fillRect/>
              </a:stretch>
            </p:blipFill>
            <p:spPr bwMode="auto">
              <a:xfrm>
                <a:off x="228600" y="9493101"/>
                <a:ext cx="8731250" cy="3860800"/>
              </a:xfrm>
              <a:prstGeom prst="rect">
                <a:avLst/>
              </a:prstGeom>
              <a:noFill/>
              <a:ln w="9525">
                <a:noFill/>
                <a:miter lim="800000"/>
                <a:headEnd/>
                <a:tailEnd/>
              </a:ln>
            </p:spPr>
          </p:pic>
        </p:grpSp>
      </p:grpSp>
      <p:cxnSp>
        <p:nvCxnSpPr>
          <p:cNvPr id="12" name="Straight Arrow Connector 11"/>
          <p:cNvCxnSpPr/>
          <p:nvPr/>
        </p:nvCxnSpPr>
        <p:spPr>
          <a:xfrm>
            <a:off x="7184570" y="914400"/>
            <a:ext cx="1676400" cy="36576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955970" y="3276600"/>
            <a:ext cx="1855017" cy="1"/>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184570" y="1066800"/>
            <a:ext cx="1197430" cy="914400"/>
          </a:xfrm>
          <a:prstGeom prst="ellipse">
            <a:avLst/>
          </a:prstGeom>
          <a:solidFill>
            <a:srgbClr val="FFFF00">
              <a:alpha val="69000"/>
            </a:srgb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6600" y="2362200"/>
            <a:ext cx="1143000" cy="791308"/>
          </a:xfrm>
          <a:prstGeom prst="ellipse">
            <a:avLst/>
          </a:prstGeom>
          <a:solidFill>
            <a:srgbClr val="FFFF00">
              <a:alpha val="69000"/>
            </a:srgb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696200" y="3200400"/>
            <a:ext cx="1143000" cy="791308"/>
          </a:xfrm>
          <a:prstGeom prst="ellipse">
            <a:avLst/>
          </a:prstGeom>
          <a:solidFill>
            <a:srgbClr val="FFFF00">
              <a:alpha val="69000"/>
            </a:srgbClr>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996896" y="717630"/>
            <a:ext cx="844952" cy="2309150"/>
          </a:xfrm>
          <a:custGeom>
            <a:avLst/>
            <a:gdLst>
              <a:gd name="connsiteX0" fmla="*/ 150471 w 844952"/>
              <a:gd name="connsiteY0" fmla="*/ 0 h 2309150"/>
              <a:gd name="connsiteX1" fmla="*/ 133109 w 844952"/>
              <a:gd name="connsiteY1" fmla="*/ 75236 h 2309150"/>
              <a:gd name="connsiteX2" fmla="*/ 86810 w 844952"/>
              <a:gd name="connsiteY2" fmla="*/ 75236 h 2309150"/>
              <a:gd name="connsiteX3" fmla="*/ 0 w 844952"/>
              <a:gd name="connsiteY3" fmla="*/ 46299 h 2309150"/>
              <a:gd name="connsiteX4" fmla="*/ 0 w 844952"/>
              <a:gd name="connsiteY4" fmla="*/ 46299 h 2309150"/>
              <a:gd name="connsiteX5" fmla="*/ 5788 w 844952"/>
              <a:gd name="connsiteY5" fmla="*/ 115747 h 2309150"/>
              <a:gd name="connsiteX6" fmla="*/ 75236 w 844952"/>
              <a:gd name="connsiteY6" fmla="*/ 150471 h 2309150"/>
              <a:gd name="connsiteX7" fmla="*/ 190982 w 844952"/>
              <a:gd name="connsiteY7" fmla="*/ 260431 h 2309150"/>
              <a:gd name="connsiteX8" fmla="*/ 208345 w 844952"/>
              <a:gd name="connsiteY8" fmla="*/ 370390 h 2309150"/>
              <a:gd name="connsiteX9" fmla="*/ 173620 w 844952"/>
              <a:gd name="connsiteY9" fmla="*/ 422476 h 2309150"/>
              <a:gd name="connsiteX10" fmla="*/ 144684 w 844952"/>
              <a:gd name="connsiteY10" fmla="*/ 520861 h 2309150"/>
              <a:gd name="connsiteX11" fmla="*/ 104172 w 844952"/>
              <a:gd name="connsiteY11" fmla="*/ 538223 h 2309150"/>
              <a:gd name="connsiteX12" fmla="*/ 121534 w 844952"/>
              <a:gd name="connsiteY12" fmla="*/ 596097 h 2309150"/>
              <a:gd name="connsiteX13" fmla="*/ 179408 w 844952"/>
              <a:gd name="connsiteY13" fmla="*/ 717631 h 2309150"/>
              <a:gd name="connsiteX14" fmla="*/ 179408 w 844952"/>
              <a:gd name="connsiteY14" fmla="*/ 717631 h 2309150"/>
              <a:gd name="connsiteX15" fmla="*/ 115747 w 844952"/>
              <a:gd name="connsiteY15" fmla="*/ 821803 h 2309150"/>
              <a:gd name="connsiteX16" fmla="*/ 81023 w 844952"/>
              <a:gd name="connsiteY16" fmla="*/ 885464 h 2309150"/>
              <a:gd name="connsiteX17" fmla="*/ 40512 w 844952"/>
              <a:gd name="connsiteY17" fmla="*/ 920188 h 2309150"/>
              <a:gd name="connsiteX18" fmla="*/ 75236 w 844952"/>
              <a:gd name="connsiteY18" fmla="*/ 978061 h 2309150"/>
              <a:gd name="connsiteX19" fmla="*/ 156258 w 844952"/>
              <a:gd name="connsiteY19" fmla="*/ 1001211 h 2309150"/>
              <a:gd name="connsiteX20" fmla="*/ 127322 w 844952"/>
              <a:gd name="connsiteY20" fmla="*/ 1070659 h 2309150"/>
              <a:gd name="connsiteX21" fmla="*/ 127322 w 844952"/>
              <a:gd name="connsiteY21" fmla="*/ 1070659 h 2309150"/>
              <a:gd name="connsiteX22" fmla="*/ 208345 w 844952"/>
              <a:gd name="connsiteY22" fmla="*/ 1053297 h 2309150"/>
              <a:gd name="connsiteX23" fmla="*/ 272005 w 844952"/>
              <a:gd name="connsiteY23" fmla="*/ 931762 h 2309150"/>
              <a:gd name="connsiteX24" fmla="*/ 364603 w 844952"/>
              <a:gd name="connsiteY24" fmla="*/ 943337 h 2309150"/>
              <a:gd name="connsiteX25" fmla="*/ 358815 w 844952"/>
              <a:gd name="connsiteY25" fmla="*/ 989636 h 2309150"/>
              <a:gd name="connsiteX26" fmla="*/ 306729 w 844952"/>
              <a:gd name="connsiteY26" fmla="*/ 1076446 h 2309150"/>
              <a:gd name="connsiteX27" fmla="*/ 289367 w 844952"/>
              <a:gd name="connsiteY27" fmla="*/ 1134319 h 2309150"/>
              <a:gd name="connsiteX28" fmla="*/ 324091 w 844952"/>
              <a:gd name="connsiteY28" fmla="*/ 1226917 h 2309150"/>
              <a:gd name="connsiteX29" fmla="*/ 416689 w 844952"/>
              <a:gd name="connsiteY29" fmla="*/ 1267428 h 2309150"/>
              <a:gd name="connsiteX30" fmla="*/ 462988 w 844952"/>
              <a:gd name="connsiteY30" fmla="*/ 1238492 h 2309150"/>
              <a:gd name="connsiteX31" fmla="*/ 491924 w 844952"/>
              <a:gd name="connsiteY31" fmla="*/ 1151681 h 2309150"/>
              <a:gd name="connsiteX32" fmla="*/ 491924 w 844952"/>
              <a:gd name="connsiteY32" fmla="*/ 1151681 h 2309150"/>
              <a:gd name="connsiteX33" fmla="*/ 520861 w 844952"/>
              <a:gd name="connsiteY33" fmla="*/ 1232704 h 2309150"/>
              <a:gd name="connsiteX34" fmla="*/ 486137 w 844952"/>
              <a:gd name="connsiteY34" fmla="*/ 1261641 h 2309150"/>
              <a:gd name="connsiteX35" fmla="*/ 422476 w 844952"/>
              <a:gd name="connsiteY35" fmla="*/ 1302152 h 2309150"/>
              <a:gd name="connsiteX36" fmla="*/ 422476 w 844952"/>
              <a:gd name="connsiteY36" fmla="*/ 1371600 h 2309150"/>
              <a:gd name="connsiteX37" fmla="*/ 428263 w 844952"/>
              <a:gd name="connsiteY37" fmla="*/ 1406324 h 2309150"/>
              <a:gd name="connsiteX38" fmla="*/ 497712 w 844952"/>
              <a:gd name="connsiteY38" fmla="*/ 1469985 h 2309150"/>
              <a:gd name="connsiteX39" fmla="*/ 480350 w 844952"/>
              <a:gd name="connsiteY39" fmla="*/ 1585732 h 2309150"/>
              <a:gd name="connsiteX40" fmla="*/ 584522 w 844952"/>
              <a:gd name="connsiteY40" fmla="*/ 1643605 h 2309150"/>
              <a:gd name="connsiteX41" fmla="*/ 601884 w 844952"/>
              <a:gd name="connsiteY41" fmla="*/ 1678329 h 2309150"/>
              <a:gd name="connsiteX42" fmla="*/ 567160 w 844952"/>
              <a:gd name="connsiteY42" fmla="*/ 1753565 h 2309150"/>
              <a:gd name="connsiteX43" fmla="*/ 567160 w 844952"/>
              <a:gd name="connsiteY43" fmla="*/ 1817226 h 2309150"/>
              <a:gd name="connsiteX44" fmla="*/ 619246 w 844952"/>
              <a:gd name="connsiteY44" fmla="*/ 1811438 h 2309150"/>
              <a:gd name="connsiteX45" fmla="*/ 711843 w 844952"/>
              <a:gd name="connsiteY45" fmla="*/ 1741990 h 2309150"/>
              <a:gd name="connsiteX46" fmla="*/ 752355 w 844952"/>
              <a:gd name="connsiteY46" fmla="*/ 1799864 h 2309150"/>
              <a:gd name="connsiteX47" fmla="*/ 740780 w 844952"/>
              <a:gd name="connsiteY47" fmla="*/ 1846162 h 2309150"/>
              <a:gd name="connsiteX48" fmla="*/ 653970 w 844952"/>
              <a:gd name="connsiteY48" fmla="*/ 1915611 h 2309150"/>
              <a:gd name="connsiteX49" fmla="*/ 665545 w 844952"/>
              <a:gd name="connsiteY49" fmla="*/ 1961909 h 2309150"/>
              <a:gd name="connsiteX50" fmla="*/ 740780 w 844952"/>
              <a:gd name="connsiteY50" fmla="*/ 1932973 h 2309150"/>
              <a:gd name="connsiteX51" fmla="*/ 798653 w 844952"/>
              <a:gd name="connsiteY51" fmla="*/ 1979271 h 2309150"/>
              <a:gd name="connsiteX52" fmla="*/ 821803 w 844952"/>
              <a:gd name="connsiteY52" fmla="*/ 2025570 h 2309150"/>
              <a:gd name="connsiteX53" fmla="*/ 717631 w 844952"/>
              <a:gd name="connsiteY53" fmla="*/ 2031357 h 2309150"/>
              <a:gd name="connsiteX54" fmla="*/ 642395 w 844952"/>
              <a:gd name="connsiteY54" fmla="*/ 2066081 h 2309150"/>
              <a:gd name="connsiteX55" fmla="*/ 665545 w 844952"/>
              <a:gd name="connsiteY55" fmla="*/ 2123955 h 2309150"/>
              <a:gd name="connsiteX56" fmla="*/ 752355 w 844952"/>
              <a:gd name="connsiteY56" fmla="*/ 2164466 h 2309150"/>
              <a:gd name="connsiteX57" fmla="*/ 827590 w 844952"/>
              <a:gd name="connsiteY57" fmla="*/ 2152892 h 2309150"/>
              <a:gd name="connsiteX58" fmla="*/ 810228 w 844952"/>
              <a:gd name="connsiteY58" fmla="*/ 2193403 h 2309150"/>
              <a:gd name="connsiteX59" fmla="*/ 723418 w 844952"/>
              <a:gd name="connsiteY59" fmla="*/ 2280213 h 2309150"/>
              <a:gd name="connsiteX60" fmla="*/ 711843 w 844952"/>
              <a:gd name="connsiteY60" fmla="*/ 2309150 h 2309150"/>
              <a:gd name="connsiteX61" fmla="*/ 844952 w 844952"/>
              <a:gd name="connsiteY61" fmla="*/ 2280213 h 230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44952" h="2309150">
                <a:moveTo>
                  <a:pt x="150471" y="0"/>
                </a:moveTo>
                <a:lnTo>
                  <a:pt x="133109" y="75236"/>
                </a:lnTo>
                <a:lnTo>
                  <a:pt x="86810" y="75236"/>
                </a:lnTo>
                <a:lnTo>
                  <a:pt x="0" y="46299"/>
                </a:lnTo>
                <a:lnTo>
                  <a:pt x="0" y="46299"/>
                </a:lnTo>
                <a:lnTo>
                  <a:pt x="5788" y="115747"/>
                </a:lnTo>
                <a:lnTo>
                  <a:pt x="75236" y="150471"/>
                </a:lnTo>
                <a:lnTo>
                  <a:pt x="190982" y="260431"/>
                </a:lnTo>
                <a:lnTo>
                  <a:pt x="208345" y="370390"/>
                </a:lnTo>
                <a:lnTo>
                  <a:pt x="173620" y="422476"/>
                </a:lnTo>
                <a:lnTo>
                  <a:pt x="144684" y="520861"/>
                </a:lnTo>
                <a:lnTo>
                  <a:pt x="104172" y="538223"/>
                </a:lnTo>
                <a:lnTo>
                  <a:pt x="121534" y="596097"/>
                </a:lnTo>
                <a:lnTo>
                  <a:pt x="179408" y="717631"/>
                </a:lnTo>
                <a:lnTo>
                  <a:pt x="179408" y="717631"/>
                </a:lnTo>
                <a:lnTo>
                  <a:pt x="115747" y="821803"/>
                </a:lnTo>
                <a:lnTo>
                  <a:pt x="81023" y="885464"/>
                </a:lnTo>
                <a:lnTo>
                  <a:pt x="40512" y="920188"/>
                </a:lnTo>
                <a:lnTo>
                  <a:pt x="75236" y="978061"/>
                </a:lnTo>
                <a:lnTo>
                  <a:pt x="156258" y="1001211"/>
                </a:lnTo>
                <a:lnTo>
                  <a:pt x="127322" y="1070659"/>
                </a:lnTo>
                <a:lnTo>
                  <a:pt x="127322" y="1070659"/>
                </a:lnTo>
                <a:lnTo>
                  <a:pt x="208345" y="1053297"/>
                </a:lnTo>
                <a:lnTo>
                  <a:pt x="272005" y="931762"/>
                </a:lnTo>
                <a:lnTo>
                  <a:pt x="364603" y="943337"/>
                </a:lnTo>
                <a:lnTo>
                  <a:pt x="358815" y="989636"/>
                </a:lnTo>
                <a:lnTo>
                  <a:pt x="306729" y="1076446"/>
                </a:lnTo>
                <a:lnTo>
                  <a:pt x="289367" y="1134319"/>
                </a:lnTo>
                <a:lnTo>
                  <a:pt x="324091" y="1226917"/>
                </a:lnTo>
                <a:lnTo>
                  <a:pt x="416689" y="1267428"/>
                </a:lnTo>
                <a:lnTo>
                  <a:pt x="462988" y="1238492"/>
                </a:lnTo>
                <a:lnTo>
                  <a:pt x="491924" y="1151681"/>
                </a:lnTo>
                <a:lnTo>
                  <a:pt x="491924" y="1151681"/>
                </a:lnTo>
                <a:lnTo>
                  <a:pt x="520861" y="1232704"/>
                </a:lnTo>
                <a:lnTo>
                  <a:pt x="486137" y="1261641"/>
                </a:lnTo>
                <a:lnTo>
                  <a:pt x="422476" y="1302152"/>
                </a:lnTo>
                <a:lnTo>
                  <a:pt x="422476" y="1371600"/>
                </a:lnTo>
                <a:lnTo>
                  <a:pt x="428263" y="1406324"/>
                </a:lnTo>
                <a:lnTo>
                  <a:pt x="497712" y="1469985"/>
                </a:lnTo>
                <a:lnTo>
                  <a:pt x="480350" y="1585732"/>
                </a:lnTo>
                <a:lnTo>
                  <a:pt x="584522" y="1643605"/>
                </a:lnTo>
                <a:lnTo>
                  <a:pt x="601884" y="1678329"/>
                </a:lnTo>
                <a:lnTo>
                  <a:pt x="567160" y="1753565"/>
                </a:lnTo>
                <a:lnTo>
                  <a:pt x="567160" y="1817226"/>
                </a:lnTo>
                <a:lnTo>
                  <a:pt x="619246" y="1811438"/>
                </a:lnTo>
                <a:lnTo>
                  <a:pt x="711843" y="1741990"/>
                </a:lnTo>
                <a:lnTo>
                  <a:pt x="752355" y="1799864"/>
                </a:lnTo>
                <a:lnTo>
                  <a:pt x="740780" y="1846162"/>
                </a:lnTo>
                <a:lnTo>
                  <a:pt x="653970" y="1915611"/>
                </a:lnTo>
                <a:lnTo>
                  <a:pt x="665545" y="1961909"/>
                </a:lnTo>
                <a:lnTo>
                  <a:pt x="740780" y="1932973"/>
                </a:lnTo>
                <a:lnTo>
                  <a:pt x="798653" y="1979271"/>
                </a:lnTo>
                <a:lnTo>
                  <a:pt x="821803" y="2025570"/>
                </a:lnTo>
                <a:lnTo>
                  <a:pt x="717631" y="2031357"/>
                </a:lnTo>
                <a:lnTo>
                  <a:pt x="642395" y="2066081"/>
                </a:lnTo>
                <a:lnTo>
                  <a:pt x="665545" y="2123955"/>
                </a:lnTo>
                <a:lnTo>
                  <a:pt x="752355" y="2164466"/>
                </a:lnTo>
                <a:lnTo>
                  <a:pt x="827590" y="2152892"/>
                </a:lnTo>
                <a:lnTo>
                  <a:pt x="810228" y="2193403"/>
                </a:lnTo>
                <a:lnTo>
                  <a:pt x="723418" y="2280213"/>
                </a:lnTo>
                <a:lnTo>
                  <a:pt x="711843" y="2309150"/>
                </a:lnTo>
                <a:lnTo>
                  <a:pt x="844952" y="2280213"/>
                </a:lnTo>
              </a:path>
            </a:pathLst>
          </a:cu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6331352" y="734992"/>
            <a:ext cx="2766349" cy="3744411"/>
          </a:xfrm>
          <a:custGeom>
            <a:avLst/>
            <a:gdLst>
              <a:gd name="connsiteX0" fmla="*/ 2743200 w 2766349"/>
              <a:gd name="connsiteY0" fmla="*/ 0 h 3744411"/>
              <a:gd name="connsiteX1" fmla="*/ 2748987 w 2766349"/>
              <a:gd name="connsiteY1" fmla="*/ 75236 h 3744411"/>
              <a:gd name="connsiteX2" fmla="*/ 2748987 w 2766349"/>
              <a:gd name="connsiteY2" fmla="*/ 75236 h 3744411"/>
              <a:gd name="connsiteX3" fmla="*/ 2766349 w 2766349"/>
              <a:gd name="connsiteY3" fmla="*/ 173621 h 3744411"/>
              <a:gd name="connsiteX4" fmla="*/ 2731625 w 2766349"/>
              <a:gd name="connsiteY4" fmla="*/ 277793 h 3744411"/>
              <a:gd name="connsiteX5" fmla="*/ 2679539 w 2766349"/>
              <a:gd name="connsiteY5" fmla="*/ 347241 h 3744411"/>
              <a:gd name="connsiteX6" fmla="*/ 2656390 w 2766349"/>
              <a:gd name="connsiteY6" fmla="*/ 399327 h 3744411"/>
              <a:gd name="connsiteX7" fmla="*/ 2656390 w 2766349"/>
              <a:gd name="connsiteY7" fmla="*/ 515074 h 3744411"/>
              <a:gd name="connsiteX8" fmla="*/ 2627453 w 2766349"/>
              <a:gd name="connsiteY8" fmla="*/ 561373 h 3744411"/>
              <a:gd name="connsiteX9" fmla="*/ 2581154 w 2766349"/>
              <a:gd name="connsiteY9" fmla="*/ 572947 h 3744411"/>
              <a:gd name="connsiteX10" fmla="*/ 2546430 w 2766349"/>
              <a:gd name="connsiteY10" fmla="*/ 549798 h 3744411"/>
              <a:gd name="connsiteX11" fmla="*/ 2453833 w 2766349"/>
              <a:gd name="connsiteY11" fmla="*/ 561373 h 3744411"/>
              <a:gd name="connsiteX12" fmla="*/ 2401747 w 2766349"/>
              <a:gd name="connsiteY12" fmla="*/ 451413 h 3744411"/>
              <a:gd name="connsiteX13" fmla="*/ 2320724 w 2766349"/>
              <a:gd name="connsiteY13" fmla="*/ 457200 h 3744411"/>
              <a:gd name="connsiteX14" fmla="*/ 2320724 w 2766349"/>
              <a:gd name="connsiteY14" fmla="*/ 491924 h 3744411"/>
              <a:gd name="connsiteX15" fmla="*/ 2286000 w 2766349"/>
              <a:gd name="connsiteY15" fmla="*/ 509286 h 3744411"/>
              <a:gd name="connsiteX16" fmla="*/ 2245489 w 2766349"/>
              <a:gd name="connsiteY16" fmla="*/ 549798 h 3744411"/>
              <a:gd name="connsiteX17" fmla="*/ 2222339 w 2766349"/>
              <a:gd name="connsiteY17" fmla="*/ 515074 h 3744411"/>
              <a:gd name="connsiteX18" fmla="*/ 2210764 w 2766349"/>
              <a:gd name="connsiteY18" fmla="*/ 439838 h 3744411"/>
              <a:gd name="connsiteX19" fmla="*/ 2204977 w 2766349"/>
              <a:gd name="connsiteY19" fmla="*/ 422476 h 3744411"/>
              <a:gd name="connsiteX20" fmla="*/ 2158678 w 2766349"/>
              <a:gd name="connsiteY20" fmla="*/ 422476 h 3744411"/>
              <a:gd name="connsiteX21" fmla="*/ 2158678 w 2766349"/>
              <a:gd name="connsiteY21" fmla="*/ 497712 h 3744411"/>
              <a:gd name="connsiteX22" fmla="*/ 2187615 w 2766349"/>
              <a:gd name="connsiteY22" fmla="*/ 549798 h 3744411"/>
              <a:gd name="connsiteX23" fmla="*/ 2268638 w 2766349"/>
              <a:gd name="connsiteY23" fmla="*/ 601884 h 3744411"/>
              <a:gd name="connsiteX24" fmla="*/ 2314937 w 2766349"/>
              <a:gd name="connsiteY24" fmla="*/ 671332 h 3744411"/>
              <a:gd name="connsiteX25" fmla="*/ 2291787 w 2766349"/>
              <a:gd name="connsiteY25" fmla="*/ 723418 h 3744411"/>
              <a:gd name="connsiteX26" fmla="*/ 2262851 w 2766349"/>
              <a:gd name="connsiteY26" fmla="*/ 763930 h 3744411"/>
              <a:gd name="connsiteX27" fmla="*/ 2251276 w 2766349"/>
              <a:gd name="connsiteY27" fmla="*/ 804441 h 3744411"/>
              <a:gd name="connsiteX28" fmla="*/ 2257063 w 2766349"/>
              <a:gd name="connsiteY28" fmla="*/ 897038 h 3744411"/>
              <a:gd name="connsiteX29" fmla="*/ 2251276 w 2766349"/>
              <a:gd name="connsiteY29" fmla="*/ 949124 h 3744411"/>
              <a:gd name="connsiteX30" fmla="*/ 2309149 w 2766349"/>
              <a:gd name="connsiteY30" fmla="*/ 1070659 h 3744411"/>
              <a:gd name="connsiteX31" fmla="*/ 2291787 w 2766349"/>
              <a:gd name="connsiteY31" fmla="*/ 1134319 h 3744411"/>
              <a:gd name="connsiteX32" fmla="*/ 2222339 w 2766349"/>
              <a:gd name="connsiteY32" fmla="*/ 1145894 h 3744411"/>
              <a:gd name="connsiteX33" fmla="*/ 2147104 w 2766349"/>
              <a:gd name="connsiteY33" fmla="*/ 1145894 h 3744411"/>
              <a:gd name="connsiteX34" fmla="*/ 2106592 w 2766349"/>
              <a:gd name="connsiteY34" fmla="*/ 1064871 h 3744411"/>
              <a:gd name="connsiteX35" fmla="*/ 2054506 w 2766349"/>
              <a:gd name="connsiteY35" fmla="*/ 1076446 h 3744411"/>
              <a:gd name="connsiteX36" fmla="*/ 2048719 w 2766349"/>
              <a:gd name="connsiteY36" fmla="*/ 1128532 h 3744411"/>
              <a:gd name="connsiteX37" fmla="*/ 2123954 w 2766349"/>
              <a:gd name="connsiteY37" fmla="*/ 1238492 h 3744411"/>
              <a:gd name="connsiteX38" fmla="*/ 2112380 w 2766349"/>
              <a:gd name="connsiteY38" fmla="*/ 1331089 h 3744411"/>
              <a:gd name="connsiteX39" fmla="*/ 2123954 w 2766349"/>
              <a:gd name="connsiteY39" fmla="*/ 1400537 h 3744411"/>
              <a:gd name="connsiteX40" fmla="*/ 2170253 w 2766349"/>
              <a:gd name="connsiteY40" fmla="*/ 1475773 h 3744411"/>
              <a:gd name="connsiteX41" fmla="*/ 2147104 w 2766349"/>
              <a:gd name="connsiteY41" fmla="*/ 1504709 h 3744411"/>
              <a:gd name="connsiteX42" fmla="*/ 2048719 w 2766349"/>
              <a:gd name="connsiteY42" fmla="*/ 1498922 h 3744411"/>
              <a:gd name="connsiteX43" fmla="*/ 2025570 w 2766349"/>
              <a:gd name="connsiteY43" fmla="*/ 1568370 h 3744411"/>
              <a:gd name="connsiteX44" fmla="*/ 1932972 w 2766349"/>
              <a:gd name="connsiteY44" fmla="*/ 1585732 h 3744411"/>
              <a:gd name="connsiteX45" fmla="*/ 1921397 w 2766349"/>
              <a:gd name="connsiteY45" fmla="*/ 1614669 h 3744411"/>
              <a:gd name="connsiteX46" fmla="*/ 2002420 w 2766349"/>
              <a:gd name="connsiteY46" fmla="*/ 1713054 h 3744411"/>
              <a:gd name="connsiteX47" fmla="*/ 1990845 w 2766349"/>
              <a:gd name="connsiteY47" fmla="*/ 1736203 h 3744411"/>
              <a:gd name="connsiteX48" fmla="*/ 1961909 w 2766349"/>
              <a:gd name="connsiteY48" fmla="*/ 1770927 h 3744411"/>
              <a:gd name="connsiteX49" fmla="*/ 1898248 w 2766349"/>
              <a:gd name="connsiteY49" fmla="*/ 1782502 h 3744411"/>
              <a:gd name="connsiteX50" fmla="*/ 1909823 w 2766349"/>
              <a:gd name="connsiteY50" fmla="*/ 1851950 h 3744411"/>
              <a:gd name="connsiteX51" fmla="*/ 1892461 w 2766349"/>
              <a:gd name="connsiteY51" fmla="*/ 1904036 h 3744411"/>
              <a:gd name="connsiteX52" fmla="*/ 1828800 w 2766349"/>
              <a:gd name="connsiteY52" fmla="*/ 1915611 h 3744411"/>
              <a:gd name="connsiteX53" fmla="*/ 1770926 w 2766349"/>
              <a:gd name="connsiteY53" fmla="*/ 1904036 h 3744411"/>
              <a:gd name="connsiteX54" fmla="*/ 1724628 w 2766349"/>
              <a:gd name="connsiteY54" fmla="*/ 1927185 h 3744411"/>
              <a:gd name="connsiteX55" fmla="*/ 1753564 w 2766349"/>
              <a:gd name="connsiteY55" fmla="*/ 1973484 h 3744411"/>
              <a:gd name="connsiteX56" fmla="*/ 1788289 w 2766349"/>
              <a:gd name="connsiteY56" fmla="*/ 1990846 h 3744411"/>
              <a:gd name="connsiteX57" fmla="*/ 1869311 w 2766349"/>
              <a:gd name="connsiteY57" fmla="*/ 1979271 h 3744411"/>
              <a:gd name="connsiteX58" fmla="*/ 1932972 w 2766349"/>
              <a:gd name="connsiteY58" fmla="*/ 1921398 h 3744411"/>
              <a:gd name="connsiteX59" fmla="*/ 1979271 w 2766349"/>
              <a:gd name="connsiteY59" fmla="*/ 1950335 h 3744411"/>
              <a:gd name="connsiteX60" fmla="*/ 1950334 w 2766349"/>
              <a:gd name="connsiteY60" fmla="*/ 1985059 h 3744411"/>
              <a:gd name="connsiteX61" fmla="*/ 1880886 w 2766349"/>
              <a:gd name="connsiteY61" fmla="*/ 1996633 h 3744411"/>
              <a:gd name="connsiteX62" fmla="*/ 1834587 w 2766349"/>
              <a:gd name="connsiteY62" fmla="*/ 2031357 h 3744411"/>
              <a:gd name="connsiteX63" fmla="*/ 1782501 w 2766349"/>
              <a:gd name="connsiteY63" fmla="*/ 2095018 h 3744411"/>
              <a:gd name="connsiteX64" fmla="*/ 1736202 w 2766349"/>
              <a:gd name="connsiteY64" fmla="*/ 2118167 h 3744411"/>
              <a:gd name="connsiteX65" fmla="*/ 1701478 w 2766349"/>
              <a:gd name="connsiteY65" fmla="*/ 2118167 h 3744411"/>
              <a:gd name="connsiteX66" fmla="*/ 1666754 w 2766349"/>
              <a:gd name="connsiteY66" fmla="*/ 2158679 h 3744411"/>
              <a:gd name="connsiteX67" fmla="*/ 1632030 w 2766349"/>
              <a:gd name="connsiteY67" fmla="*/ 2204978 h 3744411"/>
              <a:gd name="connsiteX68" fmla="*/ 1579944 w 2766349"/>
              <a:gd name="connsiteY68" fmla="*/ 2210765 h 3744411"/>
              <a:gd name="connsiteX69" fmla="*/ 1539433 w 2766349"/>
              <a:gd name="connsiteY69" fmla="*/ 2239702 h 3744411"/>
              <a:gd name="connsiteX70" fmla="*/ 1504709 w 2766349"/>
              <a:gd name="connsiteY70" fmla="*/ 2286000 h 3744411"/>
              <a:gd name="connsiteX71" fmla="*/ 1469985 w 2766349"/>
              <a:gd name="connsiteY71" fmla="*/ 2338086 h 3744411"/>
              <a:gd name="connsiteX72" fmla="*/ 1388962 w 2766349"/>
              <a:gd name="connsiteY72" fmla="*/ 2355449 h 3744411"/>
              <a:gd name="connsiteX73" fmla="*/ 1267428 w 2766349"/>
              <a:gd name="connsiteY73" fmla="*/ 2494345 h 3744411"/>
              <a:gd name="connsiteX74" fmla="*/ 1279002 w 2766349"/>
              <a:gd name="connsiteY74" fmla="*/ 2517494 h 3744411"/>
              <a:gd name="connsiteX75" fmla="*/ 1325301 w 2766349"/>
              <a:gd name="connsiteY75" fmla="*/ 2552218 h 3744411"/>
              <a:gd name="connsiteX76" fmla="*/ 1267428 w 2766349"/>
              <a:gd name="connsiteY76" fmla="*/ 2581155 h 3744411"/>
              <a:gd name="connsiteX77" fmla="*/ 1215342 w 2766349"/>
              <a:gd name="connsiteY77" fmla="*/ 2650603 h 3744411"/>
              <a:gd name="connsiteX78" fmla="*/ 1105382 w 2766349"/>
              <a:gd name="connsiteY78" fmla="*/ 2737413 h 3744411"/>
              <a:gd name="connsiteX79" fmla="*/ 1076445 w 2766349"/>
              <a:gd name="connsiteY79" fmla="*/ 2795286 h 3744411"/>
              <a:gd name="connsiteX80" fmla="*/ 966486 w 2766349"/>
              <a:gd name="connsiteY80" fmla="*/ 2853160 h 3744411"/>
              <a:gd name="connsiteX81" fmla="*/ 966486 w 2766349"/>
              <a:gd name="connsiteY81" fmla="*/ 2853160 h 3744411"/>
              <a:gd name="connsiteX82" fmla="*/ 908613 w 2766349"/>
              <a:gd name="connsiteY82" fmla="*/ 2887884 h 3744411"/>
              <a:gd name="connsiteX83" fmla="*/ 856526 w 2766349"/>
              <a:gd name="connsiteY83" fmla="*/ 2824223 h 3744411"/>
              <a:gd name="connsiteX84" fmla="*/ 804440 w 2766349"/>
              <a:gd name="connsiteY84" fmla="*/ 2847373 h 3744411"/>
              <a:gd name="connsiteX85" fmla="*/ 746567 w 2766349"/>
              <a:gd name="connsiteY85" fmla="*/ 2905246 h 3744411"/>
              <a:gd name="connsiteX86" fmla="*/ 682906 w 2766349"/>
              <a:gd name="connsiteY86" fmla="*/ 3026780 h 3744411"/>
              <a:gd name="connsiteX87" fmla="*/ 642395 w 2766349"/>
              <a:gd name="connsiteY87" fmla="*/ 3090441 h 3744411"/>
              <a:gd name="connsiteX88" fmla="*/ 665544 w 2766349"/>
              <a:gd name="connsiteY88" fmla="*/ 3183038 h 3744411"/>
              <a:gd name="connsiteX89" fmla="*/ 636607 w 2766349"/>
              <a:gd name="connsiteY89" fmla="*/ 3229337 h 3744411"/>
              <a:gd name="connsiteX90" fmla="*/ 578734 w 2766349"/>
              <a:gd name="connsiteY90" fmla="*/ 3258274 h 3744411"/>
              <a:gd name="connsiteX91" fmla="*/ 526648 w 2766349"/>
              <a:gd name="connsiteY91" fmla="*/ 3298785 h 3744411"/>
              <a:gd name="connsiteX92" fmla="*/ 491924 w 2766349"/>
              <a:gd name="connsiteY92" fmla="*/ 3350871 h 3744411"/>
              <a:gd name="connsiteX93" fmla="*/ 486137 w 2766349"/>
              <a:gd name="connsiteY93" fmla="*/ 3437681 h 3744411"/>
              <a:gd name="connsiteX94" fmla="*/ 486137 w 2766349"/>
              <a:gd name="connsiteY94" fmla="*/ 3536066 h 3744411"/>
              <a:gd name="connsiteX95" fmla="*/ 480349 w 2766349"/>
              <a:gd name="connsiteY95" fmla="*/ 3588152 h 3744411"/>
              <a:gd name="connsiteX96" fmla="*/ 416689 w 2766349"/>
              <a:gd name="connsiteY96" fmla="*/ 3628664 h 3744411"/>
              <a:gd name="connsiteX97" fmla="*/ 358815 w 2766349"/>
              <a:gd name="connsiteY97" fmla="*/ 3617089 h 3744411"/>
              <a:gd name="connsiteX98" fmla="*/ 295154 w 2766349"/>
              <a:gd name="connsiteY98" fmla="*/ 3530279 h 3744411"/>
              <a:gd name="connsiteX99" fmla="*/ 190982 w 2766349"/>
              <a:gd name="connsiteY99" fmla="*/ 3541854 h 3744411"/>
              <a:gd name="connsiteX100" fmla="*/ 144683 w 2766349"/>
              <a:gd name="connsiteY100" fmla="*/ 3559216 h 3744411"/>
              <a:gd name="connsiteX101" fmla="*/ 104172 w 2766349"/>
              <a:gd name="connsiteY101" fmla="*/ 3617089 h 3744411"/>
              <a:gd name="connsiteX102" fmla="*/ 86810 w 2766349"/>
              <a:gd name="connsiteY102" fmla="*/ 3657600 h 3744411"/>
              <a:gd name="connsiteX103" fmla="*/ 17362 w 2766349"/>
              <a:gd name="connsiteY103" fmla="*/ 3709686 h 3744411"/>
              <a:gd name="connsiteX104" fmla="*/ 0 w 2766349"/>
              <a:gd name="connsiteY104" fmla="*/ 3744411 h 37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766349" h="3744411">
                <a:moveTo>
                  <a:pt x="2743200" y="0"/>
                </a:moveTo>
                <a:lnTo>
                  <a:pt x="2748987" y="75236"/>
                </a:lnTo>
                <a:lnTo>
                  <a:pt x="2748987" y="75236"/>
                </a:lnTo>
                <a:lnTo>
                  <a:pt x="2766349" y="173621"/>
                </a:lnTo>
                <a:lnTo>
                  <a:pt x="2731625" y="277793"/>
                </a:lnTo>
                <a:lnTo>
                  <a:pt x="2679539" y="347241"/>
                </a:lnTo>
                <a:lnTo>
                  <a:pt x="2656390" y="399327"/>
                </a:lnTo>
                <a:lnTo>
                  <a:pt x="2656390" y="515074"/>
                </a:lnTo>
                <a:lnTo>
                  <a:pt x="2627453" y="561373"/>
                </a:lnTo>
                <a:lnTo>
                  <a:pt x="2581154" y="572947"/>
                </a:lnTo>
                <a:lnTo>
                  <a:pt x="2546430" y="549798"/>
                </a:lnTo>
                <a:lnTo>
                  <a:pt x="2453833" y="561373"/>
                </a:lnTo>
                <a:lnTo>
                  <a:pt x="2401747" y="451413"/>
                </a:lnTo>
                <a:lnTo>
                  <a:pt x="2320724" y="457200"/>
                </a:lnTo>
                <a:lnTo>
                  <a:pt x="2320724" y="491924"/>
                </a:lnTo>
                <a:lnTo>
                  <a:pt x="2286000" y="509286"/>
                </a:lnTo>
                <a:lnTo>
                  <a:pt x="2245489" y="549798"/>
                </a:lnTo>
                <a:lnTo>
                  <a:pt x="2222339" y="515074"/>
                </a:lnTo>
                <a:cubicBezTo>
                  <a:pt x="2209090" y="455455"/>
                  <a:pt x="2210764" y="480774"/>
                  <a:pt x="2210764" y="439838"/>
                </a:cubicBezTo>
                <a:lnTo>
                  <a:pt x="2204977" y="422476"/>
                </a:lnTo>
                <a:lnTo>
                  <a:pt x="2158678" y="422476"/>
                </a:lnTo>
                <a:lnTo>
                  <a:pt x="2158678" y="497712"/>
                </a:lnTo>
                <a:lnTo>
                  <a:pt x="2187615" y="549798"/>
                </a:lnTo>
                <a:lnTo>
                  <a:pt x="2268638" y="601884"/>
                </a:lnTo>
                <a:lnTo>
                  <a:pt x="2314937" y="671332"/>
                </a:lnTo>
                <a:lnTo>
                  <a:pt x="2291787" y="723418"/>
                </a:lnTo>
                <a:lnTo>
                  <a:pt x="2262851" y="763930"/>
                </a:lnTo>
                <a:lnTo>
                  <a:pt x="2251276" y="804441"/>
                </a:lnTo>
                <a:lnTo>
                  <a:pt x="2257063" y="897038"/>
                </a:lnTo>
                <a:lnTo>
                  <a:pt x="2251276" y="949124"/>
                </a:lnTo>
                <a:lnTo>
                  <a:pt x="2309149" y="1070659"/>
                </a:lnTo>
                <a:lnTo>
                  <a:pt x="2291787" y="1134319"/>
                </a:lnTo>
                <a:lnTo>
                  <a:pt x="2222339" y="1145894"/>
                </a:lnTo>
                <a:lnTo>
                  <a:pt x="2147104" y="1145894"/>
                </a:lnTo>
                <a:lnTo>
                  <a:pt x="2106592" y="1064871"/>
                </a:lnTo>
                <a:lnTo>
                  <a:pt x="2054506" y="1076446"/>
                </a:lnTo>
                <a:lnTo>
                  <a:pt x="2048719" y="1128532"/>
                </a:lnTo>
                <a:lnTo>
                  <a:pt x="2123954" y="1238492"/>
                </a:lnTo>
                <a:lnTo>
                  <a:pt x="2112380" y="1331089"/>
                </a:lnTo>
                <a:lnTo>
                  <a:pt x="2123954" y="1400537"/>
                </a:lnTo>
                <a:lnTo>
                  <a:pt x="2170253" y="1475773"/>
                </a:lnTo>
                <a:lnTo>
                  <a:pt x="2147104" y="1504709"/>
                </a:lnTo>
                <a:lnTo>
                  <a:pt x="2048719" y="1498922"/>
                </a:lnTo>
                <a:lnTo>
                  <a:pt x="2025570" y="1568370"/>
                </a:lnTo>
                <a:lnTo>
                  <a:pt x="1932972" y="1585732"/>
                </a:lnTo>
                <a:lnTo>
                  <a:pt x="1921397" y="1614669"/>
                </a:lnTo>
                <a:lnTo>
                  <a:pt x="2002420" y="1713054"/>
                </a:lnTo>
                <a:lnTo>
                  <a:pt x="1990845" y="1736203"/>
                </a:lnTo>
                <a:lnTo>
                  <a:pt x="1961909" y="1770927"/>
                </a:lnTo>
                <a:lnTo>
                  <a:pt x="1898248" y="1782502"/>
                </a:lnTo>
                <a:lnTo>
                  <a:pt x="1909823" y="1851950"/>
                </a:lnTo>
                <a:lnTo>
                  <a:pt x="1892461" y="1904036"/>
                </a:lnTo>
                <a:lnTo>
                  <a:pt x="1828800" y="1915611"/>
                </a:lnTo>
                <a:lnTo>
                  <a:pt x="1770926" y="1904036"/>
                </a:lnTo>
                <a:lnTo>
                  <a:pt x="1724628" y="1927185"/>
                </a:lnTo>
                <a:lnTo>
                  <a:pt x="1753564" y="1973484"/>
                </a:lnTo>
                <a:lnTo>
                  <a:pt x="1788289" y="1990846"/>
                </a:lnTo>
                <a:lnTo>
                  <a:pt x="1869311" y="1979271"/>
                </a:lnTo>
                <a:lnTo>
                  <a:pt x="1932972" y="1921398"/>
                </a:lnTo>
                <a:lnTo>
                  <a:pt x="1979271" y="1950335"/>
                </a:lnTo>
                <a:lnTo>
                  <a:pt x="1950334" y="1985059"/>
                </a:lnTo>
                <a:lnTo>
                  <a:pt x="1880886" y="1996633"/>
                </a:lnTo>
                <a:lnTo>
                  <a:pt x="1834587" y="2031357"/>
                </a:lnTo>
                <a:lnTo>
                  <a:pt x="1782501" y="2095018"/>
                </a:lnTo>
                <a:lnTo>
                  <a:pt x="1736202" y="2118167"/>
                </a:lnTo>
                <a:lnTo>
                  <a:pt x="1701478" y="2118167"/>
                </a:lnTo>
                <a:lnTo>
                  <a:pt x="1666754" y="2158679"/>
                </a:lnTo>
                <a:lnTo>
                  <a:pt x="1632030" y="2204978"/>
                </a:lnTo>
                <a:lnTo>
                  <a:pt x="1579944" y="2210765"/>
                </a:lnTo>
                <a:lnTo>
                  <a:pt x="1539433" y="2239702"/>
                </a:lnTo>
                <a:lnTo>
                  <a:pt x="1504709" y="2286000"/>
                </a:lnTo>
                <a:lnTo>
                  <a:pt x="1469985" y="2338086"/>
                </a:lnTo>
                <a:lnTo>
                  <a:pt x="1388962" y="2355449"/>
                </a:lnTo>
                <a:lnTo>
                  <a:pt x="1267428" y="2494345"/>
                </a:lnTo>
                <a:lnTo>
                  <a:pt x="1279002" y="2517494"/>
                </a:lnTo>
                <a:lnTo>
                  <a:pt x="1325301" y="2552218"/>
                </a:lnTo>
                <a:lnTo>
                  <a:pt x="1267428" y="2581155"/>
                </a:lnTo>
                <a:lnTo>
                  <a:pt x="1215342" y="2650603"/>
                </a:lnTo>
                <a:lnTo>
                  <a:pt x="1105382" y="2737413"/>
                </a:lnTo>
                <a:lnTo>
                  <a:pt x="1076445" y="2795286"/>
                </a:lnTo>
                <a:lnTo>
                  <a:pt x="966486" y="2853160"/>
                </a:lnTo>
                <a:lnTo>
                  <a:pt x="966486" y="2853160"/>
                </a:lnTo>
                <a:lnTo>
                  <a:pt x="908613" y="2887884"/>
                </a:lnTo>
                <a:lnTo>
                  <a:pt x="856526" y="2824223"/>
                </a:lnTo>
                <a:lnTo>
                  <a:pt x="804440" y="2847373"/>
                </a:lnTo>
                <a:lnTo>
                  <a:pt x="746567" y="2905246"/>
                </a:lnTo>
                <a:lnTo>
                  <a:pt x="682906" y="3026780"/>
                </a:lnTo>
                <a:lnTo>
                  <a:pt x="642395" y="3090441"/>
                </a:lnTo>
                <a:lnTo>
                  <a:pt x="665544" y="3183038"/>
                </a:lnTo>
                <a:lnTo>
                  <a:pt x="636607" y="3229337"/>
                </a:lnTo>
                <a:lnTo>
                  <a:pt x="578734" y="3258274"/>
                </a:lnTo>
                <a:lnTo>
                  <a:pt x="526648" y="3298785"/>
                </a:lnTo>
                <a:lnTo>
                  <a:pt x="491924" y="3350871"/>
                </a:lnTo>
                <a:lnTo>
                  <a:pt x="486137" y="3437681"/>
                </a:lnTo>
                <a:lnTo>
                  <a:pt x="486137" y="3536066"/>
                </a:lnTo>
                <a:lnTo>
                  <a:pt x="480349" y="3588152"/>
                </a:lnTo>
                <a:lnTo>
                  <a:pt x="416689" y="3628664"/>
                </a:lnTo>
                <a:lnTo>
                  <a:pt x="358815" y="3617089"/>
                </a:lnTo>
                <a:lnTo>
                  <a:pt x="295154" y="3530279"/>
                </a:lnTo>
                <a:lnTo>
                  <a:pt x="190982" y="3541854"/>
                </a:lnTo>
                <a:lnTo>
                  <a:pt x="144683" y="3559216"/>
                </a:lnTo>
                <a:lnTo>
                  <a:pt x="104172" y="3617089"/>
                </a:lnTo>
                <a:lnTo>
                  <a:pt x="86810" y="3657600"/>
                </a:lnTo>
                <a:lnTo>
                  <a:pt x="17362" y="3709686"/>
                </a:lnTo>
                <a:lnTo>
                  <a:pt x="0" y="3744411"/>
                </a:lnTo>
              </a:path>
            </a:pathLst>
          </a:cu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left)">
                                      <p:cBhvr>
                                        <p:cTn id="10" dur="10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wipe(left)">
                                      <p:cBhvr>
                                        <p:cTn id="15" dur="1000"/>
                                        <p:tgtEl>
                                          <p:spTgt spid="22">
                                            <p:txEl>
                                              <p:pRg st="1" end="1"/>
                                            </p:txEl>
                                          </p:spTgt>
                                        </p:tgtEl>
                                      </p:cBhvr>
                                    </p:animEffect>
                                  </p:childTnLst>
                                </p:cTn>
                              </p:par>
                              <p:par>
                                <p:cTn id="16" presetID="53"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0" fill="hold" nodeType="clickEffect">
                                  <p:stCondLst>
                                    <p:cond delay="0"/>
                                  </p:stCondLst>
                                  <p:childTnLst>
                                    <p:anim calcmode="lin" valueType="num">
                                      <p:cBhvr>
                                        <p:cTn id="24" dur="500"/>
                                        <p:tgtEl>
                                          <p:spTgt spid="12"/>
                                        </p:tgtEl>
                                        <p:attrNameLst>
                                          <p:attrName>ppt_w</p:attrName>
                                        </p:attrNameLst>
                                      </p:cBhvr>
                                      <p:tavLst>
                                        <p:tav tm="0">
                                          <p:val>
                                            <p:strVal val="ppt_w"/>
                                          </p:val>
                                        </p:tav>
                                        <p:tav tm="100000">
                                          <p:val>
                                            <p:fltVal val="0"/>
                                          </p:val>
                                        </p:tav>
                                      </p:tavLst>
                                    </p:anim>
                                    <p:anim calcmode="lin" valueType="num">
                                      <p:cBhvr>
                                        <p:cTn id="25" dur="500"/>
                                        <p:tgtEl>
                                          <p:spTgt spid="12"/>
                                        </p:tgtEl>
                                        <p:attrNameLst>
                                          <p:attrName>ppt_h</p:attrName>
                                        </p:attrNameLst>
                                      </p:cBhvr>
                                      <p:tavLst>
                                        <p:tav tm="0">
                                          <p:val>
                                            <p:strVal val="ppt_h"/>
                                          </p:val>
                                        </p:tav>
                                        <p:tav tm="100000">
                                          <p:val>
                                            <p:fltVal val="0"/>
                                          </p:val>
                                        </p:tav>
                                      </p:tavLst>
                                    </p:anim>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53"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0" fill="hold" nodeType="clickEffect">
                                  <p:stCondLst>
                                    <p:cond delay="0"/>
                                  </p:stCondLst>
                                  <p:childTnLst>
                                    <p:anim calcmode="lin" valueType="num">
                                      <p:cBhvr>
                                        <p:cTn id="36" dur="500"/>
                                        <p:tgtEl>
                                          <p:spTgt spid="14"/>
                                        </p:tgtEl>
                                        <p:attrNameLst>
                                          <p:attrName>ppt_w</p:attrName>
                                        </p:attrNameLst>
                                      </p:cBhvr>
                                      <p:tavLst>
                                        <p:tav tm="0">
                                          <p:val>
                                            <p:strVal val="ppt_w"/>
                                          </p:val>
                                        </p:tav>
                                        <p:tav tm="100000">
                                          <p:val>
                                            <p:fltVal val="0"/>
                                          </p:val>
                                        </p:tav>
                                      </p:tavLst>
                                    </p:anim>
                                    <p:anim calcmode="lin" valueType="num">
                                      <p:cBhvr>
                                        <p:cTn id="37" dur="500"/>
                                        <p:tgtEl>
                                          <p:spTgt spid="14"/>
                                        </p:tgtEl>
                                        <p:attrNameLst>
                                          <p:attrName>ppt_h</p:attrName>
                                        </p:attrNameLst>
                                      </p:cBhvr>
                                      <p:tavLst>
                                        <p:tav tm="0">
                                          <p:val>
                                            <p:strVal val="ppt_h"/>
                                          </p:val>
                                        </p:tav>
                                        <p:tav tm="100000">
                                          <p:val>
                                            <p:fltVal val="0"/>
                                          </p:val>
                                        </p:tav>
                                      </p:tavLst>
                                    </p:anim>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22">
                                            <p:txEl>
                                              <p:pRg st="2" end="2"/>
                                            </p:txEl>
                                          </p:spTgt>
                                        </p:tgtEl>
                                        <p:attrNameLst>
                                          <p:attrName>style.visibility</p:attrName>
                                        </p:attrNameLst>
                                      </p:cBhvr>
                                      <p:to>
                                        <p:strVal val="visible"/>
                                      </p:to>
                                    </p:set>
                                    <p:animEffect transition="in" filter="wipe(left)">
                                      <p:cBhvr>
                                        <p:cTn id="42" dur="1000"/>
                                        <p:tgtEl>
                                          <p:spTgt spid="22">
                                            <p:txEl>
                                              <p:pRg st="2" end="2"/>
                                            </p:txEl>
                                          </p:spTgt>
                                        </p:tgtEl>
                                      </p:cBhvr>
                                    </p:animEffect>
                                  </p:childTnLst>
                                </p:cTn>
                              </p:par>
                            </p:childTnLst>
                          </p:cTn>
                        </p:par>
                        <p:par>
                          <p:cTn id="43" fill="hold">
                            <p:stCondLst>
                              <p:cond delay="1000"/>
                            </p:stCondLst>
                            <p:childTnLst>
                              <p:par>
                                <p:cTn id="44" presetID="5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770" decel="100000"/>
                                        <p:tgtEl>
                                          <p:spTgt spid="20"/>
                                        </p:tgtEl>
                                      </p:cBhvr>
                                    </p:animEffect>
                                    <p:animScale>
                                      <p:cBhvr>
                                        <p:cTn id="47" dur="770" decel="100000"/>
                                        <p:tgtEl>
                                          <p:spTgt spid="20"/>
                                        </p:tgtEl>
                                      </p:cBhvr>
                                      <p:from x="10000" y="10000"/>
                                      <p:to x="200000" y="450000"/>
                                    </p:animScale>
                                    <p:animScale>
                                      <p:cBhvr>
                                        <p:cTn id="48" dur="1230" accel="100000" fill="hold">
                                          <p:stCondLst>
                                            <p:cond delay="770"/>
                                          </p:stCondLst>
                                        </p:cTn>
                                        <p:tgtEl>
                                          <p:spTgt spid="20"/>
                                        </p:tgtEl>
                                      </p:cBhvr>
                                      <p:from x="200000" y="450000"/>
                                      <p:to x="100000" y="100000"/>
                                    </p:animScale>
                                    <p:set>
                                      <p:cBhvr>
                                        <p:cTn id="49" dur="770" fill="hold"/>
                                        <p:tgtEl>
                                          <p:spTgt spid="20"/>
                                        </p:tgtEl>
                                        <p:attrNameLst>
                                          <p:attrName>ppt_x</p:attrName>
                                        </p:attrNameLst>
                                      </p:cBhvr>
                                      <p:to>
                                        <p:strVal val="(0.5)"/>
                                      </p:to>
                                    </p:set>
                                    <p:anim from="(0.5)" to="(#ppt_x)" calcmode="lin" valueType="num">
                                      <p:cBhvr>
                                        <p:cTn id="50" dur="1230" accel="100000" fill="hold">
                                          <p:stCondLst>
                                            <p:cond delay="770"/>
                                          </p:stCondLst>
                                        </p:cTn>
                                        <p:tgtEl>
                                          <p:spTgt spid="20"/>
                                        </p:tgtEl>
                                        <p:attrNameLst>
                                          <p:attrName>ppt_x</p:attrName>
                                        </p:attrNameLst>
                                      </p:cBhvr>
                                    </p:anim>
                                    <p:set>
                                      <p:cBhvr>
                                        <p:cTn id="51" dur="770" fill="hold"/>
                                        <p:tgtEl>
                                          <p:spTgt spid="20"/>
                                        </p:tgtEl>
                                        <p:attrNameLst>
                                          <p:attrName>ppt_y</p:attrName>
                                        </p:attrNameLst>
                                      </p:cBhvr>
                                      <p:to>
                                        <p:strVal val="(#ppt_y+0.4)"/>
                                      </p:to>
                                    </p:set>
                                    <p:anim from="(#ppt_y+0.4)" to="(#ppt_y)" calcmode="lin" valueType="num">
                                      <p:cBhvr>
                                        <p:cTn id="52" dur="1230" accel="100000" fill="hold">
                                          <p:stCondLst>
                                            <p:cond delay="770"/>
                                          </p:stCondLst>
                                        </p:cTn>
                                        <p:tgtEl>
                                          <p:spTgt spid="20"/>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20"/>
                                        </p:tgtEl>
                                      </p:cBhvr>
                                    </p:animEffect>
                                    <p:set>
                                      <p:cBhvr>
                                        <p:cTn id="57" dur="1" fill="hold">
                                          <p:stCondLst>
                                            <p:cond delay="999"/>
                                          </p:stCondLst>
                                        </p:cTn>
                                        <p:tgtEl>
                                          <p:spTgt spid="20"/>
                                        </p:tgtEl>
                                        <p:attrNameLst>
                                          <p:attrName>style.visibility</p:attrName>
                                        </p:attrNameLst>
                                      </p:cBhvr>
                                      <p:to>
                                        <p:strVal val="hidden"/>
                                      </p:to>
                                    </p:set>
                                  </p:childTnLst>
                                </p:cTn>
                              </p:par>
                              <p:par>
                                <p:cTn id="58" presetID="51"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770" decel="100000"/>
                                        <p:tgtEl>
                                          <p:spTgt spid="24"/>
                                        </p:tgtEl>
                                      </p:cBhvr>
                                    </p:animEffect>
                                    <p:animScale>
                                      <p:cBhvr>
                                        <p:cTn id="61" dur="770" decel="100000"/>
                                        <p:tgtEl>
                                          <p:spTgt spid="24"/>
                                        </p:tgtEl>
                                      </p:cBhvr>
                                      <p:from x="10000" y="10000"/>
                                      <p:to x="200000" y="450000"/>
                                    </p:animScale>
                                    <p:animScale>
                                      <p:cBhvr>
                                        <p:cTn id="62" dur="1230" accel="100000" fill="hold">
                                          <p:stCondLst>
                                            <p:cond delay="770"/>
                                          </p:stCondLst>
                                        </p:cTn>
                                        <p:tgtEl>
                                          <p:spTgt spid="24"/>
                                        </p:tgtEl>
                                      </p:cBhvr>
                                      <p:from x="200000" y="450000"/>
                                      <p:to x="100000" y="100000"/>
                                    </p:animScale>
                                    <p:set>
                                      <p:cBhvr>
                                        <p:cTn id="63" dur="770" fill="hold"/>
                                        <p:tgtEl>
                                          <p:spTgt spid="24"/>
                                        </p:tgtEl>
                                        <p:attrNameLst>
                                          <p:attrName>ppt_x</p:attrName>
                                        </p:attrNameLst>
                                      </p:cBhvr>
                                      <p:to>
                                        <p:strVal val="(0.5)"/>
                                      </p:to>
                                    </p:set>
                                    <p:anim from="(0.5)" to="(#ppt_x)" calcmode="lin" valueType="num">
                                      <p:cBhvr>
                                        <p:cTn id="64" dur="1230" accel="100000" fill="hold">
                                          <p:stCondLst>
                                            <p:cond delay="770"/>
                                          </p:stCondLst>
                                        </p:cTn>
                                        <p:tgtEl>
                                          <p:spTgt spid="24"/>
                                        </p:tgtEl>
                                        <p:attrNameLst>
                                          <p:attrName>ppt_x</p:attrName>
                                        </p:attrNameLst>
                                      </p:cBhvr>
                                    </p:anim>
                                    <p:set>
                                      <p:cBhvr>
                                        <p:cTn id="65" dur="770" fill="hold"/>
                                        <p:tgtEl>
                                          <p:spTgt spid="24"/>
                                        </p:tgtEl>
                                        <p:attrNameLst>
                                          <p:attrName>ppt_y</p:attrName>
                                        </p:attrNameLst>
                                      </p:cBhvr>
                                      <p:to>
                                        <p:strVal val="(#ppt_y+0.4)"/>
                                      </p:to>
                                    </p:set>
                                    <p:anim from="(#ppt_y+0.4)" to="(#ppt_y)" calcmode="lin" valueType="num">
                                      <p:cBhvr>
                                        <p:cTn id="66" dur="1230" accel="100000" fill="hold">
                                          <p:stCondLst>
                                            <p:cond delay="770"/>
                                          </p:stCondLst>
                                        </p:cTn>
                                        <p:tgtEl>
                                          <p:spTgt spid="24"/>
                                        </p:tgtEl>
                                        <p:attrNameLst>
                                          <p:attrName>ppt_y</p:attrName>
                                        </p:attrNameLst>
                                      </p:cBhvr>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3">
                                            <p:txEl>
                                              <p:pRg st="0" end="0"/>
                                            </p:txEl>
                                          </p:spTgt>
                                        </p:tgtEl>
                                        <p:attrNameLst>
                                          <p:attrName>style.visibility</p:attrName>
                                        </p:attrNameLst>
                                      </p:cBhvr>
                                      <p:to>
                                        <p:strVal val="visible"/>
                                      </p:to>
                                    </p:set>
                                    <p:animEffect transition="in" filter="wipe(left)">
                                      <p:cBhvr>
                                        <p:cTn id="74" dur="1000"/>
                                        <p:tgtEl>
                                          <p:spTgt spid="23">
                                            <p:txEl>
                                              <p:pRg st="0" end="0"/>
                                            </p:txEl>
                                          </p:spTgt>
                                        </p:tgtEl>
                                      </p:cBhvr>
                                    </p:animEffect>
                                  </p:childTnLst>
                                </p:cTn>
                              </p:par>
                            </p:childTnLst>
                          </p:cTn>
                        </p:par>
                        <p:par>
                          <p:cTn id="75" fill="hold">
                            <p:stCondLst>
                              <p:cond delay="1000"/>
                            </p:stCondLst>
                            <p:childTnLst>
                              <p:par>
                                <p:cTn id="76" presetID="51"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770" decel="100000"/>
                                        <p:tgtEl>
                                          <p:spTgt spid="25"/>
                                        </p:tgtEl>
                                      </p:cBhvr>
                                    </p:animEffect>
                                    <p:animScale>
                                      <p:cBhvr>
                                        <p:cTn id="79" dur="770" decel="100000"/>
                                        <p:tgtEl>
                                          <p:spTgt spid="25"/>
                                        </p:tgtEl>
                                      </p:cBhvr>
                                      <p:from x="10000" y="10000"/>
                                      <p:to x="200000" y="450000"/>
                                    </p:animScale>
                                    <p:animScale>
                                      <p:cBhvr>
                                        <p:cTn id="80" dur="1230" accel="100000" fill="hold">
                                          <p:stCondLst>
                                            <p:cond delay="770"/>
                                          </p:stCondLst>
                                        </p:cTn>
                                        <p:tgtEl>
                                          <p:spTgt spid="25"/>
                                        </p:tgtEl>
                                      </p:cBhvr>
                                      <p:from x="200000" y="450000"/>
                                      <p:to x="100000" y="100000"/>
                                    </p:animScale>
                                    <p:set>
                                      <p:cBhvr>
                                        <p:cTn id="81" dur="770" fill="hold"/>
                                        <p:tgtEl>
                                          <p:spTgt spid="25"/>
                                        </p:tgtEl>
                                        <p:attrNameLst>
                                          <p:attrName>ppt_x</p:attrName>
                                        </p:attrNameLst>
                                      </p:cBhvr>
                                      <p:to>
                                        <p:strVal val="(0.5)"/>
                                      </p:to>
                                    </p:set>
                                    <p:anim from="(0.5)" to="(#ppt_x)" calcmode="lin" valueType="num">
                                      <p:cBhvr>
                                        <p:cTn id="82" dur="1230" accel="100000" fill="hold">
                                          <p:stCondLst>
                                            <p:cond delay="770"/>
                                          </p:stCondLst>
                                        </p:cTn>
                                        <p:tgtEl>
                                          <p:spTgt spid="25"/>
                                        </p:tgtEl>
                                        <p:attrNameLst>
                                          <p:attrName>ppt_x</p:attrName>
                                        </p:attrNameLst>
                                      </p:cBhvr>
                                    </p:anim>
                                    <p:set>
                                      <p:cBhvr>
                                        <p:cTn id="83" dur="770" fill="hold"/>
                                        <p:tgtEl>
                                          <p:spTgt spid="25"/>
                                        </p:tgtEl>
                                        <p:attrNameLst>
                                          <p:attrName>ppt_y</p:attrName>
                                        </p:attrNameLst>
                                      </p:cBhvr>
                                      <p:to>
                                        <p:strVal val="(#ppt_y+0.4)"/>
                                      </p:to>
                                    </p:set>
                                    <p:anim from="(#ppt_y+0.4)" to="(#ppt_y)" calcmode="lin" valueType="num">
                                      <p:cBhvr>
                                        <p:cTn id="84" dur="1230" accel="100000" fill="hold">
                                          <p:stCondLst>
                                            <p:cond delay="770"/>
                                          </p:stCondLst>
                                        </p:cTn>
                                        <p:tgtEl>
                                          <p:spTgt spid="25"/>
                                        </p:tgtEl>
                                        <p:attrNameLst>
                                          <p:attrName>ppt_y</p:attrName>
                                        </p:attrNameLst>
                                      </p:cBhvr>
                                    </p:anim>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25"/>
                                        </p:tgtEl>
                                      </p:cBhvr>
                                    </p:animEffect>
                                    <p:set>
                                      <p:cBhvr>
                                        <p:cTn id="89" dur="1" fill="hold">
                                          <p:stCondLst>
                                            <p:cond delay="999"/>
                                          </p:stCondLst>
                                        </p:cTn>
                                        <p:tgtEl>
                                          <p:spTgt spid="25"/>
                                        </p:tgtEl>
                                        <p:attrNameLst>
                                          <p:attrName>style.visibility</p:attrName>
                                        </p:attrNameLst>
                                      </p:cBhvr>
                                      <p:to>
                                        <p:strVal val="hidden"/>
                                      </p:to>
                                    </p:set>
                                  </p:childTnLst>
                                </p:cTn>
                              </p:par>
                              <p:par>
                                <p:cTn id="90" presetID="22" presetClass="entr" presetSubtype="8" fill="hold" nodeType="withEffect">
                                  <p:stCondLst>
                                    <p:cond delay="0"/>
                                  </p:stCondLst>
                                  <p:childTnLst>
                                    <p:set>
                                      <p:cBhvr>
                                        <p:cTn id="91" dur="1" fill="hold">
                                          <p:stCondLst>
                                            <p:cond delay="0"/>
                                          </p:stCondLst>
                                        </p:cTn>
                                        <p:tgtEl>
                                          <p:spTgt spid="23">
                                            <p:txEl>
                                              <p:pRg st="1" end="1"/>
                                            </p:txEl>
                                          </p:spTgt>
                                        </p:tgtEl>
                                        <p:attrNameLst>
                                          <p:attrName>style.visibility</p:attrName>
                                        </p:attrNameLst>
                                      </p:cBhvr>
                                      <p:to>
                                        <p:strVal val="visible"/>
                                      </p:to>
                                    </p:set>
                                    <p:animEffect transition="in" filter="wipe(left)">
                                      <p:cBhvr>
                                        <p:cTn id="92" dur="1000"/>
                                        <p:tgtEl>
                                          <p:spTgt spid="23">
                                            <p:txEl>
                                              <p:pRg st="1" end="1"/>
                                            </p:txEl>
                                          </p:spTgt>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up)">
                                      <p:cBhvr>
                                        <p:cTn id="95" dur="1000"/>
                                        <p:tgtEl>
                                          <p:spTgt spid="26"/>
                                        </p:tgtEl>
                                      </p:cBhvr>
                                    </p:animEffect>
                                  </p:childTnLst>
                                </p:cTn>
                              </p:par>
                            </p:childTnLst>
                          </p:cTn>
                        </p:par>
                        <p:par>
                          <p:cTn id="96" fill="hold">
                            <p:stCondLst>
                              <p:cond delay="1000"/>
                            </p:stCondLst>
                            <p:childTnLst>
                              <p:par>
                                <p:cTn id="97" presetID="22" presetClass="entr" presetSubtype="1"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up)">
                                      <p:cBhvr>
                                        <p:cTn id="99"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4" grpId="0" animBg="1"/>
      <p:bldP spid="24" grpId="1" animBg="1"/>
      <p:bldP spid="25" grpId="0" animBg="1"/>
      <p:bldP spid="25" grpId="1"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336120"/>
            <a:ext cx="9144000" cy="4185761"/>
          </a:xfrm>
          <a:prstGeom prst="rect">
            <a:avLst/>
          </a:prstGeom>
          <a:noFill/>
        </p:spPr>
        <p:txBody>
          <a:bodyPr wrap="square" rtlCol="0">
            <a:spAutoFit/>
          </a:bodyPr>
          <a:lstStyle/>
          <a:p>
            <a:pPr marL="1143000" indent="-1143000" algn="ctr">
              <a:spcAft>
                <a:spcPts val="1200"/>
              </a:spcAft>
            </a:pPr>
            <a:r>
              <a:rPr lang="en-US" sz="5400" b="1" dirty="0" smtClean="0"/>
              <a:t>NEW GEOLOGY TOPICS</a:t>
            </a:r>
          </a:p>
          <a:p>
            <a:pPr marL="1143000" indent="-1143000" algn="ctr">
              <a:spcAft>
                <a:spcPts val="1200"/>
              </a:spcAft>
            </a:pPr>
            <a:endParaRPr lang="en-US" sz="1000" b="1" dirty="0" smtClean="0"/>
          </a:p>
          <a:p>
            <a:pPr marL="1143000" indent="-1143000">
              <a:spcAft>
                <a:spcPts val="1200"/>
              </a:spcAft>
              <a:buAutoNum type="arabicPeriod"/>
            </a:pPr>
            <a:r>
              <a:rPr lang="en-US" sz="5400" dirty="0" smtClean="0"/>
              <a:t>Historical Supercontinents</a:t>
            </a:r>
          </a:p>
          <a:p>
            <a:pPr marL="1143000" indent="-1143000">
              <a:spcAft>
                <a:spcPts val="1200"/>
              </a:spcAft>
              <a:buAutoNum type="arabicPeriod"/>
            </a:pPr>
            <a:r>
              <a:rPr lang="en-US" sz="5400" dirty="0" smtClean="0"/>
              <a:t>Exotic </a:t>
            </a:r>
            <a:r>
              <a:rPr lang="en-US" sz="5400" dirty="0" err="1" smtClean="0"/>
              <a:t>Terrane</a:t>
            </a:r>
            <a:r>
              <a:rPr lang="en-US" sz="5400" dirty="0" smtClean="0"/>
              <a:t> Accretion</a:t>
            </a:r>
          </a:p>
          <a:p>
            <a:pPr marL="1143000" indent="-1143000">
              <a:spcAft>
                <a:spcPts val="1200"/>
              </a:spcAft>
              <a:buAutoNum type="arabicPeriod"/>
            </a:pPr>
            <a:r>
              <a:rPr lang="en-US" sz="5400" dirty="0" smtClean="0"/>
              <a:t>Faults &amp; Folds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5943600" cy="4555093"/>
          </a:xfrm>
          <a:prstGeom prst="rect">
            <a:avLst/>
          </a:prstGeom>
        </p:spPr>
        <p:txBody>
          <a:bodyPr wrap="square">
            <a:spAutoFit/>
          </a:bodyPr>
          <a:lstStyle/>
          <a:p>
            <a:pPr marL="176213" indent="-176213">
              <a:spcAft>
                <a:spcPts val="600"/>
              </a:spcAft>
              <a:buFont typeface="Arial" pitchFamily="34" charset="0"/>
              <a:buChar char="•"/>
            </a:pPr>
            <a:r>
              <a:rPr lang="en-US" sz="2800" dirty="0" smtClean="0"/>
              <a:t>Canyonlands resides in the western portion of the Paradox Basin as shown previously</a:t>
            </a:r>
          </a:p>
          <a:p>
            <a:pPr marL="176213" indent="-176213">
              <a:spcAft>
                <a:spcPts val="600"/>
              </a:spcAft>
              <a:buFont typeface="Arial" pitchFamily="34" charset="0"/>
              <a:buChar char="•"/>
            </a:pPr>
            <a:r>
              <a:rPr lang="en-US" sz="2800" dirty="0" smtClean="0"/>
              <a:t>This park also has some arches but typically the rocks here weather &amp; erode differently than at Arches NP</a:t>
            </a:r>
          </a:p>
          <a:p>
            <a:pPr marL="176213" indent="-176213">
              <a:spcAft>
                <a:spcPts val="600"/>
              </a:spcAft>
              <a:buFont typeface="Arial" pitchFamily="34" charset="0"/>
              <a:buChar char="•"/>
            </a:pPr>
            <a:r>
              <a:rPr lang="en-US" sz="2800" dirty="0" smtClean="0"/>
              <a:t>Major John Wesley Powell, famous US explorer, geologist, Army officer camped at the confluence of the Green &amp; Colorado Rivers</a:t>
            </a:r>
          </a:p>
        </p:txBody>
      </p:sp>
      <p:sp>
        <p:nvSpPr>
          <p:cNvPr id="3" name="TextBox 2"/>
          <p:cNvSpPr txBox="1"/>
          <p:nvPr/>
        </p:nvSpPr>
        <p:spPr>
          <a:xfrm>
            <a:off x="0" y="1"/>
            <a:ext cx="9144000" cy="646331"/>
          </a:xfrm>
          <a:prstGeom prst="rect">
            <a:avLst/>
          </a:prstGeom>
          <a:solidFill>
            <a:srgbClr val="FFFF00"/>
          </a:solidFill>
        </p:spPr>
        <p:txBody>
          <a:bodyPr wrap="square" rtlCol="0">
            <a:spAutoFit/>
          </a:bodyPr>
          <a:lstStyle/>
          <a:p>
            <a:pPr algn="ctr"/>
            <a:r>
              <a:rPr lang="en-US" sz="3600" b="1" dirty="0" smtClean="0"/>
              <a:t>CANYONLANDS NP - OVERVIEW</a:t>
            </a:r>
          </a:p>
        </p:txBody>
      </p:sp>
      <p:sp>
        <p:nvSpPr>
          <p:cNvPr id="22" name="Rectangle 21"/>
          <p:cNvSpPr/>
          <p:nvPr/>
        </p:nvSpPr>
        <p:spPr>
          <a:xfrm>
            <a:off x="0" y="5141893"/>
            <a:ext cx="9144000" cy="1461939"/>
          </a:xfrm>
          <a:prstGeom prst="rect">
            <a:avLst/>
          </a:prstGeom>
        </p:spPr>
        <p:txBody>
          <a:bodyPr wrap="square">
            <a:spAutoFit/>
          </a:bodyPr>
          <a:lstStyle/>
          <a:p>
            <a:pPr marL="176213" indent="-176213">
              <a:spcAft>
                <a:spcPts val="600"/>
              </a:spcAft>
              <a:buFont typeface="Arial" pitchFamily="34" charset="0"/>
              <a:buChar char="•"/>
            </a:pPr>
            <a:r>
              <a:rPr lang="en-US" sz="2800" dirty="0" smtClean="0"/>
              <a:t>Butch Cassidy and his Wild Bunch used to hide out in the nooks and crannies of Canyonlands</a:t>
            </a:r>
          </a:p>
          <a:p>
            <a:pPr marL="176213" indent="-176213">
              <a:spcAft>
                <a:spcPts val="600"/>
              </a:spcAft>
              <a:buFont typeface="Arial" pitchFamily="34" charset="0"/>
              <a:buChar char="•"/>
            </a:pPr>
            <a:r>
              <a:rPr lang="en-US" sz="2800" dirty="0" smtClean="0"/>
              <a:t>Class III-IV rapids in Cataract Canyon at some times of the yr</a:t>
            </a:r>
            <a:endParaRPr lang="en-US" sz="7200" dirty="0" smtClean="0"/>
          </a:p>
        </p:txBody>
      </p:sp>
      <p:sp>
        <p:nvSpPr>
          <p:cNvPr id="24" name="TextBox 23"/>
          <p:cNvSpPr txBox="1"/>
          <p:nvPr/>
        </p:nvSpPr>
        <p:spPr>
          <a:xfrm>
            <a:off x="9296400" y="3429000"/>
            <a:ext cx="533400" cy="523220"/>
          </a:xfrm>
          <a:prstGeom prst="rect">
            <a:avLst/>
          </a:prstGeom>
          <a:noFill/>
          <a:ln>
            <a:noFill/>
          </a:ln>
        </p:spPr>
        <p:txBody>
          <a:bodyPr wrap="square" rtlCol="0">
            <a:spAutoFit/>
          </a:bodyPr>
          <a:lstStyle/>
          <a:p>
            <a:r>
              <a:rPr lang="en-US" sz="2800" b="1" dirty="0" smtClean="0">
                <a:solidFill>
                  <a:srgbClr val="FF0000"/>
                </a:solidFill>
                <a:effectLst>
                  <a:outerShdw blurRad="38100" dist="38100" dir="2700000" algn="tl">
                    <a:srgbClr val="000000"/>
                  </a:outerShdw>
                </a:effectLst>
              </a:rPr>
              <a:t>a</a:t>
            </a:r>
          </a:p>
        </p:txBody>
      </p:sp>
      <p:grpSp>
        <p:nvGrpSpPr>
          <p:cNvPr id="7" name="Group 6"/>
          <p:cNvGrpSpPr>
            <a:grpSpLocks noChangeAspect="1"/>
          </p:cNvGrpSpPr>
          <p:nvPr/>
        </p:nvGrpSpPr>
        <p:grpSpPr>
          <a:xfrm>
            <a:off x="6030051" y="724727"/>
            <a:ext cx="3046548" cy="4297680"/>
            <a:chOff x="196701" y="914400"/>
            <a:chExt cx="8750300" cy="12343804"/>
          </a:xfrm>
        </p:grpSpPr>
        <p:pic>
          <p:nvPicPr>
            <p:cNvPr id="8" name="Picture 2"/>
            <p:cNvPicPr>
              <a:picLocks noChangeAspect="1" noChangeArrowheads="1"/>
            </p:cNvPicPr>
            <p:nvPr/>
          </p:nvPicPr>
          <p:blipFill>
            <a:blip r:embed="rId3" cstate="print">
              <a:lum bright="-10000" contrast="20000"/>
            </a:blip>
            <a:srcRect/>
            <a:stretch>
              <a:fillRect/>
            </a:stretch>
          </p:blipFill>
          <p:spPr bwMode="auto">
            <a:xfrm>
              <a:off x="212725" y="914400"/>
              <a:ext cx="8718550" cy="5029200"/>
            </a:xfrm>
            <a:prstGeom prst="rect">
              <a:avLst/>
            </a:prstGeom>
            <a:noFill/>
            <a:ln w="9525">
              <a:noFill/>
              <a:miter lim="800000"/>
              <a:headEnd/>
              <a:tailEnd/>
            </a:ln>
          </p:spPr>
        </p:pic>
        <p:grpSp>
          <p:nvGrpSpPr>
            <p:cNvPr id="9" name="Group 5"/>
            <p:cNvGrpSpPr/>
            <p:nvPr/>
          </p:nvGrpSpPr>
          <p:grpSpPr>
            <a:xfrm>
              <a:off x="196701" y="5847903"/>
              <a:ext cx="8750300" cy="7410301"/>
              <a:chOff x="228600" y="5943600"/>
              <a:chExt cx="8750300" cy="7410301"/>
            </a:xfrm>
          </p:grpSpPr>
          <p:pic>
            <p:nvPicPr>
              <p:cNvPr id="10" name="Picture 3"/>
              <p:cNvPicPr>
                <a:picLocks noChangeAspect="1" noChangeArrowheads="1"/>
              </p:cNvPicPr>
              <p:nvPr/>
            </p:nvPicPr>
            <p:blipFill>
              <a:blip r:embed="rId4" cstate="print">
                <a:lum bright="-10000" contrast="20000"/>
              </a:blip>
              <a:srcRect/>
              <a:stretch>
                <a:fillRect/>
              </a:stretch>
            </p:blipFill>
            <p:spPr bwMode="auto">
              <a:xfrm>
                <a:off x="228600" y="5943600"/>
                <a:ext cx="8750300" cy="4787900"/>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lum bright="-10000" contrast="20000"/>
              </a:blip>
              <a:srcRect/>
              <a:stretch>
                <a:fillRect/>
              </a:stretch>
            </p:blipFill>
            <p:spPr bwMode="auto">
              <a:xfrm>
                <a:off x="228600" y="9493101"/>
                <a:ext cx="8731250" cy="3860800"/>
              </a:xfrm>
              <a:prstGeom prst="rect">
                <a:avLst/>
              </a:prstGeom>
              <a:noFill/>
              <a:ln w="9525">
                <a:noFill/>
                <a:miter lim="800000"/>
                <a:headEnd/>
                <a:tailEnd/>
              </a:ln>
            </p:spPr>
          </p:pic>
        </p:grpSp>
      </p:grpSp>
      <p:grpSp>
        <p:nvGrpSpPr>
          <p:cNvPr id="14" name="Group 13"/>
          <p:cNvGrpSpPr/>
          <p:nvPr/>
        </p:nvGrpSpPr>
        <p:grpSpPr>
          <a:xfrm>
            <a:off x="6030849" y="1006612"/>
            <a:ext cx="3044952" cy="3733911"/>
            <a:chOff x="6099048" y="838200"/>
            <a:chExt cx="3044952" cy="3733911"/>
          </a:xfrm>
        </p:grpSpPr>
        <p:pic>
          <p:nvPicPr>
            <p:cNvPr id="256001" name="Picture 1"/>
            <p:cNvPicPr>
              <a:picLocks noChangeAspect="1" noChangeArrowheads="1"/>
            </p:cNvPicPr>
            <p:nvPr/>
          </p:nvPicPr>
          <p:blipFill>
            <a:blip r:embed="rId6" cstate="print"/>
            <a:srcRect/>
            <a:stretch>
              <a:fillRect/>
            </a:stretch>
          </p:blipFill>
          <p:spPr bwMode="auto">
            <a:xfrm>
              <a:off x="6099048" y="838200"/>
              <a:ext cx="3044952" cy="3733911"/>
            </a:xfrm>
            <a:prstGeom prst="rect">
              <a:avLst/>
            </a:prstGeom>
            <a:noFill/>
            <a:ln w="9525">
              <a:noFill/>
              <a:miter lim="800000"/>
              <a:headEnd/>
              <a:tailEnd/>
            </a:ln>
          </p:spPr>
        </p:pic>
        <p:sp>
          <p:nvSpPr>
            <p:cNvPr id="13" name="Freeform 12"/>
            <p:cNvSpPr/>
            <p:nvPr/>
          </p:nvSpPr>
          <p:spPr>
            <a:xfrm>
              <a:off x="8006316" y="2711302"/>
              <a:ext cx="1063256" cy="1339703"/>
            </a:xfrm>
            <a:custGeom>
              <a:avLst/>
              <a:gdLst>
                <a:gd name="connsiteX0" fmla="*/ 1063256 w 1063256"/>
                <a:gd name="connsiteY0" fmla="*/ 1307805 h 1339703"/>
                <a:gd name="connsiteX1" fmla="*/ 1010093 w 1063256"/>
                <a:gd name="connsiteY1" fmla="*/ 956931 h 1339703"/>
                <a:gd name="connsiteX2" fmla="*/ 925033 w 1063256"/>
                <a:gd name="connsiteY2" fmla="*/ 914400 h 1339703"/>
                <a:gd name="connsiteX3" fmla="*/ 882503 w 1063256"/>
                <a:gd name="connsiteY3" fmla="*/ 903768 h 1339703"/>
                <a:gd name="connsiteX4" fmla="*/ 839972 w 1063256"/>
                <a:gd name="connsiteY4" fmla="*/ 776177 h 1339703"/>
                <a:gd name="connsiteX5" fmla="*/ 839972 w 1063256"/>
                <a:gd name="connsiteY5" fmla="*/ 606056 h 1339703"/>
                <a:gd name="connsiteX6" fmla="*/ 978196 w 1063256"/>
                <a:gd name="connsiteY6" fmla="*/ 350875 h 1339703"/>
                <a:gd name="connsiteX7" fmla="*/ 903768 w 1063256"/>
                <a:gd name="connsiteY7" fmla="*/ 170121 h 1339703"/>
                <a:gd name="connsiteX8" fmla="*/ 829340 w 1063256"/>
                <a:gd name="connsiteY8" fmla="*/ 74428 h 1339703"/>
                <a:gd name="connsiteX9" fmla="*/ 287079 w 1063256"/>
                <a:gd name="connsiteY9" fmla="*/ 0 h 1339703"/>
                <a:gd name="connsiteX10" fmla="*/ 191386 w 1063256"/>
                <a:gd name="connsiteY10" fmla="*/ 116958 h 1339703"/>
                <a:gd name="connsiteX11" fmla="*/ 116958 w 1063256"/>
                <a:gd name="connsiteY11" fmla="*/ 350875 h 1339703"/>
                <a:gd name="connsiteX12" fmla="*/ 63796 w 1063256"/>
                <a:gd name="connsiteY12" fmla="*/ 584791 h 1339703"/>
                <a:gd name="connsiteX13" fmla="*/ 106326 w 1063256"/>
                <a:gd name="connsiteY13" fmla="*/ 712382 h 1339703"/>
                <a:gd name="connsiteX14" fmla="*/ 116958 w 1063256"/>
                <a:gd name="connsiteY14" fmla="*/ 893135 h 1339703"/>
                <a:gd name="connsiteX15" fmla="*/ 42531 w 1063256"/>
                <a:gd name="connsiteY15" fmla="*/ 893135 h 1339703"/>
                <a:gd name="connsiteX16" fmla="*/ 0 w 1063256"/>
                <a:gd name="connsiteY16" fmla="*/ 1020726 h 1339703"/>
                <a:gd name="connsiteX17" fmla="*/ 106326 w 1063256"/>
                <a:gd name="connsiteY17" fmla="*/ 1222745 h 1339703"/>
                <a:gd name="connsiteX18" fmla="*/ 276447 w 1063256"/>
                <a:gd name="connsiteY18" fmla="*/ 1329070 h 1339703"/>
                <a:gd name="connsiteX19" fmla="*/ 404037 w 1063256"/>
                <a:gd name="connsiteY19" fmla="*/ 1286540 h 1339703"/>
                <a:gd name="connsiteX20" fmla="*/ 382772 w 1063256"/>
                <a:gd name="connsiteY20" fmla="*/ 1127051 h 1339703"/>
                <a:gd name="connsiteX21" fmla="*/ 733647 w 1063256"/>
                <a:gd name="connsiteY21" fmla="*/ 1116419 h 1339703"/>
                <a:gd name="connsiteX22" fmla="*/ 818707 w 1063256"/>
                <a:gd name="connsiteY22" fmla="*/ 1244010 h 1339703"/>
                <a:gd name="connsiteX23" fmla="*/ 882503 w 1063256"/>
                <a:gd name="connsiteY23" fmla="*/ 1339703 h 1339703"/>
                <a:gd name="connsiteX24" fmla="*/ 882503 w 1063256"/>
                <a:gd name="connsiteY24" fmla="*/ 1339703 h 1339703"/>
                <a:gd name="connsiteX25" fmla="*/ 1063256 w 1063256"/>
                <a:gd name="connsiteY25" fmla="*/ 1307805 h 13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3256" h="1339703">
                  <a:moveTo>
                    <a:pt x="1063256" y="1307805"/>
                  </a:moveTo>
                  <a:lnTo>
                    <a:pt x="1010093" y="956931"/>
                  </a:lnTo>
                  <a:lnTo>
                    <a:pt x="925033" y="914400"/>
                  </a:lnTo>
                  <a:lnTo>
                    <a:pt x="882503" y="903768"/>
                  </a:lnTo>
                  <a:lnTo>
                    <a:pt x="839972" y="776177"/>
                  </a:lnTo>
                  <a:lnTo>
                    <a:pt x="839972" y="606056"/>
                  </a:lnTo>
                  <a:lnTo>
                    <a:pt x="978196" y="350875"/>
                  </a:lnTo>
                  <a:lnTo>
                    <a:pt x="903768" y="170121"/>
                  </a:lnTo>
                  <a:lnTo>
                    <a:pt x="829340" y="74428"/>
                  </a:lnTo>
                  <a:lnTo>
                    <a:pt x="287079" y="0"/>
                  </a:lnTo>
                  <a:lnTo>
                    <a:pt x="191386" y="116958"/>
                  </a:lnTo>
                  <a:lnTo>
                    <a:pt x="116958" y="350875"/>
                  </a:lnTo>
                  <a:lnTo>
                    <a:pt x="63796" y="584791"/>
                  </a:lnTo>
                  <a:lnTo>
                    <a:pt x="106326" y="712382"/>
                  </a:lnTo>
                  <a:lnTo>
                    <a:pt x="116958" y="893135"/>
                  </a:lnTo>
                  <a:lnTo>
                    <a:pt x="42531" y="893135"/>
                  </a:lnTo>
                  <a:lnTo>
                    <a:pt x="0" y="1020726"/>
                  </a:lnTo>
                  <a:lnTo>
                    <a:pt x="106326" y="1222745"/>
                  </a:lnTo>
                  <a:lnTo>
                    <a:pt x="276447" y="1329070"/>
                  </a:lnTo>
                  <a:lnTo>
                    <a:pt x="404037" y="1286540"/>
                  </a:lnTo>
                  <a:lnTo>
                    <a:pt x="382772" y="1127051"/>
                  </a:lnTo>
                  <a:lnTo>
                    <a:pt x="733647" y="1116419"/>
                  </a:lnTo>
                  <a:lnTo>
                    <a:pt x="818707" y="1244010"/>
                  </a:lnTo>
                  <a:lnTo>
                    <a:pt x="882503" y="1339703"/>
                  </a:lnTo>
                  <a:lnTo>
                    <a:pt x="882503" y="1339703"/>
                  </a:lnTo>
                  <a:lnTo>
                    <a:pt x="1063256" y="1307805"/>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030849" y="739967"/>
            <a:ext cx="3044952" cy="4267200"/>
            <a:chOff x="2514600" y="762000"/>
            <a:chExt cx="3044952" cy="4267200"/>
          </a:xfrm>
        </p:grpSpPr>
        <p:sp>
          <p:nvSpPr>
            <p:cNvPr id="16" name="Rectangle 15"/>
            <p:cNvSpPr/>
            <p:nvPr/>
          </p:nvSpPr>
          <p:spPr>
            <a:xfrm>
              <a:off x="2514600" y="762000"/>
              <a:ext cx="3044952" cy="4267200"/>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02" name="Picture 2"/>
            <p:cNvPicPr>
              <a:picLocks noChangeAspect="1" noChangeArrowheads="1"/>
            </p:cNvPicPr>
            <p:nvPr/>
          </p:nvPicPr>
          <p:blipFill>
            <a:blip r:embed="rId7" cstate="print"/>
            <a:srcRect/>
            <a:stretch>
              <a:fillRect/>
            </a:stretch>
          </p:blipFill>
          <p:spPr bwMode="auto">
            <a:xfrm>
              <a:off x="3048000" y="838200"/>
              <a:ext cx="1995256" cy="2209800"/>
            </a:xfrm>
            <a:prstGeom prst="rect">
              <a:avLst/>
            </a:prstGeom>
            <a:noFill/>
            <a:ln w="9525">
              <a:noFill/>
              <a:miter lim="800000"/>
              <a:headEnd/>
              <a:tailEnd/>
            </a:ln>
          </p:spPr>
        </p:pic>
        <p:pic>
          <p:nvPicPr>
            <p:cNvPr id="1026" name="Picture 2"/>
            <p:cNvPicPr>
              <a:picLocks noChangeAspect="1" noChangeArrowheads="1"/>
            </p:cNvPicPr>
            <p:nvPr/>
          </p:nvPicPr>
          <p:blipFill>
            <a:blip r:embed="rId8" cstate="print">
              <a:lum contrast="-10000"/>
            </a:blip>
            <a:srcRect t="7424"/>
            <a:stretch>
              <a:fillRect/>
            </a:stretch>
          </p:blipFill>
          <p:spPr bwMode="auto">
            <a:xfrm>
              <a:off x="2819400" y="3048000"/>
              <a:ext cx="2457450" cy="1900294"/>
            </a:xfrm>
            <a:prstGeom prst="rect">
              <a:avLst/>
            </a:prstGeom>
            <a:noFill/>
            <a:ln w="9525">
              <a:noFill/>
              <a:miter lim="800000"/>
              <a:headEnd/>
              <a:tailEnd/>
            </a:ln>
          </p:spPr>
        </p:pic>
      </p:grpSp>
      <p:pic>
        <p:nvPicPr>
          <p:cNvPr id="1027" name="Picture 3"/>
          <p:cNvPicPr>
            <a:picLocks noChangeAspect="1" noChangeArrowheads="1"/>
          </p:cNvPicPr>
          <p:nvPr/>
        </p:nvPicPr>
        <p:blipFill>
          <a:blip r:embed="rId9" cstate="print"/>
          <a:srcRect/>
          <a:stretch>
            <a:fillRect/>
          </a:stretch>
        </p:blipFill>
        <p:spPr bwMode="auto">
          <a:xfrm>
            <a:off x="6030849" y="717935"/>
            <a:ext cx="3044952" cy="4311265"/>
          </a:xfrm>
          <a:prstGeom prst="rect">
            <a:avLst/>
          </a:prstGeom>
          <a:noFill/>
          <a:ln w="9525">
            <a:noFill/>
            <a:miter lim="800000"/>
            <a:headEnd/>
            <a:tailEnd/>
          </a:ln>
        </p:spPr>
      </p:pic>
      <p:pic>
        <p:nvPicPr>
          <p:cNvPr id="1030" name="Picture 6"/>
          <p:cNvPicPr>
            <a:picLocks noChangeAspect="1" noChangeArrowheads="1"/>
          </p:cNvPicPr>
          <p:nvPr/>
        </p:nvPicPr>
        <p:blipFill>
          <a:blip r:embed="rId10" cstate="print"/>
          <a:srcRect l="11970" r="8229"/>
          <a:stretch>
            <a:fillRect/>
          </a:stretch>
        </p:blipFill>
        <p:spPr bwMode="auto">
          <a:xfrm>
            <a:off x="6029325" y="724727"/>
            <a:ext cx="3048000" cy="4297680"/>
          </a:xfrm>
          <a:prstGeom prst="rect">
            <a:avLst/>
          </a:prstGeom>
          <a:noFill/>
          <a:ln w="9525">
            <a:noFill/>
            <a:miter lim="800000"/>
            <a:headEnd/>
            <a:tailEnd/>
          </a:ln>
        </p:spPr>
      </p:pic>
      <p:pic>
        <p:nvPicPr>
          <p:cNvPr id="1032" name="Picture 8"/>
          <p:cNvPicPr>
            <a:picLocks noChangeAspect="1" noChangeArrowheads="1"/>
          </p:cNvPicPr>
          <p:nvPr/>
        </p:nvPicPr>
        <p:blipFill>
          <a:blip r:embed="rId11" cstate="print"/>
          <a:srcRect/>
          <a:stretch>
            <a:fillRect/>
          </a:stretch>
        </p:blipFill>
        <p:spPr bwMode="auto">
          <a:xfrm>
            <a:off x="6019800" y="739967"/>
            <a:ext cx="3067050" cy="4267200"/>
          </a:xfrm>
          <a:prstGeom prst="rect">
            <a:avLst/>
          </a:prstGeom>
          <a:noFill/>
          <a:ln w="9525">
            <a:noFill/>
            <a:miter lim="800000"/>
            <a:headEnd/>
            <a:tailEnd/>
          </a:ln>
        </p:spPr>
      </p:pic>
      <p:pic>
        <p:nvPicPr>
          <p:cNvPr id="1033" name="Picture 9"/>
          <p:cNvPicPr>
            <a:picLocks noChangeAspect="1" noChangeArrowheads="1"/>
          </p:cNvPicPr>
          <p:nvPr/>
        </p:nvPicPr>
        <p:blipFill>
          <a:blip r:embed="rId12" cstate="print"/>
          <a:srcRect/>
          <a:stretch>
            <a:fillRect/>
          </a:stretch>
        </p:blipFill>
        <p:spPr bwMode="auto">
          <a:xfrm>
            <a:off x="6030849" y="739967"/>
            <a:ext cx="3044952"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1000"/>
                                        <p:tgtEl>
                                          <p:spTgt spid="2">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left)">
                                      <p:cBhvr>
                                        <p:cTn id="28" dur="1000"/>
                                        <p:tgtEl>
                                          <p:spTgt spid="2">
                                            <p:txEl>
                                              <p:pRg st="2" end="2"/>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p:cTn id="31" dur="500" fill="hold"/>
                                        <p:tgtEl>
                                          <p:spTgt spid="1027"/>
                                        </p:tgtEl>
                                        <p:attrNameLst>
                                          <p:attrName>ppt_w</p:attrName>
                                        </p:attrNameLst>
                                      </p:cBhvr>
                                      <p:tavLst>
                                        <p:tav tm="0">
                                          <p:val>
                                            <p:fltVal val="0"/>
                                          </p:val>
                                        </p:tav>
                                        <p:tav tm="100000">
                                          <p:val>
                                            <p:strVal val="#ppt_w"/>
                                          </p:val>
                                        </p:tav>
                                      </p:tavLst>
                                    </p:anim>
                                    <p:anim calcmode="lin" valueType="num">
                                      <p:cBhvr>
                                        <p:cTn id="32" dur="500" fill="hold"/>
                                        <p:tgtEl>
                                          <p:spTgt spid="1027"/>
                                        </p:tgtEl>
                                        <p:attrNameLst>
                                          <p:attrName>ppt_h</p:attrName>
                                        </p:attrNameLst>
                                      </p:cBhvr>
                                      <p:tavLst>
                                        <p:tav tm="0">
                                          <p:val>
                                            <p:fltVal val="0"/>
                                          </p:val>
                                        </p:tav>
                                        <p:tav tm="100000">
                                          <p:val>
                                            <p:strVal val="#ppt_h"/>
                                          </p:val>
                                        </p:tav>
                                      </p:tavLst>
                                    </p:anim>
                                    <p:animEffect transition="in" filter="fade">
                                      <p:cBhvr>
                                        <p:cTn id="33" dur="500"/>
                                        <p:tgtEl>
                                          <p:spTgt spid="10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Effect transition="in" filter="wipe(left)">
                                      <p:cBhvr>
                                        <p:cTn id="38" dur="1000"/>
                                        <p:tgtEl>
                                          <p:spTgt spid="22">
                                            <p:txEl>
                                              <p:pRg st="0" end="0"/>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2">
                                            <p:txEl>
                                              <p:pRg st="1" end="1"/>
                                            </p:txEl>
                                          </p:spTgt>
                                        </p:tgtEl>
                                        <p:attrNameLst>
                                          <p:attrName>style.visibility</p:attrName>
                                        </p:attrNameLst>
                                      </p:cBhvr>
                                      <p:to>
                                        <p:strVal val="visible"/>
                                      </p:to>
                                    </p:set>
                                    <p:animEffect transition="in" filter="wipe(left)">
                                      <p:cBhvr>
                                        <p:cTn id="48" dur="1000"/>
                                        <p:tgtEl>
                                          <p:spTgt spid="22">
                                            <p:txEl>
                                              <p:pRg st="1" end="1"/>
                                            </p:tx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1032"/>
                                        </p:tgtEl>
                                        <p:attrNameLst>
                                          <p:attrName>style.visibility</p:attrName>
                                        </p:attrNameLst>
                                      </p:cBhvr>
                                      <p:to>
                                        <p:strVal val="visible"/>
                                      </p:to>
                                    </p:set>
                                    <p:animEffect transition="in" filter="wipe(up)">
                                      <p:cBhvr>
                                        <p:cTn id="51" dur="1000"/>
                                        <p:tgtEl>
                                          <p:spTgt spid="10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033"/>
                                        </p:tgtEl>
                                        <p:attrNameLst>
                                          <p:attrName>style.visibility</p:attrName>
                                        </p:attrNameLst>
                                      </p:cBhvr>
                                      <p:to>
                                        <p:strVal val="visible"/>
                                      </p:to>
                                    </p:set>
                                    <p:animEffect transition="in" filter="wipe(up)">
                                      <p:cBhvr>
                                        <p:cTn id="56"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9600"/>
            <a:ext cx="5257800" cy="3816429"/>
          </a:xfrm>
          <a:prstGeom prst="rect">
            <a:avLst/>
          </a:prstGeom>
        </p:spPr>
        <p:txBody>
          <a:bodyPr wrap="square">
            <a:spAutoFit/>
          </a:bodyPr>
          <a:lstStyle/>
          <a:p>
            <a:pPr marL="169863" indent="-169863">
              <a:spcAft>
                <a:spcPts val="1200"/>
              </a:spcAft>
              <a:buFont typeface="Arial" pitchFamily="34" charset="0"/>
              <a:buChar char="•"/>
              <a:tabLst>
                <a:tab pos="404813" algn="l"/>
              </a:tabLst>
            </a:pPr>
            <a:r>
              <a:rPr lang="en-US" sz="3200" dirty="0" smtClean="0"/>
              <a:t>205 species of birds</a:t>
            </a:r>
          </a:p>
          <a:p>
            <a:pPr marL="169863" indent="-169863">
              <a:spcAft>
                <a:spcPts val="1200"/>
              </a:spcAft>
              <a:buFont typeface="Arial" pitchFamily="34" charset="0"/>
              <a:buChar char="•"/>
              <a:tabLst>
                <a:tab pos="404813" algn="l"/>
              </a:tabLst>
            </a:pPr>
            <a:r>
              <a:rPr lang="en-US" sz="3200" dirty="0" smtClean="0"/>
              <a:t>6 species of amphibians</a:t>
            </a:r>
          </a:p>
          <a:p>
            <a:pPr marL="169863" indent="-169863">
              <a:spcAft>
                <a:spcPts val="1200"/>
              </a:spcAft>
              <a:buFont typeface="Arial" pitchFamily="34" charset="0"/>
              <a:buChar char="•"/>
              <a:tabLst>
                <a:tab pos="404813" algn="l"/>
              </a:tabLst>
            </a:pPr>
            <a:r>
              <a:rPr lang="en-US" sz="3200" dirty="0" smtClean="0"/>
              <a:t>20 species of reptiles</a:t>
            </a:r>
          </a:p>
          <a:p>
            <a:pPr marL="169863" indent="-169863">
              <a:spcAft>
                <a:spcPts val="1200"/>
              </a:spcAft>
              <a:buFont typeface="Arial" pitchFamily="34" charset="0"/>
              <a:buChar char="•"/>
              <a:tabLst>
                <a:tab pos="404813" algn="l"/>
              </a:tabLst>
            </a:pPr>
            <a:r>
              <a:rPr lang="en-US" sz="3200" dirty="0" smtClean="0"/>
              <a:t>33 species of fish</a:t>
            </a:r>
          </a:p>
          <a:p>
            <a:pPr marL="169863" indent="-169863">
              <a:spcAft>
                <a:spcPts val="1200"/>
              </a:spcAft>
              <a:buFont typeface="Arial" pitchFamily="34" charset="0"/>
              <a:buChar char="•"/>
              <a:tabLst>
                <a:tab pos="404813" algn="l"/>
              </a:tabLst>
            </a:pPr>
            <a:r>
              <a:rPr lang="en-US" sz="3200" dirty="0" smtClean="0"/>
              <a:t>664 species of plants</a:t>
            </a:r>
          </a:p>
          <a:p>
            <a:pPr marL="169863" indent="-169863">
              <a:spcAft>
                <a:spcPts val="1200"/>
              </a:spcAft>
              <a:buFont typeface="Arial" pitchFamily="34" charset="0"/>
              <a:buChar char="•"/>
              <a:tabLst>
                <a:tab pos="404813" algn="l"/>
              </a:tabLst>
            </a:pPr>
            <a:r>
              <a:rPr lang="en-US" sz="3200" dirty="0" smtClean="0"/>
              <a:t> 55 species of mammals</a:t>
            </a:r>
          </a:p>
        </p:txBody>
      </p:sp>
      <p:pic>
        <p:nvPicPr>
          <p:cNvPr id="253955" name="Picture 3"/>
          <p:cNvPicPr>
            <a:picLocks noChangeAspect="1" noChangeArrowheads="1"/>
          </p:cNvPicPr>
          <p:nvPr/>
        </p:nvPicPr>
        <p:blipFill>
          <a:blip r:embed="rId2" cstate="print"/>
          <a:srcRect/>
          <a:stretch>
            <a:fillRect/>
          </a:stretch>
        </p:blipFill>
        <p:spPr bwMode="auto">
          <a:xfrm>
            <a:off x="1143000" y="685800"/>
            <a:ext cx="1962150" cy="5838825"/>
          </a:xfrm>
          <a:prstGeom prst="rect">
            <a:avLst/>
          </a:prstGeom>
          <a:noFill/>
          <a:ln w="9525">
            <a:noFill/>
            <a:miter lim="800000"/>
            <a:headEnd/>
            <a:tailEnd/>
          </a:ln>
        </p:spPr>
      </p:pic>
      <p:pic>
        <p:nvPicPr>
          <p:cNvPr id="253971" name="Picture 19"/>
          <p:cNvPicPr>
            <a:picLocks noChangeAspect="1" noChangeArrowheads="1"/>
          </p:cNvPicPr>
          <p:nvPr/>
        </p:nvPicPr>
        <p:blipFill>
          <a:blip r:embed="rId3" cstate="print"/>
          <a:srcRect/>
          <a:stretch>
            <a:fillRect/>
          </a:stretch>
        </p:blipFill>
        <p:spPr bwMode="auto">
          <a:xfrm>
            <a:off x="4419600" y="1905734"/>
            <a:ext cx="4572000" cy="2954516"/>
          </a:xfrm>
          <a:prstGeom prst="rect">
            <a:avLst/>
          </a:prstGeom>
          <a:noFill/>
          <a:ln w="9525">
            <a:noFill/>
            <a:miter lim="800000"/>
            <a:headEnd/>
            <a:tailEnd/>
          </a:ln>
        </p:spPr>
      </p:pic>
      <p:pic>
        <p:nvPicPr>
          <p:cNvPr id="253954" name="Picture 2"/>
          <p:cNvPicPr>
            <a:picLocks noChangeAspect="1" noChangeArrowheads="1"/>
          </p:cNvPicPr>
          <p:nvPr/>
        </p:nvPicPr>
        <p:blipFill>
          <a:blip r:embed="rId4" cstate="print"/>
          <a:srcRect/>
          <a:stretch>
            <a:fillRect/>
          </a:stretch>
        </p:blipFill>
        <p:spPr bwMode="auto">
          <a:xfrm>
            <a:off x="-1933575" y="-1714500"/>
            <a:ext cx="1933575" cy="1714500"/>
          </a:xfrm>
          <a:prstGeom prst="rect">
            <a:avLst/>
          </a:prstGeom>
          <a:noFill/>
          <a:ln w="9525">
            <a:noFill/>
            <a:miter lim="800000"/>
            <a:headEnd/>
            <a:tailEnd/>
          </a:ln>
        </p:spPr>
      </p:pic>
      <p:pic>
        <p:nvPicPr>
          <p:cNvPr id="253956" name="Picture 4"/>
          <p:cNvPicPr>
            <a:picLocks noChangeAspect="1" noChangeArrowheads="1"/>
          </p:cNvPicPr>
          <p:nvPr/>
        </p:nvPicPr>
        <p:blipFill>
          <a:blip r:embed="rId5" cstate="print"/>
          <a:srcRect b="12500"/>
          <a:stretch>
            <a:fillRect/>
          </a:stretch>
        </p:blipFill>
        <p:spPr bwMode="auto">
          <a:xfrm>
            <a:off x="1143000" y="685800"/>
            <a:ext cx="1933575" cy="5867400"/>
          </a:xfrm>
          <a:prstGeom prst="rect">
            <a:avLst/>
          </a:prstGeom>
          <a:noFill/>
          <a:ln w="9525">
            <a:noFill/>
            <a:miter lim="800000"/>
            <a:headEnd/>
            <a:tailEnd/>
          </a:ln>
        </p:spPr>
      </p:pic>
      <p:pic>
        <p:nvPicPr>
          <p:cNvPr id="253960" name="Picture 8" descr="Northern Raccoon - 2169-2 Photograph by Jerry Owens"/>
          <p:cNvPicPr>
            <a:picLocks noChangeAspect="1" noChangeArrowheads="1"/>
          </p:cNvPicPr>
          <p:nvPr/>
        </p:nvPicPr>
        <p:blipFill>
          <a:blip r:embed="rId6" cstate="print"/>
          <a:srcRect r="35556" b="20805"/>
          <a:stretch>
            <a:fillRect/>
          </a:stretch>
        </p:blipFill>
        <p:spPr bwMode="auto">
          <a:xfrm>
            <a:off x="4419600" y="1522661"/>
            <a:ext cx="4572000" cy="3720662"/>
          </a:xfrm>
          <a:prstGeom prst="rect">
            <a:avLst/>
          </a:prstGeom>
          <a:noFill/>
        </p:spPr>
      </p:pic>
      <p:pic>
        <p:nvPicPr>
          <p:cNvPr id="253962" name="Picture 10" descr="Wildlife Friendly Enterprise Network » Blog Archive » Black Bear"/>
          <p:cNvPicPr>
            <a:picLocks noChangeAspect="1" noChangeArrowheads="1"/>
          </p:cNvPicPr>
          <p:nvPr/>
        </p:nvPicPr>
        <p:blipFill>
          <a:blip r:embed="rId7" cstate="print"/>
          <a:srcRect l="13889" r="20833"/>
          <a:stretch>
            <a:fillRect/>
          </a:stretch>
        </p:blipFill>
        <p:spPr bwMode="auto">
          <a:xfrm>
            <a:off x="4419600" y="1413141"/>
            <a:ext cx="4572000" cy="3939702"/>
          </a:xfrm>
          <a:prstGeom prst="rect">
            <a:avLst/>
          </a:prstGeom>
          <a:noFill/>
        </p:spPr>
      </p:pic>
      <p:pic>
        <p:nvPicPr>
          <p:cNvPr id="253964" name="Picture 12" descr="The Narwhal's Left Tooth"/>
          <p:cNvPicPr>
            <a:picLocks noChangeAspect="1" noChangeArrowheads="1"/>
          </p:cNvPicPr>
          <p:nvPr/>
        </p:nvPicPr>
        <p:blipFill>
          <a:blip r:embed="rId8" cstate="print"/>
          <a:srcRect l="12500" t="10000" r="12500"/>
          <a:stretch>
            <a:fillRect/>
          </a:stretch>
        </p:blipFill>
        <p:spPr bwMode="auto">
          <a:xfrm>
            <a:off x="4419600" y="1668492"/>
            <a:ext cx="4572000" cy="3429000"/>
          </a:xfrm>
          <a:prstGeom prst="rect">
            <a:avLst/>
          </a:prstGeom>
          <a:noFill/>
        </p:spPr>
      </p:pic>
      <p:pic>
        <p:nvPicPr>
          <p:cNvPr id="253958" name="Picture 6" descr="Western Long-eared Myotis | Bats drink water just like any o… | Flickr"/>
          <p:cNvPicPr>
            <a:picLocks noChangeAspect="1" noChangeArrowheads="1"/>
          </p:cNvPicPr>
          <p:nvPr/>
        </p:nvPicPr>
        <p:blipFill>
          <a:blip r:embed="rId9" cstate="print"/>
          <a:srcRect/>
          <a:stretch>
            <a:fillRect/>
          </a:stretch>
        </p:blipFill>
        <p:spPr bwMode="auto">
          <a:xfrm>
            <a:off x="4419600" y="1096992"/>
            <a:ext cx="4572000" cy="4572000"/>
          </a:xfrm>
          <a:prstGeom prst="rect">
            <a:avLst/>
          </a:prstGeom>
          <a:noFill/>
        </p:spPr>
      </p:pic>
      <p:pic>
        <p:nvPicPr>
          <p:cNvPr id="253966" name="Picture 14" descr="Canyon Bat -- Wildlife in photography-on-the.net forums"/>
          <p:cNvPicPr>
            <a:picLocks noChangeAspect="1" noChangeArrowheads="1"/>
          </p:cNvPicPr>
          <p:nvPr/>
        </p:nvPicPr>
        <p:blipFill>
          <a:blip r:embed="rId10" cstate="print"/>
          <a:srcRect/>
          <a:stretch>
            <a:fillRect/>
          </a:stretch>
        </p:blipFill>
        <p:spPr bwMode="auto">
          <a:xfrm>
            <a:off x="4419600" y="1749772"/>
            <a:ext cx="4572000" cy="3266440"/>
          </a:xfrm>
          <a:prstGeom prst="rect">
            <a:avLst/>
          </a:prstGeom>
          <a:noFill/>
        </p:spPr>
      </p:pic>
      <p:pic>
        <p:nvPicPr>
          <p:cNvPr id="253968" name="Picture 16" descr="Mr. Muskie | Common Muskrat munching on vegetation, If you l… | Flickr"/>
          <p:cNvPicPr>
            <a:picLocks noChangeAspect="1" noChangeArrowheads="1"/>
          </p:cNvPicPr>
          <p:nvPr/>
        </p:nvPicPr>
        <p:blipFill>
          <a:blip r:embed="rId11" cstate="print"/>
          <a:srcRect/>
          <a:stretch>
            <a:fillRect/>
          </a:stretch>
        </p:blipFill>
        <p:spPr bwMode="auto">
          <a:xfrm>
            <a:off x="4419600" y="1811367"/>
            <a:ext cx="4572000" cy="3143251"/>
          </a:xfrm>
          <a:prstGeom prst="rect">
            <a:avLst/>
          </a:prstGeom>
          <a:noFill/>
        </p:spPr>
      </p:pic>
      <p:pic>
        <p:nvPicPr>
          <p:cNvPr id="253970" name="Picture 18" descr="kangaroo rat | Kangaroo rat, Kangaroo, Rats"/>
          <p:cNvPicPr>
            <a:picLocks noChangeAspect="1" noChangeArrowheads="1"/>
          </p:cNvPicPr>
          <p:nvPr/>
        </p:nvPicPr>
        <p:blipFill>
          <a:blip r:embed="rId12" cstate="print"/>
          <a:srcRect r="5568" b="7124"/>
          <a:stretch>
            <a:fillRect/>
          </a:stretch>
        </p:blipFill>
        <p:spPr bwMode="auto">
          <a:xfrm>
            <a:off x="4419600" y="1485181"/>
            <a:ext cx="4572000" cy="3795623"/>
          </a:xfrm>
          <a:prstGeom prst="rect">
            <a:avLst/>
          </a:prstGeom>
          <a:noFill/>
        </p:spPr>
      </p:pic>
      <p:sp>
        <p:nvSpPr>
          <p:cNvPr id="2" name="Title 1"/>
          <p:cNvSpPr>
            <a:spLocks noGrp="1"/>
          </p:cNvSpPr>
          <p:nvPr>
            <p:ph type="title"/>
          </p:nvPr>
        </p:nvSpPr>
        <p:spPr/>
        <p:txBody>
          <a:bodyPr>
            <a:normAutofit fontScale="90000"/>
          </a:bodyPr>
          <a:lstStyle/>
          <a:p>
            <a:r>
              <a:rPr lang="en-US" dirty="0" smtClean="0"/>
              <a:t>CANYONLANDS NP - OVERVIEW</a:t>
            </a:r>
          </a:p>
        </p:txBody>
      </p:sp>
      <p:cxnSp>
        <p:nvCxnSpPr>
          <p:cNvPr id="29" name="Straight Arrow Connector 28"/>
          <p:cNvCxnSpPr/>
          <p:nvPr/>
        </p:nvCxnSpPr>
        <p:spPr>
          <a:xfrm>
            <a:off x="2971800" y="838200"/>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971800" y="1111101"/>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971800" y="3886200"/>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971800" y="5257800"/>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71800" y="6367132"/>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895600" y="1066800"/>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895600" y="4724400"/>
            <a:ext cx="609600" cy="0"/>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419600" y="1452890"/>
            <a:ext cx="4572000" cy="3952220"/>
            <a:chOff x="4419600" y="1828800"/>
            <a:chExt cx="4572000" cy="3952220"/>
          </a:xfrm>
        </p:grpSpPr>
        <p:pic>
          <p:nvPicPr>
            <p:cNvPr id="253973" name="Picture 21" descr="https://media-cdn.tripadvisor.com/media/attractions-splice-spp-720x480/07/7c/c7/83.jpg"/>
            <p:cNvPicPr>
              <a:picLocks noChangeAspect="1" noChangeArrowheads="1"/>
            </p:cNvPicPr>
            <p:nvPr/>
          </p:nvPicPr>
          <p:blipFill>
            <a:blip r:embed="rId13" cstate="print"/>
            <a:srcRect/>
            <a:stretch>
              <a:fillRect/>
            </a:stretch>
          </p:blipFill>
          <p:spPr bwMode="auto">
            <a:xfrm>
              <a:off x="4419600" y="1828800"/>
              <a:ext cx="4572000" cy="3048000"/>
            </a:xfrm>
            <a:prstGeom prst="rect">
              <a:avLst/>
            </a:prstGeom>
            <a:noFill/>
          </p:spPr>
        </p:pic>
        <p:sp>
          <p:nvSpPr>
            <p:cNvPr id="40" name="TextBox 39"/>
            <p:cNvSpPr txBox="1"/>
            <p:nvPr/>
          </p:nvSpPr>
          <p:spPr>
            <a:xfrm>
              <a:off x="4419600" y="5257800"/>
              <a:ext cx="4572000" cy="523220"/>
            </a:xfrm>
            <a:prstGeom prst="rect">
              <a:avLst/>
            </a:prstGeom>
            <a:solidFill>
              <a:schemeClr val="tx1"/>
            </a:solidFill>
            <a:ln>
              <a:solidFill>
                <a:schemeClr val="tx1"/>
              </a:solidFill>
            </a:ln>
          </p:spPr>
          <p:txBody>
            <a:bodyPr wrap="square" rtlCol="0">
              <a:spAutoFit/>
            </a:bodyPr>
            <a:lstStyle/>
            <a:p>
              <a:r>
                <a:rPr lang="en-US" sz="2800" b="1" dirty="0" smtClean="0">
                  <a:solidFill>
                    <a:schemeClr val="bg1"/>
                  </a:solidFill>
                </a:rPr>
                <a:t>Hedgehog cactus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253971"/>
                                        </p:tgtEl>
                                        <p:attrNameLst>
                                          <p:attrName>style.visibility</p:attrName>
                                        </p:attrNameLst>
                                      </p:cBhvr>
                                      <p:to>
                                        <p:strVal val="visible"/>
                                      </p:to>
                                    </p:set>
                                    <p:anim calcmode="lin" valueType="num">
                                      <p:cBhvr>
                                        <p:cTn id="10" dur="500" fill="hold"/>
                                        <p:tgtEl>
                                          <p:spTgt spid="253971"/>
                                        </p:tgtEl>
                                        <p:attrNameLst>
                                          <p:attrName>ppt_w</p:attrName>
                                        </p:attrNameLst>
                                      </p:cBhvr>
                                      <p:tavLst>
                                        <p:tav tm="0">
                                          <p:val>
                                            <p:fltVal val="0"/>
                                          </p:val>
                                        </p:tav>
                                        <p:tav tm="100000">
                                          <p:val>
                                            <p:strVal val="#ppt_w"/>
                                          </p:val>
                                        </p:tav>
                                      </p:tavLst>
                                    </p:anim>
                                    <p:anim calcmode="lin" valueType="num">
                                      <p:cBhvr>
                                        <p:cTn id="11" dur="500" fill="hold"/>
                                        <p:tgtEl>
                                          <p:spTgt spid="253971"/>
                                        </p:tgtEl>
                                        <p:attrNameLst>
                                          <p:attrName>ppt_h</p:attrName>
                                        </p:attrNameLst>
                                      </p:cBhvr>
                                      <p:tavLst>
                                        <p:tav tm="0">
                                          <p:val>
                                            <p:fltVal val="0"/>
                                          </p:val>
                                        </p:tav>
                                        <p:tav tm="100000">
                                          <p:val>
                                            <p:strVal val="#ppt_h"/>
                                          </p:val>
                                        </p:tav>
                                      </p:tavLst>
                                    </p:anim>
                                    <p:animEffect transition="in" filter="fade">
                                      <p:cBhvr>
                                        <p:cTn id="12" dur="500"/>
                                        <p:tgtEl>
                                          <p:spTgt spid="2539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53955"/>
                                        </p:tgtEl>
                                        <p:attrNameLst>
                                          <p:attrName>style.visibility</p:attrName>
                                        </p:attrNameLst>
                                      </p:cBhvr>
                                      <p:to>
                                        <p:strVal val="visible"/>
                                      </p:to>
                                    </p:set>
                                    <p:animEffect transition="in" filter="wipe(up)">
                                      <p:cBhvr>
                                        <p:cTn id="42" dur="1000"/>
                                        <p:tgtEl>
                                          <p:spTgt spid="253955"/>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childTnLst>
                                </p:cTn>
                              </p:par>
                              <p:par>
                                <p:cTn id="46" presetID="53" presetClass="entr" presetSubtype="0" fill="hold" nodeType="withEffect">
                                  <p:stCondLst>
                                    <p:cond delay="0"/>
                                  </p:stCondLst>
                                  <p:childTnLst>
                                    <p:set>
                                      <p:cBhvr>
                                        <p:cTn id="47" dur="1" fill="hold">
                                          <p:stCondLst>
                                            <p:cond delay="0"/>
                                          </p:stCondLst>
                                        </p:cTn>
                                        <p:tgtEl>
                                          <p:spTgt spid="253960"/>
                                        </p:tgtEl>
                                        <p:attrNameLst>
                                          <p:attrName>style.visibility</p:attrName>
                                        </p:attrNameLst>
                                      </p:cBhvr>
                                      <p:to>
                                        <p:strVal val="visible"/>
                                      </p:to>
                                    </p:set>
                                    <p:anim calcmode="lin" valueType="num">
                                      <p:cBhvr>
                                        <p:cTn id="48" dur="500" fill="hold"/>
                                        <p:tgtEl>
                                          <p:spTgt spid="253960"/>
                                        </p:tgtEl>
                                        <p:attrNameLst>
                                          <p:attrName>ppt_w</p:attrName>
                                        </p:attrNameLst>
                                      </p:cBhvr>
                                      <p:tavLst>
                                        <p:tav tm="0">
                                          <p:val>
                                            <p:fltVal val="0"/>
                                          </p:val>
                                        </p:tav>
                                        <p:tav tm="100000">
                                          <p:val>
                                            <p:strVal val="#ppt_w"/>
                                          </p:val>
                                        </p:tav>
                                      </p:tavLst>
                                    </p:anim>
                                    <p:anim calcmode="lin" valueType="num">
                                      <p:cBhvr>
                                        <p:cTn id="49" dur="500" fill="hold"/>
                                        <p:tgtEl>
                                          <p:spTgt spid="253960"/>
                                        </p:tgtEl>
                                        <p:attrNameLst>
                                          <p:attrName>ppt_h</p:attrName>
                                        </p:attrNameLst>
                                      </p:cBhvr>
                                      <p:tavLst>
                                        <p:tav tm="0">
                                          <p:val>
                                            <p:fltVal val="0"/>
                                          </p:val>
                                        </p:tav>
                                        <p:tav tm="100000">
                                          <p:val>
                                            <p:strVal val="#ppt_h"/>
                                          </p:val>
                                        </p:tav>
                                      </p:tavLst>
                                    </p:anim>
                                    <p:animEffect transition="in" filter="fade">
                                      <p:cBhvr>
                                        <p:cTn id="50" dur="500"/>
                                        <p:tgtEl>
                                          <p:spTgt spid="2539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253960"/>
                                        </p:tgtEl>
                                      </p:cBhvr>
                                    </p:animEffect>
                                    <p:set>
                                      <p:cBhvr>
                                        <p:cTn id="58" dur="1" fill="hold">
                                          <p:stCondLst>
                                            <p:cond delay="999"/>
                                          </p:stCondLst>
                                        </p:cTn>
                                        <p:tgtEl>
                                          <p:spTgt spid="253960"/>
                                        </p:tgtEl>
                                        <p:attrNameLst>
                                          <p:attrName>style.visibility</p:attrName>
                                        </p:attrNameLst>
                                      </p:cBhvr>
                                      <p:to>
                                        <p:strVal val="hidden"/>
                                      </p:to>
                                    </p:set>
                                  </p:childTnLst>
                                </p:cTn>
                              </p:par>
                              <p:par>
                                <p:cTn id="59" presetID="53" presetClass="entr" presetSubtype="0" fill="hold" nodeType="withEffect">
                                  <p:stCondLst>
                                    <p:cond delay="0"/>
                                  </p:stCondLst>
                                  <p:childTnLst>
                                    <p:set>
                                      <p:cBhvr>
                                        <p:cTn id="60" dur="1" fill="hold">
                                          <p:stCondLst>
                                            <p:cond delay="0"/>
                                          </p:stCondLst>
                                        </p:cTn>
                                        <p:tgtEl>
                                          <p:spTgt spid="253962"/>
                                        </p:tgtEl>
                                        <p:attrNameLst>
                                          <p:attrName>style.visibility</p:attrName>
                                        </p:attrNameLst>
                                      </p:cBhvr>
                                      <p:to>
                                        <p:strVal val="visible"/>
                                      </p:to>
                                    </p:set>
                                    <p:anim calcmode="lin" valueType="num">
                                      <p:cBhvr>
                                        <p:cTn id="61" dur="500" fill="hold"/>
                                        <p:tgtEl>
                                          <p:spTgt spid="253962"/>
                                        </p:tgtEl>
                                        <p:attrNameLst>
                                          <p:attrName>ppt_w</p:attrName>
                                        </p:attrNameLst>
                                      </p:cBhvr>
                                      <p:tavLst>
                                        <p:tav tm="0">
                                          <p:val>
                                            <p:fltVal val="0"/>
                                          </p:val>
                                        </p:tav>
                                        <p:tav tm="100000">
                                          <p:val>
                                            <p:strVal val="#ppt_w"/>
                                          </p:val>
                                        </p:tav>
                                      </p:tavLst>
                                    </p:anim>
                                    <p:anim calcmode="lin" valueType="num">
                                      <p:cBhvr>
                                        <p:cTn id="62" dur="500" fill="hold"/>
                                        <p:tgtEl>
                                          <p:spTgt spid="253962"/>
                                        </p:tgtEl>
                                        <p:attrNameLst>
                                          <p:attrName>ppt_h</p:attrName>
                                        </p:attrNameLst>
                                      </p:cBhvr>
                                      <p:tavLst>
                                        <p:tav tm="0">
                                          <p:val>
                                            <p:fltVal val="0"/>
                                          </p:val>
                                        </p:tav>
                                        <p:tav tm="100000">
                                          <p:val>
                                            <p:strVal val="#ppt_h"/>
                                          </p:val>
                                        </p:tav>
                                      </p:tavLst>
                                    </p:anim>
                                    <p:animEffect transition="in" filter="fade">
                                      <p:cBhvr>
                                        <p:cTn id="63" dur="500"/>
                                        <p:tgtEl>
                                          <p:spTgt spid="253962"/>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1000"/>
                                        <p:tgtEl>
                                          <p:spTgt spid="31"/>
                                        </p:tgtEl>
                                      </p:cBhvr>
                                    </p:animEffect>
                                    <p:set>
                                      <p:cBhvr>
                                        <p:cTn id="71" dur="1" fill="hold">
                                          <p:stCondLst>
                                            <p:cond delay="999"/>
                                          </p:stCondLst>
                                        </p:cTn>
                                        <p:tgtEl>
                                          <p:spTgt spid="3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253962"/>
                                        </p:tgtEl>
                                      </p:cBhvr>
                                    </p:animEffect>
                                    <p:set>
                                      <p:cBhvr>
                                        <p:cTn id="74" dur="1" fill="hold">
                                          <p:stCondLst>
                                            <p:cond delay="999"/>
                                          </p:stCondLst>
                                        </p:cTn>
                                        <p:tgtEl>
                                          <p:spTgt spid="253962"/>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childTnLst>
                                </p:cTn>
                              </p:par>
                              <p:par>
                                <p:cTn id="78" presetID="53" presetClass="entr" presetSubtype="0" fill="hold" nodeType="withEffect">
                                  <p:stCondLst>
                                    <p:cond delay="0"/>
                                  </p:stCondLst>
                                  <p:childTnLst>
                                    <p:set>
                                      <p:cBhvr>
                                        <p:cTn id="79" dur="1" fill="hold">
                                          <p:stCondLst>
                                            <p:cond delay="0"/>
                                          </p:stCondLst>
                                        </p:cTn>
                                        <p:tgtEl>
                                          <p:spTgt spid="253964"/>
                                        </p:tgtEl>
                                        <p:attrNameLst>
                                          <p:attrName>style.visibility</p:attrName>
                                        </p:attrNameLst>
                                      </p:cBhvr>
                                      <p:to>
                                        <p:strVal val="visible"/>
                                      </p:to>
                                    </p:set>
                                    <p:anim calcmode="lin" valueType="num">
                                      <p:cBhvr>
                                        <p:cTn id="80" dur="500" fill="hold"/>
                                        <p:tgtEl>
                                          <p:spTgt spid="253964"/>
                                        </p:tgtEl>
                                        <p:attrNameLst>
                                          <p:attrName>ppt_w</p:attrName>
                                        </p:attrNameLst>
                                      </p:cBhvr>
                                      <p:tavLst>
                                        <p:tav tm="0">
                                          <p:val>
                                            <p:fltVal val="0"/>
                                          </p:val>
                                        </p:tav>
                                        <p:tav tm="100000">
                                          <p:val>
                                            <p:strVal val="#ppt_w"/>
                                          </p:val>
                                        </p:tav>
                                      </p:tavLst>
                                    </p:anim>
                                    <p:anim calcmode="lin" valueType="num">
                                      <p:cBhvr>
                                        <p:cTn id="81" dur="500" fill="hold"/>
                                        <p:tgtEl>
                                          <p:spTgt spid="253964"/>
                                        </p:tgtEl>
                                        <p:attrNameLst>
                                          <p:attrName>ppt_h</p:attrName>
                                        </p:attrNameLst>
                                      </p:cBhvr>
                                      <p:tavLst>
                                        <p:tav tm="0">
                                          <p:val>
                                            <p:fltVal val="0"/>
                                          </p:val>
                                        </p:tav>
                                        <p:tav tm="100000">
                                          <p:val>
                                            <p:strVal val="#ppt_h"/>
                                          </p:val>
                                        </p:tav>
                                      </p:tavLst>
                                    </p:anim>
                                    <p:animEffect transition="in" filter="fade">
                                      <p:cBhvr>
                                        <p:cTn id="82" dur="500"/>
                                        <p:tgtEl>
                                          <p:spTgt spid="2539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1000"/>
                                        <p:tgtEl>
                                          <p:spTgt spid="32"/>
                                        </p:tgtEl>
                                      </p:cBhvr>
                                    </p:animEffect>
                                    <p:set>
                                      <p:cBhvr>
                                        <p:cTn id="87" dur="1" fill="hold">
                                          <p:stCondLst>
                                            <p:cond delay="999"/>
                                          </p:stCondLst>
                                        </p:cTn>
                                        <p:tgtEl>
                                          <p:spTgt spid="3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253964"/>
                                        </p:tgtEl>
                                      </p:cBhvr>
                                    </p:animEffect>
                                    <p:set>
                                      <p:cBhvr>
                                        <p:cTn id="90" dur="1" fill="hold">
                                          <p:stCondLst>
                                            <p:cond delay="999"/>
                                          </p:stCondLst>
                                        </p:cTn>
                                        <p:tgtEl>
                                          <p:spTgt spid="253964"/>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childTnLst>
                                </p:cTn>
                              </p:par>
                              <p:par>
                                <p:cTn id="94" presetID="53" presetClass="entr" presetSubtype="0" fill="hold" nodeType="withEffect">
                                  <p:stCondLst>
                                    <p:cond delay="0"/>
                                  </p:stCondLst>
                                  <p:childTnLst>
                                    <p:set>
                                      <p:cBhvr>
                                        <p:cTn id="95" dur="1" fill="hold">
                                          <p:stCondLst>
                                            <p:cond delay="0"/>
                                          </p:stCondLst>
                                        </p:cTn>
                                        <p:tgtEl>
                                          <p:spTgt spid="253958"/>
                                        </p:tgtEl>
                                        <p:attrNameLst>
                                          <p:attrName>style.visibility</p:attrName>
                                        </p:attrNameLst>
                                      </p:cBhvr>
                                      <p:to>
                                        <p:strVal val="visible"/>
                                      </p:to>
                                    </p:set>
                                    <p:anim calcmode="lin" valueType="num">
                                      <p:cBhvr>
                                        <p:cTn id="96" dur="500" fill="hold"/>
                                        <p:tgtEl>
                                          <p:spTgt spid="253958"/>
                                        </p:tgtEl>
                                        <p:attrNameLst>
                                          <p:attrName>ppt_w</p:attrName>
                                        </p:attrNameLst>
                                      </p:cBhvr>
                                      <p:tavLst>
                                        <p:tav tm="0">
                                          <p:val>
                                            <p:fltVal val="0"/>
                                          </p:val>
                                        </p:tav>
                                        <p:tav tm="100000">
                                          <p:val>
                                            <p:strVal val="#ppt_w"/>
                                          </p:val>
                                        </p:tav>
                                      </p:tavLst>
                                    </p:anim>
                                    <p:anim calcmode="lin" valueType="num">
                                      <p:cBhvr>
                                        <p:cTn id="97" dur="500" fill="hold"/>
                                        <p:tgtEl>
                                          <p:spTgt spid="253958"/>
                                        </p:tgtEl>
                                        <p:attrNameLst>
                                          <p:attrName>ppt_h</p:attrName>
                                        </p:attrNameLst>
                                      </p:cBhvr>
                                      <p:tavLst>
                                        <p:tav tm="0">
                                          <p:val>
                                            <p:fltVal val="0"/>
                                          </p:val>
                                        </p:tav>
                                        <p:tav tm="100000">
                                          <p:val>
                                            <p:strVal val="#ppt_h"/>
                                          </p:val>
                                        </p:tav>
                                      </p:tavLst>
                                    </p:anim>
                                    <p:animEffect transition="in" filter="fade">
                                      <p:cBhvr>
                                        <p:cTn id="98" dur="500"/>
                                        <p:tgtEl>
                                          <p:spTgt spid="25395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00"/>
                                        <p:tgtEl>
                                          <p:spTgt spid="33"/>
                                        </p:tgtEl>
                                      </p:cBhvr>
                                    </p:animEffect>
                                    <p:set>
                                      <p:cBhvr>
                                        <p:cTn id="103" dur="1" fill="hold">
                                          <p:stCondLst>
                                            <p:cond delay="999"/>
                                          </p:stCondLst>
                                        </p:cTn>
                                        <p:tgtEl>
                                          <p:spTgt spid="3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253958"/>
                                        </p:tgtEl>
                                      </p:cBhvr>
                                    </p:animEffect>
                                    <p:set>
                                      <p:cBhvr>
                                        <p:cTn id="106" dur="1" fill="hold">
                                          <p:stCondLst>
                                            <p:cond delay="999"/>
                                          </p:stCondLst>
                                        </p:cTn>
                                        <p:tgtEl>
                                          <p:spTgt spid="253958"/>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childTnLst>
                                </p:cTn>
                              </p:par>
                              <p:par>
                                <p:cTn id="110" presetID="53" presetClass="entr" presetSubtype="0" fill="hold" nodeType="withEffect">
                                  <p:stCondLst>
                                    <p:cond delay="0"/>
                                  </p:stCondLst>
                                  <p:childTnLst>
                                    <p:set>
                                      <p:cBhvr>
                                        <p:cTn id="111" dur="1" fill="hold">
                                          <p:stCondLst>
                                            <p:cond delay="0"/>
                                          </p:stCondLst>
                                        </p:cTn>
                                        <p:tgtEl>
                                          <p:spTgt spid="253966"/>
                                        </p:tgtEl>
                                        <p:attrNameLst>
                                          <p:attrName>style.visibility</p:attrName>
                                        </p:attrNameLst>
                                      </p:cBhvr>
                                      <p:to>
                                        <p:strVal val="visible"/>
                                      </p:to>
                                    </p:set>
                                    <p:anim calcmode="lin" valueType="num">
                                      <p:cBhvr>
                                        <p:cTn id="112" dur="500" fill="hold"/>
                                        <p:tgtEl>
                                          <p:spTgt spid="253966"/>
                                        </p:tgtEl>
                                        <p:attrNameLst>
                                          <p:attrName>ppt_w</p:attrName>
                                        </p:attrNameLst>
                                      </p:cBhvr>
                                      <p:tavLst>
                                        <p:tav tm="0">
                                          <p:val>
                                            <p:fltVal val="0"/>
                                          </p:val>
                                        </p:tav>
                                        <p:tav tm="100000">
                                          <p:val>
                                            <p:strVal val="#ppt_w"/>
                                          </p:val>
                                        </p:tav>
                                      </p:tavLst>
                                    </p:anim>
                                    <p:anim calcmode="lin" valueType="num">
                                      <p:cBhvr>
                                        <p:cTn id="113" dur="500" fill="hold"/>
                                        <p:tgtEl>
                                          <p:spTgt spid="253966"/>
                                        </p:tgtEl>
                                        <p:attrNameLst>
                                          <p:attrName>ppt_h</p:attrName>
                                        </p:attrNameLst>
                                      </p:cBhvr>
                                      <p:tavLst>
                                        <p:tav tm="0">
                                          <p:val>
                                            <p:fltVal val="0"/>
                                          </p:val>
                                        </p:tav>
                                        <p:tav tm="100000">
                                          <p:val>
                                            <p:strVal val="#ppt_h"/>
                                          </p:val>
                                        </p:tav>
                                      </p:tavLst>
                                    </p:anim>
                                    <p:animEffect transition="in" filter="fade">
                                      <p:cBhvr>
                                        <p:cTn id="114" dur="500"/>
                                        <p:tgtEl>
                                          <p:spTgt spid="25396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00"/>
                                        <p:tgtEl>
                                          <p:spTgt spid="34"/>
                                        </p:tgtEl>
                                      </p:cBhvr>
                                    </p:animEffect>
                                    <p:set>
                                      <p:cBhvr>
                                        <p:cTn id="119" dur="1" fill="hold">
                                          <p:stCondLst>
                                            <p:cond delay="999"/>
                                          </p:stCondLst>
                                        </p:cTn>
                                        <p:tgtEl>
                                          <p:spTgt spid="34"/>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1000"/>
                                        <p:tgtEl>
                                          <p:spTgt spid="253966"/>
                                        </p:tgtEl>
                                      </p:cBhvr>
                                    </p:animEffect>
                                    <p:set>
                                      <p:cBhvr>
                                        <p:cTn id="122" dur="1" fill="hold">
                                          <p:stCondLst>
                                            <p:cond delay="999"/>
                                          </p:stCondLst>
                                        </p:cTn>
                                        <p:tgtEl>
                                          <p:spTgt spid="253966"/>
                                        </p:tgtEl>
                                        <p:attrNameLst>
                                          <p:attrName>style.visibility</p:attrName>
                                        </p:attrNameLst>
                                      </p:cBhvr>
                                      <p:to>
                                        <p:strVal val="hidden"/>
                                      </p:to>
                                    </p:set>
                                  </p:childTnLst>
                                </p:cTn>
                              </p:par>
                              <p:par>
                                <p:cTn id="123" presetID="22" presetClass="entr" presetSubtype="1" fill="hold" nodeType="withEffect">
                                  <p:stCondLst>
                                    <p:cond delay="0"/>
                                  </p:stCondLst>
                                  <p:childTnLst>
                                    <p:set>
                                      <p:cBhvr>
                                        <p:cTn id="124" dur="1" fill="hold">
                                          <p:stCondLst>
                                            <p:cond delay="0"/>
                                          </p:stCondLst>
                                        </p:cTn>
                                        <p:tgtEl>
                                          <p:spTgt spid="253956"/>
                                        </p:tgtEl>
                                        <p:attrNameLst>
                                          <p:attrName>style.visibility</p:attrName>
                                        </p:attrNameLst>
                                      </p:cBhvr>
                                      <p:to>
                                        <p:strVal val="visible"/>
                                      </p:to>
                                    </p:set>
                                    <p:animEffect transition="in" filter="wipe(up)">
                                      <p:cBhvr>
                                        <p:cTn id="125" dur="1000"/>
                                        <p:tgtEl>
                                          <p:spTgt spid="253956"/>
                                        </p:tgtEl>
                                      </p:cBhvr>
                                    </p:animEffect>
                                  </p:childTnLst>
                                </p:cTn>
                              </p:par>
                              <p:par>
                                <p:cTn id="126" presetID="10" presetClass="entr" presetSubtype="0" fill="hold" nodeType="with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1000"/>
                                        <p:tgtEl>
                                          <p:spTgt spid="35"/>
                                        </p:tgtEl>
                                      </p:cBhvr>
                                    </p:animEffect>
                                  </p:childTnLst>
                                </p:cTn>
                              </p:par>
                              <p:par>
                                <p:cTn id="129" presetID="53" presetClass="entr" presetSubtype="0" fill="hold" nodeType="withEffect">
                                  <p:stCondLst>
                                    <p:cond delay="0"/>
                                  </p:stCondLst>
                                  <p:childTnLst>
                                    <p:set>
                                      <p:cBhvr>
                                        <p:cTn id="130" dur="1" fill="hold">
                                          <p:stCondLst>
                                            <p:cond delay="0"/>
                                          </p:stCondLst>
                                        </p:cTn>
                                        <p:tgtEl>
                                          <p:spTgt spid="253968"/>
                                        </p:tgtEl>
                                        <p:attrNameLst>
                                          <p:attrName>style.visibility</p:attrName>
                                        </p:attrNameLst>
                                      </p:cBhvr>
                                      <p:to>
                                        <p:strVal val="visible"/>
                                      </p:to>
                                    </p:set>
                                    <p:anim calcmode="lin" valueType="num">
                                      <p:cBhvr>
                                        <p:cTn id="131" dur="500" fill="hold"/>
                                        <p:tgtEl>
                                          <p:spTgt spid="253968"/>
                                        </p:tgtEl>
                                        <p:attrNameLst>
                                          <p:attrName>ppt_w</p:attrName>
                                        </p:attrNameLst>
                                      </p:cBhvr>
                                      <p:tavLst>
                                        <p:tav tm="0">
                                          <p:val>
                                            <p:fltVal val="0"/>
                                          </p:val>
                                        </p:tav>
                                        <p:tav tm="100000">
                                          <p:val>
                                            <p:strVal val="#ppt_w"/>
                                          </p:val>
                                        </p:tav>
                                      </p:tavLst>
                                    </p:anim>
                                    <p:anim calcmode="lin" valueType="num">
                                      <p:cBhvr>
                                        <p:cTn id="132" dur="500" fill="hold"/>
                                        <p:tgtEl>
                                          <p:spTgt spid="253968"/>
                                        </p:tgtEl>
                                        <p:attrNameLst>
                                          <p:attrName>ppt_h</p:attrName>
                                        </p:attrNameLst>
                                      </p:cBhvr>
                                      <p:tavLst>
                                        <p:tav tm="0">
                                          <p:val>
                                            <p:fltVal val="0"/>
                                          </p:val>
                                        </p:tav>
                                        <p:tav tm="100000">
                                          <p:val>
                                            <p:strVal val="#ppt_h"/>
                                          </p:val>
                                        </p:tav>
                                      </p:tavLst>
                                    </p:anim>
                                    <p:animEffect transition="in" filter="fade">
                                      <p:cBhvr>
                                        <p:cTn id="133" dur="500"/>
                                        <p:tgtEl>
                                          <p:spTgt spid="25396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00"/>
                                        <p:tgtEl>
                                          <p:spTgt spid="35"/>
                                        </p:tgtEl>
                                      </p:cBhvr>
                                    </p:animEffect>
                                    <p:set>
                                      <p:cBhvr>
                                        <p:cTn id="138" dur="1" fill="hold">
                                          <p:stCondLst>
                                            <p:cond delay="999"/>
                                          </p:stCondLst>
                                        </p:cTn>
                                        <p:tgtEl>
                                          <p:spTgt spid="35"/>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253968"/>
                                        </p:tgtEl>
                                      </p:cBhvr>
                                    </p:animEffect>
                                    <p:set>
                                      <p:cBhvr>
                                        <p:cTn id="141" dur="1" fill="hold">
                                          <p:stCondLst>
                                            <p:cond delay="999"/>
                                          </p:stCondLst>
                                        </p:cTn>
                                        <p:tgtEl>
                                          <p:spTgt spid="253968"/>
                                        </p:tgtEl>
                                        <p:attrNameLst>
                                          <p:attrName>style.visibility</p:attrName>
                                        </p:attrNameLst>
                                      </p:cBhvr>
                                      <p:to>
                                        <p:strVal val="hidden"/>
                                      </p:to>
                                    </p:set>
                                  </p:childTnLst>
                                </p:cTn>
                              </p:par>
                              <p:par>
                                <p:cTn id="142" presetID="10" presetClass="entr" presetSubtype="0" fill="hold"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fade">
                                      <p:cBhvr>
                                        <p:cTn id="144" dur="1000"/>
                                        <p:tgtEl>
                                          <p:spTgt spid="36"/>
                                        </p:tgtEl>
                                      </p:cBhvr>
                                    </p:animEffect>
                                  </p:childTnLst>
                                </p:cTn>
                              </p:par>
                              <p:par>
                                <p:cTn id="145" presetID="53" presetClass="entr" presetSubtype="0" fill="hold" nodeType="withEffect">
                                  <p:stCondLst>
                                    <p:cond delay="0"/>
                                  </p:stCondLst>
                                  <p:childTnLst>
                                    <p:set>
                                      <p:cBhvr>
                                        <p:cTn id="146" dur="1" fill="hold">
                                          <p:stCondLst>
                                            <p:cond delay="0"/>
                                          </p:stCondLst>
                                        </p:cTn>
                                        <p:tgtEl>
                                          <p:spTgt spid="253970"/>
                                        </p:tgtEl>
                                        <p:attrNameLst>
                                          <p:attrName>style.visibility</p:attrName>
                                        </p:attrNameLst>
                                      </p:cBhvr>
                                      <p:to>
                                        <p:strVal val="visible"/>
                                      </p:to>
                                    </p:set>
                                    <p:anim calcmode="lin" valueType="num">
                                      <p:cBhvr>
                                        <p:cTn id="147" dur="500" fill="hold"/>
                                        <p:tgtEl>
                                          <p:spTgt spid="253970"/>
                                        </p:tgtEl>
                                        <p:attrNameLst>
                                          <p:attrName>ppt_w</p:attrName>
                                        </p:attrNameLst>
                                      </p:cBhvr>
                                      <p:tavLst>
                                        <p:tav tm="0">
                                          <p:val>
                                            <p:fltVal val="0"/>
                                          </p:val>
                                        </p:tav>
                                        <p:tav tm="100000">
                                          <p:val>
                                            <p:strVal val="#ppt_w"/>
                                          </p:val>
                                        </p:tav>
                                      </p:tavLst>
                                    </p:anim>
                                    <p:anim calcmode="lin" valueType="num">
                                      <p:cBhvr>
                                        <p:cTn id="148" dur="500" fill="hold"/>
                                        <p:tgtEl>
                                          <p:spTgt spid="253970"/>
                                        </p:tgtEl>
                                        <p:attrNameLst>
                                          <p:attrName>ppt_h</p:attrName>
                                        </p:attrNameLst>
                                      </p:cBhvr>
                                      <p:tavLst>
                                        <p:tav tm="0">
                                          <p:val>
                                            <p:fltVal val="0"/>
                                          </p:val>
                                        </p:tav>
                                        <p:tav tm="100000">
                                          <p:val>
                                            <p:strVal val="#ppt_h"/>
                                          </p:val>
                                        </p:tav>
                                      </p:tavLst>
                                    </p:anim>
                                    <p:animEffect transition="in" filter="fade">
                                      <p:cBhvr>
                                        <p:cTn id="149" dur="500"/>
                                        <p:tgtEl>
                                          <p:spTgt spid="253970"/>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0" fill="hold" nodeType="clickEffect">
                                  <p:stCondLst>
                                    <p:cond delay="0"/>
                                  </p:stCondLst>
                                  <p:childTnLst>
                                    <p:set>
                                      <p:cBhvr>
                                        <p:cTn id="153" dur="1" fill="hold">
                                          <p:stCondLst>
                                            <p:cond delay="0"/>
                                          </p:stCondLst>
                                        </p:cTn>
                                        <p:tgtEl>
                                          <p:spTgt spid="41"/>
                                        </p:tgtEl>
                                        <p:attrNameLst>
                                          <p:attrName>style.visibility</p:attrName>
                                        </p:attrNameLst>
                                      </p:cBhvr>
                                      <p:to>
                                        <p:strVal val="visible"/>
                                      </p:to>
                                    </p:set>
                                    <p:anim calcmode="lin" valueType="num">
                                      <p:cBhvr>
                                        <p:cTn id="154" dur="500" fill="hold"/>
                                        <p:tgtEl>
                                          <p:spTgt spid="41"/>
                                        </p:tgtEl>
                                        <p:attrNameLst>
                                          <p:attrName>ppt_w</p:attrName>
                                        </p:attrNameLst>
                                      </p:cBhvr>
                                      <p:tavLst>
                                        <p:tav tm="0">
                                          <p:val>
                                            <p:fltVal val="0"/>
                                          </p:val>
                                        </p:tav>
                                        <p:tav tm="100000">
                                          <p:val>
                                            <p:strVal val="#ppt_w"/>
                                          </p:val>
                                        </p:tav>
                                      </p:tavLst>
                                    </p:anim>
                                    <p:anim calcmode="lin" valueType="num">
                                      <p:cBhvr>
                                        <p:cTn id="155" dur="500" fill="hold"/>
                                        <p:tgtEl>
                                          <p:spTgt spid="41"/>
                                        </p:tgtEl>
                                        <p:attrNameLst>
                                          <p:attrName>ppt_h</p:attrName>
                                        </p:attrNameLst>
                                      </p:cBhvr>
                                      <p:tavLst>
                                        <p:tav tm="0">
                                          <p:val>
                                            <p:fltVal val="0"/>
                                          </p:val>
                                        </p:tav>
                                        <p:tav tm="100000">
                                          <p:val>
                                            <p:strVal val="#ppt_h"/>
                                          </p:val>
                                        </p:tav>
                                      </p:tavLst>
                                    </p:anim>
                                    <p:animEffect transition="in" filter="fade">
                                      <p:cBhvr>
                                        <p:cTn id="1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NORTHERN AREA</a:t>
            </a:r>
            <a:endParaRPr lang="en-US" dirty="0"/>
          </a:p>
        </p:txBody>
      </p:sp>
      <p:sp>
        <p:nvSpPr>
          <p:cNvPr id="3" name="TextBox 2"/>
          <p:cNvSpPr txBox="1"/>
          <p:nvPr/>
        </p:nvSpPr>
        <p:spPr>
          <a:xfrm>
            <a:off x="-76200" y="533400"/>
            <a:ext cx="4953000" cy="646331"/>
          </a:xfrm>
          <a:prstGeom prst="rect">
            <a:avLst/>
          </a:prstGeom>
          <a:noFill/>
        </p:spPr>
        <p:txBody>
          <a:bodyPr wrap="square" rtlCol="0">
            <a:spAutoFit/>
          </a:bodyPr>
          <a:lstStyle/>
          <a:p>
            <a:pPr algn="ctr"/>
            <a:r>
              <a:rPr lang="en-US" sz="3600" b="1" dirty="0" smtClean="0"/>
              <a:t>ISLAND IN THE SKY AREA</a:t>
            </a:r>
          </a:p>
        </p:txBody>
      </p:sp>
      <p:sp>
        <p:nvSpPr>
          <p:cNvPr id="4" name="Rectangle 3"/>
          <p:cNvSpPr/>
          <p:nvPr/>
        </p:nvSpPr>
        <p:spPr>
          <a:xfrm>
            <a:off x="0" y="1066800"/>
            <a:ext cx="4876800" cy="3185487"/>
          </a:xfrm>
          <a:prstGeom prst="rect">
            <a:avLst/>
          </a:prstGeom>
        </p:spPr>
        <p:txBody>
          <a:bodyPr wrap="square">
            <a:spAutoFit/>
          </a:bodyPr>
          <a:lstStyle/>
          <a:p>
            <a:pPr marL="176213" indent="-176213">
              <a:spcAft>
                <a:spcPts val="600"/>
              </a:spcAft>
              <a:buFont typeface="Arial" pitchFamily="34" charset="0"/>
              <a:buChar char="•"/>
            </a:pPr>
            <a:r>
              <a:rPr lang="en-US" sz="2800" dirty="0" smtClean="0"/>
              <a:t>A triangular plateau 2,000 ft above the Green &amp; Colorado R.</a:t>
            </a:r>
          </a:p>
          <a:p>
            <a:pPr marL="176213" indent="-176213">
              <a:spcAft>
                <a:spcPts val="600"/>
              </a:spcAft>
              <a:buFont typeface="Arial" pitchFamily="34" charset="0"/>
              <a:buChar char="•"/>
            </a:pPr>
            <a:r>
              <a:rPr lang="en-US" sz="2800" dirty="0" smtClean="0"/>
              <a:t>Best location in the park to gain a perspective on the geological processes that have created the park’s “LAYER CAKE architecture”</a:t>
            </a:r>
          </a:p>
        </p:txBody>
      </p:sp>
      <p:sp>
        <p:nvSpPr>
          <p:cNvPr id="5" name="Rectangle 4"/>
          <p:cNvSpPr/>
          <p:nvPr/>
        </p:nvSpPr>
        <p:spPr>
          <a:xfrm>
            <a:off x="0" y="3720911"/>
            <a:ext cx="9144000" cy="523220"/>
          </a:xfrm>
          <a:prstGeom prst="rect">
            <a:avLst/>
          </a:prstGeom>
        </p:spPr>
        <p:txBody>
          <a:bodyPr wrap="square">
            <a:spAutoFit/>
          </a:bodyPr>
          <a:lstStyle/>
          <a:p>
            <a:pPr marL="176213" indent="-176213">
              <a:spcAft>
                <a:spcPts val="600"/>
              </a:spcAft>
            </a:pPr>
            <a:r>
              <a:rPr lang="en-US" sz="2800" dirty="0" smtClean="0"/>
              <a:t>	</a:t>
            </a:r>
          </a:p>
        </p:txBody>
      </p:sp>
      <p:pic>
        <p:nvPicPr>
          <p:cNvPr id="136194" name="Picture 2" descr="red and white folded rock layers in a crater"/>
          <p:cNvPicPr>
            <a:picLocks noChangeAspect="1" noChangeArrowheads="1"/>
          </p:cNvPicPr>
          <p:nvPr/>
        </p:nvPicPr>
        <p:blipFill>
          <a:blip r:embed="rId2" cstate="print"/>
          <a:srcRect/>
          <a:stretch>
            <a:fillRect/>
          </a:stretch>
        </p:blipFill>
        <p:spPr bwMode="auto">
          <a:xfrm>
            <a:off x="9144000" y="-457200"/>
            <a:ext cx="4381500" cy="3286126"/>
          </a:xfrm>
          <a:prstGeom prst="rect">
            <a:avLst/>
          </a:prstGeom>
          <a:noFill/>
        </p:spPr>
      </p:pic>
      <p:grpSp>
        <p:nvGrpSpPr>
          <p:cNvPr id="10" name="Group 9"/>
          <p:cNvGrpSpPr/>
          <p:nvPr/>
        </p:nvGrpSpPr>
        <p:grpSpPr>
          <a:xfrm>
            <a:off x="4746609" y="609600"/>
            <a:ext cx="4397391" cy="3581400"/>
            <a:chOff x="4746609" y="533400"/>
            <a:chExt cx="4397391" cy="3581400"/>
          </a:xfrm>
        </p:grpSpPr>
        <p:pic>
          <p:nvPicPr>
            <p:cNvPr id="136195" name="Picture 3"/>
            <p:cNvPicPr>
              <a:picLocks noChangeAspect="1" noChangeArrowheads="1"/>
            </p:cNvPicPr>
            <p:nvPr/>
          </p:nvPicPr>
          <p:blipFill>
            <a:blip r:embed="rId3" cstate="print"/>
            <a:srcRect b="34722"/>
            <a:stretch>
              <a:fillRect/>
            </a:stretch>
          </p:blipFill>
          <p:spPr bwMode="auto">
            <a:xfrm>
              <a:off x="4746609" y="533400"/>
              <a:ext cx="4397391" cy="3581400"/>
            </a:xfrm>
            <a:prstGeom prst="rect">
              <a:avLst/>
            </a:prstGeom>
            <a:noFill/>
            <a:ln w="9525">
              <a:noFill/>
              <a:miter lim="800000"/>
              <a:headEnd/>
              <a:tailEnd/>
            </a:ln>
          </p:spPr>
        </p:pic>
        <p:sp>
          <p:nvSpPr>
            <p:cNvPr id="9" name="Freeform 8"/>
            <p:cNvSpPr/>
            <p:nvPr/>
          </p:nvSpPr>
          <p:spPr>
            <a:xfrm>
              <a:off x="6581553" y="1116419"/>
              <a:ext cx="1435396" cy="1626781"/>
            </a:xfrm>
            <a:custGeom>
              <a:avLst/>
              <a:gdLst>
                <a:gd name="connsiteX0" fmla="*/ 1435396 w 1435396"/>
                <a:gd name="connsiteY0" fmla="*/ 0 h 1626781"/>
                <a:gd name="connsiteX1" fmla="*/ 1127052 w 1435396"/>
                <a:gd name="connsiteY1" fmla="*/ 744279 h 1626781"/>
                <a:gd name="connsiteX2" fmla="*/ 978196 w 1435396"/>
                <a:gd name="connsiteY2" fmla="*/ 935665 h 1626781"/>
                <a:gd name="connsiteX3" fmla="*/ 1052624 w 1435396"/>
                <a:gd name="connsiteY3" fmla="*/ 1541720 h 1626781"/>
                <a:gd name="connsiteX4" fmla="*/ 882503 w 1435396"/>
                <a:gd name="connsiteY4" fmla="*/ 1626781 h 1626781"/>
                <a:gd name="connsiteX5" fmla="*/ 903768 w 1435396"/>
                <a:gd name="connsiteY5" fmla="*/ 1371600 h 1626781"/>
                <a:gd name="connsiteX6" fmla="*/ 723014 w 1435396"/>
                <a:gd name="connsiteY6" fmla="*/ 1297172 h 1626781"/>
                <a:gd name="connsiteX7" fmla="*/ 839973 w 1435396"/>
                <a:gd name="connsiteY7" fmla="*/ 1190846 h 1626781"/>
                <a:gd name="connsiteX8" fmla="*/ 797442 w 1435396"/>
                <a:gd name="connsiteY8" fmla="*/ 956930 h 1626781"/>
                <a:gd name="connsiteX9" fmla="*/ 393405 w 1435396"/>
                <a:gd name="connsiteY9" fmla="*/ 691116 h 1626781"/>
                <a:gd name="connsiteX10" fmla="*/ 106326 w 1435396"/>
                <a:gd name="connsiteY10" fmla="*/ 744279 h 1626781"/>
                <a:gd name="connsiteX11" fmla="*/ 170121 w 1435396"/>
                <a:gd name="connsiteY11" fmla="*/ 595423 h 1626781"/>
                <a:gd name="connsiteX12" fmla="*/ 0 w 1435396"/>
                <a:gd name="connsiteY12" fmla="*/ 361506 h 1626781"/>
                <a:gd name="connsiteX13" fmla="*/ 106326 w 1435396"/>
                <a:gd name="connsiteY13" fmla="*/ 170120 h 1626781"/>
                <a:gd name="connsiteX14" fmla="*/ 701749 w 1435396"/>
                <a:gd name="connsiteY14" fmla="*/ 85060 h 1626781"/>
                <a:gd name="connsiteX15" fmla="*/ 1435396 w 1435396"/>
                <a:gd name="connsiteY15" fmla="*/ 0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96" h="1626781">
                  <a:moveTo>
                    <a:pt x="1435396" y="0"/>
                  </a:moveTo>
                  <a:lnTo>
                    <a:pt x="1127052" y="744279"/>
                  </a:lnTo>
                  <a:lnTo>
                    <a:pt x="978196" y="935665"/>
                  </a:lnTo>
                  <a:lnTo>
                    <a:pt x="1052624" y="1541720"/>
                  </a:lnTo>
                  <a:lnTo>
                    <a:pt x="882503" y="1626781"/>
                  </a:lnTo>
                  <a:lnTo>
                    <a:pt x="903768" y="1371600"/>
                  </a:lnTo>
                  <a:lnTo>
                    <a:pt x="723014" y="1297172"/>
                  </a:lnTo>
                  <a:lnTo>
                    <a:pt x="839973" y="1190846"/>
                  </a:lnTo>
                  <a:lnTo>
                    <a:pt x="797442" y="956930"/>
                  </a:lnTo>
                  <a:lnTo>
                    <a:pt x="393405" y="691116"/>
                  </a:lnTo>
                  <a:lnTo>
                    <a:pt x="106326" y="744279"/>
                  </a:lnTo>
                  <a:lnTo>
                    <a:pt x="170121" y="595423"/>
                  </a:lnTo>
                  <a:lnTo>
                    <a:pt x="0" y="361506"/>
                  </a:lnTo>
                  <a:lnTo>
                    <a:pt x="106326" y="170120"/>
                  </a:lnTo>
                  <a:lnTo>
                    <a:pt x="701749" y="85060"/>
                  </a:lnTo>
                  <a:lnTo>
                    <a:pt x="1435396"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409700" y="1074510"/>
            <a:ext cx="6324600" cy="4708981"/>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Let’s divert for a moment and learn about this</a:t>
            </a:r>
          </a:p>
          <a:p>
            <a:pPr algn="ctr"/>
            <a:r>
              <a:rPr lang="en-US" sz="6000" b="1" dirty="0" smtClean="0">
                <a:solidFill>
                  <a:schemeClr val="tx1">
                    <a:lumMod val="75000"/>
                    <a:lumOff val="25000"/>
                  </a:schemeClr>
                </a:solidFill>
              </a:rPr>
              <a:t>“LAYER CAKE ARCHITECTURE”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1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from="(-#ppt_w/2)" to="(#ppt_x)" calcmode="lin" valueType="num">
                                      <p:cBhvr>
                                        <p:cTn id="20" dur="600" fill="hold">
                                          <p:stCondLst>
                                            <p:cond delay="0"/>
                                          </p:stCondLst>
                                        </p:cTn>
                                        <p:tgtEl>
                                          <p:spTgt spid="16"/>
                                        </p:tgtEl>
                                        <p:attrNameLst>
                                          <p:attrName>ppt_x</p:attrName>
                                        </p:attrNameLst>
                                      </p:cBhvr>
                                    </p:anim>
                                    <p:anim from="0" to="-1.0" calcmode="lin" valueType="num">
                                      <p:cBhvr>
                                        <p:cTn id="21" dur="200" decel="50000" autoRev="1" fill="hold">
                                          <p:stCondLst>
                                            <p:cond delay="600"/>
                                          </p:stCondLst>
                                        </p:cTn>
                                        <p:tgtEl>
                                          <p:spTgt spid="16"/>
                                        </p:tgtEl>
                                        <p:attrNameLst>
                                          <p:attrName>xshear</p:attrName>
                                        </p:attrNameLst>
                                      </p:cBhvr>
                                    </p:anim>
                                    <p:animScale>
                                      <p:cBhvr>
                                        <p:cTn id="22" dur="200" decel="100000" autoRev="1" fill="hold">
                                          <p:stCondLst>
                                            <p:cond delay="600"/>
                                          </p:stCondLst>
                                        </p:cTn>
                                        <p:tgtEl>
                                          <p:spTgt spid="16"/>
                                        </p:tgtEl>
                                      </p:cBhvr>
                                      <p:from x="100000" y="100000"/>
                                      <p:to x="80000" y="100000"/>
                                    </p:animScale>
                                    <p:anim by="(#ppt_h/3+#ppt_w*0.1)" calcmode="lin" valueType="num">
                                      <p:cBhvr additive="sum">
                                        <p:cTn id="23" dur="200" decel="100000" autoRev="1" fill="hold">
                                          <p:stCondLst>
                                            <p:cond delay="600"/>
                                          </p:stCondLst>
                                        </p:cTn>
                                        <p:tgtEl>
                                          <p:spTgt spid="1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746609" y="609600"/>
            <a:ext cx="4397391" cy="3581400"/>
            <a:chOff x="4746609" y="533400"/>
            <a:chExt cx="4397391" cy="3581400"/>
          </a:xfrm>
        </p:grpSpPr>
        <p:pic>
          <p:nvPicPr>
            <p:cNvPr id="19" name="Picture 3"/>
            <p:cNvPicPr>
              <a:picLocks noChangeAspect="1" noChangeArrowheads="1"/>
            </p:cNvPicPr>
            <p:nvPr/>
          </p:nvPicPr>
          <p:blipFill>
            <a:blip r:embed="rId2" cstate="print"/>
            <a:srcRect b="34722"/>
            <a:stretch>
              <a:fillRect/>
            </a:stretch>
          </p:blipFill>
          <p:spPr bwMode="auto">
            <a:xfrm>
              <a:off x="4746609" y="533400"/>
              <a:ext cx="4397391" cy="3581400"/>
            </a:xfrm>
            <a:prstGeom prst="rect">
              <a:avLst/>
            </a:prstGeom>
            <a:noFill/>
            <a:ln w="9525">
              <a:noFill/>
              <a:miter lim="800000"/>
              <a:headEnd/>
              <a:tailEnd/>
            </a:ln>
          </p:spPr>
        </p:pic>
        <p:sp>
          <p:nvSpPr>
            <p:cNvPr id="20" name="Freeform 19"/>
            <p:cNvSpPr/>
            <p:nvPr/>
          </p:nvSpPr>
          <p:spPr>
            <a:xfrm>
              <a:off x="6581553" y="1116419"/>
              <a:ext cx="1435396" cy="1626781"/>
            </a:xfrm>
            <a:custGeom>
              <a:avLst/>
              <a:gdLst>
                <a:gd name="connsiteX0" fmla="*/ 1435396 w 1435396"/>
                <a:gd name="connsiteY0" fmla="*/ 0 h 1626781"/>
                <a:gd name="connsiteX1" fmla="*/ 1127052 w 1435396"/>
                <a:gd name="connsiteY1" fmla="*/ 744279 h 1626781"/>
                <a:gd name="connsiteX2" fmla="*/ 978196 w 1435396"/>
                <a:gd name="connsiteY2" fmla="*/ 935665 h 1626781"/>
                <a:gd name="connsiteX3" fmla="*/ 1052624 w 1435396"/>
                <a:gd name="connsiteY3" fmla="*/ 1541720 h 1626781"/>
                <a:gd name="connsiteX4" fmla="*/ 882503 w 1435396"/>
                <a:gd name="connsiteY4" fmla="*/ 1626781 h 1626781"/>
                <a:gd name="connsiteX5" fmla="*/ 903768 w 1435396"/>
                <a:gd name="connsiteY5" fmla="*/ 1371600 h 1626781"/>
                <a:gd name="connsiteX6" fmla="*/ 723014 w 1435396"/>
                <a:gd name="connsiteY6" fmla="*/ 1297172 h 1626781"/>
                <a:gd name="connsiteX7" fmla="*/ 839973 w 1435396"/>
                <a:gd name="connsiteY7" fmla="*/ 1190846 h 1626781"/>
                <a:gd name="connsiteX8" fmla="*/ 797442 w 1435396"/>
                <a:gd name="connsiteY8" fmla="*/ 956930 h 1626781"/>
                <a:gd name="connsiteX9" fmla="*/ 393405 w 1435396"/>
                <a:gd name="connsiteY9" fmla="*/ 691116 h 1626781"/>
                <a:gd name="connsiteX10" fmla="*/ 106326 w 1435396"/>
                <a:gd name="connsiteY10" fmla="*/ 744279 h 1626781"/>
                <a:gd name="connsiteX11" fmla="*/ 170121 w 1435396"/>
                <a:gd name="connsiteY11" fmla="*/ 595423 h 1626781"/>
                <a:gd name="connsiteX12" fmla="*/ 0 w 1435396"/>
                <a:gd name="connsiteY12" fmla="*/ 361506 h 1626781"/>
                <a:gd name="connsiteX13" fmla="*/ 106326 w 1435396"/>
                <a:gd name="connsiteY13" fmla="*/ 170120 h 1626781"/>
                <a:gd name="connsiteX14" fmla="*/ 701749 w 1435396"/>
                <a:gd name="connsiteY14" fmla="*/ 85060 h 1626781"/>
                <a:gd name="connsiteX15" fmla="*/ 1435396 w 1435396"/>
                <a:gd name="connsiteY15" fmla="*/ 0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96" h="1626781">
                  <a:moveTo>
                    <a:pt x="1435396" y="0"/>
                  </a:moveTo>
                  <a:lnTo>
                    <a:pt x="1127052" y="744279"/>
                  </a:lnTo>
                  <a:lnTo>
                    <a:pt x="978196" y="935665"/>
                  </a:lnTo>
                  <a:lnTo>
                    <a:pt x="1052624" y="1541720"/>
                  </a:lnTo>
                  <a:lnTo>
                    <a:pt x="882503" y="1626781"/>
                  </a:lnTo>
                  <a:lnTo>
                    <a:pt x="903768" y="1371600"/>
                  </a:lnTo>
                  <a:lnTo>
                    <a:pt x="723014" y="1297172"/>
                  </a:lnTo>
                  <a:lnTo>
                    <a:pt x="839973" y="1190846"/>
                  </a:lnTo>
                  <a:lnTo>
                    <a:pt x="797442" y="956930"/>
                  </a:lnTo>
                  <a:lnTo>
                    <a:pt x="393405" y="691116"/>
                  </a:lnTo>
                  <a:lnTo>
                    <a:pt x="106326" y="744279"/>
                  </a:lnTo>
                  <a:lnTo>
                    <a:pt x="170121" y="595423"/>
                  </a:lnTo>
                  <a:lnTo>
                    <a:pt x="0" y="361506"/>
                  </a:lnTo>
                  <a:lnTo>
                    <a:pt x="106326" y="170120"/>
                  </a:lnTo>
                  <a:lnTo>
                    <a:pt x="701749" y="85060"/>
                  </a:lnTo>
                  <a:lnTo>
                    <a:pt x="1435396"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3"/>
          <p:cNvPicPr>
            <a:picLocks noChangeAspect="1" noChangeArrowheads="1"/>
          </p:cNvPicPr>
          <p:nvPr/>
        </p:nvPicPr>
        <p:blipFill>
          <a:blip r:embed="rId2" cstate="print"/>
          <a:srcRect l="30475" r="8939" b="34722"/>
          <a:stretch>
            <a:fillRect/>
          </a:stretch>
        </p:blipFill>
        <p:spPr bwMode="auto">
          <a:xfrm>
            <a:off x="4495800" y="609600"/>
            <a:ext cx="4648200" cy="6248400"/>
          </a:xfrm>
          <a:prstGeom prst="rect">
            <a:avLst/>
          </a:prstGeom>
          <a:noFill/>
          <a:ln w="9525">
            <a:noFill/>
            <a:miter lim="800000"/>
            <a:headEnd/>
            <a:tailEnd/>
          </a:ln>
        </p:spPr>
      </p:pic>
      <p:grpSp>
        <p:nvGrpSpPr>
          <p:cNvPr id="3" name="Group 2"/>
          <p:cNvGrpSpPr>
            <a:grpSpLocks noChangeAspect="1"/>
          </p:cNvGrpSpPr>
          <p:nvPr/>
        </p:nvGrpSpPr>
        <p:grpSpPr>
          <a:xfrm>
            <a:off x="4781598" y="1350334"/>
            <a:ext cx="3719134" cy="4876800"/>
            <a:chOff x="-111786" y="-762000"/>
            <a:chExt cx="9408186" cy="11180134"/>
          </a:xfrm>
        </p:grpSpPr>
        <p:grpSp>
          <p:nvGrpSpPr>
            <p:cNvPr id="4" name="Group 5"/>
            <p:cNvGrpSpPr/>
            <p:nvPr/>
          </p:nvGrpSpPr>
          <p:grpSpPr>
            <a:xfrm>
              <a:off x="-111786" y="-762000"/>
              <a:ext cx="9340850" cy="6632575"/>
              <a:chOff x="-111786" y="-762000"/>
              <a:chExt cx="9340850" cy="6632575"/>
            </a:xfrm>
          </p:grpSpPr>
          <p:pic>
            <p:nvPicPr>
              <p:cNvPr id="6" name="Picture 2"/>
              <p:cNvPicPr>
                <a:picLocks noChangeAspect="1" noChangeArrowheads="1"/>
              </p:cNvPicPr>
              <p:nvPr/>
            </p:nvPicPr>
            <p:blipFill>
              <a:blip r:embed="rId3" cstate="print"/>
              <a:srcRect/>
              <a:stretch>
                <a:fillRect/>
              </a:stretch>
            </p:blipFill>
            <p:spPr bwMode="auto">
              <a:xfrm>
                <a:off x="0" y="987425"/>
                <a:ext cx="9220200" cy="488315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111786" y="-762000"/>
                <a:ext cx="9340850" cy="3194050"/>
              </a:xfrm>
              <a:prstGeom prst="rect">
                <a:avLst/>
              </a:prstGeom>
              <a:noFill/>
              <a:ln w="9525">
                <a:noFill/>
                <a:miter lim="800000"/>
                <a:headEnd/>
                <a:tailEnd/>
              </a:ln>
            </p:spPr>
          </p:pic>
        </p:grpSp>
        <p:pic>
          <p:nvPicPr>
            <p:cNvPr id="5" name="Picture 5"/>
            <p:cNvPicPr>
              <a:picLocks noChangeAspect="1" noChangeArrowheads="1"/>
            </p:cNvPicPr>
            <p:nvPr/>
          </p:nvPicPr>
          <p:blipFill>
            <a:blip r:embed="rId5" cstate="print"/>
            <a:srcRect r="8307"/>
            <a:stretch>
              <a:fillRect/>
            </a:stretch>
          </p:blipFill>
          <p:spPr bwMode="auto">
            <a:xfrm>
              <a:off x="44450" y="5700084"/>
              <a:ext cx="9251950" cy="4718050"/>
            </a:xfrm>
            <a:prstGeom prst="rect">
              <a:avLst/>
            </a:prstGeom>
            <a:noFill/>
            <a:ln w="9525">
              <a:noFill/>
              <a:miter lim="800000"/>
              <a:headEnd/>
              <a:tailEnd/>
            </a:ln>
          </p:spPr>
        </p:pic>
      </p:grpSp>
      <p:sp>
        <p:nvSpPr>
          <p:cNvPr id="10" name="Freeform 9"/>
          <p:cNvSpPr/>
          <p:nvPr/>
        </p:nvSpPr>
        <p:spPr>
          <a:xfrm>
            <a:off x="5359149" y="1626782"/>
            <a:ext cx="2504308" cy="2838214"/>
          </a:xfrm>
          <a:custGeom>
            <a:avLst/>
            <a:gdLst>
              <a:gd name="connsiteX0" fmla="*/ 1435396 w 1435396"/>
              <a:gd name="connsiteY0" fmla="*/ 0 h 1626781"/>
              <a:gd name="connsiteX1" fmla="*/ 1127052 w 1435396"/>
              <a:gd name="connsiteY1" fmla="*/ 744279 h 1626781"/>
              <a:gd name="connsiteX2" fmla="*/ 978196 w 1435396"/>
              <a:gd name="connsiteY2" fmla="*/ 935665 h 1626781"/>
              <a:gd name="connsiteX3" fmla="*/ 1052624 w 1435396"/>
              <a:gd name="connsiteY3" fmla="*/ 1541720 h 1626781"/>
              <a:gd name="connsiteX4" fmla="*/ 882503 w 1435396"/>
              <a:gd name="connsiteY4" fmla="*/ 1626781 h 1626781"/>
              <a:gd name="connsiteX5" fmla="*/ 903768 w 1435396"/>
              <a:gd name="connsiteY5" fmla="*/ 1371600 h 1626781"/>
              <a:gd name="connsiteX6" fmla="*/ 723014 w 1435396"/>
              <a:gd name="connsiteY6" fmla="*/ 1297172 h 1626781"/>
              <a:gd name="connsiteX7" fmla="*/ 839973 w 1435396"/>
              <a:gd name="connsiteY7" fmla="*/ 1190846 h 1626781"/>
              <a:gd name="connsiteX8" fmla="*/ 797442 w 1435396"/>
              <a:gd name="connsiteY8" fmla="*/ 956930 h 1626781"/>
              <a:gd name="connsiteX9" fmla="*/ 393405 w 1435396"/>
              <a:gd name="connsiteY9" fmla="*/ 691116 h 1626781"/>
              <a:gd name="connsiteX10" fmla="*/ 106326 w 1435396"/>
              <a:gd name="connsiteY10" fmla="*/ 744279 h 1626781"/>
              <a:gd name="connsiteX11" fmla="*/ 170121 w 1435396"/>
              <a:gd name="connsiteY11" fmla="*/ 595423 h 1626781"/>
              <a:gd name="connsiteX12" fmla="*/ 0 w 1435396"/>
              <a:gd name="connsiteY12" fmla="*/ 361506 h 1626781"/>
              <a:gd name="connsiteX13" fmla="*/ 106326 w 1435396"/>
              <a:gd name="connsiteY13" fmla="*/ 170120 h 1626781"/>
              <a:gd name="connsiteX14" fmla="*/ 701749 w 1435396"/>
              <a:gd name="connsiteY14" fmla="*/ 85060 h 1626781"/>
              <a:gd name="connsiteX15" fmla="*/ 1435396 w 1435396"/>
              <a:gd name="connsiteY15" fmla="*/ 0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96" h="1626781">
                <a:moveTo>
                  <a:pt x="1435396" y="0"/>
                </a:moveTo>
                <a:lnTo>
                  <a:pt x="1127052" y="744279"/>
                </a:lnTo>
                <a:lnTo>
                  <a:pt x="978196" y="935665"/>
                </a:lnTo>
                <a:lnTo>
                  <a:pt x="1052624" y="1541720"/>
                </a:lnTo>
                <a:lnTo>
                  <a:pt x="882503" y="1626781"/>
                </a:lnTo>
                <a:lnTo>
                  <a:pt x="903768" y="1371600"/>
                </a:lnTo>
                <a:lnTo>
                  <a:pt x="723014" y="1297172"/>
                </a:lnTo>
                <a:lnTo>
                  <a:pt x="839973" y="1190846"/>
                </a:lnTo>
                <a:lnTo>
                  <a:pt x="797442" y="956930"/>
                </a:lnTo>
                <a:lnTo>
                  <a:pt x="393405" y="691116"/>
                </a:lnTo>
                <a:lnTo>
                  <a:pt x="106326" y="744279"/>
                </a:lnTo>
                <a:lnTo>
                  <a:pt x="170121" y="595423"/>
                </a:lnTo>
                <a:lnTo>
                  <a:pt x="0" y="361506"/>
                </a:lnTo>
                <a:lnTo>
                  <a:pt x="106326" y="170120"/>
                </a:lnTo>
                <a:lnTo>
                  <a:pt x="701749" y="85060"/>
                </a:lnTo>
                <a:lnTo>
                  <a:pt x="1435396"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CANYONLANDS NP – NORTHERN AREA</a:t>
            </a:r>
            <a:endParaRPr lang="en-US" dirty="0"/>
          </a:p>
        </p:txBody>
      </p:sp>
      <p:sp>
        <p:nvSpPr>
          <p:cNvPr id="11" name="Oval 10"/>
          <p:cNvSpPr/>
          <p:nvPr/>
        </p:nvSpPr>
        <p:spPr>
          <a:xfrm>
            <a:off x="6934200" y="4114800"/>
            <a:ext cx="152400" cy="152400"/>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200" y="533400"/>
            <a:ext cx="4953000" cy="646331"/>
          </a:xfrm>
          <a:prstGeom prst="rect">
            <a:avLst/>
          </a:prstGeom>
          <a:noFill/>
        </p:spPr>
        <p:txBody>
          <a:bodyPr wrap="square" rtlCol="0">
            <a:spAutoFit/>
          </a:bodyPr>
          <a:lstStyle/>
          <a:p>
            <a:pPr algn="ctr"/>
            <a:r>
              <a:rPr lang="en-US" sz="3600" b="1" dirty="0" smtClean="0"/>
              <a:t>ISLAND IN THE SKY AREA</a:t>
            </a:r>
          </a:p>
        </p:txBody>
      </p:sp>
      <p:sp>
        <p:nvSpPr>
          <p:cNvPr id="17" name="Rectangle 16"/>
          <p:cNvSpPr/>
          <p:nvPr/>
        </p:nvSpPr>
        <p:spPr>
          <a:xfrm>
            <a:off x="0" y="1066800"/>
            <a:ext cx="4876800" cy="5832366"/>
          </a:xfrm>
          <a:prstGeom prst="rect">
            <a:avLst/>
          </a:prstGeom>
        </p:spPr>
        <p:txBody>
          <a:bodyPr wrap="square">
            <a:spAutoFit/>
          </a:bodyPr>
          <a:lstStyle/>
          <a:p>
            <a:pPr marL="176213" indent="-176213">
              <a:spcAft>
                <a:spcPts val="600"/>
              </a:spcAft>
              <a:buFont typeface="Arial" pitchFamily="34" charset="0"/>
              <a:buChar char="•"/>
            </a:pPr>
            <a:r>
              <a:rPr lang="en-US" sz="2800" dirty="0" smtClean="0"/>
              <a:t>A triangular plateau 2,000 ft above the Green &amp; Colorado R.</a:t>
            </a:r>
          </a:p>
          <a:p>
            <a:pPr marL="176213" indent="-176213">
              <a:spcAft>
                <a:spcPts val="600"/>
              </a:spcAft>
              <a:buFont typeface="Arial" pitchFamily="34" charset="0"/>
              <a:buChar char="•"/>
            </a:pPr>
            <a:r>
              <a:rPr lang="en-US" sz="2800" dirty="0" smtClean="0"/>
              <a:t>Best location in the park to gain a perspective on the geological processes that have created the park’s “LAYER CAKE architecture”</a:t>
            </a:r>
          </a:p>
          <a:p>
            <a:pPr marL="176213" indent="-176213">
              <a:spcAft>
                <a:spcPts val="600"/>
              </a:spcAft>
              <a:buFont typeface="Arial" pitchFamily="34" charset="0"/>
              <a:buChar char="•"/>
            </a:pPr>
            <a:r>
              <a:rPr lang="en-US" sz="2800" dirty="0" smtClean="0"/>
              <a:t>This point at the edge of a mesa is called </a:t>
            </a:r>
          </a:p>
          <a:p>
            <a:pPr marL="176213" indent="-176213">
              <a:spcAft>
                <a:spcPts val="600"/>
              </a:spcAft>
            </a:pPr>
            <a:r>
              <a:rPr lang="en-US" sz="4000" dirty="0" smtClean="0"/>
              <a:t>	“Grand View Point”</a:t>
            </a:r>
          </a:p>
          <a:p>
            <a:pPr marL="176213" indent="-176213">
              <a:spcAft>
                <a:spcPts val="600"/>
              </a:spcAft>
            </a:pPr>
            <a:r>
              <a:rPr lang="en-US" sz="2800" b="1" dirty="0" smtClean="0"/>
              <a:t>…for a reason!</a:t>
            </a:r>
          </a:p>
          <a:p>
            <a:pPr marL="176213" indent="-176213">
              <a:spcAft>
                <a:spcPts val="600"/>
              </a:spcAft>
              <a:buFont typeface="Arial" pitchFamily="34" charset="0"/>
              <a:buChar char="•"/>
            </a:pPr>
            <a:r>
              <a:rPr lang="en-US" sz="2800" dirty="0" smtClean="0"/>
              <a:t>Let’s zoom onto this area</a:t>
            </a:r>
          </a:p>
        </p:txBody>
      </p:sp>
      <p:sp>
        <p:nvSpPr>
          <p:cNvPr id="21" name="Rectangle 20"/>
          <p:cNvSpPr/>
          <p:nvPr/>
        </p:nvSpPr>
        <p:spPr>
          <a:xfrm>
            <a:off x="5334000" y="3962400"/>
            <a:ext cx="2590800" cy="1752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0 L -0.05955 0.16111 " pathEditMode="relative" rAng="0" ptsTypes="AA">
                                      <p:cBhvr>
                                        <p:cTn id="6" dur="2000" fill="hold"/>
                                        <p:tgtEl>
                                          <p:spTgt spid="18"/>
                                        </p:tgtEl>
                                        <p:attrNameLst>
                                          <p:attrName>ppt_x</p:attrName>
                                          <p:attrName>ppt_y</p:attrName>
                                        </p:attrNameLst>
                                      </p:cBhvr>
                                      <p:rCtr x="-30" y="81"/>
                                    </p:animMotion>
                                  </p:childTnLst>
                                </p:cTn>
                              </p:par>
                              <p:par>
                                <p:cTn id="7" presetID="6" presetClass="emph" presetSubtype="0" fill="hold" nodeType="withEffect">
                                  <p:stCondLst>
                                    <p:cond delay="0"/>
                                  </p:stCondLst>
                                  <p:childTnLst>
                                    <p:animScale>
                                      <p:cBhvr>
                                        <p:cTn id="8" dur="2000" fill="hold"/>
                                        <p:tgtEl>
                                          <p:spTgt spid="18"/>
                                        </p:tgtEl>
                                      </p:cBhvr>
                                      <p:by x="150000" y="150000"/>
                                    </p:animScale>
                                  </p:childTnLst>
                                </p:cTn>
                              </p:par>
                              <p:par>
                                <p:cTn id="9" presetID="10" presetClass="exit" presetSubtype="0" fill="hold" nodeType="withEffect">
                                  <p:stCondLst>
                                    <p:cond delay="0"/>
                                  </p:stCondLst>
                                  <p:childTnLst>
                                    <p:animEffect transition="out" filter="fade">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1000"/>
                                        <p:tgtEl>
                                          <p:spTgt spid="17">
                                            <p:txEl>
                                              <p:pRg st="2" end="2"/>
                                            </p:txEl>
                                          </p:spTgt>
                                        </p:tgtEl>
                                      </p:cBhvr>
                                    </p:animEffect>
                                  </p:childTnLst>
                                </p:cTn>
                              </p:par>
                              <p:par>
                                <p:cTn id="31" presetID="26"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wipe(left)">
                                      <p:cBhvr>
                                        <p:cTn id="50" dur="1000"/>
                                        <p:tgtEl>
                                          <p:spTgt spid="1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4" end="4"/>
                                            </p:txEl>
                                          </p:spTgt>
                                        </p:tgtEl>
                                        <p:attrNameLst>
                                          <p:attrName>style.visibility</p:attrName>
                                        </p:attrNameLst>
                                      </p:cBhvr>
                                      <p:to>
                                        <p:strVal val="visible"/>
                                      </p:to>
                                    </p:set>
                                    <p:animEffect transition="in" filter="wipe(left)">
                                      <p:cBhvr>
                                        <p:cTn id="55" dur="1000"/>
                                        <p:tgtEl>
                                          <p:spTgt spid="17">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xEl>
                                              <p:pRg st="5" end="5"/>
                                            </p:txEl>
                                          </p:spTgt>
                                        </p:tgtEl>
                                        <p:attrNameLst>
                                          <p:attrName>style.visibility</p:attrName>
                                        </p:attrNameLst>
                                      </p:cBhvr>
                                      <p:to>
                                        <p:strVal val="visible"/>
                                      </p:to>
                                    </p:set>
                                    <p:animEffect transition="in" filter="wipe(left)">
                                      <p:cBhvr>
                                        <p:cTn id="60" dur="1000"/>
                                        <p:tgtEl>
                                          <p:spTgt spid="17">
                                            <p:txEl>
                                              <p:pRg st="5" end="5"/>
                                            </p:txEl>
                                          </p:spTgt>
                                        </p:tgtEl>
                                      </p:cBhvr>
                                    </p:animEffect>
                                  </p:childTnLst>
                                </p:cTn>
                              </p:par>
                              <p:par>
                                <p:cTn id="61" presetID="5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770" decel="100000"/>
                                        <p:tgtEl>
                                          <p:spTgt spid="21"/>
                                        </p:tgtEl>
                                      </p:cBhvr>
                                    </p:animEffect>
                                    <p:animScale>
                                      <p:cBhvr>
                                        <p:cTn id="64" dur="770" decel="100000"/>
                                        <p:tgtEl>
                                          <p:spTgt spid="21"/>
                                        </p:tgtEl>
                                      </p:cBhvr>
                                      <p:from x="10000" y="10000"/>
                                      <p:to x="200000" y="450000"/>
                                    </p:animScale>
                                    <p:animScale>
                                      <p:cBhvr>
                                        <p:cTn id="65" dur="1230" accel="100000" fill="hold">
                                          <p:stCondLst>
                                            <p:cond delay="770"/>
                                          </p:stCondLst>
                                        </p:cTn>
                                        <p:tgtEl>
                                          <p:spTgt spid="21"/>
                                        </p:tgtEl>
                                      </p:cBhvr>
                                      <p:from x="200000" y="450000"/>
                                      <p:to x="100000" y="100000"/>
                                    </p:animScale>
                                    <p:set>
                                      <p:cBhvr>
                                        <p:cTn id="66" dur="770" fill="hold"/>
                                        <p:tgtEl>
                                          <p:spTgt spid="21"/>
                                        </p:tgtEl>
                                        <p:attrNameLst>
                                          <p:attrName>ppt_x</p:attrName>
                                        </p:attrNameLst>
                                      </p:cBhvr>
                                      <p:to>
                                        <p:strVal val="(0.5)"/>
                                      </p:to>
                                    </p:set>
                                    <p:anim from="(0.5)" to="(#ppt_x)" calcmode="lin" valueType="num">
                                      <p:cBhvr>
                                        <p:cTn id="67" dur="1230" accel="100000" fill="hold">
                                          <p:stCondLst>
                                            <p:cond delay="770"/>
                                          </p:stCondLst>
                                        </p:cTn>
                                        <p:tgtEl>
                                          <p:spTgt spid="21"/>
                                        </p:tgtEl>
                                        <p:attrNameLst>
                                          <p:attrName>ppt_x</p:attrName>
                                        </p:attrNameLst>
                                      </p:cBhvr>
                                    </p:anim>
                                    <p:set>
                                      <p:cBhvr>
                                        <p:cTn id="68" dur="770" fill="hold"/>
                                        <p:tgtEl>
                                          <p:spTgt spid="21"/>
                                        </p:tgtEl>
                                        <p:attrNameLst>
                                          <p:attrName>ppt_y</p:attrName>
                                        </p:attrNameLst>
                                      </p:cBhvr>
                                      <p:to>
                                        <p:strVal val="(#ppt_y+0.4)"/>
                                      </p:to>
                                    </p:set>
                                    <p:anim from="(#ppt_y+0.4)" to="(#ppt_y)" calcmode="lin" valueType="num">
                                      <p:cBhvr>
                                        <p:cTn id="69"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100" dirty="0" smtClean="0"/>
              <a:t>CANYONLANDS NP – GEOLOGIC MAP OF ISLAND AREA</a:t>
            </a:r>
            <a:endParaRPr lang="en-US" sz="3100" dirty="0"/>
          </a:p>
        </p:txBody>
      </p:sp>
      <p:grpSp>
        <p:nvGrpSpPr>
          <p:cNvPr id="43" name="Group 42"/>
          <p:cNvGrpSpPr/>
          <p:nvPr/>
        </p:nvGrpSpPr>
        <p:grpSpPr>
          <a:xfrm>
            <a:off x="304800" y="609600"/>
            <a:ext cx="8696325" cy="5676900"/>
            <a:chOff x="685800" y="609600"/>
            <a:chExt cx="8696325" cy="5676900"/>
          </a:xfrm>
        </p:grpSpPr>
        <p:pic>
          <p:nvPicPr>
            <p:cNvPr id="143362" name="Picture 2"/>
            <p:cNvPicPr>
              <a:picLocks noChangeAspect="1" noChangeArrowheads="1"/>
            </p:cNvPicPr>
            <p:nvPr/>
          </p:nvPicPr>
          <p:blipFill>
            <a:blip r:embed="rId2" cstate="print"/>
            <a:srcRect/>
            <a:stretch>
              <a:fillRect/>
            </a:stretch>
          </p:blipFill>
          <p:spPr bwMode="auto">
            <a:xfrm>
              <a:off x="685800" y="609600"/>
              <a:ext cx="8696325" cy="5676900"/>
            </a:xfrm>
            <a:prstGeom prst="rect">
              <a:avLst/>
            </a:prstGeom>
            <a:noFill/>
            <a:ln w="9525">
              <a:noFill/>
              <a:miter lim="800000"/>
              <a:headEnd/>
              <a:tailEnd/>
            </a:ln>
          </p:spPr>
        </p:pic>
        <p:sp>
          <p:nvSpPr>
            <p:cNvPr id="4" name="Oval 3"/>
            <p:cNvSpPr/>
            <p:nvPr/>
          </p:nvSpPr>
          <p:spPr>
            <a:xfrm>
              <a:off x="6248400" y="838200"/>
              <a:ext cx="152400" cy="152400"/>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304800" y="3124200"/>
            <a:ext cx="1981200" cy="31242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381000" y="4201576"/>
            <a:ext cx="1752600" cy="338554"/>
            <a:chOff x="76200" y="4353976"/>
            <a:chExt cx="1752600" cy="338554"/>
          </a:xfrm>
        </p:grpSpPr>
        <p:sp>
          <p:nvSpPr>
            <p:cNvPr id="7" name="Rectangle 6"/>
            <p:cNvSpPr/>
            <p:nvPr/>
          </p:nvSpPr>
          <p:spPr>
            <a:xfrm>
              <a:off x="304800" y="4419600"/>
              <a:ext cx="1524000" cy="228600"/>
            </a:xfrm>
            <a:prstGeom prst="rect">
              <a:avLst/>
            </a:prstGeom>
            <a:solidFill>
              <a:srgbClr val="A7D3B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200" y="4353976"/>
              <a:ext cx="228600" cy="338554"/>
            </a:xfrm>
            <a:prstGeom prst="rect">
              <a:avLst/>
            </a:prstGeom>
            <a:noFill/>
          </p:spPr>
          <p:txBody>
            <a:bodyPr wrap="square" rtlCol="0">
              <a:spAutoFit/>
            </a:bodyPr>
            <a:lstStyle/>
            <a:p>
              <a:pPr algn="ctr"/>
              <a:r>
                <a:rPr lang="en-US" sz="1600" b="1" dirty="0" smtClean="0">
                  <a:solidFill>
                    <a:schemeClr val="bg1"/>
                  </a:solidFill>
                </a:rPr>
                <a:t>2</a:t>
              </a:r>
            </a:p>
          </p:txBody>
        </p:sp>
      </p:grpSp>
      <p:grpSp>
        <p:nvGrpSpPr>
          <p:cNvPr id="60" name="Group 59"/>
          <p:cNvGrpSpPr/>
          <p:nvPr/>
        </p:nvGrpSpPr>
        <p:grpSpPr>
          <a:xfrm>
            <a:off x="381000" y="4439011"/>
            <a:ext cx="1752600" cy="338554"/>
            <a:chOff x="76200" y="4591411"/>
            <a:chExt cx="1752600" cy="338554"/>
          </a:xfrm>
        </p:grpSpPr>
        <p:sp>
          <p:nvSpPr>
            <p:cNvPr id="8" name="Rectangle 7"/>
            <p:cNvSpPr/>
            <p:nvPr/>
          </p:nvSpPr>
          <p:spPr>
            <a:xfrm>
              <a:off x="304800" y="4648200"/>
              <a:ext cx="1524000" cy="228600"/>
            </a:xfrm>
            <a:prstGeom prst="rect">
              <a:avLst/>
            </a:prstGeom>
            <a:solidFill>
              <a:srgbClr val="E7F1C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6200" y="4591411"/>
              <a:ext cx="228600" cy="338554"/>
            </a:xfrm>
            <a:prstGeom prst="rect">
              <a:avLst/>
            </a:prstGeom>
            <a:noFill/>
          </p:spPr>
          <p:txBody>
            <a:bodyPr wrap="square" rtlCol="0">
              <a:spAutoFit/>
            </a:bodyPr>
            <a:lstStyle/>
            <a:p>
              <a:pPr algn="ctr"/>
              <a:r>
                <a:rPr lang="en-US" sz="1600" b="1" dirty="0" smtClean="0">
                  <a:solidFill>
                    <a:schemeClr val="bg1"/>
                  </a:solidFill>
                </a:rPr>
                <a:t>3</a:t>
              </a:r>
            </a:p>
          </p:txBody>
        </p:sp>
      </p:grpSp>
      <p:grpSp>
        <p:nvGrpSpPr>
          <p:cNvPr id="59" name="Group 58"/>
          <p:cNvGrpSpPr/>
          <p:nvPr/>
        </p:nvGrpSpPr>
        <p:grpSpPr>
          <a:xfrm>
            <a:off x="384538" y="4648200"/>
            <a:ext cx="1749062" cy="338554"/>
            <a:chOff x="79738" y="4800600"/>
            <a:chExt cx="1749062" cy="338554"/>
          </a:xfrm>
        </p:grpSpPr>
        <p:sp>
          <p:nvSpPr>
            <p:cNvPr id="9" name="Rectangle 8"/>
            <p:cNvSpPr/>
            <p:nvPr/>
          </p:nvSpPr>
          <p:spPr>
            <a:xfrm>
              <a:off x="304800" y="4866167"/>
              <a:ext cx="1524000" cy="228600"/>
            </a:xfrm>
            <a:prstGeom prst="rect">
              <a:avLst/>
            </a:prstGeom>
            <a:solidFill>
              <a:srgbClr val="7898A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9738" y="4800600"/>
              <a:ext cx="228600" cy="338554"/>
            </a:xfrm>
            <a:prstGeom prst="rect">
              <a:avLst/>
            </a:prstGeom>
            <a:noFill/>
          </p:spPr>
          <p:txBody>
            <a:bodyPr wrap="square" rtlCol="0">
              <a:spAutoFit/>
            </a:bodyPr>
            <a:lstStyle/>
            <a:p>
              <a:pPr algn="ctr"/>
              <a:r>
                <a:rPr lang="en-US" sz="1600" b="1" dirty="0" smtClean="0">
                  <a:solidFill>
                    <a:schemeClr val="bg1"/>
                  </a:solidFill>
                </a:rPr>
                <a:t>4</a:t>
              </a:r>
            </a:p>
          </p:txBody>
        </p:sp>
      </p:grpSp>
      <p:grpSp>
        <p:nvGrpSpPr>
          <p:cNvPr id="58" name="Group 57"/>
          <p:cNvGrpSpPr/>
          <p:nvPr/>
        </p:nvGrpSpPr>
        <p:grpSpPr>
          <a:xfrm>
            <a:off x="381000" y="4887347"/>
            <a:ext cx="1752600" cy="338554"/>
            <a:chOff x="76200" y="5039747"/>
            <a:chExt cx="1752600" cy="338554"/>
          </a:xfrm>
        </p:grpSpPr>
        <p:sp>
          <p:nvSpPr>
            <p:cNvPr id="10" name="Rectangle 9"/>
            <p:cNvSpPr/>
            <p:nvPr/>
          </p:nvSpPr>
          <p:spPr>
            <a:xfrm>
              <a:off x="304800" y="5105400"/>
              <a:ext cx="1524000" cy="228600"/>
            </a:xfrm>
            <a:prstGeom prst="rect">
              <a:avLst/>
            </a:prstGeom>
            <a:solidFill>
              <a:srgbClr val="1B92B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6200" y="5039747"/>
              <a:ext cx="228600" cy="338554"/>
            </a:xfrm>
            <a:prstGeom prst="rect">
              <a:avLst/>
            </a:prstGeom>
            <a:noFill/>
          </p:spPr>
          <p:txBody>
            <a:bodyPr wrap="square" rtlCol="0">
              <a:spAutoFit/>
            </a:bodyPr>
            <a:lstStyle/>
            <a:p>
              <a:pPr algn="ctr"/>
              <a:r>
                <a:rPr lang="en-US" sz="1600" b="1" dirty="0" smtClean="0">
                  <a:solidFill>
                    <a:schemeClr val="bg1"/>
                  </a:solidFill>
                </a:rPr>
                <a:t>5</a:t>
              </a:r>
            </a:p>
          </p:txBody>
        </p:sp>
      </p:grpSp>
      <p:grpSp>
        <p:nvGrpSpPr>
          <p:cNvPr id="57" name="Group 56"/>
          <p:cNvGrpSpPr/>
          <p:nvPr/>
        </p:nvGrpSpPr>
        <p:grpSpPr>
          <a:xfrm>
            <a:off x="381000" y="5115947"/>
            <a:ext cx="1752600" cy="338554"/>
            <a:chOff x="76200" y="5268347"/>
            <a:chExt cx="1752600" cy="338554"/>
          </a:xfrm>
        </p:grpSpPr>
        <p:sp>
          <p:nvSpPr>
            <p:cNvPr id="11" name="Rectangle 10"/>
            <p:cNvSpPr/>
            <p:nvPr/>
          </p:nvSpPr>
          <p:spPr>
            <a:xfrm>
              <a:off x="304800" y="5334000"/>
              <a:ext cx="1524000" cy="228600"/>
            </a:xfrm>
            <a:prstGeom prst="rect">
              <a:avLst/>
            </a:prstGeom>
            <a:solidFill>
              <a:srgbClr val="B8BAE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200" y="5268347"/>
              <a:ext cx="228600" cy="338554"/>
            </a:xfrm>
            <a:prstGeom prst="rect">
              <a:avLst/>
            </a:prstGeom>
            <a:noFill/>
          </p:spPr>
          <p:txBody>
            <a:bodyPr wrap="square" rtlCol="0">
              <a:spAutoFit/>
            </a:bodyPr>
            <a:lstStyle/>
            <a:p>
              <a:pPr algn="ctr"/>
              <a:r>
                <a:rPr lang="en-US" sz="1600" b="1" dirty="0" smtClean="0">
                  <a:solidFill>
                    <a:schemeClr val="bg1"/>
                  </a:solidFill>
                </a:rPr>
                <a:t>6</a:t>
              </a:r>
            </a:p>
          </p:txBody>
        </p:sp>
      </p:grpSp>
      <p:grpSp>
        <p:nvGrpSpPr>
          <p:cNvPr id="56" name="Group 55"/>
          <p:cNvGrpSpPr/>
          <p:nvPr/>
        </p:nvGrpSpPr>
        <p:grpSpPr>
          <a:xfrm>
            <a:off x="381000" y="5344633"/>
            <a:ext cx="1752600" cy="338554"/>
            <a:chOff x="76200" y="5497033"/>
            <a:chExt cx="1752600" cy="338554"/>
          </a:xfrm>
        </p:grpSpPr>
        <p:sp>
          <p:nvSpPr>
            <p:cNvPr id="12" name="Rectangle 11"/>
            <p:cNvSpPr/>
            <p:nvPr/>
          </p:nvSpPr>
          <p:spPr>
            <a:xfrm>
              <a:off x="304800" y="5562600"/>
              <a:ext cx="1524000" cy="228600"/>
            </a:xfrm>
            <a:prstGeom prst="rect">
              <a:avLst/>
            </a:prstGeom>
            <a:solidFill>
              <a:srgbClr val="B5B5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6200" y="5497033"/>
              <a:ext cx="228600" cy="338554"/>
            </a:xfrm>
            <a:prstGeom prst="rect">
              <a:avLst/>
            </a:prstGeom>
            <a:noFill/>
          </p:spPr>
          <p:txBody>
            <a:bodyPr wrap="square" rtlCol="0">
              <a:spAutoFit/>
            </a:bodyPr>
            <a:lstStyle/>
            <a:p>
              <a:pPr algn="ctr"/>
              <a:r>
                <a:rPr lang="en-US" sz="1600" b="1" dirty="0" smtClean="0">
                  <a:solidFill>
                    <a:schemeClr val="bg1"/>
                  </a:solidFill>
                </a:rPr>
                <a:t>7</a:t>
              </a:r>
            </a:p>
          </p:txBody>
        </p:sp>
      </p:grpSp>
      <p:grpSp>
        <p:nvGrpSpPr>
          <p:cNvPr id="55" name="Group 54"/>
          <p:cNvGrpSpPr/>
          <p:nvPr/>
        </p:nvGrpSpPr>
        <p:grpSpPr>
          <a:xfrm>
            <a:off x="381000" y="5582097"/>
            <a:ext cx="1752600" cy="338554"/>
            <a:chOff x="76200" y="5734497"/>
            <a:chExt cx="1752600" cy="338554"/>
          </a:xfrm>
        </p:grpSpPr>
        <p:sp>
          <p:nvSpPr>
            <p:cNvPr id="13" name="Rectangle 12"/>
            <p:cNvSpPr/>
            <p:nvPr/>
          </p:nvSpPr>
          <p:spPr>
            <a:xfrm>
              <a:off x="304800" y="5791200"/>
              <a:ext cx="1524000" cy="228600"/>
            </a:xfrm>
            <a:prstGeom prst="rect">
              <a:avLst/>
            </a:prstGeom>
            <a:solidFill>
              <a:srgbClr val="9290B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6200" y="5734497"/>
              <a:ext cx="228600" cy="338554"/>
            </a:xfrm>
            <a:prstGeom prst="rect">
              <a:avLst/>
            </a:prstGeom>
            <a:noFill/>
          </p:spPr>
          <p:txBody>
            <a:bodyPr wrap="square" rtlCol="0">
              <a:spAutoFit/>
            </a:bodyPr>
            <a:lstStyle/>
            <a:p>
              <a:pPr algn="ctr"/>
              <a:r>
                <a:rPr lang="en-US" sz="1600" b="1" dirty="0" smtClean="0">
                  <a:solidFill>
                    <a:schemeClr val="bg1"/>
                  </a:solidFill>
                </a:rPr>
                <a:t>8</a:t>
              </a:r>
            </a:p>
          </p:txBody>
        </p:sp>
      </p:grpSp>
      <p:grpSp>
        <p:nvGrpSpPr>
          <p:cNvPr id="54" name="Group 53"/>
          <p:cNvGrpSpPr/>
          <p:nvPr/>
        </p:nvGrpSpPr>
        <p:grpSpPr>
          <a:xfrm>
            <a:off x="381000" y="5791200"/>
            <a:ext cx="1752600" cy="338554"/>
            <a:chOff x="76200" y="5943600"/>
            <a:chExt cx="1752600" cy="338554"/>
          </a:xfrm>
        </p:grpSpPr>
        <p:sp>
          <p:nvSpPr>
            <p:cNvPr id="5" name="Rectangle 4"/>
            <p:cNvSpPr/>
            <p:nvPr/>
          </p:nvSpPr>
          <p:spPr>
            <a:xfrm>
              <a:off x="304800" y="6019800"/>
              <a:ext cx="1524000" cy="228600"/>
            </a:xfrm>
            <a:prstGeom prst="rect">
              <a:avLst/>
            </a:prstGeom>
            <a:solidFill>
              <a:srgbClr val="F0C8C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6200" y="5943600"/>
              <a:ext cx="228600" cy="338554"/>
            </a:xfrm>
            <a:prstGeom prst="rect">
              <a:avLst/>
            </a:prstGeom>
            <a:noFill/>
          </p:spPr>
          <p:txBody>
            <a:bodyPr wrap="square" rtlCol="0">
              <a:spAutoFit/>
            </a:bodyPr>
            <a:lstStyle/>
            <a:p>
              <a:pPr algn="ctr"/>
              <a:r>
                <a:rPr lang="en-US" sz="1600" b="1" dirty="0" smtClean="0">
                  <a:solidFill>
                    <a:schemeClr val="bg1"/>
                  </a:solidFill>
                </a:rPr>
                <a:t>9</a:t>
              </a:r>
            </a:p>
          </p:txBody>
        </p:sp>
      </p:grpSp>
      <p:grpSp>
        <p:nvGrpSpPr>
          <p:cNvPr id="44" name="Group 43"/>
          <p:cNvGrpSpPr/>
          <p:nvPr/>
        </p:nvGrpSpPr>
        <p:grpSpPr>
          <a:xfrm>
            <a:off x="5867400" y="990600"/>
            <a:ext cx="594360" cy="496894"/>
            <a:chOff x="6248400" y="990600"/>
            <a:chExt cx="594360" cy="496894"/>
          </a:xfrm>
        </p:grpSpPr>
        <p:sp>
          <p:nvSpPr>
            <p:cNvPr id="22" name="Oval 21"/>
            <p:cNvSpPr/>
            <p:nvPr/>
          </p:nvSpPr>
          <p:spPr>
            <a:xfrm>
              <a:off x="6477000" y="1121734"/>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248400" y="990600"/>
              <a:ext cx="228600" cy="338554"/>
            </a:xfrm>
            <a:prstGeom prst="rect">
              <a:avLst/>
            </a:prstGeom>
            <a:noFill/>
          </p:spPr>
          <p:txBody>
            <a:bodyPr wrap="square" rtlCol="0">
              <a:spAutoFit/>
            </a:bodyPr>
            <a:lstStyle/>
            <a:p>
              <a:pPr algn="ctr"/>
              <a:r>
                <a:rPr lang="en-US" sz="1600" b="1" dirty="0" smtClean="0"/>
                <a:t>1</a:t>
              </a:r>
            </a:p>
          </p:txBody>
        </p:sp>
      </p:grpSp>
      <p:grpSp>
        <p:nvGrpSpPr>
          <p:cNvPr id="45" name="Group 44"/>
          <p:cNvGrpSpPr/>
          <p:nvPr/>
        </p:nvGrpSpPr>
        <p:grpSpPr>
          <a:xfrm>
            <a:off x="5958840" y="1578934"/>
            <a:ext cx="594360" cy="365760"/>
            <a:chOff x="6339840" y="1578934"/>
            <a:chExt cx="594360" cy="365760"/>
          </a:xfrm>
        </p:grpSpPr>
        <p:sp>
          <p:nvSpPr>
            <p:cNvPr id="21" name="Oval 20"/>
            <p:cNvSpPr/>
            <p:nvPr/>
          </p:nvSpPr>
          <p:spPr>
            <a:xfrm>
              <a:off x="6339840" y="1578934"/>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705600" y="1600200"/>
              <a:ext cx="228600" cy="338554"/>
            </a:xfrm>
            <a:prstGeom prst="rect">
              <a:avLst/>
            </a:prstGeom>
            <a:noFill/>
          </p:spPr>
          <p:txBody>
            <a:bodyPr wrap="square" rtlCol="0">
              <a:spAutoFit/>
            </a:bodyPr>
            <a:lstStyle/>
            <a:p>
              <a:pPr algn="ctr"/>
              <a:r>
                <a:rPr lang="en-US" sz="1600" b="1" dirty="0" smtClean="0"/>
                <a:t>2</a:t>
              </a:r>
            </a:p>
          </p:txBody>
        </p:sp>
      </p:grpSp>
      <p:grpSp>
        <p:nvGrpSpPr>
          <p:cNvPr id="46" name="Group 45"/>
          <p:cNvGrpSpPr/>
          <p:nvPr/>
        </p:nvGrpSpPr>
        <p:grpSpPr>
          <a:xfrm>
            <a:off x="4381675" y="630866"/>
            <a:ext cx="592591" cy="393488"/>
            <a:chOff x="4762675" y="630866"/>
            <a:chExt cx="592591" cy="393488"/>
          </a:xfrm>
        </p:grpSpPr>
        <p:sp>
          <p:nvSpPr>
            <p:cNvPr id="20" name="Oval 19"/>
            <p:cNvSpPr/>
            <p:nvPr/>
          </p:nvSpPr>
          <p:spPr>
            <a:xfrm>
              <a:off x="4762675" y="630866"/>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126666" y="685800"/>
              <a:ext cx="228600" cy="338554"/>
            </a:xfrm>
            <a:prstGeom prst="rect">
              <a:avLst/>
            </a:prstGeom>
            <a:noFill/>
          </p:spPr>
          <p:txBody>
            <a:bodyPr wrap="square" rtlCol="0">
              <a:spAutoFit/>
            </a:bodyPr>
            <a:lstStyle/>
            <a:p>
              <a:pPr algn="ctr"/>
              <a:r>
                <a:rPr lang="en-US" sz="1600" b="1" dirty="0" smtClean="0"/>
                <a:t>3</a:t>
              </a:r>
            </a:p>
          </p:txBody>
        </p:sp>
      </p:grpSp>
      <p:grpSp>
        <p:nvGrpSpPr>
          <p:cNvPr id="47" name="Group 46"/>
          <p:cNvGrpSpPr/>
          <p:nvPr/>
        </p:nvGrpSpPr>
        <p:grpSpPr>
          <a:xfrm>
            <a:off x="3788734" y="1447800"/>
            <a:ext cx="365760" cy="670560"/>
            <a:chOff x="4169734" y="1447800"/>
            <a:chExt cx="365760" cy="670560"/>
          </a:xfrm>
        </p:grpSpPr>
        <p:sp>
          <p:nvSpPr>
            <p:cNvPr id="16" name="Oval 15"/>
            <p:cNvSpPr/>
            <p:nvPr/>
          </p:nvSpPr>
          <p:spPr>
            <a:xfrm>
              <a:off x="4169734" y="1752600"/>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267200" y="1447800"/>
              <a:ext cx="228600" cy="338554"/>
            </a:xfrm>
            <a:prstGeom prst="rect">
              <a:avLst/>
            </a:prstGeom>
            <a:noFill/>
          </p:spPr>
          <p:txBody>
            <a:bodyPr wrap="square" rtlCol="0">
              <a:spAutoFit/>
            </a:bodyPr>
            <a:lstStyle/>
            <a:p>
              <a:pPr algn="ctr"/>
              <a:r>
                <a:rPr lang="en-US" sz="1600" b="1" dirty="0" smtClean="0"/>
                <a:t>4</a:t>
              </a:r>
            </a:p>
          </p:txBody>
        </p:sp>
      </p:grpSp>
      <p:grpSp>
        <p:nvGrpSpPr>
          <p:cNvPr id="48" name="Group 47"/>
          <p:cNvGrpSpPr/>
          <p:nvPr/>
        </p:nvGrpSpPr>
        <p:grpSpPr>
          <a:xfrm>
            <a:off x="5105400" y="3733800"/>
            <a:ext cx="512134" cy="560692"/>
            <a:chOff x="5486400" y="3733800"/>
            <a:chExt cx="512134" cy="560692"/>
          </a:xfrm>
        </p:grpSpPr>
        <p:sp>
          <p:nvSpPr>
            <p:cNvPr id="19" name="Oval 18"/>
            <p:cNvSpPr/>
            <p:nvPr/>
          </p:nvSpPr>
          <p:spPr>
            <a:xfrm>
              <a:off x="5632774" y="3928732"/>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486400" y="3733800"/>
              <a:ext cx="228600" cy="338554"/>
            </a:xfrm>
            <a:prstGeom prst="rect">
              <a:avLst/>
            </a:prstGeom>
            <a:noFill/>
          </p:spPr>
          <p:txBody>
            <a:bodyPr wrap="square" rtlCol="0">
              <a:spAutoFit/>
            </a:bodyPr>
            <a:lstStyle/>
            <a:p>
              <a:pPr algn="ctr"/>
              <a:r>
                <a:rPr lang="en-US" sz="1600" b="1" dirty="0" smtClean="0"/>
                <a:t>5</a:t>
              </a:r>
            </a:p>
          </p:txBody>
        </p:sp>
      </p:grpSp>
      <p:grpSp>
        <p:nvGrpSpPr>
          <p:cNvPr id="49" name="Group 48"/>
          <p:cNvGrpSpPr/>
          <p:nvPr/>
        </p:nvGrpSpPr>
        <p:grpSpPr>
          <a:xfrm>
            <a:off x="7010400" y="2798134"/>
            <a:ext cx="630866" cy="436020"/>
            <a:chOff x="7391400" y="2798134"/>
            <a:chExt cx="630866" cy="436020"/>
          </a:xfrm>
        </p:grpSpPr>
        <p:sp>
          <p:nvSpPr>
            <p:cNvPr id="18" name="Oval 17"/>
            <p:cNvSpPr/>
            <p:nvPr/>
          </p:nvSpPr>
          <p:spPr>
            <a:xfrm>
              <a:off x="7656506" y="2798134"/>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391400" y="2895600"/>
              <a:ext cx="228600" cy="338554"/>
            </a:xfrm>
            <a:prstGeom prst="rect">
              <a:avLst/>
            </a:prstGeom>
            <a:noFill/>
          </p:spPr>
          <p:txBody>
            <a:bodyPr wrap="square" rtlCol="0">
              <a:spAutoFit/>
            </a:bodyPr>
            <a:lstStyle/>
            <a:p>
              <a:pPr algn="ctr"/>
              <a:r>
                <a:rPr lang="en-US" sz="1600" b="1" dirty="0" smtClean="0"/>
                <a:t>6</a:t>
              </a:r>
            </a:p>
          </p:txBody>
        </p:sp>
      </p:grpSp>
      <p:grpSp>
        <p:nvGrpSpPr>
          <p:cNvPr id="50" name="Group 49"/>
          <p:cNvGrpSpPr/>
          <p:nvPr/>
        </p:nvGrpSpPr>
        <p:grpSpPr>
          <a:xfrm>
            <a:off x="5289699" y="4724400"/>
            <a:ext cx="577701" cy="431327"/>
            <a:chOff x="5670699" y="4724400"/>
            <a:chExt cx="577701" cy="431327"/>
          </a:xfrm>
        </p:grpSpPr>
        <p:sp>
          <p:nvSpPr>
            <p:cNvPr id="17" name="Oval 16"/>
            <p:cNvSpPr/>
            <p:nvPr/>
          </p:nvSpPr>
          <p:spPr>
            <a:xfrm>
              <a:off x="5670699" y="4789967"/>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019800" y="4724400"/>
              <a:ext cx="228600" cy="338554"/>
            </a:xfrm>
            <a:prstGeom prst="rect">
              <a:avLst/>
            </a:prstGeom>
            <a:noFill/>
          </p:spPr>
          <p:txBody>
            <a:bodyPr wrap="square" rtlCol="0">
              <a:spAutoFit/>
            </a:bodyPr>
            <a:lstStyle/>
            <a:p>
              <a:pPr algn="ctr"/>
              <a:r>
                <a:rPr lang="en-US" sz="1600" b="1" dirty="0" smtClean="0"/>
                <a:t>7</a:t>
              </a:r>
            </a:p>
          </p:txBody>
        </p:sp>
      </p:grpSp>
      <p:grpSp>
        <p:nvGrpSpPr>
          <p:cNvPr id="51" name="Group 50"/>
          <p:cNvGrpSpPr/>
          <p:nvPr/>
        </p:nvGrpSpPr>
        <p:grpSpPr>
          <a:xfrm>
            <a:off x="7575699" y="5131273"/>
            <a:ext cx="501501" cy="583727"/>
            <a:chOff x="7956699" y="5131273"/>
            <a:chExt cx="501501" cy="583727"/>
          </a:xfrm>
        </p:grpSpPr>
        <p:sp>
          <p:nvSpPr>
            <p:cNvPr id="14" name="Oval 13"/>
            <p:cNvSpPr/>
            <p:nvPr/>
          </p:nvSpPr>
          <p:spPr>
            <a:xfrm>
              <a:off x="7956699" y="5131273"/>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229600" y="5376446"/>
              <a:ext cx="228600" cy="338554"/>
            </a:xfrm>
            <a:prstGeom prst="rect">
              <a:avLst/>
            </a:prstGeom>
            <a:noFill/>
          </p:spPr>
          <p:txBody>
            <a:bodyPr wrap="square" rtlCol="0">
              <a:spAutoFit/>
            </a:bodyPr>
            <a:lstStyle/>
            <a:p>
              <a:pPr algn="ctr"/>
              <a:r>
                <a:rPr lang="en-US" sz="1600" b="1" dirty="0" smtClean="0"/>
                <a:t>8</a:t>
              </a:r>
            </a:p>
          </p:txBody>
        </p:sp>
      </p:grpSp>
      <p:grpSp>
        <p:nvGrpSpPr>
          <p:cNvPr id="52" name="Group 51"/>
          <p:cNvGrpSpPr/>
          <p:nvPr/>
        </p:nvGrpSpPr>
        <p:grpSpPr>
          <a:xfrm>
            <a:off x="7315200" y="4495800"/>
            <a:ext cx="507527" cy="565299"/>
            <a:chOff x="7696200" y="4495800"/>
            <a:chExt cx="507527" cy="565299"/>
          </a:xfrm>
        </p:grpSpPr>
        <p:sp>
          <p:nvSpPr>
            <p:cNvPr id="15" name="Oval 14"/>
            <p:cNvSpPr/>
            <p:nvPr/>
          </p:nvSpPr>
          <p:spPr>
            <a:xfrm>
              <a:off x="7837967" y="4695339"/>
              <a:ext cx="365760" cy="36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696200" y="4495800"/>
              <a:ext cx="228600" cy="338554"/>
            </a:xfrm>
            <a:prstGeom prst="rect">
              <a:avLst/>
            </a:prstGeom>
            <a:noFill/>
          </p:spPr>
          <p:txBody>
            <a:bodyPr wrap="square" rtlCol="0">
              <a:spAutoFit/>
            </a:bodyPr>
            <a:lstStyle/>
            <a:p>
              <a:pPr algn="ctr"/>
              <a:r>
                <a:rPr lang="en-US" sz="1600" b="1" dirty="0" smtClean="0"/>
                <a:t>9</a:t>
              </a:r>
            </a:p>
          </p:txBody>
        </p:sp>
      </p:grpSp>
      <p:pic>
        <p:nvPicPr>
          <p:cNvPr id="143364" name="Picture 4" descr="Beautiful Candle Animated Gif Pics - Best Animations"/>
          <p:cNvPicPr>
            <a:picLocks noChangeAspect="1" noChangeArrowheads="1" noCrop="1"/>
          </p:cNvPicPr>
          <p:nvPr/>
        </p:nvPicPr>
        <p:blipFill>
          <a:blip r:embed="rId3" cstate="print"/>
          <a:srcRect/>
          <a:stretch>
            <a:fillRect/>
          </a:stretch>
        </p:blipFill>
        <p:spPr bwMode="auto">
          <a:xfrm>
            <a:off x="685800" y="3208020"/>
            <a:ext cx="1371600" cy="906780"/>
          </a:xfrm>
          <a:prstGeom prst="rect">
            <a:avLst/>
          </a:prstGeom>
          <a:noFill/>
        </p:spPr>
      </p:pic>
      <p:grpSp>
        <p:nvGrpSpPr>
          <p:cNvPr id="53" name="Group 52"/>
          <p:cNvGrpSpPr/>
          <p:nvPr/>
        </p:nvGrpSpPr>
        <p:grpSpPr>
          <a:xfrm>
            <a:off x="381000" y="3983666"/>
            <a:ext cx="1752600" cy="338554"/>
            <a:chOff x="76200" y="4136066"/>
            <a:chExt cx="1752600" cy="338554"/>
          </a:xfrm>
        </p:grpSpPr>
        <p:sp>
          <p:nvSpPr>
            <p:cNvPr id="6" name="Rectangle 5"/>
            <p:cNvSpPr/>
            <p:nvPr/>
          </p:nvSpPr>
          <p:spPr>
            <a:xfrm>
              <a:off x="304800" y="4191000"/>
              <a:ext cx="1524000" cy="228600"/>
            </a:xfrm>
            <a:prstGeom prst="rect">
              <a:avLst/>
            </a:prstGeom>
            <a:solidFill>
              <a:srgbClr val="F4FEB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200" y="4136066"/>
              <a:ext cx="228600" cy="338554"/>
            </a:xfrm>
            <a:prstGeom prst="rect">
              <a:avLst/>
            </a:prstGeom>
            <a:noFill/>
          </p:spPr>
          <p:txBody>
            <a:bodyPr wrap="square" rtlCol="0">
              <a:spAutoFit/>
            </a:bodyPr>
            <a:lstStyle/>
            <a:p>
              <a:pPr algn="ctr"/>
              <a:r>
                <a:rPr lang="en-US" sz="1600" b="1" dirty="0" smtClean="0">
                  <a:solidFill>
                    <a:schemeClr val="bg1"/>
                  </a:solidFill>
                </a:rPr>
                <a:t>1</a:t>
              </a:r>
            </a:p>
          </p:txBody>
        </p:sp>
      </p:grpSp>
      <p:sp>
        <p:nvSpPr>
          <p:cNvPr id="65" name="TextBox 64"/>
          <p:cNvSpPr txBox="1"/>
          <p:nvPr/>
        </p:nvSpPr>
        <p:spPr>
          <a:xfrm>
            <a:off x="164802" y="6267897"/>
            <a:ext cx="2286000" cy="523220"/>
          </a:xfrm>
          <a:prstGeom prst="rect">
            <a:avLst/>
          </a:prstGeom>
          <a:noFill/>
        </p:spPr>
        <p:txBody>
          <a:bodyPr wrap="square" rtlCol="0">
            <a:spAutoFit/>
          </a:bodyPr>
          <a:lstStyle/>
          <a:p>
            <a:pPr algn="ctr"/>
            <a:r>
              <a:rPr lang="en-US" sz="2800" b="1" dirty="0" smtClean="0"/>
              <a:t>Layer Tracker</a:t>
            </a:r>
          </a:p>
        </p:txBody>
      </p:sp>
      <p:sp>
        <p:nvSpPr>
          <p:cNvPr id="70" name="Oval 69"/>
          <p:cNvSpPr/>
          <p:nvPr/>
        </p:nvSpPr>
        <p:spPr>
          <a:xfrm>
            <a:off x="7239000" y="4800600"/>
            <a:ext cx="152400" cy="152400"/>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4910468" y="910862"/>
            <a:ext cx="914400" cy="523220"/>
          </a:xfrm>
          <a:prstGeom prst="rect">
            <a:avLst/>
          </a:prstGeom>
          <a:solidFill>
            <a:schemeClr val="bg1"/>
          </a:solidFill>
        </p:spPr>
        <p:txBody>
          <a:bodyPr wrap="square" rtlCol="0">
            <a:spAutoFit/>
          </a:bodyPr>
          <a:lstStyle/>
          <a:p>
            <a:pPr algn="r"/>
            <a:r>
              <a:rPr lang="en-US" sz="2800" b="1" dirty="0" smtClean="0"/>
              <a:t>Start</a:t>
            </a:r>
          </a:p>
        </p:txBody>
      </p:sp>
      <p:sp>
        <p:nvSpPr>
          <p:cNvPr id="72" name="TextBox 71"/>
          <p:cNvSpPr txBox="1"/>
          <p:nvPr/>
        </p:nvSpPr>
        <p:spPr>
          <a:xfrm>
            <a:off x="6477000" y="4953000"/>
            <a:ext cx="762000" cy="523220"/>
          </a:xfrm>
          <a:prstGeom prst="rect">
            <a:avLst/>
          </a:prstGeom>
          <a:solidFill>
            <a:schemeClr val="bg1"/>
          </a:solidFill>
        </p:spPr>
        <p:txBody>
          <a:bodyPr wrap="square" rtlCol="0">
            <a:spAutoFit/>
          </a:bodyPr>
          <a:lstStyle/>
          <a:p>
            <a:pPr algn="r"/>
            <a:r>
              <a:rPr lang="en-US" sz="2800" b="1" dirty="0" smtClean="0"/>
              <a:t>End</a:t>
            </a:r>
          </a:p>
        </p:txBody>
      </p:sp>
      <p:sp>
        <p:nvSpPr>
          <p:cNvPr id="73" name="TextBox 72"/>
          <p:cNvSpPr txBox="1"/>
          <p:nvPr/>
        </p:nvSpPr>
        <p:spPr>
          <a:xfrm>
            <a:off x="0" y="6211669"/>
            <a:ext cx="5867400" cy="646331"/>
          </a:xfrm>
          <a:prstGeom prst="rect">
            <a:avLst/>
          </a:prstGeom>
          <a:solidFill>
            <a:srgbClr val="10D1D6"/>
          </a:solidFill>
        </p:spPr>
        <p:txBody>
          <a:bodyPr wrap="square" rtlCol="0">
            <a:spAutoFit/>
          </a:bodyPr>
          <a:lstStyle/>
          <a:p>
            <a:pPr algn="ctr"/>
            <a:r>
              <a:rPr lang="en-US" sz="3600" b="1" dirty="0" smtClean="0">
                <a:solidFill>
                  <a:srgbClr val="FF0000"/>
                </a:solidFill>
                <a:effectLst>
                  <a:outerShdw blurRad="38100" dist="38100" dir="2700000" algn="tl">
                    <a:schemeClr val="tx1"/>
                  </a:outerShdw>
                </a:effectLst>
              </a:rPr>
              <a:t>“Layer Cake Architecture”</a:t>
            </a:r>
          </a:p>
        </p:txBody>
      </p:sp>
      <p:pic>
        <p:nvPicPr>
          <p:cNvPr id="19457" name="Picture 1"/>
          <p:cNvPicPr>
            <a:picLocks noChangeAspect="1" noChangeArrowheads="1"/>
          </p:cNvPicPr>
          <p:nvPr/>
        </p:nvPicPr>
        <p:blipFill>
          <a:blip r:embed="rId4" cstate="print"/>
          <a:srcRect/>
          <a:stretch>
            <a:fillRect/>
          </a:stretch>
        </p:blipFill>
        <p:spPr bwMode="auto">
          <a:xfrm>
            <a:off x="3416300" y="695325"/>
            <a:ext cx="2311400" cy="5467350"/>
          </a:xfrm>
          <a:prstGeom prst="rect">
            <a:avLst/>
          </a:prstGeom>
          <a:noFill/>
          <a:ln w="9525">
            <a:noFill/>
            <a:miter lim="800000"/>
            <a:headEnd/>
            <a:tailEnd/>
          </a:ln>
        </p:spPr>
      </p:pic>
      <p:pic>
        <p:nvPicPr>
          <p:cNvPr id="74" name="Picture 14" descr="https://www.discovermoab.com/wp-content/uploads/2017/06/canyonlands_main_image.jpg"/>
          <p:cNvPicPr>
            <a:picLocks noChangeAspect="1" noChangeArrowheads="1"/>
          </p:cNvPicPr>
          <p:nvPr/>
        </p:nvPicPr>
        <p:blipFill>
          <a:blip r:embed="rId5" cstate="print"/>
          <a:srcRect/>
          <a:stretch>
            <a:fillRect/>
          </a:stretch>
        </p:blipFill>
        <p:spPr bwMode="auto">
          <a:xfrm>
            <a:off x="0" y="533400"/>
            <a:ext cx="9144000" cy="6464598"/>
          </a:xfrm>
          <a:prstGeom prst="rect">
            <a:avLst/>
          </a:prstGeom>
          <a:noFill/>
        </p:spPr>
      </p:pic>
      <p:sp>
        <p:nvSpPr>
          <p:cNvPr id="76" name="Oval 75"/>
          <p:cNvSpPr/>
          <p:nvPr/>
        </p:nvSpPr>
        <p:spPr>
          <a:xfrm>
            <a:off x="3962400" y="6400800"/>
            <a:ext cx="990600" cy="4572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Start</a:t>
            </a:r>
            <a:endParaRPr lang="en-US" b="1" dirty="0">
              <a:solidFill>
                <a:schemeClr val="tx1"/>
              </a:solidFill>
            </a:endParaRPr>
          </a:p>
        </p:txBody>
      </p:sp>
      <p:sp>
        <p:nvSpPr>
          <p:cNvPr id="77" name="Oval 76"/>
          <p:cNvSpPr/>
          <p:nvPr/>
        </p:nvSpPr>
        <p:spPr>
          <a:xfrm>
            <a:off x="4495800" y="3200400"/>
            <a:ext cx="838200" cy="3810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End</a:t>
            </a:r>
            <a:endParaRPr lang="en-US" b="1" dirty="0">
              <a:solidFill>
                <a:schemeClr val="tx1"/>
              </a:solidFill>
            </a:endParaRPr>
          </a:p>
        </p:txBody>
      </p:sp>
      <p:sp>
        <p:nvSpPr>
          <p:cNvPr id="78" name="TextBox 77"/>
          <p:cNvSpPr txBox="1"/>
          <p:nvPr/>
        </p:nvSpPr>
        <p:spPr>
          <a:xfrm>
            <a:off x="0" y="533400"/>
            <a:ext cx="9144000" cy="1107996"/>
          </a:xfrm>
          <a:prstGeom prst="rect">
            <a:avLst/>
          </a:prstGeom>
          <a:noFill/>
        </p:spPr>
        <p:txBody>
          <a:bodyPr wrap="square" rtlCol="0">
            <a:spAutoFit/>
          </a:bodyPr>
          <a:lstStyle/>
          <a:p>
            <a:pPr algn="ctr"/>
            <a:r>
              <a:rPr lang="en-US" sz="3300" b="1" dirty="0" smtClean="0"/>
              <a:t>Island in the Sky Area has incredibly big vista views of the sediment layering of our earth – Enjoy it!</a:t>
            </a:r>
          </a:p>
        </p:txBody>
      </p:sp>
      <p:sp>
        <p:nvSpPr>
          <p:cNvPr id="79" name="TextBox 78"/>
          <p:cNvSpPr txBox="1"/>
          <p:nvPr/>
        </p:nvSpPr>
        <p:spPr>
          <a:xfrm>
            <a:off x="1409700" y="3810000"/>
            <a:ext cx="6324600" cy="193899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One last look at the big vista views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80">
                                          <p:stCondLst>
                                            <p:cond delay="0"/>
                                          </p:stCondLst>
                                        </p:cTn>
                                        <p:tgtEl>
                                          <p:spTgt spid="70"/>
                                        </p:tgtEl>
                                      </p:cBhvr>
                                    </p:animEffect>
                                    <p:anim calcmode="lin" valueType="num">
                                      <p:cBhvr>
                                        <p:cTn id="8"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0"/>
                                        </p:tgtEl>
                                      </p:cBhvr>
                                      <p:to x="100000" y="60000"/>
                                    </p:animScale>
                                    <p:animScale>
                                      <p:cBhvr>
                                        <p:cTn id="14" dur="166" decel="50000">
                                          <p:stCondLst>
                                            <p:cond delay="676"/>
                                          </p:stCondLst>
                                        </p:cTn>
                                        <p:tgtEl>
                                          <p:spTgt spid="70"/>
                                        </p:tgtEl>
                                      </p:cBhvr>
                                      <p:to x="100000" y="100000"/>
                                    </p:animScale>
                                    <p:animScale>
                                      <p:cBhvr>
                                        <p:cTn id="15" dur="26">
                                          <p:stCondLst>
                                            <p:cond delay="1312"/>
                                          </p:stCondLst>
                                        </p:cTn>
                                        <p:tgtEl>
                                          <p:spTgt spid="70"/>
                                        </p:tgtEl>
                                      </p:cBhvr>
                                      <p:to x="100000" y="80000"/>
                                    </p:animScale>
                                    <p:animScale>
                                      <p:cBhvr>
                                        <p:cTn id="16" dur="166" decel="50000">
                                          <p:stCondLst>
                                            <p:cond delay="1338"/>
                                          </p:stCondLst>
                                        </p:cTn>
                                        <p:tgtEl>
                                          <p:spTgt spid="70"/>
                                        </p:tgtEl>
                                      </p:cBhvr>
                                      <p:to x="100000" y="100000"/>
                                    </p:animScale>
                                    <p:animScale>
                                      <p:cBhvr>
                                        <p:cTn id="17" dur="26">
                                          <p:stCondLst>
                                            <p:cond delay="1642"/>
                                          </p:stCondLst>
                                        </p:cTn>
                                        <p:tgtEl>
                                          <p:spTgt spid="70"/>
                                        </p:tgtEl>
                                      </p:cBhvr>
                                      <p:to x="100000" y="90000"/>
                                    </p:animScale>
                                    <p:animScale>
                                      <p:cBhvr>
                                        <p:cTn id="18" dur="166" decel="50000">
                                          <p:stCondLst>
                                            <p:cond delay="1668"/>
                                          </p:stCondLst>
                                        </p:cTn>
                                        <p:tgtEl>
                                          <p:spTgt spid="70"/>
                                        </p:tgtEl>
                                      </p:cBhvr>
                                      <p:to x="100000" y="100000"/>
                                    </p:animScale>
                                    <p:animScale>
                                      <p:cBhvr>
                                        <p:cTn id="19" dur="26">
                                          <p:stCondLst>
                                            <p:cond delay="1808"/>
                                          </p:stCondLst>
                                        </p:cTn>
                                        <p:tgtEl>
                                          <p:spTgt spid="70"/>
                                        </p:tgtEl>
                                      </p:cBhvr>
                                      <p:to x="100000" y="95000"/>
                                    </p:animScale>
                                    <p:animScale>
                                      <p:cBhvr>
                                        <p:cTn id="20" dur="166" decel="50000">
                                          <p:stCondLst>
                                            <p:cond delay="1834"/>
                                          </p:stCondLst>
                                        </p:cTn>
                                        <p:tgtEl>
                                          <p:spTgt spid="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down)">
                                      <p:cBhvr>
                                        <p:cTn id="25" dur="580">
                                          <p:stCondLst>
                                            <p:cond delay="0"/>
                                          </p:stCondLst>
                                        </p:cTn>
                                        <p:tgtEl>
                                          <p:spTgt spid="71"/>
                                        </p:tgtEl>
                                      </p:cBhvr>
                                    </p:animEffect>
                                    <p:anim calcmode="lin" valueType="num">
                                      <p:cBhvr>
                                        <p:cTn id="26"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31" dur="26">
                                          <p:stCondLst>
                                            <p:cond delay="650"/>
                                          </p:stCondLst>
                                        </p:cTn>
                                        <p:tgtEl>
                                          <p:spTgt spid="71"/>
                                        </p:tgtEl>
                                      </p:cBhvr>
                                      <p:to x="100000" y="60000"/>
                                    </p:animScale>
                                    <p:animScale>
                                      <p:cBhvr>
                                        <p:cTn id="32" dur="166" decel="50000">
                                          <p:stCondLst>
                                            <p:cond delay="676"/>
                                          </p:stCondLst>
                                        </p:cTn>
                                        <p:tgtEl>
                                          <p:spTgt spid="71"/>
                                        </p:tgtEl>
                                      </p:cBhvr>
                                      <p:to x="100000" y="100000"/>
                                    </p:animScale>
                                    <p:animScale>
                                      <p:cBhvr>
                                        <p:cTn id="33" dur="26">
                                          <p:stCondLst>
                                            <p:cond delay="1312"/>
                                          </p:stCondLst>
                                        </p:cTn>
                                        <p:tgtEl>
                                          <p:spTgt spid="71"/>
                                        </p:tgtEl>
                                      </p:cBhvr>
                                      <p:to x="100000" y="80000"/>
                                    </p:animScale>
                                    <p:animScale>
                                      <p:cBhvr>
                                        <p:cTn id="34" dur="166" decel="50000">
                                          <p:stCondLst>
                                            <p:cond delay="1338"/>
                                          </p:stCondLst>
                                        </p:cTn>
                                        <p:tgtEl>
                                          <p:spTgt spid="71"/>
                                        </p:tgtEl>
                                      </p:cBhvr>
                                      <p:to x="100000" y="100000"/>
                                    </p:animScale>
                                    <p:animScale>
                                      <p:cBhvr>
                                        <p:cTn id="35" dur="26">
                                          <p:stCondLst>
                                            <p:cond delay="1642"/>
                                          </p:stCondLst>
                                        </p:cTn>
                                        <p:tgtEl>
                                          <p:spTgt spid="71"/>
                                        </p:tgtEl>
                                      </p:cBhvr>
                                      <p:to x="100000" y="90000"/>
                                    </p:animScale>
                                    <p:animScale>
                                      <p:cBhvr>
                                        <p:cTn id="36" dur="166" decel="50000">
                                          <p:stCondLst>
                                            <p:cond delay="1668"/>
                                          </p:stCondLst>
                                        </p:cTn>
                                        <p:tgtEl>
                                          <p:spTgt spid="71"/>
                                        </p:tgtEl>
                                      </p:cBhvr>
                                      <p:to x="100000" y="100000"/>
                                    </p:animScale>
                                    <p:animScale>
                                      <p:cBhvr>
                                        <p:cTn id="37" dur="26">
                                          <p:stCondLst>
                                            <p:cond delay="1808"/>
                                          </p:stCondLst>
                                        </p:cTn>
                                        <p:tgtEl>
                                          <p:spTgt spid="71"/>
                                        </p:tgtEl>
                                      </p:cBhvr>
                                      <p:to x="100000" y="95000"/>
                                    </p:animScale>
                                    <p:animScale>
                                      <p:cBhvr>
                                        <p:cTn id="38" dur="166" decel="50000">
                                          <p:stCondLst>
                                            <p:cond delay="1834"/>
                                          </p:stCondLst>
                                        </p:cTn>
                                        <p:tgtEl>
                                          <p:spTgt spid="7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down)">
                                      <p:cBhvr>
                                        <p:cTn id="43" dur="580">
                                          <p:stCondLst>
                                            <p:cond delay="0"/>
                                          </p:stCondLst>
                                        </p:cTn>
                                        <p:tgtEl>
                                          <p:spTgt spid="72"/>
                                        </p:tgtEl>
                                      </p:cBhvr>
                                    </p:animEffect>
                                    <p:anim calcmode="lin" valueType="num">
                                      <p:cBhvr>
                                        <p:cTn id="44"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49" dur="26">
                                          <p:stCondLst>
                                            <p:cond delay="650"/>
                                          </p:stCondLst>
                                        </p:cTn>
                                        <p:tgtEl>
                                          <p:spTgt spid="72"/>
                                        </p:tgtEl>
                                      </p:cBhvr>
                                      <p:to x="100000" y="60000"/>
                                    </p:animScale>
                                    <p:animScale>
                                      <p:cBhvr>
                                        <p:cTn id="50" dur="166" decel="50000">
                                          <p:stCondLst>
                                            <p:cond delay="676"/>
                                          </p:stCondLst>
                                        </p:cTn>
                                        <p:tgtEl>
                                          <p:spTgt spid="72"/>
                                        </p:tgtEl>
                                      </p:cBhvr>
                                      <p:to x="100000" y="100000"/>
                                    </p:animScale>
                                    <p:animScale>
                                      <p:cBhvr>
                                        <p:cTn id="51" dur="26">
                                          <p:stCondLst>
                                            <p:cond delay="1312"/>
                                          </p:stCondLst>
                                        </p:cTn>
                                        <p:tgtEl>
                                          <p:spTgt spid="72"/>
                                        </p:tgtEl>
                                      </p:cBhvr>
                                      <p:to x="100000" y="80000"/>
                                    </p:animScale>
                                    <p:animScale>
                                      <p:cBhvr>
                                        <p:cTn id="52" dur="166" decel="50000">
                                          <p:stCondLst>
                                            <p:cond delay="1338"/>
                                          </p:stCondLst>
                                        </p:cTn>
                                        <p:tgtEl>
                                          <p:spTgt spid="72"/>
                                        </p:tgtEl>
                                      </p:cBhvr>
                                      <p:to x="100000" y="100000"/>
                                    </p:animScale>
                                    <p:animScale>
                                      <p:cBhvr>
                                        <p:cTn id="53" dur="26">
                                          <p:stCondLst>
                                            <p:cond delay="1642"/>
                                          </p:stCondLst>
                                        </p:cTn>
                                        <p:tgtEl>
                                          <p:spTgt spid="72"/>
                                        </p:tgtEl>
                                      </p:cBhvr>
                                      <p:to x="100000" y="90000"/>
                                    </p:animScale>
                                    <p:animScale>
                                      <p:cBhvr>
                                        <p:cTn id="54" dur="166" decel="50000">
                                          <p:stCondLst>
                                            <p:cond delay="1668"/>
                                          </p:stCondLst>
                                        </p:cTn>
                                        <p:tgtEl>
                                          <p:spTgt spid="72"/>
                                        </p:tgtEl>
                                      </p:cBhvr>
                                      <p:to x="100000" y="100000"/>
                                    </p:animScale>
                                    <p:animScale>
                                      <p:cBhvr>
                                        <p:cTn id="55" dur="26">
                                          <p:stCondLst>
                                            <p:cond delay="1808"/>
                                          </p:stCondLst>
                                        </p:cTn>
                                        <p:tgtEl>
                                          <p:spTgt spid="72"/>
                                        </p:tgtEl>
                                      </p:cBhvr>
                                      <p:to x="100000" y="95000"/>
                                    </p:animScale>
                                    <p:animScale>
                                      <p:cBhvr>
                                        <p:cTn id="56" dur="166" decel="50000">
                                          <p:stCondLst>
                                            <p:cond delay="1834"/>
                                          </p:stCondLst>
                                        </p:cTn>
                                        <p:tgtEl>
                                          <p:spTgt spid="7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ipe(left)">
                                      <p:cBhvr>
                                        <p:cTn id="61" dur="1000"/>
                                        <p:tgtEl>
                                          <p:spTgt spid="6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10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down)">
                                      <p:cBhvr>
                                        <p:cTn id="69" dur="580">
                                          <p:stCondLst>
                                            <p:cond delay="0"/>
                                          </p:stCondLst>
                                        </p:cTn>
                                        <p:tgtEl>
                                          <p:spTgt spid="44"/>
                                        </p:tgtEl>
                                      </p:cBhvr>
                                    </p:animEffect>
                                    <p:anim calcmode="lin" valueType="num">
                                      <p:cBhvr>
                                        <p:cTn id="7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5" dur="26">
                                          <p:stCondLst>
                                            <p:cond delay="650"/>
                                          </p:stCondLst>
                                        </p:cTn>
                                        <p:tgtEl>
                                          <p:spTgt spid="44"/>
                                        </p:tgtEl>
                                      </p:cBhvr>
                                      <p:to x="100000" y="60000"/>
                                    </p:animScale>
                                    <p:animScale>
                                      <p:cBhvr>
                                        <p:cTn id="76" dur="166" decel="50000">
                                          <p:stCondLst>
                                            <p:cond delay="676"/>
                                          </p:stCondLst>
                                        </p:cTn>
                                        <p:tgtEl>
                                          <p:spTgt spid="44"/>
                                        </p:tgtEl>
                                      </p:cBhvr>
                                      <p:to x="100000" y="100000"/>
                                    </p:animScale>
                                    <p:animScale>
                                      <p:cBhvr>
                                        <p:cTn id="77" dur="26">
                                          <p:stCondLst>
                                            <p:cond delay="1312"/>
                                          </p:stCondLst>
                                        </p:cTn>
                                        <p:tgtEl>
                                          <p:spTgt spid="44"/>
                                        </p:tgtEl>
                                      </p:cBhvr>
                                      <p:to x="100000" y="80000"/>
                                    </p:animScale>
                                    <p:animScale>
                                      <p:cBhvr>
                                        <p:cTn id="78" dur="166" decel="50000">
                                          <p:stCondLst>
                                            <p:cond delay="1338"/>
                                          </p:stCondLst>
                                        </p:cTn>
                                        <p:tgtEl>
                                          <p:spTgt spid="44"/>
                                        </p:tgtEl>
                                      </p:cBhvr>
                                      <p:to x="100000" y="100000"/>
                                    </p:animScale>
                                    <p:animScale>
                                      <p:cBhvr>
                                        <p:cTn id="79" dur="26">
                                          <p:stCondLst>
                                            <p:cond delay="1642"/>
                                          </p:stCondLst>
                                        </p:cTn>
                                        <p:tgtEl>
                                          <p:spTgt spid="44"/>
                                        </p:tgtEl>
                                      </p:cBhvr>
                                      <p:to x="100000" y="90000"/>
                                    </p:animScale>
                                    <p:animScale>
                                      <p:cBhvr>
                                        <p:cTn id="80" dur="166" decel="50000">
                                          <p:stCondLst>
                                            <p:cond delay="1668"/>
                                          </p:stCondLst>
                                        </p:cTn>
                                        <p:tgtEl>
                                          <p:spTgt spid="44"/>
                                        </p:tgtEl>
                                      </p:cBhvr>
                                      <p:to x="100000" y="100000"/>
                                    </p:animScale>
                                    <p:animScale>
                                      <p:cBhvr>
                                        <p:cTn id="81" dur="26">
                                          <p:stCondLst>
                                            <p:cond delay="1808"/>
                                          </p:stCondLst>
                                        </p:cTn>
                                        <p:tgtEl>
                                          <p:spTgt spid="44"/>
                                        </p:tgtEl>
                                      </p:cBhvr>
                                      <p:to x="100000" y="95000"/>
                                    </p:animScale>
                                    <p:animScale>
                                      <p:cBhvr>
                                        <p:cTn id="82" dur="166" decel="50000">
                                          <p:stCondLst>
                                            <p:cond delay="1834"/>
                                          </p:stCondLst>
                                        </p:cTn>
                                        <p:tgtEl>
                                          <p:spTgt spid="44"/>
                                        </p:tgtEl>
                                      </p:cBhvr>
                                      <p:to x="100000" y="100000"/>
                                    </p:animScale>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left)">
                                      <p:cBhvr>
                                        <p:cTn id="86" dur="2000"/>
                                        <p:tgtEl>
                                          <p:spTgt spid="53"/>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down)">
                                      <p:cBhvr>
                                        <p:cTn id="91" dur="580">
                                          <p:stCondLst>
                                            <p:cond delay="0"/>
                                          </p:stCondLst>
                                        </p:cTn>
                                        <p:tgtEl>
                                          <p:spTgt spid="45"/>
                                        </p:tgtEl>
                                      </p:cBhvr>
                                    </p:animEffect>
                                    <p:anim calcmode="lin" valueType="num">
                                      <p:cBhvr>
                                        <p:cTn id="9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97" dur="26">
                                          <p:stCondLst>
                                            <p:cond delay="650"/>
                                          </p:stCondLst>
                                        </p:cTn>
                                        <p:tgtEl>
                                          <p:spTgt spid="45"/>
                                        </p:tgtEl>
                                      </p:cBhvr>
                                      <p:to x="100000" y="60000"/>
                                    </p:animScale>
                                    <p:animScale>
                                      <p:cBhvr>
                                        <p:cTn id="98" dur="166" decel="50000">
                                          <p:stCondLst>
                                            <p:cond delay="676"/>
                                          </p:stCondLst>
                                        </p:cTn>
                                        <p:tgtEl>
                                          <p:spTgt spid="45"/>
                                        </p:tgtEl>
                                      </p:cBhvr>
                                      <p:to x="100000" y="100000"/>
                                    </p:animScale>
                                    <p:animScale>
                                      <p:cBhvr>
                                        <p:cTn id="99" dur="26">
                                          <p:stCondLst>
                                            <p:cond delay="1312"/>
                                          </p:stCondLst>
                                        </p:cTn>
                                        <p:tgtEl>
                                          <p:spTgt spid="45"/>
                                        </p:tgtEl>
                                      </p:cBhvr>
                                      <p:to x="100000" y="80000"/>
                                    </p:animScale>
                                    <p:animScale>
                                      <p:cBhvr>
                                        <p:cTn id="100" dur="166" decel="50000">
                                          <p:stCondLst>
                                            <p:cond delay="1338"/>
                                          </p:stCondLst>
                                        </p:cTn>
                                        <p:tgtEl>
                                          <p:spTgt spid="45"/>
                                        </p:tgtEl>
                                      </p:cBhvr>
                                      <p:to x="100000" y="100000"/>
                                    </p:animScale>
                                    <p:animScale>
                                      <p:cBhvr>
                                        <p:cTn id="101" dur="26">
                                          <p:stCondLst>
                                            <p:cond delay="1642"/>
                                          </p:stCondLst>
                                        </p:cTn>
                                        <p:tgtEl>
                                          <p:spTgt spid="45"/>
                                        </p:tgtEl>
                                      </p:cBhvr>
                                      <p:to x="100000" y="90000"/>
                                    </p:animScale>
                                    <p:animScale>
                                      <p:cBhvr>
                                        <p:cTn id="102" dur="166" decel="50000">
                                          <p:stCondLst>
                                            <p:cond delay="1668"/>
                                          </p:stCondLst>
                                        </p:cTn>
                                        <p:tgtEl>
                                          <p:spTgt spid="45"/>
                                        </p:tgtEl>
                                      </p:cBhvr>
                                      <p:to x="100000" y="100000"/>
                                    </p:animScale>
                                    <p:animScale>
                                      <p:cBhvr>
                                        <p:cTn id="103" dur="26">
                                          <p:stCondLst>
                                            <p:cond delay="1808"/>
                                          </p:stCondLst>
                                        </p:cTn>
                                        <p:tgtEl>
                                          <p:spTgt spid="45"/>
                                        </p:tgtEl>
                                      </p:cBhvr>
                                      <p:to x="100000" y="95000"/>
                                    </p:animScale>
                                    <p:animScale>
                                      <p:cBhvr>
                                        <p:cTn id="104" dur="166" decel="50000">
                                          <p:stCondLst>
                                            <p:cond delay="1834"/>
                                          </p:stCondLst>
                                        </p:cTn>
                                        <p:tgtEl>
                                          <p:spTgt spid="45"/>
                                        </p:tgtEl>
                                      </p:cBhvr>
                                      <p:to x="100000" y="100000"/>
                                    </p:animScale>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wipe(left)">
                                      <p:cBhvr>
                                        <p:cTn id="108" dur="2000"/>
                                        <p:tgtEl>
                                          <p:spTgt spid="61"/>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wipe(down)">
                                      <p:cBhvr>
                                        <p:cTn id="113" dur="580">
                                          <p:stCondLst>
                                            <p:cond delay="0"/>
                                          </p:stCondLst>
                                        </p:cTn>
                                        <p:tgtEl>
                                          <p:spTgt spid="46"/>
                                        </p:tgtEl>
                                      </p:cBhvr>
                                    </p:animEffect>
                                    <p:anim calcmode="lin" valueType="num">
                                      <p:cBhvr>
                                        <p:cTn id="11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19" dur="26">
                                          <p:stCondLst>
                                            <p:cond delay="650"/>
                                          </p:stCondLst>
                                        </p:cTn>
                                        <p:tgtEl>
                                          <p:spTgt spid="46"/>
                                        </p:tgtEl>
                                      </p:cBhvr>
                                      <p:to x="100000" y="60000"/>
                                    </p:animScale>
                                    <p:animScale>
                                      <p:cBhvr>
                                        <p:cTn id="120" dur="166" decel="50000">
                                          <p:stCondLst>
                                            <p:cond delay="676"/>
                                          </p:stCondLst>
                                        </p:cTn>
                                        <p:tgtEl>
                                          <p:spTgt spid="46"/>
                                        </p:tgtEl>
                                      </p:cBhvr>
                                      <p:to x="100000" y="100000"/>
                                    </p:animScale>
                                    <p:animScale>
                                      <p:cBhvr>
                                        <p:cTn id="121" dur="26">
                                          <p:stCondLst>
                                            <p:cond delay="1312"/>
                                          </p:stCondLst>
                                        </p:cTn>
                                        <p:tgtEl>
                                          <p:spTgt spid="46"/>
                                        </p:tgtEl>
                                      </p:cBhvr>
                                      <p:to x="100000" y="80000"/>
                                    </p:animScale>
                                    <p:animScale>
                                      <p:cBhvr>
                                        <p:cTn id="122" dur="166" decel="50000">
                                          <p:stCondLst>
                                            <p:cond delay="1338"/>
                                          </p:stCondLst>
                                        </p:cTn>
                                        <p:tgtEl>
                                          <p:spTgt spid="46"/>
                                        </p:tgtEl>
                                      </p:cBhvr>
                                      <p:to x="100000" y="100000"/>
                                    </p:animScale>
                                    <p:animScale>
                                      <p:cBhvr>
                                        <p:cTn id="123" dur="26">
                                          <p:stCondLst>
                                            <p:cond delay="1642"/>
                                          </p:stCondLst>
                                        </p:cTn>
                                        <p:tgtEl>
                                          <p:spTgt spid="46"/>
                                        </p:tgtEl>
                                      </p:cBhvr>
                                      <p:to x="100000" y="90000"/>
                                    </p:animScale>
                                    <p:animScale>
                                      <p:cBhvr>
                                        <p:cTn id="124" dur="166" decel="50000">
                                          <p:stCondLst>
                                            <p:cond delay="1668"/>
                                          </p:stCondLst>
                                        </p:cTn>
                                        <p:tgtEl>
                                          <p:spTgt spid="46"/>
                                        </p:tgtEl>
                                      </p:cBhvr>
                                      <p:to x="100000" y="100000"/>
                                    </p:animScale>
                                    <p:animScale>
                                      <p:cBhvr>
                                        <p:cTn id="125" dur="26">
                                          <p:stCondLst>
                                            <p:cond delay="1808"/>
                                          </p:stCondLst>
                                        </p:cTn>
                                        <p:tgtEl>
                                          <p:spTgt spid="46"/>
                                        </p:tgtEl>
                                      </p:cBhvr>
                                      <p:to x="100000" y="95000"/>
                                    </p:animScale>
                                    <p:animScale>
                                      <p:cBhvr>
                                        <p:cTn id="126" dur="166" decel="50000">
                                          <p:stCondLst>
                                            <p:cond delay="1834"/>
                                          </p:stCondLst>
                                        </p:cTn>
                                        <p:tgtEl>
                                          <p:spTgt spid="46"/>
                                        </p:tgtEl>
                                      </p:cBhvr>
                                      <p:to x="100000" y="100000"/>
                                    </p:animScale>
                                  </p:childTnLst>
                                </p:cTn>
                              </p:par>
                            </p:childTnLst>
                          </p:cTn>
                        </p:par>
                        <p:par>
                          <p:cTn id="127" fill="hold">
                            <p:stCondLst>
                              <p:cond delay="2000"/>
                            </p:stCondLst>
                            <p:childTnLst>
                              <p:par>
                                <p:cTn id="128" presetID="22" presetClass="entr" presetSubtype="8" fill="hold" nodeType="after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wipe(left)">
                                      <p:cBhvr>
                                        <p:cTn id="130" dur="2000"/>
                                        <p:tgtEl>
                                          <p:spTgt spid="60"/>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wipe(down)">
                                      <p:cBhvr>
                                        <p:cTn id="135" dur="580">
                                          <p:stCondLst>
                                            <p:cond delay="0"/>
                                          </p:stCondLst>
                                        </p:cTn>
                                        <p:tgtEl>
                                          <p:spTgt spid="47"/>
                                        </p:tgtEl>
                                      </p:cBhvr>
                                    </p:animEffect>
                                    <p:anim calcmode="lin" valueType="num">
                                      <p:cBhvr>
                                        <p:cTn id="13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41" dur="26">
                                          <p:stCondLst>
                                            <p:cond delay="650"/>
                                          </p:stCondLst>
                                        </p:cTn>
                                        <p:tgtEl>
                                          <p:spTgt spid="47"/>
                                        </p:tgtEl>
                                      </p:cBhvr>
                                      <p:to x="100000" y="60000"/>
                                    </p:animScale>
                                    <p:animScale>
                                      <p:cBhvr>
                                        <p:cTn id="142" dur="166" decel="50000">
                                          <p:stCondLst>
                                            <p:cond delay="676"/>
                                          </p:stCondLst>
                                        </p:cTn>
                                        <p:tgtEl>
                                          <p:spTgt spid="47"/>
                                        </p:tgtEl>
                                      </p:cBhvr>
                                      <p:to x="100000" y="100000"/>
                                    </p:animScale>
                                    <p:animScale>
                                      <p:cBhvr>
                                        <p:cTn id="143" dur="26">
                                          <p:stCondLst>
                                            <p:cond delay="1312"/>
                                          </p:stCondLst>
                                        </p:cTn>
                                        <p:tgtEl>
                                          <p:spTgt spid="47"/>
                                        </p:tgtEl>
                                      </p:cBhvr>
                                      <p:to x="100000" y="80000"/>
                                    </p:animScale>
                                    <p:animScale>
                                      <p:cBhvr>
                                        <p:cTn id="144" dur="166" decel="50000">
                                          <p:stCondLst>
                                            <p:cond delay="1338"/>
                                          </p:stCondLst>
                                        </p:cTn>
                                        <p:tgtEl>
                                          <p:spTgt spid="47"/>
                                        </p:tgtEl>
                                      </p:cBhvr>
                                      <p:to x="100000" y="100000"/>
                                    </p:animScale>
                                    <p:animScale>
                                      <p:cBhvr>
                                        <p:cTn id="145" dur="26">
                                          <p:stCondLst>
                                            <p:cond delay="1642"/>
                                          </p:stCondLst>
                                        </p:cTn>
                                        <p:tgtEl>
                                          <p:spTgt spid="47"/>
                                        </p:tgtEl>
                                      </p:cBhvr>
                                      <p:to x="100000" y="90000"/>
                                    </p:animScale>
                                    <p:animScale>
                                      <p:cBhvr>
                                        <p:cTn id="146" dur="166" decel="50000">
                                          <p:stCondLst>
                                            <p:cond delay="1668"/>
                                          </p:stCondLst>
                                        </p:cTn>
                                        <p:tgtEl>
                                          <p:spTgt spid="47"/>
                                        </p:tgtEl>
                                      </p:cBhvr>
                                      <p:to x="100000" y="100000"/>
                                    </p:animScale>
                                    <p:animScale>
                                      <p:cBhvr>
                                        <p:cTn id="147" dur="26">
                                          <p:stCondLst>
                                            <p:cond delay="1808"/>
                                          </p:stCondLst>
                                        </p:cTn>
                                        <p:tgtEl>
                                          <p:spTgt spid="47"/>
                                        </p:tgtEl>
                                      </p:cBhvr>
                                      <p:to x="100000" y="95000"/>
                                    </p:animScale>
                                    <p:animScale>
                                      <p:cBhvr>
                                        <p:cTn id="148" dur="166" decel="50000">
                                          <p:stCondLst>
                                            <p:cond delay="1834"/>
                                          </p:stCondLst>
                                        </p:cTn>
                                        <p:tgtEl>
                                          <p:spTgt spid="47"/>
                                        </p:tgtEl>
                                      </p:cBhvr>
                                      <p:to x="100000" y="100000"/>
                                    </p:animScale>
                                  </p:childTnLst>
                                </p:cTn>
                              </p:par>
                            </p:childTnLst>
                          </p:cTn>
                        </p:par>
                        <p:par>
                          <p:cTn id="149" fill="hold">
                            <p:stCondLst>
                              <p:cond delay="2000"/>
                            </p:stCondLst>
                            <p:childTnLst>
                              <p:par>
                                <p:cTn id="150" presetID="22" presetClass="entr" presetSubtype="8" fill="hold" nodeType="after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wipe(left)">
                                      <p:cBhvr>
                                        <p:cTn id="152" dur="2000"/>
                                        <p:tgtEl>
                                          <p:spTgt spid="59"/>
                                        </p:tgtEl>
                                      </p:cBhvr>
                                    </p:animEffect>
                                  </p:child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nodeType="clickEffect">
                                  <p:stCondLst>
                                    <p:cond delay="0"/>
                                  </p:stCondLst>
                                  <p:childTnLst>
                                    <p:set>
                                      <p:cBhvr>
                                        <p:cTn id="156" dur="1" fill="hold">
                                          <p:stCondLst>
                                            <p:cond delay="0"/>
                                          </p:stCondLst>
                                        </p:cTn>
                                        <p:tgtEl>
                                          <p:spTgt spid="48"/>
                                        </p:tgtEl>
                                        <p:attrNameLst>
                                          <p:attrName>style.visibility</p:attrName>
                                        </p:attrNameLst>
                                      </p:cBhvr>
                                      <p:to>
                                        <p:strVal val="visible"/>
                                      </p:to>
                                    </p:set>
                                    <p:animEffect transition="in" filter="wipe(down)">
                                      <p:cBhvr>
                                        <p:cTn id="157" dur="580">
                                          <p:stCondLst>
                                            <p:cond delay="0"/>
                                          </p:stCondLst>
                                        </p:cTn>
                                        <p:tgtEl>
                                          <p:spTgt spid="48"/>
                                        </p:tgtEl>
                                      </p:cBhvr>
                                    </p:animEffect>
                                    <p:anim calcmode="lin" valueType="num">
                                      <p:cBhvr>
                                        <p:cTn id="15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63" dur="26">
                                          <p:stCondLst>
                                            <p:cond delay="650"/>
                                          </p:stCondLst>
                                        </p:cTn>
                                        <p:tgtEl>
                                          <p:spTgt spid="48"/>
                                        </p:tgtEl>
                                      </p:cBhvr>
                                      <p:to x="100000" y="60000"/>
                                    </p:animScale>
                                    <p:animScale>
                                      <p:cBhvr>
                                        <p:cTn id="164" dur="166" decel="50000">
                                          <p:stCondLst>
                                            <p:cond delay="676"/>
                                          </p:stCondLst>
                                        </p:cTn>
                                        <p:tgtEl>
                                          <p:spTgt spid="48"/>
                                        </p:tgtEl>
                                      </p:cBhvr>
                                      <p:to x="100000" y="100000"/>
                                    </p:animScale>
                                    <p:animScale>
                                      <p:cBhvr>
                                        <p:cTn id="165" dur="26">
                                          <p:stCondLst>
                                            <p:cond delay="1312"/>
                                          </p:stCondLst>
                                        </p:cTn>
                                        <p:tgtEl>
                                          <p:spTgt spid="48"/>
                                        </p:tgtEl>
                                      </p:cBhvr>
                                      <p:to x="100000" y="80000"/>
                                    </p:animScale>
                                    <p:animScale>
                                      <p:cBhvr>
                                        <p:cTn id="166" dur="166" decel="50000">
                                          <p:stCondLst>
                                            <p:cond delay="1338"/>
                                          </p:stCondLst>
                                        </p:cTn>
                                        <p:tgtEl>
                                          <p:spTgt spid="48"/>
                                        </p:tgtEl>
                                      </p:cBhvr>
                                      <p:to x="100000" y="100000"/>
                                    </p:animScale>
                                    <p:animScale>
                                      <p:cBhvr>
                                        <p:cTn id="167" dur="26">
                                          <p:stCondLst>
                                            <p:cond delay="1642"/>
                                          </p:stCondLst>
                                        </p:cTn>
                                        <p:tgtEl>
                                          <p:spTgt spid="48"/>
                                        </p:tgtEl>
                                      </p:cBhvr>
                                      <p:to x="100000" y="90000"/>
                                    </p:animScale>
                                    <p:animScale>
                                      <p:cBhvr>
                                        <p:cTn id="168" dur="166" decel="50000">
                                          <p:stCondLst>
                                            <p:cond delay="1668"/>
                                          </p:stCondLst>
                                        </p:cTn>
                                        <p:tgtEl>
                                          <p:spTgt spid="48"/>
                                        </p:tgtEl>
                                      </p:cBhvr>
                                      <p:to x="100000" y="100000"/>
                                    </p:animScale>
                                    <p:animScale>
                                      <p:cBhvr>
                                        <p:cTn id="169" dur="26">
                                          <p:stCondLst>
                                            <p:cond delay="1808"/>
                                          </p:stCondLst>
                                        </p:cTn>
                                        <p:tgtEl>
                                          <p:spTgt spid="48"/>
                                        </p:tgtEl>
                                      </p:cBhvr>
                                      <p:to x="100000" y="95000"/>
                                    </p:animScale>
                                    <p:animScale>
                                      <p:cBhvr>
                                        <p:cTn id="170" dur="166" decel="50000">
                                          <p:stCondLst>
                                            <p:cond delay="1834"/>
                                          </p:stCondLst>
                                        </p:cTn>
                                        <p:tgtEl>
                                          <p:spTgt spid="48"/>
                                        </p:tgtEl>
                                      </p:cBhvr>
                                      <p:to x="100000" y="100000"/>
                                    </p:animScale>
                                  </p:childTnLst>
                                </p:cTn>
                              </p:par>
                            </p:childTnLst>
                          </p:cTn>
                        </p:par>
                        <p:par>
                          <p:cTn id="171" fill="hold">
                            <p:stCondLst>
                              <p:cond delay="2000"/>
                            </p:stCondLst>
                            <p:childTnLst>
                              <p:par>
                                <p:cTn id="172" presetID="22" presetClass="entr" presetSubtype="8" fill="hold" nodeType="after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left)">
                                      <p:cBhvr>
                                        <p:cTn id="174" dur="20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26" presetClass="entr" presetSubtype="0" fill="hold" nodeType="clickEffect">
                                  <p:stCondLst>
                                    <p:cond delay="0"/>
                                  </p:stCondLst>
                                  <p:childTnLst>
                                    <p:set>
                                      <p:cBhvr>
                                        <p:cTn id="178" dur="1" fill="hold">
                                          <p:stCondLst>
                                            <p:cond delay="0"/>
                                          </p:stCondLst>
                                        </p:cTn>
                                        <p:tgtEl>
                                          <p:spTgt spid="49"/>
                                        </p:tgtEl>
                                        <p:attrNameLst>
                                          <p:attrName>style.visibility</p:attrName>
                                        </p:attrNameLst>
                                      </p:cBhvr>
                                      <p:to>
                                        <p:strVal val="visible"/>
                                      </p:to>
                                    </p:set>
                                    <p:animEffect transition="in" filter="wipe(down)">
                                      <p:cBhvr>
                                        <p:cTn id="179" dur="580">
                                          <p:stCondLst>
                                            <p:cond delay="0"/>
                                          </p:stCondLst>
                                        </p:cTn>
                                        <p:tgtEl>
                                          <p:spTgt spid="49"/>
                                        </p:tgtEl>
                                      </p:cBhvr>
                                    </p:animEffect>
                                    <p:anim calcmode="lin" valueType="num">
                                      <p:cBhvr>
                                        <p:cTn id="180"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5" dur="26">
                                          <p:stCondLst>
                                            <p:cond delay="650"/>
                                          </p:stCondLst>
                                        </p:cTn>
                                        <p:tgtEl>
                                          <p:spTgt spid="49"/>
                                        </p:tgtEl>
                                      </p:cBhvr>
                                      <p:to x="100000" y="60000"/>
                                    </p:animScale>
                                    <p:animScale>
                                      <p:cBhvr>
                                        <p:cTn id="186" dur="166" decel="50000">
                                          <p:stCondLst>
                                            <p:cond delay="676"/>
                                          </p:stCondLst>
                                        </p:cTn>
                                        <p:tgtEl>
                                          <p:spTgt spid="49"/>
                                        </p:tgtEl>
                                      </p:cBhvr>
                                      <p:to x="100000" y="100000"/>
                                    </p:animScale>
                                    <p:animScale>
                                      <p:cBhvr>
                                        <p:cTn id="187" dur="26">
                                          <p:stCondLst>
                                            <p:cond delay="1312"/>
                                          </p:stCondLst>
                                        </p:cTn>
                                        <p:tgtEl>
                                          <p:spTgt spid="49"/>
                                        </p:tgtEl>
                                      </p:cBhvr>
                                      <p:to x="100000" y="80000"/>
                                    </p:animScale>
                                    <p:animScale>
                                      <p:cBhvr>
                                        <p:cTn id="188" dur="166" decel="50000">
                                          <p:stCondLst>
                                            <p:cond delay="1338"/>
                                          </p:stCondLst>
                                        </p:cTn>
                                        <p:tgtEl>
                                          <p:spTgt spid="49"/>
                                        </p:tgtEl>
                                      </p:cBhvr>
                                      <p:to x="100000" y="100000"/>
                                    </p:animScale>
                                    <p:animScale>
                                      <p:cBhvr>
                                        <p:cTn id="189" dur="26">
                                          <p:stCondLst>
                                            <p:cond delay="1642"/>
                                          </p:stCondLst>
                                        </p:cTn>
                                        <p:tgtEl>
                                          <p:spTgt spid="49"/>
                                        </p:tgtEl>
                                      </p:cBhvr>
                                      <p:to x="100000" y="90000"/>
                                    </p:animScale>
                                    <p:animScale>
                                      <p:cBhvr>
                                        <p:cTn id="190" dur="166" decel="50000">
                                          <p:stCondLst>
                                            <p:cond delay="1668"/>
                                          </p:stCondLst>
                                        </p:cTn>
                                        <p:tgtEl>
                                          <p:spTgt spid="49"/>
                                        </p:tgtEl>
                                      </p:cBhvr>
                                      <p:to x="100000" y="100000"/>
                                    </p:animScale>
                                    <p:animScale>
                                      <p:cBhvr>
                                        <p:cTn id="191" dur="26">
                                          <p:stCondLst>
                                            <p:cond delay="1808"/>
                                          </p:stCondLst>
                                        </p:cTn>
                                        <p:tgtEl>
                                          <p:spTgt spid="49"/>
                                        </p:tgtEl>
                                      </p:cBhvr>
                                      <p:to x="100000" y="95000"/>
                                    </p:animScale>
                                    <p:animScale>
                                      <p:cBhvr>
                                        <p:cTn id="192" dur="166" decel="50000">
                                          <p:stCondLst>
                                            <p:cond delay="1834"/>
                                          </p:stCondLst>
                                        </p:cTn>
                                        <p:tgtEl>
                                          <p:spTgt spid="49"/>
                                        </p:tgtEl>
                                      </p:cBhvr>
                                      <p:to x="100000" y="100000"/>
                                    </p:animScale>
                                  </p:childTnLst>
                                </p:cTn>
                              </p:par>
                            </p:childTnLst>
                          </p:cTn>
                        </p:par>
                        <p:par>
                          <p:cTn id="193" fill="hold">
                            <p:stCondLst>
                              <p:cond delay="2000"/>
                            </p:stCondLst>
                            <p:childTnLst>
                              <p:par>
                                <p:cTn id="194" presetID="22" presetClass="entr" presetSubtype="8" fill="hold" nodeType="afterEffect">
                                  <p:stCondLst>
                                    <p:cond delay="0"/>
                                  </p:stCondLst>
                                  <p:childTnLst>
                                    <p:set>
                                      <p:cBhvr>
                                        <p:cTn id="195" dur="1" fill="hold">
                                          <p:stCondLst>
                                            <p:cond delay="0"/>
                                          </p:stCondLst>
                                        </p:cTn>
                                        <p:tgtEl>
                                          <p:spTgt spid="57"/>
                                        </p:tgtEl>
                                        <p:attrNameLst>
                                          <p:attrName>style.visibility</p:attrName>
                                        </p:attrNameLst>
                                      </p:cBhvr>
                                      <p:to>
                                        <p:strVal val="visible"/>
                                      </p:to>
                                    </p:set>
                                    <p:animEffect transition="in" filter="wipe(left)">
                                      <p:cBhvr>
                                        <p:cTn id="196" dur="2000"/>
                                        <p:tgtEl>
                                          <p:spTgt spid="57"/>
                                        </p:tgtEl>
                                      </p:cBhvr>
                                    </p:animEffec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50"/>
                                        </p:tgtEl>
                                        <p:attrNameLst>
                                          <p:attrName>style.visibility</p:attrName>
                                        </p:attrNameLst>
                                      </p:cBhvr>
                                      <p:to>
                                        <p:strVal val="visible"/>
                                      </p:to>
                                    </p:set>
                                    <p:animEffect transition="in" filter="wipe(down)">
                                      <p:cBhvr>
                                        <p:cTn id="201" dur="580">
                                          <p:stCondLst>
                                            <p:cond delay="0"/>
                                          </p:stCondLst>
                                        </p:cTn>
                                        <p:tgtEl>
                                          <p:spTgt spid="50"/>
                                        </p:tgtEl>
                                      </p:cBhvr>
                                    </p:animEffect>
                                    <p:anim calcmode="lin" valueType="num">
                                      <p:cBhvr>
                                        <p:cTn id="202"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07" dur="26">
                                          <p:stCondLst>
                                            <p:cond delay="650"/>
                                          </p:stCondLst>
                                        </p:cTn>
                                        <p:tgtEl>
                                          <p:spTgt spid="50"/>
                                        </p:tgtEl>
                                      </p:cBhvr>
                                      <p:to x="100000" y="60000"/>
                                    </p:animScale>
                                    <p:animScale>
                                      <p:cBhvr>
                                        <p:cTn id="208" dur="166" decel="50000">
                                          <p:stCondLst>
                                            <p:cond delay="676"/>
                                          </p:stCondLst>
                                        </p:cTn>
                                        <p:tgtEl>
                                          <p:spTgt spid="50"/>
                                        </p:tgtEl>
                                      </p:cBhvr>
                                      <p:to x="100000" y="100000"/>
                                    </p:animScale>
                                    <p:animScale>
                                      <p:cBhvr>
                                        <p:cTn id="209" dur="26">
                                          <p:stCondLst>
                                            <p:cond delay="1312"/>
                                          </p:stCondLst>
                                        </p:cTn>
                                        <p:tgtEl>
                                          <p:spTgt spid="50"/>
                                        </p:tgtEl>
                                      </p:cBhvr>
                                      <p:to x="100000" y="80000"/>
                                    </p:animScale>
                                    <p:animScale>
                                      <p:cBhvr>
                                        <p:cTn id="210" dur="166" decel="50000">
                                          <p:stCondLst>
                                            <p:cond delay="1338"/>
                                          </p:stCondLst>
                                        </p:cTn>
                                        <p:tgtEl>
                                          <p:spTgt spid="50"/>
                                        </p:tgtEl>
                                      </p:cBhvr>
                                      <p:to x="100000" y="100000"/>
                                    </p:animScale>
                                    <p:animScale>
                                      <p:cBhvr>
                                        <p:cTn id="211" dur="26">
                                          <p:stCondLst>
                                            <p:cond delay="1642"/>
                                          </p:stCondLst>
                                        </p:cTn>
                                        <p:tgtEl>
                                          <p:spTgt spid="50"/>
                                        </p:tgtEl>
                                      </p:cBhvr>
                                      <p:to x="100000" y="90000"/>
                                    </p:animScale>
                                    <p:animScale>
                                      <p:cBhvr>
                                        <p:cTn id="212" dur="166" decel="50000">
                                          <p:stCondLst>
                                            <p:cond delay="1668"/>
                                          </p:stCondLst>
                                        </p:cTn>
                                        <p:tgtEl>
                                          <p:spTgt spid="50"/>
                                        </p:tgtEl>
                                      </p:cBhvr>
                                      <p:to x="100000" y="100000"/>
                                    </p:animScale>
                                    <p:animScale>
                                      <p:cBhvr>
                                        <p:cTn id="213" dur="26">
                                          <p:stCondLst>
                                            <p:cond delay="1808"/>
                                          </p:stCondLst>
                                        </p:cTn>
                                        <p:tgtEl>
                                          <p:spTgt spid="50"/>
                                        </p:tgtEl>
                                      </p:cBhvr>
                                      <p:to x="100000" y="95000"/>
                                    </p:animScale>
                                    <p:animScale>
                                      <p:cBhvr>
                                        <p:cTn id="214" dur="166" decel="50000">
                                          <p:stCondLst>
                                            <p:cond delay="1834"/>
                                          </p:stCondLst>
                                        </p:cTn>
                                        <p:tgtEl>
                                          <p:spTgt spid="50"/>
                                        </p:tgtEl>
                                      </p:cBhvr>
                                      <p:to x="100000" y="100000"/>
                                    </p:animScale>
                                  </p:childTnLst>
                                </p:cTn>
                              </p:par>
                            </p:childTnLst>
                          </p:cTn>
                        </p:par>
                        <p:par>
                          <p:cTn id="215" fill="hold">
                            <p:stCondLst>
                              <p:cond delay="2000"/>
                            </p:stCondLst>
                            <p:childTnLst>
                              <p:par>
                                <p:cTn id="216" presetID="22" presetClass="entr" presetSubtype="8" fill="hold" nodeType="afterEffect">
                                  <p:stCondLst>
                                    <p:cond delay="0"/>
                                  </p:stCondLst>
                                  <p:childTnLst>
                                    <p:set>
                                      <p:cBhvr>
                                        <p:cTn id="217" dur="1" fill="hold">
                                          <p:stCondLst>
                                            <p:cond delay="0"/>
                                          </p:stCondLst>
                                        </p:cTn>
                                        <p:tgtEl>
                                          <p:spTgt spid="56"/>
                                        </p:tgtEl>
                                        <p:attrNameLst>
                                          <p:attrName>style.visibility</p:attrName>
                                        </p:attrNameLst>
                                      </p:cBhvr>
                                      <p:to>
                                        <p:strVal val="visible"/>
                                      </p:to>
                                    </p:set>
                                    <p:animEffect transition="in" filter="wipe(left)">
                                      <p:cBhvr>
                                        <p:cTn id="218" dur="2000"/>
                                        <p:tgtEl>
                                          <p:spTgt spid="56"/>
                                        </p:tgtEl>
                                      </p:cBhvr>
                                    </p:animEffect>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nodeType="clickEffect">
                                  <p:stCondLst>
                                    <p:cond delay="0"/>
                                  </p:stCondLst>
                                  <p:childTnLst>
                                    <p:set>
                                      <p:cBhvr>
                                        <p:cTn id="222" dur="1" fill="hold">
                                          <p:stCondLst>
                                            <p:cond delay="0"/>
                                          </p:stCondLst>
                                        </p:cTn>
                                        <p:tgtEl>
                                          <p:spTgt spid="51"/>
                                        </p:tgtEl>
                                        <p:attrNameLst>
                                          <p:attrName>style.visibility</p:attrName>
                                        </p:attrNameLst>
                                      </p:cBhvr>
                                      <p:to>
                                        <p:strVal val="visible"/>
                                      </p:to>
                                    </p:set>
                                    <p:animEffect transition="in" filter="wipe(down)">
                                      <p:cBhvr>
                                        <p:cTn id="223" dur="580">
                                          <p:stCondLst>
                                            <p:cond delay="0"/>
                                          </p:stCondLst>
                                        </p:cTn>
                                        <p:tgtEl>
                                          <p:spTgt spid="51"/>
                                        </p:tgtEl>
                                      </p:cBhvr>
                                    </p:animEffect>
                                    <p:anim calcmode="lin" valueType="num">
                                      <p:cBhvr>
                                        <p:cTn id="224"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9" dur="26">
                                          <p:stCondLst>
                                            <p:cond delay="650"/>
                                          </p:stCondLst>
                                        </p:cTn>
                                        <p:tgtEl>
                                          <p:spTgt spid="51"/>
                                        </p:tgtEl>
                                      </p:cBhvr>
                                      <p:to x="100000" y="60000"/>
                                    </p:animScale>
                                    <p:animScale>
                                      <p:cBhvr>
                                        <p:cTn id="230" dur="166" decel="50000">
                                          <p:stCondLst>
                                            <p:cond delay="676"/>
                                          </p:stCondLst>
                                        </p:cTn>
                                        <p:tgtEl>
                                          <p:spTgt spid="51"/>
                                        </p:tgtEl>
                                      </p:cBhvr>
                                      <p:to x="100000" y="100000"/>
                                    </p:animScale>
                                    <p:animScale>
                                      <p:cBhvr>
                                        <p:cTn id="231" dur="26">
                                          <p:stCondLst>
                                            <p:cond delay="1312"/>
                                          </p:stCondLst>
                                        </p:cTn>
                                        <p:tgtEl>
                                          <p:spTgt spid="51"/>
                                        </p:tgtEl>
                                      </p:cBhvr>
                                      <p:to x="100000" y="80000"/>
                                    </p:animScale>
                                    <p:animScale>
                                      <p:cBhvr>
                                        <p:cTn id="232" dur="166" decel="50000">
                                          <p:stCondLst>
                                            <p:cond delay="1338"/>
                                          </p:stCondLst>
                                        </p:cTn>
                                        <p:tgtEl>
                                          <p:spTgt spid="51"/>
                                        </p:tgtEl>
                                      </p:cBhvr>
                                      <p:to x="100000" y="100000"/>
                                    </p:animScale>
                                    <p:animScale>
                                      <p:cBhvr>
                                        <p:cTn id="233" dur="26">
                                          <p:stCondLst>
                                            <p:cond delay="1642"/>
                                          </p:stCondLst>
                                        </p:cTn>
                                        <p:tgtEl>
                                          <p:spTgt spid="51"/>
                                        </p:tgtEl>
                                      </p:cBhvr>
                                      <p:to x="100000" y="90000"/>
                                    </p:animScale>
                                    <p:animScale>
                                      <p:cBhvr>
                                        <p:cTn id="234" dur="166" decel="50000">
                                          <p:stCondLst>
                                            <p:cond delay="1668"/>
                                          </p:stCondLst>
                                        </p:cTn>
                                        <p:tgtEl>
                                          <p:spTgt spid="51"/>
                                        </p:tgtEl>
                                      </p:cBhvr>
                                      <p:to x="100000" y="100000"/>
                                    </p:animScale>
                                    <p:animScale>
                                      <p:cBhvr>
                                        <p:cTn id="235" dur="26">
                                          <p:stCondLst>
                                            <p:cond delay="1808"/>
                                          </p:stCondLst>
                                        </p:cTn>
                                        <p:tgtEl>
                                          <p:spTgt spid="51"/>
                                        </p:tgtEl>
                                      </p:cBhvr>
                                      <p:to x="100000" y="95000"/>
                                    </p:animScale>
                                    <p:animScale>
                                      <p:cBhvr>
                                        <p:cTn id="236" dur="166" decel="50000">
                                          <p:stCondLst>
                                            <p:cond delay="1834"/>
                                          </p:stCondLst>
                                        </p:cTn>
                                        <p:tgtEl>
                                          <p:spTgt spid="51"/>
                                        </p:tgtEl>
                                      </p:cBhvr>
                                      <p:to x="100000" y="100000"/>
                                    </p:animScale>
                                  </p:childTnLst>
                                </p:cTn>
                              </p:par>
                            </p:childTnLst>
                          </p:cTn>
                        </p:par>
                        <p:par>
                          <p:cTn id="237" fill="hold">
                            <p:stCondLst>
                              <p:cond delay="2000"/>
                            </p:stCondLst>
                            <p:childTnLst>
                              <p:par>
                                <p:cTn id="238" presetID="22" presetClass="entr" presetSubtype="8" fill="hold" nodeType="afterEffect">
                                  <p:stCondLst>
                                    <p:cond delay="0"/>
                                  </p:stCondLst>
                                  <p:childTnLst>
                                    <p:set>
                                      <p:cBhvr>
                                        <p:cTn id="239" dur="1" fill="hold">
                                          <p:stCondLst>
                                            <p:cond delay="0"/>
                                          </p:stCondLst>
                                        </p:cTn>
                                        <p:tgtEl>
                                          <p:spTgt spid="55"/>
                                        </p:tgtEl>
                                        <p:attrNameLst>
                                          <p:attrName>style.visibility</p:attrName>
                                        </p:attrNameLst>
                                      </p:cBhvr>
                                      <p:to>
                                        <p:strVal val="visible"/>
                                      </p:to>
                                    </p:set>
                                    <p:animEffect transition="in" filter="wipe(left)">
                                      <p:cBhvr>
                                        <p:cTn id="240" dur="2000"/>
                                        <p:tgtEl>
                                          <p:spTgt spid="55"/>
                                        </p:tgtEl>
                                      </p:cBhvr>
                                    </p:animEffect>
                                  </p:childTnLst>
                                </p:cTn>
                              </p:par>
                            </p:childTnLst>
                          </p:cTn>
                        </p:par>
                      </p:childTnLst>
                    </p:cTn>
                  </p:par>
                  <p:par>
                    <p:cTn id="241" fill="hold">
                      <p:stCondLst>
                        <p:cond delay="indefinite"/>
                      </p:stCondLst>
                      <p:childTnLst>
                        <p:par>
                          <p:cTn id="242" fill="hold">
                            <p:stCondLst>
                              <p:cond delay="0"/>
                            </p:stCondLst>
                            <p:childTnLst>
                              <p:par>
                                <p:cTn id="243" presetID="26" presetClass="entr" presetSubtype="0" fill="hold" nodeType="clickEffect">
                                  <p:stCondLst>
                                    <p:cond delay="0"/>
                                  </p:stCondLst>
                                  <p:childTnLst>
                                    <p:set>
                                      <p:cBhvr>
                                        <p:cTn id="244" dur="1" fill="hold">
                                          <p:stCondLst>
                                            <p:cond delay="0"/>
                                          </p:stCondLst>
                                        </p:cTn>
                                        <p:tgtEl>
                                          <p:spTgt spid="52"/>
                                        </p:tgtEl>
                                        <p:attrNameLst>
                                          <p:attrName>style.visibility</p:attrName>
                                        </p:attrNameLst>
                                      </p:cBhvr>
                                      <p:to>
                                        <p:strVal val="visible"/>
                                      </p:to>
                                    </p:set>
                                    <p:animEffect transition="in" filter="wipe(down)">
                                      <p:cBhvr>
                                        <p:cTn id="245" dur="580">
                                          <p:stCondLst>
                                            <p:cond delay="0"/>
                                          </p:stCondLst>
                                        </p:cTn>
                                        <p:tgtEl>
                                          <p:spTgt spid="52"/>
                                        </p:tgtEl>
                                      </p:cBhvr>
                                    </p:animEffect>
                                    <p:anim calcmode="lin" valueType="num">
                                      <p:cBhvr>
                                        <p:cTn id="24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51" dur="26">
                                          <p:stCondLst>
                                            <p:cond delay="650"/>
                                          </p:stCondLst>
                                        </p:cTn>
                                        <p:tgtEl>
                                          <p:spTgt spid="52"/>
                                        </p:tgtEl>
                                      </p:cBhvr>
                                      <p:to x="100000" y="60000"/>
                                    </p:animScale>
                                    <p:animScale>
                                      <p:cBhvr>
                                        <p:cTn id="252" dur="166" decel="50000">
                                          <p:stCondLst>
                                            <p:cond delay="676"/>
                                          </p:stCondLst>
                                        </p:cTn>
                                        <p:tgtEl>
                                          <p:spTgt spid="52"/>
                                        </p:tgtEl>
                                      </p:cBhvr>
                                      <p:to x="100000" y="100000"/>
                                    </p:animScale>
                                    <p:animScale>
                                      <p:cBhvr>
                                        <p:cTn id="253" dur="26">
                                          <p:stCondLst>
                                            <p:cond delay="1312"/>
                                          </p:stCondLst>
                                        </p:cTn>
                                        <p:tgtEl>
                                          <p:spTgt spid="52"/>
                                        </p:tgtEl>
                                      </p:cBhvr>
                                      <p:to x="100000" y="80000"/>
                                    </p:animScale>
                                    <p:animScale>
                                      <p:cBhvr>
                                        <p:cTn id="254" dur="166" decel="50000">
                                          <p:stCondLst>
                                            <p:cond delay="1338"/>
                                          </p:stCondLst>
                                        </p:cTn>
                                        <p:tgtEl>
                                          <p:spTgt spid="52"/>
                                        </p:tgtEl>
                                      </p:cBhvr>
                                      <p:to x="100000" y="100000"/>
                                    </p:animScale>
                                    <p:animScale>
                                      <p:cBhvr>
                                        <p:cTn id="255" dur="26">
                                          <p:stCondLst>
                                            <p:cond delay="1642"/>
                                          </p:stCondLst>
                                        </p:cTn>
                                        <p:tgtEl>
                                          <p:spTgt spid="52"/>
                                        </p:tgtEl>
                                      </p:cBhvr>
                                      <p:to x="100000" y="90000"/>
                                    </p:animScale>
                                    <p:animScale>
                                      <p:cBhvr>
                                        <p:cTn id="256" dur="166" decel="50000">
                                          <p:stCondLst>
                                            <p:cond delay="1668"/>
                                          </p:stCondLst>
                                        </p:cTn>
                                        <p:tgtEl>
                                          <p:spTgt spid="52"/>
                                        </p:tgtEl>
                                      </p:cBhvr>
                                      <p:to x="100000" y="100000"/>
                                    </p:animScale>
                                    <p:animScale>
                                      <p:cBhvr>
                                        <p:cTn id="257" dur="26">
                                          <p:stCondLst>
                                            <p:cond delay="1808"/>
                                          </p:stCondLst>
                                        </p:cTn>
                                        <p:tgtEl>
                                          <p:spTgt spid="52"/>
                                        </p:tgtEl>
                                      </p:cBhvr>
                                      <p:to x="100000" y="95000"/>
                                    </p:animScale>
                                    <p:animScale>
                                      <p:cBhvr>
                                        <p:cTn id="258" dur="166" decel="50000">
                                          <p:stCondLst>
                                            <p:cond delay="1834"/>
                                          </p:stCondLst>
                                        </p:cTn>
                                        <p:tgtEl>
                                          <p:spTgt spid="52"/>
                                        </p:tgtEl>
                                      </p:cBhvr>
                                      <p:to x="100000" y="100000"/>
                                    </p:animScale>
                                  </p:childTnLst>
                                </p:cTn>
                              </p:par>
                            </p:childTnLst>
                          </p:cTn>
                        </p:par>
                        <p:par>
                          <p:cTn id="259" fill="hold">
                            <p:stCondLst>
                              <p:cond delay="2000"/>
                            </p:stCondLst>
                            <p:childTnLst>
                              <p:par>
                                <p:cTn id="260" presetID="22" presetClass="entr" presetSubtype="8" fill="hold" nodeType="afterEffect">
                                  <p:stCondLst>
                                    <p:cond delay="0"/>
                                  </p:stCondLst>
                                  <p:childTnLst>
                                    <p:set>
                                      <p:cBhvr>
                                        <p:cTn id="261" dur="1" fill="hold">
                                          <p:stCondLst>
                                            <p:cond delay="0"/>
                                          </p:stCondLst>
                                        </p:cTn>
                                        <p:tgtEl>
                                          <p:spTgt spid="54"/>
                                        </p:tgtEl>
                                        <p:attrNameLst>
                                          <p:attrName>style.visibility</p:attrName>
                                        </p:attrNameLst>
                                      </p:cBhvr>
                                      <p:to>
                                        <p:strVal val="visible"/>
                                      </p:to>
                                    </p:set>
                                    <p:animEffect transition="in" filter="wipe(left)">
                                      <p:cBhvr>
                                        <p:cTn id="262" dur="2000"/>
                                        <p:tgtEl>
                                          <p:spTgt spid="54"/>
                                        </p:tgtEl>
                                      </p:cBhvr>
                                    </p:animEffect>
                                  </p:childTnLst>
                                </p:cTn>
                              </p:par>
                            </p:childTnLst>
                          </p:cTn>
                        </p:par>
                      </p:childTnLst>
                    </p:cTn>
                  </p:par>
                  <p:par>
                    <p:cTn id="263" fill="hold">
                      <p:stCondLst>
                        <p:cond delay="indefinite"/>
                      </p:stCondLst>
                      <p:childTnLst>
                        <p:par>
                          <p:cTn id="264" fill="hold">
                            <p:stCondLst>
                              <p:cond delay="0"/>
                            </p:stCondLst>
                            <p:childTnLst>
                              <p:par>
                                <p:cTn id="265" presetID="34" presetClass="entr" presetSubtype="0" fill="hold" nodeType="clickEffect">
                                  <p:stCondLst>
                                    <p:cond delay="0"/>
                                  </p:stCondLst>
                                  <p:childTnLst>
                                    <p:set>
                                      <p:cBhvr>
                                        <p:cTn id="266" dur="1" fill="hold">
                                          <p:stCondLst>
                                            <p:cond delay="0"/>
                                          </p:stCondLst>
                                        </p:cTn>
                                        <p:tgtEl>
                                          <p:spTgt spid="143364"/>
                                        </p:tgtEl>
                                        <p:attrNameLst>
                                          <p:attrName>style.visibility</p:attrName>
                                        </p:attrNameLst>
                                      </p:cBhvr>
                                      <p:to>
                                        <p:strVal val="visible"/>
                                      </p:to>
                                    </p:set>
                                    <p:anim from="(-#ppt_w/2)" to="(#ppt_x)" calcmode="lin" valueType="num">
                                      <p:cBhvr>
                                        <p:cTn id="267" dur="600" fill="hold">
                                          <p:stCondLst>
                                            <p:cond delay="0"/>
                                          </p:stCondLst>
                                        </p:cTn>
                                        <p:tgtEl>
                                          <p:spTgt spid="143364"/>
                                        </p:tgtEl>
                                        <p:attrNameLst>
                                          <p:attrName>ppt_x</p:attrName>
                                        </p:attrNameLst>
                                      </p:cBhvr>
                                    </p:anim>
                                    <p:anim from="0" to="-1.0" calcmode="lin" valueType="num">
                                      <p:cBhvr>
                                        <p:cTn id="268" dur="200" decel="50000" autoRev="1" fill="hold">
                                          <p:stCondLst>
                                            <p:cond delay="600"/>
                                          </p:stCondLst>
                                        </p:cTn>
                                        <p:tgtEl>
                                          <p:spTgt spid="143364"/>
                                        </p:tgtEl>
                                        <p:attrNameLst>
                                          <p:attrName>xshear</p:attrName>
                                        </p:attrNameLst>
                                      </p:cBhvr>
                                    </p:anim>
                                    <p:animScale>
                                      <p:cBhvr>
                                        <p:cTn id="269" dur="200" decel="100000" autoRev="1" fill="hold">
                                          <p:stCondLst>
                                            <p:cond delay="600"/>
                                          </p:stCondLst>
                                        </p:cTn>
                                        <p:tgtEl>
                                          <p:spTgt spid="143364"/>
                                        </p:tgtEl>
                                      </p:cBhvr>
                                      <p:from x="100000" y="100000"/>
                                      <p:to x="80000" y="100000"/>
                                    </p:animScale>
                                    <p:anim by="(#ppt_h/3+#ppt_w*0.1)" calcmode="lin" valueType="num">
                                      <p:cBhvr additive="sum">
                                        <p:cTn id="270" dur="200" decel="100000" autoRev="1" fill="hold">
                                          <p:stCondLst>
                                            <p:cond delay="600"/>
                                          </p:stCondLst>
                                        </p:cTn>
                                        <p:tgtEl>
                                          <p:spTgt spid="143364"/>
                                        </p:tgtEl>
                                        <p:attrNameLst>
                                          <p:attrName>ppt_x</p:attrName>
                                        </p:attrNameLst>
                                      </p:cBhvr>
                                    </p:anim>
                                  </p:childTnLst>
                                </p:cTn>
                              </p:par>
                            </p:childTnLst>
                          </p:cTn>
                        </p:par>
                      </p:childTnLst>
                    </p:cTn>
                  </p:par>
                  <p:par>
                    <p:cTn id="271" fill="hold">
                      <p:stCondLst>
                        <p:cond delay="indefinite"/>
                      </p:stCondLst>
                      <p:childTnLst>
                        <p:par>
                          <p:cTn id="272" fill="hold">
                            <p:stCondLst>
                              <p:cond delay="0"/>
                            </p:stCondLst>
                            <p:childTnLst>
                              <p:par>
                                <p:cTn id="273" presetID="22" presetClass="entr" presetSubtype="8" fill="hold" grpId="0" nodeType="clickEffect">
                                  <p:stCondLst>
                                    <p:cond delay="0"/>
                                  </p:stCondLst>
                                  <p:childTnLst>
                                    <p:set>
                                      <p:cBhvr>
                                        <p:cTn id="274" dur="1" fill="hold">
                                          <p:stCondLst>
                                            <p:cond delay="0"/>
                                          </p:stCondLst>
                                        </p:cTn>
                                        <p:tgtEl>
                                          <p:spTgt spid="73"/>
                                        </p:tgtEl>
                                        <p:attrNameLst>
                                          <p:attrName>style.visibility</p:attrName>
                                        </p:attrNameLst>
                                      </p:cBhvr>
                                      <p:to>
                                        <p:strVal val="visible"/>
                                      </p:to>
                                    </p:set>
                                    <p:animEffect transition="in" filter="wipe(left)">
                                      <p:cBhvr>
                                        <p:cTn id="275" dur="1000"/>
                                        <p:tgtEl>
                                          <p:spTgt spid="73"/>
                                        </p:tgtEl>
                                      </p:cBhvr>
                                    </p:animEffect>
                                  </p:childTnLst>
                                </p:cTn>
                              </p:par>
                            </p:childTnLst>
                          </p:cTn>
                        </p:par>
                      </p:childTnLst>
                    </p:cTn>
                  </p:par>
                  <p:par>
                    <p:cTn id="276" fill="hold">
                      <p:stCondLst>
                        <p:cond delay="indefinite"/>
                      </p:stCondLst>
                      <p:childTnLst>
                        <p:par>
                          <p:cTn id="277" fill="hold">
                            <p:stCondLst>
                              <p:cond delay="0"/>
                            </p:stCondLst>
                            <p:childTnLst>
                              <p:par>
                                <p:cTn id="278" presetID="22" presetClass="entr" presetSubtype="1" fill="hold" nodeType="clickEffect">
                                  <p:stCondLst>
                                    <p:cond delay="0"/>
                                  </p:stCondLst>
                                  <p:childTnLst>
                                    <p:set>
                                      <p:cBhvr>
                                        <p:cTn id="279" dur="1" fill="hold">
                                          <p:stCondLst>
                                            <p:cond delay="0"/>
                                          </p:stCondLst>
                                        </p:cTn>
                                        <p:tgtEl>
                                          <p:spTgt spid="19457"/>
                                        </p:tgtEl>
                                        <p:attrNameLst>
                                          <p:attrName>style.visibility</p:attrName>
                                        </p:attrNameLst>
                                      </p:cBhvr>
                                      <p:to>
                                        <p:strVal val="visible"/>
                                      </p:to>
                                    </p:set>
                                    <p:animEffect transition="in" filter="wipe(up)">
                                      <p:cBhvr>
                                        <p:cTn id="280" dur="1000"/>
                                        <p:tgtEl>
                                          <p:spTgt spid="19457"/>
                                        </p:tgtEl>
                                      </p:cBhvr>
                                    </p:animEffect>
                                  </p:childTnLst>
                                </p:cTn>
                              </p:par>
                            </p:childTnLst>
                          </p:cTn>
                        </p:par>
                      </p:childTnLst>
                    </p:cTn>
                  </p:par>
                  <p:par>
                    <p:cTn id="281" fill="hold">
                      <p:stCondLst>
                        <p:cond delay="indefinite"/>
                      </p:stCondLst>
                      <p:childTnLst>
                        <p:par>
                          <p:cTn id="282" fill="hold">
                            <p:stCondLst>
                              <p:cond delay="0"/>
                            </p:stCondLst>
                            <p:childTnLst>
                              <p:par>
                                <p:cTn id="283" presetID="22" presetClass="entr" presetSubtype="4" fill="hold" nodeType="clickEffect">
                                  <p:stCondLst>
                                    <p:cond delay="0"/>
                                  </p:stCondLst>
                                  <p:childTnLst>
                                    <p:set>
                                      <p:cBhvr>
                                        <p:cTn id="284" dur="1" fill="hold">
                                          <p:stCondLst>
                                            <p:cond delay="0"/>
                                          </p:stCondLst>
                                        </p:cTn>
                                        <p:tgtEl>
                                          <p:spTgt spid="74"/>
                                        </p:tgtEl>
                                        <p:attrNameLst>
                                          <p:attrName>style.visibility</p:attrName>
                                        </p:attrNameLst>
                                      </p:cBhvr>
                                      <p:to>
                                        <p:strVal val="visible"/>
                                      </p:to>
                                    </p:set>
                                    <p:animEffect transition="in" filter="wipe(down)">
                                      <p:cBhvr>
                                        <p:cTn id="285" dur="2000"/>
                                        <p:tgtEl>
                                          <p:spTgt spid="74"/>
                                        </p:tgtEl>
                                      </p:cBhvr>
                                    </p:animEffect>
                                  </p:childTnLst>
                                </p:cTn>
                              </p:par>
                            </p:childTnLst>
                          </p:cTn>
                        </p:par>
                      </p:childTnLst>
                    </p:cTn>
                  </p:par>
                  <p:par>
                    <p:cTn id="286" fill="hold">
                      <p:stCondLst>
                        <p:cond delay="indefinite"/>
                      </p:stCondLst>
                      <p:childTnLst>
                        <p:par>
                          <p:cTn id="287" fill="hold">
                            <p:stCondLst>
                              <p:cond delay="0"/>
                            </p:stCondLst>
                            <p:childTnLst>
                              <p:par>
                                <p:cTn id="288" presetID="26" presetClass="entr" presetSubtype="0" fill="hold" grpId="0" nodeType="clickEffect">
                                  <p:stCondLst>
                                    <p:cond delay="0"/>
                                  </p:stCondLst>
                                  <p:childTnLst>
                                    <p:set>
                                      <p:cBhvr>
                                        <p:cTn id="289" dur="1" fill="hold">
                                          <p:stCondLst>
                                            <p:cond delay="0"/>
                                          </p:stCondLst>
                                        </p:cTn>
                                        <p:tgtEl>
                                          <p:spTgt spid="76"/>
                                        </p:tgtEl>
                                        <p:attrNameLst>
                                          <p:attrName>style.visibility</p:attrName>
                                        </p:attrNameLst>
                                      </p:cBhvr>
                                      <p:to>
                                        <p:strVal val="visible"/>
                                      </p:to>
                                    </p:set>
                                    <p:animEffect transition="in" filter="wipe(down)">
                                      <p:cBhvr>
                                        <p:cTn id="290" dur="580">
                                          <p:stCondLst>
                                            <p:cond delay="0"/>
                                          </p:stCondLst>
                                        </p:cTn>
                                        <p:tgtEl>
                                          <p:spTgt spid="76"/>
                                        </p:tgtEl>
                                      </p:cBhvr>
                                    </p:animEffect>
                                    <p:anim calcmode="lin" valueType="num">
                                      <p:cBhvr>
                                        <p:cTn id="291"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292"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293"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294"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295"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296" dur="26">
                                          <p:stCondLst>
                                            <p:cond delay="650"/>
                                          </p:stCondLst>
                                        </p:cTn>
                                        <p:tgtEl>
                                          <p:spTgt spid="76"/>
                                        </p:tgtEl>
                                      </p:cBhvr>
                                      <p:to x="100000" y="60000"/>
                                    </p:animScale>
                                    <p:animScale>
                                      <p:cBhvr>
                                        <p:cTn id="297" dur="166" decel="50000">
                                          <p:stCondLst>
                                            <p:cond delay="676"/>
                                          </p:stCondLst>
                                        </p:cTn>
                                        <p:tgtEl>
                                          <p:spTgt spid="76"/>
                                        </p:tgtEl>
                                      </p:cBhvr>
                                      <p:to x="100000" y="100000"/>
                                    </p:animScale>
                                    <p:animScale>
                                      <p:cBhvr>
                                        <p:cTn id="298" dur="26">
                                          <p:stCondLst>
                                            <p:cond delay="1312"/>
                                          </p:stCondLst>
                                        </p:cTn>
                                        <p:tgtEl>
                                          <p:spTgt spid="76"/>
                                        </p:tgtEl>
                                      </p:cBhvr>
                                      <p:to x="100000" y="80000"/>
                                    </p:animScale>
                                    <p:animScale>
                                      <p:cBhvr>
                                        <p:cTn id="299" dur="166" decel="50000">
                                          <p:stCondLst>
                                            <p:cond delay="1338"/>
                                          </p:stCondLst>
                                        </p:cTn>
                                        <p:tgtEl>
                                          <p:spTgt spid="76"/>
                                        </p:tgtEl>
                                      </p:cBhvr>
                                      <p:to x="100000" y="100000"/>
                                    </p:animScale>
                                    <p:animScale>
                                      <p:cBhvr>
                                        <p:cTn id="300" dur="26">
                                          <p:stCondLst>
                                            <p:cond delay="1642"/>
                                          </p:stCondLst>
                                        </p:cTn>
                                        <p:tgtEl>
                                          <p:spTgt spid="76"/>
                                        </p:tgtEl>
                                      </p:cBhvr>
                                      <p:to x="100000" y="90000"/>
                                    </p:animScale>
                                    <p:animScale>
                                      <p:cBhvr>
                                        <p:cTn id="301" dur="166" decel="50000">
                                          <p:stCondLst>
                                            <p:cond delay="1668"/>
                                          </p:stCondLst>
                                        </p:cTn>
                                        <p:tgtEl>
                                          <p:spTgt spid="76"/>
                                        </p:tgtEl>
                                      </p:cBhvr>
                                      <p:to x="100000" y="100000"/>
                                    </p:animScale>
                                    <p:animScale>
                                      <p:cBhvr>
                                        <p:cTn id="302" dur="26">
                                          <p:stCondLst>
                                            <p:cond delay="1808"/>
                                          </p:stCondLst>
                                        </p:cTn>
                                        <p:tgtEl>
                                          <p:spTgt spid="76"/>
                                        </p:tgtEl>
                                      </p:cBhvr>
                                      <p:to x="100000" y="95000"/>
                                    </p:animScale>
                                    <p:animScale>
                                      <p:cBhvr>
                                        <p:cTn id="303" dur="166" decel="50000">
                                          <p:stCondLst>
                                            <p:cond delay="1834"/>
                                          </p:stCondLst>
                                        </p:cTn>
                                        <p:tgtEl>
                                          <p:spTgt spid="76"/>
                                        </p:tgtEl>
                                      </p:cBhvr>
                                      <p:to x="100000" y="100000"/>
                                    </p:animScale>
                                  </p:childTnLst>
                                </p:cTn>
                              </p:par>
                              <p:par>
                                <p:cTn id="304" presetID="26" presetClass="entr" presetSubtype="0" fill="hold" grpId="0" nodeType="withEffect">
                                  <p:stCondLst>
                                    <p:cond delay="0"/>
                                  </p:stCondLst>
                                  <p:childTnLst>
                                    <p:set>
                                      <p:cBhvr>
                                        <p:cTn id="305" dur="1" fill="hold">
                                          <p:stCondLst>
                                            <p:cond delay="0"/>
                                          </p:stCondLst>
                                        </p:cTn>
                                        <p:tgtEl>
                                          <p:spTgt spid="77"/>
                                        </p:tgtEl>
                                        <p:attrNameLst>
                                          <p:attrName>style.visibility</p:attrName>
                                        </p:attrNameLst>
                                      </p:cBhvr>
                                      <p:to>
                                        <p:strVal val="visible"/>
                                      </p:to>
                                    </p:set>
                                    <p:animEffect transition="in" filter="wipe(down)">
                                      <p:cBhvr>
                                        <p:cTn id="306" dur="580">
                                          <p:stCondLst>
                                            <p:cond delay="0"/>
                                          </p:stCondLst>
                                        </p:cTn>
                                        <p:tgtEl>
                                          <p:spTgt spid="77"/>
                                        </p:tgtEl>
                                      </p:cBhvr>
                                    </p:animEffect>
                                    <p:anim calcmode="lin" valueType="num">
                                      <p:cBhvr>
                                        <p:cTn id="307"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308"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09"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0"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1"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12" dur="26">
                                          <p:stCondLst>
                                            <p:cond delay="650"/>
                                          </p:stCondLst>
                                        </p:cTn>
                                        <p:tgtEl>
                                          <p:spTgt spid="77"/>
                                        </p:tgtEl>
                                      </p:cBhvr>
                                      <p:to x="100000" y="60000"/>
                                    </p:animScale>
                                    <p:animScale>
                                      <p:cBhvr>
                                        <p:cTn id="313" dur="166" decel="50000">
                                          <p:stCondLst>
                                            <p:cond delay="676"/>
                                          </p:stCondLst>
                                        </p:cTn>
                                        <p:tgtEl>
                                          <p:spTgt spid="77"/>
                                        </p:tgtEl>
                                      </p:cBhvr>
                                      <p:to x="100000" y="100000"/>
                                    </p:animScale>
                                    <p:animScale>
                                      <p:cBhvr>
                                        <p:cTn id="314" dur="26">
                                          <p:stCondLst>
                                            <p:cond delay="1312"/>
                                          </p:stCondLst>
                                        </p:cTn>
                                        <p:tgtEl>
                                          <p:spTgt spid="77"/>
                                        </p:tgtEl>
                                      </p:cBhvr>
                                      <p:to x="100000" y="80000"/>
                                    </p:animScale>
                                    <p:animScale>
                                      <p:cBhvr>
                                        <p:cTn id="315" dur="166" decel="50000">
                                          <p:stCondLst>
                                            <p:cond delay="1338"/>
                                          </p:stCondLst>
                                        </p:cTn>
                                        <p:tgtEl>
                                          <p:spTgt spid="77"/>
                                        </p:tgtEl>
                                      </p:cBhvr>
                                      <p:to x="100000" y="100000"/>
                                    </p:animScale>
                                    <p:animScale>
                                      <p:cBhvr>
                                        <p:cTn id="316" dur="26">
                                          <p:stCondLst>
                                            <p:cond delay="1642"/>
                                          </p:stCondLst>
                                        </p:cTn>
                                        <p:tgtEl>
                                          <p:spTgt spid="77"/>
                                        </p:tgtEl>
                                      </p:cBhvr>
                                      <p:to x="100000" y="90000"/>
                                    </p:animScale>
                                    <p:animScale>
                                      <p:cBhvr>
                                        <p:cTn id="317" dur="166" decel="50000">
                                          <p:stCondLst>
                                            <p:cond delay="1668"/>
                                          </p:stCondLst>
                                        </p:cTn>
                                        <p:tgtEl>
                                          <p:spTgt spid="77"/>
                                        </p:tgtEl>
                                      </p:cBhvr>
                                      <p:to x="100000" y="100000"/>
                                    </p:animScale>
                                    <p:animScale>
                                      <p:cBhvr>
                                        <p:cTn id="318" dur="26">
                                          <p:stCondLst>
                                            <p:cond delay="1808"/>
                                          </p:stCondLst>
                                        </p:cTn>
                                        <p:tgtEl>
                                          <p:spTgt spid="77"/>
                                        </p:tgtEl>
                                      </p:cBhvr>
                                      <p:to x="100000" y="95000"/>
                                    </p:animScale>
                                    <p:animScale>
                                      <p:cBhvr>
                                        <p:cTn id="319" dur="166" decel="50000">
                                          <p:stCondLst>
                                            <p:cond delay="1834"/>
                                          </p:stCondLst>
                                        </p:cTn>
                                        <p:tgtEl>
                                          <p:spTgt spid="77"/>
                                        </p:tgtEl>
                                      </p:cBhvr>
                                      <p:to x="100000" y="100000"/>
                                    </p:animScale>
                                  </p:childTnLst>
                                </p:cTn>
                              </p:par>
                            </p:childTnLst>
                          </p:cTn>
                        </p:par>
                      </p:childTnLst>
                    </p:cTn>
                  </p:par>
                  <p:par>
                    <p:cTn id="320" fill="hold">
                      <p:stCondLst>
                        <p:cond delay="indefinite"/>
                      </p:stCondLst>
                      <p:childTnLst>
                        <p:par>
                          <p:cTn id="321" fill="hold">
                            <p:stCondLst>
                              <p:cond delay="0"/>
                            </p:stCondLst>
                            <p:childTnLst>
                              <p:par>
                                <p:cTn id="322" presetID="22" presetClass="entr" presetSubtype="1" fill="hold" grpId="0" nodeType="clickEffect">
                                  <p:stCondLst>
                                    <p:cond delay="0"/>
                                  </p:stCondLst>
                                  <p:childTnLst>
                                    <p:set>
                                      <p:cBhvr>
                                        <p:cTn id="323" dur="1" fill="hold">
                                          <p:stCondLst>
                                            <p:cond delay="0"/>
                                          </p:stCondLst>
                                        </p:cTn>
                                        <p:tgtEl>
                                          <p:spTgt spid="78"/>
                                        </p:tgtEl>
                                        <p:attrNameLst>
                                          <p:attrName>style.visibility</p:attrName>
                                        </p:attrNameLst>
                                      </p:cBhvr>
                                      <p:to>
                                        <p:strVal val="visible"/>
                                      </p:to>
                                    </p:set>
                                    <p:animEffect transition="in" filter="wipe(up)">
                                      <p:cBhvr>
                                        <p:cTn id="324" dur="3000"/>
                                        <p:tgtEl>
                                          <p:spTgt spid="78"/>
                                        </p:tgtEl>
                                      </p:cBhvr>
                                    </p:animEffect>
                                  </p:childTnLst>
                                </p:cTn>
                              </p:par>
                            </p:childTnLst>
                          </p:cTn>
                        </p:par>
                      </p:childTnLst>
                    </p:cTn>
                  </p:par>
                  <p:par>
                    <p:cTn id="325" fill="hold">
                      <p:stCondLst>
                        <p:cond delay="indefinite"/>
                      </p:stCondLst>
                      <p:childTnLst>
                        <p:par>
                          <p:cTn id="326" fill="hold">
                            <p:stCondLst>
                              <p:cond delay="0"/>
                            </p:stCondLst>
                            <p:childTnLst>
                              <p:par>
                                <p:cTn id="327" presetID="34" presetClass="entr" presetSubtype="0" fill="hold" grpId="0" nodeType="clickEffect">
                                  <p:stCondLst>
                                    <p:cond delay="0"/>
                                  </p:stCondLst>
                                  <p:childTnLst>
                                    <p:set>
                                      <p:cBhvr>
                                        <p:cTn id="328" dur="1" fill="hold">
                                          <p:stCondLst>
                                            <p:cond delay="0"/>
                                          </p:stCondLst>
                                        </p:cTn>
                                        <p:tgtEl>
                                          <p:spTgt spid="79"/>
                                        </p:tgtEl>
                                        <p:attrNameLst>
                                          <p:attrName>style.visibility</p:attrName>
                                        </p:attrNameLst>
                                      </p:cBhvr>
                                      <p:to>
                                        <p:strVal val="visible"/>
                                      </p:to>
                                    </p:set>
                                    <p:anim from="(-#ppt_w/2)" to="(#ppt_x)" calcmode="lin" valueType="num">
                                      <p:cBhvr>
                                        <p:cTn id="329" dur="600" fill="hold">
                                          <p:stCondLst>
                                            <p:cond delay="0"/>
                                          </p:stCondLst>
                                        </p:cTn>
                                        <p:tgtEl>
                                          <p:spTgt spid="79"/>
                                        </p:tgtEl>
                                        <p:attrNameLst>
                                          <p:attrName>ppt_x</p:attrName>
                                        </p:attrNameLst>
                                      </p:cBhvr>
                                    </p:anim>
                                    <p:anim from="0" to="-1.0" calcmode="lin" valueType="num">
                                      <p:cBhvr>
                                        <p:cTn id="330" dur="200" decel="50000" autoRev="1" fill="hold">
                                          <p:stCondLst>
                                            <p:cond delay="600"/>
                                          </p:stCondLst>
                                        </p:cTn>
                                        <p:tgtEl>
                                          <p:spTgt spid="79"/>
                                        </p:tgtEl>
                                        <p:attrNameLst>
                                          <p:attrName>xshear</p:attrName>
                                        </p:attrNameLst>
                                      </p:cBhvr>
                                    </p:anim>
                                    <p:animScale>
                                      <p:cBhvr>
                                        <p:cTn id="331" dur="200" decel="100000" autoRev="1" fill="hold">
                                          <p:stCondLst>
                                            <p:cond delay="600"/>
                                          </p:stCondLst>
                                        </p:cTn>
                                        <p:tgtEl>
                                          <p:spTgt spid="79"/>
                                        </p:tgtEl>
                                      </p:cBhvr>
                                      <p:from x="100000" y="100000"/>
                                      <p:to x="80000" y="100000"/>
                                    </p:animScale>
                                    <p:anim by="(#ppt_h/3+#ppt_w*0.1)" calcmode="lin" valueType="num">
                                      <p:cBhvr additive="sum">
                                        <p:cTn id="332" dur="200" decel="100000" autoRev="1" fill="hold">
                                          <p:stCondLst>
                                            <p:cond delay="600"/>
                                          </p:stCondLst>
                                        </p:cTn>
                                        <p:tgtEl>
                                          <p:spTgt spid="7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5" grpId="0"/>
      <p:bldP spid="70" grpId="0" animBg="1"/>
      <p:bldP spid="71" grpId="0" animBg="1"/>
      <p:bldP spid="72" grpId="0" animBg="1"/>
      <p:bldP spid="73" grpId="0" animBg="1"/>
      <p:bldP spid="76" grpId="0" animBg="1"/>
      <p:bldP spid="77" grpId="0" animBg="1"/>
      <p:bldP spid="78" grpId="0"/>
      <p:bldP spid="7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22" name="Picture 2" descr="http://npmaps.com/wp-content/uploads/canyonlands-national-park-geologic-map.jpg"/>
          <p:cNvPicPr>
            <a:picLocks noChangeAspect="1" noChangeArrowheads="1"/>
          </p:cNvPicPr>
          <p:nvPr/>
        </p:nvPicPr>
        <p:blipFill>
          <a:blip r:embed="rId2" cstate="print"/>
          <a:srcRect/>
          <a:stretch>
            <a:fillRect/>
          </a:stretch>
        </p:blipFill>
        <p:spPr bwMode="auto">
          <a:xfrm>
            <a:off x="-2133600" y="-3200400"/>
            <a:ext cx="16459200" cy="19180800"/>
          </a:xfrm>
          <a:prstGeom prst="rect">
            <a:avLst/>
          </a:prstGeom>
          <a:noFill/>
        </p:spPr>
      </p:pic>
      <p:sp>
        <p:nvSpPr>
          <p:cNvPr id="2" name="Title 1"/>
          <p:cNvSpPr>
            <a:spLocks noGrp="1"/>
          </p:cNvSpPr>
          <p:nvPr>
            <p:ph type="title"/>
          </p:nvPr>
        </p:nvSpPr>
        <p:spPr/>
        <p:txBody>
          <a:bodyPr>
            <a:normAutofit fontScale="90000"/>
          </a:bodyPr>
          <a:lstStyle/>
          <a:p>
            <a:r>
              <a:rPr lang="en-US" dirty="0" smtClean="0"/>
              <a:t>CANYONLANDS GEOLGIC MAP</a:t>
            </a:r>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p:cNvPicPr>
            <a:picLocks noChangeAspect="1" noChangeArrowheads="1"/>
          </p:cNvPicPr>
          <p:nvPr/>
        </p:nvPicPr>
        <p:blipFill>
          <a:blip r:embed="rId2" cstate="print"/>
          <a:srcRect l="12500" r="1250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100" dirty="0" smtClean="0"/>
              <a:t>CANYONLANDS NP – GEOLOGIC MAP OF ISLAND AREA</a:t>
            </a:r>
            <a:endParaRPr lang="en-US" sz="3100" dirty="0"/>
          </a:p>
        </p:txBody>
      </p:sp>
      <p:pic>
        <p:nvPicPr>
          <p:cNvPr id="68" name="Picture 12" descr="https://i.redd.it/rmk9t298xi9x.jpg"/>
          <p:cNvPicPr>
            <a:picLocks noChangeAspect="1" noChangeArrowheads="1"/>
          </p:cNvPicPr>
          <p:nvPr/>
        </p:nvPicPr>
        <p:blipFill>
          <a:blip r:embed="rId3" cstate="print"/>
          <a:srcRect l="21906" t="41463"/>
          <a:stretch>
            <a:fillRect/>
          </a:stretch>
        </p:blipFill>
        <p:spPr bwMode="auto">
          <a:xfrm>
            <a:off x="0" y="533400"/>
            <a:ext cx="26349960" cy="6172200"/>
          </a:xfrm>
          <a:prstGeom prst="rect">
            <a:avLst/>
          </a:prstGeom>
          <a:noFill/>
        </p:spPr>
      </p:pic>
      <p:sp>
        <p:nvSpPr>
          <p:cNvPr id="70" name="Title 1"/>
          <p:cNvSpPr txBox="1">
            <a:spLocks/>
          </p:cNvSpPr>
          <p:nvPr/>
        </p:nvSpPr>
        <p:spPr>
          <a:xfrm>
            <a:off x="0" y="0"/>
            <a:ext cx="9144000" cy="533400"/>
          </a:xfrm>
          <a:prstGeom prst="rect">
            <a:avLst/>
          </a:prstGeom>
          <a:solidFill>
            <a:srgbClr val="FFFF0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smtClean="0">
                <a:ln>
                  <a:noFill/>
                </a:ln>
                <a:solidFill>
                  <a:schemeClr val="tx1"/>
                </a:solidFill>
                <a:effectLst/>
                <a:uLnTx/>
                <a:uFillTx/>
                <a:latin typeface="+mj-lt"/>
                <a:ea typeface="+mj-ea"/>
                <a:cs typeface="+mj-cs"/>
              </a:rPr>
              <a:t>CANYONLANDS NP –PANO ISLAND IN THE SKY AREA</a:t>
            </a:r>
            <a:endParaRPr kumimoji="0" lang="en-US" sz="31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35" presetClass="path" presetSubtype="0" accel="50000" autoRev="1" fill="hold" nodeType="withEffect">
                                  <p:stCondLst>
                                    <p:cond delay="0"/>
                                  </p:stCondLst>
                                  <p:childTnLst>
                                    <p:animMotion origin="layout" path="M 8.33333E-7 -4.44444E-6 L -1.6849 -4.44444E-6 " pathEditMode="relative" rAng="0" ptsTypes="AA">
                                      <p:cBhvr>
                                        <p:cTn id="9" dur="40000" fill="hold"/>
                                        <p:tgtEl>
                                          <p:spTgt spid="68"/>
                                        </p:tgtEl>
                                        <p:attrNameLst>
                                          <p:attrName>ppt_x</p:attrName>
                                          <p:attrName>ppt_y</p:attrName>
                                        </p:attrNameLst>
                                      </p:cBhvr>
                                      <p:rCtr x="-843" y="0"/>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145411"/>
                                        </p:tgtEl>
                                      </p:cBhvr>
                                    </p:animEffect>
                                    <p:set>
                                      <p:cBhvr>
                                        <p:cTn id="14" dur="1" fill="hold">
                                          <p:stCondLst>
                                            <p:cond delay="1999"/>
                                          </p:stCondLst>
                                        </p:cTn>
                                        <p:tgtEl>
                                          <p:spTgt spid="1454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NORTHERN AREA</a:t>
            </a:r>
            <a:endParaRPr lang="en-US" dirty="0"/>
          </a:p>
        </p:txBody>
      </p:sp>
      <p:sp>
        <p:nvSpPr>
          <p:cNvPr id="3" name="TextBox 2"/>
          <p:cNvSpPr txBox="1"/>
          <p:nvPr/>
        </p:nvSpPr>
        <p:spPr>
          <a:xfrm>
            <a:off x="-76200" y="533400"/>
            <a:ext cx="4953000" cy="646331"/>
          </a:xfrm>
          <a:prstGeom prst="rect">
            <a:avLst/>
          </a:prstGeom>
          <a:noFill/>
        </p:spPr>
        <p:txBody>
          <a:bodyPr wrap="square" rtlCol="0">
            <a:spAutoFit/>
          </a:bodyPr>
          <a:lstStyle/>
          <a:p>
            <a:pPr algn="ctr"/>
            <a:r>
              <a:rPr lang="en-US" sz="3600" b="1" dirty="0" smtClean="0"/>
              <a:t>ISLAND IN THE SKY AREA</a:t>
            </a:r>
          </a:p>
        </p:txBody>
      </p:sp>
      <p:sp>
        <p:nvSpPr>
          <p:cNvPr id="4" name="Rectangle 3"/>
          <p:cNvSpPr/>
          <p:nvPr/>
        </p:nvSpPr>
        <p:spPr>
          <a:xfrm>
            <a:off x="0" y="1066800"/>
            <a:ext cx="4876800" cy="3185487"/>
          </a:xfrm>
          <a:prstGeom prst="rect">
            <a:avLst/>
          </a:prstGeom>
        </p:spPr>
        <p:txBody>
          <a:bodyPr wrap="square">
            <a:spAutoFit/>
          </a:bodyPr>
          <a:lstStyle/>
          <a:p>
            <a:pPr marL="176213" indent="-176213">
              <a:spcAft>
                <a:spcPts val="600"/>
              </a:spcAft>
              <a:buFont typeface="Arial" pitchFamily="34" charset="0"/>
              <a:buChar char="•"/>
            </a:pPr>
            <a:r>
              <a:rPr lang="en-US" sz="2800" dirty="0" smtClean="0"/>
              <a:t>A triangular plateau 2,000 ft above the Green &amp; Colorado R.</a:t>
            </a:r>
          </a:p>
          <a:p>
            <a:pPr marL="176213" indent="-176213">
              <a:spcAft>
                <a:spcPts val="600"/>
              </a:spcAft>
              <a:buFont typeface="Arial" pitchFamily="34" charset="0"/>
              <a:buChar char="•"/>
            </a:pPr>
            <a:r>
              <a:rPr lang="en-US" sz="2800" dirty="0" smtClean="0"/>
              <a:t>Best location in the park to gain a perspective on the geological processes that have created the park’s “LAYER CAKE architecture”</a:t>
            </a:r>
          </a:p>
        </p:txBody>
      </p:sp>
      <p:sp>
        <p:nvSpPr>
          <p:cNvPr id="5" name="Rectangle 4"/>
          <p:cNvSpPr/>
          <p:nvPr/>
        </p:nvSpPr>
        <p:spPr>
          <a:xfrm>
            <a:off x="0" y="3720911"/>
            <a:ext cx="9144000" cy="2831544"/>
          </a:xfrm>
          <a:prstGeom prst="rect">
            <a:avLst/>
          </a:prstGeom>
        </p:spPr>
        <p:txBody>
          <a:bodyPr wrap="square">
            <a:spAutoFit/>
          </a:bodyPr>
          <a:lstStyle/>
          <a:p>
            <a:pPr marL="176213" indent="-176213">
              <a:spcAft>
                <a:spcPts val="600"/>
              </a:spcAft>
            </a:pPr>
            <a:r>
              <a:rPr lang="en-US" sz="2800" dirty="0" smtClean="0"/>
              <a:t>	</a:t>
            </a:r>
          </a:p>
          <a:p>
            <a:pPr marL="176213" indent="-176213">
              <a:spcAft>
                <a:spcPts val="600"/>
              </a:spcAft>
              <a:buFont typeface="Arial" pitchFamily="34" charset="0"/>
              <a:buChar char="•"/>
            </a:pPr>
            <a:r>
              <a:rPr lang="en-US" sz="2800" dirty="0" smtClean="0"/>
              <a:t>Predominate rock color is red, red sandstone of varying hues. The red color comes from iron oxide that is cementing sand grains together</a:t>
            </a:r>
          </a:p>
          <a:p>
            <a:pPr marL="176213" indent="-176213">
              <a:spcAft>
                <a:spcPts val="600"/>
              </a:spcAft>
              <a:buFont typeface="Arial" pitchFamily="34" charset="0"/>
              <a:buChar char="•"/>
            </a:pPr>
            <a:r>
              <a:rPr lang="en-US" sz="2800" dirty="0" smtClean="0"/>
              <a:t>In this area is one of the most important, an controversial, geologic spots in the park…THE UPHEAVAL DOME</a:t>
            </a:r>
            <a:endParaRPr lang="en-US" sz="7200" dirty="0" smtClean="0"/>
          </a:p>
        </p:txBody>
      </p:sp>
      <p:grpSp>
        <p:nvGrpSpPr>
          <p:cNvPr id="6" name="Group 9"/>
          <p:cNvGrpSpPr/>
          <p:nvPr/>
        </p:nvGrpSpPr>
        <p:grpSpPr>
          <a:xfrm>
            <a:off x="4746609" y="609600"/>
            <a:ext cx="4397391" cy="3581400"/>
            <a:chOff x="4746609" y="533400"/>
            <a:chExt cx="4397391" cy="3581400"/>
          </a:xfrm>
        </p:grpSpPr>
        <p:pic>
          <p:nvPicPr>
            <p:cNvPr id="136195" name="Picture 3"/>
            <p:cNvPicPr>
              <a:picLocks noChangeAspect="1" noChangeArrowheads="1"/>
            </p:cNvPicPr>
            <p:nvPr/>
          </p:nvPicPr>
          <p:blipFill>
            <a:blip r:embed="rId2" cstate="print"/>
            <a:srcRect b="34722"/>
            <a:stretch>
              <a:fillRect/>
            </a:stretch>
          </p:blipFill>
          <p:spPr bwMode="auto">
            <a:xfrm>
              <a:off x="4746609" y="533400"/>
              <a:ext cx="4397391" cy="3581400"/>
            </a:xfrm>
            <a:prstGeom prst="rect">
              <a:avLst/>
            </a:prstGeom>
            <a:noFill/>
            <a:ln w="9525">
              <a:noFill/>
              <a:miter lim="800000"/>
              <a:headEnd/>
              <a:tailEnd/>
            </a:ln>
          </p:spPr>
        </p:pic>
        <p:sp>
          <p:nvSpPr>
            <p:cNvPr id="9" name="Freeform 8"/>
            <p:cNvSpPr/>
            <p:nvPr/>
          </p:nvSpPr>
          <p:spPr>
            <a:xfrm>
              <a:off x="6581553" y="1116419"/>
              <a:ext cx="1435396" cy="1626781"/>
            </a:xfrm>
            <a:custGeom>
              <a:avLst/>
              <a:gdLst>
                <a:gd name="connsiteX0" fmla="*/ 1435396 w 1435396"/>
                <a:gd name="connsiteY0" fmla="*/ 0 h 1626781"/>
                <a:gd name="connsiteX1" fmla="*/ 1127052 w 1435396"/>
                <a:gd name="connsiteY1" fmla="*/ 744279 h 1626781"/>
                <a:gd name="connsiteX2" fmla="*/ 978196 w 1435396"/>
                <a:gd name="connsiteY2" fmla="*/ 935665 h 1626781"/>
                <a:gd name="connsiteX3" fmla="*/ 1052624 w 1435396"/>
                <a:gd name="connsiteY3" fmla="*/ 1541720 h 1626781"/>
                <a:gd name="connsiteX4" fmla="*/ 882503 w 1435396"/>
                <a:gd name="connsiteY4" fmla="*/ 1626781 h 1626781"/>
                <a:gd name="connsiteX5" fmla="*/ 903768 w 1435396"/>
                <a:gd name="connsiteY5" fmla="*/ 1371600 h 1626781"/>
                <a:gd name="connsiteX6" fmla="*/ 723014 w 1435396"/>
                <a:gd name="connsiteY6" fmla="*/ 1297172 h 1626781"/>
                <a:gd name="connsiteX7" fmla="*/ 839973 w 1435396"/>
                <a:gd name="connsiteY7" fmla="*/ 1190846 h 1626781"/>
                <a:gd name="connsiteX8" fmla="*/ 797442 w 1435396"/>
                <a:gd name="connsiteY8" fmla="*/ 956930 h 1626781"/>
                <a:gd name="connsiteX9" fmla="*/ 393405 w 1435396"/>
                <a:gd name="connsiteY9" fmla="*/ 691116 h 1626781"/>
                <a:gd name="connsiteX10" fmla="*/ 106326 w 1435396"/>
                <a:gd name="connsiteY10" fmla="*/ 744279 h 1626781"/>
                <a:gd name="connsiteX11" fmla="*/ 170121 w 1435396"/>
                <a:gd name="connsiteY11" fmla="*/ 595423 h 1626781"/>
                <a:gd name="connsiteX12" fmla="*/ 0 w 1435396"/>
                <a:gd name="connsiteY12" fmla="*/ 361506 h 1626781"/>
                <a:gd name="connsiteX13" fmla="*/ 106326 w 1435396"/>
                <a:gd name="connsiteY13" fmla="*/ 170120 h 1626781"/>
                <a:gd name="connsiteX14" fmla="*/ 701749 w 1435396"/>
                <a:gd name="connsiteY14" fmla="*/ 85060 h 1626781"/>
                <a:gd name="connsiteX15" fmla="*/ 1435396 w 1435396"/>
                <a:gd name="connsiteY15" fmla="*/ 0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96" h="1626781">
                  <a:moveTo>
                    <a:pt x="1435396" y="0"/>
                  </a:moveTo>
                  <a:lnTo>
                    <a:pt x="1127052" y="744279"/>
                  </a:lnTo>
                  <a:lnTo>
                    <a:pt x="978196" y="935665"/>
                  </a:lnTo>
                  <a:lnTo>
                    <a:pt x="1052624" y="1541720"/>
                  </a:lnTo>
                  <a:lnTo>
                    <a:pt x="882503" y="1626781"/>
                  </a:lnTo>
                  <a:lnTo>
                    <a:pt x="903768" y="1371600"/>
                  </a:lnTo>
                  <a:lnTo>
                    <a:pt x="723014" y="1297172"/>
                  </a:lnTo>
                  <a:lnTo>
                    <a:pt x="839973" y="1190846"/>
                  </a:lnTo>
                  <a:lnTo>
                    <a:pt x="797442" y="956930"/>
                  </a:lnTo>
                  <a:lnTo>
                    <a:pt x="393405" y="691116"/>
                  </a:lnTo>
                  <a:lnTo>
                    <a:pt x="106326" y="744279"/>
                  </a:lnTo>
                  <a:lnTo>
                    <a:pt x="170121" y="595423"/>
                  </a:lnTo>
                  <a:lnTo>
                    <a:pt x="0" y="361506"/>
                  </a:lnTo>
                  <a:lnTo>
                    <a:pt x="106326" y="170120"/>
                  </a:lnTo>
                  <a:lnTo>
                    <a:pt x="701749" y="85060"/>
                  </a:lnTo>
                  <a:lnTo>
                    <a:pt x="1435396"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1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NORTHERN AREA</a:t>
            </a:r>
            <a:endParaRPr lang="en-US" dirty="0"/>
          </a:p>
        </p:txBody>
      </p:sp>
      <p:sp>
        <p:nvSpPr>
          <p:cNvPr id="3" name="TextBox 2"/>
          <p:cNvSpPr txBox="1"/>
          <p:nvPr/>
        </p:nvSpPr>
        <p:spPr>
          <a:xfrm>
            <a:off x="-76200" y="533400"/>
            <a:ext cx="4953000" cy="646331"/>
          </a:xfrm>
          <a:prstGeom prst="rect">
            <a:avLst/>
          </a:prstGeom>
          <a:noFill/>
        </p:spPr>
        <p:txBody>
          <a:bodyPr wrap="square" rtlCol="0">
            <a:spAutoFit/>
          </a:bodyPr>
          <a:lstStyle/>
          <a:p>
            <a:pPr algn="ctr"/>
            <a:r>
              <a:rPr lang="en-US" sz="3600" b="1" dirty="0" smtClean="0"/>
              <a:t>ISLAND IN THE SKY AREA</a:t>
            </a:r>
          </a:p>
        </p:txBody>
      </p:sp>
      <p:sp>
        <p:nvSpPr>
          <p:cNvPr id="4" name="Rectangle 3"/>
          <p:cNvSpPr/>
          <p:nvPr/>
        </p:nvSpPr>
        <p:spPr>
          <a:xfrm>
            <a:off x="0" y="1066800"/>
            <a:ext cx="4876800" cy="3262432"/>
          </a:xfrm>
          <a:prstGeom prst="rect">
            <a:avLst/>
          </a:prstGeom>
        </p:spPr>
        <p:txBody>
          <a:bodyPr wrap="square">
            <a:spAutoFit/>
          </a:bodyPr>
          <a:lstStyle/>
          <a:p>
            <a:pPr marL="176213" indent="-176213">
              <a:spcAft>
                <a:spcPts val="600"/>
              </a:spcAft>
              <a:buFont typeface="Arial" pitchFamily="34" charset="0"/>
              <a:buChar char="•"/>
            </a:pPr>
            <a:r>
              <a:rPr lang="en-US" sz="2800" dirty="0" smtClean="0"/>
              <a:t>This area on our previous map is the location of Upheaval Dome</a:t>
            </a:r>
          </a:p>
          <a:p>
            <a:pPr marL="176213" indent="-176213">
              <a:spcAft>
                <a:spcPts val="600"/>
              </a:spcAft>
              <a:buFont typeface="Arial" pitchFamily="34" charset="0"/>
              <a:buChar char="•"/>
            </a:pPr>
            <a:r>
              <a:rPr lang="en-US" sz="2800" dirty="0" smtClean="0"/>
              <a:t>An aerial view shows the bull's-eye outline of the rocks</a:t>
            </a:r>
          </a:p>
          <a:p>
            <a:pPr marL="176213" indent="-176213">
              <a:spcAft>
                <a:spcPts val="600"/>
              </a:spcAft>
              <a:buFont typeface="Arial" pitchFamily="34" charset="0"/>
              <a:buChar char="•"/>
            </a:pPr>
            <a:r>
              <a:rPr lang="en-US" sz="2800" dirty="0" smtClean="0"/>
              <a:t>It shows up on the geologic maps like this – 3 mi diameter</a:t>
            </a:r>
          </a:p>
        </p:txBody>
      </p:sp>
      <p:sp>
        <p:nvSpPr>
          <p:cNvPr id="5" name="Rectangle 4"/>
          <p:cNvSpPr/>
          <p:nvPr/>
        </p:nvSpPr>
        <p:spPr>
          <a:xfrm>
            <a:off x="0" y="3720911"/>
            <a:ext cx="9144000" cy="1031051"/>
          </a:xfrm>
          <a:prstGeom prst="rect">
            <a:avLst/>
          </a:prstGeom>
        </p:spPr>
        <p:txBody>
          <a:bodyPr wrap="square">
            <a:spAutoFit/>
          </a:bodyPr>
          <a:lstStyle/>
          <a:p>
            <a:pPr marL="176213" indent="-176213">
              <a:spcAft>
                <a:spcPts val="600"/>
              </a:spcAft>
            </a:pPr>
            <a:r>
              <a:rPr lang="en-US" sz="2800" dirty="0" smtClean="0"/>
              <a:t>	</a:t>
            </a:r>
          </a:p>
          <a:p>
            <a:pPr marL="176213" indent="-176213">
              <a:spcAft>
                <a:spcPts val="600"/>
              </a:spcAft>
            </a:pPr>
            <a:endParaRPr lang="en-US" sz="2800" dirty="0" smtClean="0"/>
          </a:p>
        </p:txBody>
      </p:sp>
      <p:grpSp>
        <p:nvGrpSpPr>
          <p:cNvPr id="6" name="Group 9"/>
          <p:cNvGrpSpPr/>
          <p:nvPr/>
        </p:nvGrpSpPr>
        <p:grpSpPr>
          <a:xfrm>
            <a:off x="4746609" y="609600"/>
            <a:ext cx="4397391" cy="3581400"/>
            <a:chOff x="4746609" y="533400"/>
            <a:chExt cx="4397391" cy="3581400"/>
          </a:xfrm>
        </p:grpSpPr>
        <p:pic>
          <p:nvPicPr>
            <p:cNvPr id="136195" name="Picture 3"/>
            <p:cNvPicPr>
              <a:picLocks noChangeAspect="1" noChangeArrowheads="1"/>
            </p:cNvPicPr>
            <p:nvPr/>
          </p:nvPicPr>
          <p:blipFill>
            <a:blip r:embed="rId2" cstate="print"/>
            <a:srcRect b="34722"/>
            <a:stretch>
              <a:fillRect/>
            </a:stretch>
          </p:blipFill>
          <p:spPr bwMode="auto">
            <a:xfrm>
              <a:off x="4746609" y="533400"/>
              <a:ext cx="4397391" cy="3581400"/>
            </a:xfrm>
            <a:prstGeom prst="rect">
              <a:avLst/>
            </a:prstGeom>
            <a:noFill/>
            <a:ln w="9525">
              <a:noFill/>
              <a:miter lim="800000"/>
              <a:headEnd/>
              <a:tailEnd/>
            </a:ln>
          </p:spPr>
        </p:pic>
        <p:sp>
          <p:nvSpPr>
            <p:cNvPr id="9" name="Freeform 8"/>
            <p:cNvSpPr/>
            <p:nvPr/>
          </p:nvSpPr>
          <p:spPr>
            <a:xfrm>
              <a:off x="6581553" y="1116419"/>
              <a:ext cx="1435396" cy="1626781"/>
            </a:xfrm>
            <a:custGeom>
              <a:avLst/>
              <a:gdLst>
                <a:gd name="connsiteX0" fmla="*/ 1435396 w 1435396"/>
                <a:gd name="connsiteY0" fmla="*/ 0 h 1626781"/>
                <a:gd name="connsiteX1" fmla="*/ 1127052 w 1435396"/>
                <a:gd name="connsiteY1" fmla="*/ 744279 h 1626781"/>
                <a:gd name="connsiteX2" fmla="*/ 978196 w 1435396"/>
                <a:gd name="connsiteY2" fmla="*/ 935665 h 1626781"/>
                <a:gd name="connsiteX3" fmla="*/ 1052624 w 1435396"/>
                <a:gd name="connsiteY3" fmla="*/ 1541720 h 1626781"/>
                <a:gd name="connsiteX4" fmla="*/ 882503 w 1435396"/>
                <a:gd name="connsiteY4" fmla="*/ 1626781 h 1626781"/>
                <a:gd name="connsiteX5" fmla="*/ 903768 w 1435396"/>
                <a:gd name="connsiteY5" fmla="*/ 1371600 h 1626781"/>
                <a:gd name="connsiteX6" fmla="*/ 723014 w 1435396"/>
                <a:gd name="connsiteY6" fmla="*/ 1297172 h 1626781"/>
                <a:gd name="connsiteX7" fmla="*/ 839973 w 1435396"/>
                <a:gd name="connsiteY7" fmla="*/ 1190846 h 1626781"/>
                <a:gd name="connsiteX8" fmla="*/ 797442 w 1435396"/>
                <a:gd name="connsiteY8" fmla="*/ 956930 h 1626781"/>
                <a:gd name="connsiteX9" fmla="*/ 393405 w 1435396"/>
                <a:gd name="connsiteY9" fmla="*/ 691116 h 1626781"/>
                <a:gd name="connsiteX10" fmla="*/ 106326 w 1435396"/>
                <a:gd name="connsiteY10" fmla="*/ 744279 h 1626781"/>
                <a:gd name="connsiteX11" fmla="*/ 170121 w 1435396"/>
                <a:gd name="connsiteY11" fmla="*/ 595423 h 1626781"/>
                <a:gd name="connsiteX12" fmla="*/ 0 w 1435396"/>
                <a:gd name="connsiteY12" fmla="*/ 361506 h 1626781"/>
                <a:gd name="connsiteX13" fmla="*/ 106326 w 1435396"/>
                <a:gd name="connsiteY13" fmla="*/ 170120 h 1626781"/>
                <a:gd name="connsiteX14" fmla="*/ 701749 w 1435396"/>
                <a:gd name="connsiteY14" fmla="*/ 85060 h 1626781"/>
                <a:gd name="connsiteX15" fmla="*/ 1435396 w 1435396"/>
                <a:gd name="connsiteY15" fmla="*/ 0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96" h="1626781">
                  <a:moveTo>
                    <a:pt x="1435396" y="0"/>
                  </a:moveTo>
                  <a:lnTo>
                    <a:pt x="1127052" y="744279"/>
                  </a:lnTo>
                  <a:lnTo>
                    <a:pt x="978196" y="935665"/>
                  </a:lnTo>
                  <a:lnTo>
                    <a:pt x="1052624" y="1541720"/>
                  </a:lnTo>
                  <a:lnTo>
                    <a:pt x="882503" y="1626781"/>
                  </a:lnTo>
                  <a:lnTo>
                    <a:pt x="903768" y="1371600"/>
                  </a:lnTo>
                  <a:lnTo>
                    <a:pt x="723014" y="1297172"/>
                  </a:lnTo>
                  <a:lnTo>
                    <a:pt x="839973" y="1190846"/>
                  </a:lnTo>
                  <a:lnTo>
                    <a:pt x="797442" y="956930"/>
                  </a:lnTo>
                  <a:lnTo>
                    <a:pt x="393405" y="691116"/>
                  </a:lnTo>
                  <a:lnTo>
                    <a:pt x="106326" y="744279"/>
                  </a:lnTo>
                  <a:lnTo>
                    <a:pt x="170121" y="595423"/>
                  </a:lnTo>
                  <a:lnTo>
                    <a:pt x="0" y="361506"/>
                  </a:lnTo>
                  <a:lnTo>
                    <a:pt x="106326" y="170120"/>
                  </a:lnTo>
                  <a:lnTo>
                    <a:pt x="701749" y="85060"/>
                  </a:lnTo>
                  <a:lnTo>
                    <a:pt x="1435396"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Arrow 10"/>
          <p:cNvSpPr/>
          <p:nvPr/>
        </p:nvSpPr>
        <p:spPr>
          <a:xfrm>
            <a:off x="6172200" y="1447800"/>
            <a:ext cx="685800" cy="304800"/>
          </a:xfrm>
          <a:prstGeom prst="rightArrow">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435" name="Picture 3"/>
          <p:cNvPicPr>
            <a:picLocks noChangeAspect="1" noChangeArrowheads="1"/>
          </p:cNvPicPr>
          <p:nvPr/>
        </p:nvPicPr>
        <p:blipFill>
          <a:blip r:embed="rId3" cstate="print"/>
          <a:srcRect/>
          <a:stretch>
            <a:fillRect/>
          </a:stretch>
        </p:blipFill>
        <p:spPr bwMode="auto">
          <a:xfrm>
            <a:off x="5486400" y="609600"/>
            <a:ext cx="2828925" cy="2533650"/>
          </a:xfrm>
          <a:prstGeom prst="rect">
            <a:avLst/>
          </a:prstGeom>
          <a:noFill/>
          <a:ln w="9525">
            <a:solidFill>
              <a:schemeClr val="tx1"/>
            </a:solidFill>
            <a:miter lim="800000"/>
            <a:headEnd/>
            <a:tailEnd/>
          </a:ln>
        </p:spPr>
      </p:pic>
      <p:grpSp>
        <p:nvGrpSpPr>
          <p:cNvPr id="18" name="Group 17"/>
          <p:cNvGrpSpPr/>
          <p:nvPr/>
        </p:nvGrpSpPr>
        <p:grpSpPr>
          <a:xfrm>
            <a:off x="4745736" y="762000"/>
            <a:ext cx="4398264" cy="3298698"/>
            <a:chOff x="4745736" y="838200"/>
            <a:chExt cx="4398264" cy="3298698"/>
          </a:xfrm>
        </p:grpSpPr>
        <p:pic>
          <p:nvPicPr>
            <p:cNvPr id="146437" name="Picture 5" descr="http://www.passc.net/EarthImpactDatabase/Images/upheaval%20dome/Uphe004.jpg"/>
            <p:cNvPicPr>
              <a:picLocks noChangeAspect="1" noChangeArrowheads="1"/>
            </p:cNvPicPr>
            <p:nvPr/>
          </p:nvPicPr>
          <p:blipFill>
            <a:blip r:embed="rId4" cstate="print"/>
            <a:srcRect/>
            <a:stretch>
              <a:fillRect/>
            </a:stretch>
          </p:blipFill>
          <p:spPr bwMode="auto">
            <a:xfrm>
              <a:off x="4745736" y="838200"/>
              <a:ext cx="4398264" cy="3298698"/>
            </a:xfrm>
            <a:prstGeom prst="rect">
              <a:avLst/>
            </a:prstGeom>
            <a:noFill/>
          </p:spPr>
        </p:pic>
        <p:sp>
          <p:nvSpPr>
            <p:cNvPr id="17" name="TextBox 16"/>
            <p:cNvSpPr txBox="1"/>
            <p:nvPr/>
          </p:nvSpPr>
          <p:spPr>
            <a:xfrm>
              <a:off x="4767944" y="838200"/>
              <a:ext cx="1981200" cy="523220"/>
            </a:xfrm>
            <a:prstGeom prst="rect">
              <a:avLst/>
            </a:prstGeom>
            <a:solidFill>
              <a:schemeClr val="bg1"/>
            </a:solidFill>
          </p:spPr>
          <p:txBody>
            <a:bodyPr wrap="square" rtlCol="0">
              <a:spAutoFit/>
            </a:bodyPr>
            <a:lstStyle/>
            <a:p>
              <a:r>
                <a:rPr lang="en-US" sz="2800" b="1" dirty="0" smtClean="0"/>
                <a:t>Aerial View</a:t>
              </a:r>
            </a:p>
          </p:txBody>
        </p:sp>
      </p:grpSp>
      <p:sp>
        <p:nvSpPr>
          <p:cNvPr id="19" name="Oval 18"/>
          <p:cNvSpPr/>
          <p:nvPr/>
        </p:nvSpPr>
        <p:spPr>
          <a:xfrm>
            <a:off x="6498772" y="2100942"/>
            <a:ext cx="762000" cy="4245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19800" y="1981200"/>
            <a:ext cx="18288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791200" y="1905000"/>
            <a:ext cx="2438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29200" y="1676400"/>
            <a:ext cx="3733800" cy="175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434" name="Picture 2"/>
          <p:cNvPicPr>
            <a:picLocks noChangeAspect="1" noChangeArrowheads="1"/>
          </p:cNvPicPr>
          <p:nvPr/>
        </p:nvPicPr>
        <p:blipFill>
          <a:blip r:embed="rId5" cstate="print"/>
          <a:srcRect l="22282" r="22282" b="30112"/>
          <a:stretch>
            <a:fillRect/>
          </a:stretch>
        </p:blipFill>
        <p:spPr bwMode="auto">
          <a:xfrm>
            <a:off x="4745736" y="609600"/>
            <a:ext cx="4398264" cy="3581400"/>
          </a:xfrm>
          <a:prstGeom prst="rect">
            <a:avLst/>
          </a:prstGeom>
          <a:noFill/>
          <a:ln w="9525">
            <a:noFill/>
            <a:miter lim="800000"/>
            <a:headEnd/>
            <a:tailEnd/>
          </a:ln>
        </p:spPr>
      </p:pic>
      <p:sp>
        <p:nvSpPr>
          <p:cNvPr id="13" name="Right Arrow 12"/>
          <p:cNvSpPr/>
          <p:nvPr/>
        </p:nvSpPr>
        <p:spPr>
          <a:xfrm>
            <a:off x="4953000" y="838200"/>
            <a:ext cx="685800" cy="304800"/>
          </a:xfrm>
          <a:prstGeom prst="rightArrow">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24000" y="4495800"/>
            <a:ext cx="6324600" cy="1015663"/>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What is this?</a:t>
            </a:r>
          </a:p>
        </p:txBody>
      </p:sp>
      <p:pic>
        <p:nvPicPr>
          <p:cNvPr id="27" name="Picture 2"/>
          <p:cNvPicPr>
            <a:picLocks noChangeAspect="1" noChangeArrowheads="1"/>
          </p:cNvPicPr>
          <p:nvPr/>
        </p:nvPicPr>
        <p:blipFill>
          <a:blip r:embed="rId6" cstate="print"/>
          <a:srcRect/>
          <a:stretch>
            <a:fillRect/>
          </a:stretch>
        </p:blipFill>
        <p:spPr bwMode="auto">
          <a:xfrm>
            <a:off x="5029200" y="609600"/>
            <a:ext cx="3713346" cy="3581400"/>
          </a:xfrm>
          <a:prstGeom prst="rect">
            <a:avLst/>
          </a:prstGeom>
          <a:noFill/>
          <a:ln w="9525">
            <a:solidFill>
              <a:schemeClr val="tx1"/>
            </a:solidFill>
            <a:miter lim="800000"/>
            <a:headEnd/>
            <a:tailEnd/>
          </a:ln>
        </p:spPr>
      </p:pic>
      <p:grpSp>
        <p:nvGrpSpPr>
          <p:cNvPr id="33" name="Group 32"/>
          <p:cNvGrpSpPr/>
          <p:nvPr/>
        </p:nvGrpSpPr>
        <p:grpSpPr>
          <a:xfrm>
            <a:off x="5791200" y="2362200"/>
            <a:ext cx="2362200" cy="675620"/>
            <a:chOff x="5943600" y="2362200"/>
            <a:chExt cx="2209800" cy="675620"/>
          </a:xfrm>
        </p:grpSpPr>
        <p:cxnSp>
          <p:nvCxnSpPr>
            <p:cNvPr id="29" name="Straight Arrow Connector 28"/>
            <p:cNvCxnSpPr/>
            <p:nvPr/>
          </p:nvCxnSpPr>
          <p:spPr>
            <a:xfrm>
              <a:off x="5943600" y="2362200"/>
              <a:ext cx="2209800" cy="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00800" y="2514600"/>
              <a:ext cx="1143000" cy="523220"/>
            </a:xfrm>
            <a:prstGeom prst="rect">
              <a:avLst/>
            </a:prstGeom>
            <a:solidFill>
              <a:schemeClr val="bg1"/>
            </a:solidFill>
          </p:spPr>
          <p:txBody>
            <a:bodyPr wrap="square" rtlCol="0">
              <a:spAutoFit/>
            </a:bodyPr>
            <a:lstStyle/>
            <a:p>
              <a:r>
                <a:rPr lang="en-US" sz="2800" b="1" dirty="0" smtClean="0"/>
                <a:t>3 mile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46435"/>
                                        </p:tgtEl>
                                        <p:attrNameLst>
                                          <p:attrName>style.visibility</p:attrName>
                                        </p:attrNameLst>
                                      </p:cBhvr>
                                      <p:to>
                                        <p:strVal val="visible"/>
                                      </p:to>
                                    </p:set>
                                    <p:anim calcmode="lin" valueType="num">
                                      <p:cBhvr>
                                        <p:cTn id="29" dur="500" fill="hold"/>
                                        <p:tgtEl>
                                          <p:spTgt spid="146435"/>
                                        </p:tgtEl>
                                        <p:attrNameLst>
                                          <p:attrName>ppt_w</p:attrName>
                                        </p:attrNameLst>
                                      </p:cBhvr>
                                      <p:tavLst>
                                        <p:tav tm="0">
                                          <p:val>
                                            <p:fltVal val="0"/>
                                          </p:val>
                                        </p:tav>
                                        <p:tav tm="100000">
                                          <p:val>
                                            <p:strVal val="#ppt_w"/>
                                          </p:val>
                                        </p:tav>
                                      </p:tavLst>
                                    </p:anim>
                                    <p:anim calcmode="lin" valueType="num">
                                      <p:cBhvr>
                                        <p:cTn id="30" dur="500" fill="hold"/>
                                        <p:tgtEl>
                                          <p:spTgt spid="146435"/>
                                        </p:tgtEl>
                                        <p:attrNameLst>
                                          <p:attrName>ppt_h</p:attrName>
                                        </p:attrNameLst>
                                      </p:cBhvr>
                                      <p:tavLst>
                                        <p:tav tm="0">
                                          <p:val>
                                            <p:fltVal val="0"/>
                                          </p:val>
                                        </p:tav>
                                        <p:tav tm="100000">
                                          <p:val>
                                            <p:strVal val="#ppt_h"/>
                                          </p:val>
                                        </p:tav>
                                      </p:tavLst>
                                    </p:anim>
                                    <p:animEffect transition="in" filter="fade">
                                      <p:cBhvr>
                                        <p:cTn id="31" dur="500"/>
                                        <p:tgtEl>
                                          <p:spTgt spid="1464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146435"/>
                                        </p:tgtEl>
                                      </p:cBhvr>
                                    </p:animEffect>
                                    <p:set>
                                      <p:cBhvr>
                                        <p:cTn id="36" dur="1" fill="hold">
                                          <p:stCondLst>
                                            <p:cond delay="1999"/>
                                          </p:stCondLst>
                                        </p:cTn>
                                        <p:tgtEl>
                                          <p:spTgt spid="146435"/>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left)">
                                      <p:cBhvr>
                                        <p:cTn id="39" dur="10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
                                            <p:txEl>
                                              <p:pRg st="2" end="2"/>
                                            </p:txEl>
                                          </p:spTgt>
                                        </p:tgtEl>
                                        <p:attrNameLst>
                                          <p:attrName>style.visibility</p:attrName>
                                        </p:attrNameLst>
                                      </p:cBhvr>
                                      <p:to>
                                        <p:strVal val="visible"/>
                                      </p:to>
                                    </p:set>
                                    <p:animEffect transition="in" filter="wipe(left)">
                                      <p:cBhvr>
                                        <p:cTn id="68" dur="1000"/>
                                        <p:tgtEl>
                                          <p:spTgt spid="4">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46434"/>
                                        </p:tgtEl>
                                        <p:attrNameLst>
                                          <p:attrName>style.visibility</p:attrName>
                                        </p:attrNameLst>
                                      </p:cBhvr>
                                      <p:to>
                                        <p:strVal val="visible"/>
                                      </p:to>
                                    </p:set>
                                    <p:animEffect transition="in" filter="wipe(down)">
                                      <p:cBhvr>
                                        <p:cTn id="73" dur="500"/>
                                        <p:tgtEl>
                                          <p:spTgt spid="146434"/>
                                        </p:tgtEl>
                                      </p:cBhvr>
                                    </p:animEffect>
                                  </p:childTnLst>
                                </p:cTn>
                              </p:par>
                            </p:childTnLst>
                          </p:cTn>
                        </p:par>
                        <p:par>
                          <p:cTn id="74" fill="hold">
                            <p:stCondLst>
                              <p:cond delay="500"/>
                            </p:stCondLst>
                            <p:childTnLst>
                              <p:par>
                                <p:cTn id="75" presetID="26" presetClass="entr" presetSubtype="0"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down)">
                                      <p:cBhvr>
                                        <p:cTn id="77" dur="580">
                                          <p:stCondLst>
                                            <p:cond delay="0"/>
                                          </p:stCondLst>
                                        </p:cTn>
                                        <p:tgtEl>
                                          <p:spTgt spid="13"/>
                                        </p:tgtEl>
                                      </p:cBhvr>
                                    </p:animEffect>
                                    <p:anim calcmode="lin" valueType="num">
                                      <p:cBhvr>
                                        <p:cTn id="7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3" dur="26">
                                          <p:stCondLst>
                                            <p:cond delay="650"/>
                                          </p:stCondLst>
                                        </p:cTn>
                                        <p:tgtEl>
                                          <p:spTgt spid="13"/>
                                        </p:tgtEl>
                                      </p:cBhvr>
                                      <p:to x="100000" y="60000"/>
                                    </p:animScale>
                                    <p:animScale>
                                      <p:cBhvr>
                                        <p:cTn id="84" dur="166" decel="50000">
                                          <p:stCondLst>
                                            <p:cond delay="676"/>
                                          </p:stCondLst>
                                        </p:cTn>
                                        <p:tgtEl>
                                          <p:spTgt spid="13"/>
                                        </p:tgtEl>
                                      </p:cBhvr>
                                      <p:to x="100000" y="100000"/>
                                    </p:animScale>
                                    <p:animScale>
                                      <p:cBhvr>
                                        <p:cTn id="85" dur="26">
                                          <p:stCondLst>
                                            <p:cond delay="1312"/>
                                          </p:stCondLst>
                                        </p:cTn>
                                        <p:tgtEl>
                                          <p:spTgt spid="13"/>
                                        </p:tgtEl>
                                      </p:cBhvr>
                                      <p:to x="100000" y="80000"/>
                                    </p:animScale>
                                    <p:animScale>
                                      <p:cBhvr>
                                        <p:cTn id="86" dur="166" decel="50000">
                                          <p:stCondLst>
                                            <p:cond delay="1338"/>
                                          </p:stCondLst>
                                        </p:cTn>
                                        <p:tgtEl>
                                          <p:spTgt spid="13"/>
                                        </p:tgtEl>
                                      </p:cBhvr>
                                      <p:to x="100000" y="100000"/>
                                    </p:animScale>
                                    <p:animScale>
                                      <p:cBhvr>
                                        <p:cTn id="87" dur="26">
                                          <p:stCondLst>
                                            <p:cond delay="1642"/>
                                          </p:stCondLst>
                                        </p:cTn>
                                        <p:tgtEl>
                                          <p:spTgt spid="13"/>
                                        </p:tgtEl>
                                      </p:cBhvr>
                                      <p:to x="100000" y="90000"/>
                                    </p:animScale>
                                    <p:animScale>
                                      <p:cBhvr>
                                        <p:cTn id="88" dur="166" decel="50000">
                                          <p:stCondLst>
                                            <p:cond delay="1668"/>
                                          </p:stCondLst>
                                        </p:cTn>
                                        <p:tgtEl>
                                          <p:spTgt spid="13"/>
                                        </p:tgtEl>
                                      </p:cBhvr>
                                      <p:to x="100000" y="100000"/>
                                    </p:animScale>
                                    <p:animScale>
                                      <p:cBhvr>
                                        <p:cTn id="89" dur="26">
                                          <p:stCondLst>
                                            <p:cond delay="1808"/>
                                          </p:stCondLst>
                                        </p:cTn>
                                        <p:tgtEl>
                                          <p:spTgt spid="13"/>
                                        </p:tgtEl>
                                      </p:cBhvr>
                                      <p:to x="100000" y="95000"/>
                                    </p:animScale>
                                    <p:animScale>
                                      <p:cBhvr>
                                        <p:cTn id="90" dur="166" decel="50000">
                                          <p:stCondLst>
                                            <p:cond delay="1834"/>
                                          </p:stCondLst>
                                        </p:cTn>
                                        <p:tgtEl>
                                          <p:spTgt spid="13"/>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down)">
                                      <p:cBhvr>
                                        <p:cTn id="95" dur="500"/>
                                        <p:tgtEl>
                                          <p:spTgt spid="27"/>
                                        </p:tgtEl>
                                      </p:cBhvr>
                                    </p:animEffect>
                                  </p:childTnLst>
                                </p:cTn>
                              </p:par>
                            </p:childTnLst>
                          </p:cTn>
                        </p:par>
                        <p:par>
                          <p:cTn id="96" fill="hold">
                            <p:stCondLst>
                              <p:cond delay="500"/>
                            </p:stCondLst>
                            <p:childTnLst>
                              <p:par>
                                <p:cTn id="97" presetID="26" presetClass="entr" presetSubtype="0" fill="hold"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wipe(down)">
                                      <p:cBhvr>
                                        <p:cTn id="99" dur="580">
                                          <p:stCondLst>
                                            <p:cond delay="0"/>
                                          </p:stCondLst>
                                        </p:cTn>
                                        <p:tgtEl>
                                          <p:spTgt spid="33"/>
                                        </p:tgtEl>
                                      </p:cBhvr>
                                    </p:animEffect>
                                    <p:anim calcmode="lin" valueType="num">
                                      <p:cBhvr>
                                        <p:cTn id="10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5" dur="26">
                                          <p:stCondLst>
                                            <p:cond delay="650"/>
                                          </p:stCondLst>
                                        </p:cTn>
                                        <p:tgtEl>
                                          <p:spTgt spid="33"/>
                                        </p:tgtEl>
                                      </p:cBhvr>
                                      <p:to x="100000" y="60000"/>
                                    </p:animScale>
                                    <p:animScale>
                                      <p:cBhvr>
                                        <p:cTn id="106" dur="166" decel="50000">
                                          <p:stCondLst>
                                            <p:cond delay="676"/>
                                          </p:stCondLst>
                                        </p:cTn>
                                        <p:tgtEl>
                                          <p:spTgt spid="33"/>
                                        </p:tgtEl>
                                      </p:cBhvr>
                                      <p:to x="100000" y="100000"/>
                                    </p:animScale>
                                    <p:animScale>
                                      <p:cBhvr>
                                        <p:cTn id="107" dur="26">
                                          <p:stCondLst>
                                            <p:cond delay="1312"/>
                                          </p:stCondLst>
                                        </p:cTn>
                                        <p:tgtEl>
                                          <p:spTgt spid="33"/>
                                        </p:tgtEl>
                                      </p:cBhvr>
                                      <p:to x="100000" y="80000"/>
                                    </p:animScale>
                                    <p:animScale>
                                      <p:cBhvr>
                                        <p:cTn id="108" dur="166" decel="50000">
                                          <p:stCondLst>
                                            <p:cond delay="1338"/>
                                          </p:stCondLst>
                                        </p:cTn>
                                        <p:tgtEl>
                                          <p:spTgt spid="33"/>
                                        </p:tgtEl>
                                      </p:cBhvr>
                                      <p:to x="100000" y="100000"/>
                                    </p:animScale>
                                    <p:animScale>
                                      <p:cBhvr>
                                        <p:cTn id="109" dur="26">
                                          <p:stCondLst>
                                            <p:cond delay="1642"/>
                                          </p:stCondLst>
                                        </p:cTn>
                                        <p:tgtEl>
                                          <p:spTgt spid="33"/>
                                        </p:tgtEl>
                                      </p:cBhvr>
                                      <p:to x="100000" y="90000"/>
                                    </p:animScale>
                                    <p:animScale>
                                      <p:cBhvr>
                                        <p:cTn id="110" dur="166" decel="50000">
                                          <p:stCondLst>
                                            <p:cond delay="1668"/>
                                          </p:stCondLst>
                                        </p:cTn>
                                        <p:tgtEl>
                                          <p:spTgt spid="33"/>
                                        </p:tgtEl>
                                      </p:cBhvr>
                                      <p:to x="100000" y="100000"/>
                                    </p:animScale>
                                    <p:animScale>
                                      <p:cBhvr>
                                        <p:cTn id="111" dur="26">
                                          <p:stCondLst>
                                            <p:cond delay="1808"/>
                                          </p:stCondLst>
                                        </p:cTn>
                                        <p:tgtEl>
                                          <p:spTgt spid="33"/>
                                        </p:tgtEl>
                                      </p:cBhvr>
                                      <p:to x="100000" y="95000"/>
                                    </p:animScale>
                                    <p:animScale>
                                      <p:cBhvr>
                                        <p:cTn id="112" dur="166" decel="50000">
                                          <p:stCondLst>
                                            <p:cond delay="1834"/>
                                          </p:stCondLst>
                                        </p:cTn>
                                        <p:tgtEl>
                                          <p:spTgt spid="33"/>
                                        </p:tgtEl>
                                      </p:cBhvr>
                                      <p:to x="100000" y="100000"/>
                                    </p:animScale>
                                  </p:childTnLst>
                                </p:cTn>
                              </p:par>
                            </p:childTnLst>
                          </p:cTn>
                        </p:par>
                      </p:childTnLst>
                    </p:cTn>
                  </p:par>
                  <p:par>
                    <p:cTn id="113" fill="hold">
                      <p:stCondLst>
                        <p:cond delay="indefinite"/>
                      </p:stCondLst>
                      <p:childTnLst>
                        <p:par>
                          <p:cTn id="114" fill="hold">
                            <p:stCondLst>
                              <p:cond delay="0"/>
                            </p:stCondLst>
                            <p:childTnLst>
                              <p:par>
                                <p:cTn id="115" presetID="34" presetClass="entr" presetSubtype="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 from="(-#ppt_w/2)" to="(#ppt_x)" calcmode="lin" valueType="num">
                                      <p:cBhvr>
                                        <p:cTn id="117" dur="600" fill="hold">
                                          <p:stCondLst>
                                            <p:cond delay="0"/>
                                          </p:stCondLst>
                                        </p:cTn>
                                        <p:tgtEl>
                                          <p:spTgt spid="16"/>
                                        </p:tgtEl>
                                        <p:attrNameLst>
                                          <p:attrName>ppt_x</p:attrName>
                                        </p:attrNameLst>
                                      </p:cBhvr>
                                    </p:anim>
                                    <p:anim from="0" to="-1.0" calcmode="lin" valueType="num">
                                      <p:cBhvr>
                                        <p:cTn id="118" dur="200" decel="50000" autoRev="1" fill="hold">
                                          <p:stCondLst>
                                            <p:cond delay="600"/>
                                          </p:stCondLst>
                                        </p:cTn>
                                        <p:tgtEl>
                                          <p:spTgt spid="16"/>
                                        </p:tgtEl>
                                        <p:attrNameLst>
                                          <p:attrName>xshear</p:attrName>
                                        </p:attrNameLst>
                                      </p:cBhvr>
                                    </p:anim>
                                    <p:animScale>
                                      <p:cBhvr>
                                        <p:cTn id="119" dur="200" decel="100000" autoRev="1" fill="hold">
                                          <p:stCondLst>
                                            <p:cond delay="600"/>
                                          </p:stCondLst>
                                        </p:cTn>
                                        <p:tgtEl>
                                          <p:spTgt spid="16"/>
                                        </p:tgtEl>
                                      </p:cBhvr>
                                      <p:from x="100000" y="100000"/>
                                      <p:to x="80000" y="100000"/>
                                    </p:animScale>
                                    <p:anim by="(#ppt_h/3+#ppt_w*0.1)" calcmode="lin" valueType="num">
                                      <p:cBhvr additive="sum">
                                        <p:cTn id="120" dur="200" decel="100000" autoRev="1" fill="hold">
                                          <p:stCondLst>
                                            <p:cond delay="600"/>
                                          </p:stCondLst>
                                        </p:cTn>
                                        <p:tgtEl>
                                          <p:spTgt spid="1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21" grpId="0" animBg="1"/>
      <p:bldP spid="22" grpId="0" animBg="1"/>
      <p:bldP spid="13"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76200" y="533400"/>
            <a:ext cx="9220200" cy="4978063"/>
            <a:chOff x="-76200" y="533400"/>
            <a:chExt cx="9220200" cy="4978063"/>
          </a:xfrm>
        </p:grpSpPr>
        <p:sp>
          <p:nvSpPr>
            <p:cNvPr id="40" name="TextBox 39"/>
            <p:cNvSpPr txBox="1"/>
            <p:nvPr/>
          </p:nvSpPr>
          <p:spPr>
            <a:xfrm>
              <a:off x="-76200" y="533400"/>
              <a:ext cx="4953000" cy="646331"/>
            </a:xfrm>
            <a:prstGeom prst="rect">
              <a:avLst/>
            </a:prstGeom>
            <a:noFill/>
          </p:spPr>
          <p:txBody>
            <a:bodyPr wrap="square" rtlCol="0">
              <a:spAutoFit/>
            </a:bodyPr>
            <a:lstStyle/>
            <a:p>
              <a:pPr algn="ctr"/>
              <a:r>
                <a:rPr lang="en-US" sz="3600" b="1" dirty="0" smtClean="0"/>
                <a:t>ISLAND IN THE SKY AREA</a:t>
              </a:r>
            </a:p>
          </p:txBody>
        </p:sp>
        <p:sp>
          <p:nvSpPr>
            <p:cNvPr id="41" name="Rectangle 40"/>
            <p:cNvSpPr/>
            <p:nvPr/>
          </p:nvSpPr>
          <p:spPr>
            <a:xfrm>
              <a:off x="0" y="1066800"/>
              <a:ext cx="4876800" cy="3262432"/>
            </a:xfrm>
            <a:prstGeom prst="rect">
              <a:avLst/>
            </a:prstGeom>
          </p:spPr>
          <p:txBody>
            <a:bodyPr wrap="square">
              <a:spAutoFit/>
            </a:bodyPr>
            <a:lstStyle/>
            <a:p>
              <a:pPr marL="176213" indent="-176213">
                <a:spcAft>
                  <a:spcPts val="600"/>
                </a:spcAft>
                <a:buFont typeface="Arial" pitchFamily="34" charset="0"/>
                <a:buChar char="•"/>
              </a:pPr>
              <a:r>
                <a:rPr lang="en-US" sz="2800" dirty="0" smtClean="0"/>
                <a:t>This area on our previous map is the location of Upheaval Dome</a:t>
              </a:r>
            </a:p>
            <a:p>
              <a:pPr marL="176213" indent="-176213">
                <a:spcAft>
                  <a:spcPts val="600"/>
                </a:spcAft>
                <a:buFont typeface="Arial" pitchFamily="34" charset="0"/>
                <a:buChar char="•"/>
              </a:pPr>
              <a:r>
                <a:rPr lang="en-US" sz="2800" dirty="0" smtClean="0"/>
                <a:t>An aerial view shows the bull's-eye outline of the rocks</a:t>
              </a:r>
            </a:p>
            <a:p>
              <a:pPr marL="176213" indent="-176213">
                <a:spcAft>
                  <a:spcPts val="600"/>
                </a:spcAft>
                <a:buFont typeface="Arial" pitchFamily="34" charset="0"/>
                <a:buChar char="•"/>
              </a:pPr>
              <a:r>
                <a:rPr lang="en-US" sz="2800" dirty="0" smtClean="0"/>
                <a:t>It shows up on the geologic maps like this – 3 mi diameter</a:t>
              </a:r>
            </a:p>
          </p:txBody>
        </p:sp>
        <p:sp>
          <p:nvSpPr>
            <p:cNvPr id="42" name="Rectangle 41"/>
            <p:cNvSpPr/>
            <p:nvPr/>
          </p:nvSpPr>
          <p:spPr>
            <a:xfrm>
              <a:off x="0" y="3720911"/>
              <a:ext cx="9144000" cy="1031051"/>
            </a:xfrm>
            <a:prstGeom prst="rect">
              <a:avLst/>
            </a:prstGeom>
          </p:spPr>
          <p:txBody>
            <a:bodyPr wrap="square">
              <a:spAutoFit/>
            </a:bodyPr>
            <a:lstStyle/>
            <a:p>
              <a:pPr marL="176213" indent="-176213">
                <a:spcAft>
                  <a:spcPts val="600"/>
                </a:spcAft>
              </a:pPr>
              <a:r>
                <a:rPr lang="en-US" sz="2800" dirty="0" smtClean="0"/>
                <a:t>	</a:t>
              </a:r>
            </a:p>
            <a:p>
              <a:pPr marL="176213" indent="-176213">
                <a:spcAft>
                  <a:spcPts val="600"/>
                </a:spcAft>
              </a:pPr>
              <a:endParaRPr lang="en-US" sz="2800" dirty="0" smtClean="0"/>
            </a:p>
          </p:txBody>
        </p:sp>
        <p:grpSp>
          <p:nvGrpSpPr>
            <p:cNvPr id="43" name="Group 9"/>
            <p:cNvGrpSpPr/>
            <p:nvPr/>
          </p:nvGrpSpPr>
          <p:grpSpPr>
            <a:xfrm>
              <a:off x="4746609" y="609600"/>
              <a:ext cx="4397391" cy="3581400"/>
              <a:chOff x="4746609" y="533400"/>
              <a:chExt cx="4397391" cy="3581400"/>
            </a:xfrm>
          </p:grpSpPr>
          <p:pic>
            <p:nvPicPr>
              <p:cNvPr id="44" name="Picture 3"/>
              <p:cNvPicPr>
                <a:picLocks noChangeAspect="1" noChangeArrowheads="1"/>
              </p:cNvPicPr>
              <p:nvPr/>
            </p:nvPicPr>
            <p:blipFill>
              <a:blip r:embed="rId2" cstate="print"/>
              <a:srcRect b="34722"/>
              <a:stretch>
                <a:fillRect/>
              </a:stretch>
            </p:blipFill>
            <p:spPr bwMode="auto">
              <a:xfrm>
                <a:off x="4746609" y="533400"/>
                <a:ext cx="4397391" cy="3581400"/>
              </a:xfrm>
              <a:prstGeom prst="rect">
                <a:avLst/>
              </a:prstGeom>
              <a:noFill/>
              <a:ln w="9525">
                <a:noFill/>
                <a:miter lim="800000"/>
                <a:headEnd/>
                <a:tailEnd/>
              </a:ln>
            </p:spPr>
          </p:pic>
          <p:sp>
            <p:nvSpPr>
              <p:cNvPr id="45" name="Freeform 44"/>
              <p:cNvSpPr/>
              <p:nvPr/>
            </p:nvSpPr>
            <p:spPr>
              <a:xfrm>
                <a:off x="6581553" y="1116419"/>
                <a:ext cx="1435396" cy="1626781"/>
              </a:xfrm>
              <a:custGeom>
                <a:avLst/>
                <a:gdLst>
                  <a:gd name="connsiteX0" fmla="*/ 1435396 w 1435396"/>
                  <a:gd name="connsiteY0" fmla="*/ 0 h 1626781"/>
                  <a:gd name="connsiteX1" fmla="*/ 1127052 w 1435396"/>
                  <a:gd name="connsiteY1" fmla="*/ 744279 h 1626781"/>
                  <a:gd name="connsiteX2" fmla="*/ 978196 w 1435396"/>
                  <a:gd name="connsiteY2" fmla="*/ 935665 h 1626781"/>
                  <a:gd name="connsiteX3" fmla="*/ 1052624 w 1435396"/>
                  <a:gd name="connsiteY3" fmla="*/ 1541720 h 1626781"/>
                  <a:gd name="connsiteX4" fmla="*/ 882503 w 1435396"/>
                  <a:gd name="connsiteY4" fmla="*/ 1626781 h 1626781"/>
                  <a:gd name="connsiteX5" fmla="*/ 903768 w 1435396"/>
                  <a:gd name="connsiteY5" fmla="*/ 1371600 h 1626781"/>
                  <a:gd name="connsiteX6" fmla="*/ 723014 w 1435396"/>
                  <a:gd name="connsiteY6" fmla="*/ 1297172 h 1626781"/>
                  <a:gd name="connsiteX7" fmla="*/ 839973 w 1435396"/>
                  <a:gd name="connsiteY7" fmla="*/ 1190846 h 1626781"/>
                  <a:gd name="connsiteX8" fmla="*/ 797442 w 1435396"/>
                  <a:gd name="connsiteY8" fmla="*/ 956930 h 1626781"/>
                  <a:gd name="connsiteX9" fmla="*/ 393405 w 1435396"/>
                  <a:gd name="connsiteY9" fmla="*/ 691116 h 1626781"/>
                  <a:gd name="connsiteX10" fmla="*/ 106326 w 1435396"/>
                  <a:gd name="connsiteY10" fmla="*/ 744279 h 1626781"/>
                  <a:gd name="connsiteX11" fmla="*/ 170121 w 1435396"/>
                  <a:gd name="connsiteY11" fmla="*/ 595423 h 1626781"/>
                  <a:gd name="connsiteX12" fmla="*/ 0 w 1435396"/>
                  <a:gd name="connsiteY12" fmla="*/ 361506 h 1626781"/>
                  <a:gd name="connsiteX13" fmla="*/ 106326 w 1435396"/>
                  <a:gd name="connsiteY13" fmla="*/ 170120 h 1626781"/>
                  <a:gd name="connsiteX14" fmla="*/ 701749 w 1435396"/>
                  <a:gd name="connsiteY14" fmla="*/ 85060 h 1626781"/>
                  <a:gd name="connsiteX15" fmla="*/ 1435396 w 1435396"/>
                  <a:gd name="connsiteY15" fmla="*/ 0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96" h="1626781">
                    <a:moveTo>
                      <a:pt x="1435396" y="0"/>
                    </a:moveTo>
                    <a:lnTo>
                      <a:pt x="1127052" y="744279"/>
                    </a:lnTo>
                    <a:lnTo>
                      <a:pt x="978196" y="935665"/>
                    </a:lnTo>
                    <a:lnTo>
                      <a:pt x="1052624" y="1541720"/>
                    </a:lnTo>
                    <a:lnTo>
                      <a:pt x="882503" y="1626781"/>
                    </a:lnTo>
                    <a:lnTo>
                      <a:pt x="903768" y="1371600"/>
                    </a:lnTo>
                    <a:lnTo>
                      <a:pt x="723014" y="1297172"/>
                    </a:lnTo>
                    <a:lnTo>
                      <a:pt x="839973" y="1190846"/>
                    </a:lnTo>
                    <a:lnTo>
                      <a:pt x="797442" y="956930"/>
                    </a:lnTo>
                    <a:lnTo>
                      <a:pt x="393405" y="691116"/>
                    </a:lnTo>
                    <a:lnTo>
                      <a:pt x="106326" y="744279"/>
                    </a:lnTo>
                    <a:lnTo>
                      <a:pt x="170121" y="595423"/>
                    </a:lnTo>
                    <a:lnTo>
                      <a:pt x="0" y="361506"/>
                    </a:lnTo>
                    <a:lnTo>
                      <a:pt x="106326" y="170120"/>
                    </a:lnTo>
                    <a:lnTo>
                      <a:pt x="701749" y="85060"/>
                    </a:lnTo>
                    <a:lnTo>
                      <a:pt x="1435396"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ight Arrow 45"/>
            <p:cNvSpPr/>
            <p:nvPr/>
          </p:nvSpPr>
          <p:spPr>
            <a:xfrm>
              <a:off x="6172200" y="1447800"/>
              <a:ext cx="685800" cy="304800"/>
            </a:xfrm>
            <a:prstGeom prst="rightArrow">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4745736" y="762000"/>
              <a:ext cx="4398264" cy="3298698"/>
              <a:chOff x="4745736" y="838200"/>
              <a:chExt cx="4398264" cy="3298698"/>
            </a:xfrm>
          </p:grpSpPr>
          <p:pic>
            <p:nvPicPr>
              <p:cNvPr id="48" name="Picture 5" descr="http://www.passc.net/EarthImpactDatabase/Images/upheaval%20dome/Uphe004.jpg"/>
              <p:cNvPicPr>
                <a:picLocks noChangeAspect="1" noChangeArrowheads="1"/>
              </p:cNvPicPr>
              <p:nvPr/>
            </p:nvPicPr>
            <p:blipFill>
              <a:blip r:embed="rId3" cstate="print"/>
              <a:srcRect/>
              <a:stretch>
                <a:fillRect/>
              </a:stretch>
            </p:blipFill>
            <p:spPr bwMode="auto">
              <a:xfrm>
                <a:off x="4745736" y="838200"/>
                <a:ext cx="4398264" cy="3298698"/>
              </a:xfrm>
              <a:prstGeom prst="rect">
                <a:avLst/>
              </a:prstGeom>
              <a:noFill/>
            </p:spPr>
          </p:pic>
          <p:sp>
            <p:nvSpPr>
              <p:cNvPr id="49" name="TextBox 48"/>
              <p:cNvSpPr txBox="1"/>
              <p:nvPr/>
            </p:nvSpPr>
            <p:spPr>
              <a:xfrm>
                <a:off x="4767944" y="838200"/>
                <a:ext cx="1981200" cy="523220"/>
              </a:xfrm>
              <a:prstGeom prst="rect">
                <a:avLst/>
              </a:prstGeom>
              <a:solidFill>
                <a:schemeClr val="bg1"/>
              </a:solidFill>
            </p:spPr>
            <p:txBody>
              <a:bodyPr wrap="square" rtlCol="0">
                <a:spAutoFit/>
              </a:bodyPr>
              <a:lstStyle/>
              <a:p>
                <a:r>
                  <a:rPr lang="en-US" sz="2800" b="1" dirty="0" smtClean="0"/>
                  <a:t>Aerial View</a:t>
                </a:r>
              </a:p>
            </p:txBody>
          </p:sp>
        </p:grpSp>
        <p:sp>
          <p:nvSpPr>
            <p:cNvPr id="50" name="Oval 49"/>
            <p:cNvSpPr/>
            <p:nvPr/>
          </p:nvSpPr>
          <p:spPr>
            <a:xfrm>
              <a:off x="6498772" y="2100942"/>
              <a:ext cx="762000" cy="4245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019800" y="1981200"/>
              <a:ext cx="18288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791200" y="1905000"/>
              <a:ext cx="2438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029200" y="1676400"/>
              <a:ext cx="3733800" cy="175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p:cNvPicPr>
              <a:picLocks noChangeAspect="1" noChangeArrowheads="1"/>
            </p:cNvPicPr>
            <p:nvPr/>
          </p:nvPicPr>
          <p:blipFill>
            <a:blip r:embed="rId4" cstate="print"/>
            <a:srcRect l="22282" r="22282" b="30112"/>
            <a:stretch>
              <a:fillRect/>
            </a:stretch>
          </p:blipFill>
          <p:spPr bwMode="auto">
            <a:xfrm>
              <a:off x="4745736" y="609600"/>
              <a:ext cx="4398264" cy="3581400"/>
            </a:xfrm>
            <a:prstGeom prst="rect">
              <a:avLst/>
            </a:prstGeom>
            <a:noFill/>
            <a:ln w="9525">
              <a:noFill/>
              <a:miter lim="800000"/>
              <a:headEnd/>
              <a:tailEnd/>
            </a:ln>
          </p:spPr>
        </p:pic>
        <p:sp>
          <p:nvSpPr>
            <p:cNvPr id="55" name="Right Arrow 54"/>
            <p:cNvSpPr/>
            <p:nvPr/>
          </p:nvSpPr>
          <p:spPr>
            <a:xfrm>
              <a:off x="4953000" y="838200"/>
              <a:ext cx="685800" cy="304800"/>
            </a:xfrm>
            <a:prstGeom prst="rightArrow">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524000" y="4495800"/>
              <a:ext cx="6324600" cy="1015663"/>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What is this?</a:t>
              </a:r>
            </a:p>
          </p:txBody>
        </p:sp>
        <p:pic>
          <p:nvPicPr>
            <p:cNvPr id="57" name="Picture 2"/>
            <p:cNvPicPr>
              <a:picLocks noChangeAspect="1" noChangeArrowheads="1"/>
            </p:cNvPicPr>
            <p:nvPr/>
          </p:nvPicPr>
          <p:blipFill>
            <a:blip r:embed="rId5" cstate="print"/>
            <a:srcRect/>
            <a:stretch>
              <a:fillRect/>
            </a:stretch>
          </p:blipFill>
          <p:spPr bwMode="auto">
            <a:xfrm>
              <a:off x="5029200" y="609600"/>
              <a:ext cx="3713346" cy="3581400"/>
            </a:xfrm>
            <a:prstGeom prst="rect">
              <a:avLst/>
            </a:prstGeom>
            <a:noFill/>
            <a:ln w="9525">
              <a:noFill/>
              <a:miter lim="800000"/>
              <a:headEnd/>
              <a:tailEnd/>
            </a:ln>
          </p:spPr>
        </p:pic>
        <p:grpSp>
          <p:nvGrpSpPr>
            <p:cNvPr id="58" name="Group 57"/>
            <p:cNvGrpSpPr/>
            <p:nvPr/>
          </p:nvGrpSpPr>
          <p:grpSpPr>
            <a:xfrm>
              <a:off x="5943600" y="2362200"/>
              <a:ext cx="2209800" cy="675620"/>
              <a:chOff x="5943600" y="2362200"/>
              <a:chExt cx="2209800" cy="675620"/>
            </a:xfrm>
          </p:grpSpPr>
          <p:cxnSp>
            <p:nvCxnSpPr>
              <p:cNvPr id="59" name="Straight Arrow Connector 58"/>
              <p:cNvCxnSpPr/>
              <p:nvPr/>
            </p:nvCxnSpPr>
            <p:spPr>
              <a:xfrm>
                <a:off x="5943600" y="2362200"/>
                <a:ext cx="2209800" cy="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400800" y="2514600"/>
                <a:ext cx="1143000" cy="523220"/>
              </a:xfrm>
              <a:prstGeom prst="rect">
                <a:avLst/>
              </a:prstGeom>
              <a:solidFill>
                <a:schemeClr val="bg1"/>
              </a:solidFill>
            </p:spPr>
            <p:txBody>
              <a:bodyPr wrap="square" rtlCol="0">
                <a:spAutoFit/>
              </a:bodyPr>
              <a:lstStyle/>
              <a:p>
                <a:r>
                  <a:rPr lang="en-US" sz="2800" b="1" dirty="0" smtClean="0"/>
                  <a:t>3 mile </a:t>
                </a:r>
              </a:p>
            </p:txBody>
          </p:sp>
        </p:grpSp>
      </p:grpSp>
      <p:sp>
        <p:nvSpPr>
          <p:cNvPr id="2" name="Title 1"/>
          <p:cNvSpPr>
            <a:spLocks noGrp="1"/>
          </p:cNvSpPr>
          <p:nvPr>
            <p:ph type="title"/>
          </p:nvPr>
        </p:nvSpPr>
        <p:spPr/>
        <p:txBody>
          <a:bodyPr>
            <a:normAutofit fontScale="90000"/>
          </a:bodyPr>
          <a:lstStyle/>
          <a:p>
            <a:r>
              <a:rPr lang="en-US" dirty="0" smtClean="0"/>
              <a:t>CANYONLANDS NP – UPHEAVAL DOME</a:t>
            </a:r>
            <a:endParaRPr lang="en-US" dirty="0"/>
          </a:p>
        </p:txBody>
      </p:sp>
      <p:pic>
        <p:nvPicPr>
          <p:cNvPr id="148484" name="Picture 4" descr="https://www.terragalleria.com/images/np-plateau/cany53847.jpeg"/>
          <p:cNvPicPr>
            <a:picLocks noChangeAspect="1" noChangeArrowheads="1"/>
          </p:cNvPicPr>
          <p:nvPr/>
        </p:nvPicPr>
        <p:blipFill>
          <a:blip r:embed="rId6" cstate="print"/>
          <a:srcRect/>
          <a:stretch>
            <a:fillRect/>
          </a:stretch>
        </p:blipFill>
        <p:spPr bwMode="auto">
          <a:xfrm>
            <a:off x="9144000" y="457200"/>
            <a:ext cx="5486400" cy="3743325"/>
          </a:xfrm>
          <a:prstGeom prst="rect">
            <a:avLst/>
          </a:prstGeom>
          <a:noFill/>
        </p:spPr>
      </p:pic>
      <p:pic>
        <p:nvPicPr>
          <p:cNvPr id="148485" name="Picture 5"/>
          <p:cNvPicPr>
            <a:picLocks noChangeAspect="1" noChangeArrowheads="1"/>
          </p:cNvPicPr>
          <p:nvPr/>
        </p:nvPicPr>
        <p:blipFill>
          <a:blip r:embed="rId7" cstate="print"/>
          <a:srcRect/>
          <a:stretch>
            <a:fillRect/>
          </a:stretch>
        </p:blipFill>
        <p:spPr bwMode="auto">
          <a:xfrm>
            <a:off x="951149" y="609600"/>
            <a:ext cx="7241702" cy="6126480"/>
          </a:xfrm>
          <a:prstGeom prst="rect">
            <a:avLst/>
          </a:prstGeom>
          <a:noFill/>
          <a:ln w="9525">
            <a:noFill/>
            <a:miter lim="800000"/>
            <a:headEnd/>
            <a:tailEnd/>
          </a:ln>
        </p:spPr>
      </p:pic>
      <p:sp>
        <p:nvSpPr>
          <p:cNvPr id="9" name="TextBox 8"/>
          <p:cNvSpPr txBox="1"/>
          <p:nvPr/>
        </p:nvSpPr>
        <p:spPr>
          <a:xfrm>
            <a:off x="1066800" y="838200"/>
            <a:ext cx="3505200" cy="830997"/>
          </a:xfrm>
          <a:prstGeom prst="rect">
            <a:avLst/>
          </a:prstGeom>
          <a:solidFill>
            <a:schemeClr val="bg1"/>
          </a:solidFill>
        </p:spPr>
        <p:txBody>
          <a:bodyPr wrap="square" rtlCol="0">
            <a:spAutoFit/>
          </a:bodyPr>
          <a:lstStyle/>
          <a:p>
            <a:pPr algn="ctr"/>
            <a:r>
              <a:rPr lang="en-US" sz="2400" b="1" dirty="0" smtClean="0"/>
              <a:t>Flipped up edges of over-lying, sedimentary layers</a:t>
            </a:r>
          </a:p>
        </p:txBody>
      </p:sp>
      <p:grpSp>
        <p:nvGrpSpPr>
          <p:cNvPr id="27" name="Group 26"/>
          <p:cNvGrpSpPr/>
          <p:nvPr/>
        </p:nvGrpSpPr>
        <p:grpSpPr>
          <a:xfrm>
            <a:off x="2438400" y="1669197"/>
            <a:ext cx="4114801" cy="2445603"/>
            <a:chOff x="2214035" y="1641592"/>
            <a:chExt cx="4190999" cy="1961027"/>
          </a:xfrm>
        </p:grpSpPr>
        <p:cxnSp>
          <p:nvCxnSpPr>
            <p:cNvPr id="11" name="Straight Arrow Connector 10"/>
            <p:cNvCxnSpPr>
              <a:stCxn id="9" idx="2"/>
            </p:cNvCxnSpPr>
            <p:nvPr/>
          </p:nvCxnSpPr>
          <p:spPr>
            <a:xfrm>
              <a:off x="2757313" y="1641592"/>
              <a:ext cx="3647721" cy="66562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2"/>
            </p:cNvCxnSpPr>
            <p:nvPr/>
          </p:nvCxnSpPr>
          <p:spPr>
            <a:xfrm>
              <a:off x="2757313" y="1641592"/>
              <a:ext cx="3114322" cy="89422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a:off x="2757313" y="1641592"/>
              <a:ext cx="1818921" cy="135142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2"/>
            </p:cNvCxnSpPr>
            <p:nvPr/>
          </p:nvCxnSpPr>
          <p:spPr>
            <a:xfrm flipH="1">
              <a:off x="2214035" y="1641592"/>
              <a:ext cx="543278" cy="196102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4648200" y="685800"/>
            <a:ext cx="3429000" cy="1200329"/>
          </a:xfrm>
          <a:prstGeom prst="rect">
            <a:avLst/>
          </a:prstGeom>
          <a:solidFill>
            <a:schemeClr val="bg1"/>
          </a:solidFill>
        </p:spPr>
        <p:txBody>
          <a:bodyPr wrap="square" rtlCol="0">
            <a:spAutoFit/>
          </a:bodyPr>
          <a:lstStyle/>
          <a:p>
            <a:pPr algn="ctr"/>
            <a:r>
              <a:rPr lang="en-US" sz="2400" b="1" dirty="0" smtClean="0"/>
              <a:t>Oldest &amp; deepest Paradox Basin Salt is exposed &amp; dome shaped</a:t>
            </a:r>
          </a:p>
        </p:txBody>
      </p:sp>
      <p:cxnSp>
        <p:nvCxnSpPr>
          <p:cNvPr id="37" name="Straight Arrow Connector 36"/>
          <p:cNvCxnSpPr>
            <a:stCxn id="28" idx="2"/>
          </p:cNvCxnSpPr>
          <p:nvPr/>
        </p:nvCxnSpPr>
        <p:spPr>
          <a:xfrm flipH="1">
            <a:off x="3962400" y="1886129"/>
            <a:ext cx="2400300" cy="276207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66800" y="5410200"/>
            <a:ext cx="3200400" cy="1200329"/>
          </a:xfrm>
          <a:prstGeom prst="rect">
            <a:avLst/>
          </a:prstGeom>
          <a:solidFill>
            <a:schemeClr val="bg1"/>
          </a:solidFill>
        </p:spPr>
        <p:txBody>
          <a:bodyPr wrap="square" rtlCol="0">
            <a:spAutoFit/>
          </a:bodyPr>
          <a:lstStyle/>
          <a:p>
            <a:pPr algn="ctr"/>
            <a:r>
              <a:rPr lang="en-US" sz="2400" b="1" dirty="0" err="1" smtClean="0"/>
              <a:t>Downwarping</a:t>
            </a:r>
            <a:r>
              <a:rPr lang="en-US" sz="2400" b="1" dirty="0" smtClean="0"/>
              <a:t> of sedimentary layers forming  a syncline</a:t>
            </a:r>
          </a:p>
        </p:txBody>
      </p:sp>
      <p:cxnSp>
        <p:nvCxnSpPr>
          <p:cNvPr id="63" name="Straight Arrow Connector 62"/>
          <p:cNvCxnSpPr>
            <a:stCxn id="62" idx="3"/>
          </p:cNvCxnSpPr>
          <p:nvPr/>
        </p:nvCxnSpPr>
        <p:spPr>
          <a:xfrm flipV="1">
            <a:off x="4267200" y="5543729"/>
            <a:ext cx="1066800" cy="46663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724400" y="5562600"/>
            <a:ext cx="3200400" cy="954107"/>
          </a:xfrm>
          <a:prstGeom prst="rect">
            <a:avLst/>
          </a:prstGeom>
          <a:solidFill>
            <a:srgbClr val="FFFF00"/>
          </a:solidFill>
        </p:spPr>
        <p:txBody>
          <a:bodyPr wrap="square" rtlCol="0">
            <a:spAutoFit/>
          </a:bodyPr>
          <a:lstStyle/>
          <a:p>
            <a:pPr algn="ctr"/>
            <a:r>
              <a:rPr lang="en-US" sz="2800" b="1" dirty="0" smtClean="0"/>
              <a:t>WHAT COULD HAVE CAUSED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1"/>
                                        </p:tgtEl>
                                      </p:cBhvr>
                                    </p:animEffect>
                                    <p:set>
                                      <p:cBhvr>
                                        <p:cTn id="7" dur="1" fill="hold">
                                          <p:stCondLst>
                                            <p:cond delay="999"/>
                                          </p:stCondLst>
                                        </p:cTn>
                                        <p:tgtEl>
                                          <p:spTgt spid="61"/>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148485"/>
                                        </p:tgtEl>
                                        <p:attrNameLst>
                                          <p:attrName>style.visibility</p:attrName>
                                        </p:attrNameLst>
                                      </p:cBhvr>
                                      <p:to>
                                        <p:strVal val="visible"/>
                                      </p:to>
                                    </p:set>
                                    <p:animEffect transition="in" filter="wipe(down)">
                                      <p:cBhvr>
                                        <p:cTn id="10" dur="1000"/>
                                        <p:tgtEl>
                                          <p:spTgt spid="14848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7"/>
                                        </p:tgtEl>
                                      </p:cBhvr>
                                    </p:animEffect>
                                    <p:set>
                                      <p:cBhvr>
                                        <p:cTn id="23" dur="1" fill="hold">
                                          <p:stCondLst>
                                            <p:cond delay="999"/>
                                          </p:stCondLst>
                                        </p:cTn>
                                        <p:tgtEl>
                                          <p:spTgt spid="27"/>
                                        </p:tgtEl>
                                        <p:attrNameLst>
                                          <p:attrName>style.visibility</p:attrName>
                                        </p:attrNameLst>
                                      </p:cBhvr>
                                      <p:to>
                                        <p:strVal val="hidden"/>
                                      </p:to>
                                    </p:se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1000"/>
                                        <p:tgtEl>
                                          <p:spTgt spid="28"/>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10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37"/>
                                        </p:tgtEl>
                                      </p:cBhvr>
                                    </p:animEffect>
                                    <p:set>
                                      <p:cBhvr>
                                        <p:cTn id="35" dur="1" fill="hold">
                                          <p:stCondLst>
                                            <p:cond delay="999"/>
                                          </p:stCondLst>
                                        </p:cTn>
                                        <p:tgtEl>
                                          <p:spTgt spid="37"/>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down)">
                                      <p:cBhvr>
                                        <p:cTn id="38" dur="1000"/>
                                        <p:tgtEl>
                                          <p:spTgt spid="62"/>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up)">
                                      <p:cBhvr>
                                        <p:cTn id="42" dur="10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63"/>
                                        </p:tgtEl>
                                      </p:cBhvr>
                                    </p:animEffect>
                                    <p:set>
                                      <p:cBhvr>
                                        <p:cTn id="47" dur="1" fill="hold">
                                          <p:stCondLst>
                                            <p:cond delay="999"/>
                                          </p:stCondLst>
                                        </p:cTn>
                                        <p:tgtEl>
                                          <p:spTgt spid="63"/>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wipe(down)">
                                      <p:cBhvr>
                                        <p:cTn id="50"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P spid="62"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066800" y="1828800"/>
            <a:ext cx="6813550" cy="5029200"/>
            <a:chOff x="-5257800" y="5943600"/>
            <a:chExt cx="6813550" cy="5029200"/>
          </a:xfrm>
        </p:grpSpPr>
        <p:grpSp>
          <p:nvGrpSpPr>
            <p:cNvPr id="19" name="Group 18"/>
            <p:cNvGrpSpPr/>
            <p:nvPr/>
          </p:nvGrpSpPr>
          <p:grpSpPr>
            <a:xfrm>
              <a:off x="-5257800" y="5943600"/>
              <a:ext cx="6813550" cy="5029200"/>
              <a:chOff x="-6172200" y="5562600"/>
              <a:chExt cx="6813550" cy="5029200"/>
            </a:xfrm>
          </p:grpSpPr>
          <p:pic>
            <p:nvPicPr>
              <p:cNvPr id="117762" name="Picture 2"/>
              <p:cNvPicPr>
                <a:picLocks noChangeAspect="1" noChangeArrowheads="1"/>
              </p:cNvPicPr>
              <p:nvPr/>
            </p:nvPicPr>
            <p:blipFill>
              <a:blip r:embed="rId3" cstate="print"/>
              <a:srcRect/>
              <a:stretch>
                <a:fillRect/>
              </a:stretch>
            </p:blipFill>
            <p:spPr bwMode="auto">
              <a:xfrm>
                <a:off x="-6172200" y="5562600"/>
                <a:ext cx="6813550" cy="5022850"/>
              </a:xfrm>
              <a:prstGeom prst="rect">
                <a:avLst/>
              </a:prstGeom>
              <a:noFill/>
              <a:ln w="9525">
                <a:noFill/>
                <a:miter lim="800000"/>
                <a:headEnd/>
                <a:tailEnd/>
              </a:ln>
            </p:spPr>
          </p:pic>
          <p:sp>
            <p:nvSpPr>
              <p:cNvPr id="10" name="TextBox 9"/>
              <p:cNvSpPr txBox="1"/>
              <p:nvPr/>
            </p:nvSpPr>
            <p:spPr>
              <a:xfrm>
                <a:off x="-5378450" y="9760803"/>
                <a:ext cx="5410200" cy="830997"/>
              </a:xfrm>
              <a:prstGeom prst="rect">
                <a:avLst/>
              </a:prstGeom>
              <a:solidFill>
                <a:schemeClr val="bg1"/>
              </a:solidFill>
            </p:spPr>
            <p:txBody>
              <a:bodyPr wrap="square" rtlCol="0">
                <a:spAutoFit/>
              </a:bodyPr>
              <a:lstStyle/>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COLUMBIA SUPERCONTINENT</a:t>
                </a:r>
              </a:p>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1,750 Ma</a:t>
                </a:r>
              </a:p>
            </p:txBody>
          </p:sp>
        </p:grpSp>
        <p:sp>
          <p:nvSpPr>
            <p:cNvPr id="24" name="Oval 23"/>
            <p:cNvSpPr/>
            <p:nvPr/>
          </p:nvSpPr>
          <p:spPr>
            <a:xfrm>
              <a:off x="-2438400" y="65532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844675" y="1816360"/>
            <a:ext cx="5257801" cy="5041640"/>
            <a:chOff x="1828801" y="5867400"/>
            <a:chExt cx="5257801" cy="5041640"/>
          </a:xfrm>
        </p:grpSpPr>
        <p:grpSp>
          <p:nvGrpSpPr>
            <p:cNvPr id="12" name="Group 11"/>
            <p:cNvGrpSpPr/>
            <p:nvPr/>
          </p:nvGrpSpPr>
          <p:grpSpPr>
            <a:xfrm>
              <a:off x="1828801" y="5867400"/>
              <a:ext cx="5257801" cy="5041640"/>
              <a:chOff x="7924800" y="-152400"/>
              <a:chExt cx="5105400" cy="5105400"/>
            </a:xfrm>
          </p:grpSpPr>
          <p:pic>
            <p:nvPicPr>
              <p:cNvPr id="117765" name="Picture 5"/>
              <p:cNvPicPr>
                <a:picLocks noChangeAspect="1" noChangeArrowheads="1"/>
              </p:cNvPicPr>
              <p:nvPr/>
            </p:nvPicPr>
            <p:blipFill>
              <a:blip r:embed="rId4" cstate="print"/>
              <a:srcRect/>
              <a:stretch>
                <a:fillRect/>
              </a:stretch>
            </p:blipFill>
            <p:spPr bwMode="auto">
              <a:xfrm>
                <a:off x="7924800" y="-152400"/>
                <a:ext cx="5105400" cy="5105400"/>
              </a:xfrm>
              <a:prstGeom prst="rect">
                <a:avLst/>
              </a:prstGeom>
              <a:noFill/>
              <a:ln w="9525">
                <a:noFill/>
                <a:miter lim="800000"/>
                <a:headEnd/>
                <a:tailEnd/>
              </a:ln>
            </p:spPr>
          </p:pic>
          <p:sp>
            <p:nvSpPr>
              <p:cNvPr id="11" name="TextBox 10"/>
              <p:cNvSpPr txBox="1"/>
              <p:nvPr/>
            </p:nvSpPr>
            <p:spPr>
              <a:xfrm>
                <a:off x="8205349" y="-133109"/>
                <a:ext cx="4801704" cy="841506"/>
              </a:xfrm>
              <a:prstGeom prst="rect">
                <a:avLst/>
              </a:prstGeom>
              <a:solidFill>
                <a:schemeClr val="bg1"/>
              </a:solidFill>
            </p:spPr>
            <p:txBody>
              <a:bodyPr wrap="square" rtlCol="0">
                <a:spAutoFit/>
              </a:bodyPr>
              <a:lstStyle/>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PANNOTIA SUPERCONTINENT</a:t>
                </a:r>
              </a:p>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545 Ma</a:t>
                </a:r>
              </a:p>
            </p:txBody>
          </p:sp>
        </p:grpSp>
        <p:sp>
          <p:nvSpPr>
            <p:cNvPr id="23" name="Oval 22"/>
            <p:cNvSpPr/>
            <p:nvPr/>
          </p:nvSpPr>
          <p:spPr>
            <a:xfrm>
              <a:off x="3200400" y="100584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672397" y="1828800"/>
            <a:ext cx="5602356" cy="5029200"/>
            <a:chOff x="1752601" y="838200"/>
            <a:chExt cx="5602356" cy="5029200"/>
          </a:xfrm>
        </p:grpSpPr>
        <p:grpSp>
          <p:nvGrpSpPr>
            <p:cNvPr id="18" name="Group 17"/>
            <p:cNvGrpSpPr/>
            <p:nvPr/>
          </p:nvGrpSpPr>
          <p:grpSpPr>
            <a:xfrm>
              <a:off x="1752601" y="838200"/>
              <a:ext cx="5602356" cy="5029200"/>
              <a:chOff x="7772400" y="5486400"/>
              <a:chExt cx="5368924" cy="4819650"/>
            </a:xfrm>
          </p:grpSpPr>
          <p:pic>
            <p:nvPicPr>
              <p:cNvPr id="117763" name="Picture 3"/>
              <p:cNvPicPr>
                <a:picLocks noChangeAspect="1" noChangeArrowheads="1"/>
              </p:cNvPicPr>
              <p:nvPr/>
            </p:nvPicPr>
            <p:blipFill>
              <a:blip r:embed="rId5" cstate="print"/>
              <a:srcRect/>
              <a:stretch>
                <a:fillRect/>
              </a:stretch>
            </p:blipFill>
            <p:spPr bwMode="auto">
              <a:xfrm>
                <a:off x="7772400" y="5486400"/>
                <a:ext cx="5334000" cy="4819650"/>
              </a:xfrm>
              <a:prstGeom prst="rect">
                <a:avLst/>
              </a:prstGeom>
              <a:noFill/>
              <a:ln w="9525">
                <a:noFill/>
                <a:miter lim="800000"/>
                <a:headEnd/>
                <a:tailEnd/>
              </a:ln>
            </p:spPr>
          </p:pic>
          <p:sp>
            <p:nvSpPr>
              <p:cNvPr id="17" name="TextBox 16"/>
              <p:cNvSpPr txBox="1"/>
              <p:nvPr/>
            </p:nvSpPr>
            <p:spPr>
              <a:xfrm>
                <a:off x="8321674" y="5493303"/>
                <a:ext cx="4819650" cy="796372"/>
              </a:xfrm>
              <a:prstGeom prst="rect">
                <a:avLst/>
              </a:prstGeom>
              <a:solidFill>
                <a:schemeClr val="bg1"/>
              </a:solidFill>
            </p:spPr>
            <p:txBody>
              <a:bodyPr wrap="square" rtlCol="0">
                <a:spAutoFit/>
              </a:bodyPr>
              <a:lstStyle/>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RODINIA SUPERCONTINENT</a:t>
                </a:r>
              </a:p>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750 Ma</a:t>
                </a:r>
              </a:p>
            </p:txBody>
          </p:sp>
        </p:grpSp>
        <p:sp>
          <p:nvSpPr>
            <p:cNvPr id="20" name="Oval 19"/>
            <p:cNvSpPr/>
            <p:nvPr/>
          </p:nvSpPr>
          <p:spPr>
            <a:xfrm>
              <a:off x="4400550" y="2895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136346" y="1828800"/>
            <a:ext cx="6871309" cy="4010026"/>
            <a:chOff x="7391400" y="5791200"/>
            <a:chExt cx="6871309" cy="4010026"/>
          </a:xfrm>
        </p:grpSpPr>
        <p:grpSp>
          <p:nvGrpSpPr>
            <p:cNvPr id="16" name="Group 15"/>
            <p:cNvGrpSpPr/>
            <p:nvPr/>
          </p:nvGrpSpPr>
          <p:grpSpPr>
            <a:xfrm>
              <a:off x="7391400" y="5791200"/>
              <a:ext cx="6871309" cy="4010026"/>
              <a:chOff x="1129691" y="1828800"/>
              <a:chExt cx="6871309" cy="4010026"/>
            </a:xfrm>
          </p:grpSpPr>
          <p:pic>
            <p:nvPicPr>
              <p:cNvPr id="117767" name="Picture 7" descr="Gondwana (Conceito, Significado, O que é) - Knoow"/>
              <p:cNvPicPr>
                <a:picLocks noChangeAspect="1" noChangeArrowheads="1"/>
              </p:cNvPicPr>
              <p:nvPr/>
            </p:nvPicPr>
            <p:blipFill>
              <a:blip r:embed="rId6" cstate="print"/>
              <a:srcRect/>
              <a:stretch>
                <a:fillRect/>
              </a:stretch>
            </p:blipFill>
            <p:spPr bwMode="auto">
              <a:xfrm>
                <a:off x="1129691" y="1905000"/>
                <a:ext cx="6871309" cy="3933826"/>
              </a:xfrm>
              <a:prstGeom prst="rect">
                <a:avLst/>
              </a:prstGeom>
              <a:noFill/>
            </p:spPr>
          </p:pic>
          <p:sp>
            <p:nvSpPr>
              <p:cNvPr id="15" name="TextBox 14"/>
              <p:cNvSpPr txBox="1"/>
              <p:nvPr/>
            </p:nvSpPr>
            <p:spPr>
              <a:xfrm>
                <a:off x="1129691" y="1828800"/>
                <a:ext cx="6858000" cy="830997"/>
              </a:xfrm>
              <a:prstGeom prst="rect">
                <a:avLst/>
              </a:prstGeom>
              <a:solidFill>
                <a:schemeClr val="bg1"/>
              </a:solidFill>
            </p:spPr>
            <p:txBody>
              <a:bodyPr wrap="square" rtlCol="0">
                <a:spAutoFit/>
              </a:bodyPr>
              <a:lstStyle/>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PANGAEA SUPERCONTINENT</a:t>
                </a:r>
              </a:p>
              <a:p>
                <a:pPr algn="ctr"/>
                <a:r>
                  <a:rPr lang="en-US" sz="2400" b="1" i="1" dirty="0" smtClean="0">
                    <a:solidFill>
                      <a:srgbClr val="FF0000"/>
                    </a:solidFill>
                    <a:effectLst>
                      <a:outerShdw blurRad="38100" dist="38100" dir="2700000" algn="tl">
                        <a:srgbClr val="000000">
                          <a:alpha val="43137"/>
                        </a:srgbClr>
                      </a:outerShdw>
                    </a:effectLst>
                    <a:latin typeface="Segoe UI Black" pitchFamily="34" charset="0"/>
                    <a:ea typeface="Segoe UI Black" pitchFamily="34" charset="0"/>
                  </a:rPr>
                  <a:t>225 Ma</a:t>
                </a:r>
              </a:p>
            </p:txBody>
          </p:sp>
        </p:grpSp>
        <p:sp>
          <p:nvSpPr>
            <p:cNvPr id="22" name="Oval 21"/>
            <p:cNvSpPr/>
            <p:nvPr/>
          </p:nvSpPr>
          <p:spPr>
            <a:xfrm>
              <a:off x="9296400" y="75438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0" y="0"/>
            <a:ext cx="9144000" cy="646331"/>
          </a:xfrm>
          <a:prstGeom prst="rect">
            <a:avLst/>
          </a:prstGeom>
          <a:solidFill>
            <a:srgbClr val="FFFF00"/>
          </a:solidFill>
        </p:spPr>
        <p:txBody>
          <a:bodyPr wrap="square" rtlCol="0">
            <a:spAutoFit/>
          </a:bodyPr>
          <a:lstStyle/>
          <a:p>
            <a:pPr algn="ctr"/>
            <a:r>
              <a:rPr lang="en-US" sz="3600" b="1" dirty="0" smtClean="0"/>
              <a:t>Impact of Historical Supercontinents</a:t>
            </a:r>
          </a:p>
        </p:txBody>
      </p:sp>
      <p:sp>
        <p:nvSpPr>
          <p:cNvPr id="3" name="TextBox 2"/>
          <p:cNvSpPr txBox="1"/>
          <p:nvPr/>
        </p:nvSpPr>
        <p:spPr>
          <a:xfrm>
            <a:off x="0" y="7239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Over geologic time, all of the continental plates on the planet have come together to form SUPERCONTINENTS</a:t>
            </a:r>
          </a:p>
        </p:txBody>
      </p:sp>
      <p:sp>
        <p:nvSpPr>
          <p:cNvPr id="28" name="TextBox 27"/>
          <p:cNvSpPr txBox="1"/>
          <p:nvPr/>
        </p:nvSpPr>
        <p:spPr>
          <a:xfrm>
            <a:off x="0" y="722293"/>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Each time a SUPERCONTINENT assembles, there are crushing forces welding continents onto to each other</a:t>
            </a:r>
          </a:p>
        </p:txBody>
      </p:sp>
      <p:sp>
        <p:nvSpPr>
          <p:cNvPr id="29" name="TextBox 28"/>
          <p:cNvSpPr txBox="1"/>
          <p:nvPr/>
        </p:nvSpPr>
        <p:spPr>
          <a:xfrm>
            <a:off x="0" y="7239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These forces bend, break, fracture, suture, warp, etc. the continental plates</a:t>
            </a:r>
          </a:p>
        </p:txBody>
      </p:sp>
      <p:sp>
        <p:nvSpPr>
          <p:cNvPr id="30" name="TextBox 29"/>
          <p:cNvSpPr txBox="1"/>
          <p:nvPr/>
        </p:nvSpPr>
        <p:spPr>
          <a:xfrm>
            <a:off x="0" y="722293"/>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These geologic “scars” carry forward in a rock’s history and often in the history of that region</a:t>
            </a:r>
          </a:p>
        </p:txBody>
      </p:sp>
      <p:sp>
        <p:nvSpPr>
          <p:cNvPr id="31" name="TextBox 30"/>
          <p:cNvSpPr txBox="1"/>
          <p:nvPr/>
        </p:nvSpPr>
        <p:spPr>
          <a:xfrm>
            <a:off x="-9144000" y="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Over geologic time, all of the continental plates on the planet have come together to form SUPERCONTINENTS</a:t>
            </a:r>
          </a:p>
        </p:txBody>
      </p:sp>
      <p:sp>
        <p:nvSpPr>
          <p:cNvPr id="32" name="TextBox 31"/>
          <p:cNvSpPr txBox="1"/>
          <p:nvPr/>
        </p:nvSpPr>
        <p:spPr>
          <a:xfrm>
            <a:off x="-9144000" y="9906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Each time a SUPERCONTINENT assembles, there are crushing forces welding continents onto to each other</a:t>
            </a:r>
          </a:p>
        </p:txBody>
      </p:sp>
      <p:sp>
        <p:nvSpPr>
          <p:cNvPr id="33" name="TextBox 32"/>
          <p:cNvSpPr txBox="1"/>
          <p:nvPr/>
        </p:nvSpPr>
        <p:spPr>
          <a:xfrm>
            <a:off x="-9144000" y="19812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These forces bend, break, fracture, suture, warp, etc. the continental plates</a:t>
            </a:r>
          </a:p>
        </p:txBody>
      </p:sp>
      <p:sp>
        <p:nvSpPr>
          <p:cNvPr id="34" name="TextBox 33"/>
          <p:cNvSpPr txBox="1"/>
          <p:nvPr/>
        </p:nvSpPr>
        <p:spPr>
          <a:xfrm>
            <a:off x="-9144000" y="30480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These geologic “scars” carry forward in a rock’s history and often in the history of that region</a:t>
            </a:r>
          </a:p>
        </p:txBody>
      </p:sp>
      <p:sp>
        <p:nvSpPr>
          <p:cNvPr id="35" name="TextBox 34"/>
          <p:cNvSpPr txBox="1"/>
          <p:nvPr/>
        </p:nvSpPr>
        <p:spPr>
          <a:xfrm>
            <a:off x="-9144000" y="51054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And these geologic “scars” played a role in the formation of the wonderful geology of Arches &amp; Canyonlands NPs</a:t>
            </a:r>
          </a:p>
        </p:txBody>
      </p:sp>
      <p:sp>
        <p:nvSpPr>
          <p:cNvPr id="36" name="TextBox 35"/>
          <p:cNvSpPr txBox="1"/>
          <p:nvPr/>
        </p:nvSpPr>
        <p:spPr>
          <a:xfrm>
            <a:off x="0" y="722293"/>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And these geologic “scars” played a role in the formation of the wonderful geology of Arches &amp; Canyonlands NPs</a:t>
            </a:r>
          </a:p>
        </p:txBody>
      </p:sp>
      <p:sp>
        <p:nvSpPr>
          <p:cNvPr id="37" name="TextBox 36"/>
          <p:cNvSpPr txBox="1"/>
          <p:nvPr/>
        </p:nvSpPr>
        <p:spPr>
          <a:xfrm>
            <a:off x="-9144000" y="40386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These geologic “scars” include faults, folds, joints, horst &amp; grabens…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5"/>
                                        </p:tgtEl>
                                      </p:cBhvr>
                                    </p:animEffect>
                                    <p:set>
                                      <p:cBhvr>
                                        <p:cTn id="15" dur="1" fill="hold">
                                          <p:stCondLst>
                                            <p:cond delay="1999"/>
                                          </p:stCondLst>
                                        </p:cTn>
                                        <p:tgtEl>
                                          <p:spTgt spid="2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
                                            <p:txEl>
                                              <p:pRg st="0" end="0"/>
                                            </p:txEl>
                                          </p:spTgt>
                                        </p:tgtEl>
                                      </p:cBhvr>
                                    </p:animEffect>
                                    <p:set>
                                      <p:cBhvr>
                                        <p:cTn id="18" dur="1" fill="hold">
                                          <p:stCondLst>
                                            <p:cond delay="499"/>
                                          </p:stCondLst>
                                        </p:cTn>
                                        <p:tgtEl>
                                          <p:spTgt spid="3">
                                            <p:txEl>
                                              <p:pRg st="0" end="0"/>
                                            </p:txEl>
                                          </p:spTgt>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wipe(left)">
                                      <p:cBhvr>
                                        <p:cTn id="21" dur="1000"/>
                                        <p:tgtEl>
                                          <p:spTgt spid="28">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8">
                                            <p:txEl>
                                              <p:pRg st="0" end="0"/>
                                            </p:txEl>
                                          </p:spTgt>
                                        </p:tgtEl>
                                      </p:cBhvr>
                                    </p:animEffect>
                                    <p:set>
                                      <p:cBhvr>
                                        <p:cTn id="32" dur="1" fill="hold">
                                          <p:stCondLst>
                                            <p:cond delay="499"/>
                                          </p:stCondLst>
                                        </p:cTn>
                                        <p:tgtEl>
                                          <p:spTgt spid="28">
                                            <p:txEl>
                                              <p:pRg st="0" end="0"/>
                                            </p:txEl>
                                          </p:spTgt>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wipe(left)">
                                      <p:cBhvr>
                                        <p:cTn id="35" dur="1000"/>
                                        <p:tgtEl>
                                          <p:spTgt spid="29">
                                            <p:txEl>
                                              <p:pRg st="0" end="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1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26"/>
                                        </p:tgtEl>
                                      </p:cBhvr>
                                    </p:animEffect>
                                    <p:set>
                                      <p:cBhvr>
                                        <p:cTn id="43" dur="1" fill="hold">
                                          <p:stCondLst>
                                            <p:cond delay="1999"/>
                                          </p:stCondLst>
                                        </p:cTn>
                                        <p:tgtEl>
                                          <p:spTgt spid="26"/>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9">
                                            <p:txEl>
                                              <p:pRg st="0" end="0"/>
                                            </p:txEl>
                                          </p:spTgt>
                                        </p:tgtEl>
                                      </p:cBhvr>
                                    </p:animEffect>
                                    <p:set>
                                      <p:cBhvr>
                                        <p:cTn id="46" dur="1" fill="hold">
                                          <p:stCondLst>
                                            <p:cond delay="499"/>
                                          </p:stCondLst>
                                        </p:cTn>
                                        <p:tgtEl>
                                          <p:spTgt spid="29">
                                            <p:txEl>
                                              <p:pRg st="0" end="0"/>
                                            </p:txEl>
                                          </p:spTgt>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wipe(left)">
                                      <p:cBhvr>
                                        <p:cTn id="49" dur="1000"/>
                                        <p:tgtEl>
                                          <p:spTgt spid="30">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1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0">
                                            <p:txEl>
                                              <p:pRg st="0" end="0"/>
                                            </p:txEl>
                                          </p:spTgt>
                                        </p:tgtEl>
                                      </p:cBhvr>
                                    </p:animEffect>
                                    <p:set>
                                      <p:cBhvr>
                                        <p:cTn id="57" dur="1" fill="hold">
                                          <p:stCondLst>
                                            <p:cond delay="499"/>
                                          </p:stCondLst>
                                        </p:cTn>
                                        <p:tgtEl>
                                          <p:spTgt spid="30">
                                            <p:txEl>
                                              <p:pRg st="0" end="0"/>
                                            </p:txEl>
                                          </p:spTgt>
                                        </p:tgtEl>
                                        <p:attrNameLst>
                                          <p:attrName>style.visibility</p:attrName>
                                        </p:attrNameLst>
                                      </p:cBhvr>
                                      <p:to>
                                        <p:strVal val="hidden"/>
                                      </p:to>
                                    </p:set>
                                  </p:childTnLst>
                                </p:cTn>
                              </p:par>
                              <p:par>
                                <p:cTn id="58" presetID="22" presetClass="entr" presetSubtype="8"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left)">
                                      <p:cBhvr>
                                        <p:cTn id="6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8" grpId="0" build="allAtOnce"/>
      <p:bldP spid="29" grpId="0" build="allAtOnce"/>
      <p:bldP spid="30" grpId="0" build="allAtOnce"/>
      <p:bldP spid="3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UPHEAVAL DOME</a:t>
            </a:r>
            <a:endParaRPr lang="en-US" dirty="0"/>
          </a:p>
        </p:txBody>
      </p:sp>
      <p:sp>
        <p:nvSpPr>
          <p:cNvPr id="3" name="TextBox 4"/>
          <p:cNvSpPr txBox="1">
            <a:spLocks noChangeArrowheads="1"/>
          </p:cNvSpPr>
          <p:nvPr/>
        </p:nvSpPr>
        <p:spPr bwMode="auto">
          <a:xfrm>
            <a:off x="2324100" y="457200"/>
            <a:ext cx="4495800" cy="83099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TWO THEORIES</a:t>
            </a:r>
            <a:endParaRPr lang="en-US" sz="4800" b="1" dirty="0">
              <a:solidFill>
                <a:srgbClr val="FF0000"/>
              </a:solidFill>
              <a:effectLst>
                <a:outerShdw blurRad="38100" dist="38100" dir="2700000" algn="tl">
                  <a:srgbClr val="000000"/>
                </a:outerShdw>
              </a:effectLst>
            </a:endParaRPr>
          </a:p>
        </p:txBody>
      </p:sp>
      <p:cxnSp>
        <p:nvCxnSpPr>
          <p:cNvPr id="4" name="Straight Arrow Connector 3"/>
          <p:cNvCxnSpPr>
            <a:stCxn id="3" idx="2"/>
            <a:endCxn id="5" idx="0"/>
          </p:cNvCxnSpPr>
          <p:nvPr/>
        </p:nvCxnSpPr>
        <p:spPr>
          <a:xfrm flipH="1">
            <a:off x="2194560" y="1288197"/>
            <a:ext cx="2377440" cy="5406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18"/>
          <p:cNvSpPr txBox="1">
            <a:spLocks noChangeArrowheads="1"/>
          </p:cNvSpPr>
          <p:nvPr/>
        </p:nvSpPr>
        <p:spPr bwMode="auto">
          <a:xfrm>
            <a:off x="0" y="1828800"/>
            <a:ext cx="438912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SALT TECTONICS</a:t>
            </a:r>
            <a:endParaRPr lang="en-US" sz="3200" b="1" dirty="0">
              <a:latin typeface="Calibri" pitchFamily="34" charset="0"/>
            </a:endParaRPr>
          </a:p>
        </p:txBody>
      </p:sp>
      <p:sp>
        <p:nvSpPr>
          <p:cNvPr id="6" name="TextBox 5"/>
          <p:cNvSpPr txBox="1"/>
          <p:nvPr/>
        </p:nvSpPr>
        <p:spPr>
          <a:xfrm>
            <a:off x="0" y="2438400"/>
            <a:ext cx="4541520" cy="4524315"/>
          </a:xfrm>
          <a:prstGeom prst="rect">
            <a:avLst/>
          </a:prstGeom>
          <a:noFill/>
        </p:spPr>
        <p:txBody>
          <a:bodyPr wrap="square" rtlCol="0">
            <a:spAutoFit/>
          </a:bodyPr>
          <a:lstStyle/>
          <a:p>
            <a:pPr marL="169863" indent="-169863">
              <a:buFontTx/>
              <a:buChar char="-"/>
            </a:pPr>
            <a:r>
              <a:rPr lang="en-US" sz="2400" dirty="0" smtClean="0"/>
              <a:t>pressure from thousands of feet of overlying rock, salt can flow plastically, like tooth paste. </a:t>
            </a:r>
          </a:p>
          <a:p>
            <a:pPr marL="169863" indent="-169863">
              <a:buFontTx/>
              <a:buChar char="-"/>
            </a:pPr>
            <a:r>
              <a:rPr lang="en-US" sz="2400" dirty="0" smtClean="0"/>
              <a:t>salt being less dense than sandstone, results in salt flowing up through rock layers as a "salt bubble“ – a salt dome</a:t>
            </a:r>
          </a:p>
          <a:p>
            <a:pPr marL="169863" indent="-169863">
              <a:buFontTx/>
              <a:buChar char="-"/>
            </a:pPr>
            <a:r>
              <a:rPr lang="en-US" sz="2400" dirty="0" smtClean="0"/>
              <a:t>It rises to the surface and deforms the surrounding rock</a:t>
            </a:r>
          </a:p>
          <a:p>
            <a:pPr marL="169863" indent="-169863">
              <a:buFontTx/>
              <a:buChar char="-"/>
            </a:pPr>
            <a:r>
              <a:rPr lang="en-US" sz="2400" dirty="0" smtClean="0"/>
              <a:t>The erosion of the rock layers above the dome itself is what we see today</a:t>
            </a:r>
            <a:endParaRPr lang="en-US" sz="2400" dirty="0"/>
          </a:p>
        </p:txBody>
      </p:sp>
      <p:cxnSp>
        <p:nvCxnSpPr>
          <p:cNvPr id="7" name="Straight Arrow Connector 6"/>
          <p:cNvCxnSpPr>
            <a:stCxn id="3" idx="2"/>
            <a:endCxn id="8" idx="0"/>
          </p:cNvCxnSpPr>
          <p:nvPr/>
        </p:nvCxnSpPr>
        <p:spPr>
          <a:xfrm>
            <a:off x="4572000" y="1288197"/>
            <a:ext cx="2377440" cy="5406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17"/>
          <p:cNvSpPr txBox="1">
            <a:spLocks noChangeArrowheads="1"/>
          </p:cNvSpPr>
          <p:nvPr/>
        </p:nvSpPr>
        <p:spPr bwMode="auto">
          <a:xfrm>
            <a:off x="4754880" y="1828800"/>
            <a:ext cx="438912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METEORITE IMPACT</a:t>
            </a:r>
            <a:endParaRPr lang="en-US" sz="3200" b="1" dirty="0">
              <a:latin typeface="Calibri" pitchFamily="34" charset="0"/>
            </a:endParaRPr>
          </a:p>
        </p:txBody>
      </p:sp>
      <p:sp>
        <p:nvSpPr>
          <p:cNvPr id="18" name="TextBox 17"/>
          <p:cNvSpPr txBox="1"/>
          <p:nvPr/>
        </p:nvSpPr>
        <p:spPr>
          <a:xfrm>
            <a:off x="4724400" y="2438400"/>
            <a:ext cx="4419600" cy="2677656"/>
          </a:xfrm>
          <a:prstGeom prst="rect">
            <a:avLst/>
          </a:prstGeom>
          <a:noFill/>
        </p:spPr>
        <p:txBody>
          <a:bodyPr wrap="square" rtlCol="0">
            <a:spAutoFit/>
          </a:bodyPr>
          <a:lstStyle/>
          <a:p>
            <a:pPr marL="169863" indent="-169863">
              <a:buFontTx/>
              <a:buChar char="-"/>
            </a:pPr>
            <a:r>
              <a:rPr lang="en-US" sz="8800" b="1" dirty="0" smtClean="0"/>
              <a:t>BOOM!</a:t>
            </a:r>
          </a:p>
          <a:p>
            <a:pPr marL="169863" indent="-169863" algn="ctr"/>
            <a:r>
              <a:rPr lang="en-US" sz="4000" dirty="0" smtClean="0"/>
              <a:t>You have a hole in the ground!</a:t>
            </a:r>
            <a:endParaRPr lang="en-US" sz="4000" dirty="0"/>
          </a:p>
        </p:txBody>
      </p:sp>
      <p:sp>
        <p:nvSpPr>
          <p:cNvPr id="19" name="TextBox 18"/>
          <p:cNvSpPr txBox="1"/>
          <p:nvPr/>
        </p:nvSpPr>
        <p:spPr>
          <a:xfrm>
            <a:off x="4724400" y="2362200"/>
            <a:ext cx="4236720" cy="4524315"/>
          </a:xfrm>
          <a:prstGeom prst="rect">
            <a:avLst/>
          </a:prstGeom>
          <a:noFill/>
        </p:spPr>
        <p:txBody>
          <a:bodyPr wrap="square" rtlCol="0">
            <a:spAutoFit/>
          </a:bodyPr>
          <a:lstStyle/>
          <a:p>
            <a:pPr marL="169863" indent="-169863">
              <a:buFontTx/>
              <a:buChar char="-"/>
            </a:pPr>
            <a:r>
              <a:rPr lang="en-US" sz="2400" dirty="0" smtClean="0"/>
              <a:t>60 million years ago a 600 yd diameter meteor impacted at this location</a:t>
            </a:r>
          </a:p>
          <a:p>
            <a:pPr marL="169863" indent="-169863">
              <a:buFontTx/>
              <a:buChar char="-"/>
            </a:pPr>
            <a:r>
              <a:rPr lang="en-US" sz="2400" dirty="0" smtClean="0"/>
              <a:t>The impact initially created an unstable 3mi diameter crater that has partially collapsed</a:t>
            </a:r>
          </a:p>
          <a:p>
            <a:pPr marL="169863" indent="-169863">
              <a:buFontTx/>
              <a:buChar char="-"/>
            </a:pPr>
            <a:r>
              <a:rPr lang="en-US" sz="2400" dirty="0" smtClean="0"/>
              <a:t>Rebound in the center of the crater came from the Paradox Basin salts thousand feet below</a:t>
            </a:r>
          </a:p>
          <a:p>
            <a:pPr marL="169863" indent="-169863">
              <a:buFontTx/>
              <a:buChar char="-"/>
            </a:pPr>
            <a:r>
              <a:rPr lang="en-US" sz="2400" dirty="0" smtClean="0"/>
              <a:t>Erosion of the crater is what we see today</a:t>
            </a:r>
            <a:endParaRPr lang="en-US" sz="2400" dirty="0"/>
          </a:p>
        </p:txBody>
      </p:sp>
      <p:sp>
        <p:nvSpPr>
          <p:cNvPr id="32" name="TextBox 31"/>
          <p:cNvSpPr txBox="1"/>
          <p:nvPr/>
        </p:nvSpPr>
        <p:spPr>
          <a:xfrm>
            <a:off x="381000" y="3810000"/>
            <a:ext cx="8382000" cy="1938992"/>
          </a:xfrm>
          <a:prstGeom prst="rect">
            <a:avLst/>
          </a:prstGeom>
          <a:solidFill>
            <a:srgbClr val="FFFF00"/>
          </a:solidFill>
        </p:spPr>
        <p:txBody>
          <a:bodyPr wrap="square" rtlCol="0">
            <a:spAutoFit/>
          </a:bodyPr>
          <a:lstStyle/>
          <a:p>
            <a:pPr algn="ctr"/>
            <a:r>
              <a:rPr lang="en-US" sz="6000" b="1" dirty="0" smtClean="0"/>
              <a:t>So which theory do you think might be correct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10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10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left)">
                                      <p:cBhvr>
                                        <p:cTn id="39" dur="10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left)">
                                      <p:cBhvr>
                                        <p:cTn id="44" dur="1000"/>
                                        <p:tgtEl>
                                          <p:spTgt spid="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30" presetClass="exit" presetSubtype="0" fill="hold" grpId="1" nodeType="clickEffect">
                                  <p:stCondLst>
                                    <p:cond delay="0"/>
                                  </p:stCondLst>
                                  <p:childTnLst>
                                    <p:animEffect transition="out" filter="fade">
                                      <p:cBhvr>
                                        <p:cTn id="53" dur="800" accel="100000">
                                          <p:stCondLst>
                                            <p:cond delay="200"/>
                                          </p:stCondLst>
                                        </p:cTn>
                                        <p:tgtEl>
                                          <p:spTgt spid="18"/>
                                        </p:tgtEl>
                                      </p:cBhvr>
                                    </p:animEffect>
                                    <p:anim calcmode="lin" valueType="num">
                                      <p:cBhvr>
                                        <p:cTn id="54" dur="800" accel="100000">
                                          <p:stCondLst>
                                            <p:cond delay="200"/>
                                          </p:stCondLst>
                                        </p:cTn>
                                        <p:tgtEl>
                                          <p:spTgt spid="18"/>
                                        </p:tgtEl>
                                        <p:attrNameLst>
                                          <p:attrName>style.rotation</p:attrName>
                                        </p:attrNameLst>
                                      </p:cBhvr>
                                      <p:tavLst>
                                        <p:tav tm="0">
                                          <p:val>
                                            <p:fltVal val="0"/>
                                          </p:val>
                                        </p:tav>
                                        <p:tav tm="100000">
                                          <p:val>
                                            <p:fltVal val="-90"/>
                                          </p:val>
                                        </p:tav>
                                      </p:tavLst>
                                    </p:anim>
                                    <p:anim calcmode="lin" valueType="num">
                                      <p:cBhvr>
                                        <p:cTn id="55" dur="200" decel="100000"/>
                                        <p:tgtEl>
                                          <p:spTgt spid="18"/>
                                        </p:tgtEl>
                                        <p:attrNameLst>
                                          <p:attrName>ppt_x</p:attrName>
                                        </p:attrNameLst>
                                      </p:cBhvr>
                                      <p:tavLst>
                                        <p:tav tm="0">
                                          <p:val>
                                            <p:strVal val="ppt_x"/>
                                          </p:val>
                                        </p:tav>
                                        <p:tav tm="100000">
                                          <p:val>
                                            <p:strVal val="ppt_x-0.05"/>
                                          </p:val>
                                        </p:tav>
                                      </p:tavLst>
                                    </p:anim>
                                    <p:anim calcmode="lin" valueType="num">
                                      <p:cBhvr>
                                        <p:cTn id="56" dur="200" decel="100000"/>
                                        <p:tgtEl>
                                          <p:spTgt spid="18"/>
                                        </p:tgtEl>
                                        <p:attrNameLst>
                                          <p:attrName>ppt_y</p:attrName>
                                        </p:attrNameLst>
                                      </p:cBhvr>
                                      <p:tavLst>
                                        <p:tav tm="0">
                                          <p:val>
                                            <p:strVal val="ppt_y"/>
                                          </p:val>
                                        </p:tav>
                                        <p:tav tm="100000">
                                          <p:val>
                                            <p:strVal val="ppt_y+0.1"/>
                                          </p:val>
                                        </p:tav>
                                      </p:tavLst>
                                    </p:anim>
                                    <p:anim calcmode="lin" valueType="num">
                                      <p:cBhvr>
                                        <p:cTn id="57" dur="800" accel="100000">
                                          <p:stCondLst>
                                            <p:cond delay="200"/>
                                          </p:stCondLst>
                                        </p:cTn>
                                        <p:tgtEl>
                                          <p:spTgt spid="18"/>
                                        </p:tgtEl>
                                        <p:attrNameLst>
                                          <p:attrName>ppt_x</p:attrName>
                                        </p:attrNameLst>
                                      </p:cBhvr>
                                      <p:tavLst>
                                        <p:tav tm="0">
                                          <p:val>
                                            <p:strVal val="ppt_x"/>
                                          </p:val>
                                        </p:tav>
                                        <p:tav tm="100000">
                                          <p:val>
                                            <p:strVal val="ppt_x+0.4+0.05"/>
                                          </p:val>
                                        </p:tav>
                                      </p:tavLst>
                                    </p:anim>
                                    <p:anim calcmode="lin" valueType="num">
                                      <p:cBhvr>
                                        <p:cTn id="58" dur="800" accel="100000">
                                          <p:stCondLst>
                                            <p:cond delay="200"/>
                                          </p:stCondLst>
                                        </p:cTn>
                                        <p:tgtEl>
                                          <p:spTgt spid="18"/>
                                        </p:tgtEl>
                                        <p:attrNameLst>
                                          <p:attrName>ppt_y</p:attrName>
                                        </p:attrNameLst>
                                      </p:cBhvr>
                                      <p:tavLst>
                                        <p:tav tm="0">
                                          <p:val>
                                            <p:strVal val="ppt_y"/>
                                          </p:val>
                                        </p:tav>
                                        <p:tav tm="100000">
                                          <p:val>
                                            <p:strVal val="ppt_y-0.4-0.1"/>
                                          </p:val>
                                        </p:tav>
                                      </p:tavLst>
                                    </p:anim>
                                    <p:set>
                                      <p:cBhvr>
                                        <p:cTn id="59" dur="1" fill="hold">
                                          <p:stCondLst>
                                            <p:cond delay="999"/>
                                          </p:stCondLst>
                                        </p:cTn>
                                        <p:tgtEl>
                                          <p:spTgt spid="1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left)">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9">
                                            <p:txEl>
                                              <p:pRg st="1" end="1"/>
                                            </p:txEl>
                                          </p:spTgt>
                                        </p:tgtEl>
                                        <p:attrNameLst>
                                          <p:attrName>style.visibility</p:attrName>
                                        </p:attrNameLst>
                                      </p:cBhvr>
                                      <p:to>
                                        <p:strVal val="visible"/>
                                      </p:to>
                                    </p:set>
                                    <p:animEffect transition="in" filter="wipe(left)">
                                      <p:cBhvr>
                                        <p:cTn id="69" dur="500"/>
                                        <p:tgtEl>
                                          <p:spTgt spid="19">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9">
                                            <p:txEl>
                                              <p:pRg st="2" end="2"/>
                                            </p:txEl>
                                          </p:spTgt>
                                        </p:tgtEl>
                                        <p:attrNameLst>
                                          <p:attrName>style.visibility</p:attrName>
                                        </p:attrNameLst>
                                      </p:cBhvr>
                                      <p:to>
                                        <p:strVal val="visible"/>
                                      </p:to>
                                    </p:set>
                                    <p:animEffect transition="in" filter="wipe(left)">
                                      <p:cBhvr>
                                        <p:cTn id="74" dur="500"/>
                                        <p:tgtEl>
                                          <p:spTgt spid="19">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9">
                                            <p:txEl>
                                              <p:pRg st="3" end="3"/>
                                            </p:txEl>
                                          </p:spTgt>
                                        </p:tgtEl>
                                        <p:attrNameLst>
                                          <p:attrName>style.visibility</p:attrName>
                                        </p:attrNameLst>
                                      </p:cBhvr>
                                      <p:to>
                                        <p:strVal val="visible"/>
                                      </p:to>
                                    </p:set>
                                    <p:animEffect transition="in" filter="wipe(left)">
                                      <p:cBhvr>
                                        <p:cTn id="79" dur="500"/>
                                        <p:tgtEl>
                                          <p:spTgt spid="19">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4" presetClass="entr" presetSubtype="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 from="(-#ppt_w/2)" to="(#ppt_x)" calcmode="lin" valueType="num">
                                      <p:cBhvr>
                                        <p:cTn id="84" dur="600" fill="hold">
                                          <p:stCondLst>
                                            <p:cond delay="0"/>
                                          </p:stCondLst>
                                        </p:cTn>
                                        <p:tgtEl>
                                          <p:spTgt spid="32"/>
                                        </p:tgtEl>
                                        <p:attrNameLst>
                                          <p:attrName>ppt_x</p:attrName>
                                        </p:attrNameLst>
                                      </p:cBhvr>
                                    </p:anim>
                                    <p:anim from="0" to="-1.0" calcmode="lin" valueType="num">
                                      <p:cBhvr>
                                        <p:cTn id="85" dur="200" decel="50000" autoRev="1" fill="hold">
                                          <p:stCondLst>
                                            <p:cond delay="600"/>
                                          </p:stCondLst>
                                        </p:cTn>
                                        <p:tgtEl>
                                          <p:spTgt spid="32"/>
                                        </p:tgtEl>
                                        <p:attrNameLst>
                                          <p:attrName>xshear</p:attrName>
                                        </p:attrNameLst>
                                      </p:cBhvr>
                                    </p:anim>
                                    <p:animScale>
                                      <p:cBhvr>
                                        <p:cTn id="86" dur="200" decel="100000" autoRev="1" fill="hold">
                                          <p:stCondLst>
                                            <p:cond delay="600"/>
                                          </p:stCondLst>
                                        </p:cTn>
                                        <p:tgtEl>
                                          <p:spTgt spid="32"/>
                                        </p:tgtEl>
                                      </p:cBhvr>
                                      <p:from x="100000" y="100000"/>
                                      <p:to x="80000" y="100000"/>
                                    </p:animScale>
                                    <p:anim by="(#ppt_h/3+#ppt_w*0.1)" calcmode="lin" valueType="num">
                                      <p:cBhvr additive="sum">
                                        <p:cTn id="87"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animBg="1"/>
      <p:bldP spid="18" grpId="0"/>
      <p:bldP spid="18" grpId="1"/>
      <p:bldP spid="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UPHEAVAL DOME</a:t>
            </a:r>
            <a:endParaRPr lang="en-US" dirty="0"/>
          </a:p>
        </p:txBody>
      </p:sp>
      <p:sp>
        <p:nvSpPr>
          <p:cNvPr id="5" name="TextBox 18"/>
          <p:cNvSpPr txBox="1">
            <a:spLocks noChangeArrowheads="1"/>
          </p:cNvSpPr>
          <p:nvPr/>
        </p:nvSpPr>
        <p:spPr bwMode="auto">
          <a:xfrm>
            <a:off x="2362712" y="554666"/>
            <a:ext cx="4418577"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SALT TECTONICS</a:t>
            </a:r>
            <a:endParaRPr lang="en-US" sz="3200" b="1" dirty="0">
              <a:latin typeface="Calibri" pitchFamily="34" charset="0"/>
            </a:endParaRPr>
          </a:p>
        </p:txBody>
      </p:sp>
      <p:sp>
        <p:nvSpPr>
          <p:cNvPr id="6" name="TextBox 5"/>
          <p:cNvSpPr txBox="1"/>
          <p:nvPr/>
        </p:nvSpPr>
        <p:spPr>
          <a:xfrm>
            <a:off x="2362200" y="1143000"/>
            <a:ext cx="4419600" cy="4524315"/>
          </a:xfrm>
          <a:prstGeom prst="rect">
            <a:avLst/>
          </a:prstGeom>
          <a:noFill/>
        </p:spPr>
        <p:txBody>
          <a:bodyPr wrap="square" rtlCol="0">
            <a:spAutoFit/>
          </a:bodyPr>
          <a:lstStyle/>
          <a:p>
            <a:pPr marL="169863" indent="-169863">
              <a:buFontTx/>
              <a:buChar char="-"/>
            </a:pPr>
            <a:r>
              <a:rPr lang="en-US" sz="2400" dirty="0" smtClean="0"/>
              <a:t>pressure from thousands of feet of overlying rock, salt can flow plastically, like tooth paste. </a:t>
            </a:r>
          </a:p>
          <a:p>
            <a:pPr marL="169863" indent="-169863">
              <a:buFontTx/>
              <a:buChar char="-"/>
            </a:pPr>
            <a:r>
              <a:rPr lang="en-US" sz="2400" dirty="0" smtClean="0"/>
              <a:t>salt being less dense than sandstone, results in salt flowing up through rock layers as a "salt bubble“ – a salt dome</a:t>
            </a:r>
          </a:p>
          <a:p>
            <a:pPr marL="169863" indent="-169863">
              <a:buFontTx/>
              <a:buChar char="-"/>
            </a:pPr>
            <a:r>
              <a:rPr lang="en-US" sz="2400" dirty="0" smtClean="0"/>
              <a:t>It rises to the surface and deforms the surrounding rock</a:t>
            </a:r>
          </a:p>
          <a:p>
            <a:pPr marL="169863" indent="-169863">
              <a:buFontTx/>
              <a:buChar char="-"/>
            </a:pPr>
            <a:r>
              <a:rPr lang="en-US" sz="2400" dirty="0" smtClean="0"/>
              <a:t>The erosion of the rock layers above the dome itself is what we see today</a:t>
            </a:r>
            <a:endParaRPr lang="en-US" sz="2400" dirty="0"/>
          </a:p>
        </p:txBody>
      </p:sp>
      <p:pic>
        <p:nvPicPr>
          <p:cNvPr id="149514" name="Picture 10"/>
          <p:cNvPicPr>
            <a:picLocks noChangeAspect="1" noChangeArrowheads="1"/>
          </p:cNvPicPr>
          <p:nvPr/>
        </p:nvPicPr>
        <p:blipFill>
          <a:blip r:embed="rId2" cstate="print"/>
          <a:srcRect l="833"/>
          <a:stretch>
            <a:fillRect/>
          </a:stretch>
        </p:blipFill>
        <p:spPr bwMode="auto">
          <a:xfrm>
            <a:off x="31899" y="1175926"/>
            <a:ext cx="9067800" cy="5682074"/>
          </a:xfrm>
          <a:prstGeom prst="rect">
            <a:avLst/>
          </a:prstGeom>
          <a:noFill/>
          <a:ln w="9525">
            <a:noFill/>
            <a:miter lim="800000"/>
            <a:headEnd/>
            <a:tailEnd/>
          </a:ln>
        </p:spPr>
      </p:pic>
      <p:sp>
        <p:nvSpPr>
          <p:cNvPr id="29" name="Freeform 28"/>
          <p:cNvSpPr/>
          <p:nvPr/>
        </p:nvSpPr>
        <p:spPr>
          <a:xfrm>
            <a:off x="4572000" y="5667979"/>
            <a:ext cx="1566153" cy="2333021"/>
          </a:xfrm>
          <a:custGeom>
            <a:avLst/>
            <a:gdLst>
              <a:gd name="connsiteX0" fmla="*/ 1517515 w 1566153"/>
              <a:gd name="connsiteY0" fmla="*/ 1807727 h 2333021"/>
              <a:gd name="connsiteX1" fmla="*/ 1517515 w 1566153"/>
              <a:gd name="connsiteY1" fmla="*/ 1807727 h 2333021"/>
              <a:gd name="connsiteX2" fmla="*/ 1527243 w 1566153"/>
              <a:gd name="connsiteY2" fmla="*/ 1545080 h 2333021"/>
              <a:gd name="connsiteX3" fmla="*/ 1536970 w 1566153"/>
              <a:gd name="connsiteY3" fmla="*/ 1486714 h 2333021"/>
              <a:gd name="connsiteX4" fmla="*/ 1556426 w 1566153"/>
              <a:gd name="connsiteY4" fmla="*/ 1389438 h 2333021"/>
              <a:gd name="connsiteX5" fmla="*/ 1566153 w 1566153"/>
              <a:gd name="connsiteY5" fmla="*/ 1136519 h 2333021"/>
              <a:gd name="connsiteX6" fmla="*/ 1556426 w 1566153"/>
              <a:gd name="connsiteY6" fmla="*/ 854417 h 2333021"/>
              <a:gd name="connsiteX7" fmla="*/ 1536970 w 1566153"/>
              <a:gd name="connsiteY7" fmla="*/ 796051 h 2333021"/>
              <a:gd name="connsiteX8" fmla="*/ 1517515 w 1566153"/>
              <a:gd name="connsiteY8" fmla="*/ 737685 h 2333021"/>
              <a:gd name="connsiteX9" fmla="*/ 1507787 w 1566153"/>
              <a:gd name="connsiteY9" fmla="*/ 708502 h 2333021"/>
              <a:gd name="connsiteX10" fmla="*/ 1498060 w 1566153"/>
              <a:gd name="connsiteY10" fmla="*/ 669591 h 2333021"/>
              <a:gd name="connsiteX11" fmla="*/ 1449421 w 1566153"/>
              <a:gd name="connsiteY11" fmla="*/ 611225 h 2333021"/>
              <a:gd name="connsiteX12" fmla="*/ 1429966 w 1566153"/>
              <a:gd name="connsiteY12" fmla="*/ 533404 h 2333021"/>
              <a:gd name="connsiteX13" fmla="*/ 1410511 w 1566153"/>
              <a:gd name="connsiteY13" fmla="*/ 475038 h 2333021"/>
              <a:gd name="connsiteX14" fmla="*/ 1391055 w 1566153"/>
              <a:gd name="connsiteY14" fmla="*/ 455583 h 2333021"/>
              <a:gd name="connsiteX15" fmla="*/ 1352145 w 1566153"/>
              <a:gd name="connsiteY15" fmla="*/ 368034 h 2333021"/>
              <a:gd name="connsiteX16" fmla="*/ 1332689 w 1566153"/>
              <a:gd name="connsiteY16" fmla="*/ 348578 h 2333021"/>
              <a:gd name="connsiteX17" fmla="*/ 1303506 w 1566153"/>
              <a:gd name="connsiteY17" fmla="*/ 299940 h 2333021"/>
              <a:gd name="connsiteX18" fmla="*/ 1284051 w 1566153"/>
              <a:gd name="connsiteY18" fmla="*/ 270757 h 2333021"/>
              <a:gd name="connsiteX19" fmla="*/ 1225685 w 1566153"/>
              <a:gd name="connsiteY19" fmla="*/ 222119 h 2333021"/>
              <a:gd name="connsiteX20" fmla="*/ 1215957 w 1566153"/>
              <a:gd name="connsiteY20" fmla="*/ 192936 h 2333021"/>
              <a:gd name="connsiteX21" fmla="*/ 1138136 w 1566153"/>
              <a:gd name="connsiteY21" fmla="*/ 134570 h 2333021"/>
              <a:gd name="connsiteX22" fmla="*/ 1089498 w 1566153"/>
              <a:gd name="connsiteY22" fmla="*/ 85931 h 2333021"/>
              <a:gd name="connsiteX23" fmla="*/ 1031132 w 1566153"/>
              <a:gd name="connsiteY23" fmla="*/ 66476 h 2333021"/>
              <a:gd name="connsiteX24" fmla="*/ 1001949 w 1566153"/>
              <a:gd name="connsiteY24" fmla="*/ 56748 h 2333021"/>
              <a:gd name="connsiteX25" fmla="*/ 963038 w 1566153"/>
              <a:gd name="connsiteY25" fmla="*/ 27566 h 2333021"/>
              <a:gd name="connsiteX26" fmla="*/ 904672 w 1566153"/>
              <a:gd name="connsiteY26" fmla="*/ 8110 h 2333021"/>
              <a:gd name="connsiteX27" fmla="*/ 583660 w 1566153"/>
              <a:gd name="connsiteY27" fmla="*/ 17838 h 2333021"/>
              <a:gd name="connsiteX28" fmla="*/ 554477 w 1566153"/>
              <a:gd name="connsiteY28" fmla="*/ 37293 h 2333021"/>
              <a:gd name="connsiteX29" fmla="*/ 525294 w 1566153"/>
              <a:gd name="connsiteY29" fmla="*/ 47021 h 2333021"/>
              <a:gd name="connsiteX30" fmla="*/ 476655 w 1566153"/>
              <a:gd name="connsiteY30" fmla="*/ 85931 h 2333021"/>
              <a:gd name="connsiteX31" fmla="*/ 428017 w 1566153"/>
              <a:gd name="connsiteY31" fmla="*/ 134570 h 2333021"/>
              <a:gd name="connsiteX32" fmla="*/ 398834 w 1566153"/>
              <a:gd name="connsiteY32" fmla="*/ 163753 h 2333021"/>
              <a:gd name="connsiteX33" fmla="*/ 369651 w 1566153"/>
              <a:gd name="connsiteY33" fmla="*/ 183208 h 2333021"/>
              <a:gd name="connsiteX34" fmla="*/ 350196 w 1566153"/>
              <a:gd name="connsiteY34" fmla="*/ 212391 h 2333021"/>
              <a:gd name="connsiteX35" fmla="*/ 330740 w 1566153"/>
              <a:gd name="connsiteY35" fmla="*/ 231846 h 2333021"/>
              <a:gd name="connsiteX36" fmla="*/ 321013 w 1566153"/>
              <a:gd name="connsiteY36" fmla="*/ 261029 h 2333021"/>
              <a:gd name="connsiteX37" fmla="*/ 272374 w 1566153"/>
              <a:gd name="connsiteY37" fmla="*/ 290212 h 2333021"/>
              <a:gd name="connsiteX38" fmla="*/ 252919 w 1566153"/>
              <a:gd name="connsiteY38" fmla="*/ 319395 h 2333021"/>
              <a:gd name="connsiteX39" fmla="*/ 194553 w 1566153"/>
              <a:gd name="connsiteY39" fmla="*/ 387489 h 2333021"/>
              <a:gd name="connsiteX40" fmla="*/ 184826 w 1566153"/>
              <a:gd name="connsiteY40" fmla="*/ 416672 h 2333021"/>
              <a:gd name="connsiteX41" fmla="*/ 165370 w 1566153"/>
              <a:gd name="connsiteY41" fmla="*/ 436127 h 2333021"/>
              <a:gd name="connsiteX42" fmla="*/ 126460 w 1566153"/>
              <a:gd name="connsiteY42" fmla="*/ 523676 h 2333021"/>
              <a:gd name="connsiteX43" fmla="*/ 97277 w 1566153"/>
              <a:gd name="connsiteY43" fmla="*/ 543131 h 2333021"/>
              <a:gd name="connsiteX44" fmla="*/ 68094 w 1566153"/>
              <a:gd name="connsiteY44" fmla="*/ 591770 h 2333021"/>
              <a:gd name="connsiteX45" fmla="*/ 58366 w 1566153"/>
              <a:gd name="connsiteY45" fmla="*/ 620953 h 2333021"/>
              <a:gd name="connsiteX46" fmla="*/ 38911 w 1566153"/>
              <a:gd name="connsiteY46" fmla="*/ 650136 h 2333021"/>
              <a:gd name="connsiteX47" fmla="*/ 19455 w 1566153"/>
              <a:gd name="connsiteY47" fmla="*/ 708502 h 2333021"/>
              <a:gd name="connsiteX48" fmla="*/ 9728 w 1566153"/>
              <a:gd name="connsiteY48" fmla="*/ 844689 h 2333021"/>
              <a:gd name="connsiteX49" fmla="*/ 0 w 1566153"/>
              <a:gd name="connsiteY49" fmla="*/ 922510 h 2333021"/>
              <a:gd name="connsiteX50" fmla="*/ 9728 w 1566153"/>
              <a:gd name="connsiteY50" fmla="*/ 1097608 h 2333021"/>
              <a:gd name="connsiteX51" fmla="*/ 19455 w 1566153"/>
              <a:gd name="connsiteY51" fmla="*/ 1126791 h 2333021"/>
              <a:gd name="connsiteX52" fmla="*/ 58366 w 1566153"/>
              <a:gd name="connsiteY52" fmla="*/ 1262978 h 2333021"/>
              <a:gd name="connsiteX53" fmla="*/ 77821 w 1566153"/>
              <a:gd name="connsiteY53" fmla="*/ 1292161 h 2333021"/>
              <a:gd name="connsiteX54" fmla="*/ 87549 w 1566153"/>
              <a:gd name="connsiteY54" fmla="*/ 1369983 h 2333021"/>
              <a:gd name="connsiteX55" fmla="*/ 107004 w 1566153"/>
              <a:gd name="connsiteY55" fmla="*/ 1428348 h 2333021"/>
              <a:gd name="connsiteX56" fmla="*/ 126460 w 1566153"/>
              <a:gd name="connsiteY56" fmla="*/ 1486714 h 2333021"/>
              <a:gd name="connsiteX57" fmla="*/ 136187 w 1566153"/>
              <a:gd name="connsiteY57" fmla="*/ 1515897 h 2333021"/>
              <a:gd name="connsiteX58" fmla="*/ 155643 w 1566153"/>
              <a:gd name="connsiteY58" fmla="*/ 1593719 h 2333021"/>
              <a:gd name="connsiteX59" fmla="*/ 175098 w 1566153"/>
              <a:gd name="connsiteY59" fmla="*/ 1622902 h 2333021"/>
              <a:gd name="connsiteX60" fmla="*/ 194553 w 1566153"/>
              <a:gd name="connsiteY60" fmla="*/ 1681268 h 2333021"/>
              <a:gd name="connsiteX61" fmla="*/ 214008 w 1566153"/>
              <a:gd name="connsiteY61" fmla="*/ 1739634 h 2333021"/>
              <a:gd name="connsiteX62" fmla="*/ 223736 w 1566153"/>
              <a:gd name="connsiteY62" fmla="*/ 1778544 h 2333021"/>
              <a:gd name="connsiteX63" fmla="*/ 233464 w 1566153"/>
              <a:gd name="connsiteY63" fmla="*/ 1914731 h 2333021"/>
              <a:gd name="connsiteX64" fmla="*/ 243191 w 1566153"/>
              <a:gd name="connsiteY64" fmla="*/ 1943914 h 2333021"/>
              <a:gd name="connsiteX65" fmla="*/ 252919 w 1566153"/>
              <a:gd name="connsiteY65" fmla="*/ 2041191 h 2333021"/>
              <a:gd name="connsiteX66" fmla="*/ 272374 w 1566153"/>
              <a:gd name="connsiteY66" fmla="*/ 2138468 h 2333021"/>
              <a:gd name="connsiteX67" fmla="*/ 291830 w 1566153"/>
              <a:gd name="connsiteY67" fmla="*/ 2196834 h 2333021"/>
              <a:gd name="connsiteX68" fmla="*/ 301557 w 1566153"/>
              <a:gd name="connsiteY68" fmla="*/ 2284383 h 2333021"/>
              <a:gd name="connsiteX69" fmla="*/ 311285 w 1566153"/>
              <a:gd name="connsiteY69" fmla="*/ 2313566 h 2333021"/>
              <a:gd name="connsiteX70" fmla="*/ 486383 w 1566153"/>
              <a:gd name="connsiteY70" fmla="*/ 2323293 h 2333021"/>
              <a:gd name="connsiteX71" fmla="*/ 515566 w 1566153"/>
              <a:gd name="connsiteY71" fmla="*/ 2333021 h 2333021"/>
              <a:gd name="connsiteX72" fmla="*/ 642026 w 1566153"/>
              <a:gd name="connsiteY72" fmla="*/ 2313566 h 2333021"/>
              <a:gd name="connsiteX73" fmla="*/ 671208 w 1566153"/>
              <a:gd name="connsiteY73" fmla="*/ 2294110 h 2333021"/>
              <a:gd name="connsiteX74" fmla="*/ 797668 w 1566153"/>
              <a:gd name="connsiteY74" fmla="*/ 2294110 h 2333021"/>
              <a:gd name="connsiteX75" fmla="*/ 914400 w 1566153"/>
              <a:gd name="connsiteY75" fmla="*/ 2313566 h 2333021"/>
              <a:gd name="connsiteX76" fmla="*/ 1264596 w 1566153"/>
              <a:gd name="connsiteY76" fmla="*/ 2323293 h 2333021"/>
              <a:gd name="connsiteX77" fmla="*/ 1410511 w 1566153"/>
              <a:gd name="connsiteY77" fmla="*/ 2313566 h 2333021"/>
              <a:gd name="connsiteX78" fmla="*/ 1468877 w 1566153"/>
              <a:gd name="connsiteY78" fmla="*/ 2294110 h 2333021"/>
              <a:gd name="connsiteX79" fmla="*/ 1517515 w 1566153"/>
              <a:gd name="connsiteY79" fmla="*/ 2284383 h 2333021"/>
              <a:gd name="connsiteX80" fmla="*/ 1566153 w 1566153"/>
              <a:gd name="connsiteY80" fmla="*/ 2216289 h 2333021"/>
              <a:gd name="connsiteX81" fmla="*/ 1546698 w 1566153"/>
              <a:gd name="connsiteY81" fmla="*/ 2021736 h 2333021"/>
              <a:gd name="connsiteX82" fmla="*/ 1527243 w 1566153"/>
              <a:gd name="connsiteY82" fmla="*/ 1943914 h 2333021"/>
              <a:gd name="connsiteX83" fmla="*/ 1527243 w 1566153"/>
              <a:gd name="connsiteY83" fmla="*/ 1710451 h 2333021"/>
              <a:gd name="connsiteX84" fmla="*/ 1498060 w 1566153"/>
              <a:gd name="connsiteY84" fmla="*/ 1749361 h 2333021"/>
              <a:gd name="connsiteX85" fmla="*/ 1517515 w 1566153"/>
              <a:gd name="connsiteY85" fmla="*/ 1807727 h 233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566153" h="2333021">
                <a:moveTo>
                  <a:pt x="1517515" y="1807727"/>
                </a:moveTo>
                <a:lnTo>
                  <a:pt x="1517515" y="1807727"/>
                </a:lnTo>
                <a:cubicBezTo>
                  <a:pt x="1520758" y="1720178"/>
                  <a:pt x="1521943" y="1632529"/>
                  <a:pt x="1527243" y="1545080"/>
                </a:cubicBezTo>
                <a:cubicBezTo>
                  <a:pt x="1528436" y="1525392"/>
                  <a:pt x="1533335" y="1506100"/>
                  <a:pt x="1536970" y="1486714"/>
                </a:cubicBezTo>
                <a:cubicBezTo>
                  <a:pt x="1543064" y="1454213"/>
                  <a:pt x="1556426" y="1389438"/>
                  <a:pt x="1556426" y="1389438"/>
                </a:cubicBezTo>
                <a:cubicBezTo>
                  <a:pt x="1559668" y="1305132"/>
                  <a:pt x="1566153" y="1220888"/>
                  <a:pt x="1566153" y="1136519"/>
                </a:cubicBezTo>
                <a:cubicBezTo>
                  <a:pt x="1566153" y="1042429"/>
                  <a:pt x="1564461" y="948163"/>
                  <a:pt x="1556426" y="854417"/>
                </a:cubicBezTo>
                <a:cubicBezTo>
                  <a:pt x="1554675" y="833984"/>
                  <a:pt x="1543455" y="815506"/>
                  <a:pt x="1536970" y="796051"/>
                </a:cubicBezTo>
                <a:lnTo>
                  <a:pt x="1517515" y="737685"/>
                </a:lnTo>
                <a:cubicBezTo>
                  <a:pt x="1514272" y="727957"/>
                  <a:pt x="1510274" y="718450"/>
                  <a:pt x="1507787" y="708502"/>
                </a:cubicBezTo>
                <a:cubicBezTo>
                  <a:pt x="1504545" y="695532"/>
                  <a:pt x="1503326" y="681879"/>
                  <a:pt x="1498060" y="669591"/>
                </a:cubicBezTo>
                <a:cubicBezTo>
                  <a:pt x="1487903" y="645892"/>
                  <a:pt x="1466949" y="628753"/>
                  <a:pt x="1449421" y="611225"/>
                </a:cubicBezTo>
                <a:cubicBezTo>
                  <a:pt x="1419903" y="522664"/>
                  <a:pt x="1465187" y="662548"/>
                  <a:pt x="1429966" y="533404"/>
                </a:cubicBezTo>
                <a:cubicBezTo>
                  <a:pt x="1424570" y="513619"/>
                  <a:pt x="1425012" y="489539"/>
                  <a:pt x="1410511" y="475038"/>
                </a:cubicBezTo>
                <a:lnTo>
                  <a:pt x="1391055" y="455583"/>
                </a:lnTo>
                <a:cubicBezTo>
                  <a:pt x="1375629" y="409305"/>
                  <a:pt x="1378571" y="401067"/>
                  <a:pt x="1352145" y="368034"/>
                </a:cubicBezTo>
                <a:cubicBezTo>
                  <a:pt x="1346416" y="360872"/>
                  <a:pt x="1339174" y="355063"/>
                  <a:pt x="1332689" y="348578"/>
                </a:cubicBezTo>
                <a:cubicBezTo>
                  <a:pt x="1315796" y="297897"/>
                  <a:pt x="1334028" y="338092"/>
                  <a:pt x="1303506" y="299940"/>
                </a:cubicBezTo>
                <a:cubicBezTo>
                  <a:pt x="1296203" y="290811"/>
                  <a:pt x="1291535" y="279738"/>
                  <a:pt x="1284051" y="270757"/>
                </a:cubicBezTo>
                <a:cubicBezTo>
                  <a:pt x="1260645" y="242669"/>
                  <a:pt x="1254380" y="241248"/>
                  <a:pt x="1225685" y="222119"/>
                </a:cubicBezTo>
                <a:cubicBezTo>
                  <a:pt x="1222442" y="212391"/>
                  <a:pt x="1222109" y="201139"/>
                  <a:pt x="1215957" y="192936"/>
                </a:cubicBezTo>
                <a:cubicBezTo>
                  <a:pt x="1178697" y="143255"/>
                  <a:pt x="1180740" y="148770"/>
                  <a:pt x="1138136" y="134570"/>
                </a:cubicBezTo>
                <a:cubicBezTo>
                  <a:pt x="1121923" y="118357"/>
                  <a:pt x="1111250" y="93181"/>
                  <a:pt x="1089498" y="85931"/>
                </a:cubicBezTo>
                <a:lnTo>
                  <a:pt x="1031132" y="66476"/>
                </a:lnTo>
                <a:lnTo>
                  <a:pt x="1001949" y="56748"/>
                </a:lnTo>
                <a:cubicBezTo>
                  <a:pt x="988979" y="47021"/>
                  <a:pt x="977539" y="34816"/>
                  <a:pt x="963038" y="27566"/>
                </a:cubicBezTo>
                <a:cubicBezTo>
                  <a:pt x="944695" y="18395"/>
                  <a:pt x="904672" y="8110"/>
                  <a:pt x="904672" y="8110"/>
                </a:cubicBezTo>
                <a:cubicBezTo>
                  <a:pt x="797668" y="11353"/>
                  <a:pt x="690343" y="8948"/>
                  <a:pt x="583660" y="17838"/>
                </a:cubicBezTo>
                <a:cubicBezTo>
                  <a:pt x="572009" y="18809"/>
                  <a:pt x="564934" y="32065"/>
                  <a:pt x="554477" y="37293"/>
                </a:cubicBezTo>
                <a:cubicBezTo>
                  <a:pt x="545306" y="41879"/>
                  <a:pt x="535022" y="43778"/>
                  <a:pt x="525294" y="47021"/>
                </a:cubicBezTo>
                <a:cubicBezTo>
                  <a:pt x="449411" y="122901"/>
                  <a:pt x="574861" y="0"/>
                  <a:pt x="476655" y="85931"/>
                </a:cubicBezTo>
                <a:cubicBezTo>
                  <a:pt x="459400" y="101030"/>
                  <a:pt x="444230" y="118357"/>
                  <a:pt x="428017" y="134570"/>
                </a:cubicBezTo>
                <a:cubicBezTo>
                  <a:pt x="418289" y="144298"/>
                  <a:pt x="410281" y="156122"/>
                  <a:pt x="398834" y="163753"/>
                </a:cubicBezTo>
                <a:lnTo>
                  <a:pt x="369651" y="183208"/>
                </a:lnTo>
                <a:cubicBezTo>
                  <a:pt x="363166" y="192936"/>
                  <a:pt x="357499" y="203262"/>
                  <a:pt x="350196" y="212391"/>
                </a:cubicBezTo>
                <a:cubicBezTo>
                  <a:pt x="344467" y="219553"/>
                  <a:pt x="335459" y="223982"/>
                  <a:pt x="330740" y="231846"/>
                </a:cubicBezTo>
                <a:cubicBezTo>
                  <a:pt x="325464" y="240639"/>
                  <a:pt x="326288" y="252236"/>
                  <a:pt x="321013" y="261029"/>
                </a:cubicBezTo>
                <a:cubicBezTo>
                  <a:pt x="307660" y="283285"/>
                  <a:pt x="295329" y="282561"/>
                  <a:pt x="272374" y="290212"/>
                </a:cubicBezTo>
                <a:cubicBezTo>
                  <a:pt x="265889" y="299940"/>
                  <a:pt x="260527" y="310518"/>
                  <a:pt x="252919" y="319395"/>
                </a:cubicBezTo>
                <a:cubicBezTo>
                  <a:pt x="182153" y="401956"/>
                  <a:pt x="239217" y="320492"/>
                  <a:pt x="194553" y="387489"/>
                </a:cubicBezTo>
                <a:cubicBezTo>
                  <a:pt x="191311" y="397217"/>
                  <a:pt x="190102" y="407879"/>
                  <a:pt x="184826" y="416672"/>
                </a:cubicBezTo>
                <a:cubicBezTo>
                  <a:pt x="180107" y="424536"/>
                  <a:pt x="169472" y="427924"/>
                  <a:pt x="165370" y="436127"/>
                </a:cubicBezTo>
                <a:cubicBezTo>
                  <a:pt x="146106" y="474655"/>
                  <a:pt x="155074" y="495062"/>
                  <a:pt x="126460" y="523676"/>
                </a:cubicBezTo>
                <a:cubicBezTo>
                  <a:pt x="118193" y="531943"/>
                  <a:pt x="107005" y="536646"/>
                  <a:pt x="97277" y="543131"/>
                </a:cubicBezTo>
                <a:cubicBezTo>
                  <a:pt x="69719" y="625802"/>
                  <a:pt x="108153" y="525004"/>
                  <a:pt x="68094" y="591770"/>
                </a:cubicBezTo>
                <a:cubicBezTo>
                  <a:pt x="62818" y="600563"/>
                  <a:pt x="62952" y="611782"/>
                  <a:pt x="58366" y="620953"/>
                </a:cubicBezTo>
                <a:cubicBezTo>
                  <a:pt x="53138" y="631410"/>
                  <a:pt x="43659" y="639453"/>
                  <a:pt x="38911" y="650136"/>
                </a:cubicBezTo>
                <a:cubicBezTo>
                  <a:pt x="30582" y="668876"/>
                  <a:pt x="19455" y="708502"/>
                  <a:pt x="19455" y="708502"/>
                </a:cubicBezTo>
                <a:cubicBezTo>
                  <a:pt x="16213" y="753898"/>
                  <a:pt x="13848" y="799365"/>
                  <a:pt x="9728" y="844689"/>
                </a:cubicBezTo>
                <a:cubicBezTo>
                  <a:pt x="7361" y="870724"/>
                  <a:pt x="0" y="896368"/>
                  <a:pt x="0" y="922510"/>
                </a:cubicBezTo>
                <a:cubicBezTo>
                  <a:pt x="0" y="980966"/>
                  <a:pt x="4186" y="1039415"/>
                  <a:pt x="9728" y="1097608"/>
                </a:cubicBezTo>
                <a:cubicBezTo>
                  <a:pt x="10700" y="1107816"/>
                  <a:pt x="16757" y="1116899"/>
                  <a:pt x="19455" y="1126791"/>
                </a:cubicBezTo>
                <a:cubicBezTo>
                  <a:pt x="22448" y="1137764"/>
                  <a:pt x="46897" y="1245775"/>
                  <a:pt x="58366" y="1262978"/>
                </a:cubicBezTo>
                <a:lnTo>
                  <a:pt x="77821" y="1292161"/>
                </a:lnTo>
                <a:cubicBezTo>
                  <a:pt x="81064" y="1318102"/>
                  <a:pt x="82071" y="1344421"/>
                  <a:pt x="87549" y="1369983"/>
                </a:cubicBezTo>
                <a:cubicBezTo>
                  <a:pt x="91846" y="1390035"/>
                  <a:pt x="100519" y="1408893"/>
                  <a:pt x="107004" y="1428348"/>
                </a:cubicBezTo>
                <a:lnTo>
                  <a:pt x="126460" y="1486714"/>
                </a:lnTo>
                <a:cubicBezTo>
                  <a:pt x="129702" y="1496442"/>
                  <a:pt x="134176" y="1505842"/>
                  <a:pt x="136187" y="1515897"/>
                </a:cubicBezTo>
                <a:cubicBezTo>
                  <a:pt x="139887" y="1534399"/>
                  <a:pt x="145672" y="1573776"/>
                  <a:pt x="155643" y="1593719"/>
                </a:cubicBezTo>
                <a:cubicBezTo>
                  <a:pt x="160871" y="1604176"/>
                  <a:pt x="170350" y="1612218"/>
                  <a:pt x="175098" y="1622902"/>
                </a:cubicBezTo>
                <a:cubicBezTo>
                  <a:pt x="183427" y="1641642"/>
                  <a:pt x="188068" y="1661813"/>
                  <a:pt x="194553" y="1681268"/>
                </a:cubicBezTo>
                <a:lnTo>
                  <a:pt x="214008" y="1739634"/>
                </a:lnTo>
                <a:lnTo>
                  <a:pt x="223736" y="1778544"/>
                </a:lnTo>
                <a:cubicBezTo>
                  <a:pt x="226979" y="1823940"/>
                  <a:pt x="228146" y="1869531"/>
                  <a:pt x="233464" y="1914731"/>
                </a:cubicBezTo>
                <a:cubicBezTo>
                  <a:pt x="234662" y="1924915"/>
                  <a:pt x="241632" y="1933779"/>
                  <a:pt x="243191" y="1943914"/>
                </a:cubicBezTo>
                <a:cubicBezTo>
                  <a:pt x="248146" y="1976122"/>
                  <a:pt x="248877" y="2008855"/>
                  <a:pt x="252919" y="2041191"/>
                </a:cubicBezTo>
                <a:cubicBezTo>
                  <a:pt x="256674" y="2071230"/>
                  <a:pt x="263402" y="2108562"/>
                  <a:pt x="272374" y="2138468"/>
                </a:cubicBezTo>
                <a:cubicBezTo>
                  <a:pt x="278267" y="2158111"/>
                  <a:pt x="291830" y="2196834"/>
                  <a:pt x="291830" y="2196834"/>
                </a:cubicBezTo>
                <a:cubicBezTo>
                  <a:pt x="295072" y="2226017"/>
                  <a:pt x="296730" y="2255420"/>
                  <a:pt x="301557" y="2284383"/>
                </a:cubicBezTo>
                <a:cubicBezTo>
                  <a:pt x="303243" y="2294497"/>
                  <a:pt x="301251" y="2311454"/>
                  <a:pt x="311285" y="2313566"/>
                </a:cubicBezTo>
                <a:cubicBezTo>
                  <a:pt x="368487" y="2325608"/>
                  <a:pt x="428017" y="2320051"/>
                  <a:pt x="486383" y="2323293"/>
                </a:cubicBezTo>
                <a:cubicBezTo>
                  <a:pt x="496111" y="2326536"/>
                  <a:pt x="505312" y="2333021"/>
                  <a:pt x="515566" y="2333021"/>
                </a:cubicBezTo>
                <a:cubicBezTo>
                  <a:pt x="590799" y="2333021"/>
                  <a:pt x="592074" y="2330215"/>
                  <a:pt x="642026" y="2313566"/>
                </a:cubicBezTo>
                <a:cubicBezTo>
                  <a:pt x="651753" y="2307081"/>
                  <a:pt x="660462" y="2298715"/>
                  <a:pt x="671208" y="2294110"/>
                </a:cubicBezTo>
                <a:cubicBezTo>
                  <a:pt x="716301" y="2274784"/>
                  <a:pt x="745815" y="2288349"/>
                  <a:pt x="797668" y="2294110"/>
                </a:cubicBezTo>
                <a:cubicBezTo>
                  <a:pt x="846830" y="2310498"/>
                  <a:pt x="839216" y="2310225"/>
                  <a:pt x="914400" y="2313566"/>
                </a:cubicBezTo>
                <a:cubicBezTo>
                  <a:pt x="1031062" y="2318751"/>
                  <a:pt x="1147864" y="2320051"/>
                  <a:pt x="1264596" y="2323293"/>
                </a:cubicBezTo>
                <a:cubicBezTo>
                  <a:pt x="1313234" y="2320051"/>
                  <a:pt x="1362255" y="2320460"/>
                  <a:pt x="1410511" y="2313566"/>
                </a:cubicBezTo>
                <a:cubicBezTo>
                  <a:pt x="1430813" y="2310666"/>
                  <a:pt x="1448767" y="2298132"/>
                  <a:pt x="1468877" y="2294110"/>
                </a:cubicBezTo>
                <a:lnTo>
                  <a:pt x="1517515" y="2284383"/>
                </a:lnTo>
                <a:cubicBezTo>
                  <a:pt x="1563677" y="2238221"/>
                  <a:pt x="1550626" y="2262874"/>
                  <a:pt x="1566153" y="2216289"/>
                </a:cubicBezTo>
                <a:cubicBezTo>
                  <a:pt x="1559668" y="2151438"/>
                  <a:pt x="1562505" y="2084965"/>
                  <a:pt x="1546698" y="2021736"/>
                </a:cubicBezTo>
                <a:cubicBezTo>
                  <a:pt x="1540213" y="1995795"/>
                  <a:pt x="1527243" y="1970653"/>
                  <a:pt x="1527243" y="1943914"/>
                </a:cubicBezTo>
                <a:lnTo>
                  <a:pt x="1527243" y="1710451"/>
                </a:lnTo>
                <a:lnTo>
                  <a:pt x="1498060" y="1749361"/>
                </a:lnTo>
                <a:lnTo>
                  <a:pt x="1517515" y="1807727"/>
                </a:lnTo>
                <a:close/>
              </a:path>
            </a:pathLst>
          </a:custGeom>
          <a:blipFill>
            <a:blip r:embed="rId3" cstate="print"/>
            <a:stretch>
              <a:fillRect/>
            </a:stretch>
          </a:blip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Paradox</a:t>
            </a:r>
          </a:p>
          <a:p>
            <a:pPr algn="ctr"/>
            <a:r>
              <a:rPr lang="en-US" sz="2800" b="1" dirty="0" smtClean="0">
                <a:solidFill>
                  <a:schemeClr val="tx1"/>
                </a:solidFill>
              </a:rPr>
              <a:t>Basin</a:t>
            </a:r>
          </a:p>
          <a:p>
            <a:pPr algn="ctr"/>
            <a:r>
              <a:rPr lang="en-US" sz="2800" b="1" dirty="0" smtClean="0">
                <a:solidFill>
                  <a:schemeClr val="tx1"/>
                </a:solidFill>
              </a:rPr>
              <a:t>Salt</a:t>
            </a:r>
            <a:endParaRPr lang="en-US" sz="2800" b="1" dirty="0">
              <a:solidFill>
                <a:schemeClr val="tx1"/>
              </a:solidFill>
            </a:endParaRPr>
          </a:p>
        </p:txBody>
      </p:sp>
      <p:pic>
        <p:nvPicPr>
          <p:cNvPr id="21" name="Picture 10"/>
          <p:cNvPicPr>
            <a:picLocks noChangeAspect="1" noChangeArrowheads="1"/>
          </p:cNvPicPr>
          <p:nvPr/>
        </p:nvPicPr>
        <p:blipFill>
          <a:blip r:embed="rId2" cstate="print"/>
          <a:srcRect l="833" t="78543"/>
          <a:stretch>
            <a:fillRect/>
          </a:stretch>
        </p:blipFill>
        <p:spPr bwMode="auto">
          <a:xfrm>
            <a:off x="31899" y="5638800"/>
            <a:ext cx="9067800" cy="1219200"/>
          </a:xfrm>
          <a:prstGeom prst="rect">
            <a:avLst/>
          </a:prstGeom>
          <a:noFill/>
          <a:ln w="9525">
            <a:noFill/>
            <a:miter lim="800000"/>
            <a:headEnd/>
            <a:tailEnd/>
          </a:ln>
        </p:spPr>
      </p:pic>
      <p:cxnSp>
        <p:nvCxnSpPr>
          <p:cNvPr id="23" name="Straight Arrow Connector 22"/>
          <p:cNvCxnSpPr/>
          <p:nvPr/>
        </p:nvCxnSpPr>
        <p:spPr>
          <a:xfrm flipH="1">
            <a:off x="6934200" y="2971800"/>
            <a:ext cx="762000" cy="1600200"/>
          </a:xfrm>
          <a:prstGeom prst="straightConnector1">
            <a:avLst/>
          </a:prstGeom>
          <a:ln w="190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876800" y="3810000"/>
            <a:ext cx="990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rot="-3000000" flipH="1">
            <a:off x="2991414" y="2965742"/>
            <a:ext cx="762000" cy="1600200"/>
          </a:xfrm>
          <a:prstGeom prst="straightConnector1">
            <a:avLst/>
          </a:prstGeom>
          <a:ln w="190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352800" y="1371600"/>
            <a:ext cx="39624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dist="63500" dir="2400000" algn="tl">
                    <a:srgbClr val="000000"/>
                  </a:outerShdw>
                </a:effectLst>
              </a:rPr>
              <a:t>Rock layers likely would have been connected to both sides of the depression and then eroded away</a:t>
            </a:r>
            <a:endParaRPr lang="en-US" sz="2400" b="1" dirty="0">
              <a:solidFill>
                <a:schemeClr val="bg1"/>
              </a:solidFill>
              <a:effectLst>
                <a:outerShdw dist="63500" dir="2400000" algn="tl">
                  <a:srgbClr val="000000"/>
                </a:outerShdw>
              </a:effectLst>
            </a:endParaRPr>
          </a:p>
        </p:txBody>
      </p:sp>
      <p:sp>
        <p:nvSpPr>
          <p:cNvPr id="35" name="TextBox 34"/>
          <p:cNvSpPr txBox="1"/>
          <p:nvPr/>
        </p:nvSpPr>
        <p:spPr>
          <a:xfrm>
            <a:off x="3352800" y="4572000"/>
            <a:ext cx="4038600" cy="1015663"/>
          </a:xfrm>
          <a:prstGeom prst="rect">
            <a:avLst/>
          </a:prstGeom>
          <a:solidFill>
            <a:srgbClr val="FFFF00"/>
          </a:solidFill>
        </p:spPr>
        <p:txBody>
          <a:bodyPr wrap="square" rtlCol="0">
            <a:spAutoFit/>
          </a:bodyPr>
          <a:lstStyle/>
          <a:p>
            <a:pPr algn="ctr"/>
            <a:r>
              <a:rPr lang="en-US" sz="6000" b="1" dirty="0" smtClean="0"/>
              <a:t>PLAUSIBLE?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9514"/>
                                        </p:tgtEl>
                                        <p:attrNameLst>
                                          <p:attrName>style.visibility</p:attrName>
                                        </p:attrNameLst>
                                      </p:cBhvr>
                                      <p:to>
                                        <p:strVal val="visible"/>
                                      </p:to>
                                    </p:set>
                                    <p:animEffect transition="in" filter="wipe(down)">
                                      <p:cBhvr>
                                        <p:cTn id="16" dur="1000"/>
                                        <p:tgtEl>
                                          <p:spTgt spid="149514"/>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80">
                                          <p:stCondLst>
                                            <p:cond delay="0"/>
                                          </p:stCondLst>
                                        </p:cTn>
                                        <p:tgtEl>
                                          <p:spTgt spid="25"/>
                                        </p:tgtEl>
                                      </p:cBhvr>
                                    </p:animEffect>
                                    <p:anim calcmode="lin" valueType="num">
                                      <p:cBhvr>
                                        <p:cTn id="2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 dur="26">
                                          <p:stCondLst>
                                            <p:cond delay="650"/>
                                          </p:stCondLst>
                                        </p:cTn>
                                        <p:tgtEl>
                                          <p:spTgt spid="25"/>
                                        </p:tgtEl>
                                      </p:cBhvr>
                                      <p:to x="100000" y="60000"/>
                                    </p:animScale>
                                    <p:animScale>
                                      <p:cBhvr>
                                        <p:cTn id="31" dur="166" decel="50000">
                                          <p:stCondLst>
                                            <p:cond delay="676"/>
                                          </p:stCondLst>
                                        </p:cTn>
                                        <p:tgtEl>
                                          <p:spTgt spid="25"/>
                                        </p:tgtEl>
                                      </p:cBhvr>
                                      <p:to x="100000" y="100000"/>
                                    </p:animScale>
                                    <p:animScale>
                                      <p:cBhvr>
                                        <p:cTn id="32" dur="26">
                                          <p:stCondLst>
                                            <p:cond delay="1312"/>
                                          </p:stCondLst>
                                        </p:cTn>
                                        <p:tgtEl>
                                          <p:spTgt spid="25"/>
                                        </p:tgtEl>
                                      </p:cBhvr>
                                      <p:to x="100000" y="80000"/>
                                    </p:animScale>
                                    <p:animScale>
                                      <p:cBhvr>
                                        <p:cTn id="33" dur="166" decel="50000">
                                          <p:stCondLst>
                                            <p:cond delay="1338"/>
                                          </p:stCondLst>
                                        </p:cTn>
                                        <p:tgtEl>
                                          <p:spTgt spid="25"/>
                                        </p:tgtEl>
                                      </p:cBhvr>
                                      <p:to x="100000" y="100000"/>
                                    </p:animScale>
                                    <p:animScale>
                                      <p:cBhvr>
                                        <p:cTn id="34" dur="26">
                                          <p:stCondLst>
                                            <p:cond delay="1642"/>
                                          </p:stCondLst>
                                        </p:cTn>
                                        <p:tgtEl>
                                          <p:spTgt spid="25"/>
                                        </p:tgtEl>
                                      </p:cBhvr>
                                      <p:to x="100000" y="90000"/>
                                    </p:animScale>
                                    <p:animScale>
                                      <p:cBhvr>
                                        <p:cTn id="35" dur="166" decel="50000">
                                          <p:stCondLst>
                                            <p:cond delay="1668"/>
                                          </p:stCondLst>
                                        </p:cTn>
                                        <p:tgtEl>
                                          <p:spTgt spid="25"/>
                                        </p:tgtEl>
                                      </p:cBhvr>
                                      <p:to x="100000" y="100000"/>
                                    </p:animScale>
                                    <p:animScale>
                                      <p:cBhvr>
                                        <p:cTn id="36" dur="26">
                                          <p:stCondLst>
                                            <p:cond delay="1808"/>
                                          </p:stCondLst>
                                        </p:cTn>
                                        <p:tgtEl>
                                          <p:spTgt spid="25"/>
                                        </p:tgtEl>
                                      </p:cBhvr>
                                      <p:to x="100000" y="95000"/>
                                    </p:animScale>
                                    <p:animScale>
                                      <p:cBhvr>
                                        <p:cTn id="37" dur="166" decel="50000">
                                          <p:stCondLst>
                                            <p:cond delay="1834"/>
                                          </p:stCondLst>
                                        </p:cTn>
                                        <p:tgtEl>
                                          <p:spTgt spid="2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par>
                                <p:cTn id="43" presetID="42" presetClass="path" presetSubtype="0" repeatCount="indefinite" accel="50000" decel="50000" fill="hold" nodeType="withEffect">
                                  <p:stCondLst>
                                    <p:cond delay="0"/>
                                  </p:stCondLst>
                                  <p:endCondLst>
                                    <p:cond evt="onNext" delay="0">
                                      <p:tgtEl>
                                        <p:sldTgt/>
                                      </p:tgtEl>
                                    </p:cond>
                                  </p:endCondLst>
                                  <p:childTnLst>
                                    <p:animMotion origin="layout" path="M 0 0 L -0.04236 0.11667 " pathEditMode="relative" rAng="0" ptsTypes="AA">
                                      <p:cBhvr>
                                        <p:cTn id="44" dur="1000" fill="hold"/>
                                        <p:tgtEl>
                                          <p:spTgt spid="23"/>
                                        </p:tgtEl>
                                        <p:attrNameLst>
                                          <p:attrName>ppt_x</p:attrName>
                                          <p:attrName>ppt_y</p:attrName>
                                        </p:attrNameLst>
                                      </p:cBhvr>
                                      <p:rCtr x="-21" y="58"/>
                                    </p:animMotion>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par>
                                <p:cTn id="48" presetID="42" presetClass="path" presetSubtype="0" repeatCount="indefinite" accel="50000" decel="50000" fill="hold" nodeType="withEffect">
                                  <p:stCondLst>
                                    <p:cond delay="0"/>
                                  </p:stCondLst>
                                  <p:endCondLst>
                                    <p:cond evt="onNext" delay="0">
                                      <p:tgtEl>
                                        <p:sldTgt/>
                                      </p:tgtEl>
                                    </p:cond>
                                  </p:endCondLst>
                                  <p:childTnLst>
                                    <p:animMotion origin="layout" path="M -3.33333E-6 -1.11111E-6 L 0.04167 0.11667 " pathEditMode="relative" rAng="0" ptsTypes="AA">
                                      <p:cBhvr>
                                        <p:cTn id="49" dur="1000" fill="hold"/>
                                        <p:tgtEl>
                                          <p:spTgt spid="27"/>
                                        </p:tgtEl>
                                        <p:attrNameLst>
                                          <p:attrName>ppt_x</p:attrName>
                                          <p:attrName>ppt_y</p:attrName>
                                        </p:attrNameLst>
                                      </p:cBhvr>
                                      <p:rCtr x="21" y="58"/>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64" presetClass="path" presetSubtype="0" accel="50000" decel="50000" fill="hold" grpId="0" nodeType="withEffect">
                                  <p:stCondLst>
                                    <p:cond delay="0"/>
                                  </p:stCondLst>
                                  <p:childTnLst>
                                    <p:animMotion origin="layout" path="M -3.61111E-6 2.22222E-6 L -3.61111E-6 -0.27431 " pathEditMode="relative" rAng="0" ptsTypes="AA">
                                      <p:cBhvr>
                                        <p:cTn id="58" dur="5000" fill="hold"/>
                                        <p:tgtEl>
                                          <p:spTgt spid="29"/>
                                        </p:tgtEl>
                                        <p:attrNameLst>
                                          <p:attrName>ppt_x</p:attrName>
                                          <p:attrName>ppt_y</p:attrName>
                                        </p:attrNameLst>
                                      </p:cBhvr>
                                      <p:rCtr x="0" y="-137"/>
                                    </p:animMotion>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heel(1)">
                                      <p:cBhvr>
                                        <p:cTn id="63" dur="20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down)">
                                      <p:cBhvr>
                                        <p:cTn id="6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9" grpId="0" animBg="1"/>
      <p:bldP spid="29" grpId="1" animBg="1"/>
      <p:bldP spid="25" grpId="0" animBg="1"/>
      <p:bldP spid="25" grpId="1" animBg="1"/>
      <p:bldP spid="34" grpId="0" animBg="1"/>
      <p:bldP spid="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14600" y="1143000"/>
            <a:ext cx="4419600" cy="4524315"/>
          </a:xfrm>
          <a:prstGeom prst="rect">
            <a:avLst/>
          </a:prstGeom>
          <a:noFill/>
        </p:spPr>
        <p:txBody>
          <a:bodyPr wrap="square" rtlCol="0">
            <a:spAutoFit/>
          </a:bodyPr>
          <a:lstStyle/>
          <a:p>
            <a:pPr marL="169863" indent="-169863">
              <a:buFontTx/>
              <a:buChar char="-"/>
            </a:pPr>
            <a:r>
              <a:rPr lang="en-US" sz="2400" dirty="0" smtClean="0"/>
              <a:t>60 million years ago a 600 yd diameter meteor impacted at this location</a:t>
            </a:r>
          </a:p>
          <a:p>
            <a:pPr marL="169863" indent="-169863">
              <a:buFontTx/>
              <a:buChar char="-"/>
            </a:pPr>
            <a:r>
              <a:rPr lang="en-US" sz="2400" dirty="0" smtClean="0"/>
              <a:t>The impact initially created an unstable 3mi diameter crater that has partially collapsed</a:t>
            </a:r>
          </a:p>
          <a:p>
            <a:pPr marL="169863" indent="-169863">
              <a:buFontTx/>
              <a:buChar char="-"/>
            </a:pPr>
            <a:r>
              <a:rPr lang="en-US" sz="2400" dirty="0" smtClean="0"/>
              <a:t>Rebound in the center of the crater came from the Paradox Basin salts thousands of feet below</a:t>
            </a:r>
          </a:p>
          <a:p>
            <a:pPr marL="169863" indent="-169863">
              <a:buFontTx/>
              <a:buChar char="-"/>
            </a:pPr>
            <a:r>
              <a:rPr lang="en-US" sz="2400" dirty="0" smtClean="0"/>
              <a:t>Erosion of the crater is what we see today</a:t>
            </a:r>
            <a:endParaRPr lang="en-US" sz="2400" dirty="0"/>
          </a:p>
        </p:txBody>
      </p:sp>
      <p:pic>
        <p:nvPicPr>
          <p:cNvPr id="22" name="Picture 4" descr="https://1.bp.blogspot.com/-LgdgymvGW_Q/TeJfoKNTaFI/AAAAAAAAAT4/xsysWUM6uKQ/s1600/Upheaval+crypto.jpg"/>
          <p:cNvPicPr>
            <a:picLocks noChangeAspect="1" noChangeArrowheads="1"/>
          </p:cNvPicPr>
          <p:nvPr/>
        </p:nvPicPr>
        <p:blipFill>
          <a:blip r:embed="rId2" cstate="print"/>
          <a:srcRect/>
          <a:stretch>
            <a:fillRect/>
          </a:stretch>
        </p:blipFill>
        <p:spPr bwMode="auto">
          <a:xfrm>
            <a:off x="1981200" y="1119570"/>
            <a:ext cx="5181600" cy="5738430"/>
          </a:xfrm>
          <a:prstGeom prst="rect">
            <a:avLst/>
          </a:prstGeom>
          <a:noFill/>
        </p:spPr>
      </p:pic>
      <p:pic>
        <p:nvPicPr>
          <p:cNvPr id="149508" name="Picture 4" descr="United States Meteorite Impact Craters - Upheaval Dome crater, Utah"/>
          <p:cNvPicPr>
            <a:picLocks noChangeAspect="1" noChangeArrowheads="1"/>
          </p:cNvPicPr>
          <p:nvPr/>
        </p:nvPicPr>
        <p:blipFill>
          <a:blip r:embed="rId3" cstate="print"/>
          <a:srcRect/>
          <a:stretch>
            <a:fillRect/>
          </a:stretch>
        </p:blipFill>
        <p:spPr bwMode="auto">
          <a:xfrm>
            <a:off x="1062417" y="1143000"/>
            <a:ext cx="7582088" cy="5715000"/>
          </a:xfrm>
          <a:prstGeom prst="rect">
            <a:avLst/>
          </a:prstGeom>
          <a:noFill/>
        </p:spPr>
      </p:pic>
      <p:pic>
        <p:nvPicPr>
          <p:cNvPr id="149510" name="Picture 6" descr="10 of the most impressive asteroid impact sites"/>
          <p:cNvPicPr>
            <a:picLocks noChangeAspect="1" noChangeArrowheads="1"/>
          </p:cNvPicPr>
          <p:nvPr/>
        </p:nvPicPr>
        <p:blipFill>
          <a:blip r:embed="rId4" cstate="print"/>
          <a:srcRect/>
          <a:stretch>
            <a:fillRect/>
          </a:stretch>
        </p:blipFill>
        <p:spPr bwMode="auto">
          <a:xfrm>
            <a:off x="281461" y="1143000"/>
            <a:ext cx="8581078" cy="5715000"/>
          </a:xfrm>
          <a:prstGeom prst="rect">
            <a:avLst/>
          </a:prstGeom>
          <a:noFill/>
        </p:spPr>
      </p:pic>
      <p:pic>
        <p:nvPicPr>
          <p:cNvPr id="149506" name="Picture 2" descr="Photograph Upheaval Dome Impact Crater by Evgeny Gorodetsky on 500px"/>
          <p:cNvPicPr>
            <a:picLocks noChangeAspect="1" noChangeArrowheads="1"/>
          </p:cNvPicPr>
          <p:nvPr/>
        </p:nvPicPr>
        <p:blipFill>
          <a:blip r:embed="rId5" cstate="print">
            <a:lum bright="10000" contrast="20000"/>
          </a:blip>
          <a:srcRect/>
          <a:stretch>
            <a:fillRect/>
          </a:stretch>
        </p:blipFill>
        <p:spPr bwMode="auto">
          <a:xfrm>
            <a:off x="284704" y="1143000"/>
            <a:ext cx="8574592" cy="5715000"/>
          </a:xfrm>
          <a:prstGeom prst="rect">
            <a:avLst/>
          </a:prstGeom>
          <a:noFill/>
        </p:spPr>
      </p:pic>
      <p:pic>
        <p:nvPicPr>
          <p:cNvPr id="149512" name="Picture 8" descr="UPHEAVAL DOME IMPACT CRATER - Crater Explorer"/>
          <p:cNvPicPr>
            <a:picLocks noChangeAspect="1" noChangeArrowheads="1"/>
          </p:cNvPicPr>
          <p:nvPr/>
        </p:nvPicPr>
        <p:blipFill>
          <a:blip r:embed="rId6" cstate="print"/>
          <a:srcRect l="7874" t="11808" r="7087" b="12423"/>
          <a:stretch>
            <a:fillRect/>
          </a:stretch>
        </p:blipFill>
        <p:spPr bwMode="auto">
          <a:xfrm>
            <a:off x="564078" y="1143000"/>
            <a:ext cx="8015844" cy="5715000"/>
          </a:xfrm>
          <a:prstGeom prst="rect">
            <a:avLst/>
          </a:prstGeom>
          <a:noFill/>
        </p:spPr>
      </p:pic>
      <p:sp>
        <p:nvSpPr>
          <p:cNvPr id="2" name="Title 1"/>
          <p:cNvSpPr>
            <a:spLocks noGrp="1"/>
          </p:cNvSpPr>
          <p:nvPr>
            <p:ph type="title"/>
          </p:nvPr>
        </p:nvSpPr>
        <p:spPr/>
        <p:txBody>
          <a:bodyPr>
            <a:normAutofit fontScale="90000"/>
          </a:bodyPr>
          <a:lstStyle/>
          <a:p>
            <a:r>
              <a:rPr lang="en-US" dirty="0" smtClean="0"/>
              <a:t>CANYONLANDS NP – UPHEAVAL DOME</a:t>
            </a:r>
            <a:endParaRPr lang="en-US" dirty="0"/>
          </a:p>
        </p:txBody>
      </p:sp>
      <p:sp>
        <p:nvSpPr>
          <p:cNvPr id="8" name="TextBox 17"/>
          <p:cNvSpPr txBox="1">
            <a:spLocks noChangeArrowheads="1"/>
          </p:cNvSpPr>
          <p:nvPr/>
        </p:nvSpPr>
        <p:spPr bwMode="auto">
          <a:xfrm>
            <a:off x="2514600" y="554666"/>
            <a:ext cx="438912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METEORITE IMPACT</a:t>
            </a:r>
            <a:endParaRPr lang="en-US" sz="3200" b="1" dirty="0">
              <a:latin typeface="Calibri" pitchFamily="34" charset="0"/>
            </a:endParaRPr>
          </a:p>
        </p:txBody>
      </p:sp>
      <p:sp>
        <p:nvSpPr>
          <p:cNvPr id="23" name="TextBox 22"/>
          <p:cNvSpPr txBox="1"/>
          <p:nvPr/>
        </p:nvSpPr>
        <p:spPr>
          <a:xfrm>
            <a:off x="2667000" y="5105400"/>
            <a:ext cx="4038600" cy="1015663"/>
          </a:xfrm>
          <a:prstGeom prst="rect">
            <a:avLst/>
          </a:prstGeom>
          <a:solidFill>
            <a:srgbClr val="FFFF00"/>
          </a:solidFill>
        </p:spPr>
        <p:txBody>
          <a:bodyPr wrap="square" rtlCol="0">
            <a:spAutoFit/>
          </a:bodyPr>
          <a:lstStyle/>
          <a:p>
            <a:pPr algn="ctr"/>
            <a:r>
              <a:rPr lang="en-US" sz="6000" b="1" dirty="0" smtClean="0"/>
              <a:t>PLAUSIBLE?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9508"/>
                                        </p:tgtEl>
                                        <p:attrNameLst>
                                          <p:attrName>style.visibility</p:attrName>
                                        </p:attrNameLst>
                                      </p:cBhvr>
                                      <p:to>
                                        <p:strVal val="visible"/>
                                      </p:to>
                                    </p:set>
                                    <p:animEffect transition="in" filter="wipe(down)">
                                      <p:cBhvr>
                                        <p:cTn id="21" dur="500"/>
                                        <p:tgtEl>
                                          <p:spTgt spid="14950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9510"/>
                                        </p:tgtEl>
                                        <p:attrNameLst>
                                          <p:attrName>style.visibility</p:attrName>
                                        </p:attrNameLst>
                                      </p:cBhvr>
                                      <p:to>
                                        <p:strVal val="visible"/>
                                      </p:to>
                                    </p:set>
                                    <p:animEffect transition="in" filter="wipe(down)">
                                      <p:cBhvr>
                                        <p:cTn id="26" dur="500"/>
                                        <p:tgtEl>
                                          <p:spTgt spid="1495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9506"/>
                                        </p:tgtEl>
                                        <p:attrNameLst>
                                          <p:attrName>style.visibility</p:attrName>
                                        </p:attrNameLst>
                                      </p:cBhvr>
                                      <p:to>
                                        <p:strVal val="visible"/>
                                      </p:to>
                                    </p:set>
                                    <p:animEffect transition="in" filter="wipe(down)">
                                      <p:cBhvr>
                                        <p:cTn id="31" dur="500"/>
                                        <p:tgtEl>
                                          <p:spTgt spid="14950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9512"/>
                                        </p:tgtEl>
                                        <p:attrNameLst>
                                          <p:attrName>style.visibility</p:attrName>
                                        </p:attrNameLst>
                                      </p:cBhvr>
                                      <p:to>
                                        <p:strVal val="visible"/>
                                      </p:to>
                                    </p:set>
                                    <p:animEffect transition="in" filter="wipe(down)">
                                      <p:cBhvr>
                                        <p:cTn id="36" dur="500"/>
                                        <p:tgtEl>
                                          <p:spTgt spid="1495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2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UPHEAVAL DOME</a:t>
            </a:r>
            <a:endParaRPr lang="en-US" dirty="0"/>
          </a:p>
        </p:txBody>
      </p:sp>
      <p:sp>
        <p:nvSpPr>
          <p:cNvPr id="3" name="TextBox 4"/>
          <p:cNvSpPr txBox="1">
            <a:spLocks noChangeArrowheads="1"/>
          </p:cNvSpPr>
          <p:nvPr/>
        </p:nvSpPr>
        <p:spPr bwMode="auto">
          <a:xfrm>
            <a:off x="2324100" y="457200"/>
            <a:ext cx="4495800" cy="830997"/>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4800" b="1" dirty="0" smtClean="0">
                <a:solidFill>
                  <a:srgbClr val="FF0000"/>
                </a:solidFill>
                <a:effectLst>
                  <a:outerShdw blurRad="38100" dist="38100" dir="2700000" algn="tl">
                    <a:srgbClr val="000000"/>
                  </a:outerShdw>
                </a:effectLst>
              </a:rPr>
              <a:t>TWO THEORIES</a:t>
            </a:r>
            <a:endParaRPr lang="en-US" sz="4800" b="1" dirty="0">
              <a:solidFill>
                <a:srgbClr val="FF0000"/>
              </a:solidFill>
              <a:effectLst>
                <a:outerShdw blurRad="38100" dist="38100" dir="2700000" algn="tl">
                  <a:srgbClr val="000000"/>
                </a:outerShdw>
              </a:effectLst>
            </a:endParaRPr>
          </a:p>
        </p:txBody>
      </p:sp>
      <p:cxnSp>
        <p:nvCxnSpPr>
          <p:cNvPr id="4" name="Straight Arrow Connector 3"/>
          <p:cNvCxnSpPr>
            <a:endCxn id="5" idx="0"/>
          </p:cNvCxnSpPr>
          <p:nvPr/>
        </p:nvCxnSpPr>
        <p:spPr>
          <a:xfrm flipH="1">
            <a:off x="2194560" y="1288197"/>
            <a:ext cx="2225040" cy="5406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18"/>
          <p:cNvSpPr txBox="1">
            <a:spLocks noChangeArrowheads="1"/>
          </p:cNvSpPr>
          <p:nvPr/>
        </p:nvSpPr>
        <p:spPr bwMode="auto">
          <a:xfrm>
            <a:off x="0" y="1828800"/>
            <a:ext cx="438912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SALT TECTONICS</a:t>
            </a:r>
            <a:endParaRPr lang="en-US" sz="3200" b="1" dirty="0">
              <a:latin typeface="Calibri" pitchFamily="34" charset="0"/>
            </a:endParaRPr>
          </a:p>
        </p:txBody>
      </p:sp>
      <p:sp>
        <p:nvSpPr>
          <p:cNvPr id="6" name="TextBox 5"/>
          <p:cNvSpPr txBox="1"/>
          <p:nvPr/>
        </p:nvSpPr>
        <p:spPr>
          <a:xfrm>
            <a:off x="-76200" y="2438400"/>
            <a:ext cx="4541520" cy="4524315"/>
          </a:xfrm>
          <a:prstGeom prst="rect">
            <a:avLst/>
          </a:prstGeom>
          <a:noFill/>
        </p:spPr>
        <p:txBody>
          <a:bodyPr wrap="square" rtlCol="0">
            <a:spAutoFit/>
          </a:bodyPr>
          <a:lstStyle/>
          <a:p>
            <a:pPr marL="169863" indent="-169863">
              <a:buFontTx/>
              <a:buChar char="-"/>
            </a:pPr>
            <a:r>
              <a:rPr lang="en-US" sz="2400" dirty="0" smtClean="0"/>
              <a:t>pressure from thousands of feet of overlying rock, salt can flow plastically, like tooth paste. </a:t>
            </a:r>
          </a:p>
          <a:p>
            <a:pPr marL="169863" indent="-169863">
              <a:buFontTx/>
              <a:buChar char="-"/>
            </a:pPr>
            <a:r>
              <a:rPr lang="en-US" sz="2400" dirty="0" smtClean="0"/>
              <a:t>salt being less dense than sandstone, results in salt flowing up through rock layers as a "salt bubble“ – a salt dome</a:t>
            </a:r>
          </a:p>
          <a:p>
            <a:pPr marL="169863" indent="-169863">
              <a:buFontTx/>
              <a:buChar char="-"/>
            </a:pPr>
            <a:r>
              <a:rPr lang="en-US" sz="2400" dirty="0" smtClean="0"/>
              <a:t>It rises to the surface and deforms the surrounding rock</a:t>
            </a:r>
          </a:p>
          <a:p>
            <a:pPr marL="169863" indent="-169863">
              <a:buFontTx/>
              <a:buChar char="-"/>
            </a:pPr>
            <a:r>
              <a:rPr lang="en-US" sz="2400" dirty="0" smtClean="0"/>
              <a:t>The erosion of the rock layers above the dome itself is what we see today</a:t>
            </a:r>
            <a:endParaRPr lang="en-US" sz="2400" dirty="0"/>
          </a:p>
        </p:txBody>
      </p:sp>
      <p:cxnSp>
        <p:nvCxnSpPr>
          <p:cNvPr id="7" name="Straight Arrow Connector 6"/>
          <p:cNvCxnSpPr>
            <a:stCxn id="3" idx="2"/>
            <a:endCxn id="8" idx="0"/>
          </p:cNvCxnSpPr>
          <p:nvPr/>
        </p:nvCxnSpPr>
        <p:spPr>
          <a:xfrm>
            <a:off x="4572000" y="1288197"/>
            <a:ext cx="2377440" cy="5406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17"/>
          <p:cNvSpPr txBox="1">
            <a:spLocks noChangeArrowheads="1"/>
          </p:cNvSpPr>
          <p:nvPr/>
        </p:nvSpPr>
        <p:spPr bwMode="auto">
          <a:xfrm>
            <a:off x="4754880" y="1828800"/>
            <a:ext cx="438912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METEORITE IMPACT</a:t>
            </a:r>
            <a:endParaRPr lang="en-US" sz="3200" b="1" dirty="0">
              <a:latin typeface="Calibri" pitchFamily="34" charset="0"/>
            </a:endParaRPr>
          </a:p>
        </p:txBody>
      </p:sp>
      <p:sp>
        <p:nvSpPr>
          <p:cNvPr id="19" name="TextBox 18"/>
          <p:cNvSpPr txBox="1"/>
          <p:nvPr/>
        </p:nvSpPr>
        <p:spPr>
          <a:xfrm>
            <a:off x="4724400" y="2362200"/>
            <a:ext cx="4236720" cy="4524315"/>
          </a:xfrm>
          <a:prstGeom prst="rect">
            <a:avLst/>
          </a:prstGeom>
          <a:noFill/>
        </p:spPr>
        <p:txBody>
          <a:bodyPr wrap="square" rtlCol="0">
            <a:spAutoFit/>
          </a:bodyPr>
          <a:lstStyle/>
          <a:p>
            <a:pPr marL="169863" indent="-169863">
              <a:buFontTx/>
              <a:buChar char="-"/>
            </a:pPr>
            <a:r>
              <a:rPr lang="en-US" sz="2400" dirty="0" smtClean="0"/>
              <a:t>60 million years ago a 600 yd diameter meteor impacted at this location</a:t>
            </a:r>
          </a:p>
          <a:p>
            <a:pPr marL="169863" indent="-169863">
              <a:buFontTx/>
              <a:buChar char="-"/>
            </a:pPr>
            <a:r>
              <a:rPr lang="en-US" sz="2400" dirty="0" smtClean="0"/>
              <a:t>The impact initially created an unstable 3mi diameter crater that has partially collapsed</a:t>
            </a:r>
          </a:p>
          <a:p>
            <a:pPr marL="169863" indent="-169863">
              <a:buFontTx/>
              <a:buChar char="-"/>
            </a:pPr>
            <a:r>
              <a:rPr lang="en-US" sz="2400" dirty="0" smtClean="0"/>
              <a:t>Rebound in the center of the crater came from the Paradox Basin salts thousands of feet below</a:t>
            </a:r>
          </a:p>
          <a:p>
            <a:pPr marL="169863" indent="-169863">
              <a:buFontTx/>
              <a:buChar char="-"/>
            </a:pPr>
            <a:r>
              <a:rPr lang="en-US" sz="2400" dirty="0" smtClean="0"/>
              <a:t>Erosion of the crater is what we see today</a:t>
            </a:r>
            <a:endParaRPr lang="en-US" sz="2400" dirty="0"/>
          </a:p>
        </p:txBody>
      </p:sp>
      <p:pic>
        <p:nvPicPr>
          <p:cNvPr id="30" name="Picture 2"/>
          <p:cNvPicPr>
            <a:picLocks noChangeAspect="1" noChangeArrowheads="1"/>
          </p:cNvPicPr>
          <p:nvPr/>
        </p:nvPicPr>
        <p:blipFill>
          <a:blip r:embed="rId2" cstate="print"/>
          <a:srcRect/>
          <a:stretch>
            <a:fillRect/>
          </a:stretch>
        </p:blipFill>
        <p:spPr bwMode="auto">
          <a:xfrm>
            <a:off x="0" y="581465"/>
            <a:ext cx="2133600" cy="1247335"/>
          </a:xfrm>
          <a:prstGeom prst="rect">
            <a:avLst/>
          </a:prstGeom>
          <a:noFill/>
          <a:ln w="9525">
            <a:noFill/>
            <a:miter lim="800000"/>
            <a:headEnd/>
            <a:tailEnd/>
          </a:ln>
        </p:spPr>
      </p:pic>
      <p:grpSp>
        <p:nvGrpSpPr>
          <p:cNvPr id="18" name="Group 17"/>
          <p:cNvGrpSpPr/>
          <p:nvPr/>
        </p:nvGrpSpPr>
        <p:grpSpPr>
          <a:xfrm>
            <a:off x="514350" y="2438400"/>
            <a:ext cx="8115300" cy="4210050"/>
            <a:chOff x="514350" y="2647950"/>
            <a:chExt cx="8115300" cy="4210050"/>
          </a:xfrm>
        </p:grpSpPr>
        <p:pic>
          <p:nvPicPr>
            <p:cNvPr id="151554" name="Picture 2"/>
            <p:cNvPicPr>
              <a:picLocks noChangeAspect="1" noChangeArrowheads="1"/>
            </p:cNvPicPr>
            <p:nvPr/>
          </p:nvPicPr>
          <p:blipFill>
            <a:blip r:embed="rId3" cstate="print"/>
            <a:srcRect/>
            <a:stretch>
              <a:fillRect/>
            </a:stretch>
          </p:blipFill>
          <p:spPr bwMode="auto">
            <a:xfrm>
              <a:off x="514350" y="2647950"/>
              <a:ext cx="8115300" cy="4210050"/>
            </a:xfrm>
            <a:prstGeom prst="rect">
              <a:avLst/>
            </a:prstGeom>
            <a:noFill/>
            <a:ln w="9525">
              <a:noFill/>
              <a:miter lim="800000"/>
              <a:headEnd/>
              <a:tailEnd/>
            </a:ln>
          </p:spPr>
        </p:pic>
        <p:sp>
          <p:nvSpPr>
            <p:cNvPr id="17" name="Rectangle 16"/>
            <p:cNvSpPr/>
            <p:nvPr/>
          </p:nvSpPr>
          <p:spPr>
            <a:xfrm>
              <a:off x="4931734" y="5029200"/>
              <a:ext cx="3657600"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7" descr="OnlineLabels Clip Art - Simple Red Checkmark"/>
          <p:cNvPicPr>
            <a:picLocks noChangeAspect="1" noChangeArrowheads="1"/>
          </p:cNvPicPr>
          <p:nvPr/>
        </p:nvPicPr>
        <p:blipFill>
          <a:blip r:embed="rId4" cstate="print"/>
          <a:srcRect/>
          <a:stretch>
            <a:fillRect/>
          </a:stretch>
        </p:blipFill>
        <p:spPr bwMode="auto">
          <a:xfrm>
            <a:off x="6400800" y="2286000"/>
            <a:ext cx="1371600" cy="1371600"/>
          </a:xfrm>
          <a:prstGeom prst="rect">
            <a:avLst/>
          </a:prstGeom>
          <a:noFill/>
        </p:spPr>
      </p:pic>
      <p:sp>
        <p:nvSpPr>
          <p:cNvPr id="21" name="TextBox 20"/>
          <p:cNvSpPr txBox="1"/>
          <p:nvPr/>
        </p:nvSpPr>
        <p:spPr>
          <a:xfrm>
            <a:off x="990600" y="3886200"/>
            <a:ext cx="7162800" cy="2308324"/>
          </a:xfrm>
          <a:prstGeom prst="rect">
            <a:avLst/>
          </a:prstGeom>
          <a:solidFill>
            <a:schemeClr val="tx1"/>
          </a:solidFill>
          <a:ln>
            <a:solidFill>
              <a:schemeClr val="tx1"/>
            </a:solidFill>
          </a:ln>
        </p:spPr>
        <p:txBody>
          <a:bodyPr wrap="square" rtlCol="0">
            <a:spAutoFit/>
          </a:bodyPr>
          <a:lstStyle/>
          <a:p>
            <a:pPr algn="ctr"/>
            <a:r>
              <a:rPr lang="en-US" sz="4800" b="1" dirty="0" smtClean="0">
                <a:solidFill>
                  <a:schemeClr val="bg1"/>
                </a:solidFill>
              </a:rPr>
              <a:t>Meteorite Impact Theory seems to be the correct theory… </a:t>
            </a:r>
            <a:r>
              <a:rPr lang="en-US" sz="4800" b="1" dirty="0" smtClean="0">
                <a:solidFill>
                  <a:srgbClr val="FF0000"/>
                </a:solidFill>
                <a:effectLst>
                  <a:outerShdw blurRad="38100" dist="38100" dir="2700000" algn="tl">
                    <a:srgbClr val="000000"/>
                  </a:outerShdw>
                </a:effectLst>
              </a:rPr>
              <a:t>For now</a:t>
            </a:r>
            <a:r>
              <a:rPr lang="en-US" sz="4800" b="1" dirty="0" smtClean="0">
                <a:solidFill>
                  <a:schemeClr val="bg1"/>
                </a:solidFill>
              </a:rPr>
              <a:t>!</a:t>
            </a:r>
          </a:p>
        </p:txBody>
      </p:sp>
      <p:sp>
        <p:nvSpPr>
          <p:cNvPr id="22" name="TextBox 21"/>
          <p:cNvSpPr txBox="1"/>
          <p:nvPr/>
        </p:nvSpPr>
        <p:spPr>
          <a:xfrm>
            <a:off x="1409700" y="2767548"/>
            <a:ext cx="6324600" cy="378565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On to </a:t>
            </a:r>
          </a:p>
          <a:p>
            <a:pPr algn="ctr"/>
            <a:r>
              <a:rPr lang="en-US" sz="6000" b="1" dirty="0" smtClean="0">
                <a:solidFill>
                  <a:schemeClr val="tx1">
                    <a:lumMod val="75000"/>
                    <a:lumOff val="25000"/>
                  </a:schemeClr>
                </a:solidFill>
              </a:rPr>
              <a:t>“THE MAZE” </a:t>
            </a:r>
          </a:p>
          <a:p>
            <a:pPr algn="ctr"/>
            <a:r>
              <a:rPr lang="en-US" sz="6000" b="1" dirty="0" smtClean="0">
                <a:solidFill>
                  <a:schemeClr val="tx1">
                    <a:lumMod val="75000"/>
                    <a:lumOff val="25000"/>
                  </a:schemeClr>
                </a:solidFill>
              </a:rPr>
              <a:t>Area in the central region of the park</a:t>
            </a:r>
          </a:p>
        </p:txBody>
      </p:sp>
      <p:pic>
        <p:nvPicPr>
          <p:cNvPr id="151556" name="Picture 4" descr="https://1.bp.blogspot.com/-LgdgymvGW_Q/TeJfoKNTaFI/AAAAAAAAAT4/xsysWUM6uKQ/s1600/Upheaval+crypto.jpg"/>
          <p:cNvPicPr>
            <a:picLocks noChangeAspect="1" noChangeArrowheads="1"/>
          </p:cNvPicPr>
          <p:nvPr/>
        </p:nvPicPr>
        <p:blipFill>
          <a:blip r:embed="rId5" cstate="print"/>
          <a:srcRect/>
          <a:stretch>
            <a:fillRect/>
          </a:stretch>
        </p:blipFill>
        <p:spPr bwMode="auto">
          <a:xfrm>
            <a:off x="7010400" y="585216"/>
            <a:ext cx="2133600" cy="12435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70" decel="100000"/>
                                        <p:tgtEl>
                                          <p:spTgt spid="30"/>
                                        </p:tgtEl>
                                      </p:cBhvr>
                                    </p:animEffect>
                                    <p:animScale>
                                      <p:cBhvr>
                                        <p:cTn id="8" dur="770" decel="100000"/>
                                        <p:tgtEl>
                                          <p:spTgt spid="30"/>
                                        </p:tgtEl>
                                      </p:cBhvr>
                                      <p:from x="10000" y="10000"/>
                                      <p:to x="200000" y="450000"/>
                                    </p:animScale>
                                    <p:animScale>
                                      <p:cBhvr>
                                        <p:cTn id="9" dur="1230" accel="100000" fill="hold">
                                          <p:stCondLst>
                                            <p:cond delay="770"/>
                                          </p:stCondLst>
                                        </p:cTn>
                                        <p:tgtEl>
                                          <p:spTgt spid="30"/>
                                        </p:tgtEl>
                                      </p:cBhvr>
                                      <p:from x="200000" y="450000"/>
                                      <p:to x="100000" y="100000"/>
                                    </p:animScale>
                                    <p:set>
                                      <p:cBhvr>
                                        <p:cTn id="10" dur="770" fill="hold"/>
                                        <p:tgtEl>
                                          <p:spTgt spid="30"/>
                                        </p:tgtEl>
                                        <p:attrNameLst>
                                          <p:attrName>ppt_x</p:attrName>
                                        </p:attrNameLst>
                                      </p:cBhvr>
                                      <p:to>
                                        <p:strVal val="(0.5)"/>
                                      </p:to>
                                    </p:set>
                                    <p:anim from="(0.5)" to="(#ppt_x)" calcmode="lin" valueType="num">
                                      <p:cBhvr>
                                        <p:cTn id="11" dur="1230" accel="100000" fill="hold">
                                          <p:stCondLst>
                                            <p:cond delay="770"/>
                                          </p:stCondLst>
                                        </p:cTn>
                                        <p:tgtEl>
                                          <p:spTgt spid="30"/>
                                        </p:tgtEl>
                                        <p:attrNameLst>
                                          <p:attrName>ppt_x</p:attrName>
                                        </p:attrNameLst>
                                      </p:cBhvr>
                                    </p:anim>
                                    <p:set>
                                      <p:cBhvr>
                                        <p:cTn id="12" dur="770" fill="hold"/>
                                        <p:tgtEl>
                                          <p:spTgt spid="30"/>
                                        </p:tgtEl>
                                        <p:attrNameLst>
                                          <p:attrName>ppt_y</p:attrName>
                                        </p:attrNameLst>
                                      </p:cBhvr>
                                      <p:to>
                                        <p:strVal val="(#ppt_y+0.4)"/>
                                      </p:to>
                                    </p:set>
                                    <p:anim from="(#ppt_y+0.4)" to="(#ppt_y)" calcmode="lin" valueType="num">
                                      <p:cBhvr>
                                        <p:cTn id="13" dur="1230" accel="100000" fill="hold">
                                          <p:stCondLst>
                                            <p:cond delay="770"/>
                                          </p:stCondLst>
                                        </p:cTn>
                                        <p:tgtEl>
                                          <p:spTgt spid="3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151556"/>
                                        </p:tgtEl>
                                        <p:attrNameLst>
                                          <p:attrName>style.visibility</p:attrName>
                                        </p:attrNameLst>
                                      </p:cBhvr>
                                      <p:to>
                                        <p:strVal val="visible"/>
                                      </p:to>
                                    </p:set>
                                    <p:animEffect transition="in" filter="fade">
                                      <p:cBhvr>
                                        <p:cTn id="18" dur="770" decel="100000"/>
                                        <p:tgtEl>
                                          <p:spTgt spid="151556"/>
                                        </p:tgtEl>
                                      </p:cBhvr>
                                    </p:animEffect>
                                    <p:animScale>
                                      <p:cBhvr>
                                        <p:cTn id="19" dur="770" decel="100000"/>
                                        <p:tgtEl>
                                          <p:spTgt spid="151556"/>
                                        </p:tgtEl>
                                      </p:cBhvr>
                                      <p:from x="10000" y="10000"/>
                                      <p:to x="200000" y="450000"/>
                                    </p:animScale>
                                    <p:animScale>
                                      <p:cBhvr>
                                        <p:cTn id="20" dur="1230" accel="100000" fill="hold">
                                          <p:stCondLst>
                                            <p:cond delay="770"/>
                                          </p:stCondLst>
                                        </p:cTn>
                                        <p:tgtEl>
                                          <p:spTgt spid="151556"/>
                                        </p:tgtEl>
                                      </p:cBhvr>
                                      <p:from x="200000" y="450000"/>
                                      <p:to x="100000" y="100000"/>
                                    </p:animScale>
                                    <p:set>
                                      <p:cBhvr>
                                        <p:cTn id="21" dur="770" fill="hold"/>
                                        <p:tgtEl>
                                          <p:spTgt spid="151556"/>
                                        </p:tgtEl>
                                        <p:attrNameLst>
                                          <p:attrName>ppt_x</p:attrName>
                                        </p:attrNameLst>
                                      </p:cBhvr>
                                      <p:to>
                                        <p:strVal val="(0.5)"/>
                                      </p:to>
                                    </p:set>
                                    <p:anim from="(0.5)" to="(#ppt_x)" calcmode="lin" valueType="num">
                                      <p:cBhvr>
                                        <p:cTn id="22" dur="1230" accel="100000" fill="hold">
                                          <p:stCondLst>
                                            <p:cond delay="770"/>
                                          </p:stCondLst>
                                        </p:cTn>
                                        <p:tgtEl>
                                          <p:spTgt spid="151556"/>
                                        </p:tgtEl>
                                        <p:attrNameLst>
                                          <p:attrName>ppt_x</p:attrName>
                                        </p:attrNameLst>
                                      </p:cBhvr>
                                    </p:anim>
                                    <p:set>
                                      <p:cBhvr>
                                        <p:cTn id="23" dur="770" fill="hold"/>
                                        <p:tgtEl>
                                          <p:spTgt spid="151556"/>
                                        </p:tgtEl>
                                        <p:attrNameLst>
                                          <p:attrName>ppt_y</p:attrName>
                                        </p:attrNameLst>
                                      </p:cBhvr>
                                      <p:to>
                                        <p:strVal val="(#ppt_y+0.4)"/>
                                      </p:to>
                                    </p:set>
                                    <p:anim from="(#ppt_y+0.4)" to="(#ppt_y)" calcmode="lin" valueType="num">
                                      <p:cBhvr>
                                        <p:cTn id="24" dur="1230" accel="100000" fill="hold">
                                          <p:stCondLst>
                                            <p:cond delay="770"/>
                                          </p:stCondLst>
                                        </p:cTn>
                                        <p:tgtEl>
                                          <p:spTgt spid="151556"/>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770" decel="100000"/>
                                        <p:tgtEl>
                                          <p:spTgt spid="18"/>
                                        </p:tgtEl>
                                      </p:cBhvr>
                                    </p:animEffect>
                                    <p:animScale>
                                      <p:cBhvr>
                                        <p:cTn id="30" dur="770" decel="100000"/>
                                        <p:tgtEl>
                                          <p:spTgt spid="18"/>
                                        </p:tgtEl>
                                      </p:cBhvr>
                                      <p:from x="10000" y="10000"/>
                                      <p:to x="200000" y="450000"/>
                                    </p:animScale>
                                    <p:animScale>
                                      <p:cBhvr>
                                        <p:cTn id="31" dur="1230" accel="100000" fill="hold">
                                          <p:stCondLst>
                                            <p:cond delay="770"/>
                                          </p:stCondLst>
                                        </p:cTn>
                                        <p:tgtEl>
                                          <p:spTgt spid="18"/>
                                        </p:tgtEl>
                                      </p:cBhvr>
                                      <p:from x="200000" y="450000"/>
                                      <p:to x="100000" y="100000"/>
                                    </p:animScale>
                                    <p:set>
                                      <p:cBhvr>
                                        <p:cTn id="32" dur="770" fill="hold"/>
                                        <p:tgtEl>
                                          <p:spTgt spid="18"/>
                                        </p:tgtEl>
                                        <p:attrNameLst>
                                          <p:attrName>ppt_x</p:attrName>
                                        </p:attrNameLst>
                                      </p:cBhvr>
                                      <p:to>
                                        <p:strVal val="(0.5)"/>
                                      </p:to>
                                    </p:set>
                                    <p:anim from="(0.5)" to="(#ppt_x)" calcmode="lin" valueType="num">
                                      <p:cBhvr>
                                        <p:cTn id="33" dur="1230" accel="100000" fill="hold">
                                          <p:stCondLst>
                                            <p:cond delay="770"/>
                                          </p:stCondLst>
                                        </p:cTn>
                                        <p:tgtEl>
                                          <p:spTgt spid="18"/>
                                        </p:tgtEl>
                                        <p:attrNameLst>
                                          <p:attrName>ppt_x</p:attrName>
                                        </p:attrNameLst>
                                      </p:cBhvr>
                                    </p:anim>
                                    <p:set>
                                      <p:cBhvr>
                                        <p:cTn id="34" dur="770" fill="hold"/>
                                        <p:tgtEl>
                                          <p:spTgt spid="18"/>
                                        </p:tgtEl>
                                        <p:attrNameLst>
                                          <p:attrName>ppt_y</p:attrName>
                                        </p:attrNameLst>
                                      </p:cBhvr>
                                      <p:to>
                                        <p:strVal val="(#ppt_y+0.4)"/>
                                      </p:to>
                                    </p:set>
                                    <p:anim from="(#ppt_y+0.4)" to="(#ppt_y)" calcmode="lin" valueType="num">
                                      <p:cBhvr>
                                        <p:cTn id="35" dur="1230" accel="100000" fill="hold">
                                          <p:stCondLst>
                                            <p:cond delay="770"/>
                                          </p:stCondLst>
                                        </p:cTn>
                                        <p:tgtEl>
                                          <p:spTgt spid="18"/>
                                        </p:tgtEl>
                                        <p:attrNameLst>
                                          <p:attrName>ppt_y</p:attrName>
                                        </p:attrNameLst>
                                      </p:cBhvr>
                                    </p:anim>
                                  </p:childTnLst>
                                </p:cTn>
                              </p:par>
                            </p:childTnLst>
                          </p:cTn>
                        </p:par>
                        <p:par>
                          <p:cTn id="36" fill="hold">
                            <p:stCondLst>
                              <p:cond delay="2000"/>
                            </p:stCondLst>
                            <p:childTnLst>
                              <p:par>
                                <p:cTn id="37" presetID="8" presetClass="emph" presetSubtype="0" fill="hold" grpId="0" nodeType="afterEffect">
                                  <p:stCondLst>
                                    <p:cond delay="0"/>
                                  </p:stCondLst>
                                  <p:childTnLst>
                                    <p:animRot by="21600000">
                                      <p:cBhvr>
                                        <p:cTn id="38" dur="2000" fill="hold"/>
                                        <p:tgtEl>
                                          <p:spTgt spid="8"/>
                                        </p:tgtEl>
                                        <p:attrNameLst>
                                          <p:attrName>r</p:attrName>
                                        </p:attrNameLst>
                                      </p:cBhvr>
                                    </p:animRot>
                                  </p:childTnLst>
                                </p:cTn>
                              </p:par>
                            </p:childTnLst>
                          </p:cTn>
                        </p:par>
                        <p:par>
                          <p:cTn id="39" fill="hold">
                            <p:stCondLst>
                              <p:cond delay="4000"/>
                            </p:stCondLst>
                            <p:childTnLst>
                              <p:par>
                                <p:cTn id="40" presetID="53" presetClass="entr" presetSubtype="0" fill="hold" nodeType="afterEffect">
                                  <p:stCondLst>
                                    <p:cond delay="30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7500"/>
                            </p:stCondLst>
                            <p:childTnLst>
                              <p:par>
                                <p:cTn id="46" presetID="34"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 from="(-#ppt_w/2)" to="(#ppt_x)" calcmode="lin" valueType="num">
                                      <p:cBhvr>
                                        <p:cTn id="48" dur="600" fill="hold">
                                          <p:stCondLst>
                                            <p:cond delay="0"/>
                                          </p:stCondLst>
                                        </p:cTn>
                                        <p:tgtEl>
                                          <p:spTgt spid="21"/>
                                        </p:tgtEl>
                                        <p:attrNameLst>
                                          <p:attrName>ppt_x</p:attrName>
                                        </p:attrNameLst>
                                      </p:cBhvr>
                                    </p:anim>
                                    <p:anim from="0" to="-1.0" calcmode="lin" valueType="num">
                                      <p:cBhvr>
                                        <p:cTn id="49" dur="200" decel="50000" autoRev="1" fill="hold">
                                          <p:stCondLst>
                                            <p:cond delay="600"/>
                                          </p:stCondLst>
                                        </p:cTn>
                                        <p:tgtEl>
                                          <p:spTgt spid="21"/>
                                        </p:tgtEl>
                                        <p:attrNameLst>
                                          <p:attrName>xshear</p:attrName>
                                        </p:attrNameLst>
                                      </p:cBhvr>
                                    </p:anim>
                                    <p:animScale>
                                      <p:cBhvr>
                                        <p:cTn id="50" dur="200" decel="100000" autoRev="1" fill="hold">
                                          <p:stCondLst>
                                            <p:cond delay="600"/>
                                          </p:stCondLst>
                                        </p:cTn>
                                        <p:tgtEl>
                                          <p:spTgt spid="21"/>
                                        </p:tgtEl>
                                      </p:cBhvr>
                                      <p:from x="100000" y="100000"/>
                                      <p:to x="80000" y="100000"/>
                                    </p:animScale>
                                    <p:anim by="(#ppt_h/3+#ppt_w*0.1)" calcmode="lin" valueType="num">
                                      <p:cBhvr additive="sum">
                                        <p:cTn id="51" dur="200" decel="100000" autoRev="1" fill="hold">
                                          <p:stCondLst>
                                            <p:cond delay="600"/>
                                          </p:stCondLst>
                                        </p:cTn>
                                        <p:tgtEl>
                                          <p:spTgt spid="21"/>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from="(-#ppt_w/2)" to="(#ppt_x)" calcmode="lin" valueType="num">
                                      <p:cBhvr>
                                        <p:cTn id="56" dur="600" fill="hold">
                                          <p:stCondLst>
                                            <p:cond delay="0"/>
                                          </p:stCondLst>
                                        </p:cTn>
                                        <p:tgtEl>
                                          <p:spTgt spid="22"/>
                                        </p:tgtEl>
                                        <p:attrNameLst>
                                          <p:attrName>ppt_x</p:attrName>
                                        </p:attrNameLst>
                                      </p:cBhvr>
                                    </p:anim>
                                    <p:anim from="0" to="-1.0" calcmode="lin" valueType="num">
                                      <p:cBhvr>
                                        <p:cTn id="57" dur="200" decel="50000" autoRev="1" fill="hold">
                                          <p:stCondLst>
                                            <p:cond delay="600"/>
                                          </p:stCondLst>
                                        </p:cTn>
                                        <p:tgtEl>
                                          <p:spTgt spid="22"/>
                                        </p:tgtEl>
                                        <p:attrNameLst>
                                          <p:attrName>xshear</p:attrName>
                                        </p:attrNameLst>
                                      </p:cBhvr>
                                    </p:anim>
                                    <p:animScale>
                                      <p:cBhvr>
                                        <p:cTn id="58" dur="200" decel="100000" autoRev="1" fill="hold">
                                          <p:stCondLst>
                                            <p:cond delay="600"/>
                                          </p:stCondLst>
                                        </p:cTn>
                                        <p:tgtEl>
                                          <p:spTgt spid="22"/>
                                        </p:tgtEl>
                                      </p:cBhvr>
                                      <p:from x="100000" y="100000"/>
                                      <p:to x="80000" y="100000"/>
                                    </p:animScale>
                                    <p:anim by="(#ppt_h/3+#ppt_w*0.1)" calcmode="lin" valueType="num">
                                      <p:cBhvr additive="sum">
                                        <p:cTn id="59" dur="200" decel="100000" autoRev="1" fill="hold">
                                          <p:stCondLst>
                                            <p:cond delay="600"/>
                                          </p:stCondLst>
                                        </p:cTn>
                                        <p:tgtEl>
                                          <p:spTgt spid="2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33400"/>
            <a:ext cx="4800600" cy="646331"/>
          </a:xfrm>
          <a:prstGeom prst="rect">
            <a:avLst/>
          </a:prstGeom>
          <a:noFill/>
        </p:spPr>
        <p:txBody>
          <a:bodyPr wrap="square" rtlCol="0">
            <a:spAutoFit/>
          </a:bodyPr>
          <a:lstStyle/>
          <a:p>
            <a:pPr algn="ctr"/>
            <a:r>
              <a:rPr lang="en-US" sz="3600" b="1" dirty="0" smtClean="0"/>
              <a:t>THE MAZE AREA</a:t>
            </a:r>
          </a:p>
        </p:txBody>
      </p:sp>
      <p:sp>
        <p:nvSpPr>
          <p:cNvPr id="4" name="Rectangle 3"/>
          <p:cNvSpPr/>
          <p:nvPr/>
        </p:nvSpPr>
        <p:spPr>
          <a:xfrm>
            <a:off x="0" y="1066800"/>
            <a:ext cx="4876800" cy="3185487"/>
          </a:xfrm>
          <a:prstGeom prst="rect">
            <a:avLst/>
          </a:prstGeom>
        </p:spPr>
        <p:txBody>
          <a:bodyPr wrap="square">
            <a:spAutoFit/>
          </a:bodyPr>
          <a:lstStyle/>
          <a:p>
            <a:pPr marL="176213" indent="-176213">
              <a:spcAft>
                <a:spcPts val="600"/>
              </a:spcAft>
              <a:buFont typeface="Arial" pitchFamily="34" charset="0"/>
              <a:buChar char="•"/>
            </a:pPr>
            <a:r>
              <a:rPr lang="en-US" sz="2800" dirty="0" smtClean="0"/>
              <a:t>Park brochure describes this area as a “30 sq mile puzzle in sandstone”!</a:t>
            </a:r>
          </a:p>
          <a:p>
            <a:pPr marL="176213" indent="-176213">
              <a:spcAft>
                <a:spcPts val="600"/>
              </a:spcAft>
              <a:buFont typeface="Arial" pitchFamily="34" charset="0"/>
              <a:buChar char="•"/>
            </a:pPr>
            <a:r>
              <a:rPr lang="en-US" sz="2800" dirty="0" smtClean="0"/>
              <a:t>River down-cutting over geologic time was at about the same rate as the region was being uplifted</a:t>
            </a:r>
          </a:p>
        </p:txBody>
      </p:sp>
      <p:sp>
        <p:nvSpPr>
          <p:cNvPr id="5" name="Rectangle 4"/>
          <p:cNvSpPr/>
          <p:nvPr/>
        </p:nvSpPr>
        <p:spPr>
          <a:xfrm>
            <a:off x="0" y="4124980"/>
            <a:ext cx="9144000" cy="2400657"/>
          </a:xfrm>
          <a:prstGeom prst="rect">
            <a:avLst/>
          </a:prstGeom>
        </p:spPr>
        <p:txBody>
          <a:bodyPr wrap="square">
            <a:spAutoFit/>
          </a:bodyPr>
          <a:lstStyle/>
          <a:p>
            <a:pPr marL="176213" indent="-176213">
              <a:spcAft>
                <a:spcPts val="600"/>
              </a:spcAft>
            </a:pPr>
            <a:r>
              <a:rPr lang="en-US" sz="2800" dirty="0" smtClean="0"/>
              <a:t>	This allowed rivers to maintain their normal “</a:t>
            </a:r>
            <a:r>
              <a:rPr lang="en-US" sz="2800" dirty="0" err="1" smtClean="0"/>
              <a:t>dendritic</a:t>
            </a:r>
            <a:r>
              <a:rPr lang="en-US" sz="2800" dirty="0" smtClean="0"/>
              <a:t>” stream pattern producing this Maze area</a:t>
            </a:r>
          </a:p>
          <a:p>
            <a:pPr marL="176213" indent="-176213">
              <a:spcAft>
                <a:spcPts val="600"/>
              </a:spcAft>
              <a:buFont typeface="Arial" pitchFamily="34" charset="0"/>
              <a:buChar char="•"/>
            </a:pPr>
            <a:r>
              <a:rPr lang="en-US" sz="2800" dirty="0" smtClean="0"/>
              <a:t>Outstanding examples of prehistoric rock art are hidden in some of the deepest canyons</a:t>
            </a:r>
          </a:p>
          <a:p>
            <a:pPr marL="176213" indent="-176213">
              <a:spcAft>
                <a:spcPts val="600"/>
              </a:spcAft>
              <a:buFont typeface="Arial" pitchFamily="34" charset="0"/>
              <a:buChar char="•"/>
            </a:pPr>
            <a:r>
              <a:rPr lang="en-US" sz="2800" dirty="0" smtClean="0"/>
              <a:t>Land of Standing Rocks is in this area</a:t>
            </a:r>
            <a:endParaRPr lang="en-US" sz="7200" dirty="0" smtClean="0"/>
          </a:p>
        </p:txBody>
      </p:sp>
      <p:grpSp>
        <p:nvGrpSpPr>
          <p:cNvPr id="28" name="Group 27"/>
          <p:cNvGrpSpPr/>
          <p:nvPr/>
        </p:nvGrpSpPr>
        <p:grpSpPr>
          <a:xfrm>
            <a:off x="4724400" y="609600"/>
            <a:ext cx="4419600" cy="3657600"/>
            <a:chOff x="4724400" y="533400"/>
            <a:chExt cx="4419600" cy="3657600"/>
          </a:xfrm>
        </p:grpSpPr>
        <p:pic>
          <p:nvPicPr>
            <p:cNvPr id="141322" name="Picture 10" descr="http://bobrehak.com/wp-content/uploads/2016/09/N2AlaskaSelect_74.jpg"/>
            <p:cNvPicPr>
              <a:picLocks noChangeAspect="1" noChangeArrowheads="1"/>
            </p:cNvPicPr>
            <p:nvPr/>
          </p:nvPicPr>
          <p:blipFill>
            <a:blip r:embed="rId2" cstate="print"/>
            <a:srcRect r="30340"/>
            <a:stretch>
              <a:fillRect/>
            </a:stretch>
          </p:blipFill>
          <p:spPr bwMode="auto">
            <a:xfrm>
              <a:off x="4724400" y="533400"/>
              <a:ext cx="4419600" cy="3657600"/>
            </a:xfrm>
            <a:prstGeom prst="rect">
              <a:avLst/>
            </a:prstGeom>
            <a:noFill/>
          </p:spPr>
        </p:pic>
        <p:sp>
          <p:nvSpPr>
            <p:cNvPr id="27" name="Rectangle 26"/>
            <p:cNvSpPr/>
            <p:nvPr/>
          </p:nvSpPr>
          <p:spPr>
            <a:xfrm>
              <a:off x="4724400" y="3886200"/>
              <a:ext cx="3200400" cy="215444"/>
            </a:xfrm>
            <a:prstGeom prst="rect">
              <a:avLst/>
            </a:prstGeom>
          </p:spPr>
          <p:txBody>
            <a:bodyPr wrap="square">
              <a:spAutoFit/>
            </a:bodyPr>
            <a:lstStyle/>
            <a:p>
              <a:r>
                <a:rPr lang="en-US" sz="800" dirty="0" smtClean="0">
                  <a:solidFill>
                    <a:schemeClr val="tx1">
                      <a:lumMod val="65000"/>
                      <a:lumOff val="35000"/>
                    </a:schemeClr>
                  </a:solidFill>
                </a:rPr>
                <a:t>http://bobrehak.com/portfolio-item/maze-canyonlands-np/</a:t>
              </a:r>
              <a:endParaRPr lang="en-US" sz="800" dirty="0">
                <a:solidFill>
                  <a:schemeClr val="tx1">
                    <a:lumMod val="65000"/>
                    <a:lumOff val="35000"/>
                  </a:schemeClr>
                </a:solidFill>
              </a:endParaRPr>
            </a:p>
          </p:txBody>
        </p:sp>
      </p:grpSp>
      <p:pic>
        <p:nvPicPr>
          <p:cNvPr id="141326" name="Picture 14" descr="PPT - RIVERS!!!!!!!! (and valleys) PowerPoint Presentation - ID:2374676"/>
          <p:cNvPicPr>
            <a:picLocks noChangeAspect="1" noChangeArrowheads="1"/>
          </p:cNvPicPr>
          <p:nvPr/>
        </p:nvPicPr>
        <p:blipFill>
          <a:blip r:embed="rId3" cstate="print"/>
          <a:srcRect/>
          <a:stretch>
            <a:fillRect/>
          </a:stretch>
        </p:blipFill>
        <p:spPr bwMode="auto">
          <a:xfrm>
            <a:off x="4727448" y="838200"/>
            <a:ext cx="4416552" cy="3312415"/>
          </a:xfrm>
          <a:prstGeom prst="rect">
            <a:avLst/>
          </a:prstGeom>
          <a:noFill/>
        </p:spPr>
      </p:pic>
      <p:pic>
        <p:nvPicPr>
          <p:cNvPr id="141328" name="Picture 16" descr="The Harvest Scene | The Harvest Scene pictographs located in… | Flickr"/>
          <p:cNvPicPr>
            <a:picLocks noChangeAspect="1" noChangeArrowheads="1"/>
          </p:cNvPicPr>
          <p:nvPr/>
        </p:nvPicPr>
        <p:blipFill>
          <a:blip r:embed="rId4" cstate="print"/>
          <a:srcRect/>
          <a:stretch>
            <a:fillRect/>
          </a:stretch>
        </p:blipFill>
        <p:spPr bwMode="auto">
          <a:xfrm>
            <a:off x="4727448" y="990600"/>
            <a:ext cx="4416552" cy="2984623"/>
          </a:xfrm>
          <a:prstGeom prst="rect">
            <a:avLst/>
          </a:prstGeom>
          <a:noFill/>
        </p:spPr>
      </p:pic>
      <p:grpSp>
        <p:nvGrpSpPr>
          <p:cNvPr id="25" name="Group 24"/>
          <p:cNvGrpSpPr/>
          <p:nvPr/>
        </p:nvGrpSpPr>
        <p:grpSpPr>
          <a:xfrm>
            <a:off x="0" y="757535"/>
            <a:ext cx="9144000" cy="6100465"/>
            <a:chOff x="-11811000" y="5791200"/>
            <a:chExt cx="9144000" cy="6100465"/>
          </a:xfrm>
        </p:grpSpPr>
        <p:grpSp>
          <p:nvGrpSpPr>
            <p:cNvPr id="23" name="Group 22"/>
            <p:cNvGrpSpPr/>
            <p:nvPr/>
          </p:nvGrpSpPr>
          <p:grpSpPr>
            <a:xfrm>
              <a:off x="-11811000" y="5791200"/>
              <a:ext cx="9144000" cy="6100465"/>
              <a:chOff x="-11811000" y="5791200"/>
              <a:chExt cx="9144000" cy="6100465"/>
            </a:xfrm>
          </p:grpSpPr>
          <p:pic>
            <p:nvPicPr>
              <p:cNvPr id="141320" name="Picture 8" descr="https://www.faucherphotography.com/images/xl/Land-of-Standing-Up-Rocks.jpg"/>
              <p:cNvPicPr>
                <a:picLocks noChangeAspect="1" noChangeArrowheads="1"/>
              </p:cNvPicPr>
              <p:nvPr/>
            </p:nvPicPr>
            <p:blipFill>
              <a:blip r:embed="rId5" cstate="print"/>
              <a:srcRect t="20011" r="16667"/>
              <a:stretch>
                <a:fillRect/>
              </a:stretch>
            </p:blipFill>
            <p:spPr bwMode="auto">
              <a:xfrm>
                <a:off x="-11811000" y="5791200"/>
                <a:ext cx="9144000" cy="5848186"/>
              </a:xfrm>
              <a:prstGeom prst="rect">
                <a:avLst/>
              </a:prstGeom>
              <a:noFill/>
            </p:spPr>
          </p:pic>
          <p:sp>
            <p:nvSpPr>
              <p:cNvPr id="22" name="TextBox 21"/>
              <p:cNvSpPr txBox="1"/>
              <p:nvPr/>
            </p:nvSpPr>
            <p:spPr>
              <a:xfrm>
                <a:off x="-11811000" y="11430000"/>
                <a:ext cx="9144000" cy="461665"/>
              </a:xfrm>
              <a:prstGeom prst="rect">
                <a:avLst/>
              </a:prstGeom>
              <a:solidFill>
                <a:schemeClr val="tx1"/>
              </a:solidFill>
              <a:ln>
                <a:noFill/>
              </a:ln>
            </p:spPr>
            <p:txBody>
              <a:bodyPr wrap="square" rtlCol="0">
                <a:spAutoFit/>
              </a:bodyPr>
              <a:lstStyle/>
              <a:p>
                <a:r>
                  <a:rPr lang="en-US" sz="2400" b="1" dirty="0" smtClean="0">
                    <a:solidFill>
                      <a:schemeClr val="bg1"/>
                    </a:solidFill>
                  </a:rPr>
                  <a:t>Land of Standing Rocks (Maze Area), Canyonlands</a:t>
                </a:r>
              </a:p>
            </p:txBody>
          </p:sp>
        </p:grpSp>
        <p:sp>
          <p:nvSpPr>
            <p:cNvPr id="24" name="Rectangle 23"/>
            <p:cNvSpPr/>
            <p:nvPr/>
          </p:nvSpPr>
          <p:spPr>
            <a:xfrm>
              <a:off x="-11811000" y="11201400"/>
              <a:ext cx="4572000" cy="215444"/>
            </a:xfrm>
            <a:prstGeom prst="rect">
              <a:avLst/>
            </a:prstGeom>
          </p:spPr>
          <p:txBody>
            <a:bodyPr>
              <a:spAutoFit/>
            </a:bodyPr>
            <a:lstStyle/>
            <a:p>
              <a:r>
                <a:rPr lang="en-US" sz="800" dirty="0" smtClean="0">
                  <a:solidFill>
                    <a:schemeClr val="tx1">
                      <a:lumMod val="65000"/>
                      <a:lumOff val="35000"/>
                    </a:schemeClr>
                  </a:solidFill>
                </a:rPr>
                <a:t>https://www.faucherphotography.com/photo/land-of-standing-up-rocks/</a:t>
              </a:r>
              <a:endParaRPr lang="en-US" sz="800" dirty="0">
                <a:solidFill>
                  <a:schemeClr val="tx1">
                    <a:lumMod val="65000"/>
                    <a:lumOff val="35000"/>
                  </a:schemeClr>
                </a:solidFill>
              </a:endParaRPr>
            </a:p>
          </p:txBody>
        </p:sp>
      </p:grpSp>
      <p:grpSp>
        <p:nvGrpSpPr>
          <p:cNvPr id="12" name="Group 11"/>
          <p:cNvGrpSpPr/>
          <p:nvPr/>
        </p:nvGrpSpPr>
        <p:grpSpPr>
          <a:xfrm>
            <a:off x="0" y="1143001"/>
            <a:ext cx="9144000" cy="5714999"/>
            <a:chOff x="-1447800" y="1143001"/>
            <a:chExt cx="9144000" cy="5714999"/>
          </a:xfrm>
        </p:grpSpPr>
        <p:grpSp>
          <p:nvGrpSpPr>
            <p:cNvPr id="10" name="Group 9"/>
            <p:cNvGrpSpPr/>
            <p:nvPr/>
          </p:nvGrpSpPr>
          <p:grpSpPr>
            <a:xfrm>
              <a:off x="-1447800" y="1143001"/>
              <a:ext cx="9144000" cy="5679281"/>
              <a:chOff x="-1447800" y="1143001"/>
              <a:chExt cx="9144000" cy="5679281"/>
            </a:xfrm>
          </p:grpSpPr>
          <p:pic>
            <p:nvPicPr>
              <p:cNvPr id="141314" name="Picture 2" descr="https://thetrekplanner.com/wp-content/uploads/2018/11/DSC0751-1024x684.jpg"/>
              <p:cNvPicPr>
                <a:picLocks noChangeAspect="1" noChangeArrowheads="1"/>
              </p:cNvPicPr>
              <p:nvPr/>
            </p:nvPicPr>
            <p:blipFill>
              <a:blip r:embed="rId6" cstate="print"/>
              <a:srcRect t="7017"/>
              <a:stretch>
                <a:fillRect/>
              </a:stretch>
            </p:blipFill>
            <p:spPr bwMode="auto">
              <a:xfrm>
                <a:off x="-1447800" y="1143001"/>
                <a:ext cx="9144000" cy="5679281"/>
              </a:xfrm>
              <a:prstGeom prst="rect">
                <a:avLst/>
              </a:prstGeom>
              <a:noFill/>
            </p:spPr>
          </p:pic>
          <p:sp>
            <p:nvSpPr>
              <p:cNvPr id="8" name="Rectangle 7"/>
              <p:cNvSpPr/>
              <p:nvPr/>
            </p:nvSpPr>
            <p:spPr>
              <a:xfrm>
                <a:off x="3124200" y="6172200"/>
                <a:ext cx="4572000" cy="215444"/>
              </a:xfrm>
              <a:prstGeom prst="rect">
                <a:avLst/>
              </a:prstGeom>
            </p:spPr>
            <p:txBody>
              <a:bodyPr>
                <a:spAutoFit/>
              </a:bodyPr>
              <a:lstStyle/>
              <a:p>
                <a:r>
                  <a:rPr lang="en-US" sz="800" dirty="0" smtClean="0">
                    <a:solidFill>
                      <a:schemeClr val="tx1">
                        <a:lumMod val="65000"/>
                        <a:lumOff val="35000"/>
                      </a:schemeClr>
                    </a:solidFill>
                  </a:rPr>
                  <a:t>https://thetrekplanner.com/land-of-standing-rocks-and-dollhouse-maze-district-canyonlands/</a:t>
                </a:r>
                <a:endParaRPr lang="en-US" sz="800" dirty="0">
                  <a:solidFill>
                    <a:schemeClr val="tx1">
                      <a:lumMod val="65000"/>
                      <a:lumOff val="35000"/>
                    </a:schemeClr>
                  </a:solidFill>
                </a:endParaRPr>
              </a:p>
            </p:txBody>
          </p:sp>
        </p:grpSp>
        <p:sp>
          <p:nvSpPr>
            <p:cNvPr id="11" name="TextBox 10"/>
            <p:cNvSpPr txBox="1"/>
            <p:nvPr/>
          </p:nvSpPr>
          <p:spPr>
            <a:xfrm>
              <a:off x="838200" y="6396335"/>
              <a:ext cx="6858000" cy="461665"/>
            </a:xfrm>
            <a:prstGeom prst="rect">
              <a:avLst/>
            </a:prstGeom>
            <a:solidFill>
              <a:schemeClr val="tx1"/>
            </a:solidFill>
          </p:spPr>
          <p:txBody>
            <a:bodyPr wrap="square" rtlCol="0">
              <a:spAutoFit/>
            </a:bodyPr>
            <a:lstStyle/>
            <a:p>
              <a:r>
                <a:rPr lang="en-US" sz="2400" b="1" dirty="0" smtClean="0">
                  <a:solidFill>
                    <a:schemeClr val="bg1"/>
                  </a:solidFill>
                </a:rPr>
                <a:t>Land of Standing Rocks (Maze Area), Canyonlands</a:t>
              </a:r>
            </a:p>
          </p:txBody>
        </p:sp>
      </p:grpSp>
      <p:grpSp>
        <p:nvGrpSpPr>
          <p:cNvPr id="17" name="Group 16"/>
          <p:cNvGrpSpPr/>
          <p:nvPr/>
        </p:nvGrpSpPr>
        <p:grpSpPr>
          <a:xfrm>
            <a:off x="505973" y="681335"/>
            <a:ext cx="8132054" cy="6176665"/>
            <a:chOff x="1219199" y="0"/>
            <a:chExt cx="8132054" cy="6176665"/>
          </a:xfrm>
        </p:grpSpPr>
        <p:grpSp>
          <p:nvGrpSpPr>
            <p:cNvPr id="15" name="Group 14"/>
            <p:cNvGrpSpPr/>
            <p:nvPr/>
          </p:nvGrpSpPr>
          <p:grpSpPr>
            <a:xfrm>
              <a:off x="1219199" y="0"/>
              <a:ext cx="8132054" cy="6176665"/>
              <a:chOff x="1219199" y="0"/>
              <a:chExt cx="8132054" cy="6176665"/>
            </a:xfrm>
          </p:grpSpPr>
          <p:pic>
            <p:nvPicPr>
              <p:cNvPr id="141316" name="Picture 4" descr="https://4.bp.blogspot.com/-mIvuWeo2c0w/UfBHfedxy4I/AAAAAAAAG0o/BLOzM0rupBo/s1600/IMG_3236_7_8_tonemapped.jpg"/>
              <p:cNvPicPr>
                <a:picLocks noChangeAspect="1" noChangeArrowheads="1"/>
              </p:cNvPicPr>
              <p:nvPr/>
            </p:nvPicPr>
            <p:blipFill>
              <a:blip r:embed="rId7" cstate="print"/>
              <a:srcRect/>
              <a:stretch>
                <a:fillRect/>
              </a:stretch>
            </p:blipFill>
            <p:spPr bwMode="auto">
              <a:xfrm>
                <a:off x="1219199" y="0"/>
                <a:ext cx="8132054" cy="6126480"/>
              </a:xfrm>
              <a:prstGeom prst="rect">
                <a:avLst/>
              </a:prstGeom>
              <a:noFill/>
            </p:spPr>
          </p:pic>
          <p:sp>
            <p:nvSpPr>
              <p:cNvPr id="14" name="TextBox 13"/>
              <p:cNvSpPr txBox="1"/>
              <p:nvPr/>
            </p:nvSpPr>
            <p:spPr>
              <a:xfrm>
                <a:off x="1219200" y="5715000"/>
                <a:ext cx="8129016" cy="461665"/>
              </a:xfrm>
              <a:prstGeom prst="rect">
                <a:avLst/>
              </a:prstGeom>
              <a:solidFill>
                <a:schemeClr val="tx1"/>
              </a:solidFill>
            </p:spPr>
            <p:txBody>
              <a:bodyPr wrap="square" rtlCol="0">
                <a:spAutoFit/>
              </a:bodyPr>
              <a:lstStyle/>
              <a:p>
                <a:r>
                  <a:rPr lang="en-US" sz="2400" b="1" dirty="0" smtClean="0">
                    <a:solidFill>
                      <a:schemeClr val="bg1"/>
                    </a:solidFill>
                  </a:rPr>
                  <a:t>Land of Standing Rocks (Maze Area), Canyonlands</a:t>
                </a:r>
              </a:p>
            </p:txBody>
          </p:sp>
        </p:grpSp>
        <p:sp>
          <p:nvSpPr>
            <p:cNvPr id="16" name="Rectangle 15"/>
            <p:cNvSpPr/>
            <p:nvPr/>
          </p:nvSpPr>
          <p:spPr>
            <a:xfrm>
              <a:off x="3048000" y="5486400"/>
              <a:ext cx="4572000" cy="215444"/>
            </a:xfrm>
            <a:prstGeom prst="rect">
              <a:avLst/>
            </a:prstGeom>
          </p:spPr>
          <p:txBody>
            <a:bodyPr>
              <a:spAutoFit/>
            </a:bodyPr>
            <a:lstStyle/>
            <a:p>
              <a:r>
                <a:rPr lang="en-US" sz="800" dirty="0" smtClean="0">
                  <a:solidFill>
                    <a:schemeClr val="tx1">
                      <a:lumMod val="65000"/>
                      <a:lumOff val="35000"/>
                    </a:schemeClr>
                  </a:solidFill>
                </a:rPr>
                <a:t>http://cedarandsand.blogspot.com/2013/07/the-land-of-standing-rocks-chocolate.html</a:t>
              </a:r>
              <a:endParaRPr lang="en-US" sz="800" dirty="0">
                <a:solidFill>
                  <a:schemeClr val="tx1">
                    <a:lumMod val="65000"/>
                    <a:lumOff val="35000"/>
                  </a:schemeClr>
                </a:solidFill>
              </a:endParaRPr>
            </a:p>
          </p:txBody>
        </p:sp>
      </p:grpSp>
      <p:sp>
        <p:nvSpPr>
          <p:cNvPr id="2" name="Title 1"/>
          <p:cNvSpPr>
            <a:spLocks noGrp="1"/>
          </p:cNvSpPr>
          <p:nvPr>
            <p:ph type="title"/>
          </p:nvPr>
        </p:nvSpPr>
        <p:spPr/>
        <p:txBody>
          <a:bodyPr>
            <a:normAutofit fontScale="90000"/>
          </a:bodyPr>
          <a:lstStyle/>
          <a:p>
            <a:r>
              <a:rPr lang="en-US" dirty="0" smtClean="0"/>
              <a:t>CANYONLANDS NP – CENTRAL AREA</a:t>
            </a:r>
            <a:endParaRPr lang="en-US" dirty="0"/>
          </a:p>
        </p:txBody>
      </p:sp>
      <p:grpSp>
        <p:nvGrpSpPr>
          <p:cNvPr id="20" name="Group 19"/>
          <p:cNvGrpSpPr/>
          <p:nvPr/>
        </p:nvGrpSpPr>
        <p:grpSpPr>
          <a:xfrm>
            <a:off x="2493373" y="731520"/>
            <a:ext cx="4157254" cy="6126480"/>
            <a:chOff x="-914400" y="3048000"/>
            <a:chExt cx="4157254" cy="6126480"/>
          </a:xfrm>
        </p:grpSpPr>
        <p:pic>
          <p:nvPicPr>
            <p:cNvPr id="141318" name="Picture 6" descr="https://www.terragalleria.com/images/np-plateau/cany57609.jpeg"/>
            <p:cNvPicPr>
              <a:picLocks noChangeAspect="1" noChangeArrowheads="1"/>
            </p:cNvPicPr>
            <p:nvPr/>
          </p:nvPicPr>
          <p:blipFill>
            <a:blip r:embed="rId8" cstate="print"/>
            <a:srcRect/>
            <a:stretch>
              <a:fillRect/>
            </a:stretch>
          </p:blipFill>
          <p:spPr bwMode="auto">
            <a:xfrm>
              <a:off x="-914400" y="3048000"/>
              <a:ext cx="4157254" cy="6126480"/>
            </a:xfrm>
            <a:prstGeom prst="rect">
              <a:avLst/>
            </a:prstGeom>
            <a:noFill/>
          </p:spPr>
        </p:pic>
        <p:sp>
          <p:nvSpPr>
            <p:cNvPr id="19" name="TextBox 18"/>
            <p:cNvSpPr txBox="1"/>
            <p:nvPr/>
          </p:nvSpPr>
          <p:spPr>
            <a:xfrm>
              <a:off x="-914400" y="3048000"/>
              <a:ext cx="4114800" cy="830997"/>
            </a:xfrm>
            <a:prstGeom prst="rect">
              <a:avLst/>
            </a:prstGeom>
            <a:solidFill>
              <a:schemeClr val="tx1"/>
            </a:solidFill>
          </p:spPr>
          <p:txBody>
            <a:bodyPr wrap="square" rtlCol="0">
              <a:spAutoFit/>
            </a:bodyPr>
            <a:lstStyle/>
            <a:p>
              <a:pPr algn="ctr"/>
              <a:r>
                <a:rPr lang="en-US" sz="2400" b="1" dirty="0" smtClean="0">
                  <a:solidFill>
                    <a:schemeClr val="bg1"/>
                  </a:solidFill>
                </a:rPr>
                <a:t>Land of Standing Rocks </a:t>
              </a:r>
            </a:p>
            <a:p>
              <a:pPr algn="ctr"/>
              <a:r>
                <a:rPr lang="en-US" sz="2400" b="1" dirty="0" smtClean="0">
                  <a:solidFill>
                    <a:schemeClr val="bg1"/>
                  </a:solidFill>
                </a:rPr>
                <a:t>(Maze Area), Canyonlands</a:t>
              </a:r>
            </a:p>
          </p:txBody>
        </p:sp>
      </p:grpSp>
      <p:sp>
        <p:nvSpPr>
          <p:cNvPr id="7" name="TextBox 6"/>
          <p:cNvSpPr txBox="1"/>
          <p:nvPr/>
        </p:nvSpPr>
        <p:spPr>
          <a:xfrm>
            <a:off x="990600" y="1981200"/>
            <a:ext cx="7162800" cy="378565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On to </a:t>
            </a:r>
          </a:p>
          <a:p>
            <a:pPr algn="ctr"/>
            <a:r>
              <a:rPr lang="en-US" sz="6000" b="1" dirty="0" smtClean="0">
                <a:solidFill>
                  <a:schemeClr val="tx1">
                    <a:lumMod val="75000"/>
                    <a:lumOff val="25000"/>
                  </a:schemeClr>
                </a:solidFill>
              </a:rPr>
              <a:t>“THE NEEDLES” </a:t>
            </a:r>
          </a:p>
          <a:p>
            <a:pPr algn="ctr"/>
            <a:r>
              <a:rPr lang="en-US" sz="6000" b="1" dirty="0" smtClean="0">
                <a:solidFill>
                  <a:schemeClr val="tx1">
                    <a:lumMod val="75000"/>
                    <a:lumOff val="25000"/>
                  </a:schemeClr>
                </a:solidFill>
              </a:rPr>
              <a:t>Area in the southern region of the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1000"/>
                                        <p:tgtEl>
                                          <p:spTgt spid="4">
                                            <p:txEl>
                                              <p:pRg st="1" end="1"/>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000"/>
                                        <p:tgtEl>
                                          <p:spTgt spid="5">
                                            <p:txEl>
                                              <p:pRg st="0" end="0"/>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141326"/>
                                        </p:tgtEl>
                                        <p:attrNameLst>
                                          <p:attrName>style.visibility</p:attrName>
                                        </p:attrNameLst>
                                      </p:cBhvr>
                                      <p:to>
                                        <p:strVal val="visible"/>
                                      </p:to>
                                    </p:set>
                                    <p:anim calcmode="lin" valueType="num">
                                      <p:cBhvr>
                                        <p:cTn id="22" dur="500" fill="hold"/>
                                        <p:tgtEl>
                                          <p:spTgt spid="141326"/>
                                        </p:tgtEl>
                                        <p:attrNameLst>
                                          <p:attrName>ppt_w</p:attrName>
                                        </p:attrNameLst>
                                      </p:cBhvr>
                                      <p:tavLst>
                                        <p:tav tm="0">
                                          <p:val>
                                            <p:fltVal val="0"/>
                                          </p:val>
                                        </p:tav>
                                        <p:tav tm="100000">
                                          <p:val>
                                            <p:strVal val="#ppt_w"/>
                                          </p:val>
                                        </p:tav>
                                      </p:tavLst>
                                    </p:anim>
                                    <p:anim calcmode="lin" valueType="num">
                                      <p:cBhvr>
                                        <p:cTn id="23" dur="500" fill="hold"/>
                                        <p:tgtEl>
                                          <p:spTgt spid="141326"/>
                                        </p:tgtEl>
                                        <p:attrNameLst>
                                          <p:attrName>ppt_h</p:attrName>
                                        </p:attrNameLst>
                                      </p:cBhvr>
                                      <p:tavLst>
                                        <p:tav tm="0">
                                          <p:val>
                                            <p:fltVal val="0"/>
                                          </p:val>
                                        </p:tav>
                                        <p:tav tm="100000">
                                          <p:val>
                                            <p:strVal val="#ppt_h"/>
                                          </p:val>
                                        </p:tav>
                                      </p:tavLst>
                                    </p:anim>
                                    <p:animEffect transition="in" filter="fade">
                                      <p:cBhvr>
                                        <p:cTn id="24" dur="500"/>
                                        <p:tgtEl>
                                          <p:spTgt spid="1413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1000"/>
                                        <p:tgtEl>
                                          <p:spTgt spid="5">
                                            <p:txEl>
                                              <p:pRg st="1" end="1"/>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141328"/>
                                        </p:tgtEl>
                                        <p:attrNameLst>
                                          <p:attrName>style.visibility</p:attrName>
                                        </p:attrNameLst>
                                      </p:cBhvr>
                                      <p:to>
                                        <p:strVal val="visible"/>
                                      </p:to>
                                    </p:set>
                                    <p:anim calcmode="lin" valueType="num">
                                      <p:cBhvr>
                                        <p:cTn id="32" dur="500" fill="hold"/>
                                        <p:tgtEl>
                                          <p:spTgt spid="141328"/>
                                        </p:tgtEl>
                                        <p:attrNameLst>
                                          <p:attrName>ppt_w</p:attrName>
                                        </p:attrNameLst>
                                      </p:cBhvr>
                                      <p:tavLst>
                                        <p:tav tm="0">
                                          <p:val>
                                            <p:fltVal val="0"/>
                                          </p:val>
                                        </p:tav>
                                        <p:tav tm="100000">
                                          <p:val>
                                            <p:strVal val="#ppt_w"/>
                                          </p:val>
                                        </p:tav>
                                      </p:tavLst>
                                    </p:anim>
                                    <p:anim calcmode="lin" valueType="num">
                                      <p:cBhvr>
                                        <p:cTn id="33" dur="500" fill="hold"/>
                                        <p:tgtEl>
                                          <p:spTgt spid="141328"/>
                                        </p:tgtEl>
                                        <p:attrNameLst>
                                          <p:attrName>ppt_h</p:attrName>
                                        </p:attrNameLst>
                                      </p:cBhvr>
                                      <p:tavLst>
                                        <p:tav tm="0">
                                          <p:val>
                                            <p:fltVal val="0"/>
                                          </p:val>
                                        </p:tav>
                                        <p:tav tm="100000">
                                          <p:val>
                                            <p:strVal val="#ppt_h"/>
                                          </p:val>
                                        </p:tav>
                                      </p:tavLst>
                                    </p:anim>
                                    <p:animEffect transition="in" filter="fade">
                                      <p:cBhvr>
                                        <p:cTn id="34" dur="500"/>
                                        <p:tgtEl>
                                          <p:spTgt spid="1413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left)">
                                      <p:cBhvr>
                                        <p:cTn id="39" dur="10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righ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34"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from="(-#ppt_w/2)" to="(#ppt_x)" calcmode="lin" valueType="num">
                                      <p:cBhvr>
                                        <p:cTn id="64" dur="600" fill="hold">
                                          <p:stCondLst>
                                            <p:cond delay="0"/>
                                          </p:stCondLst>
                                        </p:cTn>
                                        <p:tgtEl>
                                          <p:spTgt spid="7"/>
                                        </p:tgtEl>
                                        <p:attrNameLst>
                                          <p:attrName>ppt_x</p:attrName>
                                        </p:attrNameLst>
                                      </p:cBhvr>
                                    </p:anim>
                                    <p:anim from="0" to="-1.0" calcmode="lin" valueType="num">
                                      <p:cBhvr>
                                        <p:cTn id="65" dur="200" decel="50000" autoRev="1" fill="hold">
                                          <p:stCondLst>
                                            <p:cond delay="600"/>
                                          </p:stCondLst>
                                        </p:cTn>
                                        <p:tgtEl>
                                          <p:spTgt spid="7"/>
                                        </p:tgtEl>
                                        <p:attrNameLst>
                                          <p:attrName>xshear</p:attrName>
                                        </p:attrNameLst>
                                      </p:cBhvr>
                                    </p:anim>
                                    <p:animScale>
                                      <p:cBhvr>
                                        <p:cTn id="66" dur="200" decel="100000" autoRev="1" fill="hold">
                                          <p:stCondLst>
                                            <p:cond delay="600"/>
                                          </p:stCondLst>
                                        </p:cTn>
                                        <p:tgtEl>
                                          <p:spTgt spid="7"/>
                                        </p:tgtEl>
                                      </p:cBhvr>
                                      <p:from x="100000" y="100000"/>
                                      <p:to x="80000" y="100000"/>
                                    </p:animScale>
                                    <p:anim by="(#ppt_h/3+#ppt_w*0.1)" calcmode="lin" valueType="num">
                                      <p:cBhvr additive="sum">
                                        <p:cTn id="67"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CANYONLANDS NP – SOUTHERN AREA</a:t>
            </a:r>
            <a:endParaRPr lang="en-US" dirty="0"/>
          </a:p>
        </p:txBody>
      </p:sp>
      <p:sp>
        <p:nvSpPr>
          <p:cNvPr id="3" name="TextBox 2"/>
          <p:cNvSpPr txBox="1"/>
          <p:nvPr/>
        </p:nvSpPr>
        <p:spPr>
          <a:xfrm>
            <a:off x="0" y="533400"/>
            <a:ext cx="4800600" cy="646331"/>
          </a:xfrm>
          <a:prstGeom prst="rect">
            <a:avLst/>
          </a:prstGeom>
          <a:noFill/>
        </p:spPr>
        <p:txBody>
          <a:bodyPr wrap="square" rtlCol="0">
            <a:spAutoFit/>
          </a:bodyPr>
          <a:lstStyle/>
          <a:p>
            <a:pPr algn="ctr"/>
            <a:r>
              <a:rPr lang="en-US" sz="3600" b="1" dirty="0" smtClean="0"/>
              <a:t>THE NEEDLES AREA</a:t>
            </a:r>
          </a:p>
        </p:txBody>
      </p:sp>
      <p:sp>
        <p:nvSpPr>
          <p:cNvPr id="4" name="Rectangle 3"/>
          <p:cNvSpPr/>
          <p:nvPr/>
        </p:nvSpPr>
        <p:spPr>
          <a:xfrm>
            <a:off x="0" y="1066800"/>
            <a:ext cx="4648200" cy="3185487"/>
          </a:xfrm>
          <a:prstGeom prst="rect">
            <a:avLst/>
          </a:prstGeom>
        </p:spPr>
        <p:txBody>
          <a:bodyPr wrap="square">
            <a:spAutoFit/>
          </a:bodyPr>
          <a:lstStyle/>
          <a:p>
            <a:pPr marL="176213" indent="-176213">
              <a:spcAft>
                <a:spcPts val="600"/>
              </a:spcAft>
              <a:buFont typeface="Arial" pitchFamily="34" charset="0"/>
              <a:buChar char="•"/>
            </a:pPr>
            <a:r>
              <a:rPr lang="en-US" sz="2800" dirty="0" smtClean="0"/>
              <a:t>NEEDLES are similar to FINS, but have more crisscross fractures &amp; therefore weather differently</a:t>
            </a:r>
          </a:p>
          <a:p>
            <a:pPr marL="176213" indent="-176213">
              <a:spcAft>
                <a:spcPts val="600"/>
              </a:spcAft>
              <a:buFont typeface="Arial" pitchFamily="34" charset="0"/>
              <a:buChar char="•"/>
            </a:pPr>
            <a:r>
              <a:rPr lang="en-US" sz="2800" dirty="0" smtClean="0"/>
              <a:t>Needles tend to weather into pillars. Where they develop, they tend to do so in a line</a:t>
            </a:r>
          </a:p>
        </p:txBody>
      </p:sp>
      <p:sp>
        <p:nvSpPr>
          <p:cNvPr id="5" name="Rectangle 4"/>
          <p:cNvSpPr/>
          <p:nvPr/>
        </p:nvSpPr>
        <p:spPr>
          <a:xfrm>
            <a:off x="0" y="4177605"/>
            <a:ext cx="9144000" cy="2323713"/>
          </a:xfrm>
          <a:prstGeom prst="rect">
            <a:avLst/>
          </a:prstGeom>
        </p:spPr>
        <p:txBody>
          <a:bodyPr wrap="square">
            <a:spAutoFit/>
          </a:bodyPr>
          <a:lstStyle/>
          <a:p>
            <a:pPr marL="176213" indent="-176213">
              <a:spcAft>
                <a:spcPts val="600"/>
              </a:spcAft>
              <a:buFont typeface="Arial" pitchFamily="34" charset="0"/>
              <a:buChar char="•"/>
            </a:pPr>
            <a:r>
              <a:rPr lang="en-US" sz="2800" dirty="0" smtClean="0"/>
              <a:t>Area was named for the colorful spires of Cedar Mesa Sandstone that dominate the area.</a:t>
            </a:r>
          </a:p>
          <a:p>
            <a:pPr marL="176213" indent="-176213">
              <a:spcAft>
                <a:spcPts val="600"/>
              </a:spcAft>
              <a:buFont typeface="Arial" pitchFamily="34" charset="0"/>
              <a:buChar char="•"/>
            </a:pPr>
            <a:r>
              <a:rPr lang="en-US" sz="2800" dirty="0" smtClean="0"/>
              <a:t>“Probably my favorite part of Canyonlands, the Needles has incredible hiking and views. The Needles are up-close and personal and still a bit mind bending.” by </a:t>
            </a:r>
            <a:r>
              <a:rPr lang="en-US" sz="2800" dirty="0" err="1" smtClean="0"/>
              <a:t>CopperLeah</a:t>
            </a:r>
            <a:endParaRPr lang="en-US" sz="2800" dirty="0" smtClean="0"/>
          </a:p>
        </p:txBody>
      </p:sp>
      <p:grpSp>
        <p:nvGrpSpPr>
          <p:cNvPr id="40" name="Group 39"/>
          <p:cNvGrpSpPr>
            <a:grpSpLocks noChangeAspect="1"/>
          </p:cNvGrpSpPr>
          <p:nvPr/>
        </p:nvGrpSpPr>
        <p:grpSpPr>
          <a:xfrm>
            <a:off x="4572000" y="533400"/>
            <a:ext cx="4572000" cy="3291653"/>
            <a:chOff x="152400" y="-3024187"/>
            <a:chExt cx="9147175" cy="6585590"/>
          </a:xfrm>
        </p:grpSpPr>
        <p:grpSp>
          <p:nvGrpSpPr>
            <p:cNvPr id="41" name="Group 38"/>
            <p:cNvGrpSpPr/>
            <p:nvPr/>
          </p:nvGrpSpPr>
          <p:grpSpPr>
            <a:xfrm>
              <a:off x="152400" y="-3024187"/>
              <a:ext cx="9147175" cy="6585590"/>
              <a:chOff x="152400" y="-3024187"/>
              <a:chExt cx="9147175" cy="6585590"/>
            </a:xfrm>
          </p:grpSpPr>
          <p:pic>
            <p:nvPicPr>
              <p:cNvPr id="43" name="Picture 2" descr="https://m.psecn.photoshelter.com/img-get2/I0000VLyLtzYKZaA/fit=1000x750/Aerial-view-of-the-Needles-Canyonlands-National-Park-Utah.jpg"/>
              <p:cNvPicPr>
                <a:picLocks noChangeAspect="1" noChangeArrowheads="1"/>
              </p:cNvPicPr>
              <p:nvPr/>
            </p:nvPicPr>
            <p:blipFill>
              <a:blip r:embed="rId2" cstate="print"/>
              <a:srcRect/>
              <a:stretch>
                <a:fillRect/>
              </a:stretch>
            </p:blipFill>
            <p:spPr bwMode="auto">
              <a:xfrm>
                <a:off x="155575" y="-3024187"/>
                <a:ext cx="9144000" cy="6062473"/>
              </a:xfrm>
              <a:prstGeom prst="rect">
                <a:avLst/>
              </a:prstGeom>
              <a:noFill/>
            </p:spPr>
          </p:pic>
          <p:sp>
            <p:nvSpPr>
              <p:cNvPr id="44" name="TextBox 43"/>
              <p:cNvSpPr txBox="1"/>
              <p:nvPr/>
            </p:nvSpPr>
            <p:spPr>
              <a:xfrm>
                <a:off x="152400" y="2514600"/>
                <a:ext cx="9147175" cy="1046803"/>
              </a:xfrm>
              <a:prstGeom prst="rect">
                <a:avLst/>
              </a:prstGeom>
              <a:solidFill>
                <a:schemeClr val="tx1"/>
              </a:solidFill>
            </p:spPr>
            <p:txBody>
              <a:bodyPr wrap="square" rtlCol="0">
                <a:spAutoFit/>
              </a:bodyPr>
              <a:lstStyle/>
              <a:p>
                <a:r>
                  <a:rPr lang="en-US" sz="2800" b="1" dirty="0" smtClean="0">
                    <a:solidFill>
                      <a:schemeClr val="bg1"/>
                    </a:solidFill>
                  </a:rPr>
                  <a:t>Needles Area, Canyonlands</a:t>
                </a:r>
              </a:p>
            </p:txBody>
          </p:sp>
        </p:grpSp>
        <p:sp>
          <p:nvSpPr>
            <p:cNvPr id="42" name="Rectangle 41"/>
            <p:cNvSpPr/>
            <p:nvPr/>
          </p:nvSpPr>
          <p:spPr>
            <a:xfrm>
              <a:off x="152400" y="2159211"/>
              <a:ext cx="9147175" cy="431037"/>
            </a:xfrm>
            <a:prstGeom prst="rect">
              <a:avLst/>
            </a:prstGeom>
          </p:spPr>
          <p:txBody>
            <a:bodyPr wrap="square">
              <a:spAutoFit/>
            </a:bodyPr>
            <a:lstStyle/>
            <a:p>
              <a:r>
                <a:rPr lang="en-US" sz="800" dirty="0" smtClean="0">
                  <a:solidFill>
                    <a:schemeClr val="tx1">
                      <a:lumMod val="65000"/>
                      <a:lumOff val="35000"/>
                    </a:schemeClr>
                  </a:solidFill>
                </a:rPr>
                <a:t>https://rroberts.photoshelter.com/image/I0000VLyLtzYKZaA</a:t>
              </a:r>
              <a:endParaRPr lang="en-US" sz="800" dirty="0">
                <a:solidFill>
                  <a:schemeClr val="tx1">
                    <a:lumMod val="65000"/>
                    <a:lumOff val="35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957590"/>
            <a:ext cx="9144000" cy="5628620"/>
            <a:chOff x="228600" y="-3200400"/>
            <a:chExt cx="9144000" cy="5628620"/>
          </a:xfrm>
        </p:grpSpPr>
        <p:pic>
          <p:nvPicPr>
            <p:cNvPr id="153606" name="Picture 6" descr="Canyonlands National Park: Needles area formations | Flickr"/>
            <p:cNvPicPr>
              <a:picLocks noChangeAspect="1" noChangeArrowheads="1"/>
            </p:cNvPicPr>
            <p:nvPr/>
          </p:nvPicPr>
          <p:blipFill>
            <a:blip r:embed="rId2" cstate="print"/>
            <a:srcRect/>
            <a:stretch>
              <a:fillRect/>
            </a:stretch>
          </p:blipFill>
          <p:spPr bwMode="auto">
            <a:xfrm>
              <a:off x="228600" y="-3200400"/>
              <a:ext cx="9144000" cy="5473899"/>
            </a:xfrm>
            <a:prstGeom prst="rect">
              <a:avLst/>
            </a:prstGeom>
            <a:noFill/>
          </p:spPr>
        </p:pic>
        <p:sp>
          <p:nvSpPr>
            <p:cNvPr id="45" name="TextBox 44"/>
            <p:cNvSpPr txBox="1"/>
            <p:nvPr/>
          </p:nvSpPr>
          <p:spPr>
            <a:xfrm>
              <a:off x="228600" y="1905000"/>
              <a:ext cx="9144000" cy="523220"/>
            </a:xfrm>
            <a:prstGeom prst="rect">
              <a:avLst/>
            </a:prstGeom>
            <a:solidFill>
              <a:schemeClr val="tx1"/>
            </a:solidFill>
          </p:spPr>
          <p:txBody>
            <a:bodyPr wrap="square" rtlCol="0">
              <a:spAutoFit/>
            </a:bodyPr>
            <a:lstStyle/>
            <a:p>
              <a:r>
                <a:rPr lang="en-US" sz="2800" b="1" dirty="0" smtClean="0">
                  <a:solidFill>
                    <a:schemeClr val="bg1"/>
                  </a:solidFill>
                </a:rPr>
                <a:t>Needles Area, Canyonlands</a:t>
              </a:r>
            </a:p>
          </p:txBody>
        </p:sp>
        <p:sp>
          <p:nvSpPr>
            <p:cNvPr id="46" name="Rectangle 45"/>
            <p:cNvSpPr/>
            <p:nvPr/>
          </p:nvSpPr>
          <p:spPr>
            <a:xfrm>
              <a:off x="6553200" y="2057400"/>
              <a:ext cx="2819400" cy="215444"/>
            </a:xfrm>
            <a:prstGeom prst="rect">
              <a:avLst/>
            </a:prstGeom>
          </p:spPr>
          <p:txBody>
            <a:bodyPr wrap="square">
              <a:spAutoFit/>
            </a:bodyPr>
            <a:lstStyle/>
            <a:p>
              <a:r>
                <a:rPr lang="en-US" sz="800" dirty="0" smtClean="0">
                  <a:solidFill>
                    <a:schemeClr val="tx1">
                      <a:lumMod val="65000"/>
                      <a:lumOff val="35000"/>
                    </a:schemeClr>
                  </a:solidFill>
                </a:rPr>
                <a:t>https://www.flickr.com/photos/nwchadwik/49827971946/</a:t>
              </a:r>
              <a:endParaRPr lang="en-US" sz="800" dirty="0">
                <a:solidFill>
                  <a:schemeClr val="tx1">
                    <a:lumMod val="65000"/>
                    <a:lumOff val="35000"/>
                  </a:schemeClr>
                </a:solidFill>
              </a:endParaRPr>
            </a:p>
          </p:txBody>
        </p:sp>
      </p:grpSp>
      <p:grpSp>
        <p:nvGrpSpPr>
          <p:cNvPr id="54" name="Group 53"/>
          <p:cNvGrpSpPr/>
          <p:nvPr/>
        </p:nvGrpSpPr>
        <p:grpSpPr>
          <a:xfrm>
            <a:off x="641667" y="690890"/>
            <a:ext cx="8168640" cy="6162020"/>
            <a:chOff x="1219200" y="-228600"/>
            <a:chExt cx="8168640" cy="6162020"/>
          </a:xfrm>
        </p:grpSpPr>
        <p:grpSp>
          <p:nvGrpSpPr>
            <p:cNvPr id="55" name="Group 11"/>
            <p:cNvGrpSpPr/>
            <p:nvPr/>
          </p:nvGrpSpPr>
          <p:grpSpPr>
            <a:xfrm>
              <a:off x="1219200" y="-228600"/>
              <a:ext cx="8168640" cy="6162020"/>
              <a:chOff x="1219200" y="-228600"/>
              <a:chExt cx="8168640" cy="6162020"/>
            </a:xfrm>
          </p:grpSpPr>
          <p:pic>
            <p:nvPicPr>
              <p:cNvPr id="57" name="Picture 4" descr="https://utahscanyoncountry.files.wordpress.com/2010/12/fall-10-2-456.jpg?w=640&amp;h=480"/>
              <p:cNvPicPr>
                <a:picLocks noChangeAspect="1" noChangeArrowheads="1"/>
              </p:cNvPicPr>
              <p:nvPr/>
            </p:nvPicPr>
            <p:blipFill>
              <a:blip r:embed="rId3" cstate="print"/>
              <a:srcRect/>
              <a:stretch>
                <a:fillRect/>
              </a:stretch>
            </p:blipFill>
            <p:spPr bwMode="auto">
              <a:xfrm>
                <a:off x="1219200" y="-228600"/>
                <a:ext cx="8168640" cy="6126480"/>
              </a:xfrm>
              <a:prstGeom prst="rect">
                <a:avLst/>
              </a:prstGeom>
              <a:noFill/>
            </p:spPr>
          </p:pic>
          <p:sp>
            <p:nvSpPr>
              <p:cNvPr id="58" name="TextBox 57"/>
              <p:cNvSpPr txBox="1"/>
              <p:nvPr/>
            </p:nvSpPr>
            <p:spPr>
              <a:xfrm>
                <a:off x="1219200" y="5410200"/>
                <a:ext cx="8153400" cy="523220"/>
              </a:xfrm>
              <a:prstGeom prst="rect">
                <a:avLst/>
              </a:prstGeom>
              <a:solidFill>
                <a:schemeClr val="tx1"/>
              </a:solidFill>
            </p:spPr>
            <p:txBody>
              <a:bodyPr wrap="square" rtlCol="0">
                <a:spAutoFit/>
              </a:bodyPr>
              <a:lstStyle/>
              <a:p>
                <a:r>
                  <a:rPr lang="en-US" sz="2800" b="1" dirty="0" smtClean="0">
                    <a:solidFill>
                      <a:schemeClr val="bg1"/>
                    </a:solidFill>
                  </a:rPr>
                  <a:t>Native American Ruins (Needles Area, Canyonlands)</a:t>
                </a:r>
              </a:p>
            </p:txBody>
          </p:sp>
        </p:grpSp>
        <p:sp>
          <p:nvSpPr>
            <p:cNvPr id="56" name="Rectangle 55"/>
            <p:cNvSpPr/>
            <p:nvPr/>
          </p:nvSpPr>
          <p:spPr>
            <a:xfrm>
              <a:off x="1219200" y="5181600"/>
              <a:ext cx="5257800" cy="215444"/>
            </a:xfrm>
            <a:prstGeom prst="rect">
              <a:avLst/>
            </a:prstGeom>
          </p:spPr>
          <p:txBody>
            <a:bodyPr wrap="square">
              <a:spAutoFit/>
            </a:bodyPr>
            <a:lstStyle/>
            <a:p>
              <a:r>
                <a:rPr lang="en-US" sz="800" dirty="0" smtClean="0">
                  <a:solidFill>
                    <a:schemeClr val="tx1">
                      <a:lumMod val="65000"/>
                      <a:lumOff val="35000"/>
                    </a:schemeClr>
                  </a:solidFill>
                </a:rPr>
                <a:t>https://utahscanyoncountry.wordpress.com/2010/12/11/paul-bunyans-potty-tower-ruin-canyonlands-national-park/</a:t>
              </a:r>
              <a:endParaRPr lang="en-US" sz="800" dirty="0">
                <a:solidFill>
                  <a:schemeClr val="tx1">
                    <a:lumMod val="65000"/>
                    <a:lumOff val="35000"/>
                  </a:schemeClr>
                </a:solidFill>
              </a:endParaRPr>
            </a:p>
          </p:txBody>
        </p:sp>
      </p:grpSp>
      <p:grpSp>
        <p:nvGrpSpPr>
          <p:cNvPr id="64" name="Group 63"/>
          <p:cNvGrpSpPr/>
          <p:nvPr/>
        </p:nvGrpSpPr>
        <p:grpSpPr>
          <a:xfrm>
            <a:off x="0" y="1456267"/>
            <a:ext cx="9144000" cy="4631267"/>
            <a:chOff x="-685800" y="-3276600"/>
            <a:chExt cx="9144000" cy="4631267"/>
          </a:xfrm>
        </p:grpSpPr>
        <p:pic>
          <p:nvPicPr>
            <p:cNvPr id="65" name="Picture 10" descr="https://www.rockymtnrefl.com/NeedlesDistrictcd723002335.jpg"/>
            <p:cNvPicPr>
              <a:picLocks noChangeAspect="1" noChangeArrowheads="1"/>
            </p:cNvPicPr>
            <p:nvPr/>
          </p:nvPicPr>
          <p:blipFill>
            <a:blip r:embed="rId4" cstate="print"/>
            <a:srcRect/>
            <a:stretch>
              <a:fillRect/>
            </a:stretch>
          </p:blipFill>
          <p:spPr bwMode="auto">
            <a:xfrm>
              <a:off x="-685800" y="-3276600"/>
              <a:ext cx="9144000" cy="4631267"/>
            </a:xfrm>
            <a:prstGeom prst="rect">
              <a:avLst/>
            </a:prstGeom>
            <a:noFill/>
          </p:spPr>
        </p:pic>
        <p:sp>
          <p:nvSpPr>
            <p:cNvPr id="66" name="TextBox 65"/>
            <p:cNvSpPr txBox="1"/>
            <p:nvPr/>
          </p:nvSpPr>
          <p:spPr>
            <a:xfrm>
              <a:off x="-685800" y="815165"/>
              <a:ext cx="9144000" cy="523220"/>
            </a:xfrm>
            <a:prstGeom prst="rect">
              <a:avLst/>
            </a:prstGeom>
            <a:solidFill>
              <a:schemeClr val="tx1"/>
            </a:solidFill>
          </p:spPr>
          <p:txBody>
            <a:bodyPr wrap="square" rtlCol="0">
              <a:spAutoFit/>
            </a:bodyPr>
            <a:lstStyle/>
            <a:p>
              <a:r>
                <a:rPr lang="en-US" sz="2800" b="1" dirty="0" smtClean="0">
                  <a:solidFill>
                    <a:schemeClr val="bg1"/>
                  </a:solidFill>
                </a:rPr>
                <a:t>Needles Area, Canyonlands</a:t>
              </a:r>
            </a:p>
          </p:txBody>
        </p:sp>
        <p:sp>
          <p:nvSpPr>
            <p:cNvPr id="67" name="Rectangle 66"/>
            <p:cNvSpPr/>
            <p:nvPr/>
          </p:nvSpPr>
          <p:spPr>
            <a:xfrm>
              <a:off x="5410200" y="990600"/>
              <a:ext cx="2971800" cy="215444"/>
            </a:xfrm>
            <a:prstGeom prst="rect">
              <a:avLst/>
            </a:prstGeom>
          </p:spPr>
          <p:txBody>
            <a:bodyPr wrap="square">
              <a:spAutoFit/>
            </a:bodyPr>
            <a:lstStyle/>
            <a:p>
              <a:r>
                <a:rPr lang="en-US" sz="800" dirty="0" smtClean="0">
                  <a:solidFill>
                    <a:schemeClr val="tx1">
                      <a:lumMod val="65000"/>
                      <a:lumOff val="35000"/>
                    </a:schemeClr>
                  </a:solidFill>
                </a:rPr>
                <a:t>https://www.rockymtnrefl.com/NeedlesDistrictcd723002335.html</a:t>
              </a:r>
              <a:endParaRPr lang="en-US" sz="800" dirty="0">
                <a:solidFill>
                  <a:schemeClr val="tx1">
                    <a:lumMod val="65000"/>
                    <a:lumOff val="35000"/>
                  </a:schemeClr>
                </a:solidFill>
              </a:endParaRPr>
            </a:p>
          </p:txBody>
        </p:sp>
      </p:grpSp>
      <p:grpSp>
        <p:nvGrpSpPr>
          <p:cNvPr id="49" name="Group 48"/>
          <p:cNvGrpSpPr/>
          <p:nvPr/>
        </p:nvGrpSpPr>
        <p:grpSpPr>
          <a:xfrm>
            <a:off x="0" y="718358"/>
            <a:ext cx="9159240" cy="6107085"/>
            <a:chOff x="2743200" y="-1371600"/>
            <a:chExt cx="9159240" cy="6107085"/>
          </a:xfrm>
        </p:grpSpPr>
        <p:grpSp>
          <p:nvGrpSpPr>
            <p:cNvPr id="50" name="Group 14"/>
            <p:cNvGrpSpPr/>
            <p:nvPr/>
          </p:nvGrpSpPr>
          <p:grpSpPr>
            <a:xfrm>
              <a:off x="2743200" y="-1371600"/>
              <a:ext cx="9159240" cy="6107085"/>
              <a:chOff x="2743200" y="-1371600"/>
              <a:chExt cx="9159240" cy="6107085"/>
            </a:xfrm>
          </p:grpSpPr>
          <p:pic>
            <p:nvPicPr>
              <p:cNvPr id="52" name="Picture 6" descr="https://utahscanyoncountry.files.wordpress.com/2010/12/fall-10-2-457.jpg"/>
              <p:cNvPicPr>
                <a:picLocks noChangeAspect="1" noChangeArrowheads="1"/>
              </p:cNvPicPr>
              <p:nvPr/>
            </p:nvPicPr>
            <p:blipFill>
              <a:blip r:embed="rId5" cstate="print"/>
              <a:srcRect l="10448" t="22388" r="27985" b="22886"/>
              <a:stretch>
                <a:fillRect/>
              </a:stretch>
            </p:blipFill>
            <p:spPr bwMode="auto">
              <a:xfrm>
                <a:off x="2758440" y="-1371600"/>
                <a:ext cx="9144000" cy="6096000"/>
              </a:xfrm>
              <a:prstGeom prst="rect">
                <a:avLst/>
              </a:prstGeom>
              <a:noFill/>
            </p:spPr>
          </p:pic>
          <p:sp>
            <p:nvSpPr>
              <p:cNvPr id="53" name="TextBox 52"/>
              <p:cNvSpPr txBox="1"/>
              <p:nvPr/>
            </p:nvSpPr>
            <p:spPr>
              <a:xfrm>
                <a:off x="2743200" y="4212265"/>
                <a:ext cx="9144000" cy="523220"/>
              </a:xfrm>
              <a:prstGeom prst="rect">
                <a:avLst/>
              </a:prstGeom>
              <a:solidFill>
                <a:schemeClr val="tx1"/>
              </a:solidFill>
            </p:spPr>
            <p:txBody>
              <a:bodyPr wrap="square" rtlCol="0">
                <a:spAutoFit/>
              </a:bodyPr>
              <a:lstStyle/>
              <a:p>
                <a:r>
                  <a:rPr lang="en-US" sz="2800" b="1" dirty="0" smtClean="0">
                    <a:solidFill>
                      <a:schemeClr val="bg1"/>
                    </a:solidFill>
                  </a:rPr>
                  <a:t>Arch in the making (Needles Area, Canyonlands)</a:t>
                </a:r>
              </a:p>
            </p:txBody>
          </p:sp>
        </p:grpSp>
        <p:sp>
          <p:nvSpPr>
            <p:cNvPr id="51" name="Rectangle 50"/>
            <p:cNvSpPr/>
            <p:nvPr/>
          </p:nvSpPr>
          <p:spPr>
            <a:xfrm>
              <a:off x="2834640" y="3962400"/>
              <a:ext cx="5257800" cy="215444"/>
            </a:xfrm>
            <a:prstGeom prst="rect">
              <a:avLst/>
            </a:prstGeom>
          </p:spPr>
          <p:txBody>
            <a:bodyPr wrap="square">
              <a:spAutoFit/>
            </a:bodyPr>
            <a:lstStyle/>
            <a:p>
              <a:r>
                <a:rPr lang="en-US" sz="800" dirty="0" smtClean="0">
                  <a:solidFill>
                    <a:schemeClr val="tx1">
                      <a:lumMod val="65000"/>
                      <a:lumOff val="35000"/>
                    </a:schemeClr>
                  </a:solidFill>
                </a:rPr>
                <a:t>https://utahscanyoncountry.wordpress.com/2010/12/11/paul-bunyans-potty-tower-ruin-canyonlands-national-park/</a:t>
              </a:r>
              <a:endParaRPr lang="en-US" sz="800" dirty="0">
                <a:solidFill>
                  <a:schemeClr val="tx1">
                    <a:lumMod val="65000"/>
                    <a:lumOff val="35000"/>
                  </a:schemeClr>
                </a:solidFill>
              </a:endParaRPr>
            </a:p>
          </p:txBody>
        </p:sp>
      </p:grpSp>
      <p:grpSp>
        <p:nvGrpSpPr>
          <p:cNvPr id="78" name="Group 77"/>
          <p:cNvGrpSpPr/>
          <p:nvPr/>
        </p:nvGrpSpPr>
        <p:grpSpPr>
          <a:xfrm>
            <a:off x="0" y="720600"/>
            <a:ext cx="9147175" cy="6102601"/>
            <a:chOff x="8153400" y="2209800"/>
            <a:chExt cx="9147175" cy="6102601"/>
          </a:xfrm>
        </p:grpSpPr>
        <p:grpSp>
          <p:nvGrpSpPr>
            <p:cNvPr id="48" name="Group 47"/>
            <p:cNvGrpSpPr/>
            <p:nvPr/>
          </p:nvGrpSpPr>
          <p:grpSpPr>
            <a:xfrm>
              <a:off x="8153400" y="2209800"/>
              <a:ext cx="9147175" cy="6102601"/>
              <a:chOff x="152400" y="-3946525"/>
              <a:chExt cx="9147175" cy="6102601"/>
            </a:xfrm>
          </p:grpSpPr>
          <p:pic>
            <p:nvPicPr>
              <p:cNvPr id="153604" name="Picture 4" descr="https://i0.wp.com/internetbrothers.org/wp-content/uploads/2014/12/elephant_needles.jpg"/>
              <p:cNvPicPr>
                <a:picLocks noChangeAspect="1" noChangeArrowheads="1"/>
              </p:cNvPicPr>
              <p:nvPr/>
            </p:nvPicPr>
            <p:blipFill>
              <a:blip r:embed="rId6" cstate="print"/>
              <a:srcRect/>
              <a:stretch>
                <a:fillRect/>
              </a:stretch>
            </p:blipFill>
            <p:spPr bwMode="auto">
              <a:xfrm>
                <a:off x="155575" y="-3946525"/>
                <a:ext cx="9144000" cy="6096000"/>
              </a:xfrm>
              <a:prstGeom prst="rect">
                <a:avLst/>
              </a:prstGeom>
              <a:noFill/>
            </p:spPr>
          </p:pic>
          <p:sp>
            <p:nvSpPr>
              <p:cNvPr id="42" name="TextBox 41"/>
              <p:cNvSpPr txBox="1"/>
              <p:nvPr/>
            </p:nvSpPr>
            <p:spPr>
              <a:xfrm>
                <a:off x="152400" y="1632856"/>
                <a:ext cx="9144000" cy="523220"/>
              </a:xfrm>
              <a:prstGeom prst="rect">
                <a:avLst/>
              </a:prstGeom>
              <a:solidFill>
                <a:schemeClr val="tx1"/>
              </a:solidFill>
            </p:spPr>
            <p:txBody>
              <a:bodyPr wrap="square" rtlCol="0">
                <a:spAutoFit/>
              </a:bodyPr>
              <a:lstStyle/>
              <a:p>
                <a:r>
                  <a:rPr lang="en-US" sz="2800" b="1" dirty="0" err="1" smtClean="0">
                    <a:solidFill>
                      <a:schemeClr val="bg1"/>
                    </a:solidFill>
                  </a:rPr>
                  <a:t>Meanderthrals</a:t>
                </a:r>
                <a:r>
                  <a:rPr lang="en-US" sz="2800" b="1" dirty="0" smtClean="0">
                    <a:solidFill>
                      <a:schemeClr val="bg1"/>
                    </a:solidFill>
                  </a:rPr>
                  <a:t> (Needles Area, Canyonlands)</a:t>
                </a:r>
              </a:p>
            </p:txBody>
          </p:sp>
        </p:grpSp>
        <p:sp>
          <p:nvSpPr>
            <p:cNvPr id="43" name="Rectangle 42"/>
            <p:cNvSpPr/>
            <p:nvPr/>
          </p:nvSpPr>
          <p:spPr>
            <a:xfrm>
              <a:off x="13258800" y="7467600"/>
              <a:ext cx="4038600" cy="215444"/>
            </a:xfrm>
            <a:prstGeom prst="rect">
              <a:avLst/>
            </a:prstGeom>
          </p:spPr>
          <p:txBody>
            <a:bodyPr wrap="square">
              <a:spAutoFit/>
            </a:bodyPr>
            <a:lstStyle/>
            <a:p>
              <a:r>
                <a:rPr lang="en-US" sz="800" dirty="0" smtClean="0">
                  <a:solidFill>
                    <a:schemeClr val="tx1">
                      <a:lumMod val="65000"/>
                      <a:lumOff val="35000"/>
                    </a:schemeClr>
                  </a:solidFill>
                </a:rPr>
                <a:t>https://i0.wp.com/internetbrothers.org/wp-content/uploads/2014/12/elephant_needles.jpg</a:t>
              </a:r>
              <a:endParaRPr lang="en-US" sz="800" dirty="0">
                <a:solidFill>
                  <a:schemeClr val="tx1">
                    <a:lumMod val="65000"/>
                    <a:lumOff val="35000"/>
                  </a:schemeClr>
                </a:solidFill>
              </a:endParaRPr>
            </a:p>
          </p:txBody>
        </p:sp>
      </p:grpSp>
      <p:grpSp>
        <p:nvGrpSpPr>
          <p:cNvPr id="73" name="Group 72"/>
          <p:cNvGrpSpPr/>
          <p:nvPr/>
        </p:nvGrpSpPr>
        <p:grpSpPr>
          <a:xfrm>
            <a:off x="611187" y="685800"/>
            <a:ext cx="8229600" cy="6172200"/>
            <a:chOff x="457200" y="-3886200"/>
            <a:chExt cx="8229600" cy="6172200"/>
          </a:xfrm>
        </p:grpSpPr>
        <p:grpSp>
          <p:nvGrpSpPr>
            <p:cNvPr id="74" name="Group 25"/>
            <p:cNvGrpSpPr/>
            <p:nvPr/>
          </p:nvGrpSpPr>
          <p:grpSpPr>
            <a:xfrm>
              <a:off x="457200" y="-3886200"/>
              <a:ext cx="8229600" cy="6126480"/>
              <a:chOff x="457200" y="-3886200"/>
              <a:chExt cx="8229600" cy="6126480"/>
            </a:xfrm>
          </p:grpSpPr>
          <p:pic>
            <p:nvPicPr>
              <p:cNvPr id="76" name="Picture 8" descr="https://i.redd.it/nl35fxfh58qy.jpg"/>
              <p:cNvPicPr>
                <a:picLocks noChangeAspect="1" noChangeArrowheads="1"/>
              </p:cNvPicPr>
              <p:nvPr/>
            </p:nvPicPr>
            <p:blipFill>
              <a:blip r:embed="rId7" cstate="print"/>
              <a:srcRect/>
              <a:stretch>
                <a:fillRect/>
              </a:stretch>
            </p:blipFill>
            <p:spPr bwMode="auto">
              <a:xfrm>
                <a:off x="457200" y="-3886200"/>
                <a:ext cx="8168640" cy="6126480"/>
              </a:xfrm>
              <a:prstGeom prst="rect">
                <a:avLst/>
              </a:prstGeom>
              <a:noFill/>
            </p:spPr>
          </p:pic>
          <p:sp>
            <p:nvSpPr>
              <p:cNvPr id="77" name="Rectangle 76"/>
              <p:cNvSpPr/>
              <p:nvPr/>
            </p:nvSpPr>
            <p:spPr>
              <a:xfrm>
                <a:off x="457200" y="1524000"/>
                <a:ext cx="8229600" cy="215444"/>
              </a:xfrm>
              <a:prstGeom prst="rect">
                <a:avLst/>
              </a:prstGeom>
            </p:spPr>
            <p:txBody>
              <a:bodyPr wrap="square">
                <a:spAutoFit/>
              </a:bodyPr>
              <a:lstStyle/>
              <a:p>
                <a:r>
                  <a:rPr lang="en-US" sz="800" dirty="0" smtClean="0">
                    <a:solidFill>
                      <a:schemeClr val="tx1">
                        <a:lumMod val="65000"/>
                        <a:lumOff val="35000"/>
                      </a:schemeClr>
                    </a:solidFill>
                  </a:rPr>
                  <a:t>https://www.reddit.com/r/EarthPorn/comments/6448pg/needles_district_canyonlands_national_park_utah/?utm_source=ifttt</a:t>
                </a:r>
                <a:endParaRPr lang="en-US" sz="800" dirty="0">
                  <a:solidFill>
                    <a:schemeClr val="tx1">
                      <a:lumMod val="65000"/>
                      <a:lumOff val="35000"/>
                    </a:schemeClr>
                  </a:solidFill>
                </a:endParaRPr>
              </a:p>
            </p:txBody>
          </p:sp>
        </p:grpSp>
        <p:sp>
          <p:nvSpPr>
            <p:cNvPr id="75" name="TextBox 74"/>
            <p:cNvSpPr txBox="1"/>
            <p:nvPr/>
          </p:nvSpPr>
          <p:spPr>
            <a:xfrm>
              <a:off x="457200" y="1762780"/>
              <a:ext cx="8153400" cy="523220"/>
            </a:xfrm>
            <a:prstGeom prst="rect">
              <a:avLst/>
            </a:prstGeom>
            <a:solidFill>
              <a:schemeClr val="tx1"/>
            </a:solidFill>
          </p:spPr>
          <p:txBody>
            <a:bodyPr wrap="square" rtlCol="0">
              <a:spAutoFit/>
            </a:bodyPr>
            <a:lstStyle/>
            <a:p>
              <a:r>
                <a:rPr lang="en-US" sz="2800" b="1" dirty="0" smtClean="0">
                  <a:solidFill>
                    <a:schemeClr val="bg1"/>
                  </a:solidFill>
                </a:rPr>
                <a:t>Unnamed (Needles Area, Canyonlands)</a:t>
              </a:r>
            </a:p>
          </p:txBody>
        </p:sp>
      </p:grpSp>
      <p:grpSp>
        <p:nvGrpSpPr>
          <p:cNvPr id="59" name="Group 58"/>
          <p:cNvGrpSpPr/>
          <p:nvPr/>
        </p:nvGrpSpPr>
        <p:grpSpPr>
          <a:xfrm>
            <a:off x="641667" y="685800"/>
            <a:ext cx="8168640" cy="6172200"/>
            <a:chOff x="533400" y="457200"/>
            <a:chExt cx="8168640" cy="6172200"/>
          </a:xfrm>
        </p:grpSpPr>
        <p:grpSp>
          <p:nvGrpSpPr>
            <p:cNvPr id="60" name="Group 8"/>
            <p:cNvGrpSpPr/>
            <p:nvPr/>
          </p:nvGrpSpPr>
          <p:grpSpPr>
            <a:xfrm>
              <a:off x="533400" y="457200"/>
              <a:ext cx="8168640" cy="6172200"/>
              <a:chOff x="533400" y="457200"/>
              <a:chExt cx="8168640" cy="6172200"/>
            </a:xfrm>
          </p:grpSpPr>
          <p:pic>
            <p:nvPicPr>
              <p:cNvPr id="62" name="Picture 2" descr="https://utahscanyoncountry.files.wordpress.com/2010/12/fall-10-2-389.jpg?w=640&amp;h=480"/>
              <p:cNvPicPr>
                <a:picLocks noChangeAspect="1" noChangeArrowheads="1"/>
              </p:cNvPicPr>
              <p:nvPr/>
            </p:nvPicPr>
            <p:blipFill>
              <a:blip r:embed="rId8" cstate="print"/>
              <a:srcRect/>
              <a:stretch>
                <a:fillRect/>
              </a:stretch>
            </p:blipFill>
            <p:spPr bwMode="auto">
              <a:xfrm>
                <a:off x="533400" y="457200"/>
                <a:ext cx="8168640" cy="6126480"/>
              </a:xfrm>
              <a:prstGeom prst="rect">
                <a:avLst/>
              </a:prstGeom>
              <a:noFill/>
            </p:spPr>
          </p:pic>
          <p:sp>
            <p:nvSpPr>
              <p:cNvPr id="63" name="TextBox 7"/>
              <p:cNvSpPr txBox="1"/>
              <p:nvPr/>
            </p:nvSpPr>
            <p:spPr>
              <a:xfrm>
                <a:off x="533400" y="6106180"/>
                <a:ext cx="8153400" cy="523220"/>
              </a:xfrm>
              <a:prstGeom prst="rect">
                <a:avLst/>
              </a:prstGeom>
              <a:solidFill>
                <a:schemeClr val="tx1"/>
              </a:solidFill>
            </p:spPr>
            <p:txBody>
              <a:bodyPr wrap="square" rtlCol="0">
                <a:spAutoFit/>
              </a:bodyPr>
              <a:lstStyle/>
              <a:p>
                <a:r>
                  <a:rPr lang="en-US" sz="2800" b="1" dirty="0" smtClean="0">
                    <a:solidFill>
                      <a:schemeClr val="bg1"/>
                    </a:solidFill>
                  </a:rPr>
                  <a:t>Paul Bunyan’s Potty (Needles Area, Canyonlands)</a:t>
                </a:r>
              </a:p>
            </p:txBody>
          </p:sp>
        </p:grpSp>
        <p:sp>
          <p:nvSpPr>
            <p:cNvPr id="61" name="Rectangle 60"/>
            <p:cNvSpPr/>
            <p:nvPr/>
          </p:nvSpPr>
          <p:spPr>
            <a:xfrm>
              <a:off x="533400" y="5867400"/>
              <a:ext cx="5257800" cy="215444"/>
            </a:xfrm>
            <a:prstGeom prst="rect">
              <a:avLst/>
            </a:prstGeom>
          </p:spPr>
          <p:txBody>
            <a:bodyPr wrap="square">
              <a:spAutoFit/>
            </a:bodyPr>
            <a:lstStyle/>
            <a:p>
              <a:r>
                <a:rPr lang="en-US" sz="800" dirty="0" smtClean="0">
                  <a:solidFill>
                    <a:schemeClr val="tx1">
                      <a:lumMod val="65000"/>
                      <a:lumOff val="35000"/>
                    </a:schemeClr>
                  </a:solidFill>
                </a:rPr>
                <a:t>https://utahscanyoncountry.wordpress.com/2010/12/11/paul-bunyans-potty-tower-ruin-canyonlands-national-park/</a:t>
              </a:r>
              <a:endParaRPr lang="en-US" sz="800" dirty="0">
                <a:solidFill>
                  <a:schemeClr val="tx1">
                    <a:lumMod val="65000"/>
                    <a:lumOff val="35000"/>
                  </a:schemeClr>
                </a:solidFill>
              </a:endParaRPr>
            </a:p>
          </p:txBody>
        </p:sp>
      </p:grpSp>
      <p:grpSp>
        <p:nvGrpSpPr>
          <p:cNvPr id="68" name="Group 67"/>
          <p:cNvGrpSpPr/>
          <p:nvPr/>
        </p:nvGrpSpPr>
        <p:grpSpPr>
          <a:xfrm>
            <a:off x="0" y="720852"/>
            <a:ext cx="9147175" cy="6102096"/>
            <a:chOff x="152400" y="-4572000"/>
            <a:chExt cx="9147175" cy="6102096"/>
          </a:xfrm>
        </p:grpSpPr>
        <p:grpSp>
          <p:nvGrpSpPr>
            <p:cNvPr id="69" name="Group 35"/>
            <p:cNvGrpSpPr/>
            <p:nvPr/>
          </p:nvGrpSpPr>
          <p:grpSpPr>
            <a:xfrm>
              <a:off x="152400" y="-4572000"/>
              <a:ext cx="9147175" cy="6102096"/>
              <a:chOff x="152400" y="-4572000"/>
              <a:chExt cx="9147175" cy="6102096"/>
            </a:xfrm>
          </p:grpSpPr>
          <p:pic>
            <p:nvPicPr>
              <p:cNvPr id="71" name="Picture 12" descr="https://www.mountainphotography.com/images/xl/20140307-Needles-Reflection-2.jpg"/>
              <p:cNvPicPr>
                <a:picLocks noChangeAspect="1" noChangeArrowheads="1"/>
              </p:cNvPicPr>
              <p:nvPr/>
            </p:nvPicPr>
            <p:blipFill>
              <a:blip r:embed="rId9" cstate="print"/>
              <a:srcRect/>
              <a:stretch>
                <a:fillRect/>
              </a:stretch>
            </p:blipFill>
            <p:spPr bwMode="auto">
              <a:xfrm>
                <a:off x="155575" y="-4572000"/>
                <a:ext cx="9144000" cy="6102096"/>
              </a:xfrm>
              <a:prstGeom prst="rect">
                <a:avLst/>
              </a:prstGeom>
              <a:noFill/>
            </p:spPr>
          </p:pic>
          <p:sp>
            <p:nvSpPr>
              <p:cNvPr id="72" name="TextBox 71"/>
              <p:cNvSpPr txBox="1"/>
              <p:nvPr/>
            </p:nvSpPr>
            <p:spPr>
              <a:xfrm>
                <a:off x="152400" y="990600"/>
                <a:ext cx="9144000" cy="523220"/>
              </a:xfrm>
              <a:prstGeom prst="rect">
                <a:avLst/>
              </a:prstGeom>
              <a:solidFill>
                <a:schemeClr val="tx1"/>
              </a:solidFill>
            </p:spPr>
            <p:txBody>
              <a:bodyPr wrap="square" rtlCol="0">
                <a:spAutoFit/>
              </a:bodyPr>
              <a:lstStyle/>
              <a:p>
                <a:r>
                  <a:rPr lang="en-US" sz="2800" b="1" dirty="0" smtClean="0">
                    <a:solidFill>
                      <a:schemeClr val="bg1"/>
                    </a:solidFill>
                  </a:rPr>
                  <a:t>Needles Area, Canyonlands</a:t>
                </a:r>
              </a:p>
            </p:txBody>
          </p:sp>
        </p:grpSp>
        <p:sp>
          <p:nvSpPr>
            <p:cNvPr id="70" name="Rectangle 69"/>
            <p:cNvSpPr/>
            <p:nvPr/>
          </p:nvSpPr>
          <p:spPr>
            <a:xfrm>
              <a:off x="6096000" y="1143000"/>
              <a:ext cx="3200400" cy="215444"/>
            </a:xfrm>
            <a:prstGeom prst="rect">
              <a:avLst/>
            </a:prstGeom>
          </p:spPr>
          <p:txBody>
            <a:bodyPr wrap="square">
              <a:spAutoFit/>
            </a:bodyPr>
            <a:lstStyle/>
            <a:p>
              <a:r>
                <a:rPr lang="en-US" sz="800" dirty="0" smtClean="0">
                  <a:solidFill>
                    <a:schemeClr val="tx1">
                      <a:lumMod val="65000"/>
                      <a:lumOff val="35000"/>
                    </a:schemeClr>
                  </a:solidFill>
                </a:rPr>
                <a:t>http://www.mountainphotography.com/photo/needles-reflection-2/</a:t>
              </a:r>
              <a:endParaRPr lang="en-US" sz="800" dirty="0">
                <a:solidFill>
                  <a:schemeClr val="tx1">
                    <a:lumMod val="65000"/>
                    <a:lumOff val="35000"/>
                  </a:schemeClr>
                </a:solidFill>
              </a:endParaRPr>
            </a:p>
          </p:txBody>
        </p:sp>
      </p:grpSp>
      <p:sp>
        <p:nvSpPr>
          <p:cNvPr id="80" name="Title 79"/>
          <p:cNvSpPr>
            <a:spLocks noGrp="1"/>
          </p:cNvSpPr>
          <p:nvPr>
            <p:ph type="title"/>
          </p:nvPr>
        </p:nvSpPr>
        <p:spPr>
          <a:xfrm>
            <a:off x="0" y="0"/>
            <a:ext cx="9144000" cy="533400"/>
          </a:xfrm>
        </p:spPr>
        <p:txBody>
          <a:bodyPr>
            <a:normAutofit fontScale="90000"/>
          </a:bodyPr>
          <a:lstStyle/>
          <a:p>
            <a:endParaRPr lang="en-US" dirty="0"/>
          </a:p>
        </p:txBody>
      </p:sp>
      <p:sp>
        <p:nvSpPr>
          <p:cNvPr id="81" name="Title 1"/>
          <p:cNvSpPr txBox="1">
            <a:spLocks/>
          </p:cNvSpPr>
          <p:nvPr/>
        </p:nvSpPr>
        <p:spPr>
          <a:xfrm>
            <a:off x="0" y="0"/>
            <a:ext cx="9144000" cy="533400"/>
          </a:xfrm>
          <a:prstGeom prst="rect">
            <a:avLst/>
          </a:prstGeom>
          <a:solidFill>
            <a:srgbClr val="FFFF00"/>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CANYONLANDS NP – SOUTHERN AREA</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44" name="TextBox 43"/>
          <p:cNvSpPr txBox="1"/>
          <p:nvPr/>
        </p:nvSpPr>
        <p:spPr>
          <a:xfrm>
            <a:off x="990600" y="1981200"/>
            <a:ext cx="7162800" cy="1938992"/>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Say goodbye to</a:t>
            </a:r>
          </a:p>
          <a:p>
            <a:pPr algn="ctr"/>
            <a:r>
              <a:rPr lang="en-US" sz="6000" b="1" dirty="0" smtClean="0">
                <a:solidFill>
                  <a:schemeClr val="tx1">
                    <a:lumMod val="75000"/>
                    <a:lumOff val="25000"/>
                  </a:schemeClr>
                </a:solidFill>
              </a:rPr>
              <a:t>CANYONLANDS NP</a:t>
            </a:r>
          </a:p>
        </p:txBody>
      </p:sp>
      <p:sp>
        <p:nvSpPr>
          <p:cNvPr id="79" name="TextBox 78"/>
          <p:cNvSpPr txBox="1"/>
          <p:nvPr/>
        </p:nvSpPr>
        <p:spPr>
          <a:xfrm>
            <a:off x="990600" y="4800600"/>
            <a:ext cx="7162800" cy="1015663"/>
          </a:xfrm>
          <a:prstGeom prst="rect">
            <a:avLst/>
          </a:prstGeom>
          <a:solidFill>
            <a:srgbClr val="FFFF00"/>
          </a:solidFill>
          <a:ln>
            <a:solidFill>
              <a:schemeClr val="tx1"/>
            </a:solidFill>
          </a:ln>
        </p:spPr>
        <p:txBody>
          <a:bodyPr wrap="square" rtlCol="0">
            <a:spAutoFit/>
          </a:bodyPr>
          <a:lstStyle/>
          <a:p>
            <a:pPr algn="ctr"/>
            <a:r>
              <a:rPr lang="en-US" sz="6000" b="1" dirty="0" smtClean="0">
                <a:solidFill>
                  <a:schemeClr val="tx1">
                    <a:lumMod val="75000"/>
                    <a:lumOff val="25000"/>
                  </a:schemeClr>
                </a:solidFill>
              </a:rPr>
              <a:t>next week…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7"/>
                                        </p:tgtEl>
                                      </p:cBhvr>
                                    </p:animEffect>
                                    <p:set>
                                      <p:cBhvr>
                                        <p:cTn id="12" dur="1" fill="hold">
                                          <p:stCondLst>
                                            <p:cond delay="1999"/>
                                          </p:stCondLst>
                                        </p:cTn>
                                        <p:tgtEl>
                                          <p:spTgt spid="47"/>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right)">
                                      <p:cBhvr>
                                        <p:cTn id="15" dur="20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54"/>
                                        </p:tgtEl>
                                      </p:cBhvr>
                                    </p:animEffect>
                                    <p:set>
                                      <p:cBhvr>
                                        <p:cTn id="20" dur="1" fill="hold">
                                          <p:stCondLst>
                                            <p:cond delay="1999"/>
                                          </p:stCondLst>
                                        </p:cTn>
                                        <p:tgtEl>
                                          <p:spTgt spid="54"/>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20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64"/>
                                        </p:tgtEl>
                                      </p:cBhvr>
                                    </p:animEffect>
                                    <p:set>
                                      <p:cBhvr>
                                        <p:cTn id="28" dur="1" fill="hold">
                                          <p:stCondLst>
                                            <p:cond delay="1999"/>
                                          </p:stCondLst>
                                        </p:cTn>
                                        <p:tgtEl>
                                          <p:spTgt spid="64"/>
                                        </p:tgtEl>
                                        <p:attrNameLst>
                                          <p:attrName>style.visibility</p:attrName>
                                        </p:attrNameLst>
                                      </p:cBhvr>
                                      <p:to>
                                        <p:strVal val="hidden"/>
                                      </p:to>
                                    </p:set>
                                  </p:childTnLst>
                                </p:cTn>
                              </p:par>
                              <p:par>
                                <p:cTn id="29" presetID="22" presetClass="entr" presetSubtype="2"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right)">
                                      <p:cBhvr>
                                        <p:cTn id="31" dur="20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49"/>
                                        </p:tgtEl>
                                      </p:cBhvr>
                                    </p:animEffect>
                                    <p:set>
                                      <p:cBhvr>
                                        <p:cTn id="36" dur="1" fill="hold">
                                          <p:stCondLst>
                                            <p:cond delay="1999"/>
                                          </p:stCondLst>
                                        </p:cTn>
                                        <p:tgtEl>
                                          <p:spTgt spid="49"/>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2000"/>
                                        <p:tgtEl>
                                          <p:spTgt spid="7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78"/>
                                        </p:tgtEl>
                                      </p:cBhvr>
                                    </p:animEffect>
                                    <p:set>
                                      <p:cBhvr>
                                        <p:cTn id="44" dur="1" fill="hold">
                                          <p:stCondLst>
                                            <p:cond delay="1999"/>
                                          </p:stCondLst>
                                        </p:cTn>
                                        <p:tgtEl>
                                          <p:spTgt spid="78"/>
                                        </p:tgtEl>
                                        <p:attrNameLst>
                                          <p:attrName>style.visibility</p:attrName>
                                        </p:attrNameLst>
                                      </p:cBhvr>
                                      <p:to>
                                        <p:strVal val="hidden"/>
                                      </p:to>
                                    </p:set>
                                  </p:childTnLst>
                                </p:cTn>
                              </p:par>
                              <p:par>
                                <p:cTn id="45" presetID="22" presetClass="entr" presetSubtype="2"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right)">
                                      <p:cBhvr>
                                        <p:cTn id="47" dur="200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73"/>
                                        </p:tgtEl>
                                      </p:cBhvr>
                                    </p:animEffect>
                                    <p:set>
                                      <p:cBhvr>
                                        <p:cTn id="52" dur="1" fill="hold">
                                          <p:stCondLst>
                                            <p:cond delay="1999"/>
                                          </p:stCondLst>
                                        </p:cTn>
                                        <p:tgtEl>
                                          <p:spTgt spid="73"/>
                                        </p:tgtEl>
                                        <p:attrNameLst>
                                          <p:attrName>style.visibility</p:attrName>
                                        </p:attrNameLst>
                                      </p:cBhvr>
                                      <p:to>
                                        <p:strVal val="hidden"/>
                                      </p:to>
                                    </p:set>
                                  </p:childTnLst>
                                </p:cTn>
                              </p:par>
                              <p:par>
                                <p:cTn id="53" presetID="22" presetClass="entr" presetSubtype="8"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20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59"/>
                                        </p:tgtEl>
                                      </p:cBhvr>
                                    </p:animEffect>
                                    <p:set>
                                      <p:cBhvr>
                                        <p:cTn id="60" dur="1" fill="hold">
                                          <p:stCondLst>
                                            <p:cond delay="1999"/>
                                          </p:stCondLst>
                                        </p:cTn>
                                        <p:tgtEl>
                                          <p:spTgt spid="59"/>
                                        </p:tgtEl>
                                        <p:attrNameLst>
                                          <p:attrName>style.visibility</p:attrName>
                                        </p:attrNameLst>
                                      </p:cBhvr>
                                      <p:to>
                                        <p:strVal val="hidden"/>
                                      </p:to>
                                    </p:set>
                                  </p:childTnLst>
                                </p:cTn>
                              </p:par>
                              <p:par>
                                <p:cTn id="61" presetID="22" presetClass="entr" presetSubtype="2"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wipe(right)">
                                      <p:cBhvr>
                                        <p:cTn id="63" dur="2000"/>
                                        <p:tgtEl>
                                          <p:spTgt spid="68"/>
                                        </p:tgtEl>
                                      </p:cBhvr>
                                    </p:animEffect>
                                  </p:childTnLst>
                                </p:cTn>
                              </p:par>
                            </p:childTnLst>
                          </p:cTn>
                        </p:par>
                      </p:childTnLst>
                    </p:cTn>
                  </p:par>
                  <p:par>
                    <p:cTn id="64" fill="hold">
                      <p:stCondLst>
                        <p:cond delay="indefinite"/>
                      </p:stCondLst>
                      <p:childTnLst>
                        <p:par>
                          <p:cTn id="65" fill="hold">
                            <p:stCondLst>
                              <p:cond delay="0"/>
                            </p:stCondLst>
                            <p:childTnLst>
                              <p:par>
                                <p:cTn id="66" presetID="34"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 from="(-#ppt_w/2)" to="(#ppt_x)" calcmode="lin" valueType="num">
                                      <p:cBhvr>
                                        <p:cTn id="68" dur="600" fill="hold">
                                          <p:stCondLst>
                                            <p:cond delay="0"/>
                                          </p:stCondLst>
                                        </p:cTn>
                                        <p:tgtEl>
                                          <p:spTgt spid="44"/>
                                        </p:tgtEl>
                                        <p:attrNameLst>
                                          <p:attrName>ppt_x</p:attrName>
                                        </p:attrNameLst>
                                      </p:cBhvr>
                                    </p:anim>
                                    <p:anim from="0" to="-1.0" calcmode="lin" valueType="num">
                                      <p:cBhvr>
                                        <p:cTn id="69" dur="200" decel="50000" autoRev="1" fill="hold">
                                          <p:stCondLst>
                                            <p:cond delay="600"/>
                                          </p:stCondLst>
                                        </p:cTn>
                                        <p:tgtEl>
                                          <p:spTgt spid="44"/>
                                        </p:tgtEl>
                                        <p:attrNameLst>
                                          <p:attrName>xshear</p:attrName>
                                        </p:attrNameLst>
                                      </p:cBhvr>
                                    </p:anim>
                                    <p:animScale>
                                      <p:cBhvr>
                                        <p:cTn id="70" dur="200" decel="100000" autoRev="1" fill="hold">
                                          <p:stCondLst>
                                            <p:cond delay="600"/>
                                          </p:stCondLst>
                                        </p:cTn>
                                        <p:tgtEl>
                                          <p:spTgt spid="44"/>
                                        </p:tgtEl>
                                      </p:cBhvr>
                                      <p:from x="100000" y="100000"/>
                                      <p:to x="80000" y="100000"/>
                                    </p:animScale>
                                    <p:anim by="(#ppt_h/3+#ppt_w*0.1)" calcmode="lin" valueType="num">
                                      <p:cBhvr additive="sum">
                                        <p:cTn id="71" dur="200" decel="100000" autoRev="1" fill="hold">
                                          <p:stCondLst>
                                            <p:cond delay="600"/>
                                          </p:stCondLst>
                                        </p:cTn>
                                        <p:tgtEl>
                                          <p:spTgt spid="44"/>
                                        </p:tgtEl>
                                        <p:attrNameLst>
                                          <p:attrName>ppt_x</p:attrName>
                                        </p:attrNameLst>
                                      </p:cBhvr>
                                    </p:anim>
                                  </p:childTnLst>
                                </p:cTn>
                              </p:par>
                            </p:childTnLst>
                          </p:cTn>
                        </p:par>
                      </p:childTnLst>
                    </p:cTn>
                  </p:par>
                  <p:par>
                    <p:cTn id="72" fill="hold">
                      <p:stCondLst>
                        <p:cond delay="indefinite"/>
                      </p:stCondLst>
                      <p:childTnLst>
                        <p:par>
                          <p:cTn id="73" fill="hold">
                            <p:stCondLst>
                              <p:cond delay="0"/>
                            </p:stCondLst>
                            <p:childTnLst>
                              <p:par>
                                <p:cTn id="74" presetID="34" presetClass="entr" presetSubtype="0" fill="hold" grpId="0" nodeType="clickEffect">
                                  <p:stCondLst>
                                    <p:cond delay="0"/>
                                  </p:stCondLst>
                                  <p:childTnLst>
                                    <p:set>
                                      <p:cBhvr>
                                        <p:cTn id="75" dur="1" fill="hold">
                                          <p:stCondLst>
                                            <p:cond delay="0"/>
                                          </p:stCondLst>
                                        </p:cTn>
                                        <p:tgtEl>
                                          <p:spTgt spid="79"/>
                                        </p:tgtEl>
                                        <p:attrNameLst>
                                          <p:attrName>style.visibility</p:attrName>
                                        </p:attrNameLst>
                                      </p:cBhvr>
                                      <p:to>
                                        <p:strVal val="visible"/>
                                      </p:to>
                                    </p:set>
                                    <p:anim from="(-#ppt_w/2)" to="(#ppt_x)" calcmode="lin" valueType="num">
                                      <p:cBhvr>
                                        <p:cTn id="76" dur="600" fill="hold">
                                          <p:stCondLst>
                                            <p:cond delay="0"/>
                                          </p:stCondLst>
                                        </p:cTn>
                                        <p:tgtEl>
                                          <p:spTgt spid="79"/>
                                        </p:tgtEl>
                                        <p:attrNameLst>
                                          <p:attrName>ppt_x</p:attrName>
                                        </p:attrNameLst>
                                      </p:cBhvr>
                                    </p:anim>
                                    <p:anim from="0" to="-1.0" calcmode="lin" valueType="num">
                                      <p:cBhvr>
                                        <p:cTn id="77" dur="200" decel="50000" autoRev="1" fill="hold">
                                          <p:stCondLst>
                                            <p:cond delay="600"/>
                                          </p:stCondLst>
                                        </p:cTn>
                                        <p:tgtEl>
                                          <p:spTgt spid="79"/>
                                        </p:tgtEl>
                                        <p:attrNameLst>
                                          <p:attrName>xshear</p:attrName>
                                        </p:attrNameLst>
                                      </p:cBhvr>
                                    </p:anim>
                                    <p:animScale>
                                      <p:cBhvr>
                                        <p:cTn id="78" dur="200" decel="100000" autoRev="1" fill="hold">
                                          <p:stCondLst>
                                            <p:cond delay="600"/>
                                          </p:stCondLst>
                                        </p:cTn>
                                        <p:tgtEl>
                                          <p:spTgt spid="79"/>
                                        </p:tgtEl>
                                      </p:cBhvr>
                                      <p:from x="100000" y="100000"/>
                                      <p:to x="80000" y="100000"/>
                                    </p:animScale>
                                    <p:anim by="(#ppt_h/3+#ppt_w*0.1)" calcmode="lin" valueType="num">
                                      <p:cBhvr additive="sum">
                                        <p:cTn id="79" dur="200" decel="100000" autoRev="1" fill="hold">
                                          <p:stCondLst>
                                            <p:cond delay="600"/>
                                          </p:stCondLst>
                                        </p:cTn>
                                        <p:tgtEl>
                                          <p:spTgt spid="7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7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828836"/>
            <a:ext cx="9144000" cy="1200329"/>
          </a:xfrm>
          <a:prstGeom prst="rect">
            <a:avLst/>
          </a:prstGeom>
          <a:noFill/>
        </p:spPr>
        <p:txBody>
          <a:bodyPr wrap="square" rtlCol="0">
            <a:spAutoFit/>
          </a:bodyPr>
          <a:lstStyle/>
          <a:p>
            <a:pPr marL="231775" indent="-120650" algn="ctr"/>
            <a:r>
              <a:rPr lang="en-US" sz="7200" dirty="0" smtClean="0"/>
              <a:t>ENDING</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004887"/>
            <a:ext cx="9139237" cy="5853113"/>
            <a:chOff x="0" y="1004887"/>
            <a:chExt cx="9139237" cy="5853113"/>
          </a:xfrm>
        </p:grpSpPr>
        <p:grpSp>
          <p:nvGrpSpPr>
            <p:cNvPr id="3"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5" name="Rectangle 4"/>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19" name="TextBox 18"/>
          <p:cNvSpPr txBox="1"/>
          <p:nvPr/>
        </p:nvSpPr>
        <p:spPr>
          <a:xfrm>
            <a:off x="0" y="989727"/>
            <a:ext cx="9144000" cy="6381234"/>
          </a:xfrm>
          <a:prstGeom prst="rect">
            <a:avLst/>
          </a:prstGeom>
          <a:solidFill>
            <a:srgbClr val="FFE9A3">
              <a:alpha val="64706"/>
            </a:srgbClr>
          </a:solidFill>
        </p:spPr>
        <p:txBody>
          <a:bodyPr wrap="square" rtlCol="0">
            <a:spAutoFit/>
          </a:bodyPr>
          <a:lstStyle/>
          <a:p>
            <a:pPr>
              <a:lnSpc>
                <a:spcPts val="6000"/>
              </a:lnSpc>
            </a:pPr>
            <a:r>
              <a:rPr lang="en-US" sz="3600" b="1" spc="-50" dirty="0" smtClean="0">
                <a:ln>
                  <a:solidFill>
                    <a:schemeClr val="accent6">
                      <a:lumMod val="50000"/>
                    </a:schemeClr>
                  </a:solidFill>
                </a:ln>
                <a:cs typeface="Arial" pitchFamily="34" charset="0"/>
              </a:rPr>
              <a:t>       Week  1 – Setting the Stage</a:t>
            </a:r>
          </a:p>
          <a:p>
            <a:pPr>
              <a:lnSpc>
                <a:spcPts val="6000"/>
              </a:lnSpc>
            </a:pPr>
            <a:r>
              <a:rPr lang="en-US" sz="3600" b="1" spc="-50" dirty="0" smtClean="0">
                <a:ln>
                  <a:solidFill>
                    <a:schemeClr val="accent6">
                      <a:lumMod val="50000"/>
                    </a:schemeClr>
                  </a:solidFill>
                </a:ln>
                <a:cs typeface="Arial" pitchFamily="34" charset="0"/>
              </a:rPr>
              <a:t>       Week  2 – Escalante &amp; 3 </a:t>
            </a:r>
            <a:r>
              <a:rPr lang="en-US" sz="3600" b="1" spc="-50" dirty="0" err="1" smtClean="0">
                <a:ln>
                  <a:solidFill>
                    <a:schemeClr val="accent6">
                      <a:lumMod val="50000"/>
                    </a:schemeClr>
                  </a:solidFill>
                </a:ln>
                <a:cs typeface="Arial" pitchFamily="34" charset="0"/>
              </a:rPr>
              <a:t>Archaeologic</a:t>
            </a:r>
            <a:r>
              <a:rPr lang="en-US" sz="3600" b="1" spc="-50" dirty="0" smtClean="0">
                <a:ln>
                  <a:solidFill>
                    <a:schemeClr val="accent6">
                      <a:lumMod val="50000"/>
                    </a:schemeClr>
                  </a:solidFill>
                </a:ln>
                <a:cs typeface="Arial" pitchFamily="34" charset="0"/>
              </a:rPr>
              <a:t> Sites</a:t>
            </a:r>
          </a:p>
          <a:p>
            <a:pPr>
              <a:lnSpc>
                <a:spcPts val="6000"/>
              </a:lnSpc>
            </a:pPr>
            <a:r>
              <a:rPr lang="en-US" sz="3600" b="1" spc="-50" dirty="0" smtClean="0">
                <a:ln>
                  <a:solidFill>
                    <a:schemeClr val="accent6">
                      <a:lumMod val="50000"/>
                    </a:schemeClr>
                  </a:solidFill>
                </a:ln>
                <a:cs typeface="Arial" pitchFamily="34" charset="0"/>
              </a:rPr>
              <a:t>  			    Week  3 – Arches &amp;</a:t>
            </a:r>
          </a:p>
          <a:p>
            <a:pPr>
              <a:lnSpc>
                <a:spcPts val="4000"/>
              </a:lnSpc>
            </a:pPr>
            <a:r>
              <a:rPr lang="en-US" sz="3600" b="1" spc="-50" dirty="0" smtClean="0">
                <a:ln>
                  <a:solidFill>
                    <a:schemeClr val="accent6">
                      <a:lumMod val="50000"/>
                    </a:schemeClr>
                  </a:solidFill>
                </a:ln>
                <a:cs typeface="Arial" pitchFamily="34" charset="0"/>
              </a:rPr>
              <a:t>					     Canyonlands </a:t>
            </a:r>
          </a:p>
          <a:p>
            <a:pPr>
              <a:lnSpc>
                <a:spcPts val="6000"/>
              </a:lnSpc>
            </a:pPr>
            <a:r>
              <a:rPr lang="en-US" sz="3600" b="1" spc="-50" dirty="0" smtClean="0">
                <a:ln>
                  <a:solidFill>
                    <a:schemeClr val="accent6">
                      <a:lumMod val="50000"/>
                    </a:schemeClr>
                  </a:solidFill>
                </a:ln>
                <a:cs typeface="Arial" pitchFamily="34" charset="0"/>
              </a:rPr>
              <a:t>			         Week  4 – Bryce Canyon  </a:t>
            </a:r>
          </a:p>
          <a:p>
            <a:pPr>
              <a:lnSpc>
                <a:spcPts val="4000"/>
              </a:lnSpc>
            </a:pPr>
            <a:r>
              <a:rPr lang="en-US" sz="3600" b="1" spc="-50" dirty="0" smtClean="0">
                <a:ln>
                  <a:solidFill>
                    <a:schemeClr val="accent6">
                      <a:lumMod val="50000"/>
                    </a:schemeClr>
                  </a:solidFill>
                </a:ln>
                <a:cs typeface="Arial" pitchFamily="34" charset="0"/>
              </a:rPr>
              <a:t>					        &amp; Zion</a:t>
            </a:r>
          </a:p>
          <a:p>
            <a:pPr>
              <a:lnSpc>
                <a:spcPts val="6000"/>
              </a:lnSpc>
            </a:pPr>
            <a:r>
              <a:rPr lang="en-US" sz="3600" b="1" spc="-50" dirty="0" smtClean="0">
                <a:ln>
                  <a:solidFill>
                    <a:schemeClr val="accent6">
                      <a:lumMod val="50000"/>
                    </a:schemeClr>
                  </a:solidFill>
                </a:ln>
                <a:cs typeface="Arial" pitchFamily="34" charset="0"/>
              </a:rPr>
              <a:t>			    Week  5 – Grand Canyon</a:t>
            </a:r>
          </a:p>
          <a:p>
            <a:pPr>
              <a:lnSpc>
                <a:spcPts val="6000"/>
              </a:lnSpc>
            </a:pPr>
            <a:r>
              <a:rPr lang="en-US" sz="3600" b="1" spc="-50" dirty="0" smtClean="0">
                <a:ln>
                  <a:solidFill>
                    <a:schemeClr val="accent6">
                      <a:lumMod val="50000"/>
                    </a:schemeClr>
                  </a:solidFill>
                </a:ln>
                <a:cs typeface="Arial" pitchFamily="34" charset="0"/>
              </a:rPr>
              <a:t>	    Week  6 – Future of the Plateau</a:t>
            </a:r>
          </a:p>
          <a:p>
            <a:pPr>
              <a:lnSpc>
                <a:spcPct val="150000"/>
              </a:lnSpc>
            </a:pPr>
            <a:endParaRPr lang="en-US" sz="2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endParaRPr>
          </a:p>
        </p:txBody>
      </p:sp>
      <p:sp>
        <p:nvSpPr>
          <p:cNvPr id="20" name="Rectangle 19"/>
          <p:cNvSpPr/>
          <p:nvPr/>
        </p:nvSpPr>
        <p:spPr>
          <a:xfrm>
            <a:off x="3505200" y="3886200"/>
            <a:ext cx="4724400" cy="1295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descr="OnlineLabels Clip Art - Simple Red Checkmark"/>
          <p:cNvPicPr>
            <a:picLocks noChangeAspect="1" noChangeArrowheads="1"/>
          </p:cNvPicPr>
          <p:nvPr/>
        </p:nvPicPr>
        <p:blipFill>
          <a:blip r:embed="rId4" cstate="print"/>
          <a:srcRect/>
          <a:stretch>
            <a:fillRect/>
          </a:stretch>
        </p:blipFill>
        <p:spPr bwMode="auto">
          <a:xfrm>
            <a:off x="0" y="1066800"/>
            <a:ext cx="762000" cy="762000"/>
          </a:xfrm>
          <a:prstGeom prst="rect">
            <a:avLst/>
          </a:prstGeom>
          <a:noFill/>
        </p:spPr>
      </p:pic>
      <p:pic>
        <p:nvPicPr>
          <p:cNvPr id="27" name="Picture 7" descr="OnlineLabels Clip Art - Simple Red Checkmark"/>
          <p:cNvPicPr>
            <a:picLocks noChangeAspect="1" noChangeArrowheads="1"/>
          </p:cNvPicPr>
          <p:nvPr/>
        </p:nvPicPr>
        <p:blipFill>
          <a:blip r:embed="rId4" cstate="print"/>
          <a:srcRect/>
          <a:stretch>
            <a:fillRect/>
          </a:stretch>
        </p:blipFill>
        <p:spPr bwMode="auto">
          <a:xfrm>
            <a:off x="0" y="1828800"/>
            <a:ext cx="762000" cy="762000"/>
          </a:xfrm>
          <a:prstGeom prst="rect">
            <a:avLst/>
          </a:prstGeom>
          <a:noFill/>
        </p:spPr>
      </p:pic>
      <p:pic>
        <p:nvPicPr>
          <p:cNvPr id="28" name="Picture 7" descr="OnlineLabels Clip Art - Simple Red Checkmark"/>
          <p:cNvPicPr>
            <a:picLocks noChangeAspect="1" noChangeArrowheads="1"/>
          </p:cNvPicPr>
          <p:nvPr/>
        </p:nvPicPr>
        <p:blipFill>
          <a:blip r:embed="rId4" cstate="print"/>
          <a:srcRect/>
          <a:stretch>
            <a:fillRect/>
          </a:stretch>
        </p:blipFill>
        <p:spPr bwMode="auto">
          <a:xfrm>
            <a:off x="2514600" y="2514600"/>
            <a:ext cx="762000"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80">
                                          <p:stCondLst>
                                            <p:cond delay="0"/>
                                          </p:stCondLst>
                                        </p:cTn>
                                        <p:tgtEl>
                                          <p:spTgt spid="20"/>
                                        </p:tgtEl>
                                      </p:cBhvr>
                                    </p:animEffect>
                                    <p:anim calcmode="lin" valueType="num">
                                      <p:cBhvr>
                                        <p:cTn id="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0" dur="26">
                                          <p:stCondLst>
                                            <p:cond delay="650"/>
                                          </p:stCondLst>
                                        </p:cTn>
                                        <p:tgtEl>
                                          <p:spTgt spid="20"/>
                                        </p:tgtEl>
                                      </p:cBhvr>
                                      <p:to x="100000" y="60000"/>
                                    </p:animScale>
                                    <p:animScale>
                                      <p:cBhvr>
                                        <p:cTn id="21" dur="166" decel="50000">
                                          <p:stCondLst>
                                            <p:cond delay="676"/>
                                          </p:stCondLst>
                                        </p:cTn>
                                        <p:tgtEl>
                                          <p:spTgt spid="20"/>
                                        </p:tgtEl>
                                      </p:cBhvr>
                                      <p:to x="100000" y="100000"/>
                                    </p:animScale>
                                    <p:animScale>
                                      <p:cBhvr>
                                        <p:cTn id="22" dur="26">
                                          <p:stCondLst>
                                            <p:cond delay="1312"/>
                                          </p:stCondLst>
                                        </p:cTn>
                                        <p:tgtEl>
                                          <p:spTgt spid="20"/>
                                        </p:tgtEl>
                                      </p:cBhvr>
                                      <p:to x="100000" y="80000"/>
                                    </p:animScale>
                                    <p:animScale>
                                      <p:cBhvr>
                                        <p:cTn id="23" dur="166" decel="50000">
                                          <p:stCondLst>
                                            <p:cond delay="1338"/>
                                          </p:stCondLst>
                                        </p:cTn>
                                        <p:tgtEl>
                                          <p:spTgt spid="20"/>
                                        </p:tgtEl>
                                      </p:cBhvr>
                                      <p:to x="100000" y="100000"/>
                                    </p:animScale>
                                    <p:animScale>
                                      <p:cBhvr>
                                        <p:cTn id="24" dur="26">
                                          <p:stCondLst>
                                            <p:cond delay="1642"/>
                                          </p:stCondLst>
                                        </p:cTn>
                                        <p:tgtEl>
                                          <p:spTgt spid="20"/>
                                        </p:tgtEl>
                                      </p:cBhvr>
                                      <p:to x="100000" y="90000"/>
                                    </p:animScale>
                                    <p:animScale>
                                      <p:cBhvr>
                                        <p:cTn id="25" dur="166" decel="50000">
                                          <p:stCondLst>
                                            <p:cond delay="1668"/>
                                          </p:stCondLst>
                                        </p:cTn>
                                        <p:tgtEl>
                                          <p:spTgt spid="20"/>
                                        </p:tgtEl>
                                      </p:cBhvr>
                                      <p:to x="100000" y="100000"/>
                                    </p:animScale>
                                    <p:animScale>
                                      <p:cBhvr>
                                        <p:cTn id="26" dur="26">
                                          <p:stCondLst>
                                            <p:cond delay="1808"/>
                                          </p:stCondLst>
                                        </p:cTn>
                                        <p:tgtEl>
                                          <p:spTgt spid="20"/>
                                        </p:tgtEl>
                                      </p:cBhvr>
                                      <p:to x="100000" y="95000"/>
                                    </p:animScale>
                                    <p:animScale>
                                      <p:cBhvr>
                                        <p:cTn id="27" dur="166" decel="50000">
                                          <p:stCondLst>
                                            <p:cond delay="1834"/>
                                          </p:stCondLst>
                                        </p:cTn>
                                        <p:tgtEl>
                                          <p:spTgt spid="2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80">
                                          <p:stCondLst>
                                            <p:cond delay="0"/>
                                          </p:stCondLst>
                                        </p:cTn>
                                        <p:tgtEl>
                                          <p:spTgt spid="28"/>
                                        </p:tgtEl>
                                      </p:cBhvr>
                                    </p:animEffect>
                                    <p:anim calcmode="lin" valueType="num">
                                      <p:cBhvr>
                                        <p:cTn id="3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8" dur="26">
                                          <p:stCondLst>
                                            <p:cond delay="650"/>
                                          </p:stCondLst>
                                        </p:cTn>
                                        <p:tgtEl>
                                          <p:spTgt spid="28"/>
                                        </p:tgtEl>
                                      </p:cBhvr>
                                      <p:to x="100000" y="60000"/>
                                    </p:animScale>
                                    <p:animScale>
                                      <p:cBhvr>
                                        <p:cTn id="39" dur="166" decel="50000">
                                          <p:stCondLst>
                                            <p:cond delay="676"/>
                                          </p:stCondLst>
                                        </p:cTn>
                                        <p:tgtEl>
                                          <p:spTgt spid="28"/>
                                        </p:tgtEl>
                                      </p:cBhvr>
                                      <p:to x="100000" y="100000"/>
                                    </p:animScale>
                                    <p:animScale>
                                      <p:cBhvr>
                                        <p:cTn id="40" dur="26">
                                          <p:stCondLst>
                                            <p:cond delay="1312"/>
                                          </p:stCondLst>
                                        </p:cTn>
                                        <p:tgtEl>
                                          <p:spTgt spid="28"/>
                                        </p:tgtEl>
                                      </p:cBhvr>
                                      <p:to x="100000" y="80000"/>
                                    </p:animScale>
                                    <p:animScale>
                                      <p:cBhvr>
                                        <p:cTn id="41" dur="166" decel="50000">
                                          <p:stCondLst>
                                            <p:cond delay="1338"/>
                                          </p:stCondLst>
                                        </p:cTn>
                                        <p:tgtEl>
                                          <p:spTgt spid="28"/>
                                        </p:tgtEl>
                                      </p:cBhvr>
                                      <p:to x="100000" y="100000"/>
                                    </p:animScale>
                                    <p:animScale>
                                      <p:cBhvr>
                                        <p:cTn id="42" dur="26">
                                          <p:stCondLst>
                                            <p:cond delay="1642"/>
                                          </p:stCondLst>
                                        </p:cTn>
                                        <p:tgtEl>
                                          <p:spTgt spid="28"/>
                                        </p:tgtEl>
                                      </p:cBhvr>
                                      <p:to x="100000" y="90000"/>
                                    </p:animScale>
                                    <p:animScale>
                                      <p:cBhvr>
                                        <p:cTn id="43" dur="166" decel="50000">
                                          <p:stCondLst>
                                            <p:cond delay="1668"/>
                                          </p:stCondLst>
                                        </p:cTn>
                                        <p:tgtEl>
                                          <p:spTgt spid="28"/>
                                        </p:tgtEl>
                                      </p:cBhvr>
                                      <p:to x="100000" y="100000"/>
                                    </p:animScale>
                                    <p:animScale>
                                      <p:cBhvr>
                                        <p:cTn id="44" dur="26">
                                          <p:stCondLst>
                                            <p:cond delay="1808"/>
                                          </p:stCondLst>
                                        </p:cTn>
                                        <p:tgtEl>
                                          <p:spTgt spid="28"/>
                                        </p:tgtEl>
                                      </p:cBhvr>
                                      <p:to x="100000" y="95000"/>
                                    </p:animScale>
                                    <p:animScale>
                                      <p:cBhvr>
                                        <p:cTn id="45"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832545"/>
            <a:ext cx="9448800" cy="1505027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Undaunted, The Miracle of the Hole in the Wall Pioneers,</a:t>
            </a:r>
            <a:r>
              <a:rPr lang="en-US" dirty="0" smtClean="0"/>
              <a:t>  by Gerald Lund, 2009, Anchor Point LLC</a:t>
            </a:r>
          </a:p>
          <a:p>
            <a:r>
              <a:rPr lang="en-US" i="1" dirty="0" smtClean="0"/>
              <a:t>Official Guide to America’s National Parks</a:t>
            </a:r>
            <a:r>
              <a:rPr lang="en-US" dirty="0" smtClean="0"/>
              <a:t>, Fodor’s 12</a:t>
            </a:r>
            <a:r>
              <a:rPr lang="en-US" baseline="30000" dirty="0" smtClean="0"/>
              <a:t>th</a:t>
            </a:r>
            <a:r>
              <a:rPr lang="en-US" dirty="0" smtClean="0"/>
              <a:t> Edition, 2004</a:t>
            </a:r>
          </a:p>
          <a:p>
            <a:r>
              <a:rPr lang="en-US" i="1" dirty="0" smtClean="0"/>
              <a:t>Roadside Geology of New Mexico</a:t>
            </a:r>
            <a:r>
              <a:rPr lang="en-US" dirty="0" smtClean="0"/>
              <a:t>,  </a:t>
            </a:r>
            <a:r>
              <a:rPr lang="en-US" dirty="0" err="1" smtClean="0"/>
              <a:t>Halka</a:t>
            </a:r>
            <a:r>
              <a:rPr lang="en-US" dirty="0" smtClean="0"/>
              <a:t> </a:t>
            </a:r>
            <a:r>
              <a:rPr lang="en-US" dirty="0" err="1" smtClean="0"/>
              <a:t>Cronic</a:t>
            </a:r>
            <a:r>
              <a:rPr lang="en-US" dirty="0" smtClean="0"/>
              <a:t>, Mountain Press Publishing, 1987</a:t>
            </a:r>
          </a:p>
          <a:p>
            <a:r>
              <a:rPr lang="en-US" i="1" dirty="0" smtClean="0"/>
              <a:t>Colorado </a:t>
            </a:r>
            <a:r>
              <a:rPr lang="en-US" i="1" dirty="0" err="1" smtClean="0"/>
              <a:t>Rockhounding</a:t>
            </a:r>
            <a:r>
              <a:rPr lang="en-US" dirty="0" smtClean="0"/>
              <a:t>, Stephen M. </a:t>
            </a:r>
            <a:r>
              <a:rPr lang="en-US" dirty="0" err="1" smtClean="0"/>
              <a:t>Voynick</a:t>
            </a:r>
            <a:r>
              <a:rPr lang="en-US" dirty="0" smtClean="0"/>
              <a:t>, Mountain Press Publishing, 9</a:t>
            </a:r>
            <a:r>
              <a:rPr lang="en-US" baseline="30000" dirty="0" smtClean="0"/>
              <a:t>th</a:t>
            </a:r>
            <a:r>
              <a:rPr lang="en-US" dirty="0" smtClean="0"/>
              <a:t> printing, 2011</a:t>
            </a:r>
          </a:p>
          <a:p>
            <a:r>
              <a:rPr lang="en-US" i="1" dirty="0" smtClean="0"/>
              <a:t>Colorado, A Four Seasons Guide 2</a:t>
            </a:r>
            <a:r>
              <a:rPr lang="en-US" i="1" baseline="30000" dirty="0" smtClean="0"/>
              <a:t>nd</a:t>
            </a:r>
            <a:r>
              <a:rPr lang="en-US" i="1" dirty="0" smtClean="0"/>
              <a:t> Edition</a:t>
            </a:r>
            <a:r>
              <a:rPr lang="en-US" dirty="0" smtClean="0"/>
              <a:t>, Fodor’s, 1996</a:t>
            </a:r>
          </a:p>
          <a:p>
            <a:r>
              <a:rPr lang="en-US" i="1" dirty="0" smtClean="0"/>
              <a:t>Tour Book: Colorado and Utah</a:t>
            </a:r>
            <a:r>
              <a:rPr lang="en-US" dirty="0" smtClean="0"/>
              <a:t>, AAA, 2014</a:t>
            </a:r>
          </a:p>
          <a:p>
            <a:r>
              <a:rPr lang="en-US" i="1" dirty="0" smtClean="0"/>
              <a:t>Tour Book: Colorado and Utah</a:t>
            </a:r>
            <a:r>
              <a:rPr lang="en-US" dirty="0" smtClean="0"/>
              <a:t>, AAA, 2007</a:t>
            </a:r>
          </a:p>
          <a:p>
            <a:r>
              <a:rPr lang="en-US" i="1" dirty="0" smtClean="0"/>
              <a:t>Arizona: Complete Guide</a:t>
            </a:r>
            <a:r>
              <a:rPr lang="en-US" dirty="0" smtClean="0"/>
              <a:t>, Fodor’s, 1994</a:t>
            </a:r>
          </a:p>
          <a:p>
            <a:r>
              <a:rPr lang="en-US" i="1" dirty="0" smtClean="0"/>
              <a:t>Utah: Complete Guide 1</a:t>
            </a:r>
            <a:r>
              <a:rPr lang="en-US" i="1" baseline="30000" dirty="0" smtClean="0"/>
              <a:t>st</a:t>
            </a:r>
            <a:r>
              <a:rPr lang="en-US" i="1" dirty="0" smtClean="0"/>
              <a:t> Edition</a:t>
            </a:r>
            <a:r>
              <a:rPr lang="en-US" dirty="0" smtClean="0"/>
              <a:t>, </a:t>
            </a:r>
            <a:r>
              <a:rPr lang="en-US" dirty="0" err="1" smtClean="0"/>
              <a:t>Fommer’s</a:t>
            </a:r>
            <a:r>
              <a:rPr lang="en-US" dirty="0" smtClean="0"/>
              <a:t>, 1996</a:t>
            </a:r>
          </a:p>
          <a:p>
            <a:r>
              <a:rPr lang="en-US" i="1" dirty="0" smtClean="0"/>
              <a:t>Utah Handbook 4</a:t>
            </a:r>
            <a:r>
              <a:rPr lang="en-US" i="1" baseline="30000" dirty="0" smtClean="0"/>
              <a:t>th</a:t>
            </a:r>
            <a:r>
              <a:rPr lang="en-US" i="1" dirty="0" smtClean="0"/>
              <a:t> Edition</a:t>
            </a:r>
            <a:r>
              <a:rPr lang="en-US" dirty="0" smtClean="0"/>
              <a:t>, Bill Weir &amp; Robert Blake, 1996</a:t>
            </a:r>
          </a:p>
          <a:p>
            <a:r>
              <a:rPr lang="en-US" i="1" dirty="0" smtClean="0"/>
              <a:t>Chaco: a Cultural Legacy</a:t>
            </a:r>
            <a:r>
              <a:rPr lang="en-US" dirty="0" smtClean="0"/>
              <a:t>, Michal </a:t>
            </a:r>
            <a:r>
              <a:rPr lang="en-US" dirty="0" err="1" smtClean="0"/>
              <a:t>Strutin</a:t>
            </a:r>
            <a:r>
              <a:rPr lang="en-US" dirty="0" smtClean="0"/>
              <a:t>, Western Nat’l Parks Assoc, 1994</a:t>
            </a:r>
          </a:p>
          <a:p>
            <a:r>
              <a:rPr lang="en-US" i="1" dirty="0" smtClean="0"/>
              <a:t>Geology and America’s National Park Areas</a:t>
            </a:r>
            <a:r>
              <a:rPr lang="en-US" dirty="0" smtClean="0"/>
              <a:t>, Brooks B. Ellwood, Prentice Hall, 1996</a:t>
            </a:r>
          </a:p>
          <a:p>
            <a:r>
              <a:rPr lang="en-US" i="1" dirty="0" smtClean="0"/>
              <a:t>The Evolution of North America</a:t>
            </a:r>
            <a:r>
              <a:rPr lang="en-US" dirty="0" smtClean="0"/>
              <a:t>, Phillips B. King, Princeton University Press, 1977</a:t>
            </a:r>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pPr>
              <a:buFont typeface="Symbol"/>
              <a:buChar char="¾"/>
            </a:pPr>
            <a:r>
              <a:rPr lang="en-US" dirty="0" smtClean="0">
                <a:latin typeface="Times New Roman"/>
              </a:rPr>
              <a:t>https://ehillerman.unm.edu/node/3050#sthash.MiqpgxNP.dpbs</a:t>
            </a:r>
          </a:p>
          <a:p>
            <a:pPr>
              <a:buFont typeface="Symbol"/>
              <a:buChar char="¾"/>
            </a:pPr>
            <a:r>
              <a:rPr lang="en-US" dirty="0" smtClean="0"/>
              <a:t>https://en.wikipedia.org/wiki/Geology_of_the_United_States- Geology of the Colorado Plateau</a:t>
            </a:r>
          </a:p>
          <a:p>
            <a:pPr>
              <a:buFont typeface="Symbol"/>
              <a:buChar char="¾"/>
            </a:pPr>
            <a:r>
              <a:rPr lang="en-US" dirty="0" smtClean="0"/>
              <a:t>https://watershed.ucdavis.edu/education/classes/files/content/page/1%20Trexler%20-	%20Tectonic%20Evolution%20of%20the%20Colorado%20Plateau_0.pdf</a:t>
            </a:r>
          </a:p>
          <a:p>
            <a:pPr>
              <a:buFont typeface="Symbol"/>
              <a:buChar char="¾"/>
            </a:pPr>
            <a:r>
              <a:rPr lang="en-US" dirty="0" smtClean="0"/>
              <a:t>http://www.riversimulator.org/Resources/NPS/FoosPlateauGeology.pdf	</a:t>
            </a:r>
          </a:p>
          <a:p>
            <a:pPr>
              <a:buFont typeface="Symbol"/>
              <a:buChar char="¾"/>
            </a:pPr>
            <a:r>
              <a:rPr lang="en-US" dirty="0" smtClean="0"/>
              <a:t>https://www.outdoorproject.com/articles/history-stone-basic-geology-colorado-plateau </a:t>
            </a:r>
          </a:p>
          <a:p>
            <a:pPr lvl="1">
              <a:buFont typeface="Calibri"/>
              <a:buChar char="-"/>
            </a:pPr>
            <a:r>
              <a:rPr lang="en-US" dirty="0" smtClean="0"/>
              <a:t>volcanism in the Plateau</a:t>
            </a:r>
          </a:p>
          <a:p>
            <a:pPr>
              <a:buFont typeface="Symbol"/>
              <a:buChar char="¾"/>
            </a:pPr>
            <a:r>
              <a:rPr lang="en-US" dirty="0" smtClean="0"/>
              <a:t>https://agupubs.onlinelibrary.wiley.com/doi/full/10.1002/2014GC005641</a:t>
            </a:r>
          </a:p>
          <a:p>
            <a:pPr>
              <a:buFont typeface="Symbol"/>
              <a:buChar char="¾"/>
            </a:pPr>
            <a:r>
              <a:rPr lang="en-US" dirty="0" smtClean="0"/>
              <a:t>https://www.moabhappenings.com/Archives/Geology201803MoabAndTheColoradoPlateau.htm</a:t>
            </a:r>
          </a:p>
          <a:p>
            <a:pPr>
              <a:buFont typeface="Symbol"/>
              <a:buChar char="¾"/>
            </a:pPr>
            <a:r>
              <a:rPr lang="en-US" dirty="0" smtClean="0"/>
              <a:t>https://en.wikipedia.org/wiki/Chaco_Culture_National_Historical_Park	</a:t>
            </a:r>
          </a:p>
          <a:p>
            <a:pPr>
              <a:buFont typeface="Symbol"/>
              <a:buChar char="¾"/>
            </a:pPr>
            <a:r>
              <a:rPr lang="en-US" dirty="0" smtClean="0"/>
              <a:t>https://www.nps.gov/articles/coloradoplateaus.htm</a:t>
            </a:r>
          </a:p>
          <a:p>
            <a:pPr>
              <a:buFont typeface="Symbol"/>
              <a:buChar char="¾"/>
            </a:pPr>
            <a:r>
              <a:rPr lang="en-US" dirty="0" smtClean="0"/>
              <a:t>https://www.nps.gov/common/uploads/photogallery/nri/park/geology/49177B13-1DD8-B71B-	0BF120CC77B24F45/49177B13-1DD8-B71B-0BF120CC77B24F45-large.jpg</a:t>
            </a:r>
          </a:p>
          <a:p>
            <a:pPr>
              <a:buFont typeface="Symbol"/>
              <a:buChar char="¾"/>
            </a:pPr>
            <a:r>
              <a:rPr lang="en-US" dirty="0" smtClean="0"/>
              <a:t>https://www.outdoorproject.com/articles/history-stone-basic-geology-colorado-plateau</a:t>
            </a:r>
          </a:p>
          <a:p>
            <a:pPr>
              <a:buFont typeface="Symbol"/>
              <a:buChar char="¾"/>
            </a:pPr>
            <a:r>
              <a:rPr lang="en-US" dirty="0" smtClean="0"/>
              <a:t>https://en.wikipedia.org/wiki/National_Conservation_Lands</a:t>
            </a:r>
          </a:p>
          <a:p>
            <a:pPr>
              <a:buFont typeface="Symbol"/>
              <a:buChar char="¾"/>
            </a:pPr>
            <a:r>
              <a:rPr lang="en-US" dirty="0" smtClean="0"/>
              <a:t>https://en.wikipedia.org/wiki/Grand_Staircase%E2%80%93Escalante_National_Monument</a:t>
            </a:r>
          </a:p>
          <a:p>
            <a:pPr>
              <a:buFont typeface="Symbol"/>
              <a:buChar char="¾"/>
            </a:pPr>
            <a:r>
              <a:rPr lang="en-US" dirty="0" smtClean="0"/>
              <a:t>https://www.nps.gov/grca/learn/education/human-history.htm</a:t>
            </a:r>
          </a:p>
          <a:p>
            <a:pPr>
              <a:buFont typeface="Symbol"/>
              <a:buChar char="¾"/>
            </a:pPr>
            <a:r>
              <a:rPr lang="en-US" dirty="0" smtClean="0"/>
              <a:t>https://en.wikipedia.org/wiki/Canyons_of_the_Ancients_National_Monument</a:t>
            </a:r>
          </a:p>
          <a:p>
            <a:pPr>
              <a:buFont typeface="Symbol"/>
              <a:buChar char="¾"/>
            </a:pPr>
            <a:r>
              <a:rPr lang="en-US" dirty="0" smtClean="0"/>
              <a:t>https://en.wikipedia.org/wiki/Grand_Staircase%E2%80%93Escalante_National_Monument</a:t>
            </a:r>
          </a:p>
          <a:p>
            <a:pPr>
              <a:buFont typeface="Symbol"/>
              <a:buChar char="¾"/>
            </a:pPr>
            <a:r>
              <a:rPr lang="en-US" dirty="0" smtClean="0"/>
              <a:t>https://en.wikipedia.org/wiki/John_F._Asmus</a:t>
            </a:r>
          </a:p>
          <a:p>
            <a:pPr>
              <a:buFont typeface="Symbol"/>
              <a:buChar char="¾"/>
            </a:pPr>
            <a:r>
              <a:rPr lang="en-US" dirty="0" smtClean="0"/>
              <a:t>https://www.nps.gov/articles/cany-rock-markings-photo.htm</a:t>
            </a:r>
          </a:p>
          <a:p>
            <a:pPr>
              <a:buFont typeface="Symbol"/>
              <a:buChar char="¾"/>
            </a:pPr>
            <a:r>
              <a:rPr lang="en-US" dirty="0" smtClean="0"/>
              <a:t>https://www.legacy.com/us/obituaries/thereporter/name/bud-turner-obituary?id=20387615</a:t>
            </a:r>
          </a:p>
          <a:p>
            <a:pPr>
              <a:buFont typeface="Symbol"/>
              <a:buChar char="¾"/>
            </a:pPr>
            <a:r>
              <a:rPr lang="en-US" dirty="0" smtClean="0"/>
              <a:t>http://archives.lib.byu.edu/agents/people/15686</a:t>
            </a:r>
          </a:p>
          <a:p>
            <a:pPr>
              <a:buFont typeface="Symbol"/>
              <a:buChar char="¾"/>
            </a:pPr>
            <a:r>
              <a:rPr lang="en-US" dirty="0" smtClean="0"/>
              <a:t>https://en.wikipedia.org/wiki/Bryce_Canyon_National_Park</a:t>
            </a:r>
          </a:p>
          <a:p>
            <a:pPr>
              <a:buFont typeface="Symbol"/>
              <a:buChar char="¾"/>
            </a:pPr>
            <a:r>
              <a:rPr lang="en-US" dirty="0" smtClean="0"/>
              <a:t>https://books.google.com/books?id=xZd9AgAAQBAJ&amp;pg=PA236&amp;lpg=PA236&amp;dq=Chief+Tau-gu+history&amp;source=bl&amp;ots=opo1vz_8f&amp;sig=ACfU3U27Ac5PTUBU6kfIUn9q6t9L69ayAw&amp;hl=en&amp;sa=X&amp;ved=2ahUKEwj1mrCM7L70AhUMk2oFHROTBgkQ6AF6BAgIEAM#v=onepage&amp;q=Chief%20Taugu%20history&amp;f=false</a:t>
            </a:r>
          </a:p>
          <a:p>
            <a:pPr>
              <a:buFont typeface="Symbol"/>
              <a:buChar char="¾"/>
            </a:pPr>
            <a:r>
              <a:rPr lang="en-US" dirty="0" smtClean="0"/>
              <a:t>https://www.azcentral.com/story/travel/arizona/grand-canyon/2019/02/22/grand-canyon-pioneers-powell-kolb-harvey-colter/2782343002/	</a:t>
            </a:r>
          </a:p>
          <a:p>
            <a:pPr>
              <a:buFont typeface="Symbol"/>
              <a:buChar char="¾"/>
            </a:pPr>
            <a:r>
              <a:rPr lang="en-US" dirty="0" smtClean="0"/>
              <a:t>https://www.nps.gov/azru/learn/management/upload/Aztec-Chaco-Fact-Sheet-2021-508.pdf</a:t>
            </a:r>
          </a:p>
          <a:p>
            <a:pPr>
              <a:buFont typeface="Symbol"/>
              <a:buChar char="¾"/>
            </a:pPr>
            <a:endParaRPr lang="en-US" dirty="0" smtClean="0"/>
          </a:p>
          <a:p>
            <a:endParaRPr lang="en-US" dirty="0" smtClean="0"/>
          </a:p>
          <a:p>
            <a:endParaRPr lang="en-US" dirty="0" smtClean="0"/>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25"/>
                                        </p:tgtEl>
                                        <p:attrNameLst>
                                          <p:attrName>style.visibility</p:attrName>
                                        </p:attrNameLst>
                                      </p:cBhvr>
                                      <p:to>
                                        <p:strVal val="visible"/>
                                      </p:to>
                                    </p:set>
                                    <p:animEffect transition="in" filter="fade">
                                      <p:cBhvr>
                                        <p:cTn id="11" dur="1000"/>
                                        <p:tgtEl>
                                          <p:spTgt spid="1025"/>
                                        </p:tgtEl>
                                      </p:cBhvr>
                                    </p:animEffect>
                                  </p:childTnLst>
                                </p:cTn>
                              </p:par>
                            </p:childTnLst>
                          </p:cTn>
                        </p:par>
                        <p:par>
                          <p:cTn id="12" fill="hold">
                            <p:stCondLst>
                              <p:cond delay="2000"/>
                            </p:stCondLst>
                            <p:childTnLst>
                              <p:par>
                                <p:cTn id="13" presetID="64" presetClass="path" presetSubtype="0" accel="50000" decel="50000" fill="hold" grpId="1" nodeType="afterEffect">
                                  <p:stCondLst>
                                    <p:cond delay="0"/>
                                  </p:stCondLst>
                                  <p:childTnLst>
                                    <p:animMotion origin="layout" path="M 3.33333E-6 -7.40741E-7 L -0.01667 -1.1338 " pathEditMode="relative" rAng="0" ptsTypes="AA">
                                      <p:cBhvr>
                                        <p:cTn id="14" dur="10000" fill="hold"/>
                                        <p:tgtEl>
                                          <p:spTgt spid="1025"/>
                                        </p:tgtEl>
                                        <p:attrNameLst>
                                          <p:attrName>ppt_x</p:attrName>
                                          <p:attrName>ppt_y</p:attrName>
                                        </p:attrNameLst>
                                      </p:cBhvr>
                                      <p:rCtr x="-8" y="-5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5" grpId="1"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srcRect l="1" r="2" b="-673"/>
          <a:stretch>
            <a:fillRect/>
          </a:stretch>
        </p:blipFill>
        <p:spPr bwMode="auto">
          <a:xfrm>
            <a:off x="0" y="1905000"/>
            <a:ext cx="9144000" cy="4953000"/>
          </a:xfrm>
          <a:prstGeom prst="rect">
            <a:avLst/>
          </a:prstGeom>
          <a:noFill/>
          <a:ln w="9525">
            <a:noFill/>
            <a:miter lim="800000"/>
            <a:headEnd/>
            <a:tailEnd/>
          </a:ln>
        </p:spPr>
      </p:pic>
      <p:sp>
        <p:nvSpPr>
          <p:cNvPr id="3" name="Freeform 2"/>
          <p:cNvSpPr/>
          <p:nvPr/>
        </p:nvSpPr>
        <p:spPr>
          <a:xfrm>
            <a:off x="4823209" y="3526971"/>
            <a:ext cx="4290646" cy="1346480"/>
          </a:xfrm>
          <a:custGeom>
            <a:avLst/>
            <a:gdLst>
              <a:gd name="connsiteX0" fmla="*/ 4290646 w 4290646"/>
              <a:gd name="connsiteY0" fmla="*/ 281354 h 1346480"/>
              <a:gd name="connsiteX1" fmla="*/ 3486778 w 4290646"/>
              <a:gd name="connsiteY1" fmla="*/ 120581 h 1346480"/>
              <a:gd name="connsiteX2" fmla="*/ 2803490 w 4290646"/>
              <a:gd name="connsiteY2" fmla="*/ 0 h 1346480"/>
              <a:gd name="connsiteX3" fmla="*/ 2461846 w 4290646"/>
              <a:gd name="connsiteY3" fmla="*/ 60291 h 1346480"/>
              <a:gd name="connsiteX4" fmla="*/ 2029767 w 4290646"/>
              <a:gd name="connsiteY4" fmla="*/ 70339 h 1346480"/>
              <a:gd name="connsiteX5" fmla="*/ 1577591 w 4290646"/>
              <a:gd name="connsiteY5" fmla="*/ 70339 h 1346480"/>
              <a:gd name="connsiteX6" fmla="*/ 954593 w 4290646"/>
              <a:gd name="connsiteY6" fmla="*/ 190919 h 1346480"/>
              <a:gd name="connsiteX7" fmla="*/ 462224 w 4290646"/>
              <a:gd name="connsiteY7" fmla="*/ 331596 h 1346480"/>
              <a:gd name="connsiteX8" fmla="*/ 0 w 4290646"/>
              <a:gd name="connsiteY8" fmla="*/ 462225 h 1346480"/>
              <a:gd name="connsiteX9" fmla="*/ 0 w 4290646"/>
              <a:gd name="connsiteY9" fmla="*/ 582805 h 1346480"/>
              <a:gd name="connsiteX10" fmla="*/ 90435 w 4290646"/>
              <a:gd name="connsiteY10" fmla="*/ 643095 h 1346480"/>
              <a:gd name="connsiteX11" fmla="*/ 371789 w 4290646"/>
              <a:gd name="connsiteY11" fmla="*/ 803869 h 1346480"/>
              <a:gd name="connsiteX12" fmla="*/ 1004835 w 4290646"/>
              <a:gd name="connsiteY12" fmla="*/ 1055077 h 1346480"/>
              <a:gd name="connsiteX13" fmla="*/ 1879042 w 4290646"/>
              <a:gd name="connsiteY13" fmla="*/ 1286189 h 1346480"/>
              <a:gd name="connsiteX14" fmla="*/ 2491991 w 4290646"/>
              <a:gd name="connsiteY14" fmla="*/ 1346480 h 1346480"/>
              <a:gd name="connsiteX15" fmla="*/ 3346101 w 4290646"/>
              <a:gd name="connsiteY15" fmla="*/ 1336431 h 1346480"/>
              <a:gd name="connsiteX16" fmla="*/ 4109776 w 4290646"/>
              <a:gd name="connsiteY16" fmla="*/ 1195754 h 1346480"/>
              <a:gd name="connsiteX17" fmla="*/ 4290646 w 4290646"/>
              <a:gd name="connsiteY17" fmla="*/ 1195754 h 1346480"/>
              <a:gd name="connsiteX18" fmla="*/ 4290646 w 4290646"/>
              <a:gd name="connsiteY18" fmla="*/ 281354 h 13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90646" h="1346480">
                <a:moveTo>
                  <a:pt x="4290646" y="281354"/>
                </a:moveTo>
                <a:lnTo>
                  <a:pt x="3486778" y="120581"/>
                </a:lnTo>
                <a:lnTo>
                  <a:pt x="2803490" y="0"/>
                </a:lnTo>
                <a:lnTo>
                  <a:pt x="2461846" y="60291"/>
                </a:lnTo>
                <a:lnTo>
                  <a:pt x="2029767" y="70339"/>
                </a:lnTo>
                <a:lnTo>
                  <a:pt x="1577591" y="70339"/>
                </a:lnTo>
                <a:lnTo>
                  <a:pt x="954593" y="190919"/>
                </a:lnTo>
                <a:lnTo>
                  <a:pt x="462224" y="331596"/>
                </a:lnTo>
                <a:lnTo>
                  <a:pt x="0" y="462225"/>
                </a:lnTo>
                <a:lnTo>
                  <a:pt x="0" y="582805"/>
                </a:lnTo>
                <a:lnTo>
                  <a:pt x="90435" y="643095"/>
                </a:lnTo>
                <a:lnTo>
                  <a:pt x="371789" y="803869"/>
                </a:lnTo>
                <a:lnTo>
                  <a:pt x="1004835" y="1055077"/>
                </a:lnTo>
                <a:lnTo>
                  <a:pt x="1879042" y="1286189"/>
                </a:lnTo>
                <a:lnTo>
                  <a:pt x="2491991" y="1346480"/>
                </a:lnTo>
                <a:lnTo>
                  <a:pt x="3346101" y="1336431"/>
                </a:lnTo>
                <a:lnTo>
                  <a:pt x="4109776" y="1195754"/>
                </a:lnTo>
                <a:lnTo>
                  <a:pt x="4290646" y="1195754"/>
                </a:lnTo>
                <a:lnTo>
                  <a:pt x="4290646" y="281354"/>
                </a:lnTo>
                <a:close/>
              </a:path>
            </a:pathLst>
          </a:cu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CONTINENTAL PLATE</a:t>
            </a:r>
            <a:endParaRPr lang="en-US" sz="2800" b="1" dirty="0">
              <a:solidFill>
                <a:schemeClr val="tx1"/>
              </a:solidFill>
            </a:endParaRPr>
          </a:p>
        </p:txBody>
      </p:sp>
      <p:sp>
        <p:nvSpPr>
          <p:cNvPr id="4" name="Freeform 3"/>
          <p:cNvSpPr/>
          <p:nvPr/>
        </p:nvSpPr>
        <p:spPr>
          <a:xfrm>
            <a:off x="4210259" y="3778180"/>
            <a:ext cx="1286189" cy="492369"/>
          </a:xfrm>
          <a:custGeom>
            <a:avLst/>
            <a:gdLst>
              <a:gd name="connsiteX0" fmla="*/ 1286189 w 1286189"/>
              <a:gd name="connsiteY0" fmla="*/ 0 h 492369"/>
              <a:gd name="connsiteX1" fmla="*/ 663192 w 1286189"/>
              <a:gd name="connsiteY1" fmla="*/ 40194 h 492369"/>
              <a:gd name="connsiteX2" fmla="*/ 371789 w 1286189"/>
              <a:gd name="connsiteY2" fmla="*/ 60290 h 492369"/>
              <a:gd name="connsiteX3" fmla="*/ 150726 w 1286189"/>
              <a:gd name="connsiteY3" fmla="*/ 150725 h 492369"/>
              <a:gd name="connsiteX4" fmla="*/ 0 w 1286189"/>
              <a:gd name="connsiteY4" fmla="*/ 221064 h 492369"/>
              <a:gd name="connsiteX5" fmla="*/ 422031 w 1286189"/>
              <a:gd name="connsiteY5" fmla="*/ 371789 h 492369"/>
              <a:gd name="connsiteX6" fmla="*/ 803868 w 1286189"/>
              <a:gd name="connsiteY6" fmla="*/ 492369 h 492369"/>
              <a:gd name="connsiteX7" fmla="*/ 803868 w 1286189"/>
              <a:gd name="connsiteY7" fmla="*/ 492369 h 492369"/>
              <a:gd name="connsiteX8" fmla="*/ 602901 w 1286189"/>
              <a:gd name="connsiteY8" fmla="*/ 341644 h 492369"/>
              <a:gd name="connsiteX9" fmla="*/ 592853 w 1286189"/>
              <a:gd name="connsiteY9" fmla="*/ 231112 h 492369"/>
              <a:gd name="connsiteX10" fmla="*/ 1286189 w 1286189"/>
              <a:gd name="connsiteY10" fmla="*/ 0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189" h="492369">
                <a:moveTo>
                  <a:pt x="1286189" y="0"/>
                </a:moveTo>
                <a:lnTo>
                  <a:pt x="663192" y="40194"/>
                </a:lnTo>
                <a:lnTo>
                  <a:pt x="371789" y="60290"/>
                </a:lnTo>
                <a:lnTo>
                  <a:pt x="150726" y="150725"/>
                </a:lnTo>
                <a:lnTo>
                  <a:pt x="0" y="221064"/>
                </a:lnTo>
                <a:lnTo>
                  <a:pt x="422031" y="371789"/>
                </a:lnTo>
                <a:lnTo>
                  <a:pt x="803868" y="492369"/>
                </a:lnTo>
                <a:lnTo>
                  <a:pt x="803868" y="492369"/>
                </a:lnTo>
                <a:lnTo>
                  <a:pt x="602901" y="341644"/>
                </a:lnTo>
                <a:lnTo>
                  <a:pt x="592853" y="231112"/>
                </a:lnTo>
                <a:lnTo>
                  <a:pt x="1286189" y="0"/>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0"/>
            <a:ext cx="9144000" cy="548640"/>
          </a:xfrm>
          <a:prstGeom prst="rect">
            <a:avLst/>
          </a:prstGeom>
          <a:solidFill>
            <a:srgbClr val="FFFF00"/>
          </a:solidFill>
        </p:spPr>
        <p:txBody>
          <a:bodyPr wrap="square" rtlCol="0">
            <a:spAutoFit/>
          </a:bodyPr>
          <a:lstStyle/>
          <a:p>
            <a:pPr algn="ctr"/>
            <a:r>
              <a:rPr lang="en-US" sz="3600" b="1" dirty="0" smtClean="0"/>
              <a:t>Exotic </a:t>
            </a:r>
            <a:r>
              <a:rPr lang="en-US" sz="3600" b="1" dirty="0" err="1" smtClean="0"/>
              <a:t>Terrane</a:t>
            </a:r>
            <a:r>
              <a:rPr lang="en-US" sz="3600" b="1" dirty="0" smtClean="0"/>
              <a:t> Accretion to Continental Crust</a:t>
            </a:r>
          </a:p>
        </p:txBody>
      </p:sp>
      <p:sp>
        <p:nvSpPr>
          <p:cNvPr id="18" name="Freeform 17"/>
          <p:cNvSpPr/>
          <p:nvPr/>
        </p:nvSpPr>
        <p:spPr>
          <a:xfrm>
            <a:off x="944545" y="2371411"/>
            <a:ext cx="1979525" cy="1527349"/>
          </a:xfrm>
          <a:custGeom>
            <a:avLst/>
            <a:gdLst>
              <a:gd name="connsiteX0" fmla="*/ 1808703 w 1979525"/>
              <a:gd name="connsiteY0" fmla="*/ 1376624 h 1527349"/>
              <a:gd name="connsiteX1" fmla="*/ 1808703 w 1979525"/>
              <a:gd name="connsiteY1" fmla="*/ 1376624 h 1527349"/>
              <a:gd name="connsiteX2" fmla="*/ 1979525 w 1979525"/>
              <a:gd name="connsiteY2" fmla="*/ 40193 h 1527349"/>
              <a:gd name="connsiteX3" fmla="*/ 170822 w 1979525"/>
              <a:gd name="connsiteY3" fmla="*/ 0 h 1527349"/>
              <a:gd name="connsiteX4" fmla="*/ 0 w 1979525"/>
              <a:gd name="connsiteY4" fmla="*/ 1527349 h 152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525" h="1527349">
                <a:moveTo>
                  <a:pt x="1808703" y="1376624"/>
                </a:moveTo>
                <a:lnTo>
                  <a:pt x="1808703" y="1376624"/>
                </a:lnTo>
                <a:lnTo>
                  <a:pt x="1979525" y="40193"/>
                </a:lnTo>
                <a:lnTo>
                  <a:pt x="170822" y="0"/>
                </a:lnTo>
                <a:lnTo>
                  <a:pt x="0" y="1527349"/>
                </a:lnTo>
              </a:path>
            </a:pathLst>
          </a:cu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p:cNvGrpSpPr/>
          <p:nvPr/>
        </p:nvGrpSpPr>
        <p:grpSpPr>
          <a:xfrm>
            <a:off x="0" y="3858567"/>
            <a:ext cx="9133952" cy="2944167"/>
            <a:chOff x="0" y="3858567"/>
            <a:chExt cx="9133952" cy="2944167"/>
          </a:xfrm>
        </p:grpSpPr>
        <p:sp>
          <p:nvSpPr>
            <p:cNvPr id="5" name="Freeform 4"/>
            <p:cNvSpPr/>
            <p:nvPr/>
          </p:nvSpPr>
          <p:spPr>
            <a:xfrm>
              <a:off x="2733152" y="3858567"/>
              <a:ext cx="6400800" cy="2944167"/>
            </a:xfrm>
            <a:custGeom>
              <a:avLst/>
              <a:gdLst>
                <a:gd name="connsiteX0" fmla="*/ 6350558 w 6400800"/>
                <a:gd name="connsiteY0" fmla="*/ 2803490 h 2944167"/>
                <a:gd name="connsiteX1" fmla="*/ 4953837 w 6400800"/>
                <a:gd name="connsiteY1" fmla="*/ 1889090 h 2944167"/>
                <a:gd name="connsiteX2" fmla="*/ 3908808 w 6400800"/>
                <a:gd name="connsiteY2" fmla="*/ 1235947 h 2944167"/>
                <a:gd name="connsiteX3" fmla="*/ 2964263 w 6400800"/>
                <a:gd name="connsiteY3" fmla="*/ 703385 h 2944167"/>
                <a:gd name="connsiteX4" fmla="*/ 2321169 w 6400800"/>
                <a:gd name="connsiteY4" fmla="*/ 462224 h 2944167"/>
                <a:gd name="connsiteX5" fmla="*/ 1818751 w 6400800"/>
                <a:gd name="connsiteY5" fmla="*/ 271306 h 2944167"/>
                <a:gd name="connsiteX6" fmla="*/ 1045028 w 6400800"/>
                <a:gd name="connsiteY6" fmla="*/ 50242 h 2944167"/>
                <a:gd name="connsiteX7" fmla="*/ 653143 w 6400800"/>
                <a:gd name="connsiteY7" fmla="*/ 0 h 2944167"/>
                <a:gd name="connsiteX8" fmla="*/ 0 w 6400800"/>
                <a:gd name="connsiteY8" fmla="*/ 0 h 2944167"/>
                <a:gd name="connsiteX9" fmla="*/ 10048 w 6400800"/>
                <a:gd name="connsiteY9" fmla="*/ 221064 h 2944167"/>
                <a:gd name="connsiteX10" fmla="*/ 592852 w 6400800"/>
                <a:gd name="connsiteY10" fmla="*/ 211015 h 2944167"/>
                <a:gd name="connsiteX11" fmla="*/ 1296237 w 6400800"/>
                <a:gd name="connsiteY11" fmla="*/ 301451 h 2944167"/>
                <a:gd name="connsiteX12" fmla="*/ 1919235 w 6400800"/>
                <a:gd name="connsiteY12" fmla="*/ 492369 h 2944167"/>
                <a:gd name="connsiteX13" fmla="*/ 2763296 w 6400800"/>
                <a:gd name="connsiteY13" fmla="*/ 854110 h 2944167"/>
                <a:gd name="connsiteX14" fmla="*/ 3577213 w 6400800"/>
                <a:gd name="connsiteY14" fmla="*/ 1306286 h 2944167"/>
                <a:gd name="connsiteX15" fmla="*/ 4381081 w 6400800"/>
                <a:gd name="connsiteY15" fmla="*/ 1788607 h 2944167"/>
                <a:gd name="connsiteX16" fmla="*/ 5194997 w 6400800"/>
                <a:gd name="connsiteY16" fmla="*/ 2331218 h 2944167"/>
                <a:gd name="connsiteX17" fmla="*/ 5958672 w 6400800"/>
                <a:gd name="connsiteY17" fmla="*/ 2833635 h 2944167"/>
                <a:gd name="connsiteX18" fmla="*/ 6139543 w 6400800"/>
                <a:gd name="connsiteY18" fmla="*/ 2934119 h 2944167"/>
                <a:gd name="connsiteX19" fmla="*/ 6400800 w 6400800"/>
                <a:gd name="connsiteY19" fmla="*/ 2944167 h 2944167"/>
                <a:gd name="connsiteX20" fmla="*/ 6350558 w 6400800"/>
                <a:gd name="connsiteY20" fmla="*/ 2803490 h 294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00800" h="2944167">
                  <a:moveTo>
                    <a:pt x="6350558" y="2803490"/>
                  </a:moveTo>
                  <a:lnTo>
                    <a:pt x="4953837" y="1889090"/>
                  </a:lnTo>
                  <a:lnTo>
                    <a:pt x="3908808" y="1235947"/>
                  </a:lnTo>
                  <a:lnTo>
                    <a:pt x="2964263" y="703385"/>
                  </a:lnTo>
                  <a:lnTo>
                    <a:pt x="2321169" y="462224"/>
                  </a:lnTo>
                  <a:lnTo>
                    <a:pt x="1818751" y="271306"/>
                  </a:lnTo>
                  <a:lnTo>
                    <a:pt x="1045028" y="50242"/>
                  </a:lnTo>
                  <a:lnTo>
                    <a:pt x="653143" y="0"/>
                  </a:lnTo>
                  <a:lnTo>
                    <a:pt x="0" y="0"/>
                  </a:lnTo>
                  <a:lnTo>
                    <a:pt x="10048" y="221064"/>
                  </a:lnTo>
                  <a:lnTo>
                    <a:pt x="592852" y="211015"/>
                  </a:lnTo>
                  <a:lnTo>
                    <a:pt x="1296237" y="301451"/>
                  </a:lnTo>
                  <a:lnTo>
                    <a:pt x="1919235" y="492369"/>
                  </a:lnTo>
                  <a:lnTo>
                    <a:pt x="2763296" y="854110"/>
                  </a:lnTo>
                  <a:lnTo>
                    <a:pt x="3577213" y="1306286"/>
                  </a:lnTo>
                  <a:lnTo>
                    <a:pt x="4381081" y="1788607"/>
                  </a:lnTo>
                  <a:lnTo>
                    <a:pt x="5194997" y="2331218"/>
                  </a:lnTo>
                  <a:lnTo>
                    <a:pt x="5958672" y="2833635"/>
                  </a:lnTo>
                  <a:lnTo>
                    <a:pt x="6139543" y="2934119"/>
                  </a:lnTo>
                  <a:lnTo>
                    <a:pt x="6400800" y="2944167"/>
                  </a:lnTo>
                  <a:lnTo>
                    <a:pt x="6350558" y="2803490"/>
                  </a:lnTo>
                  <a:close/>
                </a:path>
              </a:pathLst>
            </a:cu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4267200"/>
              <a:ext cx="2895600" cy="533400"/>
            </a:xfrm>
            <a:prstGeom prst="rect">
              <a:avLst/>
            </a:prstGeom>
            <a:noFill/>
          </p:spPr>
          <p:txBody>
            <a:bodyPr wrap="square" rtlCol="0">
              <a:spAutoFit/>
            </a:bodyPr>
            <a:lstStyle/>
            <a:p>
              <a:pPr algn="r"/>
              <a:r>
                <a:rPr lang="en-US" sz="2800" b="1" dirty="0" smtClean="0"/>
                <a:t>OCEANIC PLATE</a:t>
              </a:r>
            </a:p>
          </p:txBody>
        </p:sp>
        <p:cxnSp>
          <p:nvCxnSpPr>
            <p:cNvPr id="21" name="Straight Arrow Connector 20"/>
            <p:cNvCxnSpPr>
              <a:stCxn id="19" idx="3"/>
            </p:cNvCxnSpPr>
            <p:nvPr/>
          </p:nvCxnSpPr>
          <p:spPr>
            <a:xfrm flipV="1">
              <a:off x="2895600" y="4038600"/>
              <a:ext cx="609600" cy="49530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5073244" y="4346900"/>
            <a:ext cx="3623160" cy="2219998"/>
            <a:chOff x="5073244" y="4346900"/>
            <a:chExt cx="3623160" cy="2219998"/>
          </a:xfrm>
        </p:grpSpPr>
        <p:cxnSp>
          <p:nvCxnSpPr>
            <p:cNvPr id="11" name="Straight Arrow Connector 10"/>
            <p:cNvCxnSpPr/>
            <p:nvPr/>
          </p:nvCxnSpPr>
          <p:spPr>
            <a:xfrm rot="21420000">
              <a:off x="7096204" y="5500098"/>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80000">
              <a:off x="8163004" y="6185898"/>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21300000">
              <a:off x="6111590" y="4899320"/>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20700000">
              <a:off x="5073244" y="4346900"/>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914400" y="3687745"/>
            <a:ext cx="1828800" cy="655655"/>
            <a:chOff x="914400" y="3687745"/>
            <a:chExt cx="1828800" cy="655655"/>
          </a:xfrm>
        </p:grpSpPr>
        <p:sp>
          <p:nvSpPr>
            <p:cNvPr id="7" name="Freeform 6"/>
            <p:cNvSpPr/>
            <p:nvPr/>
          </p:nvSpPr>
          <p:spPr>
            <a:xfrm>
              <a:off x="914400" y="3687745"/>
              <a:ext cx="1828800" cy="542611"/>
            </a:xfrm>
            <a:custGeom>
              <a:avLst/>
              <a:gdLst>
                <a:gd name="connsiteX0" fmla="*/ 1838848 w 1838848"/>
                <a:gd name="connsiteY0" fmla="*/ 190919 h 542611"/>
                <a:gd name="connsiteX1" fmla="*/ 1517301 w 1838848"/>
                <a:gd name="connsiteY1" fmla="*/ 140677 h 542611"/>
                <a:gd name="connsiteX2" fmla="*/ 1215851 w 1838848"/>
                <a:gd name="connsiteY2" fmla="*/ 40193 h 542611"/>
                <a:gd name="connsiteX3" fmla="*/ 924448 w 1838848"/>
                <a:gd name="connsiteY3" fmla="*/ 0 h 542611"/>
                <a:gd name="connsiteX4" fmla="*/ 693336 w 1838848"/>
                <a:gd name="connsiteY4" fmla="*/ 0 h 542611"/>
                <a:gd name="connsiteX5" fmla="*/ 361741 w 1838848"/>
                <a:gd name="connsiteY5" fmla="*/ 180870 h 542611"/>
                <a:gd name="connsiteX6" fmla="*/ 251209 w 1838848"/>
                <a:gd name="connsiteY6" fmla="*/ 221064 h 542611"/>
                <a:gd name="connsiteX7" fmla="*/ 10048 w 1838848"/>
                <a:gd name="connsiteY7" fmla="*/ 241160 h 542611"/>
                <a:gd name="connsiteX8" fmla="*/ 0 w 1838848"/>
                <a:gd name="connsiteY8" fmla="*/ 361741 h 542611"/>
                <a:gd name="connsiteX9" fmla="*/ 894303 w 1838848"/>
                <a:gd name="connsiteY9" fmla="*/ 542611 h 542611"/>
                <a:gd name="connsiteX10" fmla="*/ 1235947 w 1838848"/>
                <a:gd name="connsiteY10" fmla="*/ 492369 h 542611"/>
                <a:gd name="connsiteX11" fmla="*/ 1828800 w 1838848"/>
                <a:gd name="connsiteY11" fmla="*/ 381837 h 542611"/>
                <a:gd name="connsiteX12" fmla="*/ 1798655 w 1838848"/>
                <a:gd name="connsiteY12" fmla="*/ 160774 h 542611"/>
                <a:gd name="connsiteX13" fmla="*/ 1838848 w 1838848"/>
                <a:gd name="connsiteY13" fmla="*/ 190919 h 542611"/>
                <a:gd name="connsiteX0" fmla="*/ 1838848 w 1838848"/>
                <a:gd name="connsiteY0" fmla="*/ 190919 h 542611"/>
                <a:gd name="connsiteX1" fmla="*/ 1517301 w 1838848"/>
                <a:gd name="connsiteY1" fmla="*/ 140677 h 542611"/>
                <a:gd name="connsiteX2" fmla="*/ 1215851 w 1838848"/>
                <a:gd name="connsiteY2" fmla="*/ 40193 h 542611"/>
                <a:gd name="connsiteX3" fmla="*/ 924448 w 1838848"/>
                <a:gd name="connsiteY3" fmla="*/ 0 h 542611"/>
                <a:gd name="connsiteX4" fmla="*/ 693336 w 1838848"/>
                <a:gd name="connsiteY4" fmla="*/ 0 h 542611"/>
                <a:gd name="connsiteX5" fmla="*/ 361741 w 1838848"/>
                <a:gd name="connsiteY5" fmla="*/ 180870 h 542611"/>
                <a:gd name="connsiteX6" fmla="*/ 251209 w 1838848"/>
                <a:gd name="connsiteY6" fmla="*/ 221064 h 542611"/>
                <a:gd name="connsiteX7" fmla="*/ 0 w 1838848"/>
                <a:gd name="connsiteY7" fmla="*/ 198455 h 542611"/>
                <a:gd name="connsiteX8" fmla="*/ 0 w 1838848"/>
                <a:gd name="connsiteY8" fmla="*/ 361741 h 542611"/>
                <a:gd name="connsiteX9" fmla="*/ 894303 w 1838848"/>
                <a:gd name="connsiteY9" fmla="*/ 542611 h 542611"/>
                <a:gd name="connsiteX10" fmla="*/ 1235947 w 1838848"/>
                <a:gd name="connsiteY10" fmla="*/ 492369 h 542611"/>
                <a:gd name="connsiteX11" fmla="*/ 1828800 w 1838848"/>
                <a:gd name="connsiteY11" fmla="*/ 381837 h 542611"/>
                <a:gd name="connsiteX12" fmla="*/ 1798655 w 1838848"/>
                <a:gd name="connsiteY12" fmla="*/ 160774 h 542611"/>
                <a:gd name="connsiteX13" fmla="*/ 1838848 w 1838848"/>
                <a:gd name="connsiteY13" fmla="*/ 190919 h 542611"/>
                <a:gd name="connsiteX0" fmla="*/ 1838848 w 1838848"/>
                <a:gd name="connsiteY0" fmla="*/ 190919 h 542611"/>
                <a:gd name="connsiteX1" fmla="*/ 1517301 w 1838848"/>
                <a:gd name="connsiteY1" fmla="*/ 140677 h 542611"/>
                <a:gd name="connsiteX2" fmla="*/ 1215851 w 1838848"/>
                <a:gd name="connsiteY2" fmla="*/ 40193 h 542611"/>
                <a:gd name="connsiteX3" fmla="*/ 924448 w 1838848"/>
                <a:gd name="connsiteY3" fmla="*/ 0 h 542611"/>
                <a:gd name="connsiteX4" fmla="*/ 693336 w 1838848"/>
                <a:gd name="connsiteY4" fmla="*/ 0 h 542611"/>
                <a:gd name="connsiteX5" fmla="*/ 361741 w 1838848"/>
                <a:gd name="connsiteY5" fmla="*/ 180870 h 542611"/>
                <a:gd name="connsiteX6" fmla="*/ 251209 w 1838848"/>
                <a:gd name="connsiteY6" fmla="*/ 221064 h 542611"/>
                <a:gd name="connsiteX7" fmla="*/ 0 w 1838848"/>
                <a:gd name="connsiteY7" fmla="*/ 198455 h 542611"/>
                <a:gd name="connsiteX8" fmla="*/ 0 w 1838848"/>
                <a:gd name="connsiteY8" fmla="*/ 361741 h 542611"/>
                <a:gd name="connsiteX9" fmla="*/ 894303 w 1838848"/>
                <a:gd name="connsiteY9" fmla="*/ 542611 h 542611"/>
                <a:gd name="connsiteX10" fmla="*/ 1235947 w 1838848"/>
                <a:gd name="connsiteY10" fmla="*/ 492369 h 542611"/>
                <a:gd name="connsiteX11" fmla="*/ 1828800 w 1838848"/>
                <a:gd name="connsiteY11" fmla="*/ 381837 h 542611"/>
                <a:gd name="connsiteX12" fmla="*/ 1828800 w 1838848"/>
                <a:gd name="connsiteY12" fmla="*/ 198455 h 542611"/>
                <a:gd name="connsiteX13" fmla="*/ 1838848 w 1838848"/>
                <a:gd name="connsiteY13" fmla="*/ 190919 h 542611"/>
                <a:gd name="connsiteX0" fmla="*/ 1828800 w 1828800"/>
                <a:gd name="connsiteY0" fmla="*/ 198455 h 542611"/>
                <a:gd name="connsiteX1" fmla="*/ 1517301 w 1828800"/>
                <a:gd name="connsiteY1" fmla="*/ 140677 h 542611"/>
                <a:gd name="connsiteX2" fmla="*/ 1215851 w 1828800"/>
                <a:gd name="connsiteY2" fmla="*/ 40193 h 542611"/>
                <a:gd name="connsiteX3" fmla="*/ 924448 w 1828800"/>
                <a:gd name="connsiteY3" fmla="*/ 0 h 542611"/>
                <a:gd name="connsiteX4" fmla="*/ 693336 w 1828800"/>
                <a:gd name="connsiteY4" fmla="*/ 0 h 542611"/>
                <a:gd name="connsiteX5" fmla="*/ 361741 w 1828800"/>
                <a:gd name="connsiteY5" fmla="*/ 180870 h 542611"/>
                <a:gd name="connsiteX6" fmla="*/ 251209 w 1828800"/>
                <a:gd name="connsiteY6" fmla="*/ 221064 h 542611"/>
                <a:gd name="connsiteX7" fmla="*/ 0 w 1828800"/>
                <a:gd name="connsiteY7" fmla="*/ 198455 h 542611"/>
                <a:gd name="connsiteX8" fmla="*/ 0 w 1828800"/>
                <a:gd name="connsiteY8" fmla="*/ 361741 h 542611"/>
                <a:gd name="connsiteX9" fmla="*/ 894303 w 1828800"/>
                <a:gd name="connsiteY9" fmla="*/ 542611 h 542611"/>
                <a:gd name="connsiteX10" fmla="*/ 1235947 w 1828800"/>
                <a:gd name="connsiteY10" fmla="*/ 492369 h 542611"/>
                <a:gd name="connsiteX11" fmla="*/ 1828800 w 1828800"/>
                <a:gd name="connsiteY11" fmla="*/ 381837 h 542611"/>
                <a:gd name="connsiteX12" fmla="*/ 1828800 w 1828800"/>
                <a:gd name="connsiteY12" fmla="*/ 198455 h 542611"/>
                <a:gd name="connsiteX0" fmla="*/ 1828800 w 1828800"/>
                <a:gd name="connsiteY0" fmla="*/ 198455 h 542611"/>
                <a:gd name="connsiteX1" fmla="*/ 1517301 w 1828800"/>
                <a:gd name="connsiteY1" fmla="*/ 140677 h 542611"/>
                <a:gd name="connsiteX2" fmla="*/ 1215851 w 1828800"/>
                <a:gd name="connsiteY2" fmla="*/ 40193 h 542611"/>
                <a:gd name="connsiteX3" fmla="*/ 924448 w 1828800"/>
                <a:gd name="connsiteY3" fmla="*/ 0 h 542611"/>
                <a:gd name="connsiteX4" fmla="*/ 693336 w 1828800"/>
                <a:gd name="connsiteY4" fmla="*/ 0 h 542611"/>
                <a:gd name="connsiteX5" fmla="*/ 361741 w 1828800"/>
                <a:gd name="connsiteY5" fmla="*/ 180870 h 542611"/>
                <a:gd name="connsiteX6" fmla="*/ 251209 w 1828800"/>
                <a:gd name="connsiteY6" fmla="*/ 221064 h 542611"/>
                <a:gd name="connsiteX7" fmla="*/ 0 w 1828800"/>
                <a:gd name="connsiteY7" fmla="*/ 198455 h 542611"/>
                <a:gd name="connsiteX8" fmla="*/ 0 w 1828800"/>
                <a:gd name="connsiteY8" fmla="*/ 361741 h 542611"/>
                <a:gd name="connsiteX9" fmla="*/ 894303 w 1828800"/>
                <a:gd name="connsiteY9" fmla="*/ 542611 h 542611"/>
                <a:gd name="connsiteX10" fmla="*/ 1235947 w 1828800"/>
                <a:gd name="connsiteY10" fmla="*/ 492369 h 542611"/>
                <a:gd name="connsiteX11" fmla="*/ 1828800 w 1828800"/>
                <a:gd name="connsiteY11" fmla="*/ 381837 h 542611"/>
                <a:gd name="connsiteX12" fmla="*/ 1828800 w 1828800"/>
                <a:gd name="connsiteY12" fmla="*/ 198455 h 542611"/>
                <a:gd name="connsiteX0" fmla="*/ 1828800 w 1828800"/>
                <a:gd name="connsiteY0" fmla="*/ 198455 h 542611"/>
                <a:gd name="connsiteX1" fmla="*/ 1517301 w 1828800"/>
                <a:gd name="connsiteY1" fmla="*/ 140677 h 542611"/>
                <a:gd name="connsiteX2" fmla="*/ 1215851 w 1828800"/>
                <a:gd name="connsiteY2" fmla="*/ 40193 h 542611"/>
                <a:gd name="connsiteX3" fmla="*/ 924448 w 1828800"/>
                <a:gd name="connsiteY3" fmla="*/ 0 h 542611"/>
                <a:gd name="connsiteX4" fmla="*/ 693336 w 1828800"/>
                <a:gd name="connsiteY4" fmla="*/ 0 h 542611"/>
                <a:gd name="connsiteX5" fmla="*/ 361741 w 1828800"/>
                <a:gd name="connsiteY5" fmla="*/ 180870 h 542611"/>
                <a:gd name="connsiteX6" fmla="*/ 251209 w 1828800"/>
                <a:gd name="connsiteY6" fmla="*/ 221064 h 542611"/>
                <a:gd name="connsiteX7" fmla="*/ 0 w 1828800"/>
                <a:gd name="connsiteY7" fmla="*/ 198455 h 542611"/>
                <a:gd name="connsiteX8" fmla="*/ 0 w 1828800"/>
                <a:gd name="connsiteY8" fmla="*/ 361741 h 542611"/>
                <a:gd name="connsiteX9" fmla="*/ 894303 w 1828800"/>
                <a:gd name="connsiteY9" fmla="*/ 542611 h 542611"/>
                <a:gd name="connsiteX10" fmla="*/ 1235947 w 1828800"/>
                <a:gd name="connsiteY10" fmla="*/ 492369 h 542611"/>
                <a:gd name="connsiteX11" fmla="*/ 1828800 w 1828800"/>
                <a:gd name="connsiteY11" fmla="*/ 381837 h 542611"/>
                <a:gd name="connsiteX12" fmla="*/ 1828800 w 1828800"/>
                <a:gd name="connsiteY12" fmla="*/ 198455 h 5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542611">
                  <a:moveTo>
                    <a:pt x="1828800" y="198455"/>
                  </a:moveTo>
                  <a:lnTo>
                    <a:pt x="1517301" y="140677"/>
                  </a:lnTo>
                  <a:lnTo>
                    <a:pt x="1215851" y="40193"/>
                  </a:lnTo>
                  <a:lnTo>
                    <a:pt x="924448" y="0"/>
                  </a:lnTo>
                  <a:lnTo>
                    <a:pt x="693336" y="0"/>
                  </a:lnTo>
                  <a:lnTo>
                    <a:pt x="361741" y="180870"/>
                  </a:lnTo>
                  <a:lnTo>
                    <a:pt x="251209" y="221064"/>
                  </a:lnTo>
                  <a:lnTo>
                    <a:pt x="0" y="198455"/>
                  </a:lnTo>
                  <a:lnTo>
                    <a:pt x="0" y="361741"/>
                  </a:lnTo>
                  <a:lnTo>
                    <a:pt x="894303" y="542611"/>
                  </a:lnTo>
                  <a:lnTo>
                    <a:pt x="1235947" y="492369"/>
                  </a:lnTo>
                  <a:lnTo>
                    <a:pt x="1828800" y="381837"/>
                  </a:lnTo>
                  <a:lnTo>
                    <a:pt x="1828800" y="198455"/>
                  </a:lnTo>
                  <a:close/>
                </a:path>
              </a:pathLst>
            </a:cu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1752600" y="3886200"/>
              <a:ext cx="0" cy="45720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0048" y="3888712"/>
            <a:ext cx="904352" cy="607088"/>
            <a:chOff x="10048" y="3888712"/>
            <a:chExt cx="904352" cy="607088"/>
          </a:xfrm>
        </p:grpSpPr>
        <p:sp>
          <p:nvSpPr>
            <p:cNvPr id="6" name="Freeform 5"/>
            <p:cNvSpPr/>
            <p:nvPr/>
          </p:nvSpPr>
          <p:spPr>
            <a:xfrm>
              <a:off x="10048" y="3888712"/>
              <a:ext cx="904352" cy="200967"/>
            </a:xfrm>
            <a:custGeom>
              <a:avLst/>
              <a:gdLst>
                <a:gd name="connsiteX0" fmla="*/ 904352 w 904352"/>
                <a:gd name="connsiteY0" fmla="*/ 0 h 200967"/>
                <a:gd name="connsiteX1" fmla="*/ 0 w 904352"/>
                <a:gd name="connsiteY1" fmla="*/ 10048 h 200967"/>
                <a:gd name="connsiteX2" fmla="*/ 10049 w 904352"/>
                <a:gd name="connsiteY2" fmla="*/ 200967 h 200967"/>
                <a:gd name="connsiteX3" fmla="*/ 904352 w 904352"/>
                <a:gd name="connsiteY3" fmla="*/ 170822 h 200967"/>
                <a:gd name="connsiteX4" fmla="*/ 904352 w 904352"/>
                <a:gd name="connsiteY4" fmla="*/ 0 h 20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52" h="200967">
                  <a:moveTo>
                    <a:pt x="904352" y="0"/>
                  </a:moveTo>
                  <a:lnTo>
                    <a:pt x="0" y="10048"/>
                  </a:lnTo>
                  <a:lnTo>
                    <a:pt x="10049" y="200967"/>
                  </a:lnTo>
                  <a:lnTo>
                    <a:pt x="904352" y="170822"/>
                  </a:lnTo>
                  <a:lnTo>
                    <a:pt x="904352" y="0"/>
                  </a:lnTo>
                  <a:close/>
                </a:path>
              </a:pathLst>
            </a:cu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flipV="1">
              <a:off x="381000" y="3962400"/>
              <a:ext cx="76200" cy="53340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0" y="6096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Oceanic Plate, with old island arc attached, moving to the right, is being subducted beneath the Continental Plate</a:t>
            </a:r>
          </a:p>
        </p:txBody>
      </p:sp>
      <p:sp>
        <p:nvSpPr>
          <p:cNvPr id="34" name="TextBox 33"/>
          <p:cNvSpPr txBox="1"/>
          <p:nvPr/>
        </p:nvSpPr>
        <p:spPr>
          <a:xfrm>
            <a:off x="0" y="609600"/>
            <a:ext cx="9144000" cy="954107"/>
          </a:xfrm>
          <a:prstGeom prst="rect">
            <a:avLst/>
          </a:prstGeom>
          <a:noFill/>
        </p:spPr>
        <p:txBody>
          <a:bodyPr wrap="square" rtlCol="0">
            <a:spAutoFit/>
          </a:bodyPr>
          <a:lstStyle/>
          <a:p>
            <a:pPr marL="171450" indent="-171450">
              <a:buFont typeface="Arial" pitchFamily="34" charset="0"/>
              <a:buChar char="•"/>
            </a:pPr>
            <a:r>
              <a:rPr lang="en-US" sz="2800" b="1" dirty="0" smtClean="0"/>
              <a:t>Sediments are being scraped of the Oceanic Plate and are accumulating at the front edge of the Continental Plate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par>
                          <p:cTn id="21" fill="hold">
                            <p:stCondLst>
                              <p:cond delay="1500"/>
                            </p:stCondLst>
                            <p:childTnLst>
                              <p:par>
                                <p:cTn id="22" presetID="21"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33">
                                            <p:txEl>
                                              <p:pRg st="0" end="0"/>
                                            </p:txEl>
                                          </p:spTgt>
                                        </p:tgtEl>
                                        <p:attrNameLst>
                                          <p:attrName>style.visibility</p:attrName>
                                        </p:attrNameLst>
                                      </p:cBhvr>
                                      <p:to>
                                        <p:strVal val="visible"/>
                                      </p:to>
                                    </p:set>
                                    <p:animEffect transition="in" filter="wipe(left)">
                                      <p:cBhvr>
                                        <p:cTn id="34" dur="1000"/>
                                        <p:tgtEl>
                                          <p:spTgt spid="33">
                                            <p:txEl>
                                              <p:pRg st="0" end="0"/>
                                            </p:txEl>
                                          </p:spTgt>
                                        </p:tgtEl>
                                      </p:cBhvr>
                                    </p:animEffect>
                                  </p:childTnLst>
                                </p:cTn>
                              </p:par>
                            </p:childTnLst>
                          </p:cTn>
                        </p:par>
                        <p:par>
                          <p:cTn id="35" fill="hold">
                            <p:stCondLst>
                              <p:cond delay="4500"/>
                            </p:stCondLst>
                            <p:childTnLst>
                              <p:par>
                                <p:cTn id="36" presetID="22" presetClass="entr" presetSubtype="8" repeatCount="indefinite"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2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1000"/>
                                        <p:tgtEl>
                                          <p:spTgt spid="33">
                                            <p:txEl>
                                              <p:pRg st="0" end="0"/>
                                            </p:txEl>
                                          </p:spTgt>
                                        </p:tgtEl>
                                      </p:cBhvr>
                                    </p:animEffect>
                                    <p:set>
                                      <p:cBhvr>
                                        <p:cTn id="43" dur="1" fill="hold">
                                          <p:stCondLst>
                                            <p:cond delay="999"/>
                                          </p:stCondLst>
                                        </p:cTn>
                                        <p:tgtEl>
                                          <p:spTgt spid="33">
                                            <p:txEl>
                                              <p:pRg st="0" end="0"/>
                                            </p:txEl>
                                          </p:spTgt>
                                        </p:tgtEl>
                                        <p:attrNameLst>
                                          <p:attrName>style.visibility</p:attrName>
                                        </p:attrNameLst>
                                      </p:cBhvr>
                                      <p:to>
                                        <p:strVal val="hidden"/>
                                      </p:to>
                                    </p:set>
                                  </p:childTnLst>
                                </p:cTn>
                              </p:par>
                              <p:par>
                                <p:cTn id="44" presetID="22" presetClass="entr" presetSubtype="8" fill="hold" nodeType="withEffect">
                                  <p:stCondLst>
                                    <p:cond delay="0"/>
                                  </p:stCondLst>
                                  <p:childTnLst>
                                    <p:set>
                                      <p:cBhvr>
                                        <p:cTn id="45" dur="1" fill="hold">
                                          <p:stCondLst>
                                            <p:cond delay="0"/>
                                          </p:stCondLst>
                                        </p:cTn>
                                        <p:tgtEl>
                                          <p:spTgt spid="34">
                                            <p:txEl>
                                              <p:pRg st="0" end="0"/>
                                            </p:txEl>
                                          </p:spTgt>
                                        </p:tgtEl>
                                        <p:attrNameLst>
                                          <p:attrName>style.visibility</p:attrName>
                                        </p:attrNameLst>
                                      </p:cBhvr>
                                      <p:to>
                                        <p:strVal val="visible"/>
                                      </p:to>
                                    </p:set>
                                    <p:animEffect transition="in" filter="wipe(left)">
                                      <p:cBhvr>
                                        <p:cTn id="46" dur="1000"/>
                                        <p:tgtEl>
                                          <p:spTgt spid="3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2000"/>
                                        <p:tgtEl>
                                          <p:spTgt spid="3"/>
                                        </p:tgtEl>
                                      </p:cBhvr>
                                    </p:animEffect>
                                    <p:set>
                                      <p:cBhvr>
                                        <p:cTn id="51" dur="1" fill="hold">
                                          <p:stCondLst>
                                            <p:cond delay="19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4"/>
                                        </p:tgtEl>
                                      </p:cBhvr>
                                    </p:animEffect>
                                    <p:set>
                                      <p:cBhvr>
                                        <p:cTn id="54" dur="1" fill="hold">
                                          <p:stCondLst>
                                            <p:cond delay="19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31"/>
                                        </p:tgtEl>
                                      </p:cBhvr>
                                    </p:animEffect>
                                    <p:set>
                                      <p:cBhvr>
                                        <p:cTn id="57" dur="1" fill="hold">
                                          <p:stCondLst>
                                            <p:cond delay="1999"/>
                                          </p:stCondLst>
                                        </p:cTn>
                                        <p:tgtEl>
                                          <p:spTgt spid="3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32"/>
                                        </p:tgtEl>
                                      </p:cBhvr>
                                    </p:animEffect>
                                    <p:set>
                                      <p:cBhvr>
                                        <p:cTn id="60" dur="1" fill="hold">
                                          <p:stCondLst>
                                            <p:cond delay="1999"/>
                                          </p:stCondLst>
                                        </p:cTn>
                                        <p:tgtEl>
                                          <p:spTgt spid="3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18"/>
                                        </p:tgtEl>
                                      </p:cBhvr>
                                    </p:animEffect>
                                    <p:set>
                                      <p:cBhvr>
                                        <p:cTn id="66"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18" grpId="0" animBg="1"/>
      <p:bldP spid="18" grpId="1" animBg="1"/>
      <p:bldP spid="33" grpId="0"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RRR Web References</a:t>
            </a:r>
            <a:endParaRPr lang="en-US" dirty="0"/>
          </a:p>
        </p:txBody>
      </p:sp>
      <p:sp>
        <p:nvSpPr>
          <p:cNvPr id="4" name="TextBox 3"/>
          <p:cNvSpPr txBox="1"/>
          <p:nvPr/>
        </p:nvSpPr>
        <p:spPr>
          <a:xfrm>
            <a:off x="0" y="533400"/>
            <a:ext cx="8475397" cy="10741402"/>
          </a:xfrm>
          <a:prstGeom prst="rect">
            <a:avLst/>
          </a:prstGeom>
          <a:noFill/>
        </p:spPr>
        <p:txBody>
          <a:bodyPr wrap="none" rtlCol="0">
            <a:spAutoFit/>
          </a:bodyPr>
          <a:lstStyle/>
          <a:p>
            <a:pPr lvl="0" fontAlgn="base">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
              </a:rPr>
              <a:t>https://www.nps.gov/carto/app/#!/maps/alphacode/ARCH</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
              </a:rPr>
              <a:t>https://en.wikipedia.org/wiki/Arches_National_Park</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
              </a:rPr>
              <a:t>https://www.nps.gov/arch/learn/nature/geologicformations.htm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
              </a:rPr>
              <a:t>https://www.nps.gov/articles/arch-rock-stars.htm</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6"/>
              </a:rPr>
              <a:t>https://www.nps.gov/articles/nps-geodiversity-atlas-arches-national-park-utah.htm</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7"/>
              </a:rPr>
              <a:t>https://commons.wikimedia.org/wiki/Category:Photographs_by_George_L._Beam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8"/>
              </a:rPr>
              <a:t>https://history.denverlibrary.org/news/acclaimed-western-photographers-george-beam#PhotoSwipe1643303485336</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9"/>
              </a:rPr>
              <a:t>https://sova.si.edu/search/digital?f=online_visual_material%3Atrue&amp;q=George+L.+Beam+photographs</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0"/>
              </a:rPr>
              <a:t>https://www.nps.gov/arch/learn/nature/plants.htm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1"/>
              </a:rPr>
              <a:t>https://irma.nps.gov/DataStore/DownloadFile/616748</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2"/>
              </a:rPr>
              <a:t>https://irma.nps.gov/NPSpecies/Search/SpeciesList/ARCH</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3"/>
              </a:rPr>
              <a:t>https://www.nps.gov/arch/learn/nature/animals.htm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4"/>
              </a:rPr>
              <a:t>https://irma.nps.gov/DataStore/DownloadFile/426450</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5"/>
              </a:rPr>
              <a:t>https://conservationgardenpark.org/plants</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6"/>
              </a:rPr>
              <a:t>http://www.stratigraphyhelp.com/salt-tectonics-and-turbidites/</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7"/>
              </a:rPr>
              <a:t>https://written-in-stone-seen-through-my-lens.blogspot.com/2013/06/a-curious-intra-formational-angular.html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8"/>
              </a:rPr>
              <a:t>https://en.wikipedia.org/wiki/Arkose</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19"/>
              </a:rPr>
              <a:t>https://en.wikipedia.org/wiki/Feldspar</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0"/>
              </a:rPr>
              <a:t>http://www.geokem.com/earths_average_composition.html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1"/>
              </a:rPr>
              <a:t>https://wiki.seg.org/wiki/Paradox_basin</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2"/>
              </a:rPr>
              <a:t>https://en.wikipedia.org/wiki/Foreland_basin</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3"/>
              </a:rPr>
              <a:t>https://digitallylearn.com/wp-content/uploads/2019/03/dasadsdsasda-e1552404711478.jpg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4"/>
              </a:rPr>
              <a:t>https://instruct.uwo.ca/earth-sci/300b-001/archean.htm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5"/>
              </a:rPr>
              <a:t>https://en.wikipedia.org/wiki/Wyoming_Craton</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6"/>
              </a:rPr>
              <a:t>https://upload.wikimedia.org/wikipedia/commons/a/a7/North_america_basement_rocks.png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7"/>
              </a:rPr>
              <a:t>http://www.riversimulator.org/Resources/NPS/FoosPlateauGeology.pdf</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8"/>
              </a:rPr>
              <a:t>https://www.nationalparkreservations.com/article/arches-national-park-a-land-of-unusual-beauty-and-history/</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9"/>
              </a:rPr>
              <a:t>https://www.nationalparkreservations.com/article/arches-national-park/</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0"/>
              </a:rPr>
              <a:t>https://www.nationalgeographic.com/travel/national-parks/article/arches-national-park</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1"/>
              </a:rPr>
              <a:t>https://www.nps.gov/articles/arch-olympic-torch.htm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2"/>
              </a:rPr>
              <a:t>https://certmapper.cr.usgs.gov/data/noga95/prov21/text/prov21.pdf</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3"/>
              </a:rPr>
              <a:t>https://web.archive.org/web/20100723184930/http://etd.lsu.edu/docs/available/etd-1105102-162215/unrestricted/Brown_dis.pdf</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4"/>
              </a:rPr>
              <a:t>https://www.sciencedirect.com/topics/earth-and-planetary-sciences/crustal-thickening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5"/>
              </a:rPr>
              <a:t>https://www.pinterest.com/pin/122441683599855227/</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6"/>
              </a:rPr>
              <a:t>https://www.geologyin.com/2016/09/10-amazing-geological-folds-you-should.html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7"/>
              </a:rPr>
              <a:t>https://www.geologyin.com/2021/11/scientists-figure-out-what-happens-to.html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8"/>
              </a:rPr>
              <a:t>https://www.geologyin.com/2017/06/geology-biology-agree-on-pangaea.html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39"/>
              </a:rPr>
              <a:t>https://geologistsofjacksonhole.org/wp-content/uploads/2017/09/Algal-Mounds-Walk-SummaryInfo.pdf</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0"/>
              </a:rPr>
              <a:t>https://en.wikipedia.org/wiki/Algae</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1"/>
              </a:rPr>
              <a:t>https://www.utahoutdooractivities.com/utepetroglyphs.html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2"/>
              </a:rPr>
              <a:t>https://climb-utah.com/Moab/darkangel.htm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3"/>
              </a:rPr>
              <a:t>https://www.slideshare.net/mohammedalmusawi666666/ch10-structural-geologyfall2007</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4"/>
              </a:rPr>
              <a:t>https://en.wikipedia.org/wiki/Monocline</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5"/>
              </a:rPr>
              <a:t>https://timpanogos.blog/2013/11/08/something-about-a-campfire-in-arches-national-park/</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6"/>
              </a:rPr>
              <a:t>https://www.nps.gov/thingstodo/arches-hike-landscape-arch.htm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7"/>
              </a:rPr>
              <a:t>https://www.goodfreephotos.com/united-states/utah/arches-national-park/panoramic-of-arches-national-park-with-supermoon.jpg.php</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28"/>
              </a:rPr>
              <a:t>https://www.nationalparkreservations.com/article/arches-national-park-a-land-of-unusual-beauty-and-history/</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rPr>
              <a:t>CANYONLANDS</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8"/>
              </a:rPr>
              <a:t>https://www.visitutah.com/plan-your-trip/recommended-itineraries/the-complete-canyonlands-trip</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49"/>
              </a:rPr>
              <a:t>https://www.moabcanyontours.com/post/the-impressive-history-of-canyonlands-national-park</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0"/>
              </a:rPr>
              <a:t>https://www.nps.gov/cany/learn/historyculture/parkfounders.htm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1"/>
              </a:rPr>
              <a:t>https://www.nps.gov/cany/planyourvisit/cataractcanyon.htm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2"/>
              </a:rPr>
              <a:t>https://en.wikipedia.org/wiki/John_Wesley_Powell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3"/>
              </a:rPr>
              <a:t>https://en.wikipedia.org/wiki/Butch_Cassidy</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4"/>
              </a:rPr>
              <a:t>https://pubs.geoscienceworld.org/gsa/geology/article-abstract/36/3/227/29673/Upheaval-Dome-Utah-USA-Impact-origin-confirmed?redirectedFrom=fulltext</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5"/>
              </a:rPr>
              <a:t>https://www.nps.gov/articles/cany-upheaval-dome.htm</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6"/>
              </a:rPr>
              <a:t>http://npmaps.com/wp-content/uploads/canyonlands-vegetation-map.jpg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7"/>
              </a:rPr>
              <a:t>https://zionpark.org/wp-content/uploads/2018/08/GEO-MAP-2.jpg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8"/>
              </a:rPr>
              <a:t>http://www.passc.net/EarthImpactDatabase/Images/upheaval%20dome/Uphe004.jpg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b="1" dirty="0" smtClean="0">
                <a:solidFill>
                  <a:srgbClr val="000000"/>
                </a:solidFill>
                <a:latin typeface="Calibri" pitchFamily="34" charset="0"/>
                <a:ea typeface="Calibri" pitchFamily="34" charset="0"/>
                <a:cs typeface="Times New Roman" pitchFamily="18" charset="0"/>
                <a:hlinkClick r:id="rId59"/>
              </a:rPr>
              <a:t>https://craterexplorer.ca/upheaval-dome-impact-crater/</a:t>
            </a:r>
            <a:r>
              <a:rPr lang="en-US" sz="1000" b="1"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54"/>
              </a:rPr>
              <a:t>Upheaval Dome, Utah, USA: Impact origin confirmed | Geology | </a:t>
            </a:r>
            <a:r>
              <a:rPr lang="en-US" sz="1000" dirty="0" err="1" smtClean="0">
                <a:solidFill>
                  <a:srgbClr val="000000"/>
                </a:solidFill>
                <a:latin typeface="Calibri" pitchFamily="34" charset="0"/>
                <a:ea typeface="Calibri" pitchFamily="34" charset="0"/>
                <a:cs typeface="Times New Roman" pitchFamily="18" charset="0"/>
                <a:hlinkClick r:id="rId54"/>
              </a:rPr>
              <a:t>GeoScienceWorld</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60"/>
              </a:rPr>
              <a:t>https://tedmuller.us/Outdoor/Hiking/2017/img/Oct16b/03.jpg</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61"/>
              </a:rPr>
              <a:t>https://tedmuller.us/Outdoor/Hiking/2017/171016-UpheavalDome.htm</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62"/>
              </a:rPr>
              <a:t>https://written-in-stone-seen-through-my-lens.blogspot.com/2011/05/enigma-of-upheaval-dome-diapiric-salt.html</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63"/>
              </a:rPr>
              <a:t>https://npmaps.com/canyonlands/</a:t>
            </a:r>
            <a:r>
              <a:rPr lang="en-US" sz="1000" dirty="0" smtClean="0">
                <a:solidFill>
                  <a:srgbClr val="000000"/>
                </a:solidFill>
                <a:latin typeface="Calibri" pitchFamily="34" charset="0"/>
                <a:ea typeface="Calibri" pitchFamily="34" charset="0"/>
                <a:cs typeface="Times New Roman" pitchFamily="18" charset="0"/>
              </a:rPr>
              <a:t> </a:t>
            </a:r>
            <a:endParaRPr lang="en-US" sz="300" dirty="0" smtClean="0">
              <a:latin typeface="Arial" pitchFamily="34" charset="0"/>
              <a:cs typeface="Arial" pitchFamily="34" charset="0"/>
            </a:endParaRPr>
          </a:p>
          <a:p>
            <a:pPr lvl="0" eaLnBrk="0" fontAlgn="base" hangingPunct="0">
              <a:spcBef>
                <a:spcPct val="0"/>
              </a:spcBef>
              <a:spcAft>
                <a:spcPct val="0"/>
              </a:spcAft>
            </a:pPr>
            <a:r>
              <a:rPr lang="en-US" sz="1000" dirty="0" smtClean="0">
                <a:solidFill>
                  <a:srgbClr val="000000"/>
                </a:solidFill>
                <a:latin typeface="Calibri" pitchFamily="34" charset="0"/>
                <a:ea typeface="Calibri" pitchFamily="34" charset="0"/>
                <a:cs typeface="Times New Roman" pitchFamily="18" charset="0"/>
                <a:hlinkClick r:id="rId64"/>
              </a:rPr>
              <a:t>https://www.nps.gov/thingstodo/cany-mesa-arch.htm</a:t>
            </a:r>
            <a:r>
              <a:rPr lang="en-US" sz="1000" dirty="0" smtClean="0">
                <a:solidFill>
                  <a:srgbClr val="000000"/>
                </a:solidFill>
                <a:latin typeface="Calibri" pitchFamily="34" charset="0"/>
                <a:ea typeface="Calibri" pitchFamily="34" charset="0"/>
                <a:cs typeface="Times New Roman" pitchFamily="18" charset="0"/>
              </a:rPr>
              <a:t> </a:t>
            </a:r>
            <a:endParaRPr lang="en-US" sz="1200" dirty="0" smtClean="0">
              <a:latin typeface="Arial" pitchFamily="34" charset="0"/>
              <a:cs typeface="Arial" pitchFamily="34" charset="0"/>
            </a:endParaRPr>
          </a:p>
          <a:p>
            <a:endParaRPr lang="en-US" sz="1000" b="1"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95586" name="Picture 2" descr="https://upload.wikimedia.org/wikipedia/commons/8/80/Arches_National_Park_Map.jpg"/>
          <p:cNvPicPr>
            <a:picLocks noChangeAspect="1" noChangeArrowheads="1"/>
          </p:cNvPicPr>
          <p:nvPr/>
        </p:nvPicPr>
        <p:blipFill>
          <a:blip r:embed="rId2" cstate="print"/>
          <a:srcRect/>
          <a:stretch>
            <a:fillRect/>
          </a:stretch>
        </p:blipFill>
        <p:spPr bwMode="auto">
          <a:xfrm>
            <a:off x="-8915400" y="-24231600"/>
            <a:ext cx="23812500" cy="35718750"/>
          </a:xfrm>
          <a:prstGeom prst="rect">
            <a:avLst/>
          </a:prstGeom>
          <a:noFill/>
        </p:spPr>
      </p:pic>
      <p:sp>
        <p:nvSpPr>
          <p:cNvPr id="4" name="Rectangle 3"/>
          <p:cNvSpPr/>
          <p:nvPr/>
        </p:nvSpPr>
        <p:spPr>
          <a:xfrm>
            <a:off x="0" y="533400"/>
            <a:ext cx="9144000" cy="6324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4038600" y="-1752600"/>
            <a:ext cx="16459200" cy="18695791"/>
            <a:chOff x="0" y="0"/>
            <a:chExt cx="9144000" cy="13865145"/>
          </a:xfrm>
        </p:grpSpPr>
        <p:pic>
          <p:nvPicPr>
            <p:cNvPr id="3" name="Picture 6"/>
            <p:cNvPicPr>
              <a:picLocks noChangeAspect="1" noChangeArrowheads="1"/>
            </p:cNvPicPr>
            <p:nvPr/>
          </p:nvPicPr>
          <p:blipFill>
            <a:blip r:embed="rId2" cstate="print"/>
            <a:srcRect/>
            <a:stretch>
              <a:fillRect/>
            </a:stretch>
          </p:blipFill>
          <p:spPr bwMode="auto">
            <a:xfrm>
              <a:off x="0" y="13639800"/>
              <a:ext cx="9144000" cy="225345"/>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a:stretch>
              <a:fillRect/>
            </a:stretch>
          </p:blipFill>
          <p:spPr bwMode="auto">
            <a:xfrm>
              <a:off x="0" y="10160560"/>
              <a:ext cx="9144000" cy="3535413"/>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0" y="6740981"/>
              <a:ext cx="9144000" cy="3443389"/>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0" y="0"/>
              <a:ext cx="9144000" cy="3350129"/>
            </a:xfrm>
            <a:prstGeom prst="rect">
              <a:avLst/>
            </a:prstGeom>
            <a:noFill/>
            <a:ln w="9525">
              <a:noFill/>
              <a:miter lim="800000"/>
              <a:headEnd/>
              <a:tailEnd/>
            </a:ln>
          </p:spPr>
        </p:pic>
        <p:pic>
          <p:nvPicPr>
            <p:cNvPr id="7" name="Picture 3"/>
            <p:cNvPicPr>
              <a:picLocks noChangeAspect="1" noChangeArrowheads="1"/>
            </p:cNvPicPr>
            <p:nvPr/>
          </p:nvPicPr>
          <p:blipFill>
            <a:blip r:embed="rId6" cstate="print"/>
            <a:srcRect t="1773"/>
            <a:stretch>
              <a:fillRect/>
            </a:stretch>
          </p:blipFill>
          <p:spPr bwMode="auto">
            <a:xfrm>
              <a:off x="0" y="3347013"/>
              <a:ext cx="9144000" cy="345496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cstate="print"/>
          <a:srcRect l="1" r="2" b="-673"/>
          <a:stretch>
            <a:fillRect/>
          </a:stretch>
        </p:blipFill>
        <p:spPr bwMode="auto">
          <a:xfrm>
            <a:off x="0" y="1905000"/>
            <a:ext cx="9144000" cy="4953000"/>
          </a:xfrm>
          <a:prstGeom prst="rect">
            <a:avLst/>
          </a:prstGeom>
          <a:noFill/>
          <a:ln w="9525">
            <a:noFill/>
            <a:miter lim="800000"/>
            <a:headEnd/>
            <a:tailEnd/>
          </a:ln>
        </p:spPr>
      </p:pic>
      <p:pic>
        <p:nvPicPr>
          <p:cNvPr id="13" name="Picture 10"/>
          <p:cNvPicPr>
            <a:picLocks noChangeAspect="1" noChangeArrowheads="1"/>
          </p:cNvPicPr>
          <p:nvPr/>
        </p:nvPicPr>
        <p:blipFill>
          <a:blip r:embed="rId3" cstate="print"/>
          <a:srcRect t="-2592" r="74167" b="4171"/>
          <a:stretch>
            <a:fillRect/>
          </a:stretch>
        </p:blipFill>
        <p:spPr bwMode="auto">
          <a:xfrm>
            <a:off x="-197427" y="1808018"/>
            <a:ext cx="2531069" cy="4977244"/>
          </a:xfrm>
          <a:prstGeom prst="rect">
            <a:avLst/>
          </a:prstGeom>
          <a:noFill/>
          <a:ln w="9525">
            <a:noFill/>
            <a:miter lim="800000"/>
            <a:headEnd/>
            <a:tailEnd/>
          </a:ln>
        </p:spPr>
      </p:pic>
      <p:pic>
        <p:nvPicPr>
          <p:cNvPr id="11" name="Picture 8"/>
          <p:cNvPicPr>
            <a:picLocks noChangeAspect="1" noChangeArrowheads="1"/>
          </p:cNvPicPr>
          <p:nvPr/>
        </p:nvPicPr>
        <p:blipFill>
          <a:blip r:embed="rId2" cstate="print"/>
          <a:srcRect l="9167" r="69167" b="51987"/>
          <a:stretch>
            <a:fillRect/>
          </a:stretch>
        </p:blipFill>
        <p:spPr bwMode="auto">
          <a:xfrm>
            <a:off x="762000" y="1875213"/>
            <a:ext cx="2032328" cy="2423160"/>
          </a:xfrm>
          <a:prstGeom prst="rect">
            <a:avLst/>
          </a:prstGeom>
          <a:noFill/>
          <a:ln w="9525">
            <a:noFill/>
            <a:miter lim="800000"/>
            <a:headEnd/>
            <a:tailEnd/>
          </a:ln>
        </p:spPr>
      </p:pic>
      <p:pic>
        <p:nvPicPr>
          <p:cNvPr id="15" name="Picture 8"/>
          <p:cNvPicPr>
            <a:picLocks noChangeAspect="1" noChangeArrowheads="1"/>
          </p:cNvPicPr>
          <p:nvPr/>
        </p:nvPicPr>
        <p:blipFill>
          <a:blip r:embed="rId2" cstate="print"/>
          <a:srcRect l="9167" r="69167" b="51987"/>
          <a:stretch>
            <a:fillRect/>
          </a:stretch>
        </p:blipFill>
        <p:spPr bwMode="auto">
          <a:xfrm>
            <a:off x="1600200" y="1863436"/>
            <a:ext cx="2032328" cy="2423160"/>
          </a:xfrm>
          <a:prstGeom prst="rect">
            <a:avLst/>
          </a:prstGeom>
          <a:noFill/>
          <a:ln w="9525">
            <a:noFill/>
            <a:miter lim="800000"/>
            <a:headEnd/>
            <a:tailEnd/>
          </a:ln>
        </p:spPr>
      </p:pic>
      <p:pic>
        <p:nvPicPr>
          <p:cNvPr id="79881" name="Picture 9"/>
          <p:cNvPicPr>
            <a:picLocks noChangeAspect="1" noChangeArrowheads="1"/>
          </p:cNvPicPr>
          <p:nvPr/>
        </p:nvPicPr>
        <p:blipFill>
          <a:blip r:embed="rId4" cstate="print"/>
          <a:srcRect/>
          <a:stretch>
            <a:fillRect/>
          </a:stretch>
        </p:blipFill>
        <p:spPr bwMode="auto">
          <a:xfrm>
            <a:off x="0" y="1978987"/>
            <a:ext cx="9144000" cy="4879013"/>
          </a:xfrm>
          <a:prstGeom prst="rect">
            <a:avLst/>
          </a:prstGeom>
          <a:noFill/>
          <a:ln w="9525">
            <a:noFill/>
            <a:miter lim="800000"/>
            <a:headEnd/>
            <a:tailEnd/>
          </a:ln>
        </p:spPr>
      </p:pic>
      <p:pic>
        <p:nvPicPr>
          <p:cNvPr id="79882" name="Picture 10"/>
          <p:cNvPicPr>
            <a:picLocks noChangeAspect="1" noChangeArrowheads="1"/>
          </p:cNvPicPr>
          <p:nvPr/>
        </p:nvPicPr>
        <p:blipFill>
          <a:blip r:embed="rId3" cstate="print"/>
          <a:srcRect/>
          <a:stretch>
            <a:fillRect/>
          </a:stretch>
        </p:blipFill>
        <p:spPr bwMode="auto">
          <a:xfrm>
            <a:off x="0" y="1905000"/>
            <a:ext cx="9144000" cy="4829227"/>
          </a:xfrm>
          <a:prstGeom prst="rect">
            <a:avLst/>
          </a:prstGeom>
          <a:noFill/>
          <a:ln w="9525">
            <a:noFill/>
            <a:miter lim="800000"/>
            <a:headEnd/>
            <a:tailEnd/>
          </a:ln>
        </p:spPr>
      </p:pic>
      <p:sp>
        <p:nvSpPr>
          <p:cNvPr id="16" name="Rectangle 15"/>
          <p:cNvSpPr/>
          <p:nvPr/>
        </p:nvSpPr>
        <p:spPr>
          <a:xfrm>
            <a:off x="0" y="1600200"/>
            <a:ext cx="9144000" cy="304800"/>
          </a:xfrm>
          <a:prstGeom prst="rect">
            <a:avLst/>
          </a:prstGeom>
          <a:solidFill>
            <a:srgbClr val="10D1D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0" y="0"/>
            <a:ext cx="9144000" cy="548640"/>
          </a:xfrm>
          <a:prstGeom prst="rect">
            <a:avLst/>
          </a:prstGeom>
          <a:solidFill>
            <a:srgbClr val="FFFF00"/>
          </a:solidFill>
        </p:spPr>
        <p:txBody>
          <a:bodyPr wrap="square" rtlCol="0">
            <a:spAutoFit/>
          </a:bodyPr>
          <a:lstStyle/>
          <a:p>
            <a:pPr algn="ctr"/>
            <a:r>
              <a:rPr lang="en-US" sz="3600" b="1" dirty="0" smtClean="0"/>
              <a:t>Exotic </a:t>
            </a:r>
            <a:r>
              <a:rPr lang="en-US" sz="3600" b="1" dirty="0" err="1" smtClean="0"/>
              <a:t>Terrane</a:t>
            </a:r>
            <a:r>
              <a:rPr lang="en-US" sz="3600" b="1" dirty="0" smtClean="0"/>
              <a:t> Accretion to Continental Crust</a:t>
            </a:r>
          </a:p>
        </p:txBody>
      </p:sp>
      <p:grpSp>
        <p:nvGrpSpPr>
          <p:cNvPr id="20" name="Group 19"/>
          <p:cNvGrpSpPr/>
          <p:nvPr/>
        </p:nvGrpSpPr>
        <p:grpSpPr>
          <a:xfrm>
            <a:off x="5073244" y="4256468"/>
            <a:ext cx="3623160" cy="2219998"/>
            <a:chOff x="5073244" y="4346900"/>
            <a:chExt cx="3623160" cy="2219998"/>
          </a:xfrm>
        </p:grpSpPr>
        <p:cxnSp>
          <p:nvCxnSpPr>
            <p:cNvPr id="21" name="Straight Arrow Connector 20"/>
            <p:cNvCxnSpPr/>
            <p:nvPr/>
          </p:nvCxnSpPr>
          <p:spPr>
            <a:xfrm rot="21420000">
              <a:off x="7096204" y="5500098"/>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80000">
              <a:off x="8163004" y="6185898"/>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21300000">
              <a:off x="6111590" y="4899320"/>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20700000">
              <a:off x="5073244" y="4346900"/>
              <a:ext cx="533400" cy="381000"/>
            </a:xfrm>
            <a:prstGeom prst="straightConnector1">
              <a:avLst/>
            </a:prstGeom>
            <a:ln w="920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0" y="533400"/>
            <a:ext cx="9144000" cy="1384995"/>
          </a:xfrm>
          <a:prstGeom prst="rect">
            <a:avLst/>
          </a:prstGeom>
          <a:noFill/>
        </p:spPr>
        <p:txBody>
          <a:bodyPr wrap="square" rtlCol="0">
            <a:spAutoFit/>
          </a:bodyPr>
          <a:lstStyle/>
          <a:p>
            <a:pPr marL="171450" indent="-171450">
              <a:buFont typeface="Arial" pitchFamily="34" charset="0"/>
              <a:buChar char="•"/>
            </a:pPr>
            <a:r>
              <a:rPr lang="en-US" sz="2800" b="1" dirty="0" smtClean="0"/>
              <a:t>The tremendous forces ramming the island arc into the Continental Plate has “welded” new land onto the continent; the continent has grown and is now larger</a:t>
            </a:r>
          </a:p>
        </p:txBody>
      </p:sp>
      <p:sp>
        <p:nvSpPr>
          <p:cNvPr id="27" name="Rectangle 26"/>
          <p:cNvSpPr/>
          <p:nvPr/>
        </p:nvSpPr>
        <p:spPr>
          <a:xfrm>
            <a:off x="0" y="6629400"/>
            <a:ext cx="3810000" cy="215444"/>
          </a:xfrm>
          <a:prstGeom prst="rect">
            <a:avLst/>
          </a:prstGeom>
        </p:spPr>
        <p:txBody>
          <a:bodyPr wrap="square">
            <a:spAutoFit/>
          </a:bodyPr>
          <a:lstStyle/>
          <a:p>
            <a:r>
              <a:rPr lang="en-US" sz="800" dirty="0" smtClean="0"/>
              <a:t>https://digitallylearn.com/hotspots-mantle-plumes-and-accreted-terranes-upsc-ias/</a:t>
            </a: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2" presetClass="entr" presetSubtype="8" repeatCount="indefinite"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3000"/>
                                        <p:tgtEl>
                                          <p:spTgt spid="11"/>
                                        </p:tgtEl>
                                      </p:cBhvr>
                                    </p:animEffect>
                                    <p:set>
                                      <p:cBhvr>
                                        <p:cTn id="18" dur="1" fill="hold">
                                          <p:stCondLst>
                                            <p:cond delay="29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3000"/>
                                        <p:tgtEl>
                                          <p:spTgt spid="15"/>
                                        </p:tgtEl>
                                      </p:cBhvr>
                                    </p:animEffect>
                                    <p:set>
                                      <p:cBhvr>
                                        <p:cTn id="25" dur="1" fill="hold">
                                          <p:stCondLst>
                                            <p:cond delay="2999"/>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9881"/>
                                        </p:tgtEl>
                                        <p:attrNameLst>
                                          <p:attrName>style.visibility</p:attrName>
                                        </p:attrNameLst>
                                      </p:cBhvr>
                                      <p:to>
                                        <p:strVal val="visible"/>
                                      </p:to>
                                    </p:set>
                                    <p:animEffect transition="in" filter="fade">
                                      <p:cBhvr>
                                        <p:cTn id="28" dur="2000"/>
                                        <p:tgtEl>
                                          <p:spTgt spid="79881"/>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79882"/>
                                        </p:tgtEl>
                                        <p:attrNameLst>
                                          <p:attrName>style.visibility</p:attrName>
                                        </p:attrNameLst>
                                      </p:cBhvr>
                                      <p:to>
                                        <p:strVal val="visible"/>
                                      </p:to>
                                    </p:set>
                                    <p:animEffect transition="in" filter="fade">
                                      <p:cBhvr>
                                        <p:cTn id="32" dur="2000"/>
                                        <p:tgtEl>
                                          <p:spTgt spid="79882"/>
                                        </p:tgtEl>
                                      </p:cBhvr>
                                    </p:animEffect>
                                  </p:childTnLst>
                                </p:cTn>
                              </p:par>
                            </p:childTnLst>
                          </p:cTn>
                        </p:par>
                        <p:par>
                          <p:cTn id="33" fill="hold">
                            <p:stCondLst>
                              <p:cond delay="8000"/>
                            </p:stCondLst>
                            <p:childTnLst>
                              <p:par>
                                <p:cTn id="34" presetID="22" presetClass="entr" presetSubtype="8" fill="hold"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Effect transition="in" filter="wipe(left)">
                                      <p:cBhvr>
                                        <p:cTn id="36" dur="1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762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21360</TotalTime>
  <Words>4328</Words>
  <Application>Microsoft Office PowerPoint</Application>
  <PresentationFormat>On-screen Show (4:3)</PresentationFormat>
  <Paragraphs>822</Paragraphs>
  <Slides>83</Slides>
  <Notes>12</Notes>
  <HiddenSlides>9</HiddenSlides>
  <MMClips>1</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Slide 1</vt:lpstr>
      <vt:lpstr>Slide 2</vt:lpstr>
      <vt:lpstr>Slide 3</vt:lpstr>
      <vt:lpstr>Slide 4</vt:lpstr>
      <vt:lpstr>Slide 5</vt:lpstr>
      <vt:lpstr>Slide 6</vt:lpstr>
      <vt:lpstr>Slide 7</vt:lpstr>
      <vt:lpstr>Slide 8</vt:lpstr>
      <vt:lpstr>Slide 9</vt:lpstr>
      <vt:lpstr>GEOLOGIC STRUCTURAL “FAULTS”</vt:lpstr>
      <vt:lpstr>GEOLOGIC STRUCTURAL “FAULTS”</vt:lpstr>
      <vt:lpstr>GEOLOGIC STRUCTURAL “FAULTS”</vt:lpstr>
      <vt:lpstr>IN SUMMARY, GEOLOGIC STRUCTURAL “FAULTS”</vt:lpstr>
      <vt:lpstr>GEOLOGIC STRUCTURAL “FAULTS”-SPECIAL CASE</vt:lpstr>
      <vt:lpstr>Slide 15</vt:lpstr>
      <vt:lpstr>Slide 16</vt:lpstr>
      <vt:lpstr>Slide 17</vt:lpstr>
      <vt:lpstr>Slide 18</vt:lpstr>
      <vt:lpstr>Slide 19</vt:lpstr>
      <vt:lpstr>EXAMPLES OF GEOLOGIC STRUCTURAL “FOLDS”</vt:lpstr>
      <vt:lpstr>Slide 21</vt:lpstr>
      <vt:lpstr>Slide 22</vt:lpstr>
      <vt:lpstr>Slide 23</vt:lpstr>
      <vt:lpstr>Slide 24</vt:lpstr>
      <vt:lpstr>Slide 25</vt:lpstr>
      <vt:lpstr>Slide 26</vt:lpstr>
      <vt:lpstr>Slide 27</vt:lpstr>
      <vt:lpstr>Slide 28</vt:lpstr>
      <vt:lpstr>Slide 29</vt:lpstr>
      <vt:lpstr>ARCHES NP PETROGLYPHS</vt:lpstr>
      <vt:lpstr>ARCHES NP PETROGLYPHS</vt:lpstr>
      <vt:lpstr>ARCHES NP PETROGLYPHS</vt:lpstr>
      <vt:lpstr>Slide 33</vt:lpstr>
      <vt:lpstr>Slide 34</vt:lpstr>
      <vt:lpstr>ARCHES NP - OVERVIEW</vt:lpstr>
      <vt:lpstr>Slide 36</vt:lpstr>
      <vt:lpstr>SIDE EFFECT OF MOUNTAIN BUILDING</vt:lpstr>
      <vt:lpstr>Prehistoric Location of Paradox Basin</vt:lpstr>
      <vt:lpstr>PARADOX BASIN</vt:lpstr>
      <vt:lpstr>NATIONAL PARKS IN PARADOX BASIN</vt:lpstr>
      <vt:lpstr>THE PARADOX BASIN – SALT EVAPORITES</vt:lpstr>
      <vt:lpstr>THE PARADOX BASIN – SALT EVAPORITES</vt:lpstr>
      <vt:lpstr>THE PARADOX BASIN – SALT EVAPORITES</vt:lpstr>
      <vt:lpstr>Side Note - LIMESTONE, SHALES, &amp; SANDSTONE DEPOSITS</vt:lpstr>
      <vt:lpstr>Slide 45</vt:lpstr>
      <vt:lpstr>ARCHES NP – ELEVATION PROFILES</vt:lpstr>
      <vt:lpstr>ARCHES NP – ELEVATION PROFILES</vt:lpstr>
      <vt:lpstr>Slide 48</vt:lpstr>
      <vt:lpstr>Slide 49</vt:lpstr>
      <vt:lpstr>FORMATION OF A ROCK ARCH</vt:lpstr>
      <vt:lpstr>BEAUTIFUL PHOTOS OF ARCHES FROM NAT’L GEO</vt:lpstr>
      <vt:lpstr>PANORAMA OF ARCHES NATIONAL PARK</vt:lpstr>
      <vt:lpstr>THIS NATIONAL PARK IS FAMOUS FOR ITS ARCHES</vt:lpstr>
      <vt:lpstr>ARCHES AT NIGHT</vt:lpstr>
      <vt:lpstr>Slide 55</vt:lpstr>
      <vt:lpstr>Slide 56</vt:lpstr>
      <vt:lpstr>Slide 57</vt:lpstr>
      <vt:lpstr>CANYONLANDS NATIONAL PARK</vt:lpstr>
      <vt:lpstr>Slide 59</vt:lpstr>
      <vt:lpstr>Slide 60</vt:lpstr>
      <vt:lpstr>CANYONLANDS NP - OVERVIEW</vt:lpstr>
      <vt:lpstr>CANYONLANDS NP – NORTHERN AREA</vt:lpstr>
      <vt:lpstr>CANYONLANDS NP – NORTHERN AREA</vt:lpstr>
      <vt:lpstr>CANYONLANDS NP – GEOLOGIC MAP OF ISLAND AREA</vt:lpstr>
      <vt:lpstr>CANYONLANDS GEOLGIC MAP</vt:lpstr>
      <vt:lpstr>CANYONLANDS NP – GEOLOGIC MAP OF ISLAND AREA</vt:lpstr>
      <vt:lpstr>CANYONLANDS NP – NORTHERN AREA</vt:lpstr>
      <vt:lpstr>CANYONLANDS NP – NORTHERN AREA</vt:lpstr>
      <vt:lpstr>CANYONLANDS NP – UPHEAVAL DOME</vt:lpstr>
      <vt:lpstr>CANYONLANDS NP – UPHEAVAL DOME</vt:lpstr>
      <vt:lpstr>CANYONLANDS NP – UPHEAVAL DOME</vt:lpstr>
      <vt:lpstr>CANYONLANDS NP – UPHEAVAL DOME</vt:lpstr>
      <vt:lpstr>CANYONLANDS NP – UPHEAVAL DOME</vt:lpstr>
      <vt:lpstr>CANYONLANDS NP – CENTRAL AREA</vt:lpstr>
      <vt:lpstr>CANYONLANDS NP – SOUTHERN AREA</vt:lpstr>
      <vt:lpstr>Slide 76</vt:lpstr>
      <vt:lpstr>Slide 77</vt:lpstr>
      <vt:lpstr>Slide 78</vt:lpstr>
      <vt:lpstr>Slide 79</vt:lpstr>
      <vt:lpstr>RRR Web References</vt:lpstr>
      <vt:lpstr>USE OF COPYRIGHTED MATERIALS</vt:lpstr>
      <vt:lpstr>Slide 82</vt:lpstr>
      <vt:lpstr>Slide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National Treasures</dc:title>
  <dc:creator>RRR</dc:creator>
  <cp:lastModifiedBy>Rocky Romero</cp:lastModifiedBy>
  <cp:revision>394</cp:revision>
  <dcterms:created xsi:type="dcterms:W3CDTF">2016-09-17T23:42:02Z</dcterms:created>
  <dcterms:modified xsi:type="dcterms:W3CDTF">2022-02-09T23:52:29Z</dcterms:modified>
</cp:coreProperties>
</file>