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63.xml" ContentType="application/vnd.openxmlformats-officedocument.presentationml.notesSlide+xml"/>
  <Override PartName="/ppt/slides/slide169.xml" ContentType="application/vnd.openxmlformats-officedocument.presentationml.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slides/slide147.xml" ContentType="application/vnd.openxmlformats-officedocument.presentationml.slide+xml"/>
  <Override PartName="/ppt/slides/slide158.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Default Extension="xlsx" ContentType="application/vnd.openxmlformats-officedocument.spreadsheetml.sheet"/>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55.xml" ContentType="application/vnd.openxmlformats-officedocument.presentationml.slide+xml"/>
  <Override PartName="/ppt/theme/theme2.xml" ContentType="application/vnd.openxmlformats-officedocument.theme+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notesSlides/notesSlide46.xml" ContentType="application/vnd.openxmlformats-officedocument.presentationml.notesSlide+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s/slide159.xml" ContentType="application/vnd.openxmlformats-officedocument.presentationml.slide+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s/slide148.xml" ContentType="application/vnd.openxmlformats-officedocument.presentationml.slide+xml"/>
  <Override PartName="/ppt/slides/slide166.xml" ContentType="application/vnd.openxmlformats-officedocument.presentationml.slide+xml"/>
  <Override PartName="/ppt/slideLayouts/slideLayout10.xml" ContentType="application/vnd.openxmlformats-officedocument.presentationml.slideLayout+xml"/>
  <Default Extension="gif" ContentType="image/gif"/>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Default Extension="vml" ContentType="application/vnd.openxmlformats-officedocument.vmlDrawing"/>
  <Override PartName="/ppt/slides/slide89.xml" ContentType="application/vnd.openxmlformats-officedocument.presentationml.slide+xml"/>
  <Override PartName="/ppt/slides/slide108.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55.xml" ContentType="application/vnd.openxmlformats-officedocument.presentationml.slide+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slides/slide115.xml" ContentType="application/vnd.openxmlformats-officedocument.presentationml.slide+xml"/>
  <Override PartName="/ppt/slides/slide144.xml" ContentType="application/vnd.openxmlformats-officedocument.presentationml.slide+xml"/>
  <Override PartName="/ppt/slides/slide162.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s/slide111.xml" ContentType="application/vnd.openxmlformats-officedocument.presentationml.slide+xml"/>
  <Override PartName="/ppt/slides/slide140.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Override PartName="/ppt/notesSlides/notesSlide18.xml" ContentType="application/vnd.openxmlformats-officedocument.presentationml.notesSlide+xml"/>
  <Override PartName="/ppt/notesSlides/notesSlide36.xml" ContentType="application/vnd.openxmlformats-officedocument.presentationml.notesSlide+xml"/>
  <Override PartName="/ppt/notesSlides/notesSlide65.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s/slide149.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61.xml" ContentType="application/vnd.openxmlformats-officedocument.presentationml.notesSlide+xml"/>
  <Override PartName="/ppt/slides/slide138.xml" ContentType="application/vnd.openxmlformats-officedocument.presentationml.slide+xml"/>
  <Override PartName="/ppt/slides/slide167.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slides/slide79.xml" ContentType="application/vnd.openxmlformats-officedocument.presentationml.slide+xml"/>
  <Override PartName="/ppt/slides/slide109.xml" ContentType="application/vnd.openxmlformats-officedocument.presentationml.slide+xml"/>
  <Override PartName="/ppt/slides/slide127.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s/slide163.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slides/slide20.xml" ContentType="application/vnd.openxmlformats-officedocument.presentationml.slide+xml"/>
  <Override PartName="/ppt/slides/slide168.xml" ContentType="application/vnd.openxmlformats-officedocument.presentationml.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slides/slide139.xml" ContentType="application/vnd.openxmlformats-officedocument.presentationml.slide+xml"/>
  <Override PartName="/ppt/slides/slide157.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slides/slide164.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notesSlides/notesSlide23.xml" ContentType="application/vnd.openxmlformats-officedocument.presentationml.notesSlide+xml"/>
  <Override PartName="/ppt/slides/slide129.xml" ContentType="application/vnd.openxmlformats-officedocument.presentationml.slide+xml"/>
  <Override PartName="/ppt/notesSlides/notesSlide12.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viewProps.xml" ContentType="application/vnd.openxmlformats-officedocument.presentationml.viewProps+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64.xml" ContentType="application/vnd.openxmlformats-officedocument.presentationml.notesSlide+xml"/>
  <Override PartName="/ppt/slides/slide51.xml" ContentType="application/vnd.openxmlformats-officedocument.presentationml.slide+xml"/>
  <Override PartName="/ppt/notesSlides/notesSlide53.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1"/>
  </p:notesMasterIdLst>
  <p:sldIdLst>
    <p:sldId id="385" r:id="rId2"/>
    <p:sldId id="571" r:id="rId3"/>
    <p:sldId id="335" r:id="rId4"/>
    <p:sldId id="287" r:id="rId5"/>
    <p:sldId id="284" r:id="rId6"/>
    <p:sldId id="283" r:id="rId7"/>
    <p:sldId id="285" r:id="rId8"/>
    <p:sldId id="319" r:id="rId9"/>
    <p:sldId id="340" r:id="rId10"/>
    <p:sldId id="360" r:id="rId11"/>
    <p:sldId id="341" r:id="rId12"/>
    <p:sldId id="361" r:id="rId13"/>
    <p:sldId id="363" r:id="rId14"/>
    <p:sldId id="362" r:id="rId15"/>
    <p:sldId id="364" r:id="rId16"/>
    <p:sldId id="370" r:id="rId17"/>
    <p:sldId id="369" r:id="rId18"/>
    <p:sldId id="377" r:id="rId19"/>
    <p:sldId id="371" r:id="rId20"/>
    <p:sldId id="366" r:id="rId21"/>
    <p:sldId id="368" r:id="rId22"/>
    <p:sldId id="381" r:id="rId23"/>
    <p:sldId id="372" r:id="rId24"/>
    <p:sldId id="399" r:id="rId25"/>
    <p:sldId id="378" r:id="rId26"/>
    <p:sldId id="379" r:id="rId27"/>
    <p:sldId id="573" r:id="rId28"/>
    <p:sldId id="574" r:id="rId29"/>
    <p:sldId id="398" r:id="rId30"/>
    <p:sldId id="397" r:id="rId31"/>
    <p:sldId id="409" r:id="rId32"/>
    <p:sldId id="373" r:id="rId33"/>
    <p:sldId id="400" r:id="rId34"/>
    <p:sldId id="384" r:id="rId35"/>
    <p:sldId id="382" r:id="rId36"/>
    <p:sldId id="374" r:id="rId37"/>
    <p:sldId id="386" r:id="rId38"/>
    <p:sldId id="388" r:id="rId39"/>
    <p:sldId id="389" r:id="rId40"/>
    <p:sldId id="392" r:id="rId41"/>
    <p:sldId id="391" r:id="rId42"/>
    <p:sldId id="575" r:id="rId43"/>
    <p:sldId id="396" r:id="rId44"/>
    <p:sldId id="390" r:id="rId45"/>
    <p:sldId id="393" r:id="rId46"/>
    <p:sldId id="344" r:id="rId47"/>
    <p:sldId id="401" r:id="rId48"/>
    <p:sldId id="403" r:id="rId49"/>
    <p:sldId id="380" r:id="rId50"/>
    <p:sldId id="421" r:id="rId51"/>
    <p:sldId id="418" r:id="rId52"/>
    <p:sldId id="419" r:id="rId53"/>
    <p:sldId id="411" r:id="rId54"/>
    <p:sldId id="544" r:id="rId55"/>
    <p:sldId id="543" r:id="rId56"/>
    <p:sldId id="424" r:id="rId57"/>
    <p:sldId id="413" r:id="rId58"/>
    <p:sldId id="412" r:id="rId59"/>
    <p:sldId id="426" r:id="rId60"/>
    <p:sldId id="427" r:id="rId61"/>
    <p:sldId id="425" r:id="rId62"/>
    <p:sldId id="429" r:id="rId63"/>
    <p:sldId id="436" r:id="rId64"/>
    <p:sldId id="431" r:id="rId65"/>
    <p:sldId id="367" r:id="rId66"/>
    <p:sldId id="440" r:id="rId67"/>
    <p:sldId id="441" r:id="rId68"/>
    <p:sldId id="453" r:id="rId69"/>
    <p:sldId id="455" r:id="rId70"/>
    <p:sldId id="458" r:id="rId71"/>
    <p:sldId id="454" r:id="rId72"/>
    <p:sldId id="452" r:id="rId73"/>
    <p:sldId id="462" r:id="rId74"/>
    <p:sldId id="461" r:id="rId75"/>
    <p:sldId id="479" r:id="rId76"/>
    <p:sldId id="464" r:id="rId77"/>
    <p:sldId id="445" r:id="rId78"/>
    <p:sldId id="446" r:id="rId79"/>
    <p:sldId id="444" r:id="rId80"/>
    <p:sldId id="447" r:id="rId81"/>
    <p:sldId id="471" r:id="rId82"/>
    <p:sldId id="472" r:id="rId83"/>
    <p:sldId id="448" r:id="rId84"/>
    <p:sldId id="473" r:id="rId85"/>
    <p:sldId id="449" r:id="rId86"/>
    <p:sldId id="475" r:id="rId87"/>
    <p:sldId id="450" r:id="rId88"/>
    <p:sldId id="474" r:id="rId89"/>
    <p:sldId id="443" r:id="rId90"/>
    <p:sldId id="476" r:id="rId91"/>
    <p:sldId id="477" r:id="rId92"/>
    <p:sldId id="467" r:id="rId93"/>
    <p:sldId id="481" r:id="rId94"/>
    <p:sldId id="488" r:id="rId95"/>
    <p:sldId id="489" r:id="rId96"/>
    <p:sldId id="491" r:id="rId97"/>
    <p:sldId id="499" r:id="rId98"/>
    <p:sldId id="483" r:id="rId99"/>
    <p:sldId id="492" r:id="rId100"/>
    <p:sldId id="495" r:id="rId101"/>
    <p:sldId id="496" r:id="rId102"/>
    <p:sldId id="484" r:id="rId103"/>
    <p:sldId id="493" r:id="rId104"/>
    <p:sldId id="485" r:id="rId105"/>
    <p:sldId id="497" r:id="rId106"/>
    <p:sldId id="466" r:id="rId107"/>
    <p:sldId id="494" r:id="rId108"/>
    <p:sldId id="498" r:id="rId109"/>
    <p:sldId id="504" r:id="rId110"/>
    <p:sldId id="500" r:id="rId111"/>
    <p:sldId id="365" r:id="rId112"/>
    <p:sldId id="502" r:id="rId113"/>
    <p:sldId id="505" r:id="rId114"/>
    <p:sldId id="503" r:id="rId115"/>
    <p:sldId id="507" r:id="rId116"/>
    <p:sldId id="407" r:id="rId117"/>
    <p:sldId id="501" r:id="rId118"/>
    <p:sldId id="508" r:id="rId119"/>
    <p:sldId id="513" r:id="rId120"/>
    <p:sldId id="509" r:id="rId121"/>
    <p:sldId id="511" r:id="rId122"/>
    <p:sldId id="514" r:id="rId123"/>
    <p:sldId id="512" r:id="rId124"/>
    <p:sldId id="510" r:id="rId125"/>
    <p:sldId id="516" r:id="rId126"/>
    <p:sldId id="517" r:id="rId127"/>
    <p:sldId id="519" r:id="rId128"/>
    <p:sldId id="529" r:id="rId129"/>
    <p:sldId id="522" r:id="rId130"/>
    <p:sldId id="530" r:id="rId131"/>
    <p:sldId id="534" r:id="rId132"/>
    <p:sldId id="531" r:id="rId133"/>
    <p:sldId id="536" r:id="rId134"/>
    <p:sldId id="533" r:id="rId135"/>
    <p:sldId id="528" r:id="rId136"/>
    <p:sldId id="535" r:id="rId137"/>
    <p:sldId id="538" r:id="rId138"/>
    <p:sldId id="532" r:id="rId139"/>
    <p:sldId id="545" r:id="rId140"/>
    <p:sldId id="546" r:id="rId141"/>
    <p:sldId id="549" r:id="rId142"/>
    <p:sldId id="548" r:id="rId143"/>
    <p:sldId id="550" r:id="rId144"/>
    <p:sldId id="387" r:id="rId145"/>
    <p:sldId id="547" r:id="rId146"/>
    <p:sldId id="552" r:id="rId147"/>
    <p:sldId id="553" r:id="rId148"/>
    <p:sldId id="554" r:id="rId149"/>
    <p:sldId id="525" r:id="rId150"/>
    <p:sldId id="524" r:id="rId151"/>
    <p:sldId id="556" r:id="rId152"/>
    <p:sldId id="555" r:id="rId153"/>
    <p:sldId id="558" r:id="rId154"/>
    <p:sldId id="561" r:id="rId155"/>
    <p:sldId id="562" r:id="rId156"/>
    <p:sldId id="563" r:id="rId157"/>
    <p:sldId id="565" r:id="rId158"/>
    <p:sldId id="566" r:id="rId159"/>
    <p:sldId id="559" r:id="rId160"/>
    <p:sldId id="465" r:id="rId161"/>
    <p:sldId id="560" r:id="rId162"/>
    <p:sldId id="567" r:id="rId163"/>
    <p:sldId id="564" r:id="rId164"/>
    <p:sldId id="568" r:id="rId165"/>
    <p:sldId id="569" r:id="rId166"/>
    <p:sldId id="570" r:id="rId167"/>
    <p:sldId id="357" r:id="rId168"/>
    <p:sldId id="323" r:id="rId169"/>
    <p:sldId id="338" r:id="rId17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E5E5"/>
    <a:srgbClr val="FFCCCC"/>
    <a:srgbClr val="008E40"/>
    <a:srgbClr val="2D7D11"/>
    <a:srgbClr val="B68116"/>
    <a:srgbClr val="C59715"/>
    <a:srgbClr val="D48E82"/>
    <a:srgbClr val="DE908E"/>
    <a:srgbClr val="ECCBC6"/>
    <a:srgbClr val="E0ADA4"/>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4831" autoAdjust="0"/>
    <p:restoredTop sz="91423" autoAdjust="0"/>
  </p:normalViewPr>
  <p:slideViewPr>
    <p:cSldViewPr>
      <p:cViewPr varScale="1">
        <p:scale>
          <a:sx n="45" d="100"/>
          <a:sy n="45" d="100"/>
        </p:scale>
        <p:origin x="-878" y="-77"/>
      </p:cViewPr>
      <p:guideLst>
        <p:guide orient="horz" pos="2160"/>
        <p:guide pos="2880"/>
      </p:guideLst>
    </p:cSldViewPr>
  </p:slideViewPr>
  <p:outlineViewPr>
    <p:cViewPr>
      <p:scale>
        <a:sx n="33" d="100"/>
        <a:sy n="33" d="100"/>
      </p:scale>
      <p:origin x="0" y="432"/>
    </p:cViewPr>
  </p:outlineViewPr>
  <p:notesTextViewPr>
    <p:cViewPr>
      <p:scale>
        <a:sx n="100" d="100"/>
        <a:sy n="100" d="100"/>
      </p:scale>
      <p:origin x="0" y="0"/>
    </p:cViewPr>
  </p:notesTextViewPr>
  <p:sorterViewPr>
    <p:cViewPr>
      <p:scale>
        <a:sx n="66" d="100"/>
        <a:sy n="66" d="100"/>
      </p:scale>
      <p:origin x="0" y="23616"/>
    </p:cViewPr>
  </p:sorter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tableStyles" Target="tableStyles.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presProps" Target="pres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9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0E183DB-FAA9-4C10-B5AE-B64860E8B859}" type="datetimeFigureOut">
              <a:rPr lang="en-US" smtClean="0"/>
              <a:pPr/>
              <a:t>2/5/2020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54449B4-2648-4902-B7B4-19F4C90B6D07}"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8" Type="http://schemas.openxmlformats.org/officeDocument/2006/relationships/hyperlink" Target="https://en.wikipedia.org/wiki/Seafood" TargetMode="External"/><Relationship Id="rId3" Type="http://schemas.openxmlformats.org/officeDocument/2006/relationships/hyperlink" Target="https://en.wikipedia.org/wiki/Serotype" TargetMode="External"/><Relationship Id="rId7" Type="http://schemas.openxmlformats.org/officeDocument/2006/relationships/hyperlink" Target="https://en.wikipedia.org/wiki/Human_feces" TargetMode="External"/><Relationship Id="rId2" Type="http://schemas.openxmlformats.org/officeDocument/2006/relationships/slide" Target="../slides/slide124.xml"/><Relationship Id="rId1" Type="http://schemas.openxmlformats.org/officeDocument/2006/relationships/notesMaster" Target="../notesMasters/notesMaster1.xml"/><Relationship Id="rId6" Type="http://schemas.openxmlformats.org/officeDocument/2006/relationships/hyperlink" Target="https://en.wikipedia.org/wiki/Foodborne_illness" TargetMode="External"/><Relationship Id="rId5" Type="http://schemas.openxmlformats.org/officeDocument/2006/relationships/hyperlink" Target="https://en.wikipedia.org/wiki/Waterborne_diseases" TargetMode="External"/><Relationship Id="rId4" Type="http://schemas.openxmlformats.org/officeDocument/2006/relationships/hyperlink" Target="https://en.wikipedia.org/wiki/Cholera" TargetMode="Externa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https://www.deseretnews.com/top/1674/0/10-inspiring-quotes-that-link-Mormon-pioneers-to-modern-saints.html</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the spring of 1844 some of Joseph Smith's most trusted followers broke from him, and determined to expose his secret practice of polygamy and break up the political influence of Nauvoo on state politics. These dissenters purchased a printing press and published their first issue, with all of its content being an exposé of Joseph Smith. Three days later on Monday, June 10th, the Nauvoo City Council called an emergency meeting and declared that the newspaper was a public nuisance, ordered all copies gathered up and burned, and the press destroyed.</a:t>
            </a:r>
          </a:p>
          <a:p>
            <a:r>
              <a:rPr lang="en-US" dirty="0" smtClean="0"/>
              <a:t>Within days the county was on the verge of civil war, with armed bands everywhere. Joseph Smith, as mayor of Nauvoo, declared martial law within the city, preventing armed men from going out or coming in to town. When news of the situation reached Governor Thomas Ford, he immediately ordered out the state militia and went to Carthage to see the situation for himself. After reaching Carthage, Ford called for Smith and the Nauvoo City Council to surrender themselves to stand trial for the destruction of the press. Under a promise of protection, Joseph Smith and a few of the council members surrendered themselves on 24 June. Three days later, with the governor gone to Nauvoo, a group of Warsaw militia stormed the county jail and there killed Joseph Smith, his brother Hyrum, and wounded a third man, with a fourth man in the room escaping injury.</a:t>
            </a:r>
          </a:p>
        </p:txBody>
      </p:sp>
      <p:sp>
        <p:nvSpPr>
          <p:cNvPr id="4" name="Slide Number Placeholder 3"/>
          <p:cNvSpPr>
            <a:spLocks noGrp="1"/>
          </p:cNvSpPr>
          <p:nvPr>
            <p:ph type="sldNum" sz="quarter" idx="10"/>
          </p:nvPr>
        </p:nvSpPr>
        <p:spPr/>
        <p:txBody>
          <a:bodyPr/>
          <a:lstStyle/>
          <a:p>
            <a:fld id="{D54449B4-2648-4902-B7B4-19F4C90B6D07}" type="slidenum">
              <a:rPr lang="en-US" smtClean="0"/>
              <a:pPr/>
              <a:t>41</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43</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44</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47</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48</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62</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64</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66</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67</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69</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https://www.deseretnews.com/top/1674/0/10-inspiring-quotes-that-link-Mormon-pioneers-to-modern-saints.html</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Mt. Pisgah - Mormon Pioneer Way Station - near </a:t>
            </a:r>
            <a:r>
              <a:rPr lang="en-US" b="1" dirty="0" err="1" smtClean="0"/>
              <a:t>Talmage</a:t>
            </a:r>
            <a:r>
              <a:rPr lang="en-US" b="1" dirty="0" smtClean="0"/>
              <a:t>, Iowa </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71</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77</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79</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https://en.wikipedia.org/wiki/Mormon_Trail#/media/File:Mormon_Trail_3.png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80</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82</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84</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86</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88</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90</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91</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https://commons.wikimedia.org/wiki/File:United_States_1846-12-1848-02.png</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Dec 1845 – Texas</a:t>
            </a:r>
            <a:r>
              <a:rPr lang="en-US" sz="1200" kern="1200" baseline="0" dirty="0" smtClean="0">
                <a:solidFill>
                  <a:schemeClr val="tx1"/>
                </a:solidFill>
                <a:latin typeface="+mn-lt"/>
                <a:ea typeface="+mn-ea"/>
                <a:cs typeface="+mn-cs"/>
              </a:rPr>
              <a:t> &amp; disputed lands become state</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smtClean="0">
                <a:solidFill>
                  <a:schemeClr val="tx1"/>
                </a:solidFill>
                <a:latin typeface="+mn-lt"/>
                <a:ea typeface="+mn-ea"/>
                <a:cs typeface="+mn-cs"/>
              </a:rPr>
              <a:t>June 1846 – Oregon Country below 49 parallel incorporated into USA</a:t>
            </a:r>
            <a:endParaRPr lang="en-US" sz="1200" kern="1200" dirty="0" smtClean="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94</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95</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https://en.wikipedia.org/wiki/Mormon_Battalion</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97</a:t>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99</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101</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102</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103</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105</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106</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107</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noFill/>
          <a:ln>
            <a:solidFill>
              <a:srgbClr val="000000"/>
            </a:solidFill>
            <a:miter lim="800000"/>
            <a:headEnd/>
            <a:tailEnd/>
          </a:ln>
        </p:spPr>
      </p:sp>
      <p:sp>
        <p:nvSpPr>
          <p:cNvPr id="98307"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
        <p:nvSpPr>
          <p:cNvPr id="69636"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ADD9558-660C-4522-9446-3F830F6F7419}" type="slidenum">
              <a:rPr lang="en-US" smtClean="0"/>
              <a:pPr fontAlgn="base">
                <a:spcBef>
                  <a:spcPct val="0"/>
                </a:spcBef>
                <a:spcAft>
                  <a:spcPct val="0"/>
                </a:spcAft>
                <a:defRPr/>
              </a:pPr>
              <a:t>7</a:t>
            </a:fld>
            <a:endParaRPr lang="en-US" dirty="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108</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109</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110</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https://commons.wikimedia.org/wiki/File:United_States_1848-02-1848-05.png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111</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113</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116</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Rebecca and Hiram</a:t>
            </a:r>
            <a:r>
              <a:rPr lang="en-US" baseline="0" dirty="0" smtClean="0"/>
              <a:t> become Mormons in 1837 and move to Kirtland Ohio</a:t>
            </a:r>
          </a:p>
          <a:p>
            <a:r>
              <a:rPr lang="en-US" baseline="0" dirty="0" smtClean="0"/>
              <a:t>They are care-takers of Kirtland Temple</a:t>
            </a:r>
          </a:p>
          <a:p>
            <a:r>
              <a:rPr lang="en-US" baseline="0" dirty="0" smtClean="0"/>
              <a:t>They move with Church to Far West MO 1838</a:t>
            </a:r>
          </a:p>
          <a:p>
            <a:r>
              <a:rPr lang="en-US" baseline="0" dirty="0" smtClean="0"/>
              <a:t>Then to Nauvoo, IL 1839</a:t>
            </a:r>
          </a:p>
          <a:p>
            <a:r>
              <a:rPr lang="en-US" baseline="0" dirty="0" smtClean="0"/>
              <a:t>Then to Winter Quarters, </a:t>
            </a:r>
            <a:r>
              <a:rPr lang="en-US" baseline="0" dirty="0" err="1" smtClean="0"/>
              <a:t>Potawami</a:t>
            </a:r>
            <a:r>
              <a:rPr lang="en-US" baseline="0" dirty="0" smtClean="0"/>
              <a:t> territory (Iowa)</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119</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122</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0" i="0" kern="1200" dirty="0" smtClean="0">
                <a:solidFill>
                  <a:schemeClr val="tx1"/>
                </a:solidFill>
                <a:latin typeface="+mn-lt"/>
                <a:ea typeface="+mn-ea"/>
                <a:cs typeface="+mn-cs"/>
              </a:rPr>
              <a:t>Cholera is caused by a number of </a:t>
            </a:r>
            <a:r>
              <a:rPr lang="en-US" sz="1200" b="0" i="0" u="none" strike="noStrike" kern="1200" dirty="0" smtClean="0">
                <a:solidFill>
                  <a:schemeClr val="tx1"/>
                </a:solidFill>
                <a:latin typeface="+mn-lt"/>
                <a:ea typeface="+mn-ea"/>
                <a:cs typeface="+mn-cs"/>
                <a:hlinkClick r:id="rId3" tooltip="Serotype"/>
              </a:rPr>
              <a:t>types</a:t>
            </a:r>
            <a:r>
              <a:rPr lang="en-US" sz="1200" b="0" i="0" kern="1200" dirty="0" smtClean="0">
                <a:solidFill>
                  <a:schemeClr val="tx1"/>
                </a:solidFill>
                <a:latin typeface="+mn-lt"/>
                <a:ea typeface="+mn-ea"/>
                <a:cs typeface="+mn-cs"/>
              </a:rPr>
              <a:t> of </a:t>
            </a:r>
            <a:r>
              <a:rPr lang="en-US" sz="1200" b="0" i="1" kern="1200" dirty="0" err="1" smtClean="0">
                <a:solidFill>
                  <a:schemeClr val="tx1"/>
                </a:solidFill>
                <a:latin typeface="+mn-lt"/>
                <a:ea typeface="+mn-ea"/>
                <a:cs typeface="+mn-cs"/>
              </a:rPr>
              <a:t>Vibrio</a:t>
            </a:r>
            <a:r>
              <a:rPr lang="en-US" sz="1200" b="0" i="1" kern="1200" dirty="0" smtClean="0">
                <a:solidFill>
                  <a:schemeClr val="tx1"/>
                </a:solidFill>
                <a:latin typeface="+mn-lt"/>
                <a:ea typeface="+mn-ea"/>
                <a:cs typeface="+mn-cs"/>
              </a:rPr>
              <a:t> </a:t>
            </a:r>
            <a:r>
              <a:rPr lang="en-US" sz="1200" b="0" i="1" kern="1200" dirty="0" err="1" smtClean="0">
                <a:solidFill>
                  <a:schemeClr val="tx1"/>
                </a:solidFill>
                <a:latin typeface="+mn-lt"/>
                <a:ea typeface="+mn-ea"/>
                <a:cs typeface="+mn-cs"/>
              </a:rPr>
              <a:t>cholerae</a:t>
            </a:r>
            <a:r>
              <a:rPr lang="en-US" sz="1200" b="0" i="0" kern="1200" dirty="0" smtClean="0">
                <a:solidFill>
                  <a:schemeClr val="tx1"/>
                </a:solidFill>
                <a:latin typeface="+mn-lt"/>
                <a:ea typeface="+mn-ea"/>
                <a:cs typeface="+mn-cs"/>
              </a:rPr>
              <a:t>, with some types producing more severe disease than others.</a:t>
            </a:r>
            <a:r>
              <a:rPr lang="en-US" sz="1200" b="0" i="0" u="none" strike="noStrike" kern="1200" baseline="30000" dirty="0" smtClean="0">
                <a:solidFill>
                  <a:schemeClr val="tx1"/>
                </a:solidFill>
                <a:latin typeface="+mn-lt"/>
                <a:ea typeface="+mn-ea"/>
                <a:cs typeface="+mn-cs"/>
                <a:hlinkClick r:id="rId4"/>
              </a:rPr>
              <a:t>[1]</a:t>
            </a:r>
            <a:r>
              <a:rPr lang="en-US" sz="1200" b="0" i="0" kern="1200" dirty="0" smtClean="0">
                <a:solidFill>
                  <a:schemeClr val="tx1"/>
                </a:solidFill>
                <a:latin typeface="+mn-lt"/>
                <a:ea typeface="+mn-ea"/>
                <a:cs typeface="+mn-cs"/>
              </a:rPr>
              <a:t> It is spread mostly by </a:t>
            </a:r>
            <a:r>
              <a:rPr lang="en-US" sz="1200" b="0" i="0" u="none" strike="noStrike" kern="1200" dirty="0" smtClean="0">
                <a:solidFill>
                  <a:schemeClr val="tx1"/>
                </a:solidFill>
                <a:latin typeface="+mn-lt"/>
                <a:ea typeface="+mn-ea"/>
                <a:cs typeface="+mn-cs"/>
                <a:hlinkClick r:id="rId5" tooltip="Waterborne diseases"/>
              </a:rPr>
              <a:t>unsafe water</a:t>
            </a:r>
            <a:r>
              <a:rPr lang="en-US" sz="1200" b="0" i="0" kern="1200" dirty="0" smtClean="0">
                <a:solidFill>
                  <a:schemeClr val="tx1"/>
                </a:solidFill>
                <a:latin typeface="+mn-lt"/>
                <a:ea typeface="+mn-ea"/>
                <a:cs typeface="+mn-cs"/>
              </a:rPr>
              <a:t> and </a:t>
            </a:r>
            <a:r>
              <a:rPr lang="en-US" sz="1200" b="0" i="0" u="none" strike="noStrike" kern="1200" dirty="0" smtClean="0">
                <a:solidFill>
                  <a:schemeClr val="tx1"/>
                </a:solidFill>
                <a:latin typeface="+mn-lt"/>
                <a:ea typeface="+mn-ea"/>
                <a:cs typeface="+mn-cs"/>
                <a:hlinkClick r:id="rId6" tooltip="Foodborne illness"/>
              </a:rPr>
              <a:t>unsafe food</a:t>
            </a:r>
            <a:r>
              <a:rPr lang="en-US" sz="1200" b="0" i="0" kern="1200" dirty="0" smtClean="0">
                <a:solidFill>
                  <a:schemeClr val="tx1"/>
                </a:solidFill>
                <a:latin typeface="+mn-lt"/>
                <a:ea typeface="+mn-ea"/>
                <a:cs typeface="+mn-cs"/>
              </a:rPr>
              <a:t> that has been contaminated with </a:t>
            </a:r>
            <a:r>
              <a:rPr lang="en-US" sz="1200" b="0" i="0" u="none" strike="noStrike" kern="1200" dirty="0" smtClean="0">
                <a:solidFill>
                  <a:schemeClr val="tx1"/>
                </a:solidFill>
                <a:latin typeface="+mn-lt"/>
                <a:ea typeface="+mn-ea"/>
                <a:cs typeface="+mn-cs"/>
                <a:hlinkClick r:id="rId7" tooltip="Human feces"/>
              </a:rPr>
              <a:t>human feces</a:t>
            </a:r>
            <a:r>
              <a:rPr lang="en-US" sz="1200" b="0" i="0" kern="1200" dirty="0" smtClean="0">
                <a:solidFill>
                  <a:schemeClr val="tx1"/>
                </a:solidFill>
                <a:latin typeface="+mn-lt"/>
                <a:ea typeface="+mn-ea"/>
                <a:cs typeface="+mn-cs"/>
              </a:rPr>
              <a:t> containing the bacteria. Undercooked </a:t>
            </a:r>
            <a:r>
              <a:rPr lang="en-US" sz="1200" b="0" i="0" u="none" strike="noStrike" kern="1200" dirty="0" smtClean="0">
                <a:solidFill>
                  <a:schemeClr val="tx1"/>
                </a:solidFill>
                <a:latin typeface="+mn-lt"/>
                <a:ea typeface="+mn-ea"/>
                <a:cs typeface="+mn-cs"/>
                <a:hlinkClick r:id="rId8" tooltip="Seafood"/>
              </a:rPr>
              <a:t>seafood</a:t>
            </a:r>
            <a:r>
              <a:rPr lang="en-US" sz="1200" b="0" i="0" kern="1200" dirty="0" smtClean="0">
                <a:solidFill>
                  <a:schemeClr val="tx1"/>
                </a:solidFill>
                <a:latin typeface="+mn-lt"/>
                <a:ea typeface="+mn-ea"/>
                <a:cs typeface="+mn-cs"/>
              </a:rPr>
              <a:t> is a common source. Humans are the only animal affected.</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124</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127</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r>
              <a:rPr lang="en-US" dirty="0" smtClean="0"/>
              <a:t>1850:14 years</a:t>
            </a:r>
            <a:r>
              <a:rPr lang="en-US" baseline="0" dirty="0" smtClean="0"/>
              <a:t> old, travel to Independence to join </a:t>
            </a:r>
            <a:r>
              <a:rPr lang="en-US" baseline="0" dirty="0" err="1" smtClean="0"/>
              <a:t>Brewsterite</a:t>
            </a:r>
            <a:r>
              <a:rPr lang="en-US" baseline="0" dirty="0" smtClean="0"/>
              <a:t> wagon train</a:t>
            </a:r>
            <a:endParaRPr lang="en-US" dirty="0" smtClean="0"/>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128</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133</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route from Independence</a:t>
            </a:r>
            <a:r>
              <a:rPr lang="en-US" baseline="0" dirty="0" smtClean="0"/>
              <a:t> to south is Santa Fe mountain route </a:t>
            </a:r>
          </a:p>
          <a:p>
            <a:r>
              <a:rPr lang="en-US" baseline="0" dirty="0" smtClean="0"/>
              <a:t>Route from Santa Fe to California is Mormon Battalion Road</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136</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137</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139</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140</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base" latinLnBrk="0" hangingPunct="1">
              <a:lnSpc>
                <a:spcPct val="100000"/>
              </a:lnSpc>
              <a:spcBef>
                <a:spcPts val="0"/>
              </a:spcBef>
              <a:spcAft>
                <a:spcPts val="0"/>
              </a:spcAft>
              <a:buClrTx/>
              <a:buSzTx/>
              <a:buFontTx/>
              <a:buNone/>
              <a:tabLst/>
              <a:defRPr/>
            </a:pPr>
            <a:r>
              <a:rPr lang="en-US" sz="1200" spc="100" dirty="0" smtClean="0">
                <a:solidFill>
                  <a:schemeClr val="bg1"/>
                </a:solidFill>
                <a:latin typeface="Monotype Corsiva" pitchFamily="66" charset="0"/>
              </a:rPr>
              <a:t>“Go ye therefore, and teach all nations“ Matthew 28, 19-20</a:t>
            </a:r>
            <a:endParaRPr lang="en-US" sz="1200" kern="1200" dirty="0" smtClean="0">
              <a:solidFill>
                <a:schemeClr val="tx1"/>
              </a:solidFill>
              <a:latin typeface="+mn-lt"/>
              <a:ea typeface="+mn-ea"/>
              <a:cs typeface="+mn-cs"/>
            </a:endParaRPr>
          </a:p>
          <a:p>
            <a:pPr rtl="0" eaLnBrk="1" fontAlgn="base" latinLnBrk="0" hangingPunct="1"/>
            <a:r>
              <a:rPr lang="en-US" sz="1200" kern="1200" dirty="0" smtClean="0">
                <a:solidFill>
                  <a:schemeClr val="tx1"/>
                </a:solidFill>
                <a:latin typeface="+mn-lt"/>
                <a:ea typeface="+mn-ea"/>
                <a:cs typeface="+mn-cs"/>
              </a:rPr>
              <a:t> “Ye are called to bring to pass the gathering of mine elect; for mine elect hear my voice. …</a:t>
            </a:r>
            <a:endParaRPr lang="en-US" dirty="0" smtClean="0"/>
          </a:p>
          <a:p>
            <a:pPr rtl="0" eaLnBrk="1" fontAlgn="base" latinLnBrk="0" hangingPunct="1"/>
            <a:r>
              <a:rPr lang="en-US" sz="1200" kern="1200" dirty="0" smtClean="0">
                <a:solidFill>
                  <a:schemeClr val="tx1"/>
                </a:solidFill>
                <a:latin typeface="+mn-lt"/>
                <a:ea typeface="+mn-ea"/>
                <a:cs typeface="+mn-cs"/>
              </a:rPr>
              <a:t>        Wherefore the decree hath gone forth from the Father that they shall be gathered in unto  </a:t>
            </a:r>
            <a:endParaRPr lang="en-US" dirty="0" smtClean="0"/>
          </a:p>
          <a:p>
            <a:pPr rtl="0" eaLnBrk="1" fontAlgn="base" latinLnBrk="0" hangingPunct="1"/>
            <a:r>
              <a:rPr lang="en-US" sz="1200" kern="1200" dirty="0" smtClean="0">
                <a:solidFill>
                  <a:schemeClr val="tx1"/>
                </a:solidFill>
                <a:latin typeface="+mn-lt"/>
                <a:ea typeface="+mn-ea"/>
                <a:cs typeface="+mn-cs"/>
              </a:rPr>
              <a:t>         one place upon the face of this land.” (Doctrine &amp; Covenants 29:7–8.)</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141</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fontAlgn="base" latinLnBrk="0" hangingPunct="1"/>
            <a:r>
              <a:rPr lang="en-US" sz="1200" kern="1200" dirty="0" smtClean="0">
                <a:solidFill>
                  <a:schemeClr val="tx1"/>
                </a:solidFill>
                <a:latin typeface="+mn-lt"/>
                <a:ea typeface="+mn-ea"/>
                <a:cs typeface="+mn-cs"/>
              </a:rPr>
              <a:t>“Go ye therefore, and teach all nations“ Matthew 28, 19-20</a:t>
            </a:r>
          </a:p>
          <a:p>
            <a:pPr rtl="0" eaLnBrk="1" fontAlgn="base" latinLnBrk="0" hangingPunct="1"/>
            <a:r>
              <a:rPr lang="en-US" sz="1200" kern="1200" dirty="0" smtClean="0">
                <a:solidFill>
                  <a:schemeClr val="tx1"/>
                </a:solidFill>
                <a:latin typeface="+mn-lt"/>
                <a:ea typeface="+mn-ea"/>
                <a:cs typeface="+mn-cs"/>
              </a:rPr>
              <a:t> “Ye are called to bring to pass the gathering of mine elect; for mine elect hear my voice. …</a:t>
            </a:r>
          </a:p>
          <a:p>
            <a:pPr rtl="0" eaLnBrk="1" fontAlgn="base" latinLnBrk="0" hangingPunct="1"/>
            <a:r>
              <a:rPr lang="en-US" sz="1200" kern="1200" dirty="0" smtClean="0">
                <a:solidFill>
                  <a:schemeClr val="tx1"/>
                </a:solidFill>
                <a:latin typeface="+mn-lt"/>
                <a:ea typeface="+mn-ea"/>
                <a:cs typeface="+mn-cs"/>
              </a:rPr>
              <a:t>        Wherefore the decree hath gone forth from the Father that they shall be gathered in unto  </a:t>
            </a:r>
          </a:p>
          <a:p>
            <a:pPr rtl="0" eaLnBrk="1" fontAlgn="base" latinLnBrk="0" hangingPunct="1"/>
            <a:r>
              <a:rPr lang="en-US" sz="1200" kern="1200" dirty="0" smtClean="0">
                <a:solidFill>
                  <a:schemeClr val="tx1"/>
                </a:solidFill>
                <a:latin typeface="+mn-lt"/>
                <a:ea typeface="+mn-ea"/>
                <a:cs typeface="+mn-cs"/>
              </a:rPr>
              <a:t>         one place upon the face of this land.” (Doctrine &amp; Covenants 29:7–8.)</a:t>
            </a:r>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D54449B4-2648-4902-B7B4-19F4C90B6D07}" type="slidenum">
              <a:rPr lang="en-US" smtClean="0"/>
              <a:pPr/>
              <a:t>143</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fontAlgn="base" latinLnBrk="0" hangingPunct="1"/>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D54449B4-2648-4902-B7B4-19F4C90B6D07}" type="slidenum">
              <a:rPr lang="en-US" smtClean="0"/>
              <a:pPr/>
              <a:t>146</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149</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Mary Parson Johnson – born</a:t>
            </a:r>
            <a:r>
              <a:rPr lang="en-US" baseline="0" dirty="0" smtClean="0"/>
              <a:t> 1850</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10</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158</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159</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162</a:t>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164</a:t>
            </a:fld>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166</a:t>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169</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Prophets in LDS are similar to Old Testament</a:t>
            </a:r>
            <a:r>
              <a:rPr lang="en-US" baseline="0" dirty="0" smtClean="0"/>
              <a:t> prophets Abraham, Moses, Isaiah</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26</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2/5/2020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2/5/2020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2/5/2020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2/5/2020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053C62D-581A-4BC7-9879-DBF9D62A2FB8}" type="datetimeFigureOut">
              <a:rPr lang="en-US" smtClean="0"/>
              <a:pPr/>
              <a:t>2/5/2020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053C62D-581A-4BC7-9879-DBF9D62A2FB8}" type="datetimeFigureOut">
              <a:rPr lang="en-US" smtClean="0"/>
              <a:pPr/>
              <a:t>2/5/2020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053C62D-581A-4BC7-9879-DBF9D62A2FB8}" type="datetimeFigureOut">
              <a:rPr lang="en-US" smtClean="0"/>
              <a:pPr/>
              <a:t>2/5/2020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053C62D-581A-4BC7-9879-DBF9D62A2FB8}" type="datetimeFigureOut">
              <a:rPr lang="en-US" smtClean="0"/>
              <a:pPr/>
              <a:t>2/5/2020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53C62D-581A-4BC7-9879-DBF9D62A2FB8}" type="datetimeFigureOut">
              <a:rPr lang="en-US" smtClean="0"/>
              <a:pPr/>
              <a:t>2/5/2020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2/5/2020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2/5/2020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053C62D-581A-4BC7-9879-DBF9D62A2FB8}" type="datetimeFigureOut">
              <a:rPr lang="en-US" smtClean="0"/>
              <a:pPr/>
              <a:t>2/5/2020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DCC610-9A0A-43E9-9558-01FD22C5CD7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audio" Target="file:///E:\03%20The%20Old%20Pine%20Tree.mp3" TargetMode="External"/><Relationship Id="rId5" Type="http://schemas.openxmlformats.org/officeDocument/2006/relationships/image" Target="../media/image2.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6.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7.png"/></Relationships>
</file>

<file path=ppt/slides/_rels/slide100.xml.rels><?xml version="1.0" encoding="UTF-8" standalone="yes"?>
<Relationships xmlns="http://schemas.openxmlformats.org/package/2006/relationships"><Relationship Id="rId2" Type="http://schemas.openxmlformats.org/officeDocument/2006/relationships/hyperlink" Target="https://www.theclio.com/web/entry?id=19431" TargetMode="Externa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67.jpe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66.png"/><Relationship Id="rId5" Type="http://schemas.openxmlformats.org/officeDocument/2006/relationships/image" Target="../media/image63.png"/><Relationship Id="rId4" Type="http://schemas.openxmlformats.org/officeDocument/2006/relationships/image" Target="../media/image7.png"/></Relationships>
</file>

<file path=ppt/slides/_rels/slide102.xml.rels><?xml version="1.0" encoding="UTF-8" standalone="yes"?>
<Relationships xmlns="http://schemas.openxmlformats.org/package/2006/relationships"><Relationship Id="rId3" Type="http://schemas.openxmlformats.org/officeDocument/2006/relationships/hyperlink" Target="https://en.wikipedia.org/wiki/Mormon_Battalion" TargetMode="External"/><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69.pn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68.jpeg"/><Relationship Id="rId5" Type="http://schemas.openxmlformats.org/officeDocument/2006/relationships/image" Target="../media/image63.png"/><Relationship Id="rId4" Type="http://schemas.openxmlformats.org/officeDocument/2006/relationships/image" Target="../media/image7.png"/></Relationships>
</file>

<file path=ppt/slides/_rels/slide104.xml.rels><?xml version="1.0" encoding="UTF-8" standalone="yes"?>
<Relationships xmlns="http://schemas.openxmlformats.org/package/2006/relationships"><Relationship Id="rId2" Type="http://schemas.openxmlformats.org/officeDocument/2006/relationships/hyperlink" Target="https://en.wikipedia.org/wiki/Jean_Baptiste_Charbonneau" TargetMode="Externa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70.jpeg"/><Relationship Id="rId5" Type="http://schemas.openxmlformats.org/officeDocument/2006/relationships/image" Target="../media/image63.png"/><Relationship Id="rId4" Type="http://schemas.openxmlformats.org/officeDocument/2006/relationships/image" Target="../media/image7.png"/></Relationships>
</file>

<file path=ppt/slides/_rels/slide106.xml.rels><?xml version="1.0" encoding="UTF-8" standalone="yes"?>
<Relationships xmlns="http://schemas.openxmlformats.org/package/2006/relationships"><Relationship Id="rId3" Type="http://schemas.openxmlformats.org/officeDocument/2006/relationships/hyperlink" Target="https://history.lds.org/article/trek/pioneer-story-council-bluffs?lang=eng" TargetMode="External"/><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71.png"/><Relationship Id="rId5" Type="http://schemas.openxmlformats.org/officeDocument/2006/relationships/image" Target="../media/image63.png"/><Relationship Id="rId4" Type="http://schemas.openxmlformats.org/officeDocument/2006/relationships/image" Target="../media/image7.png"/></Relationships>
</file>

<file path=ppt/slides/_rels/slide1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72.png"/><Relationship Id="rId4" Type="http://schemas.openxmlformats.org/officeDocument/2006/relationships/image" Target="../media/image7.png"/></Relationships>
</file>

<file path=ppt/slides/_rels/slide10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7.png"/></Relationships>
</file>

<file path=ppt/slides/_rels/slide11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7.png"/></Relationships>
</file>

<file path=ppt/slides/_rels/slide11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hyperlink" Target="https://en.wikipedia.org/wiki/State_of_Deseret" TargetMode="Externa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74.png"/><Relationship Id="rId2" Type="http://schemas.openxmlformats.org/officeDocument/2006/relationships/notesSlide" Target="../notesSlides/notesSlide44.xml"/><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3.png"/><Relationship Id="rId4" Type="http://schemas.openxmlformats.org/officeDocument/2006/relationships/image" Target="../media/image7.png"/></Relationships>
</file>

<file path=ppt/slides/_rels/slide114.xml.rels><?xml version="1.0" encoding="UTF-8" standalone="yes"?>
<Relationships xmlns="http://schemas.openxmlformats.org/package/2006/relationships"><Relationship Id="rId3" Type="http://schemas.openxmlformats.org/officeDocument/2006/relationships/hyperlink" Target="https://en.wikipedia.org/wiki/State_of_Deseret" TargetMode="External"/><Relationship Id="rId2" Type="http://schemas.openxmlformats.org/officeDocument/2006/relationships/image" Target="../media/image76.png"/><Relationship Id="rId1" Type="http://schemas.openxmlformats.org/officeDocument/2006/relationships/slideLayout" Target="../slideLayouts/slideLayout7.xml"/><Relationship Id="rId4" Type="http://schemas.openxmlformats.org/officeDocument/2006/relationships/image" Target="../media/image77.png"/></Relationships>
</file>

<file path=ppt/slides/_rels/slide11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9.jpeg"/><Relationship Id="rId5" Type="http://schemas.openxmlformats.org/officeDocument/2006/relationships/image" Target="../media/image10.png"/><Relationship Id="rId4" Type="http://schemas.openxmlformats.org/officeDocument/2006/relationships/image" Target="../media/image74.png"/></Relationships>
</file>

<file path=ppt/slides/_rels/slide11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hyperlink" Target="https://en.wikipedia.org/wiki/Utah_Territory" TargetMode="Externa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6.xml"/><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2" Type="http://schemas.openxmlformats.org/officeDocument/2006/relationships/hyperlink" Target="https://en.wikipedia.org/wiki/Mormons" TargetMode="Externa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hyperlink" Target="http://mtpleasantpioneerofthemonth.blogspot.com/2015/07/rebecca-winters-pioneer-of-month-july.html" TargetMode="Externa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82.png"/><Relationship Id="rId5" Type="http://schemas.openxmlformats.org/officeDocument/2006/relationships/image" Target="../media/image81.jpeg"/><Relationship Id="rId4" Type="http://schemas.openxmlformats.org/officeDocument/2006/relationships/image" Target="../media/image9.png"/></Relationships>
</file>

<file path=ppt/slides/_rels/slide123.xml.rels><?xml version="1.0" encoding="UTF-8" standalone="yes"?>
<Relationships xmlns="http://schemas.openxmlformats.org/package/2006/relationships"><Relationship Id="rId3" Type="http://schemas.openxmlformats.org/officeDocument/2006/relationships/hyperlink" Target="http://mormonhistoricsites.org/rebecca-winters-gravesite/" TargetMode="External"/><Relationship Id="rId2" Type="http://schemas.openxmlformats.org/officeDocument/2006/relationships/hyperlink" Target="https://history.lds.org/overlandtravel/pioneers/9735/rebecca-winters?lang=eng" TargetMode="External"/><Relationship Id="rId1" Type="http://schemas.openxmlformats.org/officeDocument/2006/relationships/slideLayout" Target="../slideLayouts/slideLayout7.xml"/><Relationship Id="rId4" Type="http://schemas.openxmlformats.org/officeDocument/2006/relationships/image" Target="../media/image83.png"/></Relationships>
</file>

<file path=ppt/slides/_rels/slide12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84.png"/><Relationship Id="rId4" Type="http://schemas.openxmlformats.org/officeDocument/2006/relationships/image" Target="../media/image82.png"/></Relationships>
</file>

<file path=ppt/slides/_rels/slide12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5.png"/><Relationship Id="rId1" Type="http://schemas.openxmlformats.org/officeDocument/2006/relationships/slideLayout" Target="../slideLayouts/slideLayout7.xml"/><Relationship Id="rId4" Type="http://schemas.openxmlformats.org/officeDocument/2006/relationships/image" Target="../media/image86.jpeg"/></Relationships>
</file>

<file path=ppt/slides/_rels/slide126.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5.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88.png"/></Relationships>
</file>

<file path=ppt/slides/_rels/slide12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0.xml"/><Relationship Id="rId1" Type="http://schemas.openxmlformats.org/officeDocument/2006/relationships/slideLayout" Target="../slideLayouts/slideLayout7.xml"/><Relationship Id="rId5" Type="http://schemas.openxmlformats.org/officeDocument/2006/relationships/image" Target="../media/image89.jpeg"/><Relationship Id="rId4" Type="http://schemas.openxmlformats.org/officeDocument/2006/relationships/image" Target="../media/image11.png"/></Relationships>
</file>

<file path=ppt/slides/_rels/slide12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30.xml.rels><?xml version="1.0" encoding="UTF-8" standalone="yes"?>
<Relationships xmlns="http://schemas.openxmlformats.org/package/2006/relationships"><Relationship Id="rId8" Type="http://schemas.openxmlformats.org/officeDocument/2006/relationships/hyperlink" Target="https://en.wikipedia.org/wiki/University_of_the_Pacific_(United_States)" TargetMode="External"/><Relationship Id="rId13" Type="http://schemas.openxmlformats.org/officeDocument/2006/relationships/hyperlink" Target="https://en.wikipedia.org/wiki/Ghost_town" TargetMode="External"/><Relationship Id="rId3" Type="http://schemas.openxmlformats.org/officeDocument/2006/relationships/hyperlink" Target="https://en.wikipedia.org/wiki/Irataba" TargetMode="External"/><Relationship Id="rId7" Type="http://schemas.openxmlformats.org/officeDocument/2006/relationships/hyperlink" Target="https://en.wikipedia.org/w/index.php?title=Royal_B._Stratton&amp;action=edit&amp;redlink=1" TargetMode="External"/><Relationship Id="rId12" Type="http://schemas.openxmlformats.org/officeDocument/2006/relationships/hyperlink" Target="https://en.wikipedia.org/wiki/Oatman,_Arizona" TargetMode="External"/><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 Id="rId6" Type="http://schemas.openxmlformats.org/officeDocument/2006/relationships/hyperlink" Target="https://en.wikipedia.org/wiki/Rape" TargetMode="External"/><Relationship Id="rId11" Type="http://schemas.openxmlformats.org/officeDocument/2006/relationships/hyperlink" Target="https://en.wikipedia.org/wiki/Myocardial_infarction" TargetMode="External"/><Relationship Id="rId5" Type="http://schemas.openxmlformats.org/officeDocument/2006/relationships/hyperlink" Target="https://en.wikipedia.org/wiki/Fort_Yuma" TargetMode="External"/><Relationship Id="rId10" Type="http://schemas.openxmlformats.org/officeDocument/2006/relationships/hyperlink" Target="https://en.wikipedia.org/wiki/Sherman,_Texas" TargetMode="External"/><Relationship Id="rId4" Type="http://schemas.openxmlformats.org/officeDocument/2006/relationships/hyperlink" Target="https://en.wikipedia.org/wiki/Quechan_people" TargetMode="External"/><Relationship Id="rId9" Type="http://schemas.openxmlformats.org/officeDocument/2006/relationships/hyperlink" Target="https://en.wikipedia.org/wiki/New_York_(state)" TargetMode="External"/></Relationships>
</file>

<file path=ppt/slides/_rels/slide131.xml.rels><?xml version="1.0" encoding="UTF-8" standalone="yes"?>
<Relationships xmlns="http://schemas.openxmlformats.org/package/2006/relationships"><Relationship Id="rId2" Type="http://schemas.openxmlformats.org/officeDocument/2006/relationships/hyperlink" Target="https://www.wikitree.com/wiki/Oatman-62" TargetMode="Externa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hyperlink" Target="https://truewestmagazine.com/10-myths-about-olive-oatman/" TargetMode="Externa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91.jpeg"/><Relationship Id="rId4" Type="http://schemas.openxmlformats.org/officeDocument/2006/relationships/image" Target="../media/image89.jpeg"/></Relationships>
</file>

<file path=ppt/slides/_rels/slide134.xml.rels><?xml version="1.0" encoding="UTF-8" standalone="yes"?>
<Relationships xmlns="http://schemas.openxmlformats.org/package/2006/relationships"><Relationship Id="rId2" Type="http://schemas.openxmlformats.org/officeDocument/2006/relationships/hyperlink" Target="http://socorro-history.org/HISTORY/PH_History/201003_trails02.pdf" TargetMode="Externa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hyperlink" Target="https://en.wikipedia.org/wiki/Church_of_Christ_(Brewsterite)" TargetMode="Externa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89.jpeg"/></Relationships>
</file>

<file path=ppt/slides/_rels/slide13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92.png"/><Relationship Id="rId4" Type="http://schemas.openxmlformats.org/officeDocument/2006/relationships/image" Target="../media/image89.jpeg"/></Relationships>
</file>

<file path=ppt/slides/_rels/slide138.xml.rels><?xml version="1.0" encoding="UTF-8" standalone="yes"?>
<Relationships xmlns="http://schemas.openxmlformats.org/package/2006/relationships"><Relationship Id="rId3" Type="http://schemas.openxmlformats.org/officeDocument/2006/relationships/hyperlink" Target="http://socorro-history.org/HISTORY/PH_History/201003_trails02.pdf" TargetMode="External"/><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92.png"/></Relationships>
</file>

<file path=ppt/slides/_rels/slide14.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94.png"/><Relationship Id="rId4" Type="http://schemas.openxmlformats.org/officeDocument/2006/relationships/image" Target="../media/image12.jpeg"/></Relationships>
</file>

<file path=ppt/slides/_rels/slide14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hyperlink" Target="http://en.elds.org/historyofmormonism-com/files/2010/05/mormon-missionaries3.jpg" TargetMode="External"/><Relationship Id="rId2" Type="http://schemas.openxmlformats.org/officeDocument/2006/relationships/hyperlink" Target="https://historyofmormonism.com/2008/07/08/first_mormon_missions/" TargetMode="External"/><Relationship Id="rId1" Type="http://schemas.openxmlformats.org/officeDocument/2006/relationships/slideLayout" Target="../slideLayouts/slideLayout7.xml"/><Relationship Id="rId4" Type="http://schemas.openxmlformats.org/officeDocument/2006/relationships/hyperlink" Target="https://en.wikipedia.org/wiki/Missionary_(LDS_Church)" TargetMode="External"/></Relationships>
</file>

<file path=ppt/slides/_rels/slide14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hyperlink" Target="https://mormonmigration.lib.byu.edu/explore/" TargetMode="Externa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hyperlink" Target="https://www.lds.org/ensign/1975/07/coming-to-zion-saga-of-the-gathering?lang=eng" TargetMode="External"/><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package" Target="../embeddings/Microsoft_Office_Excel_Worksheet1.xlsx"/></Relationships>
</file>

<file path=ppt/slides/_rels/slide146.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97.png"/><Relationship Id="rId1" Type="http://schemas.openxmlformats.org/officeDocument/2006/relationships/slideLayout" Target="../slideLayouts/slideLayout7.xml"/><Relationship Id="rId4" Type="http://schemas.openxmlformats.org/officeDocument/2006/relationships/image" Target="../media/image98.jpeg"/></Relationships>
</file>

<file path=ppt/slides/_rels/slide148.xml.rels><?xml version="1.0" encoding="UTF-8" standalone="yes"?>
<Relationships xmlns="http://schemas.openxmlformats.org/package/2006/relationships"><Relationship Id="rId2" Type="http://schemas.openxmlformats.org/officeDocument/2006/relationships/hyperlink" Target="https://www.deseretnews.com/article/1347748/Mormon-Grove.html" TargetMode="Externa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hyperlink" Target="http://www.tellmystorytoo.com/member_pdfs/maren-kjirstine-johansen-(larsen)_713_277.pdf" TargetMode="External"/><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100.png"/><Relationship Id="rId4" Type="http://schemas.openxmlformats.org/officeDocument/2006/relationships/image" Target="../media/image99.png"/></Relationships>
</file>

<file path=ppt/slides/_rels/slide15.xml.rels><?xml version="1.0" encoding="UTF-8" standalone="yes"?>
<Relationships xmlns="http://schemas.openxmlformats.org/package/2006/relationships"><Relationship Id="rId3" Type="http://schemas.openxmlformats.org/officeDocument/2006/relationships/hyperlink" Target="https://en.wikipedia.org/wiki/Angel_Moroni" TargetMode="External"/><Relationship Id="rId2" Type="http://schemas.openxmlformats.org/officeDocument/2006/relationships/hyperlink" Target="https://en.wikipedia.org/wiki/Second_Great_Awakening" TargetMode="Externa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hyperlink" Target="https://history.lds.org/overlandtravel/sources/5447/parsons-mary-c-hristine-johnson-a-handcart-survivor-deseret-evening-news-29-june-1897-8?lang=eng" TargetMode="External"/><Relationship Id="rId2" Type="http://schemas.openxmlformats.org/officeDocument/2006/relationships/hyperlink" Target="http://ldswomenshistory.blogspot.com/2010/03/mary-johnson-parson.html" TargetMode="Externa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78.png"/><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1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40.png"/><Relationship Id="rId1" Type="http://schemas.openxmlformats.org/officeDocument/2006/relationships/slideLayout" Target="../slideLayouts/slideLayout7.xml"/><Relationship Id="rId5" Type="http://schemas.openxmlformats.org/officeDocument/2006/relationships/image" Target="../media/image104.png"/><Relationship Id="rId4" Type="http://schemas.openxmlformats.org/officeDocument/2006/relationships/image" Target="../media/image103.png"/></Relationships>
</file>

<file path=ppt/slides/_rels/slide154.xml.rels><?xml version="1.0" encoding="UTF-8" standalone="yes"?>
<Relationships xmlns="http://schemas.openxmlformats.org/package/2006/relationships"><Relationship Id="rId2" Type="http://schemas.openxmlformats.org/officeDocument/2006/relationships/hyperlink" Target="http://heritage.uen.org/companies/Wce56eae76ecd1.shtml" TargetMode="Externa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hyperlink" Target="http://heritage.uen.org/companies/Wce56eae76ecd1.shtml" TargetMode="Externa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image" Target="../media/image106.png"/></Relationships>
</file>

<file path=ppt/slides/_rels/slide15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40.png"/><Relationship Id="rId1" Type="http://schemas.openxmlformats.org/officeDocument/2006/relationships/slideLayout" Target="../slideLayouts/slideLayout7.xml"/><Relationship Id="rId5" Type="http://schemas.openxmlformats.org/officeDocument/2006/relationships/image" Target="../media/image108.png"/><Relationship Id="rId4" Type="http://schemas.openxmlformats.org/officeDocument/2006/relationships/image" Target="../media/image107.png"/></Relationships>
</file>

<file path=ppt/slides/_rels/slide158.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111.pn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3" Type="http://schemas.openxmlformats.org/officeDocument/2006/relationships/hyperlink" Target="https://history.lds.org/timeline/historic-sites/wyoming/sixth-crossing?lang=eng" TargetMode="External"/><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hyperlink" Target="https://en.wikipedia.org/wiki/Mormon_Trail" TargetMode="Externa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hyperlink" Target="https://www.denverpost.com/2008/12/11/handcart-hypocrisy/" TargetMode="Externa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163.xml.rels><?xml version="1.0" encoding="UTF-8" standalone="yes"?>
<Relationships xmlns="http://schemas.openxmlformats.org/package/2006/relationships"><Relationship Id="rId2" Type="http://schemas.openxmlformats.org/officeDocument/2006/relationships/hyperlink" Target="https://news.byu.edu/news/death-trek-study-mormon-pioneer-mortality" TargetMode="External"/><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hyperlink" Target="http://www.tellmystorytoo.com/member_pdfs/maren-kjirstine-johansen-(larsen)_713_277.pdf" TargetMode="Externa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79.jpeg"/><Relationship Id="rId4" Type="http://schemas.openxmlformats.org/officeDocument/2006/relationships/image" Target="../media/image115.jpeg"/></Relationships>
</file>

<file path=ppt/slides/_rels/slide16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png"/><Relationship Id="rId1" Type="http://schemas.openxmlformats.org/officeDocument/2006/relationships/slideLayout" Target="../slideLayouts/slideLayout7.xml"/><Relationship Id="rId6" Type="http://schemas.openxmlformats.org/officeDocument/2006/relationships/image" Target="../media/image5.jpeg"/><Relationship Id="rId5" Type="http://schemas.openxmlformats.org/officeDocument/2006/relationships/image" Target="../media/image9.png"/><Relationship Id="rId4" Type="http://schemas.openxmlformats.org/officeDocument/2006/relationships/image" Target="../media/image79.jpeg"/></Relationships>
</file>

<file path=ppt/slides/_rels/slide1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3" Type="http://schemas.openxmlformats.org/officeDocument/2006/relationships/hyperlink" Target="http://mormonhistoricsites.org/rebecca-winters-gravesite/" TargetMode="External"/><Relationship Id="rId18" Type="http://schemas.openxmlformats.org/officeDocument/2006/relationships/hyperlink" Target="https://commons.wikimedia.org/wiki/File:United_States_1837-03-1838.png" TargetMode="External"/><Relationship Id="rId26" Type="http://schemas.openxmlformats.org/officeDocument/2006/relationships/hyperlink" Target="https://en.wikipedia.org/wiki/Jean_Baptiste_Charbonneau" TargetMode="External"/><Relationship Id="rId39" Type="http://schemas.openxmlformats.org/officeDocument/2006/relationships/hyperlink" Target="https://history.lds.org/article/historic-sites/missouri/liberty/liberty-jail?lang=eng" TargetMode="External"/><Relationship Id="rId21" Type="http://schemas.openxmlformats.org/officeDocument/2006/relationships/hyperlink" Target="https://commons.wikimedia.org/wiki/File:United_States_1850-1853-03.png" TargetMode="External"/><Relationship Id="rId34" Type="http://schemas.openxmlformats.org/officeDocument/2006/relationships/hyperlink" Target="https://en.wikipedia.org/wiki/Quorum_of_the_Twelve" TargetMode="External"/><Relationship Id="rId42" Type="http://schemas.openxmlformats.org/officeDocument/2006/relationships/hyperlink" Target="https://history.lds.org/article/trek/pioneer-story-council-bluffs?lang=eng" TargetMode="External"/><Relationship Id="rId47" Type="http://schemas.openxmlformats.org/officeDocument/2006/relationships/hyperlink" Target="https://mormonmigration.lib.byu.edu/explore/" TargetMode="External"/><Relationship Id="rId50" Type="http://schemas.openxmlformats.org/officeDocument/2006/relationships/hyperlink" Target="https://www.beautifulnauvoo.com/nauvoo-during-the-mormon-period-(1839-1846).html" TargetMode="External"/><Relationship Id="rId55" Type="http://schemas.openxmlformats.org/officeDocument/2006/relationships/hyperlink" Target="https://www.history.com/this-day-in-history/mormons-begin-exodus-to-utah" TargetMode="External"/><Relationship Id="rId63" Type="http://schemas.openxmlformats.org/officeDocument/2006/relationships/hyperlink" Target="https://www.raremaps.com/gallery/detail/23100/Map_of_an_Exploring_Expedition_To_The_Rocky_Mountains_in_the_Years_1842_and/Fremont.html" TargetMode="External"/><Relationship Id="rId68" Type="http://schemas.openxmlformats.org/officeDocument/2006/relationships/image" Target="../media/image117.png"/><Relationship Id="rId7" Type="http://schemas.openxmlformats.org/officeDocument/2006/relationships/hyperlink" Target="mailto:vbgrandma@gmail.com" TargetMode="External"/><Relationship Id="rId2" Type="http://schemas.openxmlformats.org/officeDocument/2006/relationships/slideLayout" Target="../slideLayouts/slideLayout7.xml"/><Relationship Id="rId16" Type="http://schemas.openxmlformats.org/officeDocument/2006/relationships/hyperlink" Target="http://www.tellmystorytoo.com/member_pdfs/maren-kjirstine-johansen-(larsen)_713_277.pdf" TargetMode="External"/><Relationship Id="rId29" Type="http://schemas.openxmlformats.org/officeDocument/2006/relationships/hyperlink" Target="https://en.wikipedia.org/wiki/Mormon_Battalion" TargetMode="External"/><Relationship Id="rId1" Type="http://schemas.openxmlformats.org/officeDocument/2006/relationships/audio" Target="file:///E:\08%20Eden's%20Gate%20March.mp3" TargetMode="External"/><Relationship Id="rId6" Type="http://schemas.openxmlformats.org/officeDocument/2006/relationships/hyperlink" Target="mailto:loren.pospisil@nebraska.gov" TargetMode="External"/><Relationship Id="rId11" Type="http://schemas.openxmlformats.org/officeDocument/2006/relationships/hyperlink" Target="http://ldswomenshistory.blogspot.com/2010/03/mary-johnson-parson.html" TargetMode="External"/><Relationship Id="rId24" Type="http://schemas.openxmlformats.org/officeDocument/2006/relationships/hyperlink" Target="https://en.wikipedia.org/wiki/Demographics_of_Utah" TargetMode="External"/><Relationship Id="rId32" Type="http://schemas.openxmlformats.org/officeDocument/2006/relationships/hyperlink" Target="https://en.wikipedia.org/wiki/Mount_Pisgah,_Iowa" TargetMode="External"/><Relationship Id="rId37" Type="http://schemas.openxmlformats.org/officeDocument/2006/relationships/hyperlink" Target="https://en.wikipedia.org/wiki/State_of_Deseret" TargetMode="External"/><Relationship Id="rId40" Type="http://schemas.openxmlformats.org/officeDocument/2006/relationships/hyperlink" Target="https://history.lds.org/article/trek/echo-canyon?lang=eng" TargetMode="External"/><Relationship Id="rId45" Type="http://schemas.openxmlformats.org/officeDocument/2006/relationships/hyperlink" Target="https://historyofmormonism.com/2008/07/08/first_mormon_missions/" TargetMode="External"/><Relationship Id="rId53" Type="http://schemas.openxmlformats.org/officeDocument/2006/relationships/hyperlink" Target="https://www.deseretnews.com/top/1674/0/10-inspiring-quotes-that-link-Mormon-pioneers-to-modern-saints.html" TargetMode="External"/><Relationship Id="rId58" Type="http://schemas.openxmlformats.org/officeDocument/2006/relationships/hyperlink" Target="https://www.lds.org/topics/plural-marriage-and-families-in-early-utah?lang=eng" TargetMode="External"/><Relationship Id="rId66" Type="http://schemas.openxmlformats.org/officeDocument/2006/relationships/hyperlink" Target="https://www.wikitree.com/wiki/Oatman-62" TargetMode="External"/><Relationship Id="rId5" Type="http://schemas.openxmlformats.org/officeDocument/2006/relationships/hyperlink" Target="mailto:j4martin@blm.gov" TargetMode="External"/><Relationship Id="rId15" Type="http://schemas.openxmlformats.org/officeDocument/2006/relationships/hyperlink" Target="http://socorro-history.org/HISTORY/PH_History/201003_trails02.pdf" TargetMode="External"/><Relationship Id="rId23" Type="http://schemas.openxmlformats.org/officeDocument/2006/relationships/hyperlink" Target="https://en.wikipedia.org/wiki/Church_of_Christ_(Brewsterite)" TargetMode="External"/><Relationship Id="rId28" Type="http://schemas.openxmlformats.org/officeDocument/2006/relationships/hyperlink" Target="https://en.wikipedia.org/wiki/Missionary_(LDS_Church)" TargetMode="External"/><Relationship Id="rId36" Type="http://schemas.openxmlformats.org/officeDocument/2006/relationships/hyperlink" Target="https://en.wikipedia.org/wiki/Second_Great_Awakening" TargetMode="External"/><Relationship Id="rId49" Type="http://schemas.openxmlformats.org/officeDocument/2006/relationships/hyperlink" Target="https://truewestmagazine.com/10-myths-about-olive-oatman/" TargetMode="External"/><Relationship Id="rId57" Type="http://schemas.openxmlformats.org/officeDocument/2006/relationships/hyperlink" Target="https://www.lds.org/topics/baptisms-for-the-dead?lang=eng" TargetMode="External"/><Relationship Id="rId61" Type="http://schemas.openxmlformats.org/officeDocument/2006/relationships/hyperlink" Target="https://www.nps.gov/parkhistory/online_books/mopi/hrs4.htm" TargetMode="External"/><Relationship Id="rId10" Type="http://schemas.openxmlformats.org/officeDocument/2006/relationships/hyperlink" Target="http://heritage.uen.org/companies/Wce56eae76ecd1.shtml" TargetMode="External"/><Relationship Id="rId19" Type="http://schemas.openxmlformats.org/officeDocument/2006/relationships/hyperlink" Target="https://commons.wikimedia.org/wiki/File:United_States_1846-12-1848-02.png" TargetMode="External"/><Relationship Id="rId31" Type="http://schemas.openxmlformats.org/officeDocument/2006/relationships/hyperlink" Target="https://en.wikipedia.org/wiki/Mormons" TargetMode="External"/><Relationship Id="rId44" Type="http://schemas.openxmlformats.org/officeDocument/2006/relationships/hyperlink" Target="https://history.lds.org/timeline/historic-sites/wyoming/sixth-crossing?lang=eng" TargetMode="External"/><Relationship Id="rId52" Type="http://schemas.openxmlformats.org/officeDocument/2006/relationships/hyperlink" Target="https://www.deseretnews.com/article/1347748/Mormon-Grove.html" TargetMode="External"/><Relationship Id="rId60" Type="http://schemas.openxmlformats.org/officeDocument/2006/relationships/hyperlink" Target="https://www.nps.gov/mopi/planyourvisit/site3.htm" TargetMode="External"/><Relationship Id="rId65" Type="http://schemas.openxmlformats.org/officeDocument/2006/relationships/hyperlink" Target="https://www.thoughtco.com/valley-formation-and-development-1435365" TargetMode="External"/><Relationship Id="rId4" Type="http://schemas.openxmlformats.org/officeDocument/2006/relationships/image" Target="../media/image5.jpeg"/><Relationship Id="rId9" Type="http://schemas.openxmlformats.org/officeDocument/2006/relationships/hyperlink" Target="http://3dtemples.photogent.com/chronological-temples/far-west-missouri-temple/" TargetMode="External"/><Relationship Id="rId14" Type="http://schemas.openxmlformats.org/officeDocument/2006/relationships/hyperlink" Target="http://mtpleasantpioneerofthemonth.blogspot.com/2015/07/rebecca-winters-pioneer-of-month-july.html" TargetMode="External"/><Relationship Id="rId22" Type="http://schemas.openxmlformats.org/officeDocument/2006/relationships/hyperlink" Target="https://en.wikipedia.org/wiki/Angel_Moroni" TargetMode="External"/><Relationship Id="rId27" Type="http://schemas.openxmlformats.org/officeDocument/2006/relationships/hyperlink" Target="https://en.wikipedia.org/wiki/Joseph_Smith" TargetMode="External"/><Relationship Id="rId30" Type="http://schemas.openxmlformats.org/officeDocument/2006/relationships/hyperlink" Target="https://en.wikipedia.org/wiki/Mormon_Trail" TargetMode="External"/><Relationship Id="rId35" Type="http://schemas.openxmlformats.org/officeDocument/2006/relationships/hyperlink" Target="https://en.wikipedia.org/wiki/Revelation_(Latter_Day_Saints)" TargetMode="External"/><Relationship Id="rId43" Type="http://schemas.openxmlformats.org/officeDocument/2006/relationships/hyperlink" Target="https://history.lds.org/article/trek/the-needles?lang=eng" TargetMode="External"/><Relationship Id="rId48" Type="http://schemas.openxmlformats.org/officeDocument/2006/relationships/hyperlink" Target="https://news.byu.edu/news/death-trek-study-mormon-pioneer-mortality" TargetMode="External"/><Relationship Id="rId56" Type="http://schemas.openxmlformats.org/officeDocument/2006/relationships/hyperlink" Target="https://www.lds.org/ensign/1975/07/coming-to-zion-saga-of-the-gathering?lang=eng" TargetMode="External"/><Relationship Id="rId64" Type="http://schemas.openxmlformats.org/officeDocument/2006/relationships/hyperlink" Target="https://www.theclio.com/web/entry?id=19431" TargetMode="External"/><Relationship Id="rId8" Type="http://schemas.openxmlformats.org/officeDocument/2006/relationships/image" Target="../media/image116.png"/><Relationship Id="rId51" Type="http://schemas.openxmlformats.org/officeDocument/2006/relationships/hyperlink" Target="https://www.denverpost.com/2008/12/11/handcart-hypocrisy/" TargetMode="External"/><Relationship Id="rId3" Type="http://schemas.openxmlformats.org/officeDocument/2006/relationships/notesSlide" Target="../notesSlides/notesSlide65.xml"/><Relationship Id="rId12" Type="http://schemas.openxmlformats.org/officeDocument/2006/relationships/hyperlink" Target="http://mormonhistoricsites.org/garden-grove/" TargetMode="External"/><Relationship Id="rId17" Type="http://schemas.openxmlformats.org/officeDocument/2006/relationships/hyperlink" Target="http://www.thearda.com/timeline/events/event_122.asp" TargetMode="External"/><Relationship Id="rId25" Type="http://schemas.openxmlformats.org/officeDocument/2006/relationships/hyperlink" Target="https://en.wikipedia.org/wiki/Endowment_(Mormonism)" TargetMode="External"/><Relationship Id="rId33" Type="http://schemas.openxmlformats.org/officeDocument/2006/relationships/hyperlink" Target="https://en.wikipedia.org/wiki/Olive_Oatman" TargetMode="External"/><Relationship Id="rId38" Type="http://schemas.openxmlformats.org/officeDocument/2006/relationships/hyperlink" Target="https://en.wikipedia.org/wiki/Utah_Territory" TargetMode="External"/><Relationship Id="rId46" Type="http://schemas.openxmlformats.org/officeDocument/2006/relationships/hyperlink" Target="https://moastore.byu.edu/product/the-nauvoo-temple/" TargetMode="External"/><Relationship Id="rId59" Type="http://schemas.openxmlformats.org/officeDocument/2006/relationships/hyperlink" Target="https://www.lds.org/topics/revelation?lang=eng" TargetMode="External"/><Relationship Id="rId67" Type="http://schemas.openxmlformats.org/officeDocument/2006/relationships/hyperlink" Target="http://www.nps.gov/oreg/planyourvisit/brochures.htm" TargetMode="External"/><Relationship Id="rId20" Type="http://schemas.openxmlformats.org/officeDocument/2006/relationships/hyperlink" Target="https://commons.wikimedia.org/wiki/File:United_States_1848-02-1848-05.png" TargetMode="External"/><Relationship Id="rId41" Type="http://schemas.openxmlformats.org/officeDocument/2006/relationships/hyperlink" Target="https://history.lds.org/article/trek/emigration-canyon-donner-hill?lang=eng" TargetMode="External"/><Relationship Id="rId54" Type="http://schemas.openxmlformats.org/officeDocument/2006/relationships/hyperlink" Target="https://www.history.com/news/why-the-mormons-settled-in-utah" TargetMode="External"/><Relationship Id="rId62" Type="http://schemas.openxmlformats.org/officeDocument/2006/relationships/hyperlink" Target="https://www.nps.gov/scbl/planyourvisit/upload/rebecca-winters-story.pdf"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Layout" Target="../slideLayouts/slideLayout7.xml"/><Relationship Id="rId5" Type="http://schemas.openxmlformats.org/officeDocument/2006/relationships/image" Target="../media/image9.png"/><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hyperlink" Target="http://www.thearda.com/timeline/events/event_122.asp" TargetMode="Externa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hyperlink" Target="https://moastore.byu.edu/product/the-nauvoo-temple/"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audio" Target="file:///C:\Users\Sandra\Music\oregon%20trail\The%20Trail%20Band\Voices%20From%20The%20Oregon%20Trail\03%20The%20Old%20Pine%20Tree.mp3" TargetMode="External"/><Relationship Id="rId5" Type="http://schemas.openxmlformats.org/officeDocument/2006/relationships/image" Target="../media/image3.png"/><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hyperlink" Target="https://en.wikipedia.org/wiki/Quorum_of_the_Twelve" TargetMode="Externa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23.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hyperlink" Target="http://3dtemples.photogent.com/chronological-temples/far-west-missouri-temple/" TargetMode="Externa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hyperlink" Target="https://history.lds.org/article/historic-sites/missouri/liberty/liberty-jail?lang=eng" TargetMode="Externa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27.xml.rels><?xml version="1.0" encoding="UTF-8" standalone="yes"?>
<Relationships xmlns="http://schemas.openxmlformats.org/package/2006/relationships"><Relationship Id="rId3" Type="http://schemas.openxmlformats.org/officeDocument/2006/relationships/hyperlink" Target="https://www.lds.org/topics/prophets?lang=eng" TargetMode="External"/><Relationship Id="rId2" Type="http://schemas.openxmlformats.org/officeDocument/2006/relationships/hyperlink" Target="https://www.bbc.co.uk/religion/religions/mormon/beliefs/prophets.shtml" TargetMode="External"/><Relationship Id="rId1" Type="http://schemas.openxmlformats.org/officeDocument/2006/relationships/slideLayout" Target="../slideLayouts/slideLayout7.xml"/><Relationship Id="rId5" Type="http://schemas.openxmlformats.org/officeDocument/2006/relationships/hyperlink" Target="https://www.lds.org/scriptures/dc-testament/dc/1.14-16" TargetMode="External"/><Relationship Id="rId4" Type="http://schemas.openxmlformats.org/officeDocument/2006/relationships/hyperlink" Target="https://www.lds.org/scriptures/dc-testament/dc/1.38" TargetMode="External"/></Relationships>
</file>

<file path=ppt/slides/_rels/slide28.xml.rels><?xml version="1.0" encoding="UTF-8" standalone="yes"?>
<Relationships xmlns="http://schemas.openxmlformats.org/package/2006/relationships"><Relationship Id="rId2" Type="http://schemas.openxmlformats.org/officeDocument/2006/relationships/hyperlink" Target="https://www.bbc.co.uk/religion/religions/mormon/beliefs/prophets.shtml" TargetMode="Externa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hyperlink" Target="https://en.wikipedia.org/wiki/Revelation_(Latter_Day_Saints)" TargetMode="External"/><Relationship Id="rId2" Type="http://schemas.openxmlformats.org/officeDocument/2006/relationships/hyperlink" Target="https://www.lds.org/topics/revelation?lang=eng" TargetMode="Externa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25.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8.png"/></Relationships>
</file>

<file path=ppt/slides/_rels/slide32.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hyperlink" Target="http://3dtemples.photogent.com/chronological-temples/far-west-missouri-temple/" TargetMode="Externa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hyperlink" Target="https://www.lds.org/topics/plural-marriage-and-families-in-early-utah?lang=eng" TargetMode="External"/><Relationship Id="rId2" Type="http://schemas.openxmlformats.org/officeDocument/2006/relationships/hyperlink" Target="https://www.lds.org/topics/baptisms-for-the-dead?lang=eng" TargetMode="Externa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hyperlink" Target="https://en.wikipedia.org/wiki/Endowment_(Mormonism)" TargetMode="Externa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hyperlink" Target="https://en.wikipedia.org/wiki/Joseph_Smith" TargetMode="Externa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7.xml"/><Relationship Id="rId4" Type="http://schemas.openxmlformats.org/officeDocument/2006/relationships/image" Target="../media/image29.jpeg"/></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9.png"/><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30.png"/><Relationship Id="rId4" Type="http://schemas.openxmlformats.org/officeDocument/2006/relationships/image" Target="../media/image10.png"/></Relationships>
</file>

<file path=ppt/slides/_rels/slide41.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10.png"/><Relationship Id="rId4" Type="http://schemas.openxmlformats.org/officeDocument/2006/relationships/image" Target="../media/image28.png"/></Relationships>
</file>

<file path=ppt/slides/_rels/slide42.xml.rels><?xml version="1.0" encoding="UTF-8" standalone="yes"?>
<Relationships xmlns="http://schemas.openxmlformats.org/package/2006/relationships"><Relationship Id="rId2" Type="http://schemas.openxmlformats.org/officeDocument/2006/relationships/hyperlink" Target="https://www.beautifulnauvoo.com/nauvoo-during-the-mormon-period-(1839-1846).html" TargetMode="Externa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4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32.png"/></Relationships>
</file>

<file path=ppt/slides/_rels/slide4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29.jpeg"/><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24.png"/><Relationship Id="rId4" Type="http://schemas.openxmlformats.org/officeDocument/2006/relationships/image" Target="../media/image10.png"/></Relationships>
</file>

<file path=ppt/slides/_rels/slide48.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6.png"/><Relationship Id="rId7"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27.png"/><Relationship Id="rId4" Type="http://schemas.openxmlformats.org/officeDocument/2006/relationships/image" Target="../media/image7.png"/></Relationships>
</file>

<file path=ppt/slides/_rels/slide4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gif"/><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hyperlink" Target="https://en.wikipedia.org/wiki/Brigham_Young" TargetMode="Externa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52.xml.rels><?xml version="1.0" encoding="UTF-8" standalone="yes"?>
<Relationships xmlns="http://schemas.openxmlformats.org/package/2006/relationships"><Relationship Id="rId2" Type="http://schemas.openxmlformats.org/officeDocument/2006/relationships/hyperlink" Target="https://www.history.com/this-day-in-history/mormons-begin-exodus-to-utah" TargetMode="Externa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36.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35.jpeg"/><Relationship Id="rId5" Type="http://schemas.openxmlformats.org/officeDocument/2006/relationships/image" Target="../media/image10.png"/><Relationship Id="rId4" Type="http://schemas.openxmlformats.org/officeDocument/2006/relationships/image" Target="../media/image34.jpeg"/></Relationships>
</file>

<file path=ppt/slides/_rels/slide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hyperlink" Target="https://www.raremaps.com/gallery/detail/23100/Map_of_an_Exploring_Expedition_To_The_Rocky_Mountains_in_the_Years_1842_and/Fremont.html" TargetMode="External"/><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5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10.png"/></Relationships>
</file>

<file path=ppt/slides/_rels/slide57.xml.rels><?xml version="1.0" encoding="UTF-8" standalone="yes"?>
<Relationships xmlns="http://schemas.openxmlformats.org/package/2006/relationships"><Relationship Id="rId3" Type="http://schemas.openxmlformats.org/officeDocument/2006/relationships/hyperlink" Target="https://www.oyez.org/cases/1850-1900/98us145" TargetMode="External"/><Relationship Id="rId2" Type="http://schemas.openxmlformats.org/officeDocument/2006/relationships/hyperlink" Target="https://www.history.com/news/why-the-mormons-settled-in-utah" TargetMode="Externa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hyperlink" Target="https://www.history.com/this-day-in-history/mormons-begin-exodus-to-utah" TargetMode="Externa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10.png"/></Relationships>
</file>

<file path=ppt/slides/_rels/slide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62.xml.rels><?xml version="1.0" encoding="UTF-8" standalone="yes"?>
<Relationships xmlns="http://schemas.openxmlformats.org/package/2006/relationships"><Relationship Id="rId8" Type="http://schemas.openxmlformats.org/officeDocument/2006/relationships/image" Target="../media/image42.jpeg"/><Relationship Id="rId3" Type="http://schemas.openxmlformats.org/officeDocument/2006/relationships/image" Target="../media/image6.png"/><Relationship Id="rId7" Type="http://schemas.openxmlformats.org/officeDocument/2006/relationships/image" Target="../media/image41.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39.png"/><Relationship Id="rId10" Type="http://schemas.openxmlformats.org/officeDocument/2006/relationships/image" Target="../media/image44.png"/><Relationship Id="rId4" Type="http://schemas.openxmlformats.org/officeDocument/2006/relationships/image" Target="../media/image7.png"/><Relationship Id="rId9" Type="http://schemas.openxmlformats.org/officeDocument/2006/relationships/image" Target="../media/image43.jpeg"/></Relationships>
</file>

<file path=ppt/slides/_rels/slide6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5.xml.rels><?xml version="1.0" encoding="UTF-8" standalone="yes"?>
<Relationships xmlns="http://schemas.openxmlformats.org/package/2006/relationships"><Relationship Id="rId2" Type="http://schemas.openxmlformats.org/officeDocument/2006/relationships/hyperlink" Target="https://en.wikipedia.org/wiki/Mormon_Trail" TargetMode="Externa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hyperlink" Target="https://www.nps.gov/parkhistory/online_books/mopi/hrs4.htm" TargetMode="Externa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5.jpeg"/></Relationships>
</file>

<file path=ppt/slides/_rels/slide70.xml.rels><?xml version="1.0" encoding="UTF-8" standalone="yes"?>
<Relationships xmlns="http://schemas.openxmlformats.org/package/2006/relationships"><Relationship Id="rId2" Type="http://schemas.openxmlformats.org/officeDocument/2006/relationships/hyperlink" Target="https://www.nps.gov/parkhistory/online_books/mopi/hrs4.htm" TargetMode="Externa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jpeg"/></Relationships>
</file>

<file path=ppt/slides/_rels/slide72.xml.rels><?xml version="1.0" encoding="UTF-8" standalone="yes"?>
<Relationships xmlns="http://schemas.openxmlformats.org/package/2006/relationships"><Relationship Id="rId2" Type="http://schemas.openxmlformats.org/officeDocument/2006/relationships/hyperlink" Target="https://www.nps.gov/parkhistory/online_books/mopi/hrs4.htm" TargetMode="Externa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hyperlink" Target="http://mormonhistoricsites.org/garden-grove/" TargetMode="External"/><Relationship Id="rId2" Type="http://schemas.openxmlformats.org/officeDocument/2006/relationships/hyperlink" Target="https://www.nps.gov/mopi/planyourvisit/site3.htm" TargetMode="Externa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hyperlink" Target="https://en.wikipedia.org/wiki/Mount_Pisgah,_Iowa" TargetMode="Externa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hyperlink" Target="https://en.wikipedia.org/wiki/Mormon_Trail"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hyperlink" Target="https://www.nps.gov/parkhistory/online_books/mopi/hrs4.htm" TargetMode="Externa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hyperlink" Target="https://en.wikipedia.org/wiki/Mormon_Trail" TargetMode="Externa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8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50.gif"/><Relationship Id="rId4" Type="http://schemas.openxmlformats.org/officeDocument/2006/relationships/image" Target="../media/image49.png"/></Relationships>
</file>

<file path=ppt/slides/_rels/slide8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54.png"/><Relationship Id="rId4" Type="http://schemas.openxmlformats.org/officeDocument/2006/relationships/image" Target="../media/image53.png"/></Relationships>
</file>

<file path=ppt/slides/_rels/slide8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55.png"/></Relationships>
</file>

<file path=ppt/slides/_rels/slide8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https://history.lds.org/article/trek/the-needles?lang=eng" TargetMode="Externa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56.png"/></Relationships>
</file>

<file path=ppt/slides/_rels/slide8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hyperlink" Target="https://history.lds.org/article/trek/echo-canyon?lang=eng" TargetMode="Externa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8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hyperlink" Target="https://history.lds.org/article/trek/emigration-canyon-donner-hill?lang=eng" TargetMode="Externa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58.png"/></Relationships>
</file>

<file path=ppt/slides/_rels/slide8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hyperlink" Target="http://www.ldsliving.com/The-Myth-About-One-of-Brigham-Young-s-Most-Famous-Quotes/s/85936" TargetMode="Externa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9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59.jpeg"/><Relationship Id="rId4" Type="http://schemas.openxmlformats.org/officeDocument/2006/relationships/image" Target="../media/image58.png"/></Relationships>
</file>

<file path=ppt/slides/_rels/slide9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61.png"/><Relationship Id="rId5" Type="http://schemas.openxmlformats.org/officeDocument/2006/relationships/image" Target="../media/image59.jpeg"/><Relationship Id="rId4" Type="http://schemas.openxmlformats.org/officeDocument/2006/relationships/image" Target="../media/image51.png"/></Relationships>
</file>

<file path=ppt/slides/_rels/slide9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hyperlink" Target="https://www.thoughtco.com/valley-formation-and-development-1435365" TargetMode="Externa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60.png"/></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62.png"/><Relationship Id="rId4" Type="http://schemas.openxmlformats.org/officeDocument/2006/relationships/image" Target="../media/image7.png"/></Relationships>
</file>

<file path=ppt/slides/_rels/slide9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2.pn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9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98.xml.rels><?xml version="1.0" encoding="UTF-8" standalone="yes"?>
<Relationships xmlns="http://schemas.openxmlformats.org/package/2006/relationships"><Relationship Id="rId2" Type="http://schemas.openxmlformats.org/officeDocument/2006/relationships/hyperlink" Target="https://en.wikipedia.org/wiki/Mormon_Battalion" TargetMode="Externa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65.jpeg"/><Relationship Id="rId5" Type="http://schemas.openxmlformats.org/officeDocument/2006/relationships/image" Target="../media/image63.png"/><Relationship Id="rId4"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1"/>
          <p:cNvPicPr>
            <a:picLocks noChangeAspect="1" noChangeArrowheads="1"/>
          </p:cNvPicPr>
          <p:nvPr/>
        </p:nvPicPr>
        <p:blipFill>
          <a:blip r:embed="rId4" cstate="print"/>
          <a:srcRect t="2740" r="5833"/>
          <a:stretch>
            <a:fillRect/>
          </a:stretch>
        </p:blipFill>
        <p:spPr bwMode="auto">
          <a:xfrm>
            <a:off x="0" y="0"/>
            <a:ext cx="10154634" cy="6890773"/>
          </a:xfrm>
          <a:prstGeom prst="rect">
            <a:avLst/>
          </a:prstGeom>
          <a:noFill/>
          <a:ln w="9525">
            <a:noFill/>
            <a:miter lim="800000"/>
            <a:headEnd/>
            <a:tailEnd/>
          </a:ln>
          <a:effectLst/>
        </p:spPr>
      </p:pic>
      <p:sp>
        <p:nvSpPr>
          <p:cNvPr id="5" name="Rectangle 4"/>
          <p:cNvSpPr/>
          <p:nvPr/>
        </p:nvSpPr>
        <p:spPr>
          <a:xfrm>
            <a:off x="0" y="0"/>
            <a:ext cx="9144000" cy="6858000"/>
          </a:xfrm>
          <a:prstGeom prst="rect">
            <a:avLst/>
          </a:prstGeom>
          <a:solidFill>
            <a:schemeClr val="bg2">
              <a:lumMod val="90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p:cNvSpPr/>
          <p:nvPr/>
        </p:nvSpPr>
        <p:spPr>
          <a:xfrm>
            <a:off x="152400" y="3124200"/>
            <a:ext cx="8458200" cy="28263071"/>
          </a:xfrm>
          <a:prstGeom prst="rect">
            <a:avLst/>
          </a:prstGeom>
        </p:spPr>
        <p:txBody>
          <a:bodyPr wrap="square">
            <a:spAutoFit/>
          </a:bodyPr>
          <a:lstStyle/>
          <a:p>
            <a:pPr algn="ctr">
              <a:lnSpc>
                <a:spcPct val="150000"/>
              </a:lnSpc>
            </a:pPr>
            <a:r>
              <a:rPr lang="en-US" sz="3100" i="1" dirty="0" smtClean="0">
                <a:ln>
                  <a:solidFill>
                    <a:schemeClr val="tx1"/>
                  </a:solidFill>
                </a:ln>
                <a:solidFill>
                  <a:schemeClr val="tx1">
                    <a:lumMod val="95000"/>
                    <a:lumOff val="5000"/>
                  </a:schemeClr>
                </a:solidFill>
              </a:rPr>
              <a:t>“</a:t>
            </a:r>
            <a:r>
              <a:rPr lang="en-US" sz="3100" i="1" dirty="0" smtClean="0">
                <a:ln>
                  <a:solidFill>
                    <a:schemeClr val="tx1"/>
                  </a:solidFill>
                </a:ln>
              </a:rPr>
              <a:t>How is thankfulness expressed</a:t>
            </a:r>
          </a:p>
          <a:p>
            <a:pPr algn="ctr">
              <a:lnSpc>
                <a:spcPct val="150000"/>
              </a:lnSpc>
            </a:pPr>
            <a:r>
              <a:rPr lang="en-US" sz="3100" i="1" dirty="0" smtClean="0">
                <a:ln>
                  <a:solidFill>
                    <a:schemeClr val="tx1"/>
                  </a:solidFill>
                </a:ln>
              </a:rPr>
              <a:t> for the intrepid handcart pioneers who, </a:t>
            </a:r>
          </a:p>
          <a:p>
            <a:pPr algn="ctr">
              <a:lnSpc>
                <a:spcPct val="150000"/>
              </a:lnSpc>
            </a:pPr>
            <a:r>
              <a:rPr lang="en-US" sz="3100" i="1" dirty="0" smtClean="0">
                <a:ln>
                  <a:solidFill>
                    <a:schemeClr val="tx1"/>
                  </a:solidFill>
                </a:ln>
              </a:rPr>
              <a:t>by their own brute strength, </a:t>
            </a:r>
          </a:p>
          <a:p>
            <a:pPr algn="ctr">
              <a:lnSpc>
                <a:spcPct val="150000"/>
              </a:lnSpc>
            </a:pPr>
            <a:r>
              <a:rPr lang="en-US" sz="3100" i="1" dirty="0" smtClean="0">
                <a:ln>
                  <a:solidFill>
                    <a:schemeClr val="tx1"/>
                  </a:solidFill>
                </a:ln>
              </a:rPr>
              <a:t>pulled their meager belongings in handcarts </a:t>
            </a:r>
          </a:p>
          <a:p>
            <a:pPr algn="ctr">
              <a:lnSpc>
                <a:spcPct val="150000"/>
              </a:lnSpc>
            </a:pPr>
            <a:r>
              <a:rPr lang="en-US" sz="3100" i="1" dirty="0" smtClean="0">
                <a:ln>
                  <a:solidFill>
                    <a:schemeClr val="tx1"/>
                  </a:solidFill>
                </a:ln>
              </a:rPr>
              <a:t>across the scorching plains and </a:t>
            </a:r>
          </a:p>
          <a:p>
            <a:pPr algn="ctr">
              <a:lnSpc>
                <a:spcPct val="150000"/>
              </a:lnSpc>
            </a:pPr>
            <a:r>
              <a:rPr lang="en-US" sz="3100" i="1" dirty="0" smtClean="0">
                <a:ln>
                  <a:solidFill>
                    <a:schemeClr val="tx1"/>
                  </a:solidFill>
                </a:ln>
              </a:rPr>
              <a:t>through the snows of the high mountain passes</a:t>
            </a:r>
          </a:p>
          <a:p>
            <a:pPr algn="ctr">
              <a:lnSpc>
                <a:spcPct val="150000"/>
              </a:lnSpc>
            </a:pPr>
            <a:r>
              <a:rPr lang="en-US" sz="3100" i="1" dirty="0" smtClean="0">
                <a:ln>
                  <a:solidFill>
                    <a:schemeClr val="tx1"/>
                  </a:solidFill>
                </a:ln>
              </a:rPr>
              <a:t> to escape persecution and</a:t>
            </a:r>
          </a:p>
          <a:p>
            <a:pPr algn="ctr">
              <a:lnSpc>
                <a:spcPct val="150000"/>
              </a:lnSpc>
            </a:pPr>
            <a:r>
              <a:rPr lang="en-US" sz="3100" i="1" dirty="0" smtClean="0">
                <a:ln>
                  <a:solidFill>
                    <a:schemeClr val="tx1"/>
                  </a:solidFill>
                </a:ln>
              </a:rPr>
              <a:t> find peaceful worship in these valleys? ”</a:t>
            </a:r>
            <a:endParaRPr lang="en-US" sz="3100" i="1" dirty="0" smtClean="0">
              <a:ln>
                <a:solidFill>
                  <a:schemeClr val="tx1"/>
                </a:solidFill>
              </a:ln>
              <a:solidFill>
                <a:schemeClr val="tx1">
                  <a:lumMod val="95000"/>
                  <a:lumOff val="5000"/>
                </a:schemeClr>
              </a:solidFill>
            </a:endParaRPr>
          </a:p>
          <a:p>
            <a:pPr algn="ctr">
              <a:lnSpc>
                <a:spcPct val="150000"/>
              </a:lnSpc>
            </a:pPr>
            <a:r>
              <a:rPr lang="en-US" sz="2000" i="1" dirty="0" smtClean="0">
                <a:ln>
                  <a:solidFill>
                    <a:schemeClr val="tx1"/>
                  </a:solidFill>
                </a:ln>
              </a:rPr>
              <a:t>		</a:t>
            </a:r>
            <a:r>
              <a:rPr lang="en-US" sz="2000" b="1" i="1" dirty="0" smtClean="0">
                <a:ln>
                  <a:solidFill>
                    <a:schemeClr val="tx1"/>
                  </a:solidFill>
                </a:ln>
                <a:latin typeface="Tempus Sans ITC" pitchFamily="82" charset="0"/>
              </a:rPr>
              <a:t>- James E. Faust</a:t>
            </a:r>
            <a:endParaRPr lang="en-US" sz="2000" b="1" i="1"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i="1" dirty="0" smtClean="0">
              <a:ln>
                <a:solidFill>
                  <a:schemeClr val="tx1"/>
                </a:solidFill>
              </a:ln>
              <a:solidFill>
                <a:schemeClr val="tx1">
                  <a:lumMod val="95000"/>
                  <a:lumOff val="5000"/>
                </a:schemeClr>
              </a:solidFill>
            </a:endParaRPr>
          </a:p>
          <a:p>
            <a:pPr algn="ctr">
              <a:lnSpc>
                <a:spcPct val="150000"/>
              </a:lnSpc>
            </a:pPr>
            <a:endParaRPr lang="en-US" sz="2000" i="1" dirty="0" smtClean="0">
              <a:ln>
                <a:solidFill>
                  <a:schemeClr val="tx1"/>
                </a:solidFill>
              </a:ln>
            </a:endParaRPr>
          </a:p>
          <a:p>
            <a:pPr algn="ctr">
              <a:lnSpc>
                <a:spcPct val="150000"/>
              </a:lnSpc>
            </a:pPr>
            <a:r>
              <a:rPr lang="en-US" sz="3100" i="1" dirty="0" smtClean="0">
                <a:ln>
                  <a:solidFill>
                    <a:schemeClr val="tx1"/>
                  </a:solidFill>
                </a:ln>
              </a:rPr>
              <a:t>“The passage of time dims our memories </a:t>
            </a:r>
          </a:p>
          <a:p>
            <a:pPr algn="ctr">
              <a:lnSpc>
                <a:spcPct val="150000"/>
              </a:lnSpc>
            </a:pPr>
            <a:r>
              <a:rPr lang="en-US" sz="3100" i="1" dirty="0" smtClean="0">
                <a:ln>
                  <a:solidFill>
                    <a:schemeClr val="tx1"/>
                  </a:solidFill>
                </a:ln>
              </a:rPr>
              <a:t>and diminishes our appreciation </a:t>
            </a:r>
          </a:p>
          <a:p>
            <a:pPr algn="ctr">
              <a:lnSpc>
                <a:spcPct val="150000"/>
              </a:lnSpc>
            </a:pPr>
            <a:r>
              <a:rPr lang="en-US" sz="3100" i="1" dirty="0" smtClean="0">
                <a:ln>
                  <a:solidFill>
                    <a:schemeClr val="tx1"/>
                  </a:solidFill>
                </a:ln>
              </a:rPr>
              <a:t>for those who walked the path of pain, </a:t>
            </a:r>
          </a:p>
          <a:p>
            <a:pPr algn="ctr">
              <a:lnSpc>
                <a:spcPct val="150000"/>
              </a:lnSpc>
            </a:pPr>
            <a:r>
              <a:rPr lang="en-US" sz="3000" i="1" dirty="0" smtClean="0">
                <a:ln>
                  <a:solidFill>
                    <a:schemeClr val="tx1"/>
                  </a:solidFill>
                </a:ln>
              </a:rPr>
              <a:t>leaving behind a tear-marked trail </a:t>
            </a:r>
          </a:p>
          <a:p>
            <a:pPr algn="ctr">
              <a:lnSpc>
                <a:spcPct val="150000"/>
              </a:lnSpc>
            </a:pPr>
            <a:r>
              <a:rPr lang="en-US" sz="3000" i="1" dirty="0" smtClean="0">
                <a:ln>
                  <a:solidFill>
                    <a:schemeClr val="tx1"/>
                  </a:solidFill>
                </a:ln>
              </a:rPr>
              <a:t>of nameless graves</a:t>
            </a:r>
            <a:r>
              <a:rPr lang="en-US" sz="3100" i="1" dirty="0" smtClean="0">
                <a:ln>
                  <a:solidFill>
                    <a:schemeClr val="tx1"/>
                  </a:solidFill>
                </a:ln>
              </a:rPr>
              <a:t>.</a:t>
            </a:r>
          </a:p>
          <a:p>
            <a:pPr algn="ctr">
              <a:lnSpc>
                <a:spcPct val="150000"/>
              </a:lnSpc>
            </a:pPr>
            <a:r>
              <a:rPr lang="en-US" sz="3100" i="1" dirty="0" smtClean="0">
                <a:ln>
                  <a:solidFill>
                    <a:schemeClr val="tx1"/>
                  </a:solidFill>
                </a:ln>
              </a:rPr>
              <a:t> But what of today’s challenges?</a:t>
            </a:r>
          </a:p>
          <a:p>
            <a:pPr algn="ctr">
              <a:lnSpc>
                <a:spcPct val="150000"/>
              </a:lnSpc>
            </a:pPr>
            <a:r>
              <a:rPr lang="en-US" sz="3100" i="1" dirty="0" smtClean="0">
                <a:ln>
                  <a:solidFill>
                    <a:schemeClr val="tx1"/>
                  </a:solidFill>
                </a:ln>
              </a:rPr>
              <a:t> Are there no rocky roads to travel, </a:t>
            </a:r>
          </a:p>
          <a:p>
            <a:pPr algn="ctr">
              <a:lnSpc>
                <a:spcPct val="150000"/>
              </a:lnSpc>
            </a:pPr>
            <a:r>
              <a:rPr lang="en-US" sz="3100" i="1" dirty="0" smtClean="0">
                <a:ln>
                  <a:solidFill>
                    <a:schemeClr val="tx1"/>
                  </a:solidFill>
                </a:ln>
              </a:rPr>
              <a:t>no rugged mountains to climb, no chasms to cross,</a:t>
            </a:r>
          </a:p>
          <a:p>
            <a:pPr algn="ctr">
              <a:lnSpc>
                <a:spcPct val="150000"/>
              </a:lnSpc>
            </a:pPr>
            <a:r>
              <a:rPr lang="en-US" sz="3100" i="1" dirty="0" smtClean="0">
                <a:ln>
                  <a:solidFill>
                    <a:schemeClr val="tx1"/>
                  </a:solidFill>
                </a:ln>
              </a:rPr>
              <a:t> no trails to blaze, no rivers to ford? </a:t>
            </a:r>
          </a:p>
          <a:p>
            <a:pPr algn="ctr">
              <a:lnSpc>
                <a:spcPct val="150000"/>
              </a:lnSpc>
            </a:pPr>
            <a:r>
              <a:rPr lang="en-US" sz="3100" i="1" dirty="0" smtClean="0">
                <a:ln>
                  <a:solidFill>
                    <a:schemeClr val="tx1"/>
                  </a:solidFill>
                </a:ln>
              </a:rPr>
              <a:t>Or is there a very present need</a:t>
            </a:r>
          </a:p>
          <a:p>
            <a:pPr algn="ctr">
              <a:lnSpc>
                <a:spcPct val="150000"/>
              </a:lnSpc>
            </a:pPr>
            <a:r>
              <a:rPr lang="en-US" sz="3100" i="1" dirty="0" smtClean="0">
                <a:ln>
                  <a:solidFill>
                    <a:schemeClr val="tx1"/>
                  </a:solidFill>
                </a:ln>
              </a:rPr>
              <a:t> for that pioneer spirit to guide us?"</a:t>
            </a:r>
            <a:r>
              <a:rPr lang="en-US" sz="2800" i="1" dirty="0" smtClean="0">
                <a:ln>
                  <a:solidFill>
                    <a:schemeClr val="tx1"/>
                  </a:solidFill>
                </a:ln>
              </a:rPr>
              <a:t/>
            </a:r>
            <a:br>
              <a:rPr lang="en-US" sz="2800" i="1" dirty="0" smtClean="0">
                <a:ln>
                  <a:solidFill>
                    <a:schemeClr val="tx1"/>
                  </a:solidFill>
                </a:ln>
              </a:rPr>
            </a:br>
            <a:r>
              <a:rPr lang="en-US" sz="2000" i="1" dirty="0" smtClean="0">
                <a:ln>
                  <a:solidFill>
                    <a:schemeClr val="tx1"/>
                  </a:solidFill>
                </a:ln>
              </a:rPr>
              <a:t>		</a:t>
            </a:r>
            <a:r>
              <a:rPr lang="en-US" sz="2000" b="1" i="1" dirty="0" smtClean="0">
                <a:ln>
                  <a:solidFill>
                    <a:schemeClr val="tx1"/>
                  </a:solidFill>
                </a:ln>
                <a:latin typeface="Tempus Sans ITC" pitchFamily="82" charset="0"/>
              </a:rPr>
              <a:t>- Thomas S. Monson</a:t>
            </a:r>
            <a:endParaRPr lang="en-US" sz="2000" b="1" i="1"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i="1" dirty="0" smtClean="0">
              <a:ln>
                <a:solidFill>
                  <a:schemeClr val="tx1"/>
                </a:solidFill>
              </a:ln>
              <a:solidFill>
                <a:schemeClr val="tx1">
                  <a:lumMod val="95000"/>
                  <a:lumOff val="5000"/>
                </a:schemeClr>
              </a:solidFill>
            </a:endParaRPr>
          </a:p>
          <a:p>
            <a:pPr algn="ctr">
              <a:lnSpc>
                <a:spcPct val="150000"/>
              </a:lnSpc>
            </a:pPr>
            <a:r>
              <a:rPr lang="en-US" sz="3100" i="1" dirty="0" smtClean="0">
                <a:ln>
                  <a:solidFill>
                    <a:schemeClr val="tx1"/>
                  </a:solidFill>
                </a:ln>
              </a:rPr>
              <a:t>“There is something about reviewing</a:t>
            </a:r>
          </a:p>
          <a:p>
            <a:pPr algn="ctr">
              <a:lnSpc>
                <a:spcPct val="150000"/>
              </a:lnSpc>
            </a:pPr>
            <a:r>
              <a:rPr lang="en-US" sz="3100" i="1" dirty="0" smtClean="0">
                <a:ln>
                  <a:solidFill>
                    <a:schemeClr val="tx1"/>
                  </a:solidFill>
                </a:ln>
              </a:rPr>
              <a:t> the lessons of the past to prepare us to face</a:t>
            </a:r>
          </a:p>
          <a:p>
            <a:pPr algn="ctr">
              <a:lnSpc>
                <a:spcPct val="150000"/>
              </a:lnSpc>
            </a:pPr>
            <a:r>
              <a:rPr lang="en-US" sz="3100" i="1" dirty="0" smtClean="0">
                <a:ln>
                  <a:solidFill>
                    <a:schemeClr val="tx1"/>
                  </a:solidFill>
                </a:ln>
              </a:rPr>
              <a:t> the challenges of the future. </a:t>
            </a:r>
          </a:p>
          <a:p>
            <a:pPr algn="ctr">
              <a:lnSpc>
                <a:spcPct val="150000"/>
              </a:lnSpc>
            </a:pPr>
            <a:r>
              <a:rPr lang="en-US" sz="3100" i="1" dirty="0" smtClean="0">
                <a:ln>
                  <a:solidFill>
                    <a:schemeClr val="tx1"/>
                  </a:solidFill>
                </a:ln>
              </a:rPr>
              <a:t>What a glorious legacy of </a:t>
            </a:r>
          </a:p>
          <a:p>
            <a:pPr algn="ctr">
              <a:lnSpc>
                <a:spcPct val="150000"/>
              </a:lnSpc>
            </a:pPr>
            <a:r>
              <a:rPr lang="en-US" sz="3100" i="1" dirty="0" smtClean="0">
                <a:ln>
                  <a:solidFill>
                    <a:schemeClr val="tx1"/>
                  </a:solidFill>
                </a:ln>
              </a:rPr>
              <a:t>faith, courage, and ingenuity </a:t>
            </a:r>
          </a:p>
          <a:p>
            <a:pPr algn="ctr">
              <a:lnSpc>
                <a:spcPct val="150000"/>
              </a:lnSpc>
            </a:pPr>
            <a:r>
              <a:rPr lang="en-US" sz="3100" i="1" dirty="0" smtClean="0">
                <a:ln>
                  <a:solidFill>
                    <a:schemeClr val="tx1"/>
                  </a:solidFill>
                </a:ln>
              </a:rPr>
              <a:t>those noble early Mormon pioneers</a:t>
            </a:r>
          </a:p>
          <a:p>
            <a:pPr algn="ctr">
              <a:lnSpc>
                <a:spcPct val="150000"/>
              </a:lnSpc>
            </a:pPr>
            <a:r>
              <a:rPr lang="en-US" sz="3100" i="1" dirty="0" smtClean="0">
                <a:ln>
                  <a:solidFill>
                    <a:schemeClr val="tx1"/>
                  </a:solidFill>
                </a:ln>
              </a:rPr>
              <a:t> have left for us to build upon.”</a:t>
            </a:r>
            <a:r>
              <a:rPr lang="en-US" sz="2800" i="1" dirty="0" smtClean="0">
                <a:ln>
                  <a:solidFill>
                    <a:schemeClr val="tx1"/>
                  </a:solidFill>
                </a:ln>
              </a:rPr>
              <a:t/>
            </a:r>
            <a:br>
              <a:rPr lang="en-US" sz="2800" i="1" dirty="0" smtClean="0">
                <a:ln>
                  <a:solidFill>
                    <a:schemeClr val="tx1"/>
                  </a:solidFill>
                </a:ln>
              </a:rPr>
            </a:br>
            <a:r>
              <a:rPr lang="en-US" sz="2000" i="1" dirty="0" smtClean="0">
                <a:ln>
                  <a:solidFill>
                    <a:schemeClr val="tx1"/>
                  </a:solidFill>
                </a:ln>
              </a:rPr>
              <a:t>	</a:t>
            </a:r>
            <a:r>
              <a:rPr lang="en-US" sz="2000" b="1" i="1" dirty="0" smtClean="0">
                <a:ln>
                  <a:solidFill>
                    <a:schemeClr val="tx1"/>
                  </a:solidFill>
                </a:ln>
                <a:latin typeface="Tempus Sans ITC" pitchFamily="82" charset="0"/>
              </a:rPr>
              <a:t>		- Tom Perry</a:t>
            </a:r>
          </a:p>
          <a:p>
            <a:pPr algn="ctr">
              <a:lnSpc>
                <a:spcPct val="150000"/>
              </a:lnSpc>
            </a:pPr>
            <a:endParaRPr lang="en-US" sz="2000" b="1" i="1" dirty="0" smtClean="0">
              <a:ln>
                <a:solidFill>
                  <a:schemeClr val="tx1"/>
                </a:solidFill>
              </a:ln>
              <a:latin typeface="Tempus Sans ITC" pitchFamily="82" charset="0"/>
            </a:endParaRPr>
          </a:p>
          <a:p>
            <a:pPr algn="ctr">
              <a:lnSpc>
                <a:spcPct val="150000"/>
              </a:lnSpc>
            </a:pPr>
            <a:endParaRPr lang="en-US" sz="2000" b="1" i="1" dirty="0" smtClean="0">
              <a:ln>
                <a:solidFill>
                  <a:schemeClr val="tx1"/>
                </a:solidFill>
              </a:ln>
              <a:latin typeface="Tempus Sans ITC" pitchFamily="82" charset="0"/>
            </a:endParaRPr>
          </a:p>
          <a:p>
            <a:pPr algn="ctr">
              <a:lnSpc>
                <a:spcPct val="150000"/>
              </a:lnSpc>
            </a:pPr>
            <a:r>
              <a:rPr lang="en-US" sz="3200" i="1" dirty="0" smtClean="0">
                <a:ln>
                  <a:solidFill>
                    <a:schemeClr val="tx1"/>
                  </a:solidFill>
                </a:ln>
              </a:rPr>
              <a:t>“</a:t>
            </a:r>
            <a:r>
              <a:rPr lang="en-US" sz="3100" i="1" dirty="0" smtClean="0">
                <a:ln>
                  <a:solidFill>
                    <a:schemeClr val="tx1"/>
                  </a:solidFill>
                </a:ln>
              </a:rPr>
              <a:t>Years from now your grandchildren </a:t>
            </a:r>
          </a:p>
          <a:p>
            <a:pPr algn="ctr">
              <a:lnSpc>
                <a:spcPct val="150000"/>
              </a:lnSpc>
            </a:pPr>
            <a:r>
              <a:rPr lang="en-US" sz="3100" i="1" dirty="0" smtClean="0">
                <a:ln>
                  <a:solidFill>
                    <a:schemeClr val="tx1"/>
                  </a:solidFill>
                </a:ln>
              </a:rPr>
              <a:t>will tell with amazement </a:t>
            </a:r>
          </a:p>
          <a:p>
            <a:pPr algn="ctr">
              <a:lnSpc>
                <a:spcPct val="150000"/>
              </a:lnSpc>
            </a:pPr>
            <a:r>
              <a:rPr lang="en-US" sz="3100" i="1" dirty="0" smtClean="0">
                <a:ln>
                  <a:solidFill>
                    <a:schemeClr val="tx1"/>
                  </a:solidFill>
                </a:ln>
              </a:rPr>
              <a:t>stories of your choices which changed their lives. You will be called their pioneers. </a:t>
            </a:r>
          </a:p>
          <a:p>
            <a:pPr algn="ctr">
              <a:lnSpc>
                <a:spcPct val="150000"/>
              </a:lnSpc>
            </a:pPr>
            <a:r>
              <a:rPr lang="en-US" sz="3100" i="1" dirty="0" smtClean="0">
                <a:ln>
                  <a:solidFill>
                    <a:schemeClr val="tx1"/>
                  </a:solidFill>
                </a:ln>
              </a:rPr>
              <a:t>Have you ever thought</a:t>
            </a:r>
          </a:p>
          <a:p>
            <a:pPr algn="ctr">
              <a:lnSpc>
                <a:spcPct val="150000"/>
              </a:lnSpc>
            </a:pPr>
            <a:r>
              <a:rPr lang="en-US" sz="3100" i="1" dirty="0" smtClean="0">
                <a:ln>
                  <a:solidFill>
                    <a:schemeClr val="tx1"/>
                  </a:solidFill>
                </a:ln>
              </a:rPr>
              <a:t> that as you step into the unknown </a:t>
            </a:r>
          </a:p>
          <a:p>
            <a:pPr algn="ctr">
              <a:lnSpc>
                <a:spcPct val="150000"/>
              </a:lnSpc>
            </a:pPr>
            <a:r>
              <a:rPr lang="en-US" sz="3100" i="1" dirty="0" smtClean="0">
                <a:ln>
                  <a:solidFill>
                    <a:schemeClr val="tx1"/>
                  </a:solidFill>
                </a:ln>
              </a:rPr>
              <a:t>you are showing others the way? "</a:t>
            </a:r>
          </a:p>
          <a:p>
            <a:pPr algn="ctr">
              <a:lnSpc>
                <a:spcPct val="150000"/>
              </a:lnSpc>
            </a:pPr>
            <a:r>
              <a:rPr lang="en-US" sz="2000" b="1" i="1" dirty="0" smtClean="0">
                <a:ln>
                  <a:solidFill>
                    <a:schemeClr val="tx1"/>
                  </a:solidFill>
                </a:ln>
                <a:latin typeface="Tempus Sans ITC" pitchFamily="82" charset="0"/>
              </a:rPr>
              <a:t>			- Bonnie </a:t>
            </a:r>
            <a:r>
              <a:rPr lang="en-US" sz="2000" b="1" i="1" dirty="0" err="1" smtClean="0">
                <a:ln>
                  <a:solidFill>
                    <a:schemeClr val="tx1"/>
                  </a:solidFill>
                </a:ln>
                <a:latin typeface="Tempus Sans ITC" pitchFamily="82" charset="0"/>
              </a:rPr>
              <a:t>Parkin</a:t>
            </a:r>
            <a:endParaRPr lang="en-US" sz="2000" i="1" dirty="0">
              <a:ln>
                <a:solidFill>
                  <a:schemeClr val="tx1"/>
                </a:solidFill>
              </a:ln>
              <a:latin typeface="Tempus Sans ITC" pitchFamily="82" charset="0"/>
            </a:endParaRPr>
          </a:p>
        </p:txBody>
      </p:sp>
      <p:sp>
        <p:nvSpPr>
          <p:cNvPr id="2" name="TextBox 1"/>
          <p:cNvSpPr txBox="1"/>
          <p:nvPr/>
        </p:nvSpPr>
        <p:spPr>
          <a:xfrm>
            <a:off x="0" y="0"/>
            <a:ext cx="9144000" cy="830997"/>
          </a:xfrm>
          <a:prstGeom prst="rect">
            <a:avLst/>
          </a:prstGeom>
          <a:noFill/>
        </p:spPr>
        <p:txBody>
          <a:bodyPr wrap="square" rtlCol="0">
            <a:spAutoFit/>
          </a:bodyPr>
          <a:lstStyle/>
          <a:p>
            <a:r>
              <a:rPr lang="en-US" sz="4800" b="1" dirty="0" smtClean="0">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4800" b="1" dirty="0">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7" name="03 The Old Pine Tree.mp3">
            <a:hlinkClick r:id="" action="ppaction://media"/>
          </p:cNvPr>
          <p:cNvPicPr>
            <a:picLocks noRot="1" noChangeAspect="1"/>
          </p:cNvPicPr>
          <p:nvPr>
            <a:audioFile r:link="rId1"/>
          </p:nvPr>
        </p:nvPicPr>
        <p:blipFill>
          <a:blip r:embed="rId5"/>
          <a:stretch>
            <a:fillRect/>
          </a:stretch>
        </p:blipFill>
        <p:spPr>
          <a:xfrm>
            <a:off x="10804525" y="6080125"/>
            <a:ext cx="244475" cy="244475"/>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7928" fill="hold"/>
                                        <p:tgtEl>
                                          <p:spTgt spid="7"/>
                                        </p:tgtEl>
                                      </p:cBhvr>
                                    </p:cmd>
                                  </p:childTnLst>
                                </p:cTn>
                              </p:par>
                              <p:par>
                                <p:cTn id="7" presetID="10" presetClass="entr" presetSubtype="0" fill="hold" grpId="0" nodeType="withEffect">
                                  <p:stCondLst>
                                    <p:cond delay="200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2000"/>
                                        <p:tgtEl>
                                          <p:spTgt spid="5"/>
                                        </p:tgtEl>
                                      </p:cBhvr>
                                    </p:animEffect>
                                  </p:childTnLst>
                                </p:cTn>
                              </p:par>
                              <p:par>
                                <p:cTn id="10" presetID="10" presetClass="entr" presetSubtype="0" fill="hold" grpId="0" nodeType="withEffect">
                                  <p:stCondLst>
                                    <p:cond delay="20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3000"/>
                                        <p:tgtEl>
                                          <p:spTgt spid="4"/>
                                        </p:tgtEl>
                                      </p:cBhvr>
                                    </p:animEffect>
                                  </p:childTnLst>
                                </p:cTn>
                              </p:par>
                              <p:par>
                                <p:cTn id="13" presetID="64" presetClass="path" presetSubtype="0" fill="hold" grpId="1" nodeType="withEffect">
                                  <p:stCondLst>
                                    <p:cond delay="2000"/>
                                  </p:stCondLst>
                                  <p:childTnLst>
                                    <p:animMotion origin="layout" path="M -1.11022E-16 -0.00047 L -0.00417 -3.74098 " pathEditMode="relative" rAng="0" ptsTypes="AA">
                                      <p:cBhvr>
                                        <p:cTn id="14" dur="110000" fill="hold"/>
                                        <p:tgtEl>
                                          <p:spTgt spid="4"/>
                                        </p:tgtEl>
                                        <p:attrNameLst>
                                          <p:attrName>ppt_x</p:attrName>
                                          <p:attrName>ppt_y</p:attrName>
                                        </p:attrNameLst>
                                      </p:cBhvr>
                                      <p:rCtr x="-2" y="-1870"/>
                                    </p:animMotion>
                                  </p:childTnLst>
                                </p:cTn>
                              </p:par>
                              <p:par>
                                <p:cTn id="15" presetID="47" presetClass="exit" presetSubtype="0" fill="hold" grpId="0" nodeType="withEffect">
                                  <p:stCondLst>
                                    <p:cond delay="7000"/>
                                  </p:stCondLst>
                                  <p:childTnLst>
                                    <p:animEffect transition="out" filter="fade">
                                      <p:cBhvr>
                                        <p:cTn id="16" dur="3000"/>
                                        <p:tgtEl>
                                          <p:spTgt spid="2"/>
                                        </p:tgtEl>
                                      </p:cBhvr>
                                    </p:animEffect>
                                    <p:anim calcmode="lin" valueType="num">
                                      <p:cBhvr>
                                        <p:cTn id="17" dur="3000"/>
                                        <p:tgtEl>
                                          <p:spTgt spid="2"/>
                                        </p:tgtEl>
                                        <p:attrNameLst>
                                          <p:attrName>ppt_x</p:attrName>
                                        </p:attrNameLst>
                                      </p:cBhvr>
                                      <p:tavLst>
                                        <p:tav tm="0">
                                          <p:val>
                                            <p:strVal val="ppt_x"/>
                                          </p:val>
                                        </p:tav>
                                        <p:tav tm="100000">
                                          <p:val>
                                            <p:strVal val="ppt_x"/>
                                          </p:val>
                                        </p:tav>
                                      </p:tavLst>
                                    </p:anim>
                                    <p:anim calcmode="lin" valueType="num">
                                      <p:cBhvr>
                                        <p:cTn id="18" dur="3000"/>
                                        <p:tgtEl>
                                          <p:spTgt spid="2"/>
                                        </p:tgtEl>
                                        <p:attrNameLst>
                                          <p:attrName>ppt_y</p:attrName>
                                        </p:attrNameLst>
                                      </p:cBhvr>
                                      <p:tavLst>
                                        <p:tav tm="0">
                                          <p:val>
                                            <p:strVal val="ppt_y"/>
                                          </p:val>
                                        </p:tav>
                                        <p:tav tm="100000">
                                          <p:val>
                                            <p:strVal val="ppt_y-.1"/>
                                          </p:val>
                                        </p:tav>
                                      </p:tavLst>
                                    </p:anim>
                                    <p:set>
                                      <p:cBhvr>
                                        <p:cTn id="19" dur="1" fill="hold">
                                          <p:stCondLst>
                                            <p:cond delay="2999"/>
                                          </p:stCondLst>
                                        </p:cTn>
                                        <p:tgtEl>
                                          <p:spTgt spid="2"/>
                                        </p:tgtEl>
                                        <p:attrNameLst>
                                          <p:attrName>style.visibility</p:attrName>
                                        </p:attrNameLst>
                                      </p:cBhvr>
                                      <p:to>
                                        <p:strVal val="hidden"/>
                                      </p:to>
                                    </p:set>
                                  </p:childTnLst>
                                </p:cTn>
                              </p:par>
                              <p:par>
                                <p:cTn id="20" presetID="10" presetClass="exit" presetSubtype="0" fill="hold" nodeType="withEffect">
                                  <p:stCondLst>
                                    <p:cond delay="115000"/>
                                  </p:stCondLst>
                                  <p:childTnLst>
                                    <p:animEffect transition="out" filter="fade">
                                      <p:cBhvr>
                                        <p:cTn id="21" dur="1000"/>
                                        <p:tgtEl>
                                          <p:spTgt spid="5"/>
                                        </p:tgtEl>
                                      </p:cBhvr>
                                    </p:animEffect>
                                    <p:set>
                                      <p:cBhvr>
                                        <p:cTn id="22" dur="1" fill="hold">
                                          <p:stCondLst>
                                            <p:cond delay="999"/>
                                          </p:stCondLst>
                                        </p:cTn>
                                        <p:tgtEl>
                                          <p:spTgt spid="5"/>
                                        </p:tgtEl>
                                        <p:attrNameLst>
                                          <p:attrName>style.visibility</p:attrName>
                                        </p:attrNameLst>
                                      </p:cBhvr>
                                      <p:to>
                                        <p:strVal val="hidden"/>
                                      </p:to>
                                    </p:set>
                                  </p:childTnLst>
                                </p:cTn>
                              </p:par>
                              <p:par>
                                <p:cTn id="23" presetID="10" presetClass="exit" presetSubtype="0" fill="hold" nodeType="withEffect">
                                  <p:stCondLst>
                                    <p:cond delay="115000"/>
                                  </p:stCondLst>
                                  <p:childTnLst>
                                    <p:animEffect transition="out" filter="fade">
                                      <p:cBhvr>
                                        <p:cTn id="24" dur="1000"/>
                                        <p:tgtEl>
                                          <p:spTgt spid="4"/>
                                        </p:tgtEl>
                                      </p:cBhvr>
                                    </p:animEffect>
                                    <p:set>
                                      <p:cBhvr>
                                        <p:cTn id="25" dur="1" fill="hold">
                                          <p:stCondLst>
                                            <p:cond delay="999"/>
                                          </p:stCondLst>
                                        </p:cTn>
                                        <p:tgtEl>
                                          <p:spTgt spid="4"/>
                                        </p:tgtEl>
                                        <p:attrNameLst>
                                          <p:attrName>style.visibility</p:attrName>
                                        </p:attrNameLst>
                                      </p:cBhvr>
                                      <p:to>
                                        <p:strVal val="hidden"/>
                                      </p:to>
                                    </p:set>
                                  </p:childTnLst>
                                </p:cTn>
                              </p:par>
                              <p:par>
                                <p:cTn id="26" presetID="10" presetClass="entr" presetSubtype="0" fill="hold" nodeType="withEffect">
                                  <p:stCondLst>
                                    <p:cond delay="11500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29" fill="hold" display="0">
                  <p:stCondLst>
                    <p:cond delay="indefinite"/>
                  </p:stCondLst>
                  <p:endCondLst>
                    <p:cond evt="onNext" delay="0">
                      <p:tgtEl>
                        <p:sldTgt/>
                      </p:tgtEl>
                    </p:cond>
                    <p:cond evt="onPrev" delay="0">
                      <p:tgtEl>
                        <p:sldTgt/>
                      </p:tgtEl>
                    </p:cond>
                    <p:cond evt="onStopAudio" delay="0">
                      <p:tgtEl>
                        <p:sldTgt/>
                      </p:tgtEl>
                    </p:cond>
                  </p:endCondLst>
                </p:cTn>
                <p:tgtEl>
                  <p:spTgt spid="7"/>
                </p:tgtEl>
              </p:cMediaNode>
            </p:audio>
          </p:childTnLst>
        </p:cTn>
      </p:par>
    </p:tnLst>
    <p:bldLst>
      <p:bldP spid="5" grpId="0" animBg="1"/>
      <p:bldP spid="4" grpId="0"/>
      <p:bldP spid="4" grpId="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152400" y="685800"/>
            <a:ext cx="9908770" cy="6400800"/>
            <a:chOff x="-152400" y="685800"/>
            <a:chExt cx="9908770" cy="6400800"/>
          </a:xfrm>
        </p:grpSpPr>
        <p:grpSp>
          <p:nvGrpSpPr>
            <p:cNvPr id="65" name="Group 64"/>
            <p:cNvGrpSpPr/>
            <p:nvPr/>
          </p:nvGrpSpPr>
          <p:grpSpPr>
            <a:xfrm>
              <a:off x="-152400" y="685800"/>
              <a:ext cx="9908770" cy="6400800"/>
              <a:chOff x="-152400" y="685800"/>
              <a:chExt cx="9908770" cy="6400800"/>
            </a:xfrm>
          </p:grpSpPr>
          <p:grpSp>
            <p:nvGrpSpPr>
              <p:cNvPr id="2" name="Group 55"/>
              <p:cNvGrpSpPr/>
              <p:nvPr/>
            </p:nvGrpSpPr>
            <p:grpSpPr>
              <a:xfrm>
                <a:off x="-152400" y="685800"/>
                <a:ext cx="9908770" cy="6400800"/>
                <a:chOff x="-152400" y="685800"/>
                <a:chExt cx="9908770" cy="6400800"/>
              </a:xfrm>
            </p:grpSpPr>
            <p:grpSp>
              <p:nvGrpSpPr>
                <p:cNvPr id="3" name="Group 30"/>
                <p:cNvGrpSpPr/>
                <p:nvPr/>
              </p:nvGrpSpPr>
              <p:grpSpPr>
                <a:xfrm>
                  <a:off x="-152400" y="685800"/>
                  <a:ext cx="9908770" cy="6400800"/>
                  <a:chOff x="-152400" y="685800"/>
                  <a:chExt cx="9908770" cy="6400800"/>
                </a:xfrm>
              </p:grpSpPr>
              <p:pic>
                <p:nvPicPr>
                  <p:cNvPr id="37"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4" name="Group 38"/>
                  <p:cNvGrpSpPr/>
                  <p:nvPr/>
                </p:nvGrpSpPr>
                <p:grpSpPr>
                  <a:xfrm>
                    <a:off x="-152400" y="803564"/>
                    <a:ext cx="9908770" cy="6283036"/>
                    <a:chOff x="-152400" y="803564"/>
                    <a:chExt cx="9908770" cy="6283036"/>
                  </a:xfrm>
                </p:grpSpPr>
                <p:grpSp>
                  <p:nvGrpSpPr>
                    <p:cNvPr id="5" name="Group 35"/>
                    <p:cNvGrpSpPr/>
                    <p:nvPr/>
                  </p:nvGrpSpPr>
                  <p:grpSpPr>
                    <a:xfrm>
                      <a:off x="-152400" y="803564"/>
                      <a:ext cx="9908770" cy="6283036"/>
                      <a:chOff x="-152400" y="803564"/>
                      <a:chExt cx="9908770" cy="6283036"/>
                    </a:xfrm>
                  </p:grpSpPr>
                  <p:grpSp>
                    <p:nvGrpSpPr>
                      <p:cNvPr id="6" name="Group 15"/>
                      <p:cNvGrpSpPr/>
                      <p:nvPr/>
                    </p:nvGrpSpPr>
                    <p:grpSpPr>
                      <a:xfrm>
                        <a:off x="-152400" y="1906385"/>
                        <a:ext cx="9908770" cy="5180215"/>
                        <a:chOff x="-152400" y="1906385"/>
                        <a:chExt cx="9908770" cy="5180215"/>
                      </a:xfrm>
                    </p:grpSpPr>
                    <p:grpSp>
                      <p:nvGrpSpPr>
                        <p:cNvPr id="7" name="Group 35"/>
                        <p:cNvGrpSpPr/>
                        <p:nvPr/>
                      </p:nvGrpSpPr>
                      <p:grpSpPr>
                        <a:xfrm>
                          <a:off x="-152400" y="1906385"/>
                          <a:ext cx="9908770" cy="5180215"/>
                          <a:chOff x="-152400" y="1906385"/>
                          <a:chExt cx="9908770" cy="5180215"/>
                        </a:xfrm>
                      </p:grpSpPr>
                      <p:grpSp>
                        <p:nvGrpSpPr>
                          <p:cNvPr id="8" name="Group 34"/>
                          <p:cNvGrpSpPr/>
                          <p:nvPr/>
                        </p:nvGrpSpPr>
                        <p:grpSpPr>
                          <a:xfrm>
                            <a:off x="-152400" y="1906385"/>
                            <a:ext cx="9908770" cy="5180215"/>
                            <a:chOff x="-152400" y="1906385"/>
                            <a:chExt cx="9908770" cy="5180215"/>
                          </a:xfrm>
                        </p:grpSpPr>
                        <p:sp>
                          <p:nvSpPr>
                            <p:cNvPr id="48" name="Freeform 47"/>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50" name="Rectangle 4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7"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45"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42" name="Freeform 41"/>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Freeform 39"/>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Freeform 3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70" name="Freeform 69"/>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Freeform 70"/>
            <p:cNvSpPr/>
            <p:nvPr/>
          </p:nvSpPr>
          <p:spPr>
            <a:xfrm rot="185320">
              <a:off x="4436572"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60" name="TextBox 59"/>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1837</a:t>
            </a:r>
          </a:p>
        </p:txBody>
      </p:sp>
      <p:grpSp>
        <p:nvGrpSpPr>
          <p:cNvPr id="10" name="Group 1"/>
          <p:cNvGrpSpPr/>
          <p:nvPr/>
        </p:nvGrpSpPr>
        <p:grpSpPr>
          <a:xfrm>
            <a:off x="-228600" y="-144463"/>
            <a:ext cx="9984970" cy="7231063"/>
            <a:chOff x="-228600" y="-144463"/>
            <a:chExt cx="9984970" cy="7231063"/>
          </a:xfrm>
        </p:grpSpPr>
        <p:grpSp>
          <p:nvGrpSpPr>
            <p:cNvPr id="11" name="Group 21"/>
            <p:cNvGrpSpPr/>
            <p:nvPr/>
          </p:nvGrpSpPr>
          <p:grpSpPr>
            <a:xfrm>
              <a:off x="-228600" y="-144463"/>
              <a:ext cx="9984970" cy="7231063"/>
              <a:chOff x="-228600" y="-144463"/>
              <a:chExt cx="9984970" cy="7231063"/>
            </a:xfrm>
          </p:grpSpPr>
          <p:sp>
            <p:nvSpPr>
              <p:cNvPr id="99" name="AutoShape 2" descr="Image result for hudson's bay company forts map"/>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2" name="Group 35"/>
              <p:cNvGrpSpPr/>
              <p:nvPr/>
            </p:nvGrpSpPr>
            <p:grpSpPr>
              <a:xfrm>
                <a:off x="-228600" y="803564"/>
                <a:ext cx="9984970" cy="6283036"/>
                <a:chOff x="-228600" y="803564"/>
                <a:chExt cx="9984970" cy="6283036"/>
              </a:xfrm>
            </p:grpSpPr>
            <p:grpSp>
              <p:nvGrpSpPr>
                <p:cNvPr id="13" name="Group 35"/>
                <p:cNvGrpSpPr/>
                <p:nvPr/>
              </p:nvGrpSpPr>
              <p:grpSpPr>
                <a:xfrm>
                  <a:off x="-228600" y="1881447"/>
                  <a:ext cx="9984970" cy="5205153"/>
                  <a:chOff x="-228600" y="1881447"/>
                  <a:chExt cx="9984970" cy="5205153"/>
                </a:xfrm>
              </p:grpSpPr>
              <p:grpSp>
                <p:nvGrpSpPr>
                  <p:cNvPr id="14" name="Group 34"/>
                  <p:cNvGrpSpPr/>
                  <p:nvPr/>
                </p:nvGrpSpPr>
                <p:grpSpPr>
                  <a:xfrm>
                    <a:off x="-228600" y="1881447"/>
                    <a:ext cx="9984970" cy="5205153"/>
                    <a:chOff x="-228600" y="1881447"/>
                    <a:chExt cx="9984970" cy="5205153"/>
                  </a:xfrm>
                </p:grpSpPr>
                <p:sp>
                  <p:nvSpPr>
                    <p:cNvPr id="109" name="Freeform 15"/>
                    <p:cNvSpPr/>
                    <p:nvPr/>
                  </p:nvSpPr>
                  <p:spPr>
                    <a:xfrm>
                      <a:off x="3391593" y="1881447"/>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098764 w 6364777"/>
                        <a:gd name="connsiteY28" fmla="*/ 4758839 h 5104015"/>
                        <a:gd name="connsiteX29" fmla="*/ 701436 w 6364777"/>
                        <a:gd name="connsiteY29" fmla="*/ 4764282 h 5104015"/>
                        <a:gd name="connsiteX30" fmla="*/ 641564 w 6364777"/>
                        <a:gd name="connsiteY30" fmla="*/ 4600996 h 5104015"/>
                        <a:gd name="connsiteX31" fmla="*/ 182880 w 6364777"/>
                        <a:gd name="connsiteY31" fmla="*/ 4519353 h 5104015"/>
                        <a:gd name="connsiteX32" fmla="*/ 166254 w 6364777"/>
                        <a:gd name="connsiteY32" fmla="*/ 4951615 h 5104015"/>
                        <a:gd name="connsiteX33" fmla="*/ 1180407 w 6364777"/>
                        <a:gd name="connsiteY33" fmla="*/ 5067993 h 5104015"/>
                        <a:gd name="connsiteX34" fmla="*/ 5586152 w 6364777"/>
                        <a:gd name="connsiteY34" fmla="*/ 5067993 h 5104015"/>
                        <a:gd name="connsiteX35" fmla="*/ 5852160 w 6364777"/>
                        <a:gd name="connsiteY35" fmla="*/ 4984866 h 5104015"/>
                        <a:gd name="connsiteX36" fmla="*/ 5735782 w 6364777"/>
                        <a:gd name="connsiteY36" fmla="*/ 4353098 h 5104015"/>
                        <a:gd name="connsiteX37" fmla="*/ 5818909 w 6364777"/>
                        <a:gd name="connsiteY37" fmla="*/ 1061258 h 5104015"/>
                        <a:gd name="connsiteX38" fmla="*/ 5719156 w 6364777"/>
                        <a:gd name="connsiteY38" fmla="*/ 146858 h 5104015"/>
                        <a:gd name="connsiteX39" fmla="*/ 5203767 w 6364777"/>
                        <a:gd name="connsiteY39"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701436 w 6364777"/>
                        <a:gd name="connsiteY28" fmla="*/ 4764282 h 5104015"/>
                        <a:gd name="connsiteX29" fmla="*/ 641564 w 6364777"/>
                        <a:gd name="connsiteY29" fmla="*/ 4600996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6648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641564 w 6364777"/>
                        <a:gd name="connsiteY28" fmla="*/ 4600996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181995"/>
                            <a:pt x="4305992" y="4269971"/>
                          </a:cubicBezTo>
                          <a:cubicBezTo>
                            <a:pt x="4294909" y="4357947"/>
                            <a:pt x="4319847" y="4662055"/>
                            <a:pt x="4239491" y="4664826"/>
                          </a:cubicBezTo>
                          <a:cubicBezTo>
                            <a:pt x="4159135" y="4667597"/>
                            <a:pt x="3934690" y="4407824"/>
                            <a:pt x="3823854" y="4286597"/>
                          </a:cubicBezTo>
                          <a:cubicBezTo>
                            <a:pt x="3713018" y="41653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250818" y="4394909"/>
                            <a:pt x="1130531" y="4452851"/>
                          </a:cubicBezTo>
                          <a:cubicBezTo>
                            <a:pt x="1004801" y="4668636"/>
                            <a:pt x="799506" y="4589912"/>
                            <a:pt x="641564" y="4600996"/>
                          </a:cubicBezTo>
                          <a:cubicBezTo>
                            <a:pt x="483622" y="4612080"/>
                            <a:pt x="262098" y="4460917"/>
                            <a:pt x="182880" y="4519353"/>
                          </a:cubicBezTo>
                          <a:cubicBezTo>
                            <a:pt x="103662" y="457779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228600" y="5181600"/>
                      <a:ext cx="3581400" cy="1905000"/>
                      <a:chOff x="-228600" y="5181600"/>
                      <a:chExt cx="3581400" cy="1905000"/>
                    </a:xfrm>
                  </p:grpSpPr>
                  <p:sp>
                    <p:nvSpPr>
                      <p:cNvPr id="111" name="Rectangle 13"/>
                      <p:cNvSpPr/>
                      <p:nvPr/>
                    </p:nvSpPr>
                    <p:spPr>
                      <a:xfrm>
                        <a:off x="-228600" y="5181600"/>
                        <a:ext cx="3124200" cy="1905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t>Afge</a:t>
                        </a:r>
                        <a:r>
                          <a:rPr lang="en-US" dirty="0" smtClean="0"/>
                          <a:t>=</a:t>
                        </a:r>
                        <a:endParaRPr lang="en-US" dirty="0"/>
                      </a:p>
                    </p:txBody>
                  </p:sp>
                  <p:sp>
                    <p:nvSpPr>
                      <p:cNvPr id="112" name="Rectangle 1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08" name="Picture 2" descr="Image result for united states in 1783"/>
                  <p:cNvPicPr>
                    <a:picLocks noChangeAspect="1" noChangeArrowheads="1"/>
                  </p:cNvPicPr>
                  <p:nvPr/>
                </p:nvPicPr>
                <p:blipFill>
                  <a:blip r:embed="rId4"/>
                  <a:srcRect l="17500" t="47037" r="70000" b="45572"/>
                  <a:stretch>
                    <a:fillRect/>
                  </a:stretch>
                </p:blipFill>
                <p:spPr bwMode="auto">
                  <a:xfrm>
                    <a:off x="1295400" y="4038600"/>
                    <a:ext cx="1371600" cy="457200"/>
                  </a:xfrm>
                  <a:prstGeom prst="rect">
                    <a:avLst/>
                  </a:prstGeom>
                  <a:noFill/>
                </p:spPr>
              </p:pic>
            </p:grpSp>
            <p:sp>
              <p:nvSpPr>
                <p:cNvPr id="105" name="Freeform 11"/>
                <p:cNvSpPr/>
                <p:nvPr/>
              </p:nvSpPr>
              <p:spPr>
                <a:xfrm>
                  <a:off x="3342871" y="803564"/>
                  <a:ext cx="5785889"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113314 w 5547360"/>
                    <a:gd name="connsiteY19" fmla="*/ 1150421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736869 w 5547360"/>
                    <a:gd name="connsiteY25" fmla="*/ 897773 h 1330035"/>
                    <a:gd name="connsiteX26" fmla="*/ 4813069 w 5547360"/>
                    <a:gd name="connsiteY26" fmla="*/ 681643 h 1330035"/>
                    <a:gd name="connsiteX27" fmla="*/ 4680995 w 5547360"/>
                    <a:gd name="connsiteY27" fmla="*/ 677994 h 1330035"/>
                    <a:gd name="connsiteX28" fmla="*/ 4698534 w 5547360"/>
                    <a:gd name="connsiteY28" fmla="*/ 5645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576348 h 1330035"/>
                    <a:gd name="connsiteX5" fmla="*/ 989214 w 5547360"/>
                    <a:gd name="connsiteY5" fmla="*/ 500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2547257 w 5547360"/>
                    <a:gd name="connsiteY19" fmla="*/ 910935 h 1330035"/>
                    <a:gd name="connsiteX20" fmla="*/ 3113314 w 5547360"/>
                    <a:gd name="connsiteY20" fmla="*/ 1150421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736869 w 5547360"/>
                    <a:gd name="connsiteY26" fmla="*/ 897773 h 1330035"/>
                    <a:gd name="connsiteX27" fmla="*/ 4813069 w 5547360"/>
                    <a:gd name="connsiteY27" fmla="*/ 681643 h 1330035"/>
                    <a:gd name="connsiteX28" fmla="*/ 4680995 w 5547360"/>
                    <a:gd name="connsiteY28" fmla="*/ 677994 h 1330035"/>
                    <a:gd name="connsiteX29" fmla="*/ 4698534 w 5547360"/>
                    <a:gd name="connsiteY29" fmla="*/ 564540 h 1330035"/>
                    <a:gd name="connsiteX30" fmla="*/ 4793673 w 5547360"/>
                    <a:gd name="connsiteY30" fmla="*/ 313112 h 1330035"/>
                    <a:gd name="connsiteX31" fmla="*/ 5062451 w 5547360"/>
                    <a:gd name="connsiteY31" fmla="*/ 382384 h 1330035"/>
                    <a:gd name="connsiteX32" fmla="*/ 5145578 w 5547360"/>
                    <a:gd name="connsiteY32" fmla="*/ 266006 h 1330035"/>
                    <a:gd name="connsiteX33" fmla="*/ 5178829 w 5547360"/>
                    <a:gd name="connsiteY33" fmla="*/ 133003 h 1330035"/>
                    <a:gd name="connsiteX34" fmla="*/ 5178829 w 5547360"/>
                    <a:gd name="connsiteY34" fmla="*/ 49875 h 1330035"/>
                    <a:gd name="connsiteX35" fmla="*/ 2320635 w 5547360"/>
                    <a:gd name="connsiteY35" fmla="*/ 0 h 1330035"/>
                    <a:gd name="connsiteX36" fmla="*/ 0 w 5547360"/>
                    <a:gd name="connsiteY36" fmla="*/ 224443 h 13300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271847 w 5547360"/>
                    <a:gd name="connsiteY9" fmla="*/ 1113904 h 1380835"/>
                    <a:gd name="connsiteX10" fmla="*/ 1338349 w 5547360"/>
                    <a:gd name="connsiteY10" fmla="*/ 1030777 h 1380835"/>
                    <a:gd name="connsiteX11" fmla="*/ 1321723 w 5547360"/>
                    <a:gd name="connsiteY11" fmla="*/ 881148 h 1380835"/>
                    <a:gd name="connsiteX12" fmla="*/ 1288473 w 5547360"/>
                    <a:gd name="connsiteY12" fmla="*/ 665017 h 1380835"/>
                    <a:gd name="connsiteX13" fmla="*/ 1388225 w 5547360"/>
                    <a:gd name="connsiteY13" fmla="*/ 665017 h 1380835"/>
                    <a:gd name="connsiteX14" fmla="*/ 1687483 w 5547360"/>
                    <a:gd name="connsiteY14" fmla="*/ 731519 h 1380835"/>
                    <a:gd name="connsiteX15" fmla="*/ 1910542 w 5547360"/>
                    <a:gd name="connsiteY15" fmla="*/ 655319 h 1380835"/>
                    <a:gd name="connsiteX16" fmla="*/ 2060171 w 5547360"/>
                    <a:gd name="connsiteY16" fmla="*/ 731519 h 1380835"/>
                    <a:gd name="connsiteX17" fmla="*/ 2202873 w 5547360"/>
                    <a:gd name="connsiteY17" fmla="*/ 847897 h 1380835"/>
                    <a:gd name="connsiteX18" fmla="*/ 2851265 w 5547360"/>
                    <a:gd name="connsiteY18" fmla="*/ 864523 h 1380835"/>
                    <a:gd name="connsiteX19" fmla="*/ 2547257 w 5547360"/>
                    <a:gd name="connsiteY19" fmla="*/ 910935 h 1380835"/>
                    <a:gd name="connsiteX20" fmla="*/ 3113314 w 5547360"/>
                    <a:gd name="connsiteY20" fmla="*/ 1150421 h 1380835"/>
                    <a:gd name="connsiteX21" fmla="*/ 3682538 w 5547360"/>
                    <a:gd name="connsiteY21" fmla="*/ 864523 h 1380835"/>
                    <a:gd name="connsiteX22" fmla="*/ 3948545 w 5547360"/>
                    <a:gd name="connsiteY22" fmla="*/ 1180406 h 1380835"/>
                    <a:gd name="connsiteX23" fmla="*/ 4197927 w 5547360"/>
                    <a:gd name="connsiteY23" fmla="*/ 1147155 h 1380835"/>
                    <a:gd name="connsiteX24" fmla="*/ 4530436 w 5547360"/>
                    <a:gd name="connsiteY24" fmla="*/ 1113904 h 1380835"/>
                    <a:gd name="connsiteX25" fmla="*/ 4594167 w 5547360"/>
                    <a:gd name="connsiteY25" fmla="*/ 1113904 h 1380835"/>
                    <a:gd name="connsiteX26" fmla="*/ 4736869 w 5547360"/>
                    <a:gd name="connsiteY26" fmla="*/ 897773 h 1380835"/>
                    <a:gd name="connsiteX27" fmla="*/ 4813069 w 5547360"/>
                    <a:gd name="connsiteY27" fmla="*/ 681643 h 1380835"/>
                    <a:gd name="connsiteX28" fmla="*/ 4680995 w 5547360"/>
                    <a:gd name="connsiteY28" fmla="*/ 677994 h 1380835"/>
                    <a:gd name="connsiteX29" fmla="*/ 4698534 w 5547360"/>
                    <a:gd name="connsiteY29" fmla="*/ 564540 h 1380835"/>
                    <a:gd name="connsiteX30" fmla="*/ 4793673 w 5547360"/>
                    <a:gd name="connsiteY30" fmla="*/ 313112 h 1380835"/>
                    <a:gd name="connsiteX31" fmla="*/ 5062451 w 5547360"/>
                    <a:gd name="connsiteY31" fmla="*/ 382384 h 1380835"/>
                    <a:gd name="connsiteX32" fmla="*/ 5145578 w 5547360"/>
                    <a:gd name="connsiteY32" fmla="*/ 266006 h 1380835"/>
                    <a:gd name="connsiteX33" fmla="*/ 5178829 w 5547360"/>
                    <a:gd name="connsiteY33" fmla="*/ 133003 h 1380835"/>
                    <a:gd name="connsiteX34" fmla="*/ 5178829 w 5547360"/>
                    <a:gd name="connsiteY34" fmla="*/ 49875 h 1380835"/>
                    <a:gd name="connsiteX35" fmla="*/ 2320635 w 5547360"/>
                    <a:gd name="connsiteY35" fmla="*/ 0 h 1380835"/>
                    <a:gd name="connsiteX36" fmla="*/ 0 w 5547360"/>
                    <a:gd name="connsiteY36" fmla="*/ 224443 h 1380835"/>
                    <a:gd name="connsiteX0" fmla="*/ 0 w 5547360"/>
                    <a:gd name="connsiteY0" fmla="*/ 224443 h 1380835"/>
                    <a:gd name="connsiteX1" fmla="*/ 606829 w 5547360"/>
                    <a:gd name="connsiteY1" fmla="*/ 781395 h 1380835"/>
                    <a:gd name="connsiteX2" fmla="*/ 723207 w 5547360"/>
                    <a:gd name="connsiteY2" fmla="*/ 847897 h 1380835"/>
                    <a:gd name="connsiteX3" fmla="*/ 739833 w 5547360"/>
                    <a:gd name="connsiteY3" fmla="*/ 864523 h 1380835"/>
                    <a:gd name="connsiteX4" fmla="*/ 889462 w 5547360"/>
                    <a:gd name="connsiteY4" fmla="*/ 576348 h 1380835"/>
                    <a:gd name="connsiteX5" fmla="*/ 989214 w 5547360"/>
                    <a:gd name="connsiteY5" fmla="*/ 500148 h 1380835"/>
                    <a:gd name="connsiteX6" fmla="*/ 1055716 w 5547360"/>
                    <a:gd name="connsiteY6" fmla="*/ 759228 h 1380835"/>
                    <a:gd name="connsiteX7" fmla="*/ 1122218 w 5547360"/>
                    <a:gd name="connsiteY7" fmla="*/ 1296784 h 1380835"/>
                    <a:gd name="connsiteX8" fmla="*/ 1221971 w 5547360"/>
                    <a:gd name="connsiteY8" fmla="*/ 1263533 h 1380835"/>
                    <a:gd name="connsiteX9" fmla="*/ 1338349 w 5547360"/>
                    <a:gd name="connsiteY9" fmla="*/ 1030777 h 1380835"/>
                    <a:gd name="connsiteX10" fmla="*/ 1321723 w 5547360"/>
                    <a:gd name="connsiteY10" fmla="*/ 881148 h 1380835"/>
                    <a:gd name="connsiteX11" fmla="*/ 1288473 w 5547360"/>
                    <a:gd name="connsiteY11" fmla="*/ 665017 h 1380835"/>
                    <a:gd name="connsiteX12" fmla="*/ 1388225 w 5547360"/>
                    <a:gd name="connsiteY12" fmla="*/ 665017 h 1380835"/>
                    <a:gd name="connsiteX13" fmla="*/ 1687483 w 5547360"/>
                    <a:gd name="connsiteY13" fmla="*/ 731519 h 1380835"/>
                    <a:gd name="connsiteX14" fmla="*/ 1910542 w 5547360"/>
                    <a:gd name="connsiteY14" fmla="*/ 655319 h 1380835"/>
                    <a:gd name="connsiteX15" fmla="*/ 2060171 w 5547360"/>
                    <a:gd name="connsiteY15" fmla="*/ 731519 h 1380835"/>
                    <a:gd name="connsiteX16" fmla="*/ 2202873 w 5547360"/>
                    <a:gd name="connsiteY16" fmla="*/ 847897 h 1380835"/>
                    <a:gd name="connsiteX17" fmla="*/ 2851265 w 5547360"/>
                    <a:gd name="connsiteY17" fmla="*/ 864523 h 1380835"/>
                    <a:gd name="connsiteX18" fmla="*/ 2547257 w 5547360"/>
                    <a:gd name="connsiteY18" fmla="*/ 910935 h 1380835"/>
                    <a:gd name="connsiteX19" fmla="*/ 3113314 w 5547360"/>
                    <a:gd name="connsiteY19" fmla="*/ 1150421 h 1380835"/>
                    <a:gd name="connsiteX20" fmla="*/ 3682538 w 5547360"/>
                    <a:gd name="connsiteY20" fmla="*/ 864523 h 1380835"/>
                    <a:gd name="connsiteX21" fmla="*/ 3948545 w 5547360"/>
                    <a:gd name="connsiteY21" fmla="*/ 1180406 h 1380835"/>
                    <a:gd name="connsiteX22" fmla="*/ 4197927 w 5547360"/>
                    <a:gd name="connsiteY22" fmla="*/ 1147155 h 1380835"/>
                    <a:gd name="connsiteX23" fmla="*/ 4530436 w 5547360"/>
                    <a:gd name="connsiteY23" fmla="*/ 1113904 h 1380835"/>
                    <a:gd name="connsiteX24" fmla="*/ 4594167 w 5547360"/>
                    <a:gd name="connsiteY24" fmla="*/ 1113904 h 1380835"/>
                    <a:gd name="connsiteX25" fmla="*/ 4736869 w 5547360"/>
                    <a:gd name="connsiteY25" fmla="*/ 897773 h 1380835"/>
                    <a:gd name="connsiteX26" fmla="*/ 4813069 w 5547360"/>
                    <a:gd name="connsiteY26" fmla="*/ 681643 h 1380835"/>
                    <a:gd name="connsiteX27" fmla="*/ 4680995 w 5547360"/>
                    <a:gd name="connsiteY27" fmla="*/ 677994 h 1380835"/>
                    <a:gd name="connsiteX28" fmla="*/ 4698534 w 5547360"/>
                    <a:gd name="connsiteY28" fmla="*/ 564540 h 1380835"/>
                    <a:gd name="connsiteX29" fmla="*/ 4793673 w 5547360"/>
                    <a:gd name="connsiteY29" fmla="*/ 313112 h 1380835"/>
                    <a:gd name="connsiteX30" fmla="*/ 5062451 w 5547360"/>
                    <a:gd name="connsiteY30" fmla="*/ 382384 h 1380835"/>
                    <a:gd name="connsiteX31" fmla="*/ 5145578 w 5547360"/>
                    <a:gd name="connsiteY31" fmla="*/ 266006 h 1380835"/>
                    <a:gd name="connsiteX32" fmla="*/ 5178829 w 5547360"/>
                    <a:gd name="connsiteY32" fmla="*/ 133003 h 1380835"/>
                    <a:gd name="connsiteX33" fmla="*/ 5178829 w 5547360"/>
                    <a:gd name="connsiteY33" fmla="*/ 49875 h 1380835"/>
                    <a:gd name="connsiteX34" fmla="*/ 2320635 w 5547360"/>
                    <a:gd name="connsiteY34" fmla="*/ 0 h 1380835"/>
                    <a:gd name="connsiteX35" fmla="*/ 0 w 5547360"/>
                    <a:gd name="connsiteY35" fmla="*/ 224443 h 1380835"/>
                    <a:gd name="connsiteX0" fmla="*/ 0 w 5547360"/>
                    <a:gd name="connsiteY0" fmla="*/ 224443 h 1342042"/>
                    <a:gd name="connsiteX1" fmla="*/ 606829 w 5547360"/>
                    <a:gd name="connsiteY1" fmla="*/ 781395 h 1342042"/>
                    <a:gd name="connsiteX2" fmla="*/ 723207 w 5547360"/>
                    <a:gd name="connsiteY2" fmla="*/ 847897 h 1342042"/>
                    <a:gd name="connsiteX3" fmla="*/ 739833 w 5547360"/>
                    <a:gd name="connsiteY3" fmla="*/ 864523 h 1342042"/>
                    <a:gd name="connsiteX4" fmla="*/ 889462 w 5547360"/>
                    <a:gd name="connsiteY4" fmla="*/ 576348 h 1342042"/>
                    <a:gd name="connsiteX5" fmla="*/ 989214 w 5547360"/>
                    <a:gd name="connsiteY5" fmla="*/ 500148 h 1342042"/>
                    <a:gd name="connsiteX6" fmla="*/ 1055716 w 5547360"/>
                    <a:gd name="connsiteY6" fmla="*/ 759228 h 1342042"/>
                    <a:gd name="connsiteX7" fmla="*/ 1122218 w 5547360"/>
                    <a:gd name="connsiteY7" fmla="*/ 1296784 h 1342042"/>
                    <a:gd name="connsiteX8" fmla="*/ 1338349 w 5547360"/>
                    <a:gd name="connsiteY8" fmla="*/ 1030777 h 1342042"/>
                    <a:gd name="connsiteX9" fmla="*/ 1321723 w 5547360"/>
                    <a:gd name="connsiteY9" fmla="*/ 881148 h 1342042"/>
                    <a:gd name="connsiteX10" fmla="*/ 1288473 w 5547360"/>
                    <a:gd name="connsiteY10" fmla="*/ 665017 h 1342042"/>
                    <a:gd name="connsiteX11" fmla="*/ 1388225 w 5547360"/>
                    <a:gd name="connsiteY11" fmla="*/ 665017 h 1342042"/>
                    <a:gd name="connsiteX12" fmla="*/ 1687483 w 5547360"/>
                    <a:gd name="connsiteY12" fmla="*/ 731519 h 1342042"/>
                    <a:gd name="connsiteX13" fmla="*/ 1910542 w 5547360"/>
                    <a:gd name="connsiteY13" fmla="*/ 655319 h 1342042"/>
                    <a:gd name="connsiteX14" fmla="*/ 2060171 w 5547360"/>
                    <a:gd name="connsiteY14" fmla="*/ 731519 h 1342042"/>
                    <a:gd name="connsiteX15" fmla="*/ 2202873 w 5547360"/>
                    <a:gd name="connsiteY15" fmla="*/ 847897 h 1342042"/>
                    <a:gd name="connsiteX16" fmla="*/ 2851265 w 5547360"/>
                    <a:gd name="connsiteY16" fmla="*/ 864523 h 1342042"/>
                    <a:gd name="connsiteX17" fmla="*/ 2547257 w 5547360"/>
                    <a:gd name="connsiteY17" fmla="*/ 910935 h 1342042"/>
                    <a:gd name="connsiteX18" fmla="*/ 3113314 w 5547360"/>
                    <a:gd name="connsiteY18" fmla="*/ 1150421 h 1342042"/>
                    <a:gd name="connsiteX19" fmla="*/ 3682538 w 5547360"/>
                    <a:gd name="connsiteY19" fmla="*/ 864523 h 1342042"/>
                    <a:gd name="connsiteX20" fmla="*/ 3948545 w 5547360"/>
                    <a:gd name="connsiteY20" fmla="*/ 1180406 h 1342042"/>
                    <a:gd name="connsiteX21" fmla="*/ 4197927 w 5547360"/>
                    <a:gd name="connsiteY21" fmla="*/ 1147155 h 1342042"/>
                    <a:gd name="connsiteX22" fmla="*/ 4530436 w 5547360"/>
                    <a:gd name="connsiteY22" fmla="*/ 1113904 h 1342042"/>
                    <a:gd name="connsiteX23" fmla="*/ 4594167 w 5547360"/>
                    <a:gd name="connsiteY23" fmla="*/ 1113904 h 1342042"/>
                    <a:gd name="connsiteX24" fmla="*/ 4736869 w 5547360"/>
                    <a:gd name="connsiteY24" fmla="*/ 897773 h 1342042"/>
                    <a:gd name="connsiteX25" fmla="*/ 4813069 w 5547360"/>
                    <a:gd name="connsiteY25" fmla="*/ 681643 h 1342042"/>
                    <a:gd name="connsiteX26" fmla="*/ 4680995 w 5547360"/>
                    <a:gd name="connsiteY26" fmla="*/ 677994 h 1342042"/>
                    <a:gd name="connsiteX27" fmla="*/ 4698534 w 5547360"/>
                    <a:gd name="connsiteY27" fmla="*/ 564540 h 1342042"/>
                    <a:gd name="connsiteX28" fmla="*/ 4793673 w 5547360"/>
                    <a:gd name="connsiteY28" fmla="*/ 313112 h 1342042"/>
                    <a:gd name="connsiteX29" fmla="*/ 5062451 w 5547360"/>
                    <a:gd name="connsiteY29" fmla="*/ 382384 h 1342042"/>
                    <a:gd name="connsiteX30" fmla="*/ 5145578 w 5547360"/>
                    <a:gd name="connsiteY30" fmla="*/ 266006 h 1342042"/>
                    <a:gd name="connsiteX31" fmla="*/ 5178829 w 5547360"/>
                    <a:gd name="connsiteY31" fmla="*/ 133003 h 1342042"/>
                    <a:gd name="connsiteX32" fmla="*/ 5178829 w 5547360"/>
                    <a:gd name="connsiteY32" fmla="*/ 49875 h 1342042"/>
                    <a:gd name="connsiteX33" fmla="*/ 2320635 w 5547360"/>
                    <a:gd name="connsiteY33" fmla="*/ 0 h 1342042"/>
                    <a:gd name="connsiteX34" fmla="*/ 0 w 5547360"/>
                    <a:gd name="connsiteY34" fmla="*/ 224443 h 1342042"/>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2547257 w 5547360"/>
                    <a:gd name="connsiteY16" fmla="*/ 910935 h 1227511"/>
                    <a:gd name="connsiteX17" fmla="*/ 3113314 w 5547360"/>
                    <a:gd name="connsiteY17" fmla="*/ 1150421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736869 w 5547360"/>
                    <a:gd name="connsiteY23" fmla="*/ 897773 h 1227511"/>
                    <a:gd name="connsiteX24" fmla="*/ 4813069 w 5547360"/>
                    <a:gd name="connsiteY24" fmla="*/ 681643 h 1227511"/>
                    <a:gd name="connsiteX25" fmla="*/ 4680995 w 5547360"/>
                    <a:gd name="connsiteY25" fmla="*/ 677994 h 1227511"/>
                    <a:gd name="connsiteX26" fmla="*/ 4698534 w 5547360"/>
                    <a:gd name="connsiteY26" fmla="*/ 5645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2547257 w 5547360"/>
                    <a:gd name="connsiteY15" fmla="*/ 910935 h 1227511"/>
                    <a:gd name="connsiteX16" fmla="*/ 3113314 w 5547360"/>
                    <a:gd name="connsiteY16" fmla="*/ 1150421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736869 w 5547360"/>
                    <a:gd name="connsiteY22" fmla="*/ 897773 h 1227511"/>
                    <a:gd name="connsiteX23" fmla="*/ 4813069 w 5547360"/>
                    <a:gd name="connsiteY23" fmla="*/ 681643 h 1227511"/>
                    <a:gd name="connsiteX24" fmla="*/ 4680995 w 5547360"/>
                    <a:gd name="connsiteY24" fmla="*/ 677994 h 1227511"/>
                    <a:gd name="connsiteX25" fmla="*/ 4698534 w 5547360"/>
                    <a:gd name="connsiteY25" fmla="*/ 5645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055716 w 5547360"/>
                    <a:gd name="connsiteY6" fmla="*/ 75922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2547257 w 5547360"/>
                    <a:gd name="connsiteY14" fmla="*/ 910935 h 1227511"/>
                    <a:gd name="connsiteX15" fmla="*/ 3113314 w 5547360"/>
                    <a:gd name="connsiteY15" fmla="*/ 1150421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576348 h 1227511"/>
                    <a:gd name="connsiteX5" fmla="*/ 989214 w 5547360"/>
                    <a:gd name="connsiteY5" fmla="*/ 500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2547257 w 5547360"/>
                    <a:gd name="connsiteY13" fmla="*/ 910935 h 1227511"/>
                    <a:gd name="connsiteX14" fmla="*/ 3113314 w 5547360"/>
                    <a:gd name="connsiteY14" fmla="*/ 1150421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889462 w 5547360"/>
                    <a:gd name="connsiteY3" fmla="*/ 576348 h 1227511"/>
                    <a:gd name="connsiteX4" fmla="*/ 989214 w 5547360"/>
                    <a:gd name="connsiteY4" fmla="*/ 500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2547257 w 5547360"/>
                    <a:gd name="connsiteY12" fmla="*/ 910935 h 1227511"/>
                    <a:gd name="connsiteX13" fmla="*/ 3113314 w 5547360"/>
                    <a:gd name="connsiteY13" fmla="*/ 1150421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266238 w 5813598"/>
                    <a:gd name="connsiteY0" fmla="*/ 224443 h 1227511"/>
                    <a:gd name="connsiteX1" fmla="*/ 989445 w 5813598"/>
                    <a:gd name="connsiteY1" fmla="*/ 847897 h 1227511"/>
                    <a:gd name="connsiteX2" fmla="*/ 1155700 w 5813598"/>
                    <a:gd name="connsiteY2" fmla="*/ 576348 h 1227511"/>
                    <a:gd name="connsiteX3" fmla="*/ 1255452 w 5813598"/>
                    <a:gd name="connsiteY3" fmla="*/ 500148 h 1227511"/>
                    <a:gd name="connsiteX4" fmla="*/ 1554711 w 5813598"/>
                    <a:gd name="connsiteY4" fmla="*/ 665017 h 1227511"/>
                    <a:gd name="connsiteX5" fmla="*/ 1654463 w 5813598"/>
                    <a:gd name="connsiteY5" fmla="*/ 665017 h 1227511"/>
                    <a:gd name="connsiteX6" fmla="*/ 1953721 w 5813598"/>
                    <a:gd name="connsiteY6" fmla="*/ 731519 h 1227511"/>
                    <a:gd name="connsiteX7" fmla="*/ 2176780 w 5813598"/>
                    <a:gd name="connsiteY7" fmla="*/ 655319 h 1227511"/>
                    <a:gd name="connsiteX8" fmla="*/ 2326409 w 5813598"/>
                    <a:gd name="connsiteY8" fmla="*/ 731519 h 1227511"/>
                    <a:gd name="connsiteX9" fmla="*/ 2469111 w 5813598"/>
                    <a:gd name="connsiteY9" fmla="*/ 847897 h 1227511"/>
                    <a:gd name="connsiteX10" fmla="*/ 3117503 w 5813598"/>
                    <a:gd name="connsiteY10" fmla="*/ 864523 h 1227511"/>
                    <a:gd name="connsiteX11" fmla="*/ 2813495 w 5813598"/>
                    <a:gd name="connsiteY11" fmla="*/ 910935 h 1227511"/>
                    <a:gd name="connsiteX12" fmla="*/ 3379552 w 5813598"/>
                    <a:gd name="connsiteY12" fmla="*/ 1150421 h 1227511"/>
                    <a:gd name="connsiteX13" fmla="*/ 3948776 w 5813598"/>
                    <a:gd name="connsiteY13" fmla="*/ 864523 h 1227511"/>
                    <a:gd name="connsiteX14" fmla="*/ 4214783 w 5813598"/>
                    <a:gd name="connsiteY14" fmla="*/ 1180406 h 1227511"/>
                    <a:gd name="connsiteX15" fmla="*/ 4464165 w 5813598"/>
                    <a:gd name="connsiteY15" fmla="*/ 1147155 h 1227511"/>
                    <a:gd name="connsiteX16" fmla="*/ 4796674 w 5813598"/>
                    <a:gd name="connsiteY16" fmla="*/ 1113904 h 1227511"/>
                    <a:gd name="connsiteX17" fmla="*/ 4860405 w 5813598"/>
                    <a:gd name="connsiteY17" fmla="*/ 1113904 h 1227511"/>
                    <a:gd name="connsiteX18" fmla="*/ 5003107 w 5813598"/>
                    <a:gd name="connsiteY18" fmla="*/ 897773 h 1227511"/>
                    <a:gd name="connsiteX19" fmla="*/ 5079307 w 5813598"/>
                    <a:gd name="connsiteY19" fmla="*/ 681643 h 1227511"/>
                    <a:gd name="connsiteX20" fmla="*/ 4947233 w 5813598"/>
                    <a:gd name="connsiteY20" fmla="*/ 677994 h 1227511"/>
                    <a:gd name="connsiteX21" fmla="*/ 4964772 w 5813598"/>
                    <a:gd name="connsiteY21" fmla="*/ 564540 h 1227511"/>
                    <a:gd name="connsiteX22" fmla="*/ 5059911 w 5813598"/>
                    <a:gd name="connsiteY22" fmla="*/ 313112 h 1227511"/>
                    <a:gd name="connsiteX23" fmla="*/ 5328689 w 5813598"/>
                    <a:gd name="connsiteY23" fmla="*/ 382384 h 1227511"/>
                    <a:gd name="connsiteX24" fmla="*/ 5411816 w 5813598"/>
                    <a:gd name="connsiteY24" fmla="*/ 266006 h 1227511"/>
                    <a:gd name="connsiteX25" fmla="*/ 5445067 w 5813598"/>
                    <a:gd name="connsiteY25" fmla="*/ 133003 h 1227511"/>
                    <a:gd name="connsiteX26" fmla="*/ 5445067 w 5813598"/>
                    <a:gd name="connsiteY26" fmla="*/ 49875 h 1227511"/>
                    <a:gd name="connsiteX27" fmla="*/ 2586873 w 5813598"/>
                    <a:gd name="connsiteY27" fmla="*/ 0 h 1227511"/>
                    <a:gd name="connsiteX28" fmla="*/ 266238 w 5813598"/>
                    <a:gd name="connsiteY28" fmla="*/ 224443 h 1227511"/>
                    <a:gd name="connsiteX0" fmla="*/ 238529 w 5785889"/>
                    <a:gd name="connsiteY0" fmla="*/ 224443 h 1227511"/>
                    <a:gd name="connsiteX1" fmla="*/ 11279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227743 w 5785889"/>
                    <a:gd name="connsiteY2" fmla="*/ 500148 h 1227511"/>
                    <a:gd name="connsiteX3" fmla="*/ 1527002 w 5785889"/>
                    <a:gd name="connsiteY3" fmla="*/ 665017 h 1227511"/>
                    <a:gd name="connsiteX4" fmla="*/ 1626754 w 5785889"/>
                    <a:gd name="connsiteY4" fmla="*/ 665017 h 1227511"/>
                    <a:gd name="connsiteX5" fmla="*/ 1926012 w 5785889"/>
                    <a:gd name="connsiteY5" fmla="*/ 731519 h 1227511"/>
                    <a:gd name="connsiteX6" fmla="*/ 2149071 w 5785889"/>
                    <a:gd name="connsiteY6" fmla="*/ 655319 h 1227511"/>
                    <a:gd name="connsiteX7" fmla="*/ 2298700 w 5785889"/>
                    <a:gd name="connsiteY7" fmla="*/ 731519 h 1227511"/>
                    <a:gd name="connsiteX8" fmla="*/ 2441402 w 5785889"/>
                    <a:gd name="connsiteY8" fmla="*/ 847897 h 1227511"/>
                    <a:gd name="connsiteX9" fmla="*/ 3089794 w 5785889"/>
                    <a:gd name="connsiteY9" fmla="*/ 864523 h 1227511"/>
                    <a:gd name="connsiteX10" fmla="*/ 2785786 w 5785889"/>
                    <a:gd name="connsiteY10" fmla="*/ 910935 h 1227511"/>
                    <a:gd name="connsiteX11" fmla="*/ 3351843 w 5785889"/>
                    <a:gd name="connsiteY11" fmla="*/ 1150421 h 1227511"/>
                    <a:gd name="connsiteX12" fmla="*/ 3921067 w 5785889"/>
                    <a:gd name="connsiteY12" fmla="*/ 864523 h 1227511"/>
                    <a:gd name="connsiteX13" fmla="*/ 4187074 w 5785889"/>
                    <a:gd name="connsiteY13" fmla="*/ 1180406 h 1227511"/>
                    <a:gd name="connsiteX14" fmla="*/ 4436456 w 5785889"/>
                    <a:gd name="connsiteY14" fmla="*/ 1147155 h 1227511"/>
                    <a:gd name="connsiteX15" fmla="*/ 4768965 w 5785889"/>
                    <a:gd name="connsiteY15" fmla="*/ 1113904 h 1227511"/>
                    <a:gd name="connsiteX16" fmla="*/ 4832696 w 5785889"/>
                    <a:gd name="connsiteY16" fmla="*/ 1113904 h 1227511"/>
                    <a:gd name="connsiteX17" fmla="*/ 4975398 w 5785889"/>
                    <a:gd name="connsiteY17" fmla="*/ 897773 h 1227511"/>
                    <a:gd name="connsiteX18" fmla="*/ 5051598 w 5785889"/>
                    <a:gd name="connsiteY18" fmla="*/ 681643 h 1227511"/>
                    <a:gd name="connsiteX19" fmla="*/ 4919524 w 5785889"/>
                    <a:gd name="connsiteY19" fmla="*/ 677994 h 1227511"/>
                    <a:gd name="connsiteX20" fmla="*/ 4937063 w 5785889"/>
                    <a:gd name="connsiteY20" fmla="*/ 564540 h 1227511"/>
                    <a:gd name="connsiteX21" fmla="*/ 5032202 w 5785889"/>
                    <a:gd name="connsiteY21" fmla="*/ 313112 h 1227511"/>
                    <a:gd name="connsiteX22" fmla="*/ 5300980 w 5785889"/>
                    <a:gd name="connsiteY22" fmla="*/ 382384 h 1227511"/>
                    <a:gd name="connsiteX23" fmla="*/ 5384107 w 5785889"/>
                    <a:gd name="connsiteY23" fmla="*/ 266006 h 1227511"/>
                    <a:gd name="connsiteX24" fmla="*/ 5417358 w 5785889"/>
                    <a:gd name="connsiteY24" fmla="*/ 133003 h 1227511"/>
                    <a:gd name="connsiteX25" fmla="*/ 5417358 w 5785889"/>
                    <a:gd name="connsiteY25" fmla="*/ 49875 h 1227511"/>
                    <a:gd name="connsiteX26" fmla="*/ 2559164 w 5785889"/>
                    <a:gd name="connsiteY26" fmla="*/ 0 h 1227511"/>
                    <a:gd name="connsiteX27" fmla="*/ 238529 w 5785889"/>
                    <a:gd name="connsiteY27" fmla="*/ 224443 h 1227511"/>
                    <a:gd name="connsiteX0" fmla="*/ 238529 w 5785889"/>
                    <a:gd name="connsiteY0" fmla="*/ 224443 h 1227511"/>
                    <a:gd name="connsiteX1" fmla="*/ 5945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3089794 w 5785889"/>
                    <a:gd name="connsiteY8" fmla="*/ 864523 h 1227511"/>
                    <a:gd name="connsiteX9" fmla="*/ 2785786 w 5785889"/>
                    <a:gd name="connsiteY9" fmla="*/ 910935 h 1227511"/>
                    <a:gd name="connsiteX10" fmla="*/ 3351843 w 5785889"/>
                    <a:gd name="connsiteY10" fmla="*/ 1150421 h 1227511"/>
                    <a:gd name="connsiteX11" fmla="*/ 3921067 w 5785889"/>
                    <a:gd name="connsiteY11" fmla="*/ 864523 h 1227511"/>
                    <a:gd name="connsiteX12" fmla="*/ 4187074 w 5785889"/>
                    <a:gd name="connsiteY12" fmla="*/ 1180406 h 1227511"/>
                    <a:gd name="connsiteX13" fmla="*/ 4436456 w 5785889"/>
                    <a:gd name="connsiteY13" fmla="*/ 1147155 h 1227511"/>
                    <a:gd name="connsiteX14" fmla="*/ 4768965 w 5785889"/>
                    <a:gd name="connsiteY14" fmla="*/ 1113904 h 1227511"/>
                    <a:gd name="connsiteX15" fmla="*/ 4832696 w 5785889"/>
                    <a:gd name="connsiteY15" fmla="*/ 1113904 h 1227511"/>
                    <a:gd name="connsiteX16" fmla="*/ 4975398 w 5785889"/>
                    <a:gd name="connsiteY16" fmla="*/ 897773 h 1227511"/>
                    <a:gd name="connsiteX17" fmla="*/ 5051598 w 5785889"/>
                    <a:gd name="connsiteY17" fmla="*/ 681643 h 1227511"/>
                    <a:gd name="connsiteX18" fmla="*/ 4919524 w 5785889"/>
                    <a:gd name="connsiteY18" fmla="*/ 677994 h 1227511"/>
                    <a:gd name="connsiteX19" fmla="*/ 4937063 w 5785889"/>
                    <a:gd name="connsiteY19" fmla="*/ 564540 h 1227511"/>
                    <a:gd name="connsiteX20" fmla="*/ 5032202 w 5785889"/>
                    <a:gd name="connsiteY20" fmla="*/ 313112 h 1227511"/>
                    <a:gd name="connsiteX21" fmla="*/ 5300980 w 5785889"/>
                    <a:gd name="connsiteY21" fmla="*/ 382384 h 1227511"/>
                    <a:gd name="connsiteX22" fmla="*/ 5384107 w 5785889"/>
                    <a:gd name="connsiteY22" fmla="*/ 266006 h 1227511"/>
                    <a:gd name="connsiteX23" fmla="*/ 5417358 w 5785889"/>
                    <a:gd name="connsiteY23" fmla="*/ 133003 h 1227511"/>
                    <a:gd name="connsiteX24" fmla="*/ 5417358 w 5785889"/>
                    <a:gd name="connsiteY24" fmla="*/ 49875 h 1227511"/>
                    <a:gd name="connsiteX25" fmla="*/ 2559164 w 5785889"/>
                    <a:gd name="connsiteY25" fmla="*/ 0 h 1227511"/>
                    <a:gd name="connsiteX26" fmla="*/ 238529 w 5785889"/>
                    <a:gd name="connsiteY26"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9109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0322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 name="connsiteX0" fmla="*/ 238529 w 5785889"/>
                    <a:gd name="connsiteY0" fmla="*/ 224443 h 1227511"/>
                    <a:gd name="connsiteX1" fmla="*/ 365991 w 5785889"/>
                    <a:gd name="connsiteY1" fmla="*/ 576348 h 1227511"/>
                    <a:gd name="connsiteX2" fmla="*/ 1527002 w 5785889"/>
                    <a:gd name="connsiteY2" fmla="*/ 665017 h 1227511"/>
                    <a:gd name="connsiteX3" fmla="*/ 1626754 w 5785889"/>
                    <a:gd name="connsiteY3" fmla="*/ 665017 h 1227511"/>
                    <a:gd name="connsiteX4" fmla="*/ 1926012 w 5785889"/>
                    <a:gd name="connsiteY4" fmla="*/ 731519 h 1227511"/>
                    <a:gd name="connsiteX5" fmla="*/ 2149071 w 5785889"/>
                    <a:gd name="connsiteY5" fmla="*/ 655319 h 1227511"/>
                    <a:gd name="connsiteX6" fmla="*/ 2298700 w 5785889"/>
                    <a:gd name="connsiteY6" fmla="*/ 731519 h 1227511"/>
                    <a:gd name="connsiteX7" fmla="*/ 2441402 w 5785889"/>
                    <a:gd name="connsiteY7" fmla="*/ 847897 h 1227511"/>
                    <a:gd name="connsiteX8" fmla="*/ 2785786 w 5785889"/>
                    <a:gd name="connsiteY8" fmla="*/ 1139535 h 1227511"/>
                    <a:gd name="connsiteX9" fmla="*/ 3351843 w 5785889"/>
                    <a:gd name="connsiteY9" fmla="*/ 1150421 h 1227511"/>
                    <a:gd name="connsiteX10" fmla="*/ 3921067 w 5785889"/>
                    <a:gd name="connsiteY10" fmla="*/ 864523 h 1227511"/>
                    <a:gd name="connsiteX11" fmla="*/ 4187074 w 5785889"/>
                    <a:gd name="connsiteY11" fmla="*/ 1180406 h 1227511"/>
                    <a:gd name="connsiteX12" fmla="*/ 4436456 w 5785889"/>
                    <a:gd name="connsiteY12" fmla="*/ 1147155 h 1227511"/>
                    <a:gd name="connsiteX13" fmla="*/ 4768965 w 5785889"/>
                    <a:gd name="connsiteY13" fmla="*/ 1113904 h 1227511"/>
                    <a:gd name="connsiteX14" fmla="*/ 4832696 w 5785889"/>
                    <a:gd name="connsiteY14" fmla="*/ 1113904 h 1227511"/>
                    <a:gd name="connsiteX15" fmla="*/ 4975398 w 5785889"/>
                    <a:gd name="connsiteY15" fmla="*/ 897773 h 1227511"/>
                    <a:gd name="connsiteX16" fmla="*/ 5051598 w 5785889"/>
                    <a:gd name="connsiteY16" fmla="*/ 681643 h 1227511"/>
                    <a:gd name="connsiteX17" fmla="*/ 4919524 w 5785889"/>
                    <a:gd name="connsiteY17" fmla="*/ 677994 h 1227511"/>
                    <a:gd name="connsiteX18" fmla="*/ 4937063 w 5785889"/>
                    <a:gd name="connsiteY18" fmla="*/ 564540 h 1227511"/>
                    <a:gd name="connsiteX19" fmla="*/ 5184602 w 5785889"/>
                    <a:gd name="connsiteY19" fmla="*/ 313112 h 1227511"/>
                    <a:gd name="connsiteX20" fmla="*/ 5300980 w 5785889"/>
                    <a:gd name="connsiteY20" fmla="*/ 382384 h 1227511"/>
                    <a:gd name="connsiteX21" fmla="*/ 5384107 w 5785889"/>
                    <a:gd name="connsiteY21" fmla="*/ 266006 h 1227511"/>
                    <a:gd name="connsiteX22" fmla="*/ 5417358 w 5785889"/>
                    <a:gd name="connsiteY22" fmla="*/ 133003 h 1227511"/>
                    <a:gd name="connsiteX23" fmla="*/ 5417358 w 5785889"/>
                    <a:gd name="connsiteY23" fmla="*/ 49875 h 1227511"/>
                    <a:gd name="connsiteX24" fmla="*/ 2559164 w 5785889"/>
                    <a:gd name="connsiteY24" fmla="*/ 0 h 1227511"/>
                    <a:gd name="connsiteX25" fmla="*/ 238529 w 5785889"/>
                    <a:gd name="connsiteY25"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5889" h="1227511">
                      <a:moveTo>
                        <a:pt x="238529" y="224443"/>
                      </a:moveTo>
                      <a:cubicBezTo>
                        <a:pt x="0" y="320501"/>
                        <a:pt x="151246" y="502919"/>
                        <a:pt x="365991" y="576348"/>
                      </a:cubicBezTo>
                      <a:cubicBezTo>
                        <a:pt x="580737" y="649777"/>
                        <a:pt x="1316875" y="650239"/>
                        <a:pt x="1527002" y="665017"/>
                      </a:cubicBezTo>
                      <a:cubicBezTo>
                        <a:pt x="1737129" y="679795"/>
                        <a:pt x="1560252" y="653933"/>
                        <a:pt x="1626754" y="665017"/>
                      </a:cubicBezTo>
                      <a:cubicBezTo>
                        <a:pt x="1693256" y="676101"/>
                        <a:pt x="1838959" y="733135"/>
                        <a:pt x="1926012" y="731519"/>
                      </a:cubicBezTo>
                      <a:cubicBezTo>
                        <a:pt x="2013065" y="729903"/>
                        <a:pt x="2149071" y="655319"/>
                        <a:pt x="2149071" y="655319"/>
                      </a:cubicBezTo>
                      <a:cubicBezTo>
                        <a:pt x="2223886" y="655319"/>
                        <a:pt x="2249978" y="699423"/>
                        <a:pt x="2298700" y="731519"/>
                      </a:cubicBezTo>
                      <a:cubicBezTo>
                        <a:pt x="2347422" y="763615"/>
                        <a:pt x="2360221" y="779894"/>
                        <a:pt x="2441402" y="847897"/>
                      </a:cubicBezTo>
                      <a:cubicBezTo>
                        <a:pt x="2522583" y="915900"/>
                        <a:pt x="2634046" y="1089114"/>
                        <a:pt x="2785786" y="1139535"/>
                      </a:cubicBezTo>
                      <a:cubicBezTo>
                        <a:pt x="2937526" y="1189956"/>
                        <a:pt x="3162630" y="1196256"/>
                        <a:pt x="3351843" y="1150421"/>
                      </a:cubicBezTo>
                      <a:cubicBezTo>
                        <a:pt x="3541056" y="1104586"/>
                        <a:pt x="3781862" y="859526"/>
                        <a:pt x="3921067" y="864523"/>
                      </a:cubicBezTo>
                      <a:cubicBezTo>
                        <a:pt x="4060272" y="869520"/>
                        <a:pt x="4101176" y="1133301"/>
                        <a:pt x="4187074" y="1180406"/>
                      </a:cubicBezTo>
                      <a:cubicBezTo>
                        <a:pt x="4272972" y="1227511"/>
                        <a:pt x="4339474" y="1158239"/>
                        <a:pt x="4436456" y="1147155"/>
                      </a:cubicBezTo>
                      <a:cubicBezTo>
                        <a:pt x="4533438" y="1136071"/>
                        <a:pt x="4702925" y="1119446"/>
                        <a:pt x="4768965" y="1113904"/>
                      </a:cubicBezTo>
                      <a:cubicBezTo>
                        <a:pt x="4835005" y="1108362"/>
                        <a:pt x="4582069" y="1027427"/>
                        <a:pt x="4832696" y="1113904"/>
                      </a:cubicBezTo>
                      <a:cubicBezTo>
                        <a:pt x="4962117" y="998947"/>
                        <a:pt x="4944627" y="1031390"/>
                        <a:pt x="4975398" y="897773"/>
                      </a:cubicBezTo>
                      <a:cubicBezTo>
                        <a:pt x="5011882" y="825730"/>
                        <a:pt x="5029431" y="753686"/>
                        <a:pt x="5051598" y="681643"/>
                      </a:cubicBezTo>
                      <a:cubicBezTo>
                        <a:pt x="4995183" y="771370"/>
                        <a:pt x="4922757" y="739416"/>
                        <a:pt x="4919524" y="677994"/>
                      </a:cubicBezTo>
                      <a:cubicBezTo>
                        <a:pt x="4900435" y="645777"/>
                        <a:pt x="4921534" y="756644"/>
                        <a:pt x="4937063" y="564540"/>
                      </a:cubicBezTo>
                      <a:cubicBezTo>
                        <a:pt x="5042337" y="468473"/>
                        <a:pt x="5123949" y="343471"/>
                        <a:pt x="5184602" y="313112"/>
                      </a:cubicBezTo>
                      <a:cubicBezTo>
                        <a:pt x="5245255" y="282753"/>
                        <a:pt x="5267729" y="390235"/>
                        <a:pt x="5300980" y="382384"/>
                      </a:cubicBezTo>
                      <a:cubicBezTo>
                        <a:pt x="5334231" y="374533"/>
                        <a:pt x="5364711" y="307569"/>
                        <a:pt x="5384107" y="266006"/>
                      </a:cubicBezTo>
                      <a:cubicBezTo>
                        <a:pt x="5403503" y="224443"/>
                        <a:pt x="5411816" y="169025"/>
                        <a:pt x="5417358" y="133003"/>
                      </a:cubicBezTo>
                      <a:cubicBezTo>
                        <a:pt x="5422900" y="96981"/>
                        <a:pt x="5785889" y="33250"/>
                        <a:pt x="5417358" y="49875"/>
                      </a:cubicBezTo>
                      <a:lnTo>
                        <a:pt x="2559164" y="0"/>
                      </a:lnTo>
                      <a:lnTo>
                        <a:pt x="238529"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 name="Freeform 6"/>
                <p:cNvSpPr/>
                <p:nvPr/>
              </p:nvSpPr>
              <p:spPr>
                <a:xfrm>
                  <a:off x="4648200" y="56997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7" name="Freeform 9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7" name="Rectangle 76"/>
          <p:cNvSpPr/>
          <p:nvPr/>
        </p:nvSpPr>
        <p:spPr>
          <a:xfrm>
            <a:off x="0" y="725269"/>
            <a:ext cx="9144000" cy="646331"/>
          </a:xfrm>
          <a:prstGeom prst="rect">
            <a:avLst/>
          </a:prstGeom>
        </p:spPr>
        <p:txBody>
          <a:bodyPr wrap="square">
            <a:spAutoFit/>
          </a:bodyPr>
          <a:lstStyle/>
          <a:p>
            <a:r>
              <a:rPr lang="en-US" sz="3600" b="1" dirty="0" smtClean="0">
                <a:latin typeface="Calibri" pitchFamily="34" charset="0"/>
                <a:ea typeface="Calibri" pitchFamily="34" charset="0"/>
                <a:cs typeface="Times New Roman" pitchFamily="18" charset="0"/>
              </a:rPr>
              <a:t>  Our Guides on the Trails West</a:t>
            </a:r>
            <a:endParaRPr lang="en-US" sz="3600" dirty="0"/>
          </a:p>
        </p:txBody>
      </p:sp>
      <p:sp>
        <p:nvSpPr>
          <p:cNvPr id="78" name="TextBox 77"/>
          <p:cNvSpPr txBox="1"/>
          <p:nvPr/>
        </p:nvSpPr>
        <p:spPr>
          <a:xfrm>
            <a:off x="6137087" y="725269"/>
            <a:ext cx="3006913" cy="646331"/>
          </a:xfrm>
          <a:prstGeom prst="rect">
            <a:avLst/>
          </a:prstGeom>
          <a:solidFill>
            <a:srgbClr val="FF0000"/>
          </a:solidFill>
        </p:spPr>
        <p:txBody>
          <a:bodyPr wrap="square" rtlCol="0">
            <a:spAutoFit/>
          </a:bodyPr>
          <a:lstStyle/>
          <a:p>
            <a:pPr algn="ctr"/>
            <a:r>
              <a:rPr lang="en-US" sz="3600" dirty="0" smtClean="0">
                <a:solidFill>
                  <a:srgbClr val="FFFF00"/>
                </a:solidFill>
                <a:effectLst>
                  <a:outerShdw dist="38100" dir="7200000" algn="ctr" rotWithShape="0">
                    <a:schemeClr val="tx1"/>
                  </a:outerShdw>
                </a:effectLst>
              </a:rPr>
              <a:t>Mormon Trail</a:t>
            </a:r>
            <a:endParaRPr lang="en-US" sz="3600" dirty="0">
              <a:solidFill>
                <a:srgbClr val="FFFF00"/>
              </a:solidFill>
              <a:effectLst>
                <a:outerShdw dist="38100" dir="7200000" algn="ctr" rotWithShape="0">
                  <a:schemeClr val="tx1"/>
                </a:outerShdw>
              </a:effectLst>
            </a:endParaRPr>
          </a:p>
        </p:txBody>
      </p:sp>
      <p:sp>
        <p:nvSpPr>
          <p:cNvPr id="79" name="Freeform 78"/>
          <p:cNvSpPr/>
          <p:nvPr/>
        </p:nvSpPr>
        <p:spPr>
          <a:xfrm rot="19084300">
            <a:off x="7857929" y="2720362"/>
            <a:ext cx="1609553" cy="807677"/>
          </a:xfrm>
          <a:custGeom>
            <a:avLst/>
            <a:gdLst>
              <a:gd name="connsiteX0" fmla="*/ 0 w 6050280"/>
              <a:gd name="connsiteY0" fmla="*/ 1143000 h 1143000"/>
              <a:gd name="connsiteX1" fmla="*/ 3307080 w 6050280"/>
              <a:gd name="connsiteY1" fmla="*/ 259080 h 1143000"/>
              <a:gd name="connsiteX2" fmla="*/ 6050280 w 6050280"/>
              <a:gd name="connsiteY2" fmla="*/ 0 h 1143000"/>
              <a:gd name="connsiteX0" fmla="*/ 0 w 6050280"/>
              <a:gd name="connsiteY0" fmla="*/ 1866291 h 1866291"/>
              <a:gd name="connsiteX1" fmla="*/ 3307080 w 6050280"/>
              <a:gd name="connsiteY1" fmla="*/ 982371 h 1866291"/>
              <a:gd name="connsiteX2" fmla="*/ 6050280 w 6050280"/>
              <a:gd name="connsiteY2" fmla="*/ 723291 h 1866291"/>
              <a:gd name="connsiteX0" fmla="*/ 0 w 6050280"/>
              <a:gd name="connsiteY0" fmla="*/ 2108669 h 2108669"/>
              <a:gd name="connsiteX1" fmla="*/ 3307080 w 6050280"/>
              <a:gd name="connsiteY1" fmla="*/ 1224749 h 2108669"/>
              <a:gd name="connsiteX2" fmla="*/ 6050280 w 6050280"/>
              <a:gd name="connsiteY2" fmla="*/ 965669 h 2108669"/>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143000 h 1143000"/>
              <a:gd name="connsiteX1" fmla="*/ 3307080 w 6050280"/>
              <a:gd name="connsiteY1" fmla="*/ 259080 h 1143000"/>
              <a:gd name="connsiteX2" fmla="*/ 3403434 w 6050280"/>
              <a:gd name="connsiteY2" fmla="*/ 146350 h 1143000"/>
              <a:gd name="connsiteX3" fmla="*/ 6050280 w 6050280"/>
              <a:gd name="connsiteY3" fmla="*/ 0 h 1143000"/>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2249494 h 2249494"/>
              <a:gd name="connsiteX1" fmla="*/ 3307080 w 6050280"/>
              <a:gd name="connsiteY1" fmla="*/ 1365574 h 2249494"/>
              <a:gd name="connsiteX2" fmla="*/ 3275632 w 6050280"/>
              <a:gd name="connsiteY2" fmla="*/ 665668 h 2249494"/>
              <a:gd name="connsiteX3" fmla="*/ 6050280 w 6050280"/>
              <a:gd name="connsiteY3" fmla="*/ 1106494 h 2249494"/>
              <a:gd name="connsiteX0" fmla="*/ 0 w 6050280"/>
              <a:gd name="connsiteY0" fmla="*/ 1843467 h 1843467"/>
              <a:gd name="connsiteX1" fmla="*/ 3275632 w 6050280"/>
              <a:gd name="connsiteY1" fmla="*/ 259641 h 1843467"/>
              <a:gd name="connsiteX2" fmla="*/ 6050280 w 6050280"/>
              <a:gd name="connsiteY2" fmla="*/ 700467 h 1843467"/>
            </a:gdLst>
            <a:ahLst/>
            <a:cxnLst>
              <a:cxn ang="0">
                <a:pos x="connsiteX0" y="connsiteY0"/>
              </a:cxn>
              <a:cxn ang="0">
                <a:pos x="connsiteX1" y="connsiteY1"/>
              </a:cxn>
              <a:cxn ang="0">
                <a:pos x="connsiteX2" y="connsiteY2"/>
              </a:cxn>
            </a:cxnLst>
            <a:rect l="l" t="t" r="r" b="b"/>
            <a:pathLst>
              <a:path w="6050280" h="1843467">
                <a:moveTo>
                  <a:pt x="0" y="1843467"/>
                </a:moveTo>
                <a:cubicBezTo>
                  <a:pt x="682423" y="1513503"/>
                  <a:pt x="2267252" y="450141"/>
                  <a:pt x="3275632" y="259641"/>
                </a:cubicBezTo>
                <a:cubicBezTo>
                  <a:pt x="4157914" y="210858"/>
                  <a:pt x="3037364" y="0"/>
                  <a:pt x="6050280" y="700467"/>
                </a:cubicBezTo>
              </a:path>
            </a:pathLst>
          </a:custGeom>
          <a:ln w="1524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4" name="Group 83"/>
          <p:cNvGrpSpPr/>
          <p:nvPr/>
        </p:nvGrpSpPr>
        <p:grpSpPr>
          <a:xfrm>
            <a:off x="6781800" y="3124200"/>
            <a:ext cx="304800" cy="1296194"/>
            <a:chOff x="6629400" y="3124200"/>
            <a:chExt cx="304800" cy="1296194"/>
          </a:xfrm>
        </p:grpSpPr>
        <p:sp>
          <p:nvSpPr>
            <p:cNvPr id="87" name="Oval 86"/>
            <p:cNvSpPr/>
            <p:nvPr/>
          </p:nvSpPr>
          <p:spPr>
            <a:xfrm>
              <a:off x="6629400" y="31242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8" name="Straight Connector 87"/>
            <p:cNvCxnSpPr>
              <a:stCxn id="87" idx="4"/>
            </p:cNvCxnSpPr>
            <p:nvPr/>
          </p:nvCxnSpPr>
          <p:spPr>
            <a:xfrm rot="5400000">
              <a:off x="6286500" y="3924300"/>
              <a:ext cx="990600" cy="1588"/>
            </a:xfrm>
            <a:prstGeom prst="line">
              <a:avLst/>
            </a:prstGeom>
            <a:ln w="101600">
              <a:solidFill>
                <a:srgbClr val="FF000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a:off x="4572001" y="3200400"/>
            <a:ext cx="2209799" cy="990599"/>
            <a:chOff x="4572001" y="3200400"/>
            <a:chExt cx="2209799" cy="990599"/>
          </a:xfrm>
        </p:grpSpPr>
        <p:cxnSp>
          <p:nvCxnSpPr>
            <p:cNvPr id="94" name="Straight Connector 93"/>
            <p:cNvCxnSpPr/>
            <p:nvPr/>
          </p:nvCxnSpPr>
          <p:spPr>
            <a:xfrm rot="10800000" flipV="1">
              <a:off x="4572001" y="3384362"/>
              <a:ext cx="2102039" cy="806637"/>
            </a:xfrm>
            <a:prstGeom prst="line">
              <a:avLst/>
            </a:prstGeom>
            <a:ln w="1016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6477000" y="3200400"/>
              <a:ext cx="304800"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64"/>
          <p:cNvGrpSpPr/>
          <p:nvPr/>
        </p:nvGrpSpPr>
        <p:grpSpPr>
          <a:xfrm>
            <a:off x="2057400" y="3352800"/>
            <a:ext cx="3733265" cy="533400"/>
            <a:chOff x="2057400" y="3352800"/>
            <a:chExt cx="3733265" cy="533400"/>
          </a:xfrm>
        </p:grpSpPr>
        <p:cxnSp>
          <p:nvCxnSpPr>
            <p:cNvPr id="104" name="Straight Connector 103"/>
            <p:cNvCxnSpPr/>
            <p:nvPr/>
          </p:nvCxnSpPr>
          <p:spPr>
            <a:xfrm rot="10800000" flipV="1">
              <a:off x="2057400" y="3505200"/>
              <a:ext cx="3581400" cy="381000"/>
            </a:xfrm>
            <a:prstGeom prst="line">
              <a:avLst/>
            </a:prstGeom>
            <a:ln w="101600">
              <a:solidFill>
                <a:srgbClr val="FF000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07" name="Oval 106"/>
            <p:cNvSpPr/>
            <p:nvPr/>
          </p:nvSpPr>
          <p:spPr>
            <a:xfrm>
              <a:off x="5486400" y="3352800"/>
              <a:ext cx="304265" cy="304800"/>
            </a:xfrm>
            <a:prstGeom prst="ellipse">
              <a:avLst/>
            </a:prstGeom>
            <a:solidFill>
              <a:srgbClr val="FF0000"/>
            </a:solidFill>
            <a:ln>
              <a:no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p:cNvGrpSpPr/>
          <p:nvPr/>
        </p:nvGrpSpPr>
        <p:grpSpPr>
          <a:xfrm>
            <a:off x="4800600" y="4343400"/>
            <a:ext cx="2286000" cy="2503676"/>
            <a:chOff x="4800600" y="4343400"/>
            <a:chExt cx="2286000" cy="2503676"/>
          </a:xfrm>
        </p:grpSpPr>
        <p:grpSp>
          <p:nvGrpSpPr>
            <p:cNvPr id="89" name="Group 74"/>
            <p:cNvGrpSpPr/>
            <p:nvPr/>
          </p:nvGrpSpPr>
          <p:grpSpPr>
            <a:xfrm>
              <a:off x="4800600" y="4419600"/>
              <a:ext cx="2286000" cy="2427476"/>
              <a:chOff x="4800600" y="4343400"/>
              <a:chExt cx="2286000" cy="2427476"/>
            </a:xfrm>
          </p:grpSpPr>
          <p:pic>
            <p:nvPicPr>
              <p:cNvPr id="90" name="Picture 1"/>
              <p:cNvPicPr>
                <a:picLocks noChangeAspect="1" noChangeArrowheads="1"/>
              </p:cNvPicPr>
              <p:nvPr/>
            </p:nvPicPr>
            <p:blipFill>
              <a:blip r:embed="rId5"/>
              <a:srcRect r="11001" b="40000"/>
              <a:stretch>
                <a:fillRect/>
              </a:stretch>
            </p:blipFill>
            <p:spPr bwMode="auto">
              <a:xfrm>
                <a:off x="4876800" y="4343400"/>
                <a:ext cx="2057400" cy="2341180"/>
              </a:xfrm>
              <a:prstGeom prst="rect">
                <a:avLst/>
              </a:prstGeom>
              <a:noFill/>
              <a:ln w="50800">
                <a:solidFill>
                  <a:srgbClr val="FF0000"/>
                </a:solidFill>
                <a:miter lim="800000"/>
                <a:headEnd/>
                <a:tailEnd/>
              </a:ln>
              <a:effectLst>
                <a:outerShdw dist="50800" dir="7200000" algn="ctr" rotWithShape="0">
                  <a:schemeClr val="tx1"/>
                </a:outerShdw>
              </a:effectLst>
            </p:spPr>
          </p:pic>
          <p:grpSp>
            <p:nvGrpSpPr>
              <p:cNvPr id="91" name="Group 71"/>
              <p:cNvGrpSpPr/>
              <p:nvPr/>
            </p:nvGrpSpPr>
            <p:grpSpPr>
              <a:xfrm>
                <a:off x="4800600" y="6324600"/>
                <a:ext cx="2286000" cy="446276"/>
                <a:chOff x="4800600" y="6324600"/>
                <a:chExt cx="2286000" cy="446276"/>
              </a:xfrm>
            </p:grpSpPr>
            <p:sp>
              <p:nvSpPr>
                <p:cNvPr id="92" name="Rectangle 91"/>
                <p:cNvSpPr/>
                <p:nvPr/>
              </p:nvSpPr>
              <p:spPr>
                <a:xfrm>
                  <a:off x="4892040" y="6400800"/>
                  <a:ext cx="1981200" cy="304800"/>
                </a:xfrm>
                <a:prstGeom prst="rect">
                  <a:avLst/>
                </a:prstGeom>
                <a:solidFill>
                  <a:schemeClr val="bg1">
                    <a:lumMod val="85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4800600" y="6324600"/>
                  <a:ext cx="2286000" cy="446276"/>
                </a:xfrm>
                <a:prstGeom prst="rect">
                  <a:avLst/>
                </a:prstGeom>
                <a:noFill/>
              </p:spPr>
              <p:txBody>
                <a:bodyPr wrap="square" rtlCol="0">
                  <a:spAutoFit/>
                </a:bodyPr>
                <a:lstStyle/>
                <a:p>
                  <a:r>
                    <a:rPr lang="en-US" sz="2300" b="1" dirty="0" smtClean="0"/>
                    <a:t>Rebecca Winters</a:t>
                  </a:r>
                  <a:endParaRPr lang="en-US" sz="2300" b="1" dirty="0"/>
                </a:p>
              </p:txBody>
            </p:sp>
          </p:grpSp>
        </p:grpSp>
        <p:sp>
          <p:nvSpPr>
            <p:cNvPr id="115" name="TextBox 114"/>
            <p:cNvSpPr txBox="1"/>
            <p:nvPr/>
          </p:nvSpPr>
          <p:spPr>
            <a:xfrm>
              <a:off x="6019800" y="4343400"/>
              <a:ext cx="1066800" cy="430887"/>
            </a:xfrm>
            <a:prstGeom prst="rect">
              <a:avLst/>
            </a:prstGeom>
            <a:noFill/>
          </p:spPr>
          <p:txBody>
            <a:bodyPr wrap="square" rtlCol="0">
              <a:spAutoFit/>
            </a:bodyPr>
            <a:lstStyle/>
            <a:p>
              <a:r>
                <a:rPr lang="en-US" sz="2200" b="1" dirty="0" smtClean="0"/>
                <a:t>age 38</a:t>
              </a:r>
              <a:endParaRPr lang="en-US" sz="2200" b="1" dirty="0"/>
            </a:p>
          </p:txBody>
        </p:sp>
      </p:grpSp>
      <p:grpSp>
        <p:nvGrpSpPr>
          <p:cNvPr id="121" name="Group 120"/>
          <p:cNvGrpSpPr/>
          <p:nvPr/>
        </p:nvGrpSpPr>
        <p:grpSpPr>
          <a:xfrm>
            <a:off x="2438400" y="4114800"/>
            <a:ext cx="2362200" cy="2667000"/>
            <a:chOff x="2438400" y="4114800"/>
            <a:chExt cx="2362200" cy="2667000"/>
          </a:xfrm>
        </p:grpSpPr>
        <p:grpSp>
          <p:nvGrpSpPr>
            <p:cNvPr id="95" name="Group 76"/>
            <p:cNvGrpSpPr/>
            <p:nvPr/>
          </p:nvGrpSpPr>
          <p:grpSpPr>
            <a:xfrm>
              <a:off x="2438400" y="4114800"/>
              <a:ext cx="2209800" cy="2667000"/>
              <a:chOff x="2438400" y="3276600"/>
              <a:chExt cx="2209800" cy="2667000"/>
            </a:xfrm>
          </p:grpSpPr>
          <p:pic>
            <p:nvPicPr>
              <p:cNvPr id="96" name="Picture 2"/>
              <p:cNvPicPr>
                <a:picLocks noChangeAspect="1" noChangeArrowheads="1"/>
              </p:cNvPicPr>
              <p:nvPr/>
            </p:nvPicPr>
            <p:blipFill>
              <a:blip r:embed="rId6"/>
              <a:srcRect/>
              <a:stretch>
                <a:fillRect/>
              </a:stretch>
            </p:blipFill>
            <p:spPr bwMode="auto">
              <a:xfrm>
                <a:off x="2438400" y="3276600"/>
                <a:ext cx="2203293" cy="26670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98" name="TextBox 97"/>
              <p:cNvSpPr txBox="1"/>
              <p:nvPr/>
            </p:nvSpPr>
            <p:spPr>
              <a:xfrm>
                <a:off x="2514600" y="5481935"/>
                <a:ext cx="2133600" cy="461665"/>
              </a:xfrm>
              <a:prstGeom prst="rect">
                <a:avLst/>
              </a:prstGeom>
              <a:solidFill>
                <a:schemeClr val="tx1">
                  <a:lumMod val="65000"/>
                  <a:lumOff val="35000"/>
                </a:schemeClr>
              </a:solidFill>
            </p:spPr>
            <p:txBody>
              <a:bodyPr wrap="square" rtlCol="0">
                <a:spAutoFit/>
              </a:bodyPr>
              <a:lstStyle/>
              <a:p>
                <a:r>
                  <a:rPr lang="en-US" sz="2400" b="1" dirty="0" smtClean="0">
                    <a:solidFill>
                      <a:schemeClr val="bg1"/>
                    </a:solidFill>
                  </a:rPr>
                  <a:t>Brigham Young</a:t>
                </a:r>
                <a:endParaRPr lang="en-US" sz="2400" b="1" dirty="0">
                  <a:solidFill>
                    <a:schemeClr val="bg1"/>
                  </a:solidFill>
                </a:endParaRPr>
              </a:p>
            </p:txBody>
          </p:sp>
        </p:grpSp>
        <p:sp>
          <p:nvSpPr>
            <p:cNvPr id="116" name="TextBox 115"/>
            <p:cNvSpPr txBox="1"/>
            <p:nvPr/>
          </p:nvSpPr>
          <p:spPr>
            <a:xfrm>
              <a:off x="3733800" y="4114800"/>
              <a:ext cx="1066800" cy="430887"/>
            </a:xfrm>
            <a:prstGeom prst="rect">
              <a:avLst/>
            </a:prstGeom>
            <a:noFill/>
          </p:spPr>
          <p:txBody>
            <a:bodyPr wrap="square" rtlCol="0">
              <a:spAutoFit/>
            </a:bodyPr>
            <a:lstStyle/>
            <a:p>
              <a:r>
                <a:rPr lang="en-US" sz="2200" b="1" dirty="0" smtClean="0">
                  <a:solidFill>
                    <a:schemeClr val="bg1"/>
                  </a:solidFill>
                </a:rPr>
                <a:t>age 36</a:t>
              </a:r>
              <a:endParaRPr lang="en-US" sz="2200" b="1" dirty="0">
                <a:solidFill>
                  <a:schemeClr val="bg1"/>
                </a:solidFill>
              </a:endParaRPr>
            </a:p>
          </p:txBody>
        </p:sp>
      </p:grpSp>
      <p:grpSp>
        <p:nvGrpSpPr>
          <p:cNvPr id="122" name="Group 121"/>
          <p:cNvGrpSpPr/>
          <p:nvPr/>
        </p:nvGrpSpPr>
        <p:grpSpPr>
          <a:xfrm>
            <a:off x="44474" y="3810000"/>
            <a:ext cx="2241526" cy="2438400"/>
            <a:chOff x="44474" y="3810000"/>
            <a:chExt cx="2241526" cy="2438400"/>
          </a:xfrm>
        </p:grpSpPr>
        <p:grpSp>
          <p:nvGrpSpPr>
            <p:cNvPr id="110" name="Group 61"/>
            <p:cNvGrpSpPr/>
            <p:nvPr/>
          </p:nvGrpSpPr>
          <p:grpSpPr>
            <a:xfrm>
              <a:off x="44474" y="3886200"/>
              <a:ext cx="2089126" cy="2362200"/>
              <a:chOff x="3707374" y="685800"/>
              <a:chExt cx="2089126" cy="2362200"/>
            </a:xfrm>
          </p:grpSpPr>
          <p:pic>
            <p:nvPicPr>
              <p:cNvPr id="113" name="Picture 3"/>
              <p:cNvPicPr>
                <a:picLocks noChangeAspect="1" noChangeArrowheads="1"/>
              </p:cNvPicPr>
              <p:nvPr/>
            </p:nvPicPr>
            <p:blipFill>
              <a:blip r:embed="rId7"/>
              <a:srcRect/>
              <a:stretch>
                <a:fillRect/>
              </a:stretch>
            </p:blipFill>
            <p:spPr bwMode="auto">
              <a:xfrm>
                <a:off x="3707374" y="685800"/>
                <a:ext cx="2089126" cy="23622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114" name="TextBox 113"/>
              <p:cNvSpPr txBox="1"/>
              <p:nvPr/>
            </p:nvSpPr>
            <p:spPr>
              <a:xfrm>
                <a:off x="3771198" y="2586335"/>
                <a:ext cx="1943802" cy="461665"/>
              </a:xfrm>
              <a:prstGeom prst="rect">
                <a:avLst/>
              </a:prstGeom>
              <a:solidFill>
                <a:schemeClr val="bg1">
                  <a:lumMod val="85000"/>
                  <a:alpha val="81000"/>
                </a:schemeClr>
              </a:solidFill>
            </p:spPr>
            <p:txBody>
              <a:bodyPr wrap="none" rtlCol="0">
                <a:spAutoFit/>
              </a:bodyPr>
              <a:lstStyle/>
              <a:p>
                <a:r>
                  <a:rPr lang="en-US" sz="2400" b="1" dirty="0" smtClean="0"/>
                  <a:t>Olive </a:t>
                </a:r>
                <a:r>
                  <a:rPr lang="en-US" sz="2400" b="1" dirty="0" err="1" smtClean="0"/>
                  <a:t>Oatman</a:t>
                </a:r>
                <a:endParaRPr lang="en-US" sz="2400" b="1" dirty="0"/>
              </a:p>
            </p:txBody>
          </p:sp>
        </p:grpSp>
        <p:sp>
          <p:nvSpPr>
            <p:cNvPr id="117" name="TextBox 116"/>
            <p:cNvSpPr txBox="1"/>
            <p:nvPr/>
          </p:nvSpPr>
          <p:spPr>
            <a:xfrm>
              <a:off x="914400" y="3810000"/>
              <a:ext cx="1371600" cy="430887"/>
            </a:xfrm>
            <a:prstGeom prst="rect">
              <a:avLst/>
            </a:prstGeom>
            <a:noFill/>
          </p:spPr>
          <p:txBody>
            <a:bodyPr wrap="square" rtlCol="0">
              <a:spAutoFit/>
            </a:bodyPr>
            <a:lstStyle/>
            <a:p>
              <a:r>
                <a:rPr lang="en-US" sz="2200" b="1" dirty="0" smtClean="0"/>
                <a:t>newborn</a:t>
              </a:r>
              <a:endParaRPr lang="en-US" sz="2200" b="1" dirty="0"/>
            </a:p>
          </p:txBody>
        </p:sp>
      </p:grpSp>
      <p:grpSp>
        <p:nvGrpSpPr>
          <p:cNvPr id="119" name="Group 118"/>
          <p:cNvGrpSpPr/>
          <p:nvPr/>
        </p:nvGrpSpPr>
        <p:grpSpPr>
          <a:xfrm>
            <a:off x="7191555" y="3886200"/>
            <a:ext cx="1937903" cy="2214265"/>
            <a:chOff x="7191555" y="3886200"/>
            <a:chExt cx="1937903" cy="2214265"/>
          </a:xfrm>
        </p:grpSpPr>
        <p:grpSp>
          <p:nvGrpSpPr>
            <p:cNvPr id="80" name="Group 52"/>
            <p:cNvGrpSpPr/>
            <p:nvPr/>
          </p:nvGrpSpPr>
          <p:grpSpPr>
            <a:xfrm>
              <a:off x="7191555" y="3886200"/>
              <a:ext cx="1937903" cy="2214265"/>
              <a:chOff x="7191555" y="3886200"/>
              <a:chExt cx="1937903" cy="2214265"/>
            </a:xfrm>
          </p:grpSpPr>
          <p:pic>
            <p:nvPicPr>
              <p:cNvPr id="82" name="Picture 2" descr="Image result for BABY SILHOUETTE"/>
              <p:cNvPicPr preferRelativeResize="0">
                <a:picLocks noChangeAspect="1" noChangeArrowheads="1"/>
              </p:cNvPicPr>
              <p:nvPr/>
            </p:nvPicPr>
            <p:blipFill>
              <a:blip r:embed="rId8"/>
              <a:srcRect l="22069" r="22759" b="775"/>
              <a:stretch>
                <a:fillRect/>
              </a:stretch>
            </p:blipFill>
            <p:spPr bwMode="auto">
              <a:xfrm>
                <a:off x="7239000" y="3886200"/>
                <a:ext cx="1813560" cy="2176272"/>
              </a:xfrm>
              <a:prstGeom prst="rect">
                <a:avLst/>
              </a:prstGeom>
              <a:noFill/>
              <a:ln w="50800">
                <a:solidFill>
                  <a:srgbClr val="FF0000"/>
                </a:solidFill>
              </a:ln>
              <a:effectLst>
                <a:outerShdw dist="50800" dir="7200000" algn="ctr" rotWithShape="0">
                  <a:schemeClr val="tx1"/>
                </a:outerShdw>
              </a:effectLst>
            </p:spPr>
          </p:pic>
          <p:sp>
            <p:nvSpPr>
              <p:cNvPr id="83" name="TextBox 82"/>
              <p:cNvSpPr txBox="1"/>
              <p:nvPr/>
            </p:nvSpPr>
            <p:spPr>
              <a:xfrm>
                <a:off x="7191555" y="5638800"/>
                <a:ext cx="1937903" cy="461665"/>
              </a:xfrm>
              <a:prstGeom prst="rect">
                <a:avLst/>
              </a:prstGeom>
              <a:noFill/>
            </p:spPr>
            <p:txBody>
              <a:bodyPr wrap="none" rtlCol="0">
                <a:spAutoFit/>
              </a:bodyPr>
              <a:lstStyle/>
              <a:p>
                <a:r>
                  <a:rPr lang="en-US" sz="2400" b="1" dirty="0" smtClean="0">
                    <a:effectLst>
                      <a:outerShdw dist="50800" dir="13800000" algn="ctr" rotWithShape="0">
                        <a:schemeClr val="bg1"/>
                      </a:outerShdw>
                    </a:effectLst>
                  </a:rPr>
                  <a:t>Mary   Parson</a:t>
                </a:r>
                <a:endParaRPr lang="en-US" sz="2400" b="1" dirty="0">
                  <a:effectLst>
                    <a:outerShdw dist="50800" dir="13800000" algn="ctr" rotWithShape="0">
                      <a:schemeClr val="bg1"/>
                    </a:outerShdw>
                  </a:effectLst>
                </a:endParaRPr>
              </a:p>
            </p:txBody>
          </p:sp>
        </p:grpSp>
        <p:sp>
          <p:nvSpPr>
            <p:cNvPr id="118" name="TextBox 117"/>
            <p:cNvSpPr txBox="1"/>
            <p:nvPr/>
          </p:nvSpPr>
          <p:spPr>
            <a:xfrm>
              <a:off x="7239000" y="3886200"/>
              <a:ext cx="685800" cy="430887"/>
            </a:xfrm>
            <a:prstGeom prst="rect">
              <a:avLst/>
            </a:prstGeom>
            <a:noFill/>
          </p:spPr>
          <p:txBody>
            <a:bodyPr wrap="square" rtlCol="0">
              <a:spAutoFit/>
            </a:bodyPr>
            <a:lstStyle/>
            <a:p>
              <a:r>
                <a:rPr lang="en-US" sz="2200" b="1" dirty="0" smtClean="0"/>
                <a:t>-13</a:t>
              </a:r>
              <a:endParaRPr lang="en-US" sz="2200" b="1" dirty="0"/>
            </a:p>
          </p:txBody>
        </p:sp>
      </p:grpSp>
      <p:sp>
        <p:nvSpPr>
          <p:cNvPr id="123" name="Freeform 122"/>
          <p:cNvSpPr/>
          <p:nvPr/>
        </p:nvSpPr>
        <p:spPr>
          <a:xfrm rot="20374288">
            <a:off x="2246068" y="2121562"/>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4" name="TextBox 123"/>
          <p:cNvSpPr txBox="1"/>
          <p:nvPr/>
        </p:nvSpPr>
        <p:spPr>
          <a:xfrm rot="870264">
            <a:off x="3996672" y="2762406"/>
            <a:ext cx="2444708" cy="584775"/>
          </a:xfrm>
          <a:prstGeom prst="rect">
            <a:avLst/>
          </a:prstGeom>
          <a:noFill/>
        </p:spPr>
        <p:txBody>
          <a:bodyPr wrap="none" rtlCol="0">
            <a:spAutoFit/>
          </a:bodyPr>
          <a:lstStyle/>
          <a:p>
            <a:r>
              <a:rPr lang="en-US" sz="3200" dirty="0" smtClean="0">
                <a:ln>
                  <a:solidFill>
                    <a:srgbClr val="FFFF00"/>
                  </a:solidFill>
                </a:ln>
                <a:solidFill>
                  <a:srgbClr val="FFFF00"/>
                </a:solidFill>
                <a:effectLst>
                  <a:outerShdw dist="50800" dir="5400000" algn="ctr" rotWithShape="0">
                    <a:schemeClr val="tx1"/>
                  </a:outerShdw>
                </a:effectLst>
              </a:rPr>
              <a:t>Mormon Trail</a:t>
            </a:r>
            <a:endParaRPr lang="en-US" sz="3200" dirty="0">
              <a:ln>
                <a:solidFill>
                  <a:srgbClr val="FFFF00"/>
                </a:solidFill>
              </a:ln>
              <a:solidFill>
                <a:srgbClr val="FFFF00"/>
              </a:solidFill>
              <a:effectLst>
                <a:outerShdw dist="50800" dir="5400000" algn="ctr" rotWithShape="0">
                  <a:schemeClr val="tx1"/>
                </a:outerShdw>
              </a:effectLst>
            </a:endParaRPr>
          </a:p>
        </p:txBody>
      </p:sp>
      <p:sp useBgFill="1">
        <p:nvSpPr>
          <p:cNvPr id="12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wipe(down)">
                                      <p:cBhvr>
                                        <p:cTn id="7" dur="500"/>
                                        <p:tgtEl>
                                          <p:spTgt spid="12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ipe(down)">
                                      <p:cBhvr>
                                        <p:cTn id="11" dur="1000"/>
                                        <p:tgtEl>
                                          <p:spTgt spid="8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1"/>
                                        </p:tgtEl>
                                        <p:attrNameLst>
                                          <p:attrName>style.visibility</p:attrName>
                                        </p:attrNameLst>
                                      </p:cBhvr>
                                      <p:to>
                                        <p:strVal val="visible"/>
                                      </p:to>
                                    </p:set>
                                    <p:animEffect transition="in" filter="wipe(down)">
                                      <p:cBhvr>
                                        <p:cTn id="16" dur="500"/>
                                        <p:tgtEl>
                                          <p:spTgt spid="121"/>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101"/>
                                        </p:tgtEl>
                                        <p:attrNameLst>
                                          <p:attrName>style.visibility</p:attrName>
                                        </p:attrNameLst>
                                      </p:cBhvr>
                                      <p:to>
                                        <p:strVal val="visible"/>
                                      </p:to>
                                    </p:set>
                                    <p:animEffect transition="in" filter="wipe(left)">
                                      <p:cBhvr>
                                        <p:cTn id="20" dur="1000"/>
                                        <p:tgtEl>
                                          <p:spTgt spid="10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22"/>
                                        </p:tgtEl>
                                        <p:attrNameLst>
                                          <p:attrName>style.visibility</p:attrName>
                                        </p:attrNameLst>
                                      </p:cBhvr>
                                      <p:to>
                                        <p:strVal val="visible"/>
                                      </p:to>
                                    </p:set>
                                    <p:animEffect transition="in" filter="wipe(down)">
                                      <p:cBhvr>
                                        <p:cTn id="25" dur="500"/>
                                        <p:tgtEl>
                                          <p:spTgt spid="122"/>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103"/>
                                        </p:tgtEl>
                                        <p:attrNameLst>
                                          <p:attrName>style.visibility</p:attrName>
                                        </p:attrNameLst>
                                      </p:cBhvr>
                                      <p:to>
                                        <p:strVal val="visible"/>
                                      </p:to>
                                    </p:set>
                                    <p:animEffect transition="in" filter="wipe(left)">
                                      <p:cBhvr>
                                        <p:cTn id="29" dur="1000"/>
                                        <p:tgtEl>
                                          <p:spTgt spid="10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119"/>
                                        </p:tgtEl>
                                        <p:attrNameLst>
                                          <p:attrName>style.visibility</p:attrName>
                                        </p:attrNameLst>
                                      </p:cBhvr>
                                      <p:to>
                                        <p:strVal val="visible"/>
                                      </p:to>
                                    </p:set>
                                    <p:animEffect transition="in" filter="wipe(down)">
                                      <p:cBhvr>
                                        <p:cTn id="34" dur="500"/>
                                        <p:tgtEl>
                                          <p:spTgt spid="119"/>
                                        </p:tgtEl>
                                      </p:cBhvr>
                                    </p:animEffect>
                                  </p:childTnLst>
                                </p:cTn>
                              </p:par>
                            </p:childTnLst>
                          </p:cTn>
                        </p:par>
                        <p:par>
                          <p:cTn id="35" fill="hold">
                            <p:stCondLst>
                              <p:cond delay="500"/>
                            </p:stCondLst>
                            <p:childTnLst>
                              <p:par>
                                <p:cTn id="36" presetID="22" presetClass="entr" presetSubtype="4" fill="hold" grpId="1" nodeType="afterEffect">
                                  <p:stCondLst>
                                    <p:cond delay="0"/>
                                  </p:stCondLst>
                                  <p:childTnLst>
                                    <p:set>
                                      <p:cBhvr>
                                        <p:cTn id="37" dur="1" fill="hold">
                                          <p:stCondLst>
                                            <p:cond delay="0"/>
                                          </p:stCondLst>
                                        </p:cTn>
                                        <p:tgtEl>
                                          <p:spTgt spid="79"/>
                                        </p:tgtEl>
                                        <p:attrNameLst>
                                          <p:attrName>style.visibility</p:attrName>
                                        </p:attrNameLst>
                                      </p:cBhvr>
                                      <p:to>
                                        <p:strVal val="visible"/>
                                      </p:to>
                                    </p:set>
                                    <p:animEffect transition="in" filter="wipe(down)">
                                      <p:cBhvr>
                                        <p:cTn id="38" dur="1000"/>
                                        <p:tgtEl>
                                          <p:spTgt spid="7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wipe(right)">
                                      <p:cBhvr>
                                        <p:cTn id="43" dur="2000"/>
                                        <p:tgtEl>
                                          <p:spTgt spid="123"/>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24"/>
                                        </p:tgtEl>
                                        <p:attrNameLst>
                                          <p:attrName>style.visibility</p:attrName>
                                        </p:attrNameLst>
                                      </p:cBhvr>
                                      <p:to>
                                        <p:strVal val="visible"/>
                                      </p:to>
                                    </p:set>
                                    <p:animEffect transition="in" filter="fade">
                                      <p:cBhvr>
                                        <p:cTn id="46" dur="1000"/>
                                        <p:tgtEl>
                                          <p:spTgt spid="12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0" nodeType="clickEffect">
                                  <p:stCondLst>
                                    <p:cond delay="0"/>
                                  </p:stCondLst>
                                  <p:childTnLst>
                                    <p:animEffect transition="out" filter="fade">
                                      <p:cBhvr>
                                        <p:cTn id="50" dur="1000"/>
                                        <p:tgtEl>
                                          <p:spTgt spid="79"/>
                                        </p:tgtEl>
                                      </p:cBhvr>
                                    </p:animEffect>
                                    <p:set>
                                      <p:cBhvr>
                                        <p:cTn id="51" dur="1" fill="hold">
                                          <p:stCondLst>
                                            <p:cond delay="999"/>
                                          </p:stCondLst>
                                        </p:cTn>
                                        <p:tgtEl>
                                          <p:spTgt spid="79"/>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1000"/>
                                        <p:tgtEl>
                                          <p:spTgt spid="84"/>
                                        </p:tgtEl>
                                      </p:cBhvr>
                                    </p:animEffect>
                                    <p:set>
                                      <p:cBhvr>
                                        <p:cTn id="54" dur="1" fill="hold">
                                          <p:stCondLst>
                                            <p:cond delay="999"/>
                                          </p:stCondLst>
                                        </p:cTn>
                                        <p:tgtEl>
                                          <p:spTgt spid="84"/>
                                        </p:tgtEl>
                                        <p:attrNameLst>
                                          <p:attrName>style.visibility</p:attrName>
                                        </p:attrNameLst>
                                      </p:cBhvr>
                                      <p:to>
                                        <p:strVal val="hidden"/>
                                      </p:to>
                                    </p:set>
                                  </p:childTnLst>
                                </p:cTn>
                              </p:par>
                              <p:par>
                                <p:cTn id="55" presetID="10" presetClass="exit" presetSubtype="0" fill="hold" nodeType="withEffect">
                                  <p:stCondLst>
                                    <p:cond delay="0"/>
                                  </p:stCondLst>
                                  <p:childTnLst>
                                    <p:animEffect transition="out" filter="fade">
                                      <p:cBhvr>
                                        <p:cTn id="56" dur="1000"/>
                                        <p:tgtEl>
                                          <p:spTgt spid="103"/>
                                        </p:tgtEl>
                                      </p:cBhvr>
                                    </p:animEffect>
                                    <p:set>
                                      <p:cBhvr>
                                        <p:cTn id="57" dur="1" fill="hold">
                                          <p:stCondLst>
                                            <p:cond delay="999"/>
                                          </p:stCondLst>
                                        </p:cTn>
                                        <p:tgtEl>
                                          <p:spTgt spid="103"/>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1000"/>
                                        <p:tgtEl>
                                          <p:spTgt spid="101"/>
                                        </p:tgtEl>
                                      </p:cBhvr>
                                    </p:animEffect>
                                    <p:set>
                                      <p:cBhvr>
                                        <p:cTn id="60" dur="1" fill="hold">
                                          <p:stCondLst>
                                            <p:cond delay="999"/>
                                          </p:stCondLst>
                                        </p:cTn>
                                        <p:tgtEl>
                                          <p:spTgt spid="101"/>
                                        </p:tgtEl>
                                        <p:attrNameLst>
                                          <p:attrName>style.visibility</p:attrName>
                                        </p:attrNameLst>
                                      </p:cBhvr>
                                      <p:to>
                                        <p:strVal val="hidden"/>
                                      </p:to>
                                    </p:set>
                                  </p:childTnLst>
                                </p:cTn>
                              </p:par>
                              <p:par>
                                <p:cTn id="61" presetID="49" presetClass="exit" presetSubtype="0" accel="100000" fill="hold" nodeType="withEffect">
                                  <p:stCondLst>
                                    <p:cond delay="0"/>
                                  </p:stCondLst>
                                  <p:childTnLst>
                                    <p:anim calcmode="lin" valueType="num">
                                      <p:cBhvr>
                                        <p:cTn id="62" dur="1000"/>
                                        <p:tgtEl>
                                          <p:spTgt spid="119"/>
                                        </p:tgtEl>
                                        <p:attrNameLst>
                                          <p:attrName>ppt_w</p:attrName>
                                        </p:attrNameLst>
                                      </p:cBhvr>
                                      <p:tavLst>
                                        <p:tav tm="0">
                                          <p:val>
                                            <p:strVal val="ppt_w"/>
                                          </p:val>
                                        </p:tav>
                                        <p:tav tm="100000">
                                          <p:val>
                                            <p:fltVal val="0"/>
                                          </p:val>
                                        </p:tav>
                                      </p:tavLst>
                                    </p:anim>
                                    <p:anim calcmode="lin" valueType="num">
                                      <p:cBhvr>
                                        <p:cTn id="63" dur="1000"/>
                                        <p:tgtEl>
                                          <p:spTgt spid="119"/>
                                        </p:tgtEl>
                                        <p:attrNameLst>
                                          <p:attrName>ppt_h</p:attrName>
                                        </p:attrNameLst>
                                      </p:cBhvr>
                                      <p:tavLst>
                                        <p:tav tm="0">
                                          <p:val>
                                            <p:strVal val="ppt_h"/>
                                          </p:val>
                                        </p:tav>
                                        <p:tav tm="100000">
                                          <p:val>
                                            <p:fltVal val="0"/>
                                          </p:val>
                                        </p:tav>
                                      </p:tavLst>
                                    </p:anim>
                                    <p:anim calcmode="lin" valueType="num">
                                      <p:cBhvr>
                                        <p:cTn id="64" dur="1000"/>
                                        <p:tgtEl>
                                          <p:spTgt spid="119"/>
                                        </p:tgtEl>
                                        <p:attrNameLst>
                                          <p:attrName>style.rotation</p:attrName>
                                        </p:attrNameLst>
                                      </p:cBhvr>
                                      <p:tavLst>
                                        <p:tav tm="0">
                                          <p:val>
                                            <p:fltVal val="0"/>
                                          </p:val>
                                        </p:tav>
                                        <p:tav tm="100000">
                                          <p:val>
                                            <p:fltVal val="360"/>
                                          </p:val>
                                        </p:tav>
                                      </p:tavLst>
                                    </p:anim>
                                    <p:animEffect transition="out" filter="fade">
                                      <p:cBhvr>
                                        <p:cTn id="65" dur="1000"/>
                                        <p:tgtEl>
                                          <p:spTgt spid="119"/>
                                        </p:tgtEl>
                                      </p:cBhvr>
                                    </p:animEffect>
                                    <p:set>
                                      <p:cBhvr>
                                        <p:cTn id="66" dur="1" fill="hold">
                                          <p:stCondLst>
                                            <p:cond delay="999"/>
                                          </p:stCondLst>
                                        </p:cTn>
                                        <p:tgtEl>
                                          <p:spTgt spid="119"/>
                                        </p:tgtEl>
                                        <p:attrNameLst>
                                          <p:attrName>style.visibility</p:attrName>
                                        </p:attrNameLst>
                                      </p:cBhvr>
                                      <p:to>
                                        <p:strVal val="hidden"/>
                                      </p:to>
                                    </p:set>
                                  </p:childTnLst>
                                </p:cTn>
                              </p:par>
                              <p:par>
                                <p:cTn id="67" presetID="49" presetClass="exit" presetSubtype="0" accel="100000" fill="hold" nodeType="withEffect">
                                  <p:stCondLst>
                                    <p:cond delay="0"/>
                                  </p:stCondLst>
                                  <p:childTnLst>
                                    <p:anim calcmode="lin" valueType="num">
                                      <p:cBhvr>
                                        <p:cTn id="68" dur="1000"/>
                                        <p:tgtEl>
                                          <p:spTgt spid="120"/>
                                        </p:tgtEl>
                                        <p:attrNameLst>
                                          <p:attrName>ppt_w</p:attrName>
                                        </p:attrNameLst>
                                      </p:cBhvr>
                                      <p:tavLst>
                                        <p:tav tm="0">
                                          <p:val>
                                            <p:strVal val="ppt_w"/>
                                          </p:val>
                                        </p:tav>
                                        <p:tav tm="100000">
                                          <p:val>
                                            <p:fltVal val="0"/>
                                          </p:val>
                                        </p:tav>
                                      </p:tavLst>
                                    </p:anim>
                                    <p:anim calcmode="lin" valueType="num">
                                      <p:cBhvr>
                                        <p:cTn id="69" dur="1000"/>
                                        <p:tgtEl>
                                          <p:spTgt spid="120"/>
                                        </p:tgtEl>
                                        <p:attrNameLst>
                                          <p:attrName>ppt_h</p:attrName>
                                        </p:attrNameLst>
                                      </p:cBhvr>
                                      <p:tavLst>
                                        <p:tav tm="0">
                                          <p:val>
                                            <p:strVal val="ppt_h"/>
                                          </p:val>
                                        </p:tav>
                                        <p:tav tm="100000">
                                          <p:val>
                                            <p:fltVal val="0"/>
                                          </p:val>
                                        </p:tav>
                                      </p:tavLst>
                                    </p:anim>
                                    <p:anim calcmode="lin" valueType="num">
                                      <p:cBhvr>
                                        <p:cTn id="70" dur="1000"/>
                                        <p:tgtEl>
                                          <p:spTgt spid="120"/>
                                        </p:tgtEl>
                                        <p:attrNameLst>
                                          <p:attrName>style.rotation</p:attrName>
                                        </p:attrNameLst>
                                      </p:cBhvr>
                                      <p:tavLst>
                                        <p:tav tm="0">
                                          <p:val>
                                            <p:fltVal val="0"/>
                                          </p:val>
                                        </p:tav>
                                        <p:tav tm="100000">
                                          <p:val>
                                            <p:fltVal val="360"/>
                                          </p:val>
                                        </p:tav>
                                      </p:tavLst>
                                    </p:anim>
                                    <p:animEffect transition="out" filter="fade">
                                      <p:cBhvr>
                                        <p:cTn id="71" dur="1000"/>
                                        <p:tgtEl>
                                          <p:spTgt spid="120"/>
                                        </p:tgtEl>
                                      </p:cBhvr>
                                    </p:animEffect>
                                    <p:set>
                                      <p:cBhvr>
                                        <p:cTn id="72" dur="1" fill="hold">
                                          <p:stCondLst>
                                            <p:cond delay="999"/>
                                          </p:stCondLst>
                                        </p:cTn>
                                        <p:tgtEl>
                                          <p:spTgt spid="120"/>
                                        </p:tgtEl>
                                        <p:attrNameLst>
                                          <p:attrName>style.visibility</p:attrName>
                                        </p:attrNameLst>
                                      </p:cBhvr>
                                      <p:to>
                                        <p:strVal val="hidden"/>
                                      </p:to>
                                    </p:set>
                                  </p:childTnLst>
                                </p:cTn>
                              </p:par>
                              <p:par>
                                <p:cTn id="73" presetID="49" presetClass="exit" presetSubtype="0" accel="100000" fill="hold" nodeType="withEffect">
                                  <p:stCondLst>
                                    <p:cond delay="0"/>
                                  </p:stCondLst>
                                  <p:childTnLst>
                                    <p:anim calcmode="lin" valueType="num">
                                      <p:cBhvr>
                                        <p:cTn id="74" dur="1000"/>
                                        <p:tgtEl>
                                          <p:spTgt spid="121"/>
                                        </p:tgtEl>
                                        <p:attrNameLst>
                                          <p:attrName>ppt_w</p:attrName>
                                        </p:attrNameLst>
                                      </p:cBhvr>
                                      <p:tavLst>
                                        <p:tav tm="0">
                                          <p:val>
                                            <p:strVal val="ppt_w"/>
                                          </p:val>
                                        </p:tav>
                                        <p:tav tm="100000">
                                          <p:val>
                                            <p:fltVal val="0"/>
                                          </p:val>
                                        </p:tav>
                                      </p:tavLst>
                                    </p:anim>
                                    <p:anim calcmode="lin" valueType="num">
                                      <p:cBhvr>
                                        <p:cTn id="75" dur="1000"/>
                                        <p:tgtEl>
                                          <p:spTgt spid="121"/>
                                        </p:tgtEl>
                                        <p:attrNameLst>
                                          <p:attrName>ppt_h</p:attrName>
                                        </p:attrNameLst>
                                      </p:cBhvr>
                                      <p:tavLst>
                                        <p:tav tm="0">
                                          <p:val>
                                            <p:strVal val="ppt_h"/>
                                          </p:val>
                                        </p:tav>
                                        <p:tav tm="100000">
                                          <p:val>
                                            <p:fltVal val="0"/>
                                          </p:val>
                                        </p:tav>
                                      </p:tavLst>
                                    </p:anim>
                                    <p:anim calcmode="lin" valueType="num">
                                      <p:cBhvr>
                                        <p:cTn id="76" dur="1000"/>
                                        <p:tgtEl>
                                          <p:spTgt spid="121"/>
                                        </p:tgtEl>
                                        <p:attrNameLst>
                                          <p:attrName>style.rotation</p:attrName>
                                        </p:attrNameLst>
                                      </p:cBhvr>
                                      <p:tavLst>
                                        <p:tav tm="0">
                                          <p:val>
                                            <p:fltVal val="0"/>
                                          </p:val>
                                        </p:tav>
                                        <p:tav tm="100000">
                                          <p:val>
                                            <p:fltVal val="360"/>
                                          </p:val>
                                        </p:tav>
                                      </p:tavLst>
                                    </p:anim>
                                    <p:animEffect transition="out" filter="fade">
                                      <p:cBhvr>
                                        <p:cTn id="77" dur="1000"/>
                                        <p:tgtEl>
                                          <p:spTgt spid="121"/>
                                        </p:tgtEl>
                                      </p:cBhvr>
                                    </p:animEffect>
                                    <p:set>
                                      <p:cBhvr>
                                        <p:cTn id="78" dur="1" fill="hold">
                                          <p:stCondLst>
                                            <p:cond delay="999"/>
                                          </p:stCondLst>
                                        </p:cTn>
                                        <p:tgtEl>
                                          <p:spTgt spid="121"/>
                                        </p:tgtEl>
                                        <p:attrNameLst>
                                          <p:attrName>style.visibility</p:attrName>
                                        </p:attrNameLst>
                                      </p:cBhvr>
                                      <p:to>
                                        <p:strVal val="hidden"/>
                                      </p:to>
                                    </p:set>
                                  </p:childTnLst>
                                </p:cTn>
                              </p:par>
                              <p:par>
                                <p:cTn id="79" presetID="49" presetClass="exit" presetSubtype="0" accel="100000" fill="hold" nodeType="withEffect">
                                  <p:stCondLst>
                                    <p:cond delay="0"/>
                                  </p:stCondLst>
                                  <p:childTnLst>
                                    <p:anim calcmode="lin" valueType="num">
                                      <p:cBhvr>
                                        <p:cTn id="80" dur="1000"/>
                                        <p:tgtEl>
                                          <p:spTgt spid="122"/>
                                        </p:tgtEl>
                                        <p:attrNameLst>
                                          <p:attrName>ppt_w</p:attrName>
                                        </p:attrNameLst>
                                      </p:cBhvr>
                                      <p:tavLst>
                                        <p:tav tm="0">
                                          <p:val>
                                            <p:strVal val="ppt_w"/>
                                          </p:val>
                                        </p:tav>
                                        <p:tav tm="100000">
                                          <p:val>
                                            <p:fltVal val="0"/>
                                          </p:val>
                                        </p:tav>
                                      </p:tavLst>
                                    </p:anim>
                                    <p:anim calcmode="lin" valueType="num">
                                      <p:cBhvr>
                                        <p:cTn id="81" dur="1000"/>
                                        <p:tgtEl>
                                          <p:spTgt spid="122"/>
                                        </p:tgtEl>
                                        <p:attrNameLst>
                                          <p:attrName>ppt_h</p:attrName>
                                        </p:attrNameLst>
                                      </p:cBhvr>
                                      <p:tavLst>
                                        <p:tav tm="0">
                                          <p:val>
                                            <p:strVal val="ppt_h"/>
                                          </p:val>
                                        </p:tav>
                                        <p:tav tm="100000">
                                          <p:val>
                                            <p:fltVal val="0"/>
                                          </p:val>
                                        </p:tav>
                                      </p:tavLst>
                                    </p:anim>
                                    <p:anim calcmode="lin" valueType="num">
                                      <p:cBhvr>
                                        <p:cTn id="82" dur="1000"/>
                                        <p:tgtEl>
                                          <p:spTgt spid="122"/>
                                        </p:tgtEl>
                                        <p:attrNameLst>
                                          <p:attrName>style.rotation</p:attrName>
                                        </p:attrNameLst>
                                      </p:cBhvr>
                                      <p:tavLst>
                                        <p:tav tm="0">
                                          <p:val>
                                            <p:fltVal val="0"/>
                                          </p:val>
                                        </p:tav>
                                        <p:tav tm="100000">
                                          <p:val>
                                            <p:fltVal val="360"/>
                                          </p:val>
                                        </p:tav>
                                      </p:tavLst>
                                    </p:anim>
                                    <p:animEffect transition="out" filter="fade">
                                      <p:cBhvr>
                                        <p:cTn id="83" dur="1000"/>
                                        <p:tgtEl>
                                          <p:spTgt spid="122"/>
                                        </p:tgtEl>
                                      </p:cBhvr>
                                    </p:animEffect>
                                    <p:set>
                                      <p:cBhvr>
                                        <p:cTn id="84" dur="1" fill="hold">
                                          <p:stCondLst>
                                            <p:cond delay="999"/>
                                          </p:stCondLst>
                                        </p:cTn>
                                        <p:tgtEl>
                                          <p:spTgt spid="122"/>
                                        </p:tgtEl>
                                        <p:attrNameLst>
                                          <p:attrName>style.visibility</p:attrName>
                                        </p:attrNameLst>
                                      </p:cBhvr>
                                      <p:to>
                                        <p:strVal val="hidden"/>
                                      </p:to>
                                    </p:set>
                                  </p:childTnLst>
                                </p:cTn>
                              </p:par>
                              <p:par>
                                <p:cTn id="85" presetID="35" presetClass="path" presetSubtype="0" accel="50000" decel="50000" fill="hold" nodeType="withEffect">
                                  <p:stCondLst>
                                    <p:cond delay="0"/>
                                  </p:stCondLst>
                                  <p:childTnLst>
                                    <p:animMotion origin="layout" path="M -1.11111E-6 2.36994E-6 L -0.55903 -0.31653 " pathEditMode="relative" rAng="0" ptsTypes="AA">
                                      <p:cBhvr>
                                        <p:cTn id="86" dur="1000" fill="hold"/>
                                        <p:tgtEl>
                                          <p:spTgt spid="119"/>
                                        </p:tgtEl>
                                        <p:attrNameLst>
                                          <p:attrName>ppt_x</p:attrName>
                                          <p:attrName>ppt_y</p:attrName>
                                        </p:attrNameLst>
                                      </p:cBhvr>
                                      <p:rCtr x="-280" y="-158"/>
                                    </p:animMotion>
                                  </p:childTnLst>
                                </p:cTn>
                              </p:par>
                              <p:par>
                                <p:cTn id="87" presetID="35" presetClass="path" presetSubtype="0" accel="50000" decel="50000" fill="hold" nodeType="withEffect">
                                  <p:stCondLst>
                                    <p:cond delay="0"/>
                                  </p:stCondLst>
                                  <p:childTnLst>
                                    <p:animMotion origin="layout" path="M 1.11022E-16 2.31214E-6 L -0.29167 -0.39307 " pathEditMode="relative" rAng="0" ptsTypes="AA">
                                      <p:cBhvr>
                                        <p:cTn id="88" dur="1000" fill="hold"/>
                                        <p:tgtEl>
                                          <p:spTgt spid="120"/>
                                        </p:tgtEl>
                                        <p:attrNameLst>
                                          <p:attrName>ppt_x</p:attrName>
                                          <p:attrName>ppt_y</p:attrName>
                                        </p:attrNameLst>
                                      </p:cBhvr>
                                      <p:rCtr x="-146" y="-197"/>
                                    </p:animMotion>
                                  </p:childTnLst>
                                </p:cTn>
                              </p:par>
                              <p:par>
                                <p:cTn id="89" presetID="35" presetClass="path" presetSubtype="0" accel="50000" decel="50000" fill="hold" nodeType="withEffect">
                                  <p:stCondLst>
                                    <p:cond delay="0"/>
                                  </p:stCondLst>
                                  <p:childTnLst>
                                    <p:animMotion origin="layout" path="M -3.33333E-6 3.98844E-6 L -0.09583 -0.3607 " pathEditMode="relative" rAng="0" ptsTypes="AA">
                                      <p:cBhvr>
                                        <p:cTn id="90" dur="1000" fill="hold"/>
                                        <p:tgtEl>
                                          <p:spTgt spid="121"/>
                                        </p:tgtEl>
                                        <p:attrNameLst>
                                          <p:attrName>ppt_x</p:attrName>
                                          <p:attrName>ppt_y</p:attrName>
                                        </p:attrNameLst>
                                      </p:cBhvr>
                                      <p:rCtr x="-48" y="-180"/>
                                    </p:animMotion>
                                  </p:childTnLst>
                                </p:cTn>
                              </p:par>
                              <p:par>
                                <p:cTn id="91" presetID="35" presetClass="path" presetSubtype="0" accel="50000" decel="50000" fill="hold" nodeType="withEffect">
                                  <p:stCondLst>
                                    <p:cond delay="0"/>
                                  </p:stCondLst>
                                  <p:childTnLst>
                                    <p:animMotion origin="layout" path="M -5.55556E-7 4.45087E-6 L 0.13924 -0.26636 " pathEditMode="relative" rAng="0" ptsTypes="AA">
                                      <p:cBhvr>
                                        <p:cTn id="92" dur="1000" fill="hold"/>
                                        <p:tgtEl>
                                          <p:spTgt spid="122"/>
                                        </p:tgtEl>
                                        <p:attrNameLst>
                                          <p:attrName>ppt_x</p:attrName>
                                          <p:attrName>ppt_y</p:attrName>
                                        </p:attrNameLst>
                                      </p:cBhvr>
                                      <p:rCtr x="70" y="-133"/>
                                    </p:animMotion>
                                  </p:childTnLst>
                                </p:cTn>
                              </p:par>
                              <p:par>
                                <p:cTn id="93" presetID="22" presetClass="exit" presetSubtype="2" fill="hold" grpId="1" nodeType="withEffect">
                                  <p:stCondLst>
                                    <p:cond delay="0"/>
                                  </p:stCondLst>
                                  <p:childTnLst>
                                    <p:animEffect transition="out" filter="wipe(right)">
                                      <p:cBhvr>
                                        <p:cTn id="94" dur="1000"/>
                                        <p:tgtEl>
                                          <p:spTgt spid="123"/>
                                        </p:tgtEl>
                                      </p:cBhvr>
                                    </p:animEffect>
                                    <p:set>
                                      <p:cBhvr>
                                        <p:cTn id="95" dur="1" fill="hold">
                                          <p:stCondLst>
                                            <p:cond delay="999"/>
                                          </p:stCondLst>
                                        </p:cTn>
                                        <p:tgtEl>
                                          <p:spTgt spid="123"/>
                                        </p:tgtEl>
                                        <p:attrNameLst>
                                          <p:attrName>style.visibility</p:attrName>
                                        </p:attrNameLst>
                                      </p:cBhvr>
                                      <p:to>
                                        <p:strVal val="hidden"/>
                                      </p:to>
                                    </p:set>
                                  </p:childTnLst>
                                </p:cTn>
                              </p:par>
                              <p:par>
                                <p:cTn id="96" presetID="22" presetClass="exit" presetSubtype="2" fill="hold" grpId="1" nodeType="withEffect">
                                  <p:stCondLst>
                                    <p:cond delay="0"/>
                                  </p:stCondLst>
                                  <p:childTnLst>
                                    <p:animEffect transition="out" filter="wipe(right)">
                                      <p:cBhvr>
                                        <p:cTn id="97" dur="1000"/>
                                        <p:tgtEl>
                                          <p:spTgt spid="124"/>
                                        </p:tgtEl>
                                      </p:cBhvr>
                                    </p:animEffect>
                                    <p:set>
                                      <p:cBhvr>
                                        <p:cTn id="98" dur="1" fill="hold">
                                          <p:stCondLst>
                                            <p:cond delay="999"/>
                                          </p:stCondLst>
                                        </p:cTn>
                                        <p:tgtEl>
                                          <p:spTgt spid="124"/>
                                        </p:tgtEl>
                                        <p:attrNameLst>
                                          <p:attrName>style.visibility</p:attrName>
                                        </p:attrNameLst>
                                      </p:cBhvr>
                                      <p:to>
                                        <p:strVal val="hidden"/>
                                      </p:to>
                                    </p:set>
                                  </p:childTnLst>
                                </p:cTn>
                              </p:par>
                              <p:par>
                                <p:cTn id="99" presetID="10" presetClass="exit" presetSubtype="0" fill="hold" grpId="0" nodeType="withEffect">
                                  <p:stCondLst>
                                    <p:cond delay="0"/>
                                  </p:stCondLst>
                                  <p:childTnLst>
                                    <p:animEffect transition="out" filter="fade">
                                      <p:cBhvr>
                                        <p:cTn id="100" dur="1000"/>
                                        <p:tgtEl>
                                          <p:spTgt spid="77"/>
                                        </p:tgtEl>
                                      </p:cBhvr>
                                    </p:animEffect>
                                    <p:set>
                                      <p:cBhvr>
                                        <p:cTn id="101" dur="1" fill="hold">
                                          <p:stCondLst>
                                            <p:cond delay="999"/>
                                          </p:stCondLst>
                                        </p:cTn>
                                        <p:tgtEl>
                                          <p:spTgt spid="77"/>
                                        </p:tgtEl>
                                        <p:attrNameLst>
                                          <p:attrName>style.visibility</p:attrName>
                                        </p:attrNameLst>
                                      </p:cBhvr>
                                      <p:to>
                                        <p:strVal val="hidden"/>
                                      </p:to>
                                    </p:set>
                                  </p:childTnLst>
                                </p:cTn>
                              </p:par>
                              <p:par>
                                <p:cTn id="102" presetID="10" presetClass="exit" presetSubtype="0" fill="hold" grpId="0" nodeType="withEffect">
                                  <p:stCondLst>
                                    <p:cond delay="0"/>
                                  </p:stCondLst>
                                  <p:childTnLst>
                                    <p:animEffect transition="out" filter="fade">
                                      <p:cBhvr>
                                        <p:cTn id="103" dur="1000"/>
                                        <p:tgtEl>
                                          <p:spTgt spid="78"/>
                                        </p:tgtEl>
                                      </p:cBhvr>
                                    </p:animEffect>
                                    <p:set>
                                      <p:cBhvr>
                                        <p:cTn id="104" dur="1" fill="hold">
                                          <p:stCondLst>
                                            <p:cond delay="999"/>
                                          </p:stCondLst>
                                        </p:cTn>
                                        <p:tgtEl>
                                          <p:spTgt spid="78"/>
                                        </p:tgtEl>
                                        <p:attrNameLst>
                                          <p:attrName>style.visibility</p:attrName>
                                        </p:attrNameLst>
                                      </p:cBhvr>
                                      <p:to>
                                        <p:strVal val="hidden"/>
                                      </p:to>
                                    </p:set>
                                  </p:childTnLst>
                                </p:cTn>
                              </p:par>
                              <p:par>
                                <p:cTn id="105" presetID="10" presetClass="exit" presetSubtype="0" fill="hold" grpId="0" nodeType="withEffect">
                                  <p:stCondLst>
                                    <p:cond delay="0"/>
                                  </p:stCondLst>
                                  <p:childTnLst>
                                    <p:animEffect transition="out" filter="fade">
                                      <p:cBhvr>
                                        <p:cTn id="106" dur="1000"/>
                                        <p:tgtEl>
                                          <p:spTgt spid="60"/>
                                        </p:tgtEl>
                                      </p:cBhvr>
                                    </p:animEffect>
                                    <p:set>
                                      <p:cBhvr>
                                        <p:cTn id="107" dur="1" fill="hold">
                                          <p:stCondLst>
                                            <p:cond delay="999"/>
                                          </p:stCondLst>
                                        </p:cTn>
                                        <p:tgtEl>
                                          <p:spTgt spid="60"/>
                                        </p:tgtEl>
                                        <p:attrNameLst>
                                          <p:attrName>style.visibility</p:attrName>
                                        </p:attrNameLst>
                                      </p:cBhvr>
                                      <p:to>
                                        <p:strVal val="hidden"/>
                                      </p:to>
                                    </p:set>
                                  </p:childTnLst>
                                </p:cTn>
                              </p:par>
                            </p:childTnLst>
                          </p:cTn>
                        </p:par>
                        <p:par>
                          <p:cTn id="108" fill="hold">
                            <p:stCondLst>
                              <p:cond delay="1000"/>
                            </p:stCondLst>
                            <p:childTnLst>
                              <p:par>
                                <p:cTn id="109" presetID="63" presetClass="path" presetSubtype="0" accel="50000" decel="50000" fill="hold" grpId="0" nodeType="afterEffect">
                                  <p:stCondLst>
                                    <p:cond delay="0"/>
                                  </p:stCondLst>
                                  <p:childTnLst>
                                    <p:animMotion origin="layout" path="M 0 3.17919E-6 L 0.10833 -0.00486 " pathEditMode="relative" rAng="0" ptsTypes="AA">
                                      <p:cBhvr>
                                        <p:cTn id="110" dur="1000" fill="hold"/>
                                        <p:tgtEl>
                                          <p:spTgt spid="75"/>
                                        </p:tgtEl>
                                        <p:attrNameLst>
                                          <p:attrName>ppt_x</p:attrName>
                                          <p:attrName>ppt_y</p:attrName>
                                        </p:attrNameLst>
                                      </p:cBhvr>
                                      <p:rCtr x="54" y="-3"/>
                                    </p:animMotion>
                                  </p:childTnLst>
                                </p:cTn>
                              </p:par>
                              <p:par>
                                <p:cTn id="111" presetID="10" presetClass="entr" presetSubtype="0" fill="hold" grpId="0" nodeType="withEffect">
                                  <p:stCondLst>
                                    <p:cond delay="500"/>
                                  </p:stCondLst>
                                  <p:childTnLst>
                                    <p:set>
                                      <p:cBhvr>
                                        <p:cTn id="112" dur="1" fill="hold">
                                          <p:stCondLst>
                                            <p:cond delay="0"/>
                                          </p:stCondLst>
                                        </p:cTn>
                                        <p:tgtEl>
                                          <p:spTgt spid="125"/>
                                        </p:tgtEl>
                                        <p:attrNameLst>
                                          <p:attrName>style.visibility</p:attrName>
                                        </p:attrNameLst>
                                      </p:cBhvr>
                                      <p:to>
                                        <p:strVal val="visible"/>
                                      </p:to>
                                    </p:set>
                                    <p:animEffect transition="in" filter="fade">
                                      <p:cBhvr>
                                        <p:cTn id="113" dur="10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60" grpId="0" animBg="1"/>
      <p:bldP spid="77" grpId="0" animBg="1"/>
      <p:bldP spid="78" grpId="0" animBg="1"/>
      <p:bldP spid="79" grpId="0" animBg="1"/>
      <p:bldP spid="79" grpId="1" animBg="1"/>
      <p:bldP spid="123" grpId="0" animBg="1"/>
      <p:bldP spid="123" grpId="1" animBg="1"/>
      <p:bldP spid="124" grpId="0"/>
      <p:bldP spid="124" grpId="1"/>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https://www.theclio.com/web/entry?id=19431</a:t>
            </a:r>
            <a:endParaRPr lang="en-US" dirty="0" smtClean="0"/>
          </a:p>
          <a:p>
            <a:r>
              <a:rPr lang="en-US" dirty="0" smtClean="0"/>
              <a:t>While traveling through Kansas during the late summer-early fall of 1846, a handful of sick members of the over 500-man Mormon Battalion, along with some women and children, left the main group towards the nearest military installation, Fort Pueblo, as the rest of the Battalion continued south to Santa Fe, New Mexico. Arriving in Santa Fe, some more men and women had to also leave for </a:t>
            </a:r>
            <a:r>
              <a:rPr lang="en-US" dirty="0" err="1" smtClean="0"/>
              <a:t>For</a:t>
            </a:r>
            <a:r>
              <a:rPr lang="en-US" dirty="0" smtClean="0"/>
              <a:t> Pueblo. These ill members of the Mormon Battalion and the wives and children encamped in and near Fort Pueblo during the winter of 1846-47 as the rest turned west towards the Pacific Coast. </a:t>
            </a:r>
          </a:p>
          <a:p>
            <a:endParaRPr lang="en-US" dirty="0"/>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128016" y="766497"/>
            <a:ext cx="9860952" cy="6320103"/>
            <a:chOff x="-128016" y="766497"/>
            <a:chExt cx="9860952" cy="6320103"/>
          </a:xfrm>
        </p:grpSpPr>
        <p:grpSp>
          <p:nvGrpSpPr>
            <p:cNvPr id="3" name="Group 83"/>
            <p:cNvGrpSpPr/>
            <p:nvPr/>
          </p:nvGrpSpPr>
          <p:grpSpPr>
            <a:xfrm>
              <a:off x="-128016" y="766497"/>
              <a:ext cx="9860952" cy="6320103"/>
              <a:chOff x="-128016" y="766497"/>
              <a:chExt cx="9860952" cy="6320103"/>
            </a:xfrm>
          </p:grpSpPr>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pic>
        <p:nvPicPr>
          <p:cNvPr id="83" name="Picture 2"/>
          <p:cNvPicPr>
            <a:picLocks noChangeAspect="1" noChangeArrowheads="1"/>
          </p:cNvPicPr>
          <p:nvPr/>
        </p:nvPicPr>
        <p:blipFill>
          <a:blip r:embed="rId5"/>
          <a:srcRect/>
          <a:stretch>
            <a:fillRect/>
          </a:stretch>
        </p:blipFill>
        <p:spPr bwMode="auto">
          <a:xfrm>
            <a:off x="3276600" y="762000"/>
            <a:ext cx="2286000" cy="1435101"/>
          </a:xfrm>
          <a:prstGeom prst="rect">
            <a:avLst/>
          </a:prstGeom>
          <a:noFill/>
          <a:ln w="9525">
            <a:noFill/>
            <a:miter lim="800000"/>
            <a:headEnd/>
            <a:tailEnd/>
          </a:ln>
          <a:effectLst/>
        </p:spPr>
      </p:pic>
      <p:sp>
        <p:nvSpPr>
          <p:cNvPr id="40" name="TextBox 39"/>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68" name="Freeform 67"/>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5-Point Star 61"/>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6" name="TextBox 45"/>
          <p:cNvSpPr txBox="1"/>
          <p:nvPr/>
        </p:nvSpPr>
        <p:spPr>
          <a:xfrm>
            <a:off x="-152400" y="6324600"/>
            <a:ext cx="9296400" cy="584775"/>
          </a:xfrm>
          <a:prstGeom prst="rect">
            <a:avLst/>
          </a:prstGeom>
          <a:solidFill>
            <a:schemeClr val="bg1"/>
          </a:solidFill>
        </p:spPr>
        <p:txBody>
          <a:bodyPr wrap="square" rtlCol="0">
            <a:spAutoFit/>
          </a:bodyPr>
          <a:lstStyle/>
          <a:p>
            <a:r>
              <a:rPr lang="en-US" sz="3200" b="1" dirty="0" smtClean="0"/>
              <a:t>              - deliver 20 freight supply wagons to west</a:t>
            </a:r>
          </a:p>
        </p:txBody>
      </p:sp>
      <p:sp>
        <p:nvSpPr>
          <p:cNvPr id="47" name="TextBox 46"/>
          <p:cNvSpPr txBox="1"/>
          <p:nvPr/>
        </p:nvSpPr>
        <p:spPr>
          <a:xfrm>
            <a:off x="-152400" y="5206425"/>
            <a:ext cx="9296400" cy="584775"/>
          </a:xfrm>
          <a:prstGeom prst="rect">
            <a:avLst/>
          </a:prstGeom>
          <a:solidFill>
            <a:schemeClr val="bg1"/>
          </a:solidFill>
        </p:spPr>
        <p:txBody>
          <a:bodyPr wrap="square" rtlCol="0">
            <a:spAutoFit/>
          </a:bodyPr>
          <a:lstStyle/>
          <a:p>
            <a:r>
              <a:rPr lang="en-US" sz="3200" b="1" dirty="0" smtClean="0"/>
              <a:t>   Battalion assignment from Santa Fe:</a:t>
            </a:r>
          </a:p>
        </p:txBody>
      </p:sp>
      <p:sp>
        <p:nvSpPr>
          <p:cNvPr id="44" name="TextBox 43"/>
          <p:cNvSpPr txBox="1"/>
          <p:nvPr/>
        </p:nvSpPr>
        <p:spPr>
          <a:xfrm>
            <a:off x="-152400" y="5791200"/>
            <a:ext cx="9296400" cy="584775"/>
          </a:xfrm>
          <a:prstGeom prst="rect">
            <a:avLst/>
          </a:prstGeom>
          <a:solidFill>
            <a:schemeClr val="bg1"/>
          </a:solidFill>
        </p:spPr>
        <p:txBody>
          <a:bodyPr wrap="square" rtlCol="0">
            <a:spAutoFit/>
          </a:bodyPr>
          <a:lstStyle/>
          <a:p>
            <a:r>
              <a:rPr lang="en-US" sz="3200" b="1" dirty="0" smtClean="0"/>
              <a:t>              - build a wagon supply road to California</a:t>
            </a:r>
          </a:p>
        </p:txBody>
      </p:sp>
      <p:sp>
        <p:nvSpPr>
          <p:cNvPr id="35" name="TextBox 34"/>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pic>
        <p:nvPicPr>
          <p:cNvPr id="73731" name="Picture 3"/>
          <p:cNvPicPr>
            <a:picLocks noChangeAspect="1" noChangeArrowheads="1"/>
          </p:cNvPicPr>
          <p:nvPr/>
        </p:nvPicPr>
        <p:blipFill>
          <a:blip r:embed="rId6"/>
          <a:srcRect/>
          <a:stretch>
            <a:fillRect/>
          </a:stretch>
        </p:blipFill>
        <p:spPr bwMode="auto">
          <a:xfrm>
            <a:off x="3761778" y="769937"/>
            <a:ext cx="5229821" cy="4106863"/>
          </a:xfrm>
          <a:prstGeom prst="rect">
            <a:avLst/>
          </a:prstGeom>
          <a:noFill/>
          <a:ln w="50800">
            <a:solidFill>
              <a:schemeClr val="accent6">
                <a:lumMod val="75000"/>
              </a:schemeClr>
            </a:solidFill>
            <a:miter lim="800000"/>
            <a:headEnd/>
            <a:tailEnd/>
          </a:ln>
          <a:effectLst/>
        </p:spPr>
      </p:pic>
      <p:sp>
        <p:nvSpPr>
          <p:cNvPr id="33" name="Freeform 32"/>
          <p:cNvSpPr/>
          <p:nvPr/>
        </p:nvSpPr>
        <p:spPr>
          <a:xfrm>
            <a:off x="993007" y="4379495"/>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5-Point Star 35"/>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199682" name="Picture 2" descr="http://www.wheelsthatwonthewest.com/Media/P8130099.jpg"/>
          <p:cNvPicPr>
            <a:picLocks noChangeAspect="1" noChangeArrowheads="1"/>
          </p:cNvPicPr>
          <p:nvPr/>
        </p:nvPicPr>
        <p:blipFill>
          <a:blip r:embed="rId7"/>
          <a:srcRect l="32360"/>
          <a:stretch>
            <a:fillRect/>
          </a:stretch>
        </p:blipFill>
        <p:spPr bwMode="auto">
          <a:xfrm>
            <a:off x="4419600" y="990600"/>
            <a:ext cx="3866638" cy="3352800"/>
          </a:xfrm>
          <a:prstGeom prst="rect">
            <a:avLst/>
          </a:prstGeom>
          <a:noFill/>
          <a:ln w="76200">
            <a:solidFill>
              <a:schemeClr val="bg1"/>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10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73731"/>
                                        </p:tgtEl>
                                        <p:attrNameLst>
                                          <p:attrName>style.visibility</p:attrName>
                                        </p:attrNameLst>
                                      </p:cBhvr>
                                      <p:to>
                                        <p:strVal val="visible"/>
                                      </p:to>
                                    </p:set>
                                    <p:animEffect transition="in" filter="fade">
                                      <p:cBhvr>
                                        <p:cTn id="10" dur="1000"/>
                                        <p:tgtEl>
                                          <p:spTgt spid="7373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1000"/>
                                        <p:tgtEl>
                                          <p:spTgt spid="4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right)">
                                      <p:cBhvr>
                                        <p:cTn id="19" dur="20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6"/>
                                        </p:tgtEl>
                                        <p:attrNameLst>
                                          <p:attrName>style.visibility</p:attrName>
                                        </p:attrNameLst>
                                      </p:cBhvr>
                                      <p:to>
                                        <p:strVal val="visible"/>
                                      </p:to>
                                    </p:set>
                                    <p:animEffect transition="in" filter="fade">
                                      <p:cBhvr>
                                        <p:cTn id="24" dur="1000"/>
                                        <p:tgtEl>
                                          <p:spTgt spid="46"/>
                                        </p:tgtEl>
                                      </p:cBhvr>
                                    </p:animEffect>
                                  </p:childTnLst>
                                </p:cTn>
                              </p:par>
                              <p:par>
                                <p:cTn id="25" presetID="53" presetClass="entr" presetSubtype="0" fill="hold" nodeType="withEffect">
                                  <p:stCondLst>
                                    <p:cond delay="0"/>
                                  </p:stCondLst>
                                  <p:childTnLst>
                                    <p:set>
                                      <p:cBhvr>
                                        <p:cTn id="26" dur="1" fill="hold">
                                          <p:stCondLst>
                                            <p:cond delay="0"/>
                                          </p:stCondLst>
                                        </p:cTn>
                                        <p:tgtEl>
                                          <p:spTgt spid="199682"/>
                                        </p:tgtEl>
                                        <p:attrNameLst>
                                          <p:attrName>style.visibility</p:attrName>
                                        </p:attrNameLst>
                                      </p:cBhvr>
                                      <p:to>
                                        <p:strVal val="visible"/>
                                      </p:to>
                                    </p:set>
                                    <p:anim calcmode="lin" valueType="num">
                                      <p:cBhvr>
                                        <p:cTn id="27" dur="1000" fill="hold"/>
                                        <p:tgtEl>
                                          <p:spTgt spid="199682"/>
                                        </p:tgtEl>
                                        <p:attrNameLst>
                                          <p:attrName>ppt_w</p:attrName>
                                        </p:attrNameLst>
                                      </p:cBhvr>
                                      <p:tavLst>
                                        <p:tav tm="0">
                                          <p:val>
                                            <p:fltVal val="0"/>
                                          </p:val>
                                        </p:tav>
                                        <p:tav tm="100000">
                                          <p:val>
                                            <p:strVal val="#ppt_w"/>
                                          </p:val>
                                        </p:tav>
                                      </p:tavLst>
                                    </p:anim>
                                    <p:anim calcmode="lin" valueType="num">
                                      <p:cBhvr>
                                        <p:cTn id="28" dur="1000" fill="hold"/>
                                        <p:tgtEl>
                                          <p:spTgt spid="199682"/>
                                        </p:tgtEl>
                                        <p:attrNameLst>
                                          <p:attrName>ppt_h</p:attrName>
                                        </p:attrNameLst>
                                      </p:cBhvr>
                                      <p:tavLst>
                                        <p:tav tm="0">
                                          <p:val>
                                            <p:fltVal val="0"/>
                                          </p:val>
                                        </p:tav>
                                        <p:tav tm="100000">
                                          <p:val>
                                            <p:strVal val="#ppt_h"/>
                                          </p:val>
                                        </p:tav>
                                      </p:tavLst>
                                    </p:anim>
                                    <p:animEffect transition="in" filter="fade">
                                      <p:cBhvr>
                                        <p:cTn id="29" dur="1000"/>
                                        <p:tgtEl>
                                          <p:spTgt spid="199682"/>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xit" presetSubtype="0" fill="hold" nodeType="clickEffect">
                                  <p:stCondLst>
                                    <p:cond delay="0"/>
                                  </p:stCondLst>
                                  <p:childTnLst>
                                    <p:anim calcmode="lin" valueType="num">
                                      <p:cBhvr>
                                        <p:cTn id="33" dur="1000"/>
                                        <p:tgtEl>
                                          <p:spTgt spid="199682"/>
                                        </p:tgtEl>
                                        <p:attrNameLst>
                                          <p:attrName>ppt_w</p:attrName>
                                        </p:attrNameLst>
                                      </p:cBhvr>
                                      <p:tavLst>
                                        <p:tav tm="0">
                                          <p:val>
                                            <p:strVal val="ppt_w"/>
                                          </p:val>
                                        </p:tav>
                                        <p:tav tm="100000">
                                          <p:val>
                                            <p:fltVal val="0"/>
                                          </p:val>
                                        </p:tav>
                                      </p:tavLst>
                                    </p:anim>
                                    <p:anim calcmode="lin" valueType="num">
                                      <p:cBhvr>
                                        <p:cTn id="34" dur="1000"/>
                                        <p:tgtEl>
                                          <p:spTgt spid="199682"/>
                                        </p:tgtEl>
                                        <p:attrNameLst>
                                          <p:attrName>ppt_h</p:attrName>
                                        </p:attrNameLst>
                                      </p:cBhvr>
                                      <p:tavLst>
                                        <p:tav tm="0">
                                          <p:val>
                                            <p:strVal val="ppt_h"/>
                                          </p:val>
                                        </p:tav>
                                        <p:tav tm="100000">
                                          <p:val>
                                            <p:fltVal val="0"/>
                                          </p:val>
                                        </p:tav>
                                      </p:tavLst>
                                    </p:anim>
                                    <p:animEffect transition="out" filter="fade">
                                      <p:cBhvr>
                                        <p:cTn id="35" dur="1000"/>
                                        <p:tgtEl>
                                          <p:spTgt spid="199682"/>
                                        </p:tgtEl>
                                      </p:cBhvr>
                                    </p:animEffect>
                                    <p:set>
                                      <p:cBhvr>
                                        <p:cTn id="36" dur="1" fill="hold">
                                          <p:stCondLst>
                                            <p:cond delay="999"/>
                                          </p:stCondLst>
                                        </p:cTn>
                                        <p:tgtEl>
                                          <p:spTgt spid="199682"/>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46"/>
                                        </p:tgtEl>
                                      </p:cBhvr>
                                    </p:animEffect>
                                    <p:set>
                                      <p:cBhvr>
                                        <p:cTn id="39" dur="1" fill="hold">
                                          <p:stCondLst>
                                            <p:cond delay="999"/>
                                          </p:stCondLst>
                                        </p:cTn>
                                        <p:tgtEl>
                                          <p:spTgt spid="46"/>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1000"/>
                                        <p:tgtEl>
                                          <p:spTgt spid="73731"/>
                                        </p:tgtEl>
                                      </p:cBhvr>
                                    </p:animEffect>
                                    <p:set>
                                      <p:cBhvr>
                                        <p:cTn id="42" dur="1" fill="hold">
                                          <p:stCondLst>
                                            <p:cond delay="999"/>
                                          </p:stCondLst>
                                        </p:cTn>
                                        <p:tgtEl>
                                          <p:spTgt spid="73731"/>
                                        </p:tgtEl>
                                        <p:attrNameLst>
                                          <p:attrName>style.visibility</p:attrName>
                                        </p:attrNameLst>
                                      </p:cBhvr>
                                      <p:to>
                                        <p:strVal val="hidden"/>
                                      </p:to>
                                    </p:set>
                                  </p:childTnLst>
                                </p:cTn>
                              </p:par>
                              <p:par>
                                <p:cTn id="43" presetID="10" presetClass="exit" presetSubtype="0" fill="hold" grpId="2" nodeType="withEffect">
                                  <p:stCondLst>
                                    <p:cond delay="0"/>
                                  </p:stCondLst>
                                  <p:childTnLst>
                                    <p:animEffect transition="out" filter="fade">
                                      <p:cBhvr>
                                        <p:cTn id="44" dur="1000"/>
                                        <p:tgtEl>
                                          <p:spTgt spid="46"/>
                                        </p:tgtEl>
                                      </p:cBhvr>
                                    </p:animEffect>
                                    <p:set>
                                      <p:cBhvr>
                                        <p:cTn id="45" dur="1" fill="hold">
                                          <p:stCondLst>
                                            <p:cond delay="999"/>
                                          </p:stCondLst>
                                        </p:cTn>
                                        <p:tgtEl>
                                          <p:spTgt spid="46"/>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47"/>
                                        </p:tgtEl>
                                      </p:cBhvr>
                                    </p:animEffect>
                                    <p:set>
                                      <p:cBhvr>
                                        <p:cTn id="48" dur="1" fill="hold">
                                          <p:stCondLst>
                                            <p:cond delay="999"/>
                                          </p:stCondLst>
                                        </p:cTn>
                                        <p:tgtEl>
                                          <p:spTgt spid="47"/>
                                        </p:tgtEl>
                                        <p:attrNameLst>
                                          <p:attrName>style.visibility</p:attrName>
                                        </p:attrNameLst>
                                      </p:cBhvr>
                                      <p:to>
                                        <p:strVal val="hidden"/>
                                      </p:to>
                                    </p:set>
                                  </p:childTnLst>
                                </p:cTn>
                              </p:par>
                              <p:par>
                                <p:cTn id="49" presetID="64" presetClass="path" presetSubtype="0" accel="50000" decel="50000" fill="hold" grpId="1" nodeType="withEffect">
                                  <p:stCondLst>
                                    <p:cond delay="0"/>
                                  </p:stCondLst>
                                  <p:childTnLst>
                                    <p:animMotion origin="layout" path="M 3.33333E-6 -1.56069E-6 L 3.33333E-6 -0.51977 " pathEditMode="relative" rAng="0" ptsTypes="AA">
                                      <p:cBhvr>
                                        <p:cTn id="50" dur="1000" fill="hold"/>
                                        <p:tgtEl>
                                          <p:spTgt spid="44"/>
                                        </p:tgtEl>
                                        <p:attrNameLst>
                                          <p:attrName>ppt_x</p:attrName>
                                          <p:attrName>ppt_y</p:attrName>
                                        </p:attrNameLst>
                                      </p:cBhvr>
                                      <p:rCtr x="0" y="-26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46" grpId="2" animBg="1"/>
      <p:bldP spid="47" grpId="0" animBg="1"/>
      <p:bldP spid="47" grpId="1" animBg="1"/>
      <p:bldP spid="44" grpId="0" animBg="1"/>
      <p:bldP spid="44" grpId="1" animBg="1"/>
      <p:bldP spid="33"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3914239"/>
          </a:xfrm>
          <a:prstGeom prst="rect">
            <a:avLst/>
          </a:prstGeom>
        </p:spPr>
        <p:txBody>
          <a:bodyPr wrap="square">
            <a:spAutoFit/>
          </a:bodyPr>
          <a:lstStyle/>
          <a:p>
            <a:r>
              <a:rPr lang="en-US" dirty="0" smtClean="0">
                <a:hlinkClick r:id="rId3"/>
              </a:rPr>
              <a:t>https://en.wikipedia.org/wiki/Mormon_Battalion</a:t>
            </a:r>
            <a:endParaRPr lang="en-US" dirty="0" smtClean="0"/>
          </a:p>
          <a:p>
            <a:r>
              <a:rPr lang="en-US" b="1" dirty="0" smtClean="0"/>
              <a:t>(CONTINUE FROM PREVIOUS HIDDEN SLIDE)</a:t>
            </a:r>
          </a:p>
          <a:p>
            <a:r>
              <a:rPr lang="en-US" b="1" dirty="0" smtClean="0"/>
              <a:t>Journey begins</a:t>
            </a:r>
          </a:p>
          <a:p>
            <a:r>
              <a:rPr lang="en-US" dirty="0" smtClean="0"/>
              <a:t>	The battalion arrived at Fort Leavenworth on August 1.</a:t>
            </a:r>
            <a:r>
              <a:rPr lang="en-US" baseline="30000" dirty="0" smtClean="0"/>
              <a:t> </a:t>
            </a:r>
            <a:r>
              <a:rPr lang="en-US" dirty="0" smtClean="0"/>
              <a:t> For the next two week s, they drew their pay, received their equipment (Model 1816 smoothbore flintlock muskets and a few Harper's Ferry Model 1803 Rifles), and were more formally organized into a combat battalion. The volunteers took the army's uniform allowance in cash per regulations. To assure the main body of the group benefited from the men's wages, Young sent Orson Pratt to see that the men handed over the pay they had committed to contribute. Young used this and the wages they earned later to buy supplies for the main group at wholesale prices in St. Louis, Missouri. He wrote to the enlistees that the money was a "peculiar manifestation of the kind providence of our Heavenly Father at this time." There was little time for training and instilling discipline. Newly promoted Lieutenant Colonel James Allen became ill but ordered the battalion forward along the Santa Fe Trail to overtake Kearny's Army of the West. On August 23, Allen died and was the first officer buried in what became Fort Leavenworth National Military Cemetery.</a:t>
            </a:r>
          </a:p>
          <a:p>
            <a:r>
              <a:rPr lang="en-US" dirty="0" smtClean="0"/>
              <a:t>	Captain Jefferson Hunt, commanding A Company, was the acting commander until word reached Council Grove, Kansas, that Allen had died. A few days later Lieutenant Andrew Jackson Smith, West Point Class of 1838, arrived and was given temporary command of the battalion with the Mormons' consent. For the next several weeks, the Mormon soldiers came to hate "AJ" Smith and the assistant surgeon, Dr. George B. Sanderson, for their treatment of the men, and the long marches suffered across the dry plains of Kansas and New Mexico. The Mormon men were not accustomed to the austere military standards of the day nor to the medical treatments imposed by Dr. Sanderson, including the use of feeding mercury to the sick, which were standard for the time. Because the church leaders had counseled the battalion members to avoid military medical treatment, they challenged the doctor's authority and unrest arose among the men. Smith and Sanderson continued to hold the Mormon Battalion to ordinary standards of discipline, and tensions continued.</a:t>
            </a:r>
          </a:p>
          <a:p>
            <a:r>
              <a:rPr lang="en-US" b="1" dirty="0" smtClean="0"/>
              <a:t>Cooke assumes command</a:t>
            </a:r>
          </a:p>
          <a:p>
            <a:r>
              <a:rPr lang="en-US" b="1" dirty="0" smtClean="0"/>
              <a:t>	</a:t>
            </a:r>
            <a:r>
              <a:rPr lang="en-US" dirty="0" smtClean="0"/>
              <a:t>Arriving in Santa Fe in October, General Kearny had dispatched Captain (brevet promotion to Lieutenant Colonel) Philip St. George Cooke, West Point class of 1827, to assume command of the battalion. His assignment was to march them to California and to build a wagon road along the way. In Santa Fe 91 sick men and all but a few of the women and children were sent to Pueblo, in present-day Colorado. Three separate detachments left the battalion and went to Pueblo to winter. For the next four months and 1,100 miles, Cooke led the battalion across some of the most arduous terrain in North America. Most of the Mormon soldiers soon learned to respect and follow him. The group acquired another guide in New Mexico – adventurer and mountain man Jean </a:t>
            </a:r>
            <a:r>
              <a:rPr lang="en-US" dirty="0" err="1" smtClean="0"/>
              <a:t>Baptiste</a:t>
            </a:r>
            <a:r>
              <a:rPr lang="en-US" dirty="0" smtClean="0"/>
              <a:t> Charbonneau, who as an infant had traveled with his mother Sacagawea across the continent with the Lewis and Clark Expedition.</a:t>
            </a:r>
          </a:p>
          <a:p>
            <a:r>
              <a:rPr lang="en-US" dirty="0" smtClean="0"/>
              <a:t>Lieutenant Smith and Dr. Sanderson continued with the battalion, along with Lt. George </a:t>
            </a:r>
            <a:r>
              <a:rPr lang="en-US" dirty="0" err="1" smtClean="0"/>
              <a:t>Stoneman</a:t>
            </a:r>
            <a:r>
              <a:rPr lang="en-US" dirty="0" smtClean="0"/>
              <a:t>, newly graduated from West Point that Spring. During the Civil War, all three officers were promoted to high-level commands for the Union Army, and </a:t>
            </a:r>
            <a:r>
              <a:rPr lang="en-US" dirty="0" err="1" smtClean="0"/>
              <a:t>Stoneman</a:t>
            </a:r>
            <a:r>
              <a:rPr lang="en-US" dirty="0" smtClean="0"/>
              <a:t> would later be elected Governor of California.</a:t>
            </a:r>
          </a:p>
          <a:p>
            <a:r>
              <a:rPr lang="en-US" b="1" dirty="0" smtClean="0"/>
              <a:t>Battle of the Bulls</a:t>
            </a:r>
          </a:p>
          <a:p>
            <a:r>
              <a:rPr lang="en-US" b="1" dirty="0" smtClean="0"/>
              <a:t>	</a:t>
            </a:r>
            <a:r>
              <a:rPr lang="en-US" dirty="0" smtClean="0"/>
              <a:t>The only "battle" they fought was near the San Pedro River in present-day Arizona </a:t>
            </a:r>
          </a:p>
          <a:p>
            <a:r>
              <a:rPr lang="en-US" dirty="0" smtClean="0"/>
              <a:t>against a sizable number of wild cattle. The battalion reached this area in November 1846, and their presence aroused curiosity among these animals. After the bulls of these herds caused destruction to some of the mules and wagons and resulted in two men being wounded, the men loaded their guns and attacked the charging bulls, killing 10–15 of the wild cattle, which was sarcastically termed the "Battle of the Bulls".</a:t>
            </a:r>
          </a:p>
          <a:p>
            <a:r>
              <a:rPr lang="en-US" b="1" dirty="0" smtClean="0"/>
              <a:t>Capture of Tucson</a:t>
            </a:r>
          </a:p>
          <a:p>
            <a:r>
              <a:rPr lang="en-US" b="1" dirty="0" smtClean="0"/>
              <a:t>	</a:t>
            </a:r>
            <a:r>
              <a:rPr lang="en-US" dirty="0" smtClean="0"/>
              <a:t>Approaching Tucson, in present-day Arizona, the battalion nearly had a battle with a small detachment of provisional Mexican soldiers on December 16, 1846. The Mexicans retreated as the US battalion approached. The local O'odham and other </a:t>
            </a:r>
            <a:r>
              <a:rPr lang="en-US" dirty="0" err="1" smtClean="0"/>
              <a:t>Piman</a:t>
            </a:r>
            <a:r>
              <a:rPr lang="en-US" dirty="0" smtClean="0"/>
              <a:t> tribes along the march route were helpful and charitable to the American soldiers. Mormon soldiers learned many methods of irrigation from these native inhabitants and employed the methods later as pioneers in Utah and other areas.</a:t>
            </a:r>
          </a:p>
          <a:p>
            <a:r>
              <a:rPr lang="en-US" b="1" dirty="0" smtClean="0"/>
              <a:t>Temecula Massacre</a:t>
            </a:r>
          </a:p>
          <a:p>
            <a:r>
              <a:rPr lang="en-US" b="1" dirty="0" smtClean="0"/>
              <a:t>	</a:t>
            </a:r>
            <a:r>
              <a:rPr lang="en-US" dirty="0" smtClean="0"/>
              <a:t>Nearing the end of their journey, the battalion passed through Temecula, California, during the aftermath of the Temecula Massacre, a conflict between Mexican government forces and the Luiseño tribe. The Mormons stood guard to prevent further bloodshed while the Luiseño people gathered their numerous dead into a common grave.</a:t>
            </a:r>
          </a:p>
          <a:p>
            <a:r>
              <a:rPr lang="en-US" b="1" dirty="0" smtClean="0"/>
              <a:t>Journey complete</a:t>
            </a:r>
          </a:p>
          <a:p>
            <a:r>
              <a:rPr lang="en-US" dirty="0" smtClean="0"/>
              <a:t>	The Mormon Battalion arrived in San Diego on January 29, 1847 after a march of some 1,900 miles from Iowa. For the next five months until their discharge on July 16, 1847 in Los Angeles, the battalion trained and also performed occupation duties in several locations in southern California. The most significant service the battalion provided in California was as a reliable unit under Cooke to reinforce General Kearny's one company of army troops. The construction of Fort Moore in Los Angeles was one measure Cooke employed to protect military control under Kearny. Some 22 Mormon men died from disease or other natural causes during their service. About 80 of the men re-enlisted for another six months of service.</a:t>
            </a:r>
          </a:p>
          <a:p>
            <a:r>
              <a:rPr lang="en-US" dirty="0" smtClean="0"/>
              <a:t>	After being mustered out, Jesse D. Hunter, captain of Company B, was appointed </a:t>
            </a:r>
          </a:p>
          <a:p>
            <a:r>
              <a:rPr lang="en-US" dirty="0" smtClean="0"/>
              <a:t>Indian Agent for southern California by the military governor, Colonel Richard Mason. Hunter was California's third  Indian agent, the first two being Johann Sutter and Mariano Vallejo, both appointed by Mason's predecessor, Stephen Kearny. Hunter's mission was to protect ranchos </a:t>
            </a:r>
          </a:p>
          <a:p>
            <a:r>
              <a:rPr lang="en-US" dirty="0" smtClean="0"/>
              <a:t>and missions from depredations, and to generally control the Indian labor force, to the point of requiring Indians to carry passports.</a:t>
            </a:r>
          </a:p>
          <a:p>
            <a:r>
              <a:rPr lang="en-US" dirty="0" smtClean="0"/>
              <a:t>	Fifteen men were selected to escort John C. Fremont back east to his court-martial. A few discharged veterans worked in the Sacramento area for James W. Marshall at Sutter's Mill. Henry </a:t>
            </a:r>
            <a:r>
              <a:rPr lang="en-US" dirty="0" err="1" smtClean="0"/>
              <a:t>Bigler</a:t>
            </a:r>
            <a:r>
              <a:rPr lang="en-US" dirty="0" smtClean="0"/>
              <a:t> recorded in his diary the actual date when gold was discovered, January 24, 1848. This gold find started the California Gold Rush the next year.</a:t>
            </a:r>
            <a:r>
              <a:rPr lang="en-US" baseline="30000" dirty="0" smtClean="0"/>
              <a:t> </a:t>
            </a:r>
            <a:r>
              <a:rPr lang="en-US" dirty="0" smtClean="0"/>
              <a:t> $17,000 in gold was contributed to the economy of the Latter-day Saints' new home by members of the Mormon Battalion returning from California.</a:t>
            </a:r>
          </a:p>
          <a:p>
            <a:endParaRPr lang="en-US" b="1" dirty="0" smtClean="0"/>
          </a:p>
          <a:p>
            <a:endParaRPr lang="en-US" b="1" dirty="0" smtClean="0"/>
          </a:p>
          <a:p>
            <a:endParaRPr lang="en-US" dirty="0"/>
          </a:p>
        </p:txBody>
      </p:sp>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128016" y="766497"/>
            <a:ext cx="9860952" cy="6320103"/>
            <a:chOff x="-128016" y="766497"/>
            <a:chExt cx="9860952" cy="6320103"/>
          </a:xfrm>
        </p:grpSpPr>
        <p:grpSp>
          <p:nvGrpSpPr>
            <p:cNvPr id="3" name="Group 83"/>
            <p:cNvGrpSpPr/>
            <p:nvPr/>
          </p:nvGrpSpPr>
          <p:grpSpPr>
            <a:xfrm>
              <a:off x="-128016" y="766497"/>
              <a:ext cx="9860952" cy="6320103"/>
              <a:chOff x="-128016" y="766497"/>
              <a:chExt cx="9860952" cy="6320103"/>
            </a:xfrm>
          </p:grpSpPr>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p:nvSpPr>
          <p:cNvPr id="76" name="Freeform 75"/>
          <p:cNvSpPr/>
          <p:nvPr/>
        </p:nvSpPr>
        <p:spPr>
          <a:xfrm>
            <a:off x="558265" y="3397718"/>
            <a:ext cx="239028" cy="924025"/>
          </a:xfrm>
          <a:custGeom>
            <a:avLst/>
            <a:gdLst>
              <a:gd name="connsiteX0" fmla="*/ 221381 w 239028"/>
              <a:gd name="connsiteY0" fmla="*/ 924025 h 924025"/>
              <a:gd name="connsiteX1" fmla="*/ 202131 w 239028"/>
              <a:gd name="connsiteY1" fmla="*/ 750770 h 924025"/>
              <a:gd name="connsiteX2" fmla="*/ 231007 w 239028"/>
              <a:gd name="connsiteY2" fmla="*/ 539015 h 924025"/>
              <a:gd name="connsiteX3" fmla="*/ 154004 w 239028"/>
              <a:gd name="connsiteY3" fmla="*/ 423511 h 924025"/>
              <a:gd name="connsiteX4" fmla="*/ 134754 w 239028"/>
              <a:gd name="connsiteY4" fmla="*/ 231006 h 924025"/>
              <a:gd name="connsiteX5" fmla="*/ 57752 w 239028"/>
              <a:gd name="connsiteY5" fmla="*/ 125128 h 924025"/>
              <a:gd name="connsiteX6" fmla="*/ 0 w 239028"/>
              <a:gd name="connsiteY6" fmla="*/ 0 h 9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028" h="924025">
                <a:moveTo>
                  <a:pt x="221381" y="924025"/>
                </a:moveTo>
                <a:cubicBezTo>
                  <a:pt x="210954" y="869481"/>
                  <a:pt x="200527" y="814938"/>
                  <a:pt x="202131" y="750770"/>
                </a:cubicBezTo>
                <a:cubicBezTo>
                  <a:pt x="203735" y="686602"/>
                  <a:pt x="239028" y="593558"/>
                  <a:pt x="231007" y="539015"/>
                </a:cubicBezTo>
                <a:cubicBezTo>
                  <a:pt x="222986" y="484472"/>
                  <a:pt x="170046" y="474846"/>
                  <a:pt x="154004" y="423511"/>
                </a:cubicBezTo>
                <a:cubicBezTo>
                  <a:pt x="137962" y="372176"/>
                  <a:pt x="150796" y="280737"/>
                  <a:pt x="134754" y="231006"/>
                </a:cubicBezTo>
                <a:cubicBezTo>
                  <a:pt x="118712" y="181276"/>
                  <a:pt x="80211" y="163629"/>
                  <a:pt x="57752" y="125128"/>
                </a:cubicBezTo>
                <a:cubicBezTo>
                  <a:pt x="35293" y="86627"/>
                  <a:pt x="0" y="0"/>
                  <a:pt x="0" y="0"/>
                </a:cubicBezTo>
              </a:path>
            </a:pathLst>
          </a:cu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83" name="Picture 2"/>
          <p:cNvPicPr>
            <a:picLocks noChangeAspect="1" noChangeArrowheads="1"/>
          </p:cNvPicPr>
          <p:nvPr/>
        </p:nvPicPr>
        <p:blipFill>
          <a:blip r:embed="rId5"/>
          <a:srcRect/>
          <a:stretch>
            <a:fillRect/>
          </a:stretch>
        </p:blipFill>
        <p:spPr bwMode="auto">
          <a:xfrm>
            <a:off x="3276600" y="762000"/>
            <a:ext cx="2286000" cy="1435101"/>
          </a:xfrm>
          <a:prstGeom prst="rect">
            <a:avLst/>
          </a:prstGeom>
          <a:noFill/>
          <a:ln w="9525">
            <a:noFill/>
            <a:miter lim="800000"/>
            <a:headEnd/>
            <a:tailEnd/>
          </a:ln>
          <a:effectLst/>
        </p:spPr>
      </p:pic>
      <p:sp>
        <p:nvSpPr>
          <p:cNvPr id="40" name="TextBox 39"/>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68" name="Freeform 67"/>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5-Point Star 61"/>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4" name="TextBox 43"/>
          <p:cNvSpPr txBox="1"/>
          <p:nvPr/>
        </p:nvSpPr>
        <p:spPr>
          <a:xfrm>
            <a:off x="-64008" y="2221992"/>
            <a:ext cx="9296400" cy="584775"/>
          </a:xfrm>
          <a:prstGeom prst="rect">
            <a:avLst/>
          </a:prstGeom>
          <a:solidFill>
            <a:schemeClr val="bg1"/>
          </a:solidFill>
        </p:spPr>
        <p:txBody>
          <a:bodyPr wrap="square" rtlCol="0">
            <a:spAutoFit/>
          </a:bodyPr>
          <a:lstStyle/>
          <a:p>
            <a:r>
              <a:rPr lang="en-US" sz="3200" b="1" dirty="0" smtClean="0"/>
              <a:t>             - build a wagon supply road to California</a:t>
            </a:r>
          </a:p>
        </p:txBody>
      </p:sp>
      <p:sp>
        <p:nvSpPr>
          <p:cNvPr id="45" name="TextBox 44"/>
          <p:cNvSpPr txBox="1"/>
          <p:nvPr/>
        </p:nvSpPr>
        <p:spPr>
          <a:xfrm>
            <a:off x="-152400" y="5257800"/>
            <a:ext cx="9296400" cy="553998"/>
          </a:xfrm>
          <a:prstGeom prst="rect">
            <a:avLst/>
          </a:prstGeom>
          <a:solidFill>
            <a:schemeClr val="bg1"/>
          </a:solidFill>
        </p:spPr>
        <p:txBody>
          <a:bodyPr wrap="square" rtlCol="0">
            <a:spAutoFit/>
          </a:bodyPr>
          <a:lstStyle/>
          <a:p>
            <a:pPr algn="ctr"/>
            <a:r>
              <a:rPr lang="en-US" sz="3000" b="1" dirty="0" smtClean="0">
                <a:solidFill>
                  <a:srgbClr val="000000"/>
                </a:solidFill>
              </a:rPr>
              <a:t>Jean </a:t>
            </a:r>
            <a:r>
              <a:rPr lang="en-US" sz="3000" b="1" dirty="0" err="1" smtClean="0">
                <a:solidFill>
                  <a:srgbClr val="000000"/>
                </a:solidFill>
              </a:rPr>
              <a:t>Baptiste</a:t>
            </a:r>
            <a:r>
              <a:rPr lang="en-US" sz="3000" b="1" dirty="0" smtClean="0">
                <a:solidFill>
                  <a:srgbClr val="000000"/>
                </a:solidFill>
              </a:rPr>
              <a:t> Charbonneau </a:t>
            </a:r>
            <a:r>
              <a:rPr lang="en-US" sz="3000" b="1" dirty="0" smtClean="0"/>
              <a:t>is a scout for supply road  </a:t>
            </a:r>
          </a:p>
        </p:txBody>
      </p:sp>
      <p:sp>
        <p:nvSpPr>
          <p:cNvPr id="35" name="TextBox 34"/>
          <p:cNvSpPr txBox="1"/>
          <p:nvPr/>
        </p:nvSpPr>
        <p:spPr>
          <a:xfrm>
            <a:off x="-152400" y="5791200"/>
            <a:ext cx="9296400" cy="553998"/>
          </a:xfrm>
          <a:prstGeom prst="rect">
            <a:avLst/>
          </a:prstGeom>
          <a:solidFill>
            <a:schemeClr val="bg1"/>
          </a:solidFill>
        </p:spPr>
        <p:txBody>
          <a:bodyPr wrap="square" rtlCol="0">
            <a:spAutoFit/>
          </a:bodyPr>
          <a:lstStyle/>
          <a:p>
            <a:r>
              <a:rPr lang="en-US" sz="3000" b="1" dirty="0" smtClean="0">
                <a:solidFill>
                  <a:srgbClr val="000000"/>
                </a:solidFill>
              </a:rPr>
              <a:t>		- experienced trapper, trader, &amp; guide</a:t>
            </a:r>
            <a:endParaRPr lang="en-US" sz="3000" b="1" dirty="0" smtClean="0"/>
          </a:p>
        </p:txBody>
      </p:sp>
      <p:sp>
        <p:nvSpPr>
          <p:cNvPr id="39" name="TextBox 38"/>
          <p:cNvSpPr txBox="1"/>
          <p:nvPr/>
        </p:nvSpPr>
        <p:spPr>
          <a:xfrm>
            <a:off x="-152400" y="6304002"/>
            <a:ext cx="9296400" cy="553998"/>
          </a:xfrm>
          <a:prstGeom prst="rect">
            <a:avLst/>
          </a:prstGeom>
          <a:solidFill>
            <a:schemeClr val="bg1"/>
          </a:solidFill>
        </p:spPr>
        <p:txBody>
          <a:bodyPr wrap="square" rtlCol="0">
            <a:spAutoFit/>
          </a:bodyPr>
          <a:lstStyle/>
          <a:p>
            <a:r>
              <a:rPr lang="en-US" sz="3000" b="1" dirty="0" smtClean="0">
                <a:solidFill>
                  <a:srgbClr val="000000"/>
                </a:solidFill>
              </a:rPr>
              <a:t>		- knowledge of Native languages</a:t>
            </a:r>
            <a:endParaRPr lang="en-US" sz="3000" b="1" dirty="0" smtClean="0"/>
          </a:p>
        </p:txBody>
      </p:sp>
      <p:grpSp>
        <p:nvGrpSpPr>
          <p:cNvPr id="50" name="Group 49"/>
          <p:cNvGrpSpPr/>
          <p:nvPr/>
        </p:nvGrpSpPr>
        <p:grpSpPr>
          <a:xfrm>
            <a:off x="304800" y="4724400"/>
            <a:ext cx="4419600" cy="1068388"/>
            <a:chOff x="304800" y="4724400"/>
            <a:chExt cx="4419600" cy="1068388"/>
          </a:xfrm>
        </p:grpSpPr>
        <p:cxnSp>
          <p:nvCxnSpPr>
            <p:cNvPr id="47" name="Straight Connector 46"/>
            <p:cNvCxnSpPr/>
            <p:nvPr/>
          </p:nvCxnSpPr>
          <p:spPr>
            <a:xfrm>
              <a:off x="304800" y="5791200"/>
              <a:ext cx="4419600" cy="1588"/>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457200" y="4724400"/>
              <a:ext cx="505267" cy="923330"/>
            </a:xfrm>
            <a:prstGeom prst="rect">
              <a:avLst/>
            </a:prstGeom>
            <a:noFill/>
          </p:spPr>
          <p:txBody>
            <a:bodyPr wrap="none" rtlCol="0">
              <a:spAutoFit/>
            </a:bodyPr>
            <a:lstStyle/>
            <a:p>
              <a:r>
                <a:rPr lang="en-US" sz="5400" b="1" dirty="0" smtClean="0">
                  <a:solidFill>
                    <a:srgbClr val="FF0000"/>
                  </a:solidFill>
                </a:rPr>
                <a:t>?</a:t>
              </a:r>
              <a:endParaRPr lang="en-US" sz="5400" b="1" dirty="0">
                <a:solidFill>
                  <a:srgbClr val="FF0000"/>
                </a:solidFill>
              </a:endParaRPr>
            </a:p>
          </p:txBody>
        </p:sp>
      </p:grpSp>
      <p:sp>
        <p:nvSpPr>
          <p:cNvPr id="38" name="TextBox 37"/>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pic>
        <p:nvPicPr>
          <p:cNvPr id="183298" name="Picture 2" descr="Image result for jean baptiste charbonneau"/>
          <p:cNvPicPr>
            <a:picLocks noChangeAspect="1" noChangeArrowheads="1"/>
          </p:cNvPicPr>
          <p:nvPr/>
        </p:nvPicPr>
        <p:blipFill>
          <a:blip r:embed="rId6"/>
          <a:srcRect l="22326" t="16900" r="24341" b="4961"/>
          <a:stretch>
            <a:fillRect/>
          </a:stretch>
        </p:blipFill>
        <p:spPr bwMode="auto">
          <a:xfrm>
            <a:off x="5943600" y="792125"/>
            <a:ext cx="2971800" cy="4354033"/>
          </a:xfrm>
          <a:prstGeom prst="rect">
            <a:avLst/>
          </a:prstGeom>
          <a:noFill/>
          <a:ln w="50800">
            <a:solidFill>
              <a:schemeClr val="tx1">
                <a:lumMod val="50000"/>
                <a:lumOff val="50000"/>
              </a:schemeClr>
            </a:solidFill>
          </a:ln>
        </p:spPr>
      </p:pic>
      <p:sp>
        <p:nvSpPr>
          <p:cNvPr id="46" name="TextBox 45"/>
          <p:cNvSpPr txBox="1"/>
          <p:nvPr/>
        </p:nvSpPr>
        <p:spPr>
          <a:xfrm rot="20611755">
            <a:off x="6991042" y="4113266"/>
            <a:ext cx="1695272" cy="646331"/>
          </a:xfrm>
          <a:prstGeom prst="rect">
            <a:avLst/>
          </a:prstGeom>
          <a:solidFill>
            <a:schemeClr val="tx1">
              <a:lumMod val="65000"/>
              <a:lumOff val="35000"/>
              <a:alpha val="89000"/>
            </a:schemeClr>
          </a:solidFill>
        </p:spPr>
        <p:txBody>
          <a:bodyPr wrap="none" rtlCol="0">
            <a:spAutoFit/>
          </a:bodyPr>
          <a:lstStyle/>
          <a:p>
            <a:r>
              <a:rPr lang="en-US" sz="3600" b="1" dirty="0" smtClean="0">
                <a:solidFill>
                  <a:srgbClr val="FF0000"/>
                </a:solidFill>
                <a:effectLst>
                  <a:outerShdw dist="50800" dir="7200000" algn="ctr" rotWithShape="0">
                    <a:schemeClr val="bg1"/>
                  </a:outerShdw>
                </a:effectLst>
              </a:rPr>
              <a:t>“Pomp”</a:t>
            </a:r>
            <a:endParaRPr lang="en-US" sz="3600" b="1" dirty="0">
              <a:solidFill>
                <a:srgbClr val="FF0000"/>
              </a:solidFill>
              <a:effectLst>
                <a:outerShdw dist="50800" dir="7200000" algn="ctr" rotWithShape="0">
                  <a:schemeClr val="bg1"/>
                </a:outerShdw>
              </a:effectLst>
            </a:endParaRPr>
          </a:p>
        </p:txBody>
      </p:sp>
      <p:sp>
        <p:nvSpPr>
          <p:cNvPr id="41" name="Freeform 40"/>
          <p:cNvSpPr/>
          <p:nvPr/>
        </p:nvSpPr>
        <p:spPr>
          <a:xfrm>
            <a:off x="993007" y="4379495"/>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5-Point Star 35"/>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195587" name="Picture 3"/>
          <p:cNvPicPr>
            <a:picLocks noChangeAspect="1" noChangeArrowheads="1"/>
          </p:cNvPicPr>
          <p:nvPr/>
        </p:nvPicPr>
        <p:blipFill>
          <a:blip r:embed="rId7"/>
          <a:srcRect/>
          <a:stretch>
            <a:fillRect/>
          </a:stretch>
        </p:blipFill>
        <p:spPr bwMode="auto">
          <a:xfrm>
            <a:off x="3962400" y="2819400"/>
            <a:ext cx="2433638" cy="2451100"/>
          </a:xfrm>
          <a:prstGeom prst="rect">
            <a:avLst/>
          </a:prstGeom>
          <a:noFill/>
          <a:ln w="50800">
            <a:solidFill>
              <a:schemeClr val="accent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1000"/>
                                        <p:tgtEl>
                                          <p:spTgt spid="45"/>
                                        </p:tgtEl>
                                      </p:cBhvr>
                                    </p:animEffect>
                                  </p:childTnLst>
                                </p:cTn>
                              </p:par>
                              <p:par>
                                <p:cTn id="8" presetID="10" presetClass="entr" presetSubtype="0" fill="hold" nodeType="withEffect">
                                  <p:stCondLst>
                                    <p:cond delay="0"/>
                                  </p:stCondLst>
                                  <p:childTnLst>
                                    <p:set>
                                      <p:cBhvr>
                                        <p:cTn id="9" dur="1" fill="hold">
                                          <p:stCondLst>
                                            <p:cond delay="0"/>
                                          </p:stCondLst>
                                        </p:cTn>
                                        <p:tgtEl>
                                          <p:spTgt spid="183298"/>
                                        </p:tgtEl>
                                        <p:attrNameLst>
                                          <p:attrName>style.visibility</p:attrName>
                                        </p:attrNameLst>
                                      </p:cBhvr>
                                      <p:to>
                                        <p:strVal val="visible"/>
                                      </p:to>
                                    </p:set>
                                    <p:animEffect transition="in" filter="fade">
                                      <p:cBhvr>
                                        <p:cTn id="10" dur="1000"/>
                                        <p:tgtEl>
                                          <p:spTgt spid="18329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barn(outVertical)">
                                      <p:cBhvr>
                                        <p:cTn id="15" dur="10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0" fill="hold" grpId="0" nodeType="clickEffect">
                                  <p:stCondLst>
                                    <p:cond delay="0"/>
                                  </p:stCondLst>
                                  <p:childTnLst>
                                    <p:set>
                                      <p:cBhvr>
                                        <p:cTn id="19" dur="1" fill="hold">
                                          <p:stCondLst>
                                            <p:cond delay="0"/>
                                          </p:stCondLst>
                                        </p:cTn>
                                        <p:tgtEl>
                                          <p:spTgt spid="46"/>
                                        </p:tgtEl>
                                        <p:attrNameLst>
                                          <p:attrName>style.visibility</p:attrName>
                                        </p:attrNameLst>
                                      </p:cBhvr>
                                      <p:to>
                                        <p:strVal val="visible"/>
                                      </p:to>
                                    </p:set>
                                    <p:anim calcmode="lin" valueType="num">
                                      <p:cBhvr>
                                        <p:cTn id="20" dur="1000" fill="hold"/>
                                        <p:tgtEl>
                                          <p:spTgt spid="46"/>
                                        </p:tgtEl>
                                        <p:attrNameLst>
                                          <p:attrName>ppt_w</p:attrName>
                                        </p:attrNameLst>
                                      </p:cBhvr>
                                      <p:tavLst>
                                        <p:tav tm="0">
                                          <p:val>
                                            <p:fltVal val="0"/>
                                          </p:val>
                                        </p:tav>
                                        <p:tav tm="100000">
                                          <p:val>
                                            <p:strVal val="#ppt_w"/>
                                          </p:val>
                                        </p:tav>
                                      </p:tavLst>
                                    </p:anim>
                                    <p:anim calcmode="lin" valueType="num">
                                      <p:cBhvr>
                                        <p:cTn id="21" dur="1000" fill="hold"/>
                                        <p:tgtEl>
                                          <p:spTgt spid="46"/>
                                        </p:tgtEl>
                                        <p:attrNameLst>
                                          <p:attrName>ppt_h</p:attrName>
                                        </p:attrNameLst>
                                      </p:cBhvr>
                                      <p:tavLst>
                                        <p:tav tm="0">
                                          <p:val>
                                            <p:fltVal val="0"/>
                                          </p:val>
                                        </p:tav>
                                        <p:tav tm="100000">
                                          <p:val>
                                            <p:strVal val="#ppt_h"/>
                                          </p:val>
                                        </p:tav>
                                      </p:tavLst>
                                    </p:anim>
                                    <p:animEffect transition="in" filter="fade">
                                      <p:cBhvr>
                                        <p:cTn id="22" dur="10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95587"/>
                                        </p:tgtEl>
                                        <p:attrNameLst>
                                          <p:attrName>style.visibility</p:attrName>
                                        </p:attrNameLst>
                                      </p:cBhvr>
                                      <p:to>
                                        <p:strVal val="visible"/>
                                      </p:to>
                                    </p:set>
                                    <p:animEffect transition="in" filter="fade">
                                      <p:cBhvr>
                                        <p:cTn id="27" dur="1000"/>
                                        <p:tgtEl>
                                          <p:spTgt spid="19558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1000"/>
                                        <p:tgtEl>
                                          <p:spTgt spid="195587"/>
                                        </p:tgtEl>
                                      </p:cBhvr>
                                    </p:animEffect>
                                    <p:set>
                                      <p:cBhvr>
                                        <p:cTn id="32" dur="1" fill="hold">
                                          <p:stCondLst>
                                            <p:cond delay="999"/>
                                          </p:stCondLst>
                                        </p:cTn>
                                        <p:tgtEl>
                                          <p:spTgt spid="195587"/>
                                        </p:tgtEl>
                                        <p:attrNameLst>
                                          <p:attrName>style.visibility</p:attrName>
                                        </p:attrNameLst>
                                      </p:cBhvr>
                                      <p:to>
                                        <p:strVal val="hidden"/>
                                      </p:to>
                                    </p:set>
                                  </p:childTnLst>
                                </p:cTn>
                              </p:par>
                              <p:par>
                                <p:cTn id="33" presetID="10"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1000"/>
                                        <p:tgtEl>
                                          <p:spTgt spid="3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1000"/>
                                        <p:tgtEl>
                                          <p:spTgt spid="3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1000"/>
                                        <p:tgtEl>
                                          <p:spTgt spid="50"/>
                                        </p:tgtEl>
                                      </p:cBhvr>
                                    </p:animEffect>
                                    <p:set>
                                      <p:cBhvr>
                                        <p:cTn id="45" dur="1" fill="hold">
                                          <p:stCondLst>
                                            <p:cond delay="999"/>
                                          </p:stCondLst>
                                        </p:cTn>
                                        <p:tgtEl>
                                          <p:spTgt spid="50"/>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45"/>
                                        </p:tgtEl>
                                      </p:cBhvr>
                                    </p:animEffect>
                                    <p:set>
                                      <p:cBhvr>
                                        <p:cTn id="48" dur="1" fill="hold">
                                          <p:stCondLst>
                                            <p:cond delay="999"/>
                                          </p:stCondLst>
                                        </p:cTn>
                                        <p:tgtEl>
                                          <p:spTgt spid="45"/>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1000"/>
                                        <p:tgtEl>
                                          <p:spTgt spid="35"/>
                                        </p:tgtEl>
                                      </p:cBhvr>
                                    </p:animEffect>
                                    <p:set>
                                      <p:cBhvr>
                                        <p:cTn id="51" dur="1" fill="hold">
                                          <p:stCondLst>
                                            <p:cond delay="999"/>
                                          </p:stCondLst>
                                        </p:cTn>
                                        <p:tgtEl>
                                          <p:spTgt spid="35"/>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1000"/>
                                        <p:tgtEl>
                                          <p:spTgt spid="39"/>
                                        </p:tgtEl>
                                      </p:cBhvr>
                                    </p:animEffect>
                                    <p:set>
                                      <p:cBhvr>
                                        <p:cTn id="54" dur="1" fill="hold">
                                          <p:stCondLst>
                                            <p:cond delay="999"/>
                                          </p:stCondLst>
                                        </p:cTn>
                                        <p:tgtEl>
                                          <p:spTgt spid="39"/>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46"/>
                                        </p:tgtEl>
                                      </p:cBhvr>
                                    </p:animEffect>
                                    <p:set>
                                      <p:cBhvr>
                                        <p:cTn id="57" dur="1" fill="hold">
                                          <p:stCondLst>
                                            <p:cond delay="999"/>
                                          </p:stCondLst>
                                        </p:cTn>
                                        <p:tgtEl>
                                          <p:spTgt spid="46"/>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1000"/>
                                        <p:tgtEl>
                                          <p:spTgt spid="183298"/>
                                        </p:tgtEl>
                                      </p:cBhvr>
                                    </p:animEffect>
                                    <p:set>
                                      <p:cBhvr>
                                        <p:cTn id="60" dur="1" fill="hold">
                                          <p:stCondLst>
                                            <p:cond delay="999"/>
                                          </p:stCondLst>
                                        </p:cTn>
                                        <p:tgtEl>
                                          <p:spTgt spid="183298"/>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44"/>
                                        </p:tgtEl>
                                      </p:cBhvr>
                                    </p:animEffect>
                                    <p:set>
                                      <p:cBhvr>
                                        <p:cTn id="63" dur="1" fill="hold">
                                          <p:stCondLst>
                                            <p:cond delay="9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5" grpId="1" animBg="1"/>
      <p:bldP spid="35" grpId="0" animBg="1"/>
      <p:bldP spid="35" grpId="1" animBg="1"/>
      <p:bldP spid="39" grpId="0" animBg="1"/>
      <p:bldP spid="39" grpId="1" animBg="1"/>
      <p:bldP spid="46" grpId="0" animBg="1"/>
      <p:bldP spid="46" grpId="1" animBg="1"/>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1421249"/>
          </a:xfrm>
          <a:prstGeom prst="rect">
            <a:avLst/>
          </a:prstGeom>
        </p:spPr>
        <p:txBody>
          <a:bodyPr wrap="square">
            <a:spAutoFit/>
          </a:bodyPr>
          <a:lstStyle/>
          <a:p>
            <a:r>
              <a:rPr lang="en-US" dirty="0" smtClean="0">
                <a:hlinkClick r:id="rId2"/>
              </a:rPr>
              <a:t>https://en.wikipedia.org/wiki/Jean_Baptiste_Charbonneau</a:t>
            </a:r>
            <a:endParaRPr lang="en-US" dirty="0" smtClean="0"/>
          </a:p>
          <a:p>
            <a:r>
              <a:rPr lang="en-US" dirty="0" smtClean="0"/>
              <a:t>	Jean </a:t>
            </a:r>
            <a:r>
              <a:rPr lang="en-US" dirty="0" err="1" smtClean="0"/>
              <a:t>Baptiste</a:t>
            </a:r>
            <a:r>
              <a:rPr lang="en-US" dirty="0" smtClean="0"/>
              <a:t> was the son of Sacagawea, a Shoshone, and her French Canadian </a:t>
            </a:r>
          </a:p>
          <a:p>
            <a:r>
              <a:rPr lang="en-US" dirty="0" smtClean="0"/>
              <a:t>husband Toussaint Charbonneau, the latter who worked as a trapper and interpreter for the Lewis and Clark Expedition.  Jean </a:t>
            </a:r>
            <a:r>
              <a:rPr lang="en-US" dirty="0" err="1" smtClean="0"/>
              <a:t>Baptiste</a:t>
            </a:r>
            <a:r>
              <a:rPr lang="en-US" dirty="0" smtClean="0"/>
              <a:t> was born at Fort Mandan in North Dakota. In his early childhood, he accompanied his parents as they traveled across the country. The expedition co-leader William Clark nicknamed the boy Pompey (hypocoristically "Pomp" or "Little Pomp", after Roman Republican leader Pompey). After the death of his mother, he lived with Clark in St. Louis, Missouri, where he attended St. Louis Academy.  Clark paid for his education. Sacagawea and Toussaint Charbonneau also had a second child, a daughter named </a:t>
            </a:r>
            <a:r>
              <a:rPr lang="en-US" dirty="0" err="1" smtClean="0"/>
              <a:t>Lizette</a:t>
            </a:r>
            <a:r>
              <a:rPr lang="en-US" dirty="0" smtClean="0"/>
              <a:t> Charbonneau; however, because she receives only occasional mention in Clark's papers, her life remains unclear beyond her third birthday.</a:t>
            </a:r>
            <a:endParaRPr lang="en-US" baseline="30000" dirty="0" smtClean="0"/>
          </a:p>
          <a:p>
            <a:r>
              <a:rPr lang="en-US" b="1" dirty="0" smtClean="0"/>
              <a:t>Mexican–American War</a:t>
            </a:r>
          </a:p>
          <a:p>
            <a:r>
              <a:rPr lang="en-US" dirty="0" smtClean="0"/>
              <a:t>	In October 1846, Charbonneau, Antoine </a:t>
            </a:r>
            <a:r>
              <a:rPr lang="en-US" dirty="0" err="1" smtClean="0"/>
              <a:t>Leroux</a:t>
            </a:r>
            <a:r>
              <a:rPr lang="en-US" dirty="0" smtClean="0"/>
              <a:t>, and Pauline Weaver were hired as scouts by General Stephen W. Kearny. Charbonneau's experience with military marches, such as with James William </a:t>
            </a:r>
            <a:r>
              <a:rPr lang="en-US" dirty="0" err="1" smtClean="0"/>
              <a:t>Abert</a:t>
            </a:r>
            <a:r>
              <a:rPr lang="en-US" baseline="30000" dirty="0" smtClean="0"/>
              <a:t> </a:t>
            </a:r>
            <a:r>
              <a:rPr lang="en-US" dirty="0" smtClean="0"/>
              <a:t>in August 1845, along the Canadian River, and his fluency in Indian languages qualified him for the position. Kearny directed him to join Colonel Philip St. George Cooke on an arduous march from Santa Fe, New Mexico, to San Diego, California, a distance of 1,100 miles (1,800 km). Their mission was to build the first wagon road to Southern California and to guide some 20 huge Murphy supply wagons to the west coast for the military during the Mexican–American War.</a:t>
            </a:r>
          </a:p>
          <a:p>
            <a:r>
              <a:rPr lang="en-US" dirty="0" smtClean="0"/>
              <a:t>	A contingent of soldiers made up of some 339 Mormon men and four Mormon women, known as the Mormon Battalion, were the builders of that new road over the uncharted southwest from Santa Fe to San Diego and Los Angeles. A memorial to the historic trek of the Mormon Battalion and their guide Charbonneau has been erected at the San Pedro River, one mile (1.6 km) north of the U.S.–Mexico border near the present-day town of </a:t>
            </a:r>
            <a:r>
              <a:rPr lang="en-US" dirty="0" err="1" smtClean="0"/>
              <a:t>Palominas</a:t>
            </a:r>
            <a:r>
              <a:rPr lang="en-US" dirty="0" smtClean="0"/>
              <a:t>, Arizona. Other monuments or historic markers are in Tucson, Arizona and in California at Box Canyon near Warner Springs, at Temecula, at Old Town San Diego and at Fort Moore in Los Angeles. Colonel Cooke's diary mentions Charbonneau some 29 times from November 16, 1846, to January 21, 1847.</a:t>
            </a:r>
            <a:r>
              <a:rPr lang="en-US" baseline="30000" dirty="0" smtClean="0"/>
              <a:t> </a:t>
            </a:r>
            <a:r>
              <a:rPr lang="en-US" dirty="0" smtClean="0"/>
              <a:t> Eight of the twenty wagons reached Mission San Luis Rey de </a:t>
            </a:r>
            <a:r>
              <a:rPr lang="en-US" dirty="0" err="1" smtClean="0"/>
              <a:t>Francia</a:t>
            </a:r>
            <a:r>
              <a:rPr lang="en-US" dirty="0" smtClean="0"/>
              <a:t>, four miles (6 km) from today's Oceanside, California, and the leaders counted the expedition as a success.</a:t>
            </a:r>
          </a:p>
          <a:p>
            <a:r>
              <a:rPr lang="en-US" dirty="0" smtClean="0"/>
              <a:t>	Cooke wrote of the Mormon Battalion, "History may be searched in vain for an equal march of infantry." Known as Cooke's Road or the Gila Trail but more currently known as the Mormon Battalion Trail, the wagon road was used by settlers, miners, stagecoaches of the Butterfield Stage line and cattlemen driving longhorns to feed the gold camps. Parts of the route became the Southern Pacific Railroad and U.S. Route 66. Currently, the Boy Scouts of America gives an award for those who hike sections of this historic trail. In February 1848, knowledge gained about the region was used as the basis of the Treaty of Guadalupe Hidalgo, which established the United States-Mexico border in December 1853, following the Mexican-American War.</a:t>
            </a:r>
          </a:p>
          <a:p>
            <a:r>
              <a:rPr lang="en-US" b="1" dirty="0" err="1" smtClean="0"/>
              <a:t>Alcalde</a:t>
            </a:r>
            <a:endParaRPr lang="en-US" b="1" dirty="0" smtClean="0"/>
          </a:p>
          <a:p>
            <a:r>
              <a:rPr lang="en-US" dirty="0" smtClean="0"/>
              <a:t>	In November 1847, Charbonneau accepted an appointment from Colonel John D. Stevenson as </a:t>
            </a:r>
            <a:r>
              <a:rPr lang="en-US" i="1" dirty="0" err="1" smtClean="0"/>
              <a:t>alcalde</a:t>
            </a:r>
            <a:r>
              <a:rPr lang="en-US" dirty="0" smtClean="0"/>
              <a:t> (mayor) at Mission San Luis Rey de </a:t>
            </a:r>
            <a:r>
              <a:rPr lang="en-US" dirty="0" err="1" smtClean="0"/>
              <a:t>Francia</a:t>
            </a:r>
            <a:r>
              <a:rPr lang="en-US" dirty="0" smtClean="0"/>
              <a:t>. This position made him the only civilian authority, a combined sheriff, lawyer and magistrate, in a post-war region covering about 225 square miles (580 km</a:t>
            </a:r>
            <a:r>
              <a:rPr lang="en-US" baseline="30000" dirty="0" smtClean="0"/>
              <a:t>2</a:t>
            </a:r>
            <a:r>
              <a:rPr lang="en-US" dirty="0" smtClean="0"/>
              <a:t>). From 1834–50, the lands were owned by rancheros through legally questionable land grants.</a:t>
            </a:r>
          </a:p>
          <a:p>
            <a:r>
              <a:rPr lang="en-US" dirty="0" smtClean="0"/>
              <a:t>	The rancheros hired local American Indians, mainly Luiseño, to do agricultural work. Many functioned in virtual servitude, and some rancheros paid them only with liquor. Trying to correct abuses and also facilitate post-war control, in November 1847, Colonel Richard Barnes Mason, the territorial governor, ordered Charbonneau to force the sale of a large ranch owned by the powerful Jose Antonio Pico, whose family was politically connected. His brother </a:t>
            </a:r>
            <a:r>
              <a:rPr lang="en-US" dirty="0" err="1" smtClean="0"/>
              <a:t>Pio</a:t>
            </a:r>
            <a:r>
              <a:rPr lang="en-US" dirty="0" smtClean="0"/>
              <a:t> Pico had been the last governor of California under Mexico.</a:t>
            </a:r>
            <a:r>
              <a:rPr lang="en-US" baseline="30000" dirty="0" smtClean="0"/>
              <a:t> </a:t>
            </a:r>
            <a:r>
              <a:rPr lang="en-US" dirty="0" smtClean="0"/>
              <a:t> On January 1, 1848, Mason banned the sale of liquor to Indians. Such ordinances attacked the foundation of ranchero power and ability to do business. Eventually, the changes led to United States civilian control of California.</a:t>
            </a:r>
            <a:r>
              <a:rPr lang="en-US" baseline="30000" dirty="0" smtClean="0"/>
              <a:t> 	</a:t>
            </a:r>
            <a:r>
              <a:rPr lang="en-US" dirty="0" smtClean="0"/>
              <a:t>Although Charbonneau was assisted by Captain J. D. Hunter as he negotiated with Pico, he saw that local resistance would make enforcing Mason's orders difficult. Charbonneau resigned his post in August 1848 and was soon followed by Hunter. California statehood on September 9, 1850, ended the post-war difficulties.</a:t>
            </a:r>
          </a:p>
          <a:p>
            <a:r>
              <a:rPr lang="en-US" b="1" dirty="0" smtClean="0"/>
              <a:t>Gold mining</a:t>
            </a:r>
          </a:p>
          <a:p>
            <a:r>
              <a:rPr lang="en-US" dirty="0" smtClean="0"/>
              <a:t>	In September 1848, Charbonneau arrived in Placer County, California at the American River, near what is now Auburn. Arriving early in what became known as the California Gold Rush, he joined only a handful of prospectors. Panning was not done during the hard Sierra Nevada winter or spring runoff, so in June 1849, he joined Jim </a:t>
            </a:r>
            <a:r>
              <a:rPr lang="en-US" dirty="0" err="1" smtClean="0"/>
              <a:t>Beckwourth</a:t>
            </a:r>
            <a:r>
              <a:rPr lang="en-US" dirty="0" smtClean="0"/>
              <a:t> and two others at a camp on Buckner's Bar to mine the river at the Big Crevice. This claim "…was shallow and paid well".</a:t>
            </a:r>
            <a:r>
              <a:rPr lang="en-US" baseline="30000" dirty="0" smtClean="0"/>
              <a:t> </a:t>
            </a:r>
            <a:r>
              <a:rPr lang="en-US" dirty="0" smtClean="0"/>
              <a:t> Charbonneau lived at a site known as Secret Ravine, one of 12 ravines around Auburn. A successful miner, he kept working in the area for nearly sixteen years.</a:t>
            </a:r>
          </a:p>
          <a:p>
            <a:r>
              <a:rPr lang="en-US" dirty="0" smtClean="0"/>
              <a:t>	A measure of his success was that Charbonneau could afford the mining region's highly inflated cost of living. For example, at a time when a good wage in the West was $30 per month, it cost $8–16 per day to live in Auburn.</a:t>
            </a:r>
            <a:r>
              <a:rPr lang="en-US" baseline="30000" dirty="0" smtClean="0"/>
              <a:t> </a:t>
            </a:r>
            <a:r>
              <a:rPr lang="en-US" dirty="0" smtClean="0"/>
              <a:t>Transiency was high but Charbonneau was still there in 1860, working as the hotel manager at the Orleans Hotel</a:t>
            </a:r>
            <a:r>
              <a:rPr lang="en-US" baseline="30000" dirty="0" smtClean="0"/>
              <a:t> </a:t>
            </a:r>
            <a:r>
              <a:rPr lang="en-US" dirty="0" smtClean="0"/>
              <a:t>in Auburn. By 1858, many miners had left the California fields for other gold rushes. In April 1866, he departed for other opportunities at age 61. He may have headed for Montana to prospect for gold, although sites such as at Silver City and </a:t>
            </a:r>
            <a:r>
              <a:rPr lang="en-US" dirty="0" err="1" smtClean="0"/>
              <a:t>DeLamar</a:t>
            </a:r>
            <a:r>
              <a:rPr lang="en-US" dirty="0" smtClean="0"/>
              <a:t> in Idaho Territory were much closer.</a:t>
            </a:r>
          </a:p>
          <a:p>
            <a:r>
              <a:rPr lang="en-US" dirty="0" smtClean="0"/>
              <a:t>	</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128016" y="766497"/>
            <a:ext cx="9860952" cy="6320103"/>
            <a:chOff x="-128016" y="766497"/>
            <a:chExt cx="9860952" cy="6320103"/>
          </a:xfrm>
        </p:grpSpPr>
        <p:grpSp>
          <p:nvGrpSpPr>
            <p:cNvPr id="3" name="Group 83"/>
            <p:cNvGrpSpPr/>
            <p:nvPr/>
          </p:nvGrpSpPr>
          <p:grpSpPr>
            <a:xfrm>
              <a:off x="-128016" y="766497"/>
              <a:ext cx="9860952" cy="6320103"/>
              <a:chOff x="-128016" y="766497"/>
              <a:chExt cx="9860952" cy="6320103"/>
            </a:xfrm>
          </p:grpSpPr>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pic>
        <p:nvPicPr>
          <p:cNvPr id="83" name="Picture 2"/>
          <p:cNvPicPr>
            <a:picLocks noChangeAspect="1" noChangeArrowheads="1"/>
          </p:cNvPicPr>
          <p:nvPr/>
        </p:nvPicPr>
        <p:blipFill>
          <a:blip r:embed="rId5"/>
          <a:srcRect/>
          <a:stretch>
            <a:fillRect/>
          </a:stretch>
        </p:blipFill>
        <p:spPr bwMode="auto">
          <a:xfrm>
            <a:off x="3276600" y="762000"/>
            <a:ext cx="2286000" cy="1435101"/>
          </a:xfrm>
          <a:prstGeom prst="rect">
            <a:avLst/>
          </a:prstGeom>
          <a:noFill/>
          <a:ln w="9525">
            <a:noFill/>
            <a:miter lim="800000"/>
            <a:headEnd/>
            <a:tailEnd/>
          </a:ln>
          <a:effectLst/>
        </p:spPr>
      </p:pic>
      <p:sp>
        <p:nvSpPr>
          <p:cNvPr id="40" name="TextBox 39"/>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68" name="Freeform 67"/>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5-Point Star 61"/>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2050" name="Picture 2" descr="Image result for mormon battle with the bulls"/>
          <p:cNvPicPr>
            <a:picLocks noChangeAspect="1" noChangeArrowheads="1"/>
          </p:cNvPicPr>
          <p:nvPr/>
        </p:nvPicPr>
        <p:blipFill>
          <a:blip r:embed="rId6"/>
          <a:srcRect/>
          <a:stretch>
            <a:fillRect/>
          </a:stretch>
        </p:blipFill>
        <p:spPr bwMode="auto">
          <a:xfrm>
            <a:off x="3349183" y="2257424"/>
            <a:ext cx="5794817" cy="3457576"/>
          </a:xfrm>
          <a:prstGeom prst="rect">
            <a:avLst/>
          </a:prstGeom>
          <a:noFill/>
          <a:ln w="50800">
            <a:solidFill>
              <a:schemeClr val="accent6">
                <a:lumMod val="50000"/>
              </a:schemeClr>
            </a:solidFill>
          </a:ln>
        </p:spPr>
      </p:pic>
      <p:sp>
        <p:nvSpPr>
          <p:cNvPr id="42" name="TextBox 41"/>
          <p:cNvSpPr txBox="1"/>
          <p:nvPr/>
        </p:nvSpPr>
        <p:spPr>
          <a:xfrm>
            <a:off x="0" y="5791200"/>
            <a:ext cx="9296400" cy="584775"/>
          </a:xfrm>
          <a:prstGeom prst="rect">
            <a:avLst/>
          </a:prstGeom>
          <a:solidFill>
            <a:schemeClr val="bg1"/>
          </a:solidFill>
        </p:spPr>
        <p:txBody>
          <a:bodyPr wrap="square" rtlCol="0">
            <a:spAutoFit/>
          </a:bodyPr>
          <a:lstStyle/>
          <a:p>
            <a:pPr algn="ctr"/>
            <a:r>
              <a:rPr lang="en-US" sz="3200" b="1" dirty="0" smtClean="0"/>
              <a:t>Battalion’s only armed engagement </a:t>
            </a:r>
          </a:p>
        </p:txBody>
      </p:sp>
      <p:sp>
        <p:nvSpPr>
          <p:cNvPr id="44" name="TextBox 43"/>
          <p:cNvSpPr txBox="1"/>
          <p:nvPr/>
        </p:nvSpPr>
        <p:spPr>
          <a:xfrm rot="19855733">
            <a:off x="-378490" y="2532024"/>
            <a:ext cx="4114800" cy="1077218"/>
          </a:xfrm>
          <a:prstGeom prst="rect">
            <a:avLst/>
          </a:prstGeom>
          <a:solidFill>
            <a:schemeClr val="bg1"/>
          </a:solidFill>
        </p:spPr>
        <p:txBody>
          <a:bodyPr wrap="square" rtlCol="0">
            <a:spAutoFit/>
          </a:bodyPr>
          <a:lstStyle/>
          <a:p>
            <a:pPr algn="ctr"/>
            <a:r>
              <a:rPr lang="en-US" sz="3200" b="1" dirty="0" smtClean="0"/>
              <a:t>Dec 1846 </a:t>
            </a:r>
          </a:p>
          <a:p>
            <a:pPr algn="ctr"/>
            <a:r>
              <a:rPr lang="en-US" sz="3200" b="1" dirty="0" smtClean="0"/>
              <a:t>‘Battle with the Bulls’</a:t>
            </a:r>
          </a:p>
        </p:txBody>
      </p:sp>
      <p:sp>
        <p:nvSpPr>
          <p:cNvPr id="43" name="TextBox 42"/>
          <p:cNvSpPr txBox="1"/>
          <p:nvPr/>
        </p:nvSpPr>
        <p:spPr>
          <a:xfrm>
            <a:off x="0" y="6324600"/>
            <a:ext cx="9296400" cy="584775"/>
          </a:xfrm>
          <a:prstGeom prst="rect">
            <a:avLst/>
          </a:prstGeom>
          <a:solidFill>
            <a:schemeClr val="bg1"/>
          </a:solidFill>
        </p:spPr>
        <p:txBody>
          <a:bodyPr wrap="square" rtlCol="0">
            <a:spAutoFit/>
          </a:bodyPr>
          <a:lstStyle/>
          <a:p>
            <a:pPr algn="ctr"/>
            <a:r>
              <a:rPr lang="en-US" sz="3200" b="1" dirty="0" smtClean="0"/>
              <a:t>3 men wounded, 2 mules gored, 10 wild cows killed</a:t>
            </a:r>
          </a:p>
        </p:txBody>
      </p:sp>
      <p:sp>
        <p:nvSpPr>
          <p:cNvPr id="48" name="TextBox 47"/>
          <p:cNvSpPr txBox="1"/>
          <p:nvPr/>
        </p:nvSpPr>
        <p:spPr>
          <a:xfrm rot="19802376">
            <a:off x="-31129" y="5469309"/>
            <a:ext cx="2191241" cy="461665"/>
          </a:xfrm>
          <a:prstGeom prst="rect">
            <a:avLst/>
          </a:prstGeom>
          <a:noFill/>
        </p:spPr>
        <p:txBody>
          <a:bodyPr wrap="none" rtlCol="0">
            <a:spAutoFit/>
          </a:bodyPr>
          <a:lstStyle/>
          <a:p>
            <a:r>
              <a:rPr lang="en-US" sz="2400" b="1" dirty="0" smtClean="0"/>
              <a:t>San Pedro River</a:t>
            </a:r>
            <a:endParaRPr lang="en-US" sz="2400" b="1" dirty="0"/>
          </a:p>
        </p:txBody>
      </p:sp>
      <p:sp>
        <p:nvSpPr>
          <p:cNvPr id="35" name="TextBox 34"/>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p:nvSpPr>
          <p:cNvPr id="37" name="Freeform 36"/>
          <p:cNvSpPr/>
          <p:nvPr/>
        </p:nvSpPr>
        <p:spPr>
          <a:xfrm>
            <a:off x="993007" y="4379495"/>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5-Point Star 40"/>
          <p:cNvSpPr/>
          <p:nvPr/>
        </p:nvSpPr>
        <p:spPr>
          <a:xfrm>
            <a:off x="2133600" y="4953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6" name="5-Point Star 35"/>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360"/>
                                          </p:val>
                                        </p:tav>
                                        <p:tav tm="100000">
                                          <p:val>
                                            <p:fltVal val="0"/>
                                          </p:val>
                                        </p:tav>
                                      </p:tavLst>
                                    </p:anim>
                                    <p:animEffect transition="in" filter="fade">
                                      <p:cBhvr>
                                        <p:cTn id="10" dur="10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1000"/>
                                        <p:tgtEl>
                                          <p:spTgt spid="4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1" nodeType="click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childTnLst>
                                </p:cTn>
                              </p:par>
                              <p:par>
                                <p:cTn id="19" presetID="10" presetClass="entr" presetSubtype="0" fill="hold" nodeType="withEffect">
                                  <p:stCondLst>
                                    <p:cond delay="0"/>
                                  </p:stCondLst>
                                  <p:childTnLst>
                                    <p:set>
                                      <p:cBhvr>
                                        <p:cTn id="20" dur="1" fill="hold">
                                          <p:stCondLst>
                                            <p:cond delay="0"/>
                                          </p:stCondLst>
                                        </p:cTn>
                                        <p:tgtEl>
                                          <p:spTgt spid="2050"/>
                                        </p:tgtEl>
                                        <p:attrNameLst>
                                          <p:attrName>style.visibility</p:attrName>
                                        </p:attrNameLst>
                                      </p:cBhvr>
                                      <p:to>
                                        <p:strVal val="visible"/>
                                      </p:to>
                                    </p:set>
                                    <p:animEffect transition="in" filter="fade">
                                      <p:cBhvr>
                                        <p:cTn id="21" dur="1000"/>
                                        <p:tgtEl>
                                          <p:spTgt spid="2050"/>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0" fill="hold" grpId="1" nodeType="clickEffect">
                                  <p:stCondLst>
                                    <p:cond delay="0"/>
                                  </p:stCondLst>
                                  <p:childTnLst>
                                    <p:set>
                                      <p:cBhvr>
                                        <p:cTn id="25" dur="1" fill="hold">
                                          <p:stCondLst>
                                            <p:cond delay="0"/>
                                          </p:stCondLst>
                                        </p:cTn>
                                        <p:tgtEl>
                                          <p:spTgt spid="44"/>
                                        </p:tgtEl>
                                        <p:attrNameLst>
                                          <p:attrName>style.visibility</p:attrName>
                                        </p:attrNameLst>
                                      </p:cBhvr>
                                      <p:to>
                                        <p:strVal val="visible"/>
                                      </p:to>
                                    </p:set>
                                    <p:anim calcmode="lin" valueType="num">
                                      <p:cBhvr>
                                        <p:cTn id="26" dur="1000" fill="hold"/>
                                        <p:tgtEl>
                                          <p:spTgt spid="44"/>
                                        </p:tgtEl>
                                        <p:attrNameLst>
                                          <p:attrName>ppt_w</p:attrName>
                                        </p:attrNameLst>
                                      </p:cBhvr>
                                      <p:tavLst>
                                        <p:tav tm="0">
                                          <p:val>
                                            <p:fltVal val="0"/>
                                          </p:val>
                                        </p:tav>
                                        <p:tav tm="100000">
                                          <p:val>
                                            <p:strVal val="#ppt_w"/>
                                          </p:val>
                                        </p:tav>
                                      </p:tavLst>
                                    </p:anim>
                                    <p:anim calcmode="lin" valueType="num">
                                      <p:cBhvr>
                                        <p:cTn id="27" dur="1000" fill="hold"/>
                                        <p:tgtEl>
                                          <p:spTgt spid="44"/>
                                        </p:tgtEl>
                                        <p:attrNameLst>
                                          <p:attrName>ppt_h</p:attrName>
                                        </p:attrNameLst>
                                      </p:cBhvr>
                                      <p:tavLst>
                                        <p:tav tm="0">
                                          <p:val>
                                            <p:fltVal val="0"/>
                                          </p:val>
                                        </p:tav>
                                        <p:tav tm="100000">
                                          <p:val>
                                            <p:strVal val="#ppt_h"/>
                                          </p:val>
                                        </p:tav>
                                      </p:tavLst>
                                    </p:anim>
                                    <p:animEffect transition="in" filter="fade">
                                      <p:cBhvr>
                                        <p:cTn id="28" dur="1000"/>
                                        <p:tgtEl>
                                          <p:spTgt spid="44"/>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1" nodeType="click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0" nodeType="clickEffect">
                                  <p:stCondLst>
                                    <p:cond delay="0"/>
                                  </p:stCondLst>
                                  <p:childTnLst>
                                    <p:animEffect transition="out" filter="fade">
                                      <p:cBhvr>
                                        <p:cTn id="37" dur="1000"/>
                                        <p:tgtEl>
                                          <p:spTgt spid="42"/>
                                        </p:tgtEl>
                                      </p:cBhvr>
                                    </p:animEffect>
                                    <p:set>
                                      <p:cBhvr>
                                        <p:cTn id="38" dur="1" fill="hold">
                                          <p:stCondLst>
                                            <p:cond delay="999"/>
                                          </p:stCondLst>
                                        </p:cTn>
                                        <p:tgtEl>
                                          <p:spTgt spid="42"/>
                                        </p:tgtEl>
                                        <p:attrNameLst>
                                          <p:attrName>style.visibility</p:attrName>
                                        </p:attrNameLst>
                                      </p:cBhvr>
                                      <p:to>
                                        <p:strVal val="hidden"/>
                                      </p:to>
                                    </p:set>
                                  </p:childTnLst>
                                </p:cTn>
                              </p:par>
                              <p:par>
                                <p:cTn id="39" presetID="10" presetClass="exit" presetSubtype="0" fill="hold" grpId="0" nodeType="withEffect">
                                  <p:stCondLst>
                                    <p:cond delay="0"/>
                                  </p:stCondLst>
                                  <p:childTnLst>
                                    <p:animEffect transition="out" filter="fade">
                                      <p:cBhvr>
                                        <p:cTn id="40" dur="1000"/>
                                        <p:tgtEl>
                                          <p:spTgt spid="44"/>
                                        </p:tgtEl>
                                      </p:cBhvr>
                                    </p:animEffect>
                                    <p:set>
                                      <p:cBhvr>
                                        <p:cTn id="41" dur="1" fill="hold">
                                          <p:stCondLst>
                                            <p:cond delay="999"/>
                                          </p:stCondLst>
                                        </p:cTn>
                                        <p:tgtEl>
                                          <p:spTgt spid="44"/>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00"/>
                                        <p:tgtEl>
                                          <p:spTgt spid="43"/>
                                        </p:tgtEl>
                                      </p:cBhvr>
                                    </p:animEffect>
                                    <p:set>
                                      <p:cBhvr>
                                        <p:cTn id="44" dur="1" fill="hold">
                                          <p:stCondLst>
                                            <p:cond delay="999"/>
                                          </p:stCondLst>
                                        </p:cTn>
                                        <p:tgtEl>
                                          <p:spTgt spid="43"/>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48"/>
                                        </p:tgtEl>
                                      </p:cBhvr>
                                    </p:animEffect>
                                    <p:set>
                                      <p:cBhvr>
                                        <p:cTn id="47" dur="1" fill="hold">
                                          <p:stCondLst>
                                            <p:cond delay="999"/>
                                          </p:stCondLst>
                                        </p:cTn>
                                        <p:tgtEl>
                                          <p:spTgt spid="48"/>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1000"/>
                                        <p:tgtEl>
                                          <p:spTgt spid="2050"/>
                                        </p:tgtEl>
                                      </p:cBhvr>
                                    </p:animEffect>
                                    <p:set>
                                      <p:cBhvr>
                                        <p:cTn id="50" dur="1" fill="hold">
                                          <p:stCondLst>
                                            <p:cond delay="999"/>
                                          </p:stCondLst>
                                        </p:cTn>
                                        <p:tgtEl>
                                          <p:spTgt spid="2050"/>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41"/>
                                        </p:tgtEl>
                                      </p:cBhvr>
                                    </p:animEffect>
                                    <p:set>
                                      <p:cBhvr>
                                        <p:cTn id="53" dur="1" fill="hold">
                                          <p:stCondLst>
                                            <p:cond delay="9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4" grpId="0" animBg="1"/>
      <p:bldP spid="44" grpId="1" animBg="1"/>
      <p:bldP spid="43" grpId="0" animBg="1"/>
      <p:bldP spid="43" grpId="1" animBg="1"/>
      <p:bldP spid="48" grpId="0"/>
      <p:bldP spid="48" grpId="1"/>
      <p:bldP spid="41" grpId="0" animBg="1"/>
      <p:bldP spid="41" grpId="1" animBg="1"/>
    </p:bldLst>
  </p:timing>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848302"/>
          </a:xfrm>
          <a:prstGeom prst="rect">
            <a:avLst/>
          </a:prstGeom>
        </p:spPr>
        <p:txBody>
          <a:bodyPr wrap="square">
            <a:spAutoFit/>
          </a:bodyPr>
          <a:lstStyle/>
          <a:p>
            <a:r>
              <a:rPr lang="en-US" dirty="0" smtClean="0">
                <a:hlinkClick r:id="rId3"/>
              </a:rPr>
              <a:t>https://history.lds.org/article/trek/pioneer-story-council-bluffs?lang=eng</a:t>
            </a:r>
            <a:r>
              <a:rPr lang="en-US" dirty="0" smtClean="0"/>
              <a:t>	</a:t>
            </a:r>
          </a:p>
          <a:p>
            <a:pPr fontAlgn="base"/>
            <a:r>
              <a:rPr lang="en-US" dirty="0" smtClean="0"/>
              <a:t>	F</a:t>
            </a:r>
            <a:r>
              <a:rPr lang="en-US" b="1" dirty="0" smtClean="0"/>
              <a:t>inancial Benefits of the Battalion</a:t>
            </a:r>
          </a:p>
          <a:p>
            <a:pPr fontAlgn="base"/>
            <a:r>
              <a:rPr lang="en-US" dirty="0" smtClean="0"/>
              <a:t>	The Mormon Battalion, though it extracted 500 able men from the body of struggling Saints, was a boon to the pioneers financially. Battalion members each received a $42 clothing allowance, paid in advance, for their one-year enlistment. The bulk of this money was contributed immediately to a general Church fund from which wagons, teams, and other necessities for the larger exodus were purchased. Actual wages paid out over the next year (collected frequently by Church messengers) came to nearly $30,000. Later, Battalion members returning from California, where they were instrumental in the initial discovery of gold at John Sutter's mill, contributed $17,000 in gold to the fledgling economy of the Great Basin settlement.</a:t>
            </a:r>
          </a:p>
          <a:p>
            <a:pPr fontAlgn="base"/>
            <a:r>
              <a:rPr lang="en-US" b="1" dirty="0" smtClean="0"/>
              <a:t>Accomplishments of the Battalion</a:t>
            </a:r>
          </a:p>
          <a:p>
            <a:pPr fontAlgn="base"/>
            <a:r>
              <a:rPr lang="en-US" dirty="0" smtClean="0"/>
              <a:t>	Battalion members cleared the first wagon road across the southern desert to California; secured the presidio at San Diego; established a U.S. presence in Tucson, leading to the acquisition seven years later of the Gadsden Purchase (in extreme southern New Mexico and Arizona); and contributed to the building of Fort Moore (in Los Angeles). Individuals in the Battalion later helped in the discovery of gold at Sutter's Mill and the blazing of a wagon road over Cajon Pass and of the route east from California to Salt Lake City.</a:t>
            </a:r>
          </a:p>
          <a:p>
            <a:pPr fontAlgn="base"/>
            <a:r>
              <a:rPr lang="en-US" b="1" dirty="0" smtClean="0"/>
              <a:t>Battle of the Bulls</a:t>
            </a:r>
          </a:p>
          <a:p>
            <a:pPr fontAlgn="base"/>
            <a:r>
              <a:rPr lang="en-US" dirty="0" smtClean="0"/>
              <a:t>	Although Battalion troops effectively stared down and intimidated the Mexican garrison stationed at Tucson resulting in the garrison's retreat, their only armed engagement of the war was with a herd of cattle. On 11 December 1846, a number of wild cattle stampeded into the rear companies, jostling wagons and scaring the pack animals, whereupon a number of the Battalion's hunters opened fire on the beasts. The eventual toll from the skirmish, immortalized as the Battle of the Bulls, was "ten to fifteen bulls killed, two mules gored to death, three men wounded."</a:t>
            </a:r>
          </a:p>
          <a:p>
            <a:endParaRPr lang="en-US" dirty="0"/>
          </a:p>
        </p:txBody>
      </p:sp>
    </p:spTree>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0"/>
          <p:cNvGrpSpPr/>
          <p:nvPr/>
        </p:nvGrpSpPr>
        <p:grpSpPr>
          <a:xfrm>
            <a:off x="-128016" y="766497"/>
            <a:ext cx="9860952" cy="6320103"/>
            <a:chOff x="-128016" y="766497"/>
            <a:chExt cx="9860952" cy="6320103"/>
          </a:xfrm>
        </p:grpSpPr>
        <p:grpSp>
          <p:nvGrpSpPr>
            <p:cNvPr id="3" name="Group 83"/>
            <p:cNvGrpSpPr/>
            <p:nvPr/>
          </p:nvGrpSpPr>
          <p:grpSpPr>
            <a:xfrm>
              <a:off x="-128016" y="766497"/>
              <a:ext cx="9860952" cy="6320103"/>
              <a:chOff x="-128016" y="766497"/>
              <a:chExt cx="9860952" cy="6320103"/>
            </a:xfrm>
          </p:grpSpPr>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p:nvSpPr>
          <p:cNvPr id="49" name="TextBox 48"/>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1847</a:t>
            </a:r>
          </a:p>
        </p:txBody>
      </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p:nvSpPr>
          <p:cNvPr id="73" name="Freeform 72"/>
          <p:cNvSpPr/>
          <p:nvPr/>
        </p:nvSpPr>
        <p:spPr>
          <a:xfrm>
            <a:off x="1001027" y="3205213"/>
            <a:ext cx="1164657" cy="1395663"/>
          </a:xfrm>
          <a:custGeom>
            <a:avLst/>
            <a:gdLst>
              <a:gd name="connsiteX0" fmla="*/ 0 w 1164657"/>
              <a:gd name="connsiteY0" fmla="*/ 1395663 h 1395663"/>
              <a:gd name="connsiteX1" fmla="*/ 77002 w 1164657"/>
              <a:gd name="connsiteY1" fmla="*/ 1183907 h 1395663"/>
              <a:gd name="connsiteX2" fmla="*/ 221381 w 1164657"/>
              <a:gd name="connsiteY2" fmla="*/ 1106905 h 1395663"/>
              <a:gd name="connsiteX3" fmla="*/ 298384 w 1164657"/>
              <a:gd name="connsiteY3" fmla="*/ 1058779 h 1395663"/>
              <a:gd name="connsiteX4" fmla="*/ 385011 w 1164657"/>
              <a:gd name="connsiteY4" fmla="*/ 856648 h 1395663"/>
              <a:gd name="connsiteX5" fmla="*/ 558266 w 1164657"/>
              <a:gd name="connsiteY5" fmla="*/ 664143 h 1395663"/>
              <a:gd name="connsiteX6" fmla="*/ 972152 w 1164657"/>
              <a:gd name="connsiteY6" fmla="*/ 433136 h 1395663"/>
              <a:gd name="connsiteX7" fmla="*/ 1078030 w 1164657"/>
              <a:gd name="connsiteY7" fmla="*/ 259882 h 1395663"/>
              <a:gd name="connsiteX8" fmla="*/ 1135781 w 1164657"/>
              <a:gd name="connsiteY8" fmla="*/ 77002 h 1395663"/>
              <a:gd name="connsiteX9" fmla="*/ 1164657 w 1164657"/>
              <a:gd name="connsiteY9" fmla="*/ 0 h 139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4657" h="1395663">
                <a:moveTo>
                  <a:pt x="0" y="1395663"/>
                </a:moveTo>
                <a:cubicBezTo>
                  <a:pt x="20052" y="1313848"/>
                  <a:pt x="40105" y="1232033"/>
                  <a:pt x="77002" y="1183907"/>
                </a:cubicBezTo>
                <a:cubicBezTo>
                  <a:pt x="113899" y="1135781"/>
                  <a:pt x="184484" y="1127760"/>
                  <a:pt x="221381" y="1106905"/>
                </a:cubicBezTo>
                <a:cubicBezTo>
                  <a:pt x="258278" y="1086050"/>
                  <a:pt x="271112" y="1100488"/>
                  <a:pt x="298384" y="1058779"/>
                </a:cubicBezTo>
                <a:cubicBezTo>
                  <a:pt x="325656" y="1017070"/>
                  <a:pt x="341697" y="922420"/>
                  <a:pt x="385011" y="856648"/>
                </a:cubicBezTo>
                <a:cubicBezTo>
                  <a:pt x="428325" y="790876"/>
                  <a:pt x="460409" y="734728"/>
                  <a:pt x="558266" y="664143"/>
                </a:cubicBezTo>
                <a:cubicBezTo>
                  <a:pt x="656123" y="593558"/>
                  <a:pt x="885525" y="500513"/>
                  <a:pt x="972152" y="433136"/>
                </a:cubicBezTo>
                <a:cubicBezTo>
                  <a:pt x="1058779" y="365759"/>
                  <a:pt x="1050759" y="319238"/>
                  <a:pt x="1078030" y="259882"/>
                </a:cubicBezTo>
                <a:cubicBezTo>
                  <a:pt x="1105301" y="200526"/>
                  <a:pt x="1121343" y="120316"/>
                  <a:pt x="1135781" y="77002"/>
                </a:cubicBezTo>
                <a:cubicBezTo>
                  <a:pt x="1150219" y="33688"/>
                  <a:pt x="1157438" y="16844"/>
                  <a:pt x="1164657" y="0"/>
                </a:cubicBezTo>
              </a:path>
            </a:pathLst>
          </a:custGeom>
          <a:ln w="76200">
            <a:solidFill>
              <a:srgbClr val="0070C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7" name="Group 46"/>
          <p:cNvGrpSpPr/>
          <p:nvPr/>
        </p:nvGrpSpPr>
        <p:grpSpPr>
          <a:xfrm>
            <a:off x="442762" y="2788118"/>
            <a:ext cx="1822384" cy="1707682"/>
            <a:chOff x="442762" y="2788118"/>
            <a:chExt cx="1822384" cy="1707682"/>
          </a:xfrm>
        </p:grpSpPr>
        <p:sp>
          <p:nvSpPr>
            <p:cNvPr id="77" name="Freeform 76"/>
            <p:cNvSpPr/>
            <p:nvPr/>
          </p:nvSpPr>
          <p:spPr>
            <a:xfrm>
              <a:off x="442762" y="3388093"/>
              <a:ext cx="471638" cy="1107707"/>
            </a:xfrm>
            <a:custGeom>
              <a:avLst/>
              <a:gdLst>
                <a:gd name="connsiteX0" fmla="*/ 317634 w 317634"/>
                <a:gd name="connsiteY0" fmla="*/ 875899 h 875899"/>
                <a:gd name="connsiteX1" fmla="*/ 202131 w 317634"/>
                <a:gd name="connsiteY1" fmla="*/ 741145 h 875899"/>
                <a:gd name="connsiteX2" fmla="*/ 182880 w 317634"/>
                <a:gd name="connsiteY2" fmla="*/ 635267 h 875899"/>
                <a:gd name="connsiteX3" fmla="*/ 105878 w 317634"/>
                <a:gd name="connsiteY3" fmla="*/ 500513 h 875899"/>
                <a:gd name="connsiteX4" fmla="*/ 77002 w 317634"/>
                <a:gd name="connsiteY4" fmla="*/ 375385 h 875899"/>
                <a:gd name="connsiteX5" fmla="*/ 9625 w 317634"/>
                <a:gd name="connsiteY5" fmla="*/ 250256 h 875899"/>
                <a:gd name="connsiteX6" fmla="*/ 19251 w 317634"/>
                <a:gd name="connsiteY6" fmla="*/ 182880 h 875899"/>
                <a:gd name="connsiteX7" fmla="*/ 67377 w 317634"/>
                <a:gd name="connsiteY7" fmla="*/ 105878 h 875899"/>
                <a:gd name="connsiteX8" fmla="*/ 115503 w 317634"/>
                <a:gd name="connsiteY8" fmla="*/ 0 h 87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634" h="875899">
                  <a:moveTo>
                    <a:pt x="317634" y="875899"/>
                  </a:moveTo>
                  <a:cubicBezTo>
                    <a:pt x="271112" y="828574"/>
                    <a:pt x="224590" y="781250"/>
                    <a:pt x="202131" y="741145"/>
                  </a:cubicBezTo>
                  <a:cubicBezTo>
                    <a:pt x="179672" y="701040"/>
                    <a:pt x="198922" y="675372"/>
                    <a:pt x="182880" y="635267"/>
                  </a:cubicBezTo>
                  <a:cubicBezTo>
                    <a:pt x="166838" y="595162"/>
                    <a:pt x="123524" y="543827"/>
                    <a:pt x="105878" y="500513"/>
                  </a:cubicBezTo>
                  <a:cubicBezTo>
                    <a:pt x="88232" y="457199"/>
                    <a:pt x="93044" y="417094"/>
                    <a:pt x="77002" y="375385"/>
                  </a:cubicBezTo>
                  <a:cubicBezTo>
                    <a:pt x="60960" y="333676"/>
                    <a:pt x="19250" y="282340"/>
                    <a:pt x="9625" y="250256"/>
                  </a:cubicBezTo>
                  <a:cubicBezTo>
                    <a:pt x="0" y="218172"/>
                    <a:pt x="9626" y="206943"/>
                    <a:pt x="19251" y="182880"/>
                  </a:cubicBezTo>
                  <a:cubicBezTo>
                    <a:pt x="28876" y="158817"/>
                    <a:pt x="51335" y="136358"/>
                    <a:pt x="67377" y="105878"/>
                  </a:cubicBezTo>
                  <a:cubicBezTo>
                    <a:pt x="83419" y="75398"/>
                    <a:pt x="99461" y="37699"/>
                    <a:pt x="115503" y="0"/>
                  </a:cubicBezTo>
                </a:path>
              </a:pathLst>
            </a:custGeom>
            <a:ln w="76200">
              <a:solidFill>
                <a:srgbClr val="0070C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8" name="Freeform 77"/>
            <p:cNvSpPr/>
            <p:nvPr/>
          </p:nvSpPr>
          <p:spPr>
            <a:xfrm>
              <a:off x="596766" y="2788118"/>
              <a:ext cx="1668380" cy="571099"/>
            </a:xfrm>
            <a:custGeom>
              <a:avLst/>
              <a:gdLst>
                <a:gd name="connsiteX0" fmla="*/ 0 w 1668380"/>
                <a:gd name="connsiteY0" fmla="*/ 571099 h 571099"/>
                <a:gd name="connsiteX1" fmla="*/ 202131 w 1668380"/>
                <a:gd name="connsiteY1" fmla="*/ 436345 h 571099"/>
                <a:gd name="connsiteX2" fmla="*/ 346510 w 1668380"/>
                <a:gd name="connsiteY2" fmla="*/ 407469 h 571099"/>
                <a:gd name="connsiteX3" fmla="*/ 510139 w 1668380"/>
                <a:gd name="connsiteY3" fmla="*/ 157213 h 571099"/>
                <a:gd name="connsiteX4" fmla="*/ 606392 w 1668380"/>
                <a:gd name="connsiteY4" fmla="*/ 80210 h 571099"/>
                <a:gd name="connsiteX5" fmla="*/ 693019 w 1668380"/>
                <a:gd name="connsiteY5" fmla="*/ 80210 h 571099"/>
                <a:gd name="connsiteX6" fmla="*/ 827773 w 1668380"/>
                <a:gd name="connsiteY6" fmla="*/ 186088 h 571099"/>
                <a:gd name="connsiteX7" fmla="*/ 875899 w 1668380"/>
                <a:gd name="connsiteY7" fmla="*/ 176463 h 571099"/>
                <a:gd name="connsiteX8" fmla="*/ 1010653 w 1668380"/>
                <a:gd name="connsiteY8" fmla="*/ 147587 h 571099"/>
                <a:gd name="connsiteX9" fmla="*/ 1020278 w 1668380"/>
                <a:gd name="connsiteY9" fmla="*/ 214964 h 571099"/>
                <a:gd name="connsiteX10" fmla="*/ 1116531 w 1668380"/>
                <a:gd name="connsiteY10" fmla="*/ 70585 h 571099"/>
                <a:gd name="connsiteX11" fmla="*/ 1270535 w 1668380"/>
                <a:gd name="connsiteY11" fmla="*/ 22459 h 571099"/>
                <a:gd name="connsiteX12" fmla="*/ 1491916 w 1668380"/>
                <a:gd name="connsiteY12" fmla="*/ 3208 h 571099"/>
                <a:gd name="connsiteX13" fmla="*/ 1588169 w 1668380"/>
                <a:gd name="connsiteY13" fmla="*/ 41709 h 571099"/>
                <a:gd name="connsiteX14" fmla="*/ 1665171 w 1668380"/>
                <a:gd name="connsiteY14" fmla="*/ 186088 h 571099"/>
                <a:gd name="connsiteX15" fmla="*/ 1568918 w 1668380"/>
                <a:gd name="connsiteY15" fmla="*/ 388219 h 57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380" h="571099">
                  <a:moveTo>
                    <a:pt x="0" y="571099"/>
                  </a:moveTo>
                  <a:cubicBezTo>
                    <a:pt x="72189" y="517358"/>
                    <a:pt x="144379" y="463617"/>
                    <a:pt x="202131" y="436345"/>
                  </a:cubicBezTo>
                  <a:cubicBezTo>
                    <a:pt x="259883" y="409073"/>
                    <a:pt x="295175" y="453991"/>
                    <a:pt x="346510" y="407469"/>
                  </a:cubicBezTo>
                  <a:cubicBezTo>
                    <a:pt x="397845" y="360947"/>
                    <a:pt x="466825" y="211756"/>
                    <a:pt x="510139" y="157213"/>
                  </a:cubicBezTo>
                  <a:cubicBezTo>
                    <a:pt x="553453" y="102670"/>
                    <a:pt x="575912" y="93044"/>
                    <a:pt x="606392" y="80210"/>
                  </a:cubicBezTo>
                  <a:cubicBezTo>
                    <a:pt x="636872" y="67376"/>
                    <a:pt x="656122" y="62564"/>
                    <a:pt x="693019" y="80210"/>
                  </a:cubicBezTo>
                  <a:cubicBezTo>
                    <a:pt x="729916" y="97856"/>
                    <a:pt x="797293" y="170046"/>
                    <a:pt x="827773" y="186088"/>
                  </a:cubicBezTo>
                  <a:cubicBezTo>
                    <a:pt x="858253" y="202130"/>
                    <a:pt x="875899" y="176463"/>
                    <a:pt x="875899" y="176463"/>
                  </a:cubicBezTo>
                  <a:cubicBezTo>
                    <a:pt x="906379" y="170046"/>
                    <a:pt x="986590" y="141170"/>
                    <a:pt x="1010653" y="147587"/>
                  </a:cubicBezTo>
                  <a:cubicBezTo>
                    <a:pt x="1034716" y="154004"/>
                    <a:pt x="1002632" y="227798"/>
                    <a:pt x="1020278" y="214964"/>
                  </a:cubicBezTo>
                  <a:cubicBezTo>
                    <a:pt x="1037924" y="202130"/>
                    <a:pt x="1074822" y="102669"/>
                    <a:pt x="1116531" y="70585"/>
                  </a:cubicBezTo>
                  <a:cubicBezTo>
                    <a:pt x="1158241" y="38501"/>
                    <a:pt x="1207971" y="33689"/>
                    <a:pt x="1270535" y="22459"/>
                  </a:cubicBezTo>
                  <a:cubicBezTo>
                    <a:pt x="1333099" y="11229"/>
                    <a:pt x="1438977" y="0"/>
                    <a:pt x="1491916" y="3208"/>
                  </a:cubicBezTo>
                  <a:cubicBezTo>
                    <a:pt x="1544855" y="6416"/>
                    <a:pt x="1559293" y="11229"/>
                    <a:pt x="1588169" y="41709"/>
                  </a:cubicBezTo>
                  <a:cubicBezTo>
                    <a:pt x="1617045" y="72189"/>
                    <a:pt x="1668380" y="128336"/>
                    <a:pt x="1665171" y="186088"/>
                  </a:cubicBezTo>
                  <a:cubicBezTo>
                    <a:pt x="1661963" y="243840"/>
                    <a:pt x="1615440" y="316029"/>
                    <a:pt x="1568918" y="388219"/>
                  </a:cubicBezTo>
                </a:path>
              </a:pathLst>
            </a:custGeom>
            <a:ln w="76200">
              <a:solidFill>
                <a:srgbClr val="0070C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2" name="Freeform 81"/>
          <p:cNvSpPr/>
          <p:nvPr/>
        </p:nvSpPr>
        <p:spPr>
          <a:xfrm>
            <a:off x="2184935" y="2805764"/>
            <a:ext cx="2521819" cy="518161"/>
          </a:xfrm>
          <a:custGeom>
            <a:avLst/>
            <a:gdLst>
              <a:gd name="connsiteX0" fmla="*/ 2521819 w 2521819"/>
              <a:gd name="connsiteY0" fmla="*/ 322447 h 518161"/>
              <a:gd name="connsiteX1" fmla="*/ 2377440 w 2521819"/>
              <a:gd name="connsiteY1" fmla="*/ 322447 h 518161"/>
              <a:gd name="connsiteX2" fmla="*/ 2204185 w 2521819"/>
              <a:gd name="connsiteY2" fmla="*/ 428324 h 518161"/>
              <a:gd name="connsiteX3" fmla="*/ 2050181 w 2521819"/>
              <a:gd name="connsiteY3" fmla="*/ 486076 h 518161"/>
              <a:gd name="connsiteX4" fmla="*/ 1848050 w 2521819"/>
              <a:gd name="connsiteY4" fmla="*/ 505327 h 518161"/>
              <a:gd name="connsiteX5" fmla="*/ 1771048 w 2521819"/>
              <a:gd name="connsiteY5" fmla="*/ 409074 h 518161"/>
              <a:gd name="connsiteX6" fmla="*/ 1617044 w 2521819"/>
              <a:gd name="connsiteY6" fmla="*/ 351322 h 518161"/>
              <a:gd name="connsiteX7" fmla="*/ 1463040 w 2521819"/>
              <a:gd name="connsiteY7" fmla="*/ 303196 h 518161"/>
              <a:gd name="connsiteX8" fmla="*/ 1328286 w 2521819"/>
              <a:gd name="connsiteY8" fmla="*/ 255070 h 518161"/>
              <a:gd name="connsiteX9" fmla="*/ 1164657 w 2521819"/>
              <a:gd name="connsiteY9" fmla="*/ 168442 h 518161"/>
              <a:gd name="connsiteX10" fmla="*/ 1020278 w 2521819"/>
              <a:gd name="connsiteY10" fmla="*/ 72190 h 518161"/>
              <a:gd name="connsiteX11" fmla="*/ 866273 w 2521819"/>
              <a:gd name="connsiteY11" fmla="*/ 14438 h 518161"/>
              <a:gd name="connsiteX12" fmla="*/ 558265 w 2521819"/>
              <a:gd name="connsiteY12" fmla="*/ 14438 h 518161"/>
              <a:gd name="connsiteX13" fmla="*/ 346509 w 2521819"/>
              <a:gd name="connsiteY13" fmla="*/ 24063 h 518161"/>
              <a:gd name="connsiteX14" fmla="*/ 211756 w 2521819"/>
              <a:gd name="connsiteY14" fmla="*/ 158817 h 518161"/>
              <a:gd name="connsiteX15" fmla="*/ 115503 w 2521819"/>
              <a:gd name="connsiteY15" fmla="*/ 235819 h 518161"/>
              <a:gd name="connsiteX16" fmla="*/ 0 w 2521819"/>
              <a:gd name="connsiteY16" fmla="*/ 389823 h 5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1819" h="518161">
                <a:moveTo>
                  <a:pt x="2521819" y="322447"/>
                </a:moveTo>
                <a:cubicBezTo>
                  <a:pt x="2476099" y="313624"/>
                  <a:pt x="2430379" y="304801"/>
                  <a:pt x="2377440" y="322447"/>
                </a:cubicBezTo>
                <a:cubicBezTo>
                  <a:pt x="2324501" y="340093"/>
                  <a:pt x="2258728" y="401053"/>
                  <a:pt x="2204185" y="428324"/>
                </a:cubicBezTo>
                <a:cubicBezTo>
                  <a:pt x="2149642" y="455595"/>
                  <a:pt x="2109537" y="473242"/>
                  <a:pt x="2050181" y="486076"/>
                </a:cubicBezTo>
                <a:cubicBezTo>
                  <a:pt x="1990825" y="498910"/>
                  <a:pt x="1894572" y="518161"/>
                  <a:pt x="1848050" y="505327"/>
                </a:cubicBezTo>
                <a:cubicBezTo>
                  <a:pt x="1801528" y="492493"/>
                  <a:pt x="1809549" y="434741"/>
                  <a:pt x="1771048" y="409074"/>
                </a:cubicBezTo>
                <a:cubicBezTo>
                  <a:pt x="1732547" y="383407"/>
                  <a:pt x="1668379" y="368968"/>
                  <a:pt x="1617044" y="351322"/>
                </a:cubicBezTo>
                <a:cubicBezTo>
                  <a:pt x="1565709" y="333676"/>
                  <a:pt x="1511166" y="319238"/>
                  <a:pt x="1463040" y="303196"/>
                </a:cubicBezTo>
                <a:cubicBezTo>
                  <a:pt x="1414914" y="287154"/>
                  <a:pt x="1378017" y="277529"/>
                  <a:pt x="1328286" y="255070"/>
                </a:cubicBezTo>
                <a:cubicBezTo>
                  <a:pt x="1278556" y="232611"/>
                  <a:pt x="1215992" y="198922"/>
                  <a:pt x="1164657" y="168442"/>
                </a:cubicBezTo>
                <a:cubicBezTo>
                  <a:pt x="1113322" y="137962"/>
                  <a:pt x="1070009" y="97857"/>
                  <a:pt x="1020278" y="72190"/>
                </a:cubicBezTo>
                <a:cubicBezTo>
                  <a:pt x="970547" y="46523"/>
                  <a:pt x="943275" y="24063"/>
                  <a:pt x="866273" y="14438"/>
                </a:cubicBezTo>
                <a:cubicBezTo>
                  <a:pt x="789271" y="4813"/>
                  <a:pt x="644892" y="12834"/>
                  <a:pt x="558265" y="14438"/>
                </a:cubicBezTo>
                <a:cubicBezTo>
                  <a:pt x="471638" y="16042"/>
                  <a:pt x="404260" y="0"/>
                  <a:pt x="346509" y="24063"/>
                </a:cubicBezTo>
                <a:cubicBezTo>
                  <a:pt x="288758" y="48126"/>
                  <a:pt x="250257" y="123524"/>
                  <a:pt x="211756" y="158817"/>
                </a:cubicBezTo>
                <a:cubicBezTo>
                  <a:pt x="173255" y="194110"/>
                  <a:pt x="150796" y="197318"/>
                  <a:pt x="115503" y="235819"/>
                </a:cubicBezTo>
                <a:cubicBezTo>
                  <a:pt x="80210" y="274320"/>
                  <a:pt x="1604" y="376989"/>
                  <a:pt x="0" y="389823"/>
                </a:cubicBezTo>
              </a:path>
            </a:pathLst>
          </a:custGeom>
          <a:ln w="76200">
            <a:solidFill>
              <a:srgbClr val="00B05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83" name="Picture 2"/>
          <p:cNvPicPr>
            <a:picLocks noChangeAspect="1" noChangeArrowheads="1"/>
          </p:cNvPicPr>
          <p:nvPr/>
        </p:nvPicPr>
        <p:blipFill>
          <a:blip r:embed="rId5"/>
          <a:srcRect/>
          <a:stretch>
            <a:fillRect/>
          </a:stretch>
        </p:blipFill>
        <p:spPr bwMode="auto">
          <a:xfrm>
            <a:off x="3276600" y="762000"/>
            <a:ext cx="2286000" cy="1435101"/>
          </a:xfrm>
          <a:prstGeom prst="rect">
            <a:avLst/>
          </a:prstGeom>
          <a:noFill/>
          <a:ln w="9525">
            <a:noFill/>
            <a:miter lim="800000"/>
            <a:headEnd/>
            <a:tailEnd/>
          </a:ln>
          <a:effectLst/>
        </p:spPr>
      </p:pic>
      <p:sp>
        <p:nvSpPr>
          <p:cNvPr id="102" name="5-Point Star 101"/>
          <p:cNvSpPr/>
          <p:nvPr/>
        </p:nvSpPr>
        <p:spPr>
          <a:xfrm>
            <a:off x="1981200" y="3124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a:off x="3429000" y="2209800"/>
            <a:ext cx="5715000" cy="677108"/>
          </a:xfrm>
          <a:prstGeom prst="rect">
            <a:avLst/>
          </a:prstGeom>
          <a:solidFill>
            <a:schemeClr val="bg1"/>
          </a:solidFill>
          <a:ln w="50800">
            <a:solidFill>
              <a:srgbClr val="FF0000"/>
            </a:solidFill>
          </a:ln>
        </p:spPr>
        <p:txBody>
          <a:bodyPr wrap="square" rtlCol="0">
            <a:spAutoFit/>
          </a:bodyPr>
          <a:lstStyle/>
          <a:p>
            <a:pPr algn="ctr"/>
            <a:r>
              <a:rPr lang="en-US" sz="3800" b="1" dirty="0" smtClean="0"/>
              <a:t>1900 mile march complete </a:t>
            </a:r>
          </a:p>
        </p:txBody>
      </p:sp>
      <p:sp>
        <p:nvSpPr>
          <p:cNvPr id="45" name="TextBox 44"/>
          <p:cNvSpPr txBox="1"/>
          <p:nvPr/>
        </p:nvSpPr>
        <p:spPr>
          <a:xfrm>
            <a:off x="3124200" y="5715000"/>
            <a:ext cx="6096000" cy="584775"/>
          </a:xfrm>
          <a:prstGeom prst="rect">
            <a:avLst/>
          </a:prstGeom>
          <a:solidFill>
            <a:schemeClr val="bg1"/>
          </a:solidFill>
        </p:spPr>
        <p:txBody>
          <a:bodyPr wrap="square" rtlCol="0">
            <a:spAutoFit/>
          </a:bodyPr>
          <a:lstStyle/>
          <a:p>
            <a:r>
              <a:rPr lang="en-US" sz="3200" b="1" dirty="0" smtClean="0"/>
              <a:t>Battalion released July 1847</a:t>
            </a:r>
          </a:p>
        </p:txBody>
      </p:sp>
      <p:sp>
        <p:nvSpPr>
          <p:cNvPr id="46" name="TextBox 45"/>
          <p:cNvSpPr txBox="1"/>
          <p:nvPr/>
        </p:nvSpPr>
        <p:spPr>
          <a:xfrm>
            <a:off x="3124200" y="5161002"/>
            <a:ext cx="6019800" cy="553998"/>
          </a:xfrm>
          <a:prstGeom prst="rect">
            <a:avLst/>
          </a:prstGeom>
          <a:solidFill>
            <a:schemeClr val="bg1"/>
          </a:solidFill>
        </p:spPr>
        <p:txBody>
          <a:bodyPr wrap="square" rtlCol="0">
            <a:spAutoFit/>
          </a:bodyPr>
          <a:lstStyle/>
          <a:p>
            <a:r>
              <a:rPr lang="en-US" sz="3000" b="1" dirty="0" smtClean="0"/>
              <a:t>Brigham Young arrives SLV July 1847</a:t>
            </a:r>
          </a:p>
        </p:txBody>
      </p:sp>
      <p:sp>
        <p:nvSpPr>
          <p:cNvPr id="48" name="TextBox 47"/>
          <p:cNvSpPr txBox="1"/>
          <p:nvPr/>
        </p:nvSpPr>
        <p:spPr>
          <a:xfrm>
            <a:off x="0" y="6248400"/>
            <a:ext cx="9144000" cy="584775"/>
          </a:xfrm>
          <a:prstGeom prst="rect">
            <a:avLst/>
          </a:prstGeom>
          <a:solidFill>
            <a:schemeClr val="bg1"/>
          </a:solidFill>
        </p:spPr>
        <p:txBody>
          <a:bodyPr wrap="square" rtlCol="0">
            <a:spAutoFit/>
          </a:bodyPr>
          <a:lstStyle/>
          <a:p>
            <a:r>
              <a:rPr lang="en-US" sz="3200" b="1" dirty="0" smtClean="0"/>
              <a:t>	men take various routes home to new land </a:t>
            </a:r>
          </a:p>
        </p:txBody>
      </p:sp>
      <p:grpSp>
        <p:nvGrpSpPr>
          <p:cNvPr id="52" name="Group 51"/>
          <p:cNvGrpSpPr/>
          <p:nvPr/>
        </p:nvGrpSpPr>
        <p:grpSpPr>
          <a:xfrm>
            <a:off x="993007" y="2971800"/>
            <a:ext cx="4608872" cy="2235468"/>
            <a:chOff x="993007" y="2971800"/>
            <a:chExt cx="4608872" cy="2235468"/>
          </a:xfrm>
        </p:grpSpPr>
        <p:sp>
          <p:nvSpPr>
            <p:cNvPr id="70" name="Freeform 69"/>
            <p:cNvSpPr/>
            <p:nvPr/>
          </p:nvSpPr>
          <p:spPr>
            <a:xfrm>
              <a:off x="993007" y="4379495"/>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TextBox 39"/>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68" name="Freeform 67"/>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5-Point Star 61"/>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43" name="TextBox 42"/>
          <p:cNvSpPr txBox="1"/>
          <p:nvPr/>
        </p:nvSpPr>
        <p:spPr>
          <a:xfrm>
            <a:off x="228600" y="4724400"/>
            <a:ext cx="1449628" cy="830997"/>
          </a:xfrm>
          <a:prstGeom prst="rect">
            <a:avLst/>
          </a:prstGeom>
          <a:noFill/>
        </p:spPr>
        <p:txBody>
          <a:bodyPr wrap="none" rtlCol="0">
            <a:spAutoFit/>
          </a:bodyPr>
          <a:lstStyle/>
          <a:p>
            <a:r>
              <a:rPr lang="en-US" sz="2400" b="1" dirty="0" smtClean="0"/>
              <a:t>San Diego</a:t>
            </a:r>
          </a:p>
          <a:p>
            <a:r>
              <a:rPr lang="en-US" sz="2400" b="1" dirty="0" smtClean="0"/>
              <a:t> Jan 1847</a:t>
            </a:r>
            <a:endParaRPr lang="en-US" sz="2400" b="1" dirty="0"/>
          </a:p>
        </p:txBody>
      </p:sp>
      <p:sp>
        <p:nvSpPr>
          <p:cNvPr id="36" name="5-Point Star 35"/>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4" name="5-Point Star 43"/>
          <p:cNvSpPr/>
          <p:nvPr/>
        </p:nvSpPr>
        <p:spPr>
          <a:xfrm>
            <a:off x="7620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1026" name="Picture 2"/>
          <p:cNvPicPr>
            <a:picLocks noChangeAspect="1" noChangeArrowheads="1"/>
          </p:cNvPicPr>
          <p:nvPr/>
        </p:nvPicPr>
        <p:blipFill>
          <a:blip r:embed="rId6"/>
          <a:srcRect/>
          <a:stretch>
            <a:fillRect/>
          </a:stretch>
        </p:blipFill>
        <p:spPr bwMode="auto">
          <a:xfrm>
            <a:off x="4343400" y="1600200"/>
            <a:ext cx="3932626" cy="4645671"/>
          </a:xfrm>
          <a:prstGeom prst="rect">
            <a:avLst/>
          </a:prstGeom>
          <a:noFill/>
          <a:ln w="50800">
            <a:solidFill>
              <a:srgbClr val="D48E82"/>
            </a:solidFill>
            <a:miter lim="800000"/>
            <a:headEnd/>
            <a:tailEnd/>
          </a:ln>
          <a:effectLst/>
        </p:spPr>
      </p:pic>
      <p:sp useBgFill="1">
        <p:nvSpPr>
          <p:cNvPr id="53" name="TextBox 3"/>
          <p:cNvSpPr txBox="1">
            <a:spLocks noChangeArrowheads="1"/>
          </p:cNvSpPr>
          <p:nvPr/>
        </p:nvSpPr>
        <p:spPr bwMode="auto">
          <a:xfrm>
            <a:off x="0" y="0"/>
            <a:ext cx="9144000" cy="646331"/>
          </a:xfrm>
          <a:prstGeom prst="rect">
            <a:avLst/>
          </a:prstGeom>
          <a:ln w="9525">
            <a:noFill/>
            <a:miter lim="800000"/>
            <a:headEnd/>
            <a:tailEnd/>
          </a:ln>
        </p:spPr>
        <p:txBody>
          <a:bodyPr wrap="square">
            <a:spAutoFit/>
          </a:bodyPr>
          <a:lstStyle/>
          <a:p>
            <a:pPr algn="ctr">
              <a:defRPr/>
            </a:pPr>
            <a:r>
              <a:rPr lang="en-US" sz="3600" b="1" dirty="0" smtClean="0">
                <a:solidFill>
                  <a:srgbClr val="0070C0"/>
                </a:solidFill>
                <a:effectLst>
                  <a:outerShdw dist="38100" dir="7200000" algn="ctr" rotWithShape="0">
                    <a:schemeClr val="tx1"/>
                  </a:outerShdw>
                </a:effectLst>
                <a:latin typeface="Calibri" pitchFamily="34" charset="0"/>
              </a:rPr>
              <a:t>What results from Mexican-American War?</a:t>
            </a:r>
            <a:endParaRPr lang="en-US" sz="3600" b="1" dirty="0">
              <a:solidFill>
                <a:srgbClr val="0070C0"/>
              </a:solidFill>
              <a:effectLst>
                <a:outerShdw dist="38100" dir="72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1"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360"/>
                                          </p:val>
                                        </p:tav>
                                        <p:tav tm="100000">
                                          <p:val>
                                            <p:fltVal val="0"/>
                                          </p:val>
                                        </p:tav>
                                      </p:tavLst>
                                    </p:anim>
                                    <p:animEffect transition="in" filter="fade">
                                      <p:cBhvr>
                                        <p:cTn id="10" dur="1000"/>
                                        <p:tgtEl>
                                          <p:spTgt spid="49"/>
                                        </p:tgtEl>
                                      </p:cBhvr>
                                    </p:animEffect>
                                  </p:childTnLst>
                                </p:cTn>
                              </p:par>
                              <p:par>
                                <p:cTn id="11" presetID="49" presetClass="exit" presetSubtype="0" accel="100000" fill="hold" grpId="0" nodeType="withEffect">
                                  <p:stCondLst>
                                    <p:cond delay="0"/>
                                  </p:stCondLst>
                                  <p:childTnLst>
                                    <p:anim calcmode="lin" valueType="num">
                                      <p:cBhvr>
                                        <p:cTn id="12" dur="1000"/>
                                        <p:tgtEl>
                                          <p:spTgt spid="50"/>
                                        </p:tgtEl>
                                        <p:attrNameLst>
                                          <p:attrName>ppt_w</p:attrName>
                                        </p:attrNameLst>
                                      </p:cBhvr>
                                      <p:tavLst>
                                        <p:tav tm="0">
                                          <p:val>
                                            <p:strVal val="ppt_w"/>
                                          </p:val>
                                        </p:tav>
                                        <p:tav tm="100000">
                                          <p:val>
                                            <p:fltVal val="0"/>
                                          </p:val>
                                        </p:tav>
                                      </p:tavLst>
                                    </p:anim>
                                    <p:anim calcmode="lin" valueType="num">
                                      <p:cBhvr>
                                        <p:cTn id="13" dur="1000"/>
                                        <p:tgtEl>
                                          <p:spTgt spid="50"/>
                                        </p:tgtEl>
                                        <p:attrNameLst>
                                          <p:attrName>ppt_h</p:attrName>
                                        </p:attrNameLst>
                                      </p:cBhvr>
                                      <p:tavLst>
                                        <p:tav tm="0">
                                          <p:val>
                                            <p:strVal val="ppt_h"/>
                                          </p:val>
                                        </p:tav>
                                        <p:tav tm="100000">
                                          <p:val>
                                            <p:fltVal val="0"/>
                                          </p:val>
                                        </p:tav>
                                      </p:tavLst>
                                    </p:anim>
                                    <p:anim calcmode="lin" valueType="num">
                                      <p:cBhvr>
                                        <p:cTn id="14" dur="1000"/>
                                        <p:tgtEl>
                                          <p:spTgt spid="50"/>
                                        </p:tgtEl>
                                        <p:attrNameLst>
                                          <p:attrName>style.rotation</p:attrName>
                                        </p:attrNameLst>
                                      </p:cBhvr>
                                      <p:tavLst>
                                        <p:tav tm="0">
                                          <p:val>
                                            <p:fltVal val="0"/>
                                          </p:val>
                                        </p:tav>
                                        <p:tav tm="100000">
                                          <p:val>
                                            <p:fltVal val="360"/>
                                          </p:val>
                                        </p:tav>
                                      </p:tavLst>
                                    </p:anim>
                                    <p:animEffect transition="out" filter="fade">
                                      <p:cBhvr>
                                        <p:cTn id="15" dur="1000"/>
                                        <p:tgtEl>
                                          <p:spTgt spid="50"/>
                                        </p:tgtEl>
                                      </p:cBhvr>
                                    </p:animEffect>
                                    <p:set>
                                      <p:cBhvr>
                                        <p:cTn id="16" dur="1" fill="hold">
                                          <p:stCondLst>
                                            <p:cond delay="999"/>
                                          </p:stCondLst>
                                        </p:cTn>
                                        <p:tgtEl>
                                          <p:spTgt spid="50"/>
                                        </p:tgtEl>
                                        <p:attrNameLst>
                                          <p:attrName>style.visibility</p:attrName>
                                        </p:attrNameLst>
                                      </p:cBhvr>
                                      <p:to>
                                        <p:strVal val="hidden"/>
                                      </p:to>
                                    </p:set>
                                  </p:childTnLst>
                                </p:cTn>
                              </p:par>
                            </p:childTnLst>
                          </p:cTn>
                        </p:par>
                        <p:par>
                          <p:cTn id="17" fill="hold">
                            <p:stCondLst>
                              <p:cond delay="1000"/>
                            </p:stCondLst>
                            <p:childTnLst>
                              <p:par>
                                <p:cTn id="18" presetID="49" presetClass="entr" presetSubtype="0" decel="100000" fill="hold" grpId="0" nodeType="after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p:cTn id="20" dur="1000" fill="hold"/>
                                        <p:tgtEl>
                                          <p:spTgt spid="44"/>
                                        </p:tgtEl>
                                        <p:attrNameLst>
                                          <p:attrName>ppt_w</p:attrName>
                                        </p:attrNameLst>
                                      </p:cBhvr>
                                      <p:tavLst>
                                        <p:tav tm="0">
                                          <p:val>
                                            <p:fltVal val="0"/>
                                          </p:val>
                                        </p:tav>
                                        <p:tav tm="100000">
                                          <p:val>
                                            <p:strVal val="#ppt_w"/>
                                          </p:val>
                                        </p:tav>
                                      </p:tavLst>
                                    </p:anim>
                                    <p:anim calcmode="lin" valueType="num">
                                      <p:cBhvr>
                                        <p:cTn id="21" dur="1000" fill="hold"/>
                                        <p:tgtEl>
                                          <p:spTgt spid="44"/>
                                        </p:tgtEl>
                                        <p:attrNameLst>
                                          <p:attrName>ppt_h</p:attrName>
                                        </p:attrNameLst>
                                      </p:cBhvr>
                                      <p:tavLst>
                                        <p:tav tm="0">
                                          <p:val>
                                            <p:fltVal val="0"/>
                                          </p:val>
                                        </p:tav>
                                        <p:tav tm="100000">
                                          <p:val>
                                            <p:strVal val="#ppt_h"/>
                                          </p:val>
                                        </p:tav>
                                      </p:tavLst>
                                    </p:anim>
                                    <p:anim calcmode="lin" valueType="num">
                                      <p:cBhvr>
                                        <p:cTn id="22" dur="1000" fill="hold"/>
                                        <p:tgtEl>
                                          <p:spTgt spid="44"/>
                                        </p:tgtEl>
                                        <p:attrNameLst>
                                          <p:attrName>style.rotation</p:attrName>
                                        </p:attrNameLst>
                                      </p:cBhvr>
                                      <p:tavLst>
                                        <p:tav tm="0">
                                          <p:val>
                                            <p:fltVal val="360"/>
                                          </p:val>
                                        </p:tav>
                                        <p:tav tm="100000">
                                          <p:val>
                                            <p:fltVal val="0"/>
                                          </p:val>
                                        </p:tav>
                                      </p:tavLst>
                                    </p:anim>
                                    <p:animEffect transition="in" filter="fade">
                                      <p:cBhvr>
                                        <p:cTn id="23" dur="1000"/>
                                        <p:tgtEl>
                                          <p:spTgt spid="4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1000"/>
                                        <p:tgtEl>
                                          <p:spTgt spid="43"/>
                                        </p:tgtEl>
                                      </p:cBhvr>
                                    </p:animEffect>
                                  </p:childTnLst>
                                </p:cTn>
                              </p:par>
                            </p:childTnLst>
                          </p:cTn>
                        </p:par>
                        <p:par>
                          <p:cTn id="27" fill="hold">
                            <p:stCondLst>
                              <p:cond delay="2000"/>
                            </p:stCondLst>
                            <p:childTnLst>
                              <p:par>
                                <p:cTn id="28" presetID="53" presetClass="entr" presetSubtype="0" fill="hold" grpId="0" nodeType="afterEffect">
                                  <p:stCondLst>
                                    <p:cond delay="0"/>
                                  </p:stCondLst>
                                  <p:childTnLst>
                                    <p:set>
                                      <p:cBhvr>
                                        <p:cTn id="29" dur="1" fill="hold">
                                          <p:stCondLst>
                                            <p:cond delay="0"/>
                                          </p:stCondLst>
                                        </p:cTn>
                                        <p:tgtEl>
                                          <p:spTgt spid="41"/>
                                        </p:tgtEl>
                                        <p:attrNameLst>
                                          <p:attrName>style.visibility</p:attrName>
                                        </p:attrNameLst>
                                      </p:cBhvr>
                                      <p:to>
                                        <p:strVal val="visible"/>
                                      </p:to>
                                    </p:set>
                                    <p:anim calcmode="lin" valueType="num">
                                      <p:cBhvr>
                                        <p:cTn id="30" dur="1000" fill="hold"/>
                                        <p:tgtEl>
                                          <p:spTgt spid="41"/>
                                        </p:tgtEl>
                                        <p:attrNameLst>
                                          <p:attrName>ppt_w</p:attrName>
                                        </p:attrNameLst>
                                      </p:cBhvr>
                                      <p:tavLst>
                                        <p:tav tm="0">
                                          <p:val>
                                            <p:fltVal val="0"/>
                                          </p:val>
                                        </p:tav>
                                        <p:tav tm="100000">
                                          <p:val>
                                            <p:strVal val="#ppt_w"/>
                                          </p:val>
                                        </p:tav>
                                      </p:tavLst>
                                    </p:anim>
                                    <p:anim calcmode="lin" valueType="num">
                                      <p:cBhvr>
                                        <p:cTn id="31" dur="1000" fill="hold"/>
                                        <p:tgtEl>
                                          <p:spTgt spid="41"/>
                                        </p:tgtEl>
                                        <p:attrNameLst>
                                          <p:attrName>ppt_h</p:attrName>
                                        </p:attrNameLst>
                                      </p:cBhvr>
                                      <p:tavLst>
                                        <p:tav tm="0">
                                          <p:val>
                                            <p:fltVal val="0"/>
                                          </p:val>
                                        </p:tav>
                                        <p:tav tm="100000">
                                          <p:val>
                                            <p:strVal val="#ppt_h"/>
                                          </p:val>
                                        </p:tav>
                                      </p:tavLst>
                                    </p:anim>
                                    <p:animEffect transition="in" filter="fade">
                                      <p:cBhvr>
                                        <p:cTn id="32" dur="1000"/>
                                        <p:tgtEl>
                                          <p:spTgt spid="4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grpId="1" nodeType="clickEffect">
                                  <p:stCondLst>
                                    <p:cond delay="0"/>
                                  </p:stCondLst>
                                  <p:childTnLst>
                                    <p:animEffect transition="out" filter="fade">
                                      <p:cBhvr>
                                        <p:cTn id="36" dur="1000"/>
                                        <p:tgtEl>
                                          <p:spTgt spid="41"/>
                                        </p:tgtEl>
                                      </p:cBhvr>
                                    </p:animEffect>
                                    <p:set>
                                      <p:cBhvr>
                                        <p:cTn id="37" dur="1" fill="hold">
                                          <p:stCondLst>
                                            <p:cond delay="999"/>
                                          </p:stCondLst>
                                        </p:cTn>
                                        <p:tgtEl>
                                          <p:spTgt spid="41"/>
                                        </p:tgtEl>
                                        <p:attrNameLst>
                                          <p:attrName>style.visibility</p:attrName>
                                        </p:attrNameLst>
                                      </p:cBhvr>
                                      <p:to>
                                        <p:strVal val="hidden"/>
                                      </p:to>
                                    </p:se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82"/>
                                        </p:tgtEl>
                                        <p:attrNameLst>
                                          <p:attrName>style.visibility</p:attrName>
                                        </p:attrNameLst>
                                      </p:cBhvr>
                                      <p:to>
                                        <p:strVal val="visible"/>
                                      </p:to>
                                    </p:set>
                                    <p:animEffect transition="in" filter="wipe(right)">
                                      <p:cBhvr>
                                        <p:cTn id="44" dur="1000"/>
                                        <p:tgtEl>
                                          <p:spTgt spid="82"/>
                                        </p:tgtEl>
                                      </p:cBhvr>
                                    </p:animEffect>
                                  </p:childTnLst>
                                </p:cTn>
                              </p:par>
                            </p:childTnLst>
                          </p:cTn>
                        </p:par>
                        <p:par>
                          <p:cTn id="45" fill="hold">
                            <p:stCondLst>
                              <p:cond delay="2000"/>
                            </p:stCondLst>
                            <p:childTnLst>
                              <p:par>
                                <p:cTn id="46" presetID="49" presetClass="entr" presetSubtype="0" decel="100000" fill="hold" grpId="1" nodeType="afterEffect">
                                  <p:stCondLst>
                                    <p:cond delay="0"/>
                                  </p:stCondLst>
                                  <p:childTnLst>
                                    <p:set>
                                      <p:cBhvr>
                                        <p:cTn id="47" dur="1" fill="hold">
                                          <p:stCondLst>
                                            <p:cond delay="0"/>
                                          </p:stCondLst>
                                        </p:cTn>
                                        <p:tgtEl>
                                          <p:spTgt spid="102"/>
                                        </p:tgtEl>
                                        <p:attrNameLst>
                                          <p:attrName>style.visibility</p:attrName>
                                        </p:attrNameLst>
                                      </p:cBhvr>
                                      <p:to>
                                        <p:strVal val="visible"/>
                                      </p:to>
                                    </p:set>
                                    <p:anim calcmode="lin" valueType="num">
                                      <p:cBhvr>
                                        <p:cTn id="48" dur="1000" fill="hold"/>
                                        <p:tgtEl>
                                          <p:spTgt spid="102"/>
                                        </p:tgtEl>
                                        <p:attrNameLst>
                                          <p:attrName>ppt_w</p:attrName>
                                        </p:attrNameLst>
                                      </p:cBhvr>
                                      <p:tavLst>
                                        <p:tav tm="0">
                                          <p:val>
                                            <p:fltVal val="0"/>
                                          </p:val>
                                        </p:tav>
                                        <p:tav tm="100000">
                                          <p:val>
                                            <p:strVal val="#ppt_w"/>
                                          </p:val>
                                        </p:tav>
                                      </p:tavLst>
                                    </p:anim>
                                    <p:anim calcmode="lin" valueType="num">
                                      <p:cBhvr>
                                        <p:cTn id="49" dur="1000" fill="hold"/>
                                        <p:tgtEl>
                                          <p:spTgt spid="102"/>
                                        </p:tgtEl>
                                        <p:attrNameLst>
                                          <p:attrName>ppt_h</p:attrName>
                                        </p:attrNameLst>
                                      </p:cBhvr>
                                      <p:tavLst>
                                        <p:tav tm="0">
                                          <p:val>
                                            <p:fltVal val="0"/>
                                          </p:val>
                                        </p:tav>
                                        <p:tav tm="100000">
                                          <p:val>
                                            <p:strVal val="#ppt_h"/>
                                          </p:val>
                                        </p:tav>
                                      </p:tavLst>
                                    </p:anim>
                                    <p:anim calcmode="lin" valueType="num">
                                      <p:cBhvr>
                                        <p:cTn id="50" dur="1000" fill="hold"/>
                                        <p:tgtEl>
                                          <p:spTgt spid="102"/>
                                        </p:tgtEl>
                                        <p:attrNameLst>
                                          <p:attrName>style.rotation</p:attrName>
                                        </p:attrNameLst>
                                      </p:cBhvr>
                                      <p:tavLst>
                                        <p:tav tm="0">
                                          <p:val>
                                            <p:fltVal val="360"/>
                                          </p:val>
                                        </p:tav>
                                        <p:tav tm="100000">
                                          <p:val>
                                            <p:fltVal val="0"/>
                                          </p:val>
                                        </p:tav>
                                      </p:tavLst>
                                    </p:anim>
                                    <p:animEffect transition="in" filter="fade">
                                      <p:cBhvr>
                                        <p:cTn id="51" dur="1000"/>
                                        <p:tgtEl>
                                          <p:spTgt spid="102"/>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0"/>
                                        <p:tgtEl>
                                          <p:spTgt spid="45"/>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48"/>
                                        </p:tgtEl>
                                        <p:attrNameLst>
                                          <p:attrName>style.visibility</p:attrName>
                                        </p:attrNameLst>
                                      </p:cBhvr>
                                      <p:to>
                                        <p:strVal val="visible"/>
                                      </p:to>
                                    </p:set>
                                    <p:animEffect transition="in" filter="fade">
                                      <p:cBhvr>
                                        <p:cTn id="61" dur="1000"/>
                                        <p:tgtEl>
                                          <p:spTgt spid="4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73"/>
                                        </p:tgtEl>
                                        <p:attrNameLst>
                                          <p:attrName>style.visibility</p:attrName>
                                        </p:attrNameLst>
                                      </p:cBhvr>
                                      <p:to>
                                        <p:strVal val="visible"/>
                                      </p:to>
                                    </p:set>
                                    <p:animEffect transition="in" filter="wipe(down)">
                                      <p:cBhvr>
                                        <p:cTn id="64" dur="1000"/>
                                        <p:tgtEl>
                                          <p:spTgt spid="73"/>
                                        </p:tgtEl>
                                      </p:cBhvr>
                                    </p:animEffect>
                                  </p:childTnLst>
                                </p:cTn>
                              </p:par>
                              <p:par>
                                <p:cTn id="65" presetID="22" presetClass="entr" presetSubtype="4" fill="hold" nodeType="withEffect">
                                  <p:stCondLst>
                                    <p:cond delay="0"/>
                                  </p:stCondLst>
                                  <p:childTnLst>
                                    <p:set>
                                      <p:cBhvr>
                                        <p:cTn id="66" dur="1" fill="hold">
                                          <p:stCondLst>
                                            <p:cond delay="0"/>
                                          </p:stCondLst>
                                        </p:cTn>
                                        <p:tgtEl>
                                          <p:spTgt spid="47"/>
                                        </p:tgtEl>
                                        <p:attrNameLst>
                                          <p:attrName>style.visibility</p:attrName>
                                        </p:attrNameLst>
                                      </p:cBhvr>
                                      <p:to>
                                        <p:strVal val="visible"/>
                                      </p:to>
                                    </p:set>
                                    <p:animEffect transition="in" filter="wipe(down)">
                                      <p:cBhvr>
                                        <p:cTn id="67" dur="1000"/>
                                        <p:tgtEl>
                                          <p:spTgt spid="47"/>
                                        </p:tgtEl>
                                      </p:cBhvr>
                                    </p:animEffect>
                                  </p:childTnLst>
                                </p:cTn>
                              </p:par>
                              <p:par>
                                <p:cTn id="68" presetID="10" presetClass="exit" presetSubtype="0" fill="hold" grpId="1" nodeType="withEffect">
                                  <p:stCondLst>
                                    <p:cond delay="0"/>
                                  </p:stCondLst>
                                  <p:childTnLst>
                                    <p:animEffect transition="out" filter="fade">
                                      <p:cBhvr>
                                        <p:cTn id="69" dur="1000"/>
                                        <p:tgtEl>
                                          <p:spTgt spid="45"/>
                                        </p:tgtEl>
                                      </p:cBhvr>
                                    </p:animEffect>
                                    <p:set>
                                      <p:cBhvr>
                                        <p:cTn id="70" dur="1" fill="hold">
                                          <p:stCondLst>
                                            <p:cond delay="999"/>
                                          </p:stCondLst>
                                        </p:cTn>
                                        <p:tgtEl>
                                          <p:spTgt spid="45"/>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46"/>
                                        </p:tgtEl>
                                      </p:cBhvr>
                                    </p:animEffect>
                                    <p:set>
                                      <p:cBhvr>
                                        <p:cTn id="73" dur="1" fill="hold">
                                          <p:stCondLst>
                                            <p:cond delay="999"/>
                                          </p:stCondLst>
                                        </p:cTn>
                                        <p:tgtEl>
                                          <p:spTgt spid="46"/>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82"/>
                                        </p:tgtEl>
                                      </p:cBhvr>
                                    </p:animEffect>
                                    <p:set>
                                      <p:cBhvr>
                                        <p:cTn id="76" dur="1" fill="hold">
                                          <p:stCondLst>
                                            <p:cond delay="999"/>
                                          </p:stCondLst>
                                        </p:cTn>
                                        <p:tgtEl>
                                          <p:spTgt spid="82"/>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44"/>
                                        </p:tgtEl>
                                      </p:cBhvr>
                                    </p:animEffect>
                                    <p:set>
                                      <p:cBhvr>
                                        <p:cTn id="79" dur="1" fill="hold">
                                          <p:stCondLst>
                                            <p:cond delay="999"/>
                                          </p:stCondLst>
                                        </p:cTn>
                                        <p:tgtEl>
                                          <p:spTgt spid="44"/>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1000"/>
                                        <p:tgtEl>
                                          <p:spTgt spid="83"/>
                                        </p:tgtEl>
                                      </p:cBhvr>
                                    </p:animEffect>
                                    <p:set>
                                      <p:cBhvr>
                                        <p:cTn id="82" dur="1" fill="hold">
                                          <p:stCondLst>
                                            <p:cond delay="999"/>
                                          </p:stCondLst>
                                        </p:cTn>
                                        <p:tgtEl>
                                          <p:spTgt spid="83"/>
                                        </p:tgtEl>
                                        <p:attrNameLst>
                                          <p:attrName>style.visibility</p:attrName>
                                        </p:attrNameLst>
                                      </p:cBhvr>
                                      <p:to>
                                        <p:strVal val="hidden"/>
                                      </p:to>
                                    </p:set>
                                  </p:childTnLst>
                                </p:cTn>
                              </p:par>
                              <p:par>
                                <p:cTn id="83" presetID="10" presetClass="exit" presetSubtype="0" fill="hold" nodeType="withEffect">
                                  <p:stCondLst>
                                    <p:cond delay="0"/>
                                  </p:stCondLst>
                                  <p:childTnLst>
                                    <p:animEffect transition="out" filter="fade">
                                      <p:cBhvr>
                                        <p:cTn id="84" dur="1000"/>
                                        <p:tgtEl>
                                          <p:spTgt spid="52"/>
                                        </p:tgtEl>
                                      </p:cBhvr>
                                    </p:animEffect>
                                    <p:set>
                                      <p:cBhvr>
                                        <p:cTn id="85" dur="1" fill="hold">
                                          <p:stCondLst>
                                            <p:cond delay="999"/>
                                          </p:stCondLst>
                                        </p:cTn>
                                        <p:tgtEl>
                                          <p:spTgt spid="52"/>
                                        </p:tgtEl>
                                        <p:attrNameLst>
                                          <p:attrName>style.visibility</p:attrName>
                                        </p:attrNameLst>
                                      </p:cBhvr>
                                      <p:to>
                                        <p:strVal val="hidden"/>
                                      </p:to>
                                    </p:set>
                                  </p:childTnLst>
                                </p:cTn>
                              </p:par>
                              <p:par>
                                <p:cTn id="86" presetID="10" presetClass="exit" presetSubtype="0" fill="hold" grpId="0" nodeType="withEffect">
                                  <p:stCondLst>
                                    <p:cond delay="0"/>
                                  </p:stCondLst>
                                  <p:childTnLst>
                                    <p:animEffect transition="out" filter="fade">
                                      <p:cBhvr>
                                        <p:cTn id="87" dur="1000"/>
                                        <p:tgtEl>
                                          <p:spTgt spid="36"/>
                                        </p:tgtEl>
                                      </p:cBhvr>
                                    </p:animEffect>
                                    <p:set>
                                      <p:cBhvr>
                                        <p:cTn id="88" dur="1" fill="hold">
                                          <p:stCondLst>
                                            <p:cond delay="999"/>
                                          </p:stCondLst>
                                        </p:cTn>
                                        <p:tgtEl>
                                          <p:spTgt spid="36"/>
                                        </p:tgtEl>
                                        <p:attrNameLst>
                                          <p:attrName>style.visibility</p:attrName>
                                        </p:attrNameLst>
                                      </p:cBhvr>
                                      <p:to>
                                        <p:strVal val="hidden"/>
                                      </p:to>
                                    </p:set>
                                  </p:childTnLst>
                                </p:cTn>
                              </p:par>
                              <p:par>
                                <p:cTn id="89" presetID="10" presetClass="entr" presetSubtype="0" fill="hold" nodeType="withEffect">
                                  <p:stCondLst>
                                    <p:cond delay="0"/>
                                  </p:stCondLst>
                                  <p:childTnLst>
                                    <p:set>
                                      <p:cBhvr>
                                        <p:cTn id="90" dur="1" fill="hold">
                                          <p:stCondLst>
                                            <p:cond delay="0"/>
                                          </p:stCondLst>
                                        </p:cTn>
                                        <p:tgtEl>
                                          <p:spTgt spid="1026"/>
                                        </p:tgtEl>
                                        <p:attrNameLst>
                                          <p:attrName>style.visibility</p:attrName>
                                        </p:attrNameLst>
                                      </p:cBhvr>
                                      <p:to>
                                        <p:strVal val="visible"/>
                                      </p:to>
                                    </p:set>
                                    <p:animEffect transition="in" filter="fade">
                                      <p:cBhvr>
                                        <p:cTn id="91" dur="1000"/>
                                        <p:tgtEl>
                                          <p:spTgt spid="1026"/>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xit" presetSubtype="0" fill="hold" grpId="1" nodeType="clickEffect">
                                  <p:stCondLst>
                                    <p:cond delay="0"/>
                                  </p:stCondLst>
                                  <p:childTnLst>
                                    <p:animEffect transition="out" filter="fade">
                                      <p:cBhvr>
                                        <p:cTn id="95" dur="1000"/>
                                        <p:tgtEl>
                                          <p:spTgt spid="48"/>
                                        </p:tgtEl>
                                      </p:cBhvr>
                                    </p:animEffect>
                                    <p:set>
                                      <p:cBhvr>
                                        <p:cTn id="96" dur="1" fill="hold">
                                          <p:stCondLst>
                                            <p:cond delay="999"/>
                                          </p:stCondLst>
                                        </p:cTn>
                                        <p:tgtEl>
                                          <p:spTgt spid="48"/>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47"/>
                                        </p:tgtEl>
                                      </p:cBhvr>
                                    </p:animEffect>
                                    <p:set>
                                      <p:cBhvr>
                                        <p:cTn id="99" dur="1" fill="hold">
                                          <p:stCondLst>
                                            <p:cond delay="999"/>
                                          </p:stCondLst>
                                        </p:cTn>
                                        <p:tgtEl>
                                          <p:spTgt spid="47"/>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73"/>
                                        </p:tgtEl>
                                      </p:cBhvr>
                                    </p:animEffect>
                                    <p:set>
                                      <p:cBhvr>
                                        <p:cTn id="102" dur="1" fill="hold">
                                          <p:stCondLst>
                                            <p:cond delay="999"/>
                                          </p:stCondLst>
                                        </p:cTn>
                                        <p:tgtEl>
                                          <p:spTgt spid="73"/>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1000"/>
                                        <p:tgtEl>
                                          <p:spTgt spid="102"/>
                                        </p:tgtEl>
                                      </p:cBhvr>
                                    </p:animEffect>
                                    <p:set>
                                      <p:cBhvr>
                                        <p:cTn id="105" dur="1" fill="hold">
                                          <p:stCondLst>
                                            <p:cond delay="999"/>
                                          </p:stCondLst>
                                        </p:cTn>
                                        <p:tgtEl>
                                          <p:spTgt spid="102"/>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43"/>
                                        </p:tgtEl>
                                      </p:cBhvr>
                                    </p:animEffect>
                                    <p:set>
                                      <p:cBhvr>
                                        <p:cTn id="108" dur="1" fill="hold">
                                          <p:stCondLst>
                                            <p:cond delay="999"/>
                                          </p:stCondLst>
                                        </p:cTn>
                                        <p:tgtEl>
                                          <p:spTgt spid="43"/>
                                        </p:tgtEl>
                                        <p:attrNameLst>
                                          <p:attrName>style.visibility</p:attrName>
                                        </p:attrNameLst>
                                      </p:cBhvr>
                                      <p:to>
                                        <p:strVal val="hidden"/>
                                      </p:to>
                                    </p:set>
                                  </p:childTnLst>
                                </p:cTn>
                              </p:par>
                              <p:par>
                                <p:cTn id="109" presetID="10" presetClass="exit" presetSubtype="0" fill="hold" nodeType="withEffect">
                                  <p:stCondLst>
                                    <p:cond delay="0"/>
                                  </p:stCondLst>
                                  <p:childTnLst>
                                    <p:animEffect transition="out" filter="fade">
                                      <p:cBhvr>
                                        <p:cTn id="110" dur="1000"/>
                                        <p:tgtEl>
                                          <p:spTgt spid="1026"/>
                                        </p:tgtEl>
                                      </p:cBhvr>
                                    </p:animEffect>
                                    <p:set>
                                      <p:cBhvr>
                                        <p:cTn id="111" dur="1" fill="hold">
                                          <p:stCondLst>
                                            <p:cond delay="999"/>
                                          </p:stCondLst>
                                        </p:cTn>
                                        <p:tgtEl>
                                          <p:spTgt spid="1026"/>
                                        </p:tgtEl>
                                        <p:attrNameLst>
                                          <p:attrName>style.visibility</p:attrName>
                                        </p:attrNameLst>
                                      </p:cBhvr>
                                      <p:to>
                                        <p:strVal val="hidden"/>
                                      </p:to>
                                    </p:set>
                                  </p:childTnLst>
                                </p:cTn>
                              </p:par>
                            </p:childTnLst>
                          </p:cTn>
                        </p:par>
                        <p:par>
                          <p:cTn id="112" fill="hold">
                            <p:stCondLst>
                              <p:cond delay="1000"/>
                            </p:stCondLst>
                            <p:childTnLst>
                              <p:par>
                                <p:cTn id="113" presetID="53" presetClass="entr" presetSubtype="0" fill="hold" grpId="0" nodeType="afterEffect">
                                  <p:stCondLst>
                                    <p:cond delay="0"/>
                                  </p:stCondLst>
                                  <p:childTnLst>
                                    <p:set>
                                      <p:cBhvr>
                                        <p:cTn id="114" dur="1" fill="hold">
                                          <p:stCondLst>
                                            <p:cond delay="0"/>
                                          </p:stCondLst>
                                        </p:cTn>
                                        <p:tgtEl>
                                          <p:spTgt spid="53"/>
                                        </p:tgtEl>
                                        <p:attrNameLst>
                                          <p:attrName>style.visibility</p:attrName>
                                        </p:attrNameLst>
                                      </p:cBhvr>
                                      <p:to>
                                        <p:strVal val="visible"/>
                                      </p:to>
                                    </p:set>
                                    <p:anim calcmode="lin" valueType="num">
                                      <p:cBhvr>
                                        <p:cTn id="115" dur="1000" fill="hold"/>
                                        <p:tgtEl>
                                          <p:spTgt spid="53"/>
                                        </p:tgtEl>
                                        <p:attrNameLst>
                                          <p:attrName>ppt_w</p:attrName>
                                        </p:attrNameLst>
                                      </p:cBhvr>
                                      <p:tavLst>
                                        <p:tav tm="0">
                                          <p:val>
                                            <p:fltVal val="0"/>
                                          </p:val>
                                        </p:tav>
                                        <p:tav tm="100000">
                                          <p:val>
                                            <p:strVal val="#ppt_w"/>
                                          </p:val>
                                        </p:tav>
                                      </p:tavLst>
                                    </p:anim>
                                    <p:anim calcmode="lin" valueType="num">
                                      <p:cBhvr>
                                        <p:cTn id="116" dur="1000" fill="hold"/>
                                        <p:tgtEl>
                                          <p:spTgt spid="53"/>
                                        </p:tgtEl>
                                        <p:attrNameLst>
                                          <p:attrName>ppt_h</p:attrName>
                                        </p:attrNameLst>
                                      </p:cBhvr>
                                      <p:tavLst>
                                        <p:tav tm="0">
                                          <p:val>
                                            <p:fltVal val="0"/>
                                          </p:val>
                                        </p:tav>
                                        <p:tav tm="100000">
                                          <p:val>
                                            <p:strVal val="#ppt_h"/>
                                          </p:val>
                                        </p:tav>
                                      </p:tavLst>
                                    </p:anim>
                                    <p:animEffect transition="in" filter="fade">
                                      <p:cBhvr>
                                        <p:cTn id="117" dur="1000"/>
                                        <p:tgtEl>
                                          <p:spTgt spid="53"/>
                                        </p:tgtEl>
                                      </p:cBhvr>
                                    </p:animEffect>
                                  </p:childTnLst>
                                </p:cTn>
                              </p:par>
                              <p:par>
                                <p:cTn id="118" presetID="53" presetClass="exit" presetSubtype="0" fill="hold" grpId="0" nodeType="withEffect">
                                  <p:stCondLst>
                                    <p:cond delay="0"/>
                                  </p:stCondLst>
                                  <p:childTnLst>
                                    <p:anim calcmode="lin" valueType="num">
                                      <p:cBhvr>
                                        <p:cTn id="119" dur="1000"/>
                                        <p:tgtEl>
                                          <p:spTgt spid="34"/>
                                        </p:tgtEl>
                                        <p:attrNameLst>
                                          <p:attrName>ppt_w</p:attrName>
                                        </p:attrNameLst>
                                      </p:cBhvr>
                                      <p:tavLst>
                                        <p:tav tm="0">
                                          <p:val>
                                            <p:strVal val="ppt_w"/>
                                          </p:val>
                                        </p:tav>
                                        <p:tav tm="100000">
                                          <p:val>
                                            <p:fltVal val="0"/>
                                          </p:val>
                                        </p:tav>
                                      </p:tavLst>
                                    </p:anim>
                                    <p:anim calcmode="lin" valueType="num">
                                      <p:cBhvr>
                                        <p:cTn id="120" dur="1000"/>
                                        <p:tgtEl>
                                          <p:spTgt spid="34"/>
                                        </p:tgtEl>
                                        <p:attrNameLst>
                                          <p:attrName>ppt_h</p:attrName>
                                        </p:attrNameLst>
                                      </p:cBhvr>
                                      <p:tavLst>
                                        <p:tav tm="0">
                                          <p:val>
                                            <p:strVal val="ppt_h"/>
                                          </p:val>
                                        </p:tav>
                                        <p:tav tm="100000">
                                          <p:val>
                                            <p:fltVal val="0"/>
                                          </p:val>
                                        </p:tav>
                                      </p:tavLst>
                                    </p:anim>
                                    <p:animEffect transition="out" filter="fade">
                                      <p:cBhvr>
                                        <p:cTn id="121" dur="1000"/>
                                        <p:tgtEl>
                                          <p:spTgt spid="34"/>
                                        </p:tgtEl>
                                      </p:cBhvr>
                                    </p:animEffect>
                                    <p:set>
                                      <p:cBhvr>
                                        <p:cTn id="122" dur="1" fill="hold">
                                          <p:stCondLst>
                                            <p:cond delay="999"/>
                                          </p:stCondLst>
                                        </p:cTn>
                                        <p:tgtEl>
                                          <p:spTgt spid="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9" grpId="1" animBg="1"/>
      <p:bldP spid="34" grpId="0" animBg="1"/>
      <p:bldP spid="73" grpId="0" animBg="1"/>
      <p:bldP spid="73" grpId="1" animBg="1"/>
      <p:bldP spid="82" grpId="0" animBg="1"/>
      <p:bldP spid="82" grpId="1" animBg="1"/>
      <p:bldP spid="102" grpId="0" animBg="1"/>
      <p:bldP spid="102" grpId="1" animBg="1"/>
      <p:bldP spid="41" grpId="0" animBg="1"/>
      <p:bldP spid="41" grpId="1" animBg="1"/>
      <p:bldP spid="45" grpId="0" animBg="1"/>
      <p:bldP spid="45" grpId="1" animBg="1"/>
      <p:bldP spid="46" grpId="0" animBg="1"/>
      <p:bldP spid="46" grpId="1" animBg="1"/>
      <p:bldP spid="48" grpId="0" animBg="1"/>
      <p:bldP spid="48" grpId="1" animBg="1"/>
      <p:bldP spid="43" grpId="0"/>
      <p:bldP spid="43" grpId="1"/>
      <p:bldP spid="36" grpId="0" animBg="1"/>
      <p:bldP spid="44" grpId="0" animBg="1"/>
      <p:bldP spid="44" grpId="1" animBg="1"/>
      <p:bldP spid="5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7" name="TextBox 3"/>
          <p:cNvSpPr txBox="1">
            <a:spLocks noChangeArrowheads="1"/>
          </p:cNvSpPr>
          <p:nvPr/>
        </p:nvSpPr>
        <p:spPr bwMode="auto">
          <a:xfrm>
            <a:off x="0" y="0"/>
            <a:ext cx="9144000" cy="646331"/>
          </a:xfrm>
          <a:prstGeom prst="rect">
            <a:avLst/>
          </a:prstGeom>
          <a:ln w="9525">
            <a:noFill/>
            <a:miter lim="800000"/>
            <a:headEnd/>
            <a:tailEnd/>
          </a:ln>
        </p:spPr>
        <p:txBody>
          <a:bodyPr wrap="square">
            <a:spAutoFit/>
          </a:bodyPr>
          <a:lstStyle/>
          <a:p>
            <a:pPr algn="ctr">
              <a:defRPr/>
            </a:pPr>
            <a:r>
              <a:rPr lang="en-US" sz="3600" b="1" dirty="0" smtClean="0">
                <a:solidFill>
                  <a:srgbClr val="0070C0"/>
                </a:solidFill>
                <a:effectLst>
                  <a:outerShdw dist="38100" dir="7200000" algn="ctr" rotWithShape="0">
                    <a:schemeClr val="tx1"/>
                  </a:outerShdw>
                </a:effectLst>
                <a:latin typeface="Calibri" pitchFamily="34" charset="0"/>
              </a:rPr>
              <a:t>What results from Mexican-American War?</a:t>
            </a:r>
            <a:endParaRPr lang="en-US" sz="3600" b="1" dirty="0">
              <a:solidFill>
                <a:srgbClr val="0070C0"/>
              </a:solidFill>
              <a:effectLst>
                <a:outerShdw dist="38100" dir="7200000" algn="ctr" rotWithShape="0">
                  <a:schemeClr val="tx1"/>
                </a:outerShdw>
              </a:effectLst>
              <a:latin typeface="Calibri" pitchFamily="34" charset="0"/>
            </a:endParaRPr>
          </a:p>
        </p:txBody>
      </p:sp>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sp>
        <p:nvSpPr>
          <p:cNvPr id="49" name="TextBox 48"/>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1847</a:t>
            </a:r>
          </a:p>
        </p:txBody>
      </p:sp>
      <p:sp>
        <p:nvSpPr>
          <p:cNvPr id="47" name="TextBox 46"/>
          <p:cNvSpPr txBox="1"/>
          <p:nvPr/>
        </p:nvSpPr>
        <p:spPr>
          <a:xfrm>
            <a:off x="0" y="3505200"/>
            <a:ext cx="9144000" cy="553998"/>
          </a:xfrm>
          <a:prstGeom prst="rect">
            <a:avLst/>
          </a:prstGeom>
          <a:solidFill>
            <a:schemeClr val="bg1">
              <a:alpha val="78000"/>
            </a:schemeClr>
          </a:solidFill>
        </p:spPr>
        <p:txBody>
          <a:bodyPr wrap="square" rtlCol="0">
            <a:spAutoFit/>
          </a:bodyPr>
          <a:lstStyle/>
          <a:p>
            <a:r>
              <a:rPr lang="en-US" sz="3000" b="1" dirty="0" smtClean="0"/>
              <a:t>     - military wages provides $30,000 to Church coffers</a:t>
            </a:r>
          </a:p>
        </p:txBody>
      </p:sp>
      <p:sp>
        <p:nvSpPr>
          <p:cNvPr id="51" name="TextBox 50"/>
          <p:cNvSpPr txBox="1"/>
          <p:nvPr/>
        </p:nvSpPr>
        <p:spPr>
          <a:xfrm>
            <a:off x="0" y="2971800"/>
            <a:ext cx="9144000" cy="553998"/>
          </a:xfrm>
          <a:prstGeom prst="rect">
            <a:avLst/>
          </a:prstGeom>
          <a:solidFill>
            <a:schemeClr val="bg1">
              <a:alpha val="78000"/>
            </a:schemeClr>
          </a:solidFill>
        </p:spPr>
        <p:txBody>
          <a:bodyPr wrap="square" rtlCol="0">
            <a:spAutoFit/>
          </a:bodyPr>
          <a:lstStyle/>
          <a:p>
            <a:r>
              <a:rPr lang="en-US" sz="3000" b="1" dirty="0" smtClean="0"/>
              <a:t>     - Battalion members develop new skills esp. irrigation</a:t>
            </a:r>
          </a:p>
        </p:txBody>
      </p:sp>
      <p:sp>
        <p:nvSpPr>
          <p:cNvPr id="52" name="TextBox 51"/>
          <p:cNvSpPr txBox="1"/>
          <p:nvPr/>
        </p:nvSpPr>
        <p:spPr>
          <a:xfrm>
            <a:off x="0" y="1524000"/>
            <a:ext cx="9144000" cy="1477328"/>
          </a:xfrm>
          <a:prstGeom prst="rect">
            <a:avLst/>
          </a:prstGeom>
          <a:solidFill>
            <a:schemeClr val="bg1">
              <a:alpha val="78000"/>
            </a:schemeClr>
          </a:solidFill>
        </p:spPr>
        <p:txBody>
          <a:bodyPr wrap="square" rtlCol="0">
            <a:spAutoFit/>
          </a:bodyPr>
          <a:lstStyle/>
          <a:p>
            <a:r>
              <a:rPr lang="en-US" sz="3000" b="1" dirty="0" smtClean="0"/>
              <a:t>     - no Mormon combat deaths occur </a:t>
            </a:r>
          </a:p>
          <a:p>
            <a:r>
              <a:rPr lang="en-US" sz="3000" b="1" dirty="0" smtClean="0"/>
              <a:t>     - 22 Mormon soldiers die of disease or natural causes</a:t>
            </a:r>
          </a:p>
          <a:p>
            <a:r>
              <a:rPr lang="en-US" sz="3000" b="1" dirty="0" smtClean="0"/>
              <a:t>     - one Mormon woman dies following childbirth</a:t>
            </a:r>
          </a:p>
        </p:txBody>
      </p:sp>
      <p:sp>
        <p:nvSpPr>
          <p:cNvPr id="55" name="TextBox 54"/>
          <p:cNvSpPr txBox="1"/>
          <p:nvPr/>
        </p:nvSpPr>
        <p:spPr>
          <a:xfrm>
            <a:off x="76200" y="4016514"/>
            <a:ext cx="9144000" cy="553998"/>
          </a:xfrm>
          <a:prstGeom prst="rect">
            <a:avLst/>
          </a:prstGeom>
          <a:solidFill>
            <a:schemeClr val="bg1">
              <a:alpha val="78000"/>
            </a:schemeClr>
          </a:solidFill>
        </p:spPr>
        <p:txBody>
          <a:bodyPr wrap="square" rtlCol="0">
            <a:spAutoFit/>
          </a:bodyPr>
          <a:lstStyle/>
          <a:p>
            <a:r>
              <a:rPr lang="en-US" sz="3000" b="1" dirty="0" smtClean="0"/>
              <a:t>    - Battalion gold diggers contribute $17,000 to Church</a:t>
            </a:r>
          </a:p>
        </p:txBody>
      </p:sp>
      <p:grpSp>
        <p:nvGrpSpPr>
          <p:cNvPr id="41" name="Group 40"/>
          <p:cNvGrpSpPr/>
          <p:nvPr/>
        </p:nvGrpSpPr>
        <p:grpSpPr>
          <a:xfrm>
            <a:off x="4114800" y="2743200"/>
            <a:ext cx="4728668" cy="3497997"/>
            <a:chOff x="4114800" y="2971800"/>
            <a:chExt cx="4728668" cy="3497997"/>
          </a:xfrm>
        </p:grpSpPr>
        <p:sp>
          <p:nvSpPr>
            <p:cNvPr id="30" name="Oval 29"/>
            <p:cNvSpPr/>
            <p:nvPr/>
          </p:nvSpPr>
          <p:spPr>
            <a:xfrm>
              <a:off x="4114800" y="3657600"/>
              <a:ext cx="1981200" cy="609600"/>
            </a:xfrm>
            <a:prstGeom prst="ellipse">
              <a:avLst/>
            </a:prstGeom>
            <a:noFill/>
            <a:ln w="508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486400" y="4191000"/>
              <a:ext cx="1981200" cy="609600"/>
            </a:xfrm>
            <a:prstGeom prst="ellipse">
              <a:avLst/>
            </a:prstGeom>
            <a:noFill/>
            <a:ln w="508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172200" y="2971800"/>
              <a:ext cx="798617" cy="1569660"/>
            </a:xfrm>
            <a:prstGeom prst="rect">
              <a:avLst/>
            </a:prstGeom>
            <a:noFill/>
          </p:spPr>
          <p:txBody>
            <a:bodyPr wrap="none" rtlCol="0">
              <a:spAutoFit/>
            </a:bodyPr>
            <a:lstStyle/>
            <a:p>
              <a:r>
                <a:rPr lang="en-US" sz="9600" dirty="0" smtClean="0">
                  <a:solidFill>
                    <a:srgbClr val="FF0000"/>
                  </a:solidFill>
                  <a:effectLst>
                    <a:outerShdw dist="50800" dir="6600000" algn="ctr" rotWithShape="0">
                      <a:schemeClr val="tx1"/>
                    </a:outerShdw>
                  </a:effectLst>
                </a:rPr>
                <a:t>+</a:t>
              </a:r>
              <a:endParaRPr lang="en-US" sz="9600" dirty="0">
                <a:solidFill>
                  <a:srgbClr val="FF0000"/>
                </a:solidFill>
                <a:effectLst>
                  <a:outerShdw dist="50800" dir="6600000" algn="ctr" rotWithShape="0">
                    <a:schemeClr val="tx1"/>
                  </a:outerShdw>
                </a:effectLst>
              </a:endParaRPr>
            </a:p>
          </p:txBody>
        </p:sp>
        <p:sp>
          <p:nvSpPr>
            <p:cNvPr id="33" name="TextBox 32"/>
            <p:cNvSpPr txBox="1"/>
            <p:nvPr/>
          </p:nvSpPr>
          <p:spPr>
            <a:xfrm rot="3390058">
              <a:off x="7181145" y="4477118"/>
              <a:ext cx="798617" cy="1569660"/>
            </a:xfrm>
            <a:prstGeom prst="rect">
              <a:avLst/>
            </a:prstGeom>
            <a:noFill/>
          </p:spPr>
          <p:txBody>
            <a:bodyPr wrap="square" rtlCol="0">
              <a:spAutoFit/>
            </a:bodyPr>
            <a:lstStyle/>
            <a:p>
              <a:r>
                <a:rPr lang="en-US" sz="9600" dirty="0" smtClean="0">
                  <a:solidFill>
                    <a:srgbClr val="FF0000"/>
                  </a:solidFill>
                  <a:effectLst>
                    <a:outerShdw dist="50800" dir="6600000" algn="ctr" rotWithShape="0">
                      <a:schemeClr val="tx1"/>
                    </a:outerShdw>
                  </a:effectLst>
                </a:rPr>
                <a:t>=</a:t>
              </a:r>
              <a:endParaRPr lang="en-US" sz="9600" dirty="0">
                <a:solidFill>
                  <a:srgbClr val="FF0000"/>
                </a:solidFill>
                <a:effectLst>
                  <a:outerShdw dist="50800" dir="6600000" algn="ctr" rotWithShape="0">
                    <a:schemeClr val="tx1"/>
                  </a:outerShdw>
                </a:effectLst>
              </a:endParaRPr>
            </a:p>
          </p:txBody>
        </p:sp>
        <p:sp>
          <p:nvSpPr>
            <p:cNvPr id="35" name="TextBox 34"/>
            <p:cNvSpPr txBox="1"/>
            <p:nvPr/>
          </p:nvSpPr>
          <p:spPr>
            <a:xfrm>
              <a:off x="6629400" y="5638800"/>
              <a:ext cx="2214068" cy="830997"/>
            </a:xfrm>
            <a:prstGeom prst="rect">
              <a:avLst/>
            </a:prstGeom>
            <a:solidFill>
              <a:schemeClr val="bg1"/>
            </a:solidFill>
          </p:spPr>
          <p:txBody>
            <a:bodyPr wrap="none" rtlCol="0">
              <a:spAutoFit/>
            </a:bodyPr>
            <a:lstStyle/>
            <a:p>
              <a:r>
                <a:rPr lang="en-US" sz="4800" dirty="0" smtClean="0">
                  <a:effectLst>
                    <a:outerShdw dist="50800" dir="6600000" algn="ctr" rotWithShape="0">
                      <a:schemeClr val="tx1"/>
                    </a:outerShdw>
                  </a:effectLst>
                </a:rPr>
                <a:t>$47,000</a:t>
              </a:r>
              <a:endParaRPr lang="en-US" sz="4800" dirty="0">
                <a:effectLst>
                  <a:outerShdw dist="50800" dir="6600000" algn="ctr" rotWithShape="0">
                    <a:schemeClr val="tx1"/>
                  </a:outerShdw>
                </a:effectLst>
              </a:endParaRPr>
            </a:p>
          </p:txBody>
        </p:sp>
      </p:grpSp>
      <p:sp>
        <p:nvSpPr>
          <p:cNvPr id="39" name="TextBox 38"/>
          <p:cNvSpPr txBox="1"/>
          <p:nvPr/>
        </p:nvSpPr>
        <p:spPr>
          <a:xfrm>
            <a:off x="1940352" y="4572000"/>
            <a:ext cx="3698448" cy="1569660"/>
          </a:xfrm>
          <a:prstGeom prst="rect">
            <a:avLst/>
          </a:prstGeom>
          <a:solidFill>
            <a:schemeClr val="bg1"/>
          </a:solidFill>
        </p:spPr>
        <p:txBody>
          <a:bodyPr wrap="none" rtlCol="0">
            <a:spAutoFit/>
          </a:bodyPr>
          <a:lstStyle/>
          <a:p>
            <a:pPr algn="ctr"/>
            <a:r>
              <a:rPr lang="en-US" sz="6000" b="1" dirty="0" smtClean="0">
                <a:solidFill>
                  <a:srgbClr val="FF0000"/>
                </a:solidFill>
                <a:effectLst>
                  <a:outerShdw dist="50800" dir="6600000" algn="ctr" rotWithShape="0">
                    <a:schemeClr val="tx1"/>
                  </a:outerShdw>
                </a:effectLst>
              </a:rPr>
              <a:t>$1,500,000</a:t>
            </a:r>
          </a:p>
          <a:p>
            <a:pPr algn="ctr"/>
            <a:r>
              <a:rPr lang="en-US" sz="3600" b="1" dirty="0" smtClean="0">
                <a:solidFill>
                  <a:srgbClr val="FF0000"/>
                </a:solidFill>
                <a:effectLst>
                  <a:outerShdw dist="50800" dir="6600000" algn="ctr" rotWithShape="0">
                    <a:schemeClr val="tx1"/>
                  </a:outerShdw>
                </a:effectLst>
              </a:rPr>
              <a:t>today</a:t>
            </a:r>
            <a:endParaRPr lang="en-US" sz="3600" b="1" dirty="0">
              <a:solidFill>
                <a:srgbClr val="FF0000"/>
              </a:solidFill>
              <a:effectLst>
                <a:outerShdw dist="50800" dir="6600000" algn="ctr" rotWithShape="0">
                  <a:schemeClr val="tx1"/>
                </a:outerShdw>
              </a:effectLst>
            </a:endParaRPr>
          </a:p>
        </p:txBody>
      </p:sp>
      <p:pic>
        <p:nvPicPr>
          <p:cNvPr id="146433" name="Picture 1" descr="C:\Users\Sandra\AppData\Local\Microsoft\Windows\INetCache\IE\BVRDKKS1\Bag[1].png"/>
          <p:cNvPicPr>
            <a:picLocks noChangeAspect="1" noChangeArrowheads="1"/>
          </p:cNvPicPr>
          <p:nvPr/>
        </p:nvPicPr>
        <p:blipFill>
          <a:blip r:embed="rId5"/>
          <a:srcRect/>
          <a:stretch>
            <a:fillRect/>
          </a:stretch>
        </p:blipFill>
        <p:spPr bwMode="auto">
          <a:xfrm>
            <a:off x="0" y="4724400"/>
            <a:ext cx="2222500" cy="1905000"/>
          </a:xfrm>
          <a:prstGeom prst="rect">
            <a:avLst/>
          </a:prstGeom>
          <a:noFill/>
        </p:spPr>
      </p:pic>
      <p:cxnSp>
        <p:nvCxnSpPr>
          <p:cNvPr id="37" name="Straight Arrow Connector 36"/>
          <p:cNvCxnSpPr/>
          <p:nvPr/>
        </p:nvCxnSpPr>
        <p:spPr>
          <a:xfrm rot="10800000">
            <a:off x="4648200" y="5942011"/>
            <a:ext cx="1697868" cy="1588"/>
          </a:xfrm>
          <a:prstGeom prst="straightConnector1">
            <a:avLst/>
          </a:prstGeom>
          <a:ln w="10160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10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1000"/>
                                        <p:tgtEl>
                                          <p:spTgt spid="47"/>
                                        </p:tgtEl>
                                      </p:cBhvr>
                                    </p:animEffect>
                                  </p:childTnLst>
                                </p:cTn>
                              </p:par>
                              <p:par>
                                <p:cTn id="18" presetID="30" presetClass="entr" presetSubtype="0" fill="hold" nodeType="withEffect">
                                  <p:stCondLst>
                                    <p:cond delay="0"/>
                                  </p:stCondLst>
                                  <p:childTnLst>
                                    <p:set>
                                      <p:cBhvr>
                                        <p:cTn id="19" dur="1" fill="hold">
                                          <p:stCondLst>
                                            <p:cond delay="0"/>
                                          </p:stCondLst>
                                        </p:cTn>
                                        <p:tgtEl>
                                          <p:spTgt spid="146433"/>
                                        </p:tgtEl>
                                        <p:attrNameLst>
                                          <p:attrName>style.visibility</p:attrName>
                                        </p:attrNameLst>
                                      </p:cBhvr>
                                      <p:to>
                                        <p:strVal val="visible"/>
                                      </p:to>
                                    </p:set>
                                    <p:animEffect transition="in" filter="fade">
                                      <p:cBhvr>
                                        <p:cTn id="20" dur="800" decel="100000"/>
                                        <p:tgtEl>
                                          <p:spTgt spid="146433"/>
                                        </p:tgtEl>
                                      </p:cBhvr>
                                    </p:animEffect>
                                    <p:anim calcmode="lin" valueType="num">
                                      <p:cBhvr>
                                        <p:cTn id="21" dur="800" decel="100000" fill="hold"/>
                                        <p:tgtEl>
                                          <p:spTgt spid="146433"/>
                                        </p:tgtEl>
                                        <p:attrNameLst>
                                          <p:attrName>style.rotation</p:attrName>
                                        </p:attrNameLst>
                                      </p:cBhvr>
                                      <p:tavLst>
                                        <p:tav tm="0">
                                          <p:val>
                                            <p:fltVal val="-90"/>
                                          </p:val>
                                        </p:tav>
                                        <p:tav tm="100000">
                                          <p:val>
                                            <p:fltVal val="0"/>
                                          </p:val>
                                        </p:tav>
                                      </p:tavLst>
                                    </p:anim>
                                    <p:anim calcmode="lin" valueType="num">
                                      <p:cBhvr>
                                        <p:cTn id="22" dur="800" decel="100000" fill="hold"/>
                                        <p:tgtEl>
                                          <p:spTgt spid="146433"/>
                                        </p:tgtEl>
                                        <p:attrNameLst>
                                          <p:attrName>ppt_x</p:attrName>
                                        </p:attrNameLst>
                                      </p:cBhvr>
                                      <p:tavLst>
                                        <p:tav tm="0">
                                          <p:val>
                                            <p:strVal val="#ppt_x+0.4"/>
                                          </p:val>
                                        </p:tav>
                                        <p:tav tm="100000">
                                          <p:val>
                                            <p:strVal val="#ppt_x-0.05"/>
                                          </p:val>
                                        </p:tav>
                                      </p:tavLst>
                                    </p:anim>
                                    <p:anim calcmode="lin" valueType="num">
                                      <p:cBhvr>
                                        <p:cTn id="23" dur="800" decel="100000" fill="hold"/>
                                        <p:tgtEl>
                                          <p:spTgt spid="146433"/>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46433"/>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46433"/>
                                        </p:tgtEl>
                                        <p:attrNameLst>
                                          <p:attrName>ppt_y</p:attrName>
                                        </p:attrNameLst>
                                      </p:cBhvr>
                                      <p:tavLst>
                                        <p:tav tm="0">
                                          <p:val>
                                            <p:strVal val="#ppt_y+0.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fade">
                                      <p:cBhvr>
                                        <p:cTn id="30" dur="1000"/>
                                        <p:tgtEl>
                                          <p:spTgt spid="5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up)">
                                      <p:cBhvr>
                                        <p:cTn id="35" dur="2000"/>
                                        <p:tgtEl>
                                          <p:spTgt spid="41"/>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nodeType="click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right)">
                                      <p:cBhvr>
                                        <p:cTn id="40" dur="1000"/>
                                        <p:tgtEl>
                                          <p:spTgt spid="37"/>
                                        </p:tgtEl>
                                      </p:cBhvr>
                                    </p:animEffect>
                                  </p:childTnLst>
                                </p:cTn>
                              </p:par>
                            </p:childTnLst>
                          </p:cTn>
                        </p:par>
                        <p:par>
                          <p:cTn id="41" fill="hold">
                            <p:stCondLst>
                              <p:cond delay="1000"/>
                            </p:stCondLst>
                            <p:childTnLst>
                              <p:par>
                                <p:cTn id="42" presetID="53" presetClass="entr" presetSubtype="0" fill="hold" grpId="0" nodeType="afterEffect">
                                  <p:stCondLst>
                                    <p:cond delay="0"/>
                                  </p:stCondLst>
                                  <p:childTnLst>
                                    <p:set>
                                      <p:cBhvr>
                                        <p:cTn id="43" dur="1" fill="hold">
                                          <p:stCondLst>
                                            <p:cond delay="0"/>
                                          </p:stCondLst>
                                        </p:cTn>
                                        <p:tgtEl>
                                          <p:spTgt spid="39"/>
                                        </p:tgtEl>
                                        <p:attrNameLst>
                                          <p:attrName>style.visibility</p:attrName>
                                        </p:attrNameLst>
                                      </p:cBhvr>
                                      <p:to>
                                        <p:strVal val="visible"/>
                                      </p:to>
                                    </p:set>
                                    <p:anim calcmode="lin" valueType="num">
                                      <p:cBhvr>
                                        <p:cTn id="44" dur="1000" fill="hold"/>
                                        <p:tgtEl>
                                          <p:spTgt spid="39"/>
                                        </p:tgtEl>
                                        <p:attrNameLst>
                                          <p:attrName>ppt_w</p:attrName>
                                        </p:attrNameLst>
                                      </p:cBhvr>
                                      <p:tavLst>
                                        <p:tav tm="0">
                                          <p:val>
                                            <p:fltVal val="0"/>
                                          </p:val>
                                        </p:tav>
                                        <p:tav tm="100000">
                                          <p:val>
                                            <p:strVal val="#ppt_w"/>
                                          </p:val>
                                        </p:tav>
                                      </p:tavLst>
                                    </p:anim>
                                    <p:anim calcmode="lin" valueType="num">
                                      <p:cBhvr>
                                        <p:cTn id="45" dur="1000" fill="hold"/>
                                        <p:tgtEl>
                                          <p:spTgt spid="39"/>
                                        </p:tgtEl>
                                        <p:attrNameLst>
                                          <p:attrName>ppt_h</p:attrName>
                                        </p:attrNameLst>
                                      </p:cBhvr>
                                      <p:tavLst>
                                        <p:tav tm="0">
                                          <p:val>
                                            <p:fltVal val="0"/>
                                          </p:val>
                                        </p:tav>
                                        <p:tav tm="100000">
                                          <p:val>
                                            <p:strVal val="#ppt_h"/>
                                          </p:val>
                                        </p:tav>
                                      </p:tavLst>
                                    </p:anim>
                                    <p:animEffect transition="in" filter="fade">
                                      <p:cBhvr>
                                        <p:cTn id="46" dur="1000"/>
                                        <p:tgtEl>
                                          <p:spTgt spid="3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1" nodeType="clickEffect">
                                  <p:stCondLst>
                                    <p:cond delay="0"/>
                                  </p:stCondLst>
                                  <p:childTnLst>
                                    <p:animEffect transition="out" filter="fade">
                                      <p:cBhvr>
                                        <p:cTn id="50" dur="1000"/>
                                        <p:tgtEl>
                                          <p:spTgt spid="39"/>
                                        </p:tgtEl>
                                      </p:cBhvr>
                                    </p:animEffect>
                                    <p:set>
                                      <p:cBhvr>
                                        <p:cTn id="51" dur="1" fill="hold">
                                          <p:stCondLst>
                                            <p:cond delay="999"/>
                                          </p:stCondLst>
                                        </p:cTn>
                                        <p:tgtEl>
                                          <p:spTgt spid="39"/>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1000"/>
                                        <p:tgtEl>
                                          <p:spTgt spid="41"/>
                                        </p:tgtEl>
                                      </p:cBhvr>
                                    </p:animEffect>
                                    <p:set>
                                      <p:cBhvr>
                                        <p:cTn id="54" dur="1" fill="hold">
                                          <p:stCondLst>
                                            <p:cond delay="999"/>
                                          </p:stCondLst>
                                        </p:cTn>
                                        <p:tgtEl>
                                          <p:spTgt spid="41"/>
                                        </p:tgtEl>
                                        <p:attrNameLst>
                                          <p:attrName>style.visibility</p:attrName>
                                        </p:attrNameLst>
                                      </p:cBhvr>
                                      <p:to>
                                        <p:strVal val="hidden"/>
                                      </p:to>
                                    </p:set>
                                  </p:childTnLst>
                                </p:cTn>
                              </p:par>
                              <p:par>
                                <p:cTn id="55" presetID="10" presetClass="exit" presetSubtype="0" fill="hold" nodeType="withEffect">
                                  <p:stCondLst>
                                    <p:cond delay="0"/>
                                  </p:stCondLst>
                                  <p:childTnLst>
                                    <p:animEffect transition="out" filter="fade">
                                      <p:cBhvr>
                                        <p:cTn id="56" dur="1000"/>
                                        <p:tgtEl>
                                          <p:spTgt spid="37"/>
                                        </p:tgtEl>
                                      </p:cBhvr>
                                    </p:animEffect>
                                    <p:set>
                                      <p:cBhvr>
                                        <p:cTn id="57" dur="1" fill="hold">
                                          <p:stCondLst>
                                            <p:cond delay="999"/>
                                          </p:stCondLst>
                                        </p:cTn>
                                        <p:tgtEl>
                                          <p:spTgt spid="37"/>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2000"/>
                                        <p:tgtEl>
                                          <p:spTgt spid="146433"/>
                                        </p:tgtEl>
                                      </p:cBhvr>
                                    </p:animEffect>
                                    <p:set>
                                      <p:cBhvr>
                                        <p:cTn id="60" dur="1" fill="hold">
                                          <p:stCondLst>
                                            <p:cond delay="1999"/>
                                          </p:stCondLst>
                                        </p:cTn>
                                        <p:tgtEl>
                                          <p:spTgt spid="146433"/>
                                        </p:tgtEl>
                                        <p:attrNameLst>
                                          <p:attrName>style.visibility</p:attrName>
                                        </p:attrNameLst>
                                      </p:cBhvr>
                                      <p:to>
                                        <p:strVal val="hidden"/>
                                      </p:to>
                                    </p:set>
                                  </p:childTnLst>
                                </p:cTn>
                              </p:par>
                              <p:par>
                                <p:cTn id="61" presetID="10" presetClass="entr" presetSubtype="0" fill="hold" grpId="0" nodeType="withEffect">
                                  <p:stCondLst>
                                    <p:cond delay="50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7" grpId="0" animBg="1"/>
      <p:bldP spid="51" grpId="0" animBg="1"/>
      <p:bldP spid="52" grpId="0" animBg="1"/>
      <p:bldP spid="55" grpId="0" animBg="1"/>
      <p:bldP spid="39" grpId="0" animBg="1"/>
      <p:bldP spid="39" grpId="1"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3" name="Group 38"/>
            <p:cNvGrpSpPr/>
            <p:nvPr/>
          </p:nvGrpSpPr>
          <p:grpSpPr>
            <a:xfrm>
              <a:off x="-152400" y="879764"/>
              <a:ext cx="9908770" cy="6283036"/>
              <a:chOff x="-152400" y="803564"/>
              <a:chExt cx="9908770" cy="6283036"/>
            </a:xfrm>
          </p:grpSpPr>
          <p:grpSp>
            <p:nvGrpSpPr>
              <p:cNvPr id="4" name="Group 35"/>
              <p:cNvGrpSpPr/>
              <p:nvPr/>
            </p:nvGrpSpPr>
            <p:grpSpPr>
              <a:xfrm>
                <a:off x="-152400" y="803564"/>
                <a:ext cx="9908770" cy="6283036"/>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sp useBgFill="1">
        <p:nvSpPr>
          <p:cNvPr id="57" name="TextBox 3"/>
          <p:cNvSpPr txBox="1">
            <a:spLocks noChangeArrowheads="1"/>
          </p:cNvSpPr>
          <p:nvPr/>
        </p:nvSpPr>
        <p:spPr bwMode="auto">
          <a:xfrm>
            <a:off x="0" y="0"/>
            <a:ext cx="9144000" cy="646331"/>
          </a:xfrm>
          <a:prstGeom prst="rect">
            <a:avLst/>
          </a:prstGeom>
          <a:ln w="9525">
            <a:noFill/>
            <a:miter lim="800000"/>
            <a:headEnd/>
            <a:tailEnd/>
          </a:ln>
        </p:spPr>
        <p:txBody>
          <a:bodyPr wrap="square">
            <a:spAutoFit/>
          </a:bodyPr>
          <a:lstStyle/>
          <a:p>
            <a:pPr algn="ctr">
              <a:defRPr/>
            </a:pPr>
            <a:r>
              <a:rPr lang="en-US" sz="3600" b="1" dirty="0" smtClean="0">
                <a:solidFill>
                  <a:srgbClr val="0070C0"/>
                </a:solidFill>
                <a:effectLst>
                  <a:outerShdw dist="38100" dir="7200000" algn="ctr" rotWithShape="0">
                    <a:schemeClr val="tx1"/>
                  </a:outerShdw>
                </a:effectLst>
                <a:latin typeface="Calibri" pitchFamily="34" charset="0"/>
              </a:rPr>
              <a:t>What results from Mexican-American War?</a:t>
            </a:r>
            <a:endParaRPr lang="en-US" sz="3600" b="1" dirty="0">
              <a:solidFill>
                <a:srgbClr val="0070C0"/>
              </a:solidFill>
              <a:effectLst>
                <a:outerShdw dist="38100" dir="7200000" algn="ctr" rotWithShape="0">
                  <a:schemeClr val="tx1"/>
                </a:outerShdw>
              </a:effectLst>
              <a:latin typeface="Calibri" pitchFamily="34" charset="0"/>
            </a:endParaRPr>
          </a:p>
        </p:txBody>
      </p:sp>
      <p:sp useBgFill="1">
        <p:nvSpPr>
          <p:cNvPr id="58" name="TextBox 57"/>
          <p:cNvSpPr txBox="1"/>
          <p:nvPr/>
        </p:nvSpPr>
        <p:spPr>
          <a:xfrm>
            <a:off x="0" y="0"/>
            <a:ext cx="9144000" cy="707886"/>
          </a:xfrm>
          <a:prstGeom prst="rect">
            <a:avLst/>
          </a:prstGeom>
        </p:spPr>
        <p:txBody>
          <a:bodyPr wrap="square" rtlCol="0">
            <a:spAutoFit/>
          </a:bodyPr>
          <a:lstStyle/>
          <a:p>
            <a:pPr algn="ctr"/>
            <a:r>
              <a:rPr lang="en-US" sz="4000" b="1" dirty="0" smtClean="0">
                <a:solidFill>
                  <a:srgbClr val="FF0000"/>
                </a:solidFill>
                <a:effectLst>
                  <a:outerShdw dist="50800" dir="7200000" algn="ctr" rotWithShape="0">
                    <a:schemeClr val="tx1"/>
                  </a:outerShdw>
                </a:effectLst>
              </a:rPr>
              <a:t>New Mormon lands become part of USA</a:t>
            </a:r>
          </a:p>
        </p:txBody>
      </p:sp>
      <p:sp>
        <p:nvSpPr>
          <p:cNvPr id="49" name="TextBox 48"/>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1847</a:t>
            </a:r>
          </a:p>
        </p:txBody>
      </p:sp>
      <p:sp>
        <p:nvSpPr>
          <p:cNvPr id="53" name="TextBox 52"/>
          <p:cNvSpPr txBox="1"/>
          <p:nvPr/>
        </p:nvSpPr>
        <p:spPr>
          <a:xfrm>
            <a:off x="0" y="5008602"/>
            <a:ext cx="9144000" cy="553998"/>
          </a:xfrm>
          <a:prstGeom prst="rect">
            <a:avLst/>
          </a:prstGeom>
          <a:solidFill>
            <a:schemeClr val="bg1">
              <a:alpha val="78000"/>
            </a:schemeClr>
          </a:solidFill>
        </p:spPr>
        <p:txBody>
          <a:bodyPr wrap="square" rtlCol="0">
            <a:spAutoFit/>
          </a:bodyPr>
          <a:lstStyle/>
          <a:p>
            <a:r>
              <a:rPr lang="en-US" sz="3000" b="1" dirty="0" smtClean="0"/>
              <a:t>     - Mexico cedes southwest to USA</a:t>
            </a:r>
          </a:p>
        </p:txBody>
      </p:sp>
      <p:sp>
        <p:nvSpPr>
          <p:cNvPr id="54" name="TextBox 53"/>
          <p:cNvSpPr txBox="1"/>
          <p:nvPr/>
        </p:nvSpPr>
        <p:spPr>
          <a:xfrm>
            <a:off x="0" y="5540514"/>
            <a:ext cx="9144000" cy="707886"/>
          </a:xfrm>
          <a:prstGeom prst="rect">
            <a:avLst/>
          </a:prstGeom>
          <a:solidFill>
            <a:schemeClr val="bg1">
              <a:alpha val="78000"/>
            </a:schemeClr>
          </a:solidFill>
        </p:spPr>
        <p:txBody>
          <a:bodyPr wrap="square" rtlCol="0">
            <a:spAutoFit/>
          </a:bodyPr>
          <a:lstStyle/>
          <a:p>
            <a:pPr algn="ctr"/>
            <a:r>
              <a:rPr lang="en-US" sz="4000" b="1" dirty="0" smtClean="0">
                <a:solidFill>
                  <a:srgbClr val="FF0000"/>
                </a:solidFill>
                <a:effectLst>
                  <a:outerShdw dist="50800" dir="7200000" algn="ctr" rotWithShape="0">
                    <a:schemeClr val="tx1"/>
                  </a:outerShdw>
                </a:effectLst>
              </a:rPr>
              <a:t>New Mormon lands become part of USA</a:t>
            </a:r>
          </a:p>
        </p:txBody>
      </p:sp>
      <p:grpSp>
        <p:nvGrpSpPr>
          <p:cNvPr id="41" name="Group 40"/>
          <p:cNvGrpSpPr/>
          <p:nvPr/>
        </p:nvGrpSpPr>
        <p:grpSpPr>
          <a:xfrm>
            <a:off x="0" y="1524000"/>
            <a:ext cx="9220200" cy="3046512"/>
            <a:chOff x="0" y="1752600"/>
            <a:chExt cx="9220200" cy="3046512"/>
          </a:xfrm>
        </p:grpSpPr>
        <p:sp>
          <p:nvSpPr>
            <p:cNvPr id="47" name="TextBox 46"/>
            <p:cNvSpPr txBox="1"/>
            <p:nvPr/>
          </p:nvSpPr>
          <p:spPr>
            <a:xfrm>
              <a:off x="0" y="3733800"/>
              <a:ext cx="9144000" cy="553998"/>
            </a:xfrm>
            <a:prstGeom prst="rect">
              <a:avLst/>
            </a:prstGeom>
            <a:solidFill>
              <a:schemeClr val="bg1">
                <a:alpha val="78000"/>
              </a:schemeClr>
            </a:solidFill>
          </p:spPr>
          <p:txBody>
            <a:bodyPr wrap="square" rtlCol="0">
              <a:spAutoFit/>
            </a:bodyPr>
            <a:lstStyle/>
            <a:p>
              <a:r>
                <a:rPr lang="en-US" sz="3000" b="1" dirty="0" smtClean="0"/>
                <a:t>     - military wages provides $30,000 to Church coffers</a:t>
              </a:r>
            </a:p>
          </p:txBody>
        </p:sp>
        <p:sp>
          <p:nvSpPr>
            <p:cNvPr id="51" name="TextBox 50"/>
            <p:cNvSpPr txBox="1"/>
            <p:nvPr/>
          </p:nvSpPr>
          <p:spPr>
            <a:xfrm>
              <a:off x="0" y="3200400"/>
              <a:ext cx="9144000" cy="553998"/>
            </a:xfrm>
            <a:prstGeom prst="rect">
              <a:avLst/>
            </a:prstGeom>
            <a:solidFill>
              <a:schemeClr val="bg1">
                <a:alpha val="78000"/>
              </a:schemeClr>
            </a:solidFill>
          </p:spPr>
          <p:txBody>
            <a:bodyPr wrap="square" rtlCol="0">
              <a:spAutoFit/>
            </a:bodyPr>
            <a:lstStyle/>
            <a:p>
              <a:r>
                <a:rPr lang="en-US" sz="3000" b="1" dirty="0" smtClean="0"/>
                <a:t>     - Battalion members develop new skills esp. irrigation</a:t>
              </a:r>
            </a:p>
          </p:txBody>
        </p:sp>
        <p:sp>
          <p:nvSpPr>
            <p:cNvPr id="52" name="TextBox 51"/>
            <p:cNvSpPr txBox="1"/>
            <p:nvPr/>
          </p:nvSpPr>
          <p:spPr>
            <a:xfrm>
              <a:off x="0" y="1752600"/>
              <a:ext cx="9144000" cy="1477328"/>
            </a:xfrm>
            <a:prstGeom prst="rect">
              <a:avLst/>
            </a:prstGeom>
            <a:solidFill>
              <a:schemeClr val="bg1">
                <a:alpha val="78000"/>
              </a:schemeClr>
            </a:solidFill>
          </p:spPr>
          <p:txBody>
            <a:bodyPr wrap="square" rtlCol="0">
              <a:spAutoFit/>
            </a:bodyPr>
            <a:lstStyle/>
            <a:p>
              <a:r>
                <a:rPr lang="en-US" sz="3000" b="1" dirty="0" smtClean="0"/>
                <a:t>     - no Mormon combat deaths occur </a:t>
              </a:r>
            </a:p>
            <a:p>
              <a:r>
                <a:rPr lang="en-US" sz="3000" b="1" dirty="0" smtClean="0"/>
                <a:t>     - 22 Mormon soldiers die of disease or natural causes</a:t>
              </a:r>
            </a:p>
            <a:p>
              <a:r>
                <a:rPr lang="en-US" sz="3000" b="1" dirty="0" smtClean="0"/>
                <a:t>     - one Mormon woman dies following childbirth</a:t>
              </a:r>
            </a:p>
          </p:txBody>
        </p:sp>
        <p:sp>
          <p:nvSpPr>
            <p:cNvPr id="55" name="TextBox 54"/>
            <p:cNvSpPr txBox="1"/>
            <p:nvPr/>
          </p:nvSpPr>
          <p:spPr>
            <a:xfrm>
              <a:off x="76200" y="4245114"/>
              <a:ext cx="9144000" cy="553998"/>
            </a:xfrm>
            <a:prstGeom prst="rect">
              <a:avLst/>
            </a:prstGeom>
            <a:solidFill>
              <a:schemeClr val="bg1">
                <a:alpha val="78000"/>
              </a:schemeClr>
            </a:solidFill>
          </p:spPr>
          <p:txBody>
            <a:bodyPr wrap="square" rtlCol="0">
              <a:spAutoFit/>
            </a:bodyPr>
            <a:lstStyle/>
            <a:p>
              <a:r>
                <a:rPr lang="en-US" sz="3000" b="1" dirty="0" smtClean="0"/>
                <a:t>    - Battalion gold diggers contribute $17,000 to Church</a:t>
              </a:r>
            </a:p>
          </p:txBody>
        </p:sp>
      </p:grpSp>
      <p:sp>
        <p:nvSpPr>
          <p:cNvPr id="36" name="TextBox 35"/>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1848</a:t>
            </a:r>
          </a:p>
        </p:txBody>
      </p:sp>
      <p:sp>
        <p:nvSpPr>
          <p:cNvPr id="38" name="TextBox 37"/>
          <p:cNvSpPr txBox="1"/>
          <p:nvPr/>
        </p:nvSpPr>
        <p:spPr>
          <a:xfrm>
            <a:off x="0" y="4495800"/>
            <a:ext cx="9144000" cy="553998"/>
          </a:xfrm>
          <a:prstGeom prst="rect">
            <a:avLst/>
          </a:prstGeom>
          <a:solidFill>
            <a:schemeClr val="bg1">
              <a:alpha val="78000"/>
            </a:schemeClr>
          </a:solidFill>
        </p:spPr>
        <p:txBody>
          <a:bodyPr wrap="square" rtlCol="0">
            <a:spAutoFit/>
          </a:bodyPr>
          <a:lstStyle/>
          <a:p>
            <a:r>
              <a:rPr lang="en-US" sz="3000" b="1" dirty="0" smtClean="0"/>
              <a:t>     - war ends with Treaty of Guadalupe </a:t>
            </a:r>
            <a:r>
              <a:rPr lang="en-US" sz="3000" b="1" dirty="0" err="1" smtClean="0"/>
              <a:t>Hildalgo</a:t>
            </a:r>
            <a:endParaRPr lang="en-US" sz="3000" b="1"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49"/>
                                        </p:tgtEl>
                                        <p:attrNameLst>
                                          <p:attrName>ppt_w</p:attrName>
                                        </p:attrNameLst>
                                      </p:cBhvr>
                                      <p:tavLst>
                                        <p:tav tm="0">
                                          <p:val>
                                            <p:strVal val="ppt_w"/>
                                          </p:val>
                                        </p:tav>
                                        <p:tav tm="100000">
                                          <p:val>
                                            <p:fltVal val="0"/>
                                          </p:val>
                                        </p:tav>
                                      </p:tavLst>
                                    </p:anim>
                                    <p:anim calcmode="lin" valueType="num">
                                      <p:cBhvr>
                                        <p:cTn id="7" dur="1000"/>
                                        <p:tgtEl>
                                          <p:spTgt spid="49"/>
                                        </p:tgtEl>
                                        <p:attrNameLst>
                                          <p:attrName>ppt_h</p:attrName>
                                        </p:attrNameLst>
                                      </p:cBhvr>
                                      <p:tavLst>
                                        <p:tav tm="0">
                                          <p:val>
                                            <p:strVal val="ppt_h"/>
                                          </p:val>
                                        </p:tav>
                                        <p:tav tm="100000">
                                          <p:val>
                                            <p:fltVal val="0"/>
                                          </p:val>
                                        </p:tav>
                                      </p:tavLst>
                                    </p:anim>
                                    <p:anim calcmode="lin" valueType="num">
                                      <p:cBhvr>
                                        <p:cTn id="8" dur="1000"/>
                                        <p:tgtEl>
                                          <p:spTgt spid="49"/>
                                        </p:tgtEl>
                                        <p:attrNameLst>
                                          <p:attrName>style.rotation</p:attrName>
                                        </p:attrNameLst>
                                      </p:cBhvr>
                                      <p:tavLst>
                                        <p:tav tm="0">
                                          <p:val>
                                            <p:fltVal val="0"/>
                                          </p:val>
                                        </p:tav>
                                        <p:tav tm="100000">
                                          <p:val>
                                            <p:fltVal val="360"/>
                                          </p:val>
                                        </p:tav>
                                      </p:tavLst>
                                    </p:anim>
                                    <p:animEffect transition="out" filter="fade">
                                      <p:cBhvr>
                                        <p:cTn id="9" dur="1000"/>
                                        <p:tgtEl>
                                          <p:spTgt spid="49"/>
                                        </p:tgtEl>
                                      </p:cBhvr>
                                    </p:animEffect>
                                    <p:set>
                                      <p:cBhvr>
                                        <p:cTn id="10" dur="1" fill="hold">
                                          <p:stCondLst>
                                            <p:cond delay="999"/>
                                          </p:stCondLst>
                                        </p:cTn>
                                        <p:tgtEl>
                                          <p:spTgt spid="49"/>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p:cTn id="13" dur="1000" fill="hold"/>
                                        <p:tgtEl>
                                          <p:spTgt spid="36"/>
                                        </p:tgtEl>
                                        <p:attrNameLst>
                                          <p:attrName>ppt_w</p:attrName>
                                        </p:attrNameLst>
                                      </p:cBhvr>
                                      <p:tavLst>
                                        <p:tav tm="0">
                                          <p:val>
                                            <p:fltVal val="0"/>
                                          </p:val>
                                        </p:tav>
                                        <p:tav tm="100000">
                                          <p:val>
                                            <p:strVal val="#ppt_w"/>
                                          </p:val>
                                        </p:tav>
                                      </p:tavLst>
                                    </p:anim>
                                    <p:anim calcmode="lin" valueType="num">
                                      <p:cBhvr>
                                        <p:cTn id="14" dur="1000" fill="hold"/>
                                        <p:tgtEl>
                                          <p:spTgt spid="36"/>
                                        </p:tgtEl>
                                        <p:attrNameLst>
                                          <p:attrName>ppt_h</p:attrName>
                                        </p:attrNameLst>
                                      </p:cBhvr>
                                      <p:tavLst>
                                        <p:tav tm="0">
                                          <p:val>
                                            <p:fltVal val="0"/>
                                          </p:val>
                                        </p:tav>
                                        <p:tav tm="100000">
                                          <p:val>
                                            <p:strVal val="#ppt_h"/>
                                          </p:val>
                                        </p:tav>
                                      </p:tavLst>
                                    </p:anim>
                                    <p:anim calcmode="lin" valueType="num">
                                      <p:cBhvr>
                                        <p:cTn id="15" dur="1000" fill="hold"/>
                                        <p:tgtEl>
                                          <p:spTgt spid="36"/>
                                        </p:tgtEl>
                                        <p:attrNameLst>
                                          <p:attrName>style.rotation</p:attrName>
                                        </p:attrNameLst>
                                      </p:cBhvr>
                                      <p:tavLst>
                                        <p:tav tm="0">
                                          <p:val>
                                            <p:fltVal val="360"/>
                                          </p:val>
                                        </p:tav>
                                        <p:tav tm="100000">
                                          <p:val>
                                            <p:fltVal val="0"/>
                                          </p:val>
                                        </p:tav>
                                      </p:tavLst>
                                    </p:anim>
                                    <p:animEffect transition="in" filter="fade">
                                      <p:cBhvr>
                                        <p:cTn id="16" dur="1000"/>
                                        <p:tgtEl>
                                          <p:spTgt spid="36"/>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1000"/>
                                        <p:tgtEl>
                                          <p:spTgt spid="38"/>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1000"/>
                                        <p:tgtEl>
                                          <p:spTgt spid="53"/>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54"/>
                                        </p:tgtEl>
                                        <p:attrNameLst>
                                          <p:attrName>style.visibility</p:attrName>
                                        </p:attrNameLst>
                                      </p:cBhvr>
                                      <p:to>
                                        <p:strVal val="visible"/>
                                      </p:to>
                                    </p:set>
                                    <p:anim calcmode="lin" valueType="num">
                                      <p:cBhvr>
                                        <p:cTn id="30" dur="1000" fill="hold"/>
                                        <p:tgtEl>
                                          <p:spTgt spid="54"/>
                                        </p:tgtEl>
                                        <p:attrNameLst>
                                          <p:attrName>ppt_w</p:attrName>
                                        </p:attrNameLst>
                                      </p:cBhvr>
                                      <p:tavLst>
                                        <p:tav tm="0">
                                          <p:val>
                                            <p:fltVal val="0"/>
                                          </p:val>
                                        </p:tav>
                                        <p:tav tm="100000">
                                          <p:val>
                                            <p:strVal val="#ppt_w"/>
                                          </p:val>
                                        </p:tav>
                                      </p:tavLst>
                                    </p:anim>
                                    <p:anim calcmode="lin" valueType="num">
                                      <p:cBhvr>
                                        <p:cTn id="31" dur="1000" fill="hold"/>
                                        <p:tgtEl>
                                          <p:spTgt spid="54"/>
                                        </p:tgtEl>
                                        <p:attrNameLst>
                                          <p:attrName>ppt_h</p:attrName>
                                        </p:attrNameLst>
                                      </p:cBhvr>
                                      <p:tavLst>
                                        <p:tav tm="0">
                                          <p:val>
                                            <p:fltVal val="0"/>
                                          </p:val>
                                        </p:tav>
                                        <p:tav tm="100000">
                                          <p:val>
                                            <p:strVal val="#ppt_h"/>
                                          </p:val>
                                        </p:tav>
                                      </p:tavLst>
                                    </p:anim>
                                    <p:animEffect transition="in" filter="fade">
                                      <p:cBhvr>
                                        <p:cTn id="32" dur="1000"/>
                                        <p:tgtEl>
                                          <p:spTgt spid="5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grpId="1" nodeType="clickEffect">
                                  <p:stCondLst>
                                    <p:cond delay="0"/>
                                  </p:stCondLst>
                                  <p:childTnLst>
                                    <p:animEffect transition="out" filter="fade">
                                      <p:cBhvr>
                                        <p:cTn id="36" dur="1000"/>
                                        <p:tgtEl>
                                          <p:spTgt spid="53"/>
                                        </p:tgtEl>
                                      </p:cBhvr>
                                    </p:animEffect>
                                    <p:set>
                                      <p:cBhvr>
                                        <p:cTn id="37" dur="1" fill="hold">
                                          <p:stCondLst>
                                            <p:cond delay="999"/>
                                          </p:stCondLst>
                                        </p:cTn>
                                        <p:tgtEl>
                                          <p:spTgt spid="53"/>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38"/>
                                        </p:tgtEl>
                                      </p:cBhvr>
                                    </p:animEffect>
                                    <p:set>
                                      <p:cBhvr>
                                        <p:cTn id="40" dur="1" fill="hold">
                                          <p:stCondLst>
                                            <p:cond delay="999"/>
                                          </p:stCondLst>
                                        </p:cTn>
                                        <p:tgtEl>
                                          <p:spTgt spid="38"/>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41"/>
                                        </p:tgtEl>
                                      </p:cBhvr>
                                    </p:animEffect>
                                    <p:set>
                                      <p:cBhvr>
                                        <p:cTn id="43" dur="1" fill="hold">
                                          <p:stCondLst>
                                            <p:cond delay="999"/>
                                          </p:stCondLst>
                                        </p:cTn>
                                        <p:tgtEl>
                                          <p:spTgt spid="4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1000"/>
                                        <p:tgtEl>
                                          <p:spTgt spid="87"/>
                                        </p:tgtEl>
                                      </p:cBhvr>
                                    </p:animEffect>
                                    <p:set>
                                      <p:cBhvr>
                                        <p:cTn id="46" dur="1" fill="hold">
                                          <p:stCondLst>
                                            <p:cond delay="999"/>
                                          </p:stCondLst>
                                        </p:cTn>
                                        <p:tgtEl>
                                          <p:spTgt spid="87"/>
                                        </p:tgtEl>
                                        <p:attrNameLst>
                                          <p:attrName>style.visibility</p:attrName>
                                        </p:attrNameLst>
                                      </p:cBhvr>
                                      <p:to>
                                        <p:strVal val="hidden"/>
                                      </p:to>
                                    </p:set>
                                  </p:childTnLst>
                                </p:cTn>
                              </p:par>
                              <p:par>
                                <p:cTn id="47" presetID="10" presetClass="exit" presetSubtype="0" fill="hold" grpId="0" nodeType="withEffect">
                                  <p:stCondLst>
                                    <p:cond delay="500"/>
                                  </p:stCondLst>
                                  <p:childTnLst>
                                    <p:animEffect transition="out" filter="fade">
                                      <p:cBhvr>
                                        <p:cTn id="48" dur="1000"/>
                                        <p:tgtEl>
                                          <p:spTgt spid="57"/>
                                        </p:tgtEl>
                                      </p:cBhvr>
                                    </p:animEffect>
                                    <p:set>
                                      <p:cBhvr>
                                        <p:cTn id="49" dur="1" fill="hold">
                                          <p:stCondLst>
                                            <p:cond delay="999"/>
                                          </p:stCondLst>
                                        </p:cTn>
                                        <p:tgtEl>
                                          <p:spTgt spid="57"/>
                                        </p:tgtEl>
                                        <p:attrNameLst>
                                          <p:attrName>style.visibility</p:attrName>
                                        </p:attrNameLst>
                                      </p:cBhvr>
                                      <p:to>
                                        <p:strVal val="hidden"/>
                                      </p:to>
                                    </p:set>
                                  </p:childTnLst>
                                </p:cTn>
                              </p:par>
                              <p:par>
                                <p:cTn id="50" presetID="64" presetClass="path" presetSubtype="0" accel="50000" decel="50000" fill="hold" grpId="1" nodeType="withEffect">
                                  <p:stCondLst>
                                    <p:cond delay="0"/>
                                  </p:stCondLst>
                                  <p:childTnLst>
                                    <p:animMotion origin="layout" path="M 0 -4.07407E-6 L 0.00833 -0.83726 " pathEditMode="relative" rAng="0" ptsTypes="AA">
                                      <p:cBhvr>
                                        <p:cTn id="51" dur="1000" fill="hold"/>
                                        <p:tgtEl>
                                          <p:spTgt spid="54"/>
                                        </p:tgtEl>
                                        <p:attrNameLst>
                                          <p:attrName>ppt_x</p:attrName>
                                          <p:attrName>ppt_y</p:attrName>
                                        </p:attrNameLst>
                                      </p:cBhvr>
                                      <p:rCtr x="4" y="-419"/>
                                    </p:animMotion>
                                  </p:childTnLst>
                                </p:cTn>
                              </p:par>
                              <p:par>
                                <p:cTn id="52" presetID="10" presetClass="entr" presetSubtype="0" fill="hold" grpId="0" nodeType="withEffect">
                                  <p:stCondLst>
                                    <p:cond delay="500"/>
                                  </p:stCondLst>
                                  <p:childTnLst>
                                    <p:set>
                                      <p:cBhvr>
                                        <p:cTn id="53" dur="1" fill="hold">
                                          <p:stCondLst>
                                            <p:cond delay="0"/>
                                          </p:stCondLst>
                                        </p:cTn>
                                        <p:tgtEl>
                                          <p:spTgt spid="58"/>
                                        </p:tgtEl>
                                        <p:attrNameLst>
                                          <p:attrName>style.visibility</p:attrName>
                                        </p:attrNameLst>
                                      </p:cBhvr>
                                      <p:to>
                                        <p:strVal val="visible"/>
                                      </p:to>
                                    </p:set>
                                    <p:animEffect transition="in" filter="fade">
                                      <p:cBhvr>
                                        <p:cTn id="54" dur="1000"/>
                                        <p:tgtEl>
                                          <p:spTgt spid="58"/>
                                        </p:tgtEl>
                                      </p:cBhvr>
                                    </p:animEffect>
                                  </p:childTnLst>
                                </p:cTn>
                              </p:par>
                              <p:par>
                                <p:cTn id="55" presetID="10" presetClass="exit" presetSubtype="0" fill="hold" grpId="2" nodeType="withEffect">
                                  <p:stCondLst>
                                    <p:cond delay="500"/>
                                  </p:stCondLst>
                                  <p:childTnLst>
                                    <p:animEffect transition="out" filter="fade">
                                      <p:cBhvr>
                                        <p:cTn id="56" dur="1000"/>
                                        <p:tgtEl>
                                          <p:spTgt spid="54"/>
                                        </p:tgtEl>
                                      </p:cBhvr>
                                    </p:animEffect>
                                    <p:set>
                                      <p:cBhvr>
                                        <p:cTn id="57" dur="1" fill="hold">
                                          <p:stCondLst>
                                            <p:cond delay="999"/>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57" grpId="0" animBg="1"/>
      <p:bldP spid="58" grpId="0" animBg="1"/>
      <p:bldP spid="49" grpId="0" animBg="1"/>
      <p:bldP spid="53" grpId="0" animBg="1"/>
      <p:bldP spid="53" grpId="1" animBg="1"/>
      <p:bldP spid="54" grpId="0" animBg="1"/>
      <p:bldP spid="54" grpId="1" animBg="1"/>
      <p:bldP spid="54" grpId="2" animBg="1"/>
      <p:bldP spid="36" grpId="0" animBg="1"/>
      <p:bldP spid="38" grpId="0" animBg="1"/>
      <p:bldP spid="38"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152400" y="0"/>
            <a:ext cx="9908770" cy="7086600"/>
            <a:chOff x="-152400" y="0"/>
            <a:chExt cx="9908770" cy="7086600"/>
          </a:xfrm>
        </p:grpSpPr>
        <p:grpSp>
          <p:nvGrpSpPr>
            <p:cNvPr id="20" name="Group 1"/>
            <p:cNvGrpSpPr/>
            <p:nvPr/>
          </p:nvGrpSpPr>
          <p:grpSpPr>
            <a:xfrm>
              <a:off x="-152400" y="685800"/>
              <a:ext cx="9908770" cy="6400800"/>
              <a:chOff x="-152400" y="685800"/>
              <a:chExt cx="9908770" cy="6400800"/>
            </a:xfrm>
          </p:grpSpPr>
          <p:grpSp>
            <p:nvGrpSpPr>
              <p:cNvPr id="22" name="Group 64"/>
              <p:cNvGrpSpPr/>
              <p:nvPr/>
            </p:nvGrpSpPr>
            <p:grpSpPr>
              <a:xfrm>
                <a:off x="-152400" y="685800"/>
                <a:ext cx="9908770" cy="6400800"/>
                <a:chOff x="-152400" y="685800"/>
                <a:chExt cx="9908770" cy="6400800"/>
              </a:xfrm>
            </p:grpSpPr>
            <p:grpSp>
              <p:nvGrpSpPr>
                <p:cNvPr id="24" name="Group 55"/>
                <p:cNvGrpSpPr/>
                <p:nvPr/>
              </p:nvGrpSpPr>
              <p:grpSpPr>
                <a:xfrm>
                  <a:off x="-152400" y="685800"/>
                  <a:ext cx="9908770" cy="6400800"/>
                  <a:chOff x="-152400" y="685800"/>
                  <a:chExt cx="9908770" cy="6400800"/>
                </a:xfrm>
              </p:grpSpPr>
              <p:grpSp>
                <p:nvGrpSpPr>
                  <p:cNvPr id="28" name="Group 30"/>
                  <p:cNvGrpSpPr/>
                  <p:nvPr/>
                </p:nvGrpSpPr>
                <p:grpSpPr>
                  <a:xfrm>
                    <a:off x="-152400" y="685800"/>
                    <a:ext cx="9908770" cy="6400800"/>
                    <a:chOff x="-152400" y="685800"/>
                    <a:chExt cx="9908770" cy="6400800"/>
                  </a:xfrm>
                </p:grpSpPr>
                <p:pic>
                  <p:nvPicPr>
                    <p:cNvPr id="30"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31" name="Group 38"/>
                    <p:cNvGrpSpPr/>
                    <p:nvPr/>
                  </p:nvGrpSpPr>
                  <p:grpSpPr>
                    <a:xfrm>
                      <a:off x="-152400" y="803564"/>
                      <a:ext cx="9908770" cy="6283036"/>
                      <a:chOff x="-152400" y="803564"/>
                      <a:chExt cx="9908770" cy="6283036"/>
                    </a:xfrm>
                  </p:grpSpPr>
                  <p:grpSp>
                    <p:nvGrpSpPr>
                      <p:cNvPr id="32" name="Group 35"/>
                      <p:cNvGrpSpPr/>
                      <p:nvPr/>
                    </p:nvGrpSpPr>
                    <p:grpSpPr>
                      <a:xfrm>
                        <a:off x="-152400" y="803564"/>
                        <a:ext cx="9908770" cy="6283036"/>
                        <a:chOff x="-152400" y="803564"/>
                        <a:chExt cx="9908770" cy="6283036"/>
                      </a:xfrm>
                    </p:grpSpPr>
                    <p:grpSp>
                      <p:nvGrpSpPr>
                        <p:cNvPr id="34" name="Group 15"/>
                        <p:cNvGrpSpPr/>
                        <p:nvPr/>
                      </p:nvGrpSpPr>
                      <p:grpSpPr>
                        <a:xfrm>
                          <a:off x="-152400" y="1906385"/>
                          <a:ext cx="9908770" cy="5180215"/>
                          <a:chOff x="-152400" y="1906385"/>
                          <a:chExt cx="9908770" cy="5180215"/>
                        </a:xfrm>
                      </p:grpSpPr>
                      <p:grpSp>
                        <p:nvGrpSpPr>
                          <p:cNvPr id="37" name="Group 35"/>
                          <p:cNvGrpSpPr/>
                          <p:nvPr/>
                        </p:nvGrpSpPr>
                        <p:grpSpPr>
                          <a:xfrm>
                            <a:off x="-152400" y="1906385"/>
                            <a:ext cx="9908770" cy="5180215"/>
                            <a:chOff x="-152400" y="1906385"/>
                            <a:chExt cx="9908770" cy="5180215"/>
                          </a:xfrm>
                        </p:grpSpPr>
                        <p:grpSp>
                          <p:nvGrpSpPr>
                            <p:cNvPr id="39" name="Group 34"/>
                            <p:cNvGrpSpPr/>
                            <p:nvPr/>
                          </p:nvGrpSpPr>
                          <p:grpSpPr>
                            <a:xfrm>
                              <a:off x="-152400" y="1906385"/>
                              <a:ext cx="9908770" cy="5180215"/>
                              <a:chOff x="-152400" y="1906385"/>
                              <a:chExt cx="9908770" cy="5180215"/>
                            </a:xfrm>
                          </p:grpSpPr>
                          <p:sp>
                            <p:nvSpPr>
                              <p:cNvPr id="41"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11"/>
                              <p:cNvGrpSpPr/>
                              <p:nvPr/>
                            </p:nvGrpSpPr>
                            <p:grpSpPr>
                              <a:xfrm>
                                <a:off x="-152400" y="5257800"/>
                                <a:ext cx="3505200" cy="1828800"/>
                                <a:chOff x="-152400" y="5257800"/>
                                <a:chExt cx="3505200" cy="1828800"/>
                              </a:xfrm>
                            </p:grpSpPr>
                            <p:sp>
                              <p:nvSpPr>
                                <p:cNvPr id="43" name="Rectangle 42"/>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0"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38"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35" name="Freeform 34"/>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 name="Freeform 28"/>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Freeform 24"/>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27" name="Freeform 26"/>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22"/>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21"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grpSp>
      <p:sp useBgFill="1">
        <p:nvSpPr>
          <p:cNvPr id="45" name="Rectangle 44"/>
          <p:cNvSpPr/>
          <p:nvPr/>
        </p:nvSpPr>
        <p:spPr>
          <a:xfrm>
            <a:off x="0" y="0"/>
            <a:ext cx="9144000" cy="7086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0" y="809446"/>
            <a:ext cx="9144000" cy="6001643"/>
          </a:xfrm>
          <a:prstGeom prst="rect">
            <a:avLst/>
          </a:prstGeom>
          <a:noFill/>
        </p:spPr>
        <p:txBody>
          <a:bodyPr wrap="square" rtlCol="0">
            <a:spAutoFit/>
          </a:bodyPr>
          <a:lstStyle/>
          <a:p>
            <a:pPr>
              <a:buFont typeface="Arial" pitchFamily="34" charset="0"/>
              <a:buChar char="•"/>
            </a:pPr>
            <a:r>
              <a:rPr lang="en-US" sz="3200" b="1" dirty="0" smtClean="0"/>
              <a:t>  </a:t>
            </a:r>
            <a:r>
              <a:rPr lang="en-US" sz="3200" b="1" i="1" dirty="0" smtClean="0"/>
              <a:t>Mormon</a:t>
            </a:r>
            <a:r>
              <a:rPr lang="en-US" sz="3200" b="1" dirty="0" smtClean="0"/>
              <a:t> is an informal name for ‘The Church of  </a:t>
            </a:r>
          </a:p>
          <a:p>
            <a:r>
              <a:rPr lang="en-US" sz="3200" b="1" dirty="0" smtClean="0"/>
              <a:t>   Jesus Christ of the Latter-day Saints’ &amp; its members</a:t>
            </a:r>
          </a:p>
          <a:p>
            <a:endParaRPr lang="en-US" sz="800" b="1" dirty="0" smtClean="0"/>
          </a:p>
          <a:p>
            <a:pPr>
              <a:buFont typeface="Arial" pitchFamily="34" charset="0"/>
              <a:buChar char="•"/>
            </a:pPr>
            <a:r>
              <a:rPr lang="en-US" sz="3200" b="1" dirty="0" smtClean="0"/>
              <a:t>  </a:t>
            </a:r>
            <a:r>
              <a:rPr lang="en-US" sz="3200" b="1" i="1" dirty="0" smtClean="0"/>
              <a:t>T</a:t>
            </a:r>
            <a:r>
              <a:rPr lang="en-US" sz="3200" b="1" dirty="0" smtClean="0"/>
              <a:t>he name </a:t>
            </a:r>
            <a:r>
              <a:rPr lang="en-US" sz="3200" b="1" i="1" dirty="0" smtClean="0"/>
              <a:t>Mormon</a:t>
            </a:r>
            <a:r>
              <a:rPr lang="en-US" sz="3200" b="1" dirty="0" smtClean="0"/>
              <a:t> derives from the </a:t>
            </a:r>
            <a:r>
              <a:rPr lang="en-US" sz="3200" b="1" i="1" dirty="0" smtClean="0"/>
              <a:t>Book of   </a:t>
            </a:r>
          </a:p>
          <a:p>
            <a:r>
              <a:rPr lang="en-US" sz="3200" b="1" i="1" dirty="0" smtClean="0"/>
              <a:t>    Mormon,</a:t>
            </a:r>
            <a:r>
              <a:rPr lang="en-US" sz="3200" b="1" dirty="0" smtClean="0"/>
              <a:t> central to their beliefs</a:t>
            </a:r>
          </a:p>
          <a:p>
            <a:endParaRPr lang="en-US" sz="800" b="1" dirty="0" smtClean="0"/>
          </a:p>
          <a:p>
            <a:pPr>
              <a:buFont typeface="Arial" pitchFamily="34" charset="0"/>
              <a:buChar char="•"/>
            </a:pPr>
            <a:r>
              <a:rPr lang="en-US" sz="3200" b="1" dirty="0" smtClean="0"/>
              <a:t>  The church is sometimes called the </a:t>
            </a:r>
            <a:r>
              <a:rPr lang="en-US" sz="3200" b="1" i="1" dirty="0" smtClean="0"/>
              <a:t>LDS Church</a:t>
            </a:r>
          </a:p>
          <a:p>
            <a:endParaRPr lang="en-US" sz="800" b="1" i="1" dirty="0" smtClean="0"/>
          </a:p>
          <a:p>
            <a:pPr>
              <a:buFont typeface="Arial" pitchFamily="34" charset="0"/>
              <a:buChar char="•"/>
            </a:pPr>
            <a:r>
              <a:rPr lang="en-US" sz="3200" b="1" dirty="0" smtClean="0"/>
              <a:t>  Members are called </a:t>
            </a:r>
          </a:p>
          <a:p>
            <a:r>
              <a:rPr lang="en-US" sz="3200" b="1" i="1" dirty="0" smtClean="0"/>
              <a:t>    Mormons</a:t>
            </a:r>
            <a:r>
              <a:rPr lang="en-US" sz="3200" b="1" dirty="0" smtClean="0"/>
              <a:t>,</a:t>
            </a:r>
            <a:r>
              <a:rPr lang="en-US" sz="3200" b="1" i="1" dirty="0" smtClean="0"/>
              <a:t> Latter-day</a:t>
            </a:r>
          </a:p>
          <a:p>
            <a:r>
              <a:rPr lang="en-US" sz="3200" b="1" i="1" dirty="0" smtClean="0"/>
              <a:t>    Saints, </a:t>
            </a:r>
            <a:r>
              <a:rPr lang="en-US" sz="3200" b="1" dirty="0" smtClean="0"/>
              <a:t>or</a:t>
            </a:r>
            <a:r>
              <a:rPr lang="en-US" sz="3200" b="1" i="1" dirty="0" smtClean="0"/>
              <a:t> </a:t>
            </a:r>
            <a:r>
              <a:rPr lang="en-US" sz="3200" b="1" dirty="0" smtClean="0"/>
              <a:t>simply</a:t>
            </a:r>
            <a:r>
              <a:rPr lang="en-US" sz="3200" b="1" i="1" dirty="0" smtClean="0"/>
              <a:t> Saints</a:t>
            </a:r>
          </a:p>
          <a:p>
            <a:endParaRPr lang="en-US" sz="800" b="1" i="1" dirty="0" smtClean="0"/>
          </a:p>
          <a:p>
            <a:pPr>
              <a:buFont typeface="Arial" pitchFamily="34" charset="0"/>
              <a:buChar char="•"/>
            </a:pPr>
            <a:r>
              <a:rPr lang="en-US" sz="3200" b="1" i="1" dirty="0" smtClean="0"/>
              <a:t>  </a:t>
            </a:r>
            <a:r>
              <a:rPr lang="en-US" sz="3200" b="1" dirty="0" smtClean="0"/>
              <a:t>Joseph Smith was </a:t>
            </a:r>
          </a:p>
          <a:p>
            <a:r>
              <a:rPr lang="en-US" sz="3200" b="1" dirty="0" smtClean="0"/>
              <a:t>    the founder of the</a:t>
            </a:r>
          </a:p>
          <a:p>
            <a:r>
              <a:rPr lang="en-US" sz="3200" b="1" dirty="0" smtClean="0"/>
              <a:t>    Mormon Church</a:t>
            </a:r>
          </a:p>
        </p:txBody>
      </p:sp>
      <p:grpSp>
        <p:nvGrpSpPr>
          <p:cNvPr id="10" name="Group 9"/>
          <p:cNvGrpSpPr/>
          <p:nvPr/>
        </p:nvGrpSpPr>
        <p:grpSpPr>
          <a:xfrm rot="852599">
            <a:off x="4445640" y="3384495"/>
            <a:ext cx="4572000" cy="3886200"/>
            <a:chOff x="4914508" y="3048000"/>
            <a:chExt cx="3924692" cy="3276600"/>
          </a:xfrm>
        </p:grpSpPr>
        <p:pic>
          <p:nvPicPr>
            <p:cNvPr id="4" name="Picture 2"/>
            <p:cNvPicPr>
              <a:picLocks noChangeAspect="1" noChangeArrowheads="1"/>
            </p:cNvPicPr>
            <p:nvPr/>
          </p:nvPicPr>
          <p:blipFill>
            <a:blip r:embed="rId5"/>
            <a:srcRect l="15358" t="18512" r="13438" b="24628"/>
            <a:stretch>
              <a:fillRect/>
            </a:stretch>
          </p:blipFill>
          <p:spPr bwMode="auto">
            <a:xfrm>
              <a:off x="4953000" y="3048000"/>
              <a:ext cx="3886200" cy="3276600"/>
            </a:xfrm>
            <a:prstGeom prst="rect">
              <a:avLst/>
            </a:prstGeom>
            <a:noFill/>
            <a:ln w="9525">
              <a:noFill/>
              <a:miter lim="800000"/>
              <a:headEnd/>
              <a:tailEnd/>
            </a:ln>
            <a:effectLst/>
          </p:spPr>
        </p:pic>
        <p:sp useBgFill="1">
          <p:nvSpPr>
            <p:cNvPr id="7" name="Freeform 6"/>
            <p:cNvSpPr/>
            <p:nvPr/>
          </p:nvSpPr>
          <p:spPr>
            <a:xfrm>
              <a:off x="6314387" y="3073138"/>
              <a:ext cx="1610413" cy="505905"/>
            </a:xfrm>
            <a:custGeom>
              <a:avLst/>
              <a:gdLst>
                <a:gd name="connsiteX0" fmla="*/ 1594702 w 1610413"/>
                <a:gd name="connsiteY0" fmla="*/ 263951 h 505905"/>
                <a:gd name="connsiteX1" fmla="*/ 1481580 w 1610413"/>
                <a:gd name="connsiteY1" fmla="*/ 75415 h 505905"/>
                <a:gd name="connsiteX2" fmla="*/ 972533 w 1610413"/>
                <a:gd name="connsiteY2" fmla="*/ 245097 h 505905"/>
                <a:gd name="connsiteX3" fmla="*/ 218388 w 1610413"/>
                <a:gd name="connsiteY3" fmla="*/ 471340 h 505905"/>
                <a:gd name="connsiteX4" fmla="*/ 67559 w 1610413"/>
                <a:gd name="connsiteY4" fmla="*/ 452487 h 505905"/>
                <a:gd name="connsiteX5" fmla="*/ 29852 w 1610413"/>
                <a:gd name="connsiteY5" fmla="*/ 424206 h 505905"/>
                <a:gd name="connsiteX6" fmla="*/ 246669 w 1610413"/>
                <a:gd name="connsiteY6" fmla="*/ 367646 h 505905"/>
                <a:gd name="connsiteX7" fmla="*/ 1340178 w 1610413"/>
                <a:gd name="connsiteY7" fmla="*/ 75415 h 505905"/>
                <a:gd name="connsiteX8" fmla="*/ 1509860 w 1610413"/>
                <a:gd name="connsiteY8" fmla="*/ 18854 h 505905"/>
                <a:gd name="connsiteX9" fmla="*/ 1575848 w 1610413"/>
                <a:gd name="connsiteY9" fmla="*/ 37707 h 505905"/>
                <a:gd name="connsiteX10" fmla="*/ 1594702 w 1610413"/>
                <a:gd name="connsiteY10" fmla="*/ 263951 h 50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0413" h="505905">
                  <a:moveTo>
                    <a:pt x="1594702" y="263951"/>
                  </a:moveTo>
                  <a:cubicBezTo>
                    <a:pt x="1578991" y="270236"/>
                    <a:pt x="1585275" y="78557"/>
                    <a:pt x="1481580" y="75415"/>
                  </a:cubicBezTo>
                  <a:cubicBezTo>
                    <a:pt x="1377885" y="72273"/>
                    <a:pt x="1183065" y="179110"/>
                    <a:pt x="972533" y="245097"/>
                  </a:cubicBezTo>
                  <a:cubicBezTo>
                    <a:pt x="762001" y="311084"/>
                    <a:pt x="369217" y="436775"/>
                    <a:pt x="218388" y="471340"/>
                  </a:cubicBezTo>
                  <a:cubicBezTo>
                    <a:pt x="67559" y="505905"/>
                    <a:pt x="98982" y="460343"/>
                    <a:pt x="67559" y="452487"/>
                  </a:cubicBezTo>
                  <a:cubicBezTo>
                    <a:pt x="36136" y="444631"/>
                    <a:pt x="0" y="438346"/>
                    <a:pt x="29852" y="424206"/>
                  </a:cubicBezTo>
                  <a:cubicBezTo>
                    <a:pt x="59704" y="410066"/>
                    <a:pt x="246669" y="367646"/>
                    <a:pt x="246669" y="367646"/>
                  </a:cubicBezTo>
                  <a:lnTo>
                    <a:pt x="1340178" y="75415"/>
                  </a:lnTo>
                  <a:cubicBezTo>
                    <a:pt x="1550710" y="17283"/>
                    <a:pt x="1470582" y="25139"/>
                    <a:pt x="1509860" y="18854"/>
                  </a:cubicBezTo>
                  <a:cubicBezTo>
                    <a:pt x="1549138" y="12569"/>
                    <a:pt x="1560137" y="0"/>
                    <a:pt x="1575848" y="37707"/>
                  </a:cubicBezTo>
                  <a:cubicBezTo>
                    <a:pt x="1591559" y="75414"/>
                    <a:pt x="1610413" y="257666"/>
                    <a:pt x="1594702" y="2639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8" name="Freeform 7"/>
            <p:cNvSpPr/>
            <p:nvPr/>
          </p:nvSpPr>
          <p:spPr>
            <a:xfrm>
              <a:off x="5436124" y="5456549"/>
              <a:ext cx="3026004" cy="853125"/>
            </a:xfrm>
            <a:custGeom>
              <a:avLst/>
              <a:gdLst>
                <a:gd name="connsiteX0" fmla="*/ 201105 w 3026004"/>
                <a:gd name="connsiteY0" fmla="*/ 793422 h 853125"/>
                <a:gd name="connsiteX1" fmla="*/ 1643406 w 3026004"/>
                <a:gd name="connsiteY1" fmla="*/ 199533 h 853125"/>
                <a:gd name="connsiteX2" fmla="*/ 1671686 w 3026004"/>
                <a:gd name="connsiteY2" fmla="*/ 303228 h 853125"/>
                <a:gd name="connsiteX3" fmla="*/ 1794235 w 3026004"/>
                <a:gd name="connsiteY3" fmla="*/ 340936 h 853125"/>
                <a:gd name="connsiteX4" fmla="*/ 2190161 w 3026004"/>
                <a:gd name="connsiteY4" fmla="*/ 208960 h 853125"/>
                <a:gd name="connsiteX5" fmla="*/ 2944305 w 3026004"/>
                <a:gd name="connsiteY5" fmla="*/ 1571 h 853125"/>
                <a:gd name="connsiteX6" fmla="*/ 2680354 w 3026004"/>
                <a:gd name="connsiteY6" fmla="*/ 218387 h 853125"/>
                <a:gd name="connsiteX7" fmla="*/ 1784808 w 3026004"/>
                <a:gd name="connsiteY7" fmla="*/ 472911 h 853125"/>
                <a:gd name="connsiteX8" fmla="*/ 1011810 w 3026004"/>
                <a:gd name="connsiteY8" fmla="*/ 670874 h 853125"/>
                <a:gd name="connsiteX9" fmla="*/ 163398 w 3026004"/>
                <a:gd name="connsiteY9" fmla="*/ 831129 h 853125"/>
                <a:gd name="connsiteX10" fmla="*/ 31422 w 3026004"/>
                <a:gd name="connsiteY10" fmla="*/ 802849 h 853125"/>
                <a:gd name="connsiteX11" fmla="*/ 31422 w 3026004"/>
                <a:gd name="connsiteY11" fmla="*/ 755715 h 853125"/>
                <a:gd name="connsiteX0" fmla="*/ 201105 w 3026004"/>
                <a:gd name="connsiteY0" fmla="*/ 793422 h 853125"/>
                <a:gd name="connsiteX1" fmla="*/ 1643406 w 3026004"/>
                <a:gd name="connsiteY1" fmla="*/ 199533 h 853125"/>
                <a:gd name="connsiteX2" fmla="*/ 1671686 w 3026004"/>
                <a:gd name="connsiteY2" fmla="*/ 303228 h 853125"/>
                <a:gd name="connsiteX3" fmla="*/ 1794235 w 3026004"/>
                <a:gd name="connsiteY3" fmla="*/ 340936 h 853125"/>
                <a:gd name="connsiteX4" fmla="*/ 2190161 w 3026004"/>
                <a:gd name="connsiteY4" fmla="*/ 208960 h 853125"/>
                <a:gd name="connsiteX5" fmla="*/ 2944305 w 3026004"/>
                <a:gd name="connsiteY5" fmla="*/ 1571 h 853125"/>
                <a:gd name="connsiteX6" fmla="*/ 2680354 w 3026004"/>
                <a:gd name="connsiteY6" fmla="*/ 218387 h 853125"/>
                <a:gd name="connsiteX7" fmla="*/ 1784808 w 3026004"/>
                <a:gd name="connsiteY7" fmla="*/ 472911 h 853125"/>
                <a:gd name="connsiteX8" fmla="*/ 1011810 w 3026004"/>
                <a:gd name="connsiteY8" fmla="*/ 670874 h 853125"/>
                <a:gd name="connsiteX9" fmla="*/ 163398 w 3026004"/>
                <a:gd name="connsiteY9" fmla="*/ 831129 h 853125"/>
                <a:gd name="connsiteX10" fmla="*/ 31422 w 3026004"/>
                <a:gd name="connsiteY10" fmla="*/ 802849 h 853125"/>
                <a:gd name="connsiteX11" fmla="*/ 31422 w 3026004"/>
                <a:gd name="connsiteY11" fmla="*/ 755715 h 853125"/>
                <a:gd name="connsiteX12" fmla="*/ 201105 w 3026004"/>
                <a:gd name="connsiteY12" fmla="*/ 793422 h 853125"/>
                <a:gd name="connsiteX0" fmla="*/ 31422 w 3026004"/>
                <a:gd name="connsiteY0" fmla="*/ 755715 h 853125"/>
                <a:gd name="connsiteX1" fmla="*/ 1643406 w 3026004"/>
                <a:gd name="connsiteY1" fmla="*/ 199533 h 853125"/>
                <a:gd name="connsiteX2" fmla="*/ 1671686 w 3026004"/>
                <a:gd name="connsiteY2" fmla="*/ 303228 h 853125"/>
                <a:gd name="connsiteX3" fmla="*/ 1794235 w 3026004"/>
                <a:gd name="connsiteY3" fmla="*/ 340936 h 853125"/>
                <a:gd name="connsiteX4" fmla="*/ 2190161 w 3026004"/>
                <a:gd name="connsiteY4" fmla="*/ 208960 h 853125"/>
                <a:gd name="connsiteX5" fmla="*/ 2944305 w 3026004"/>
                <a:gd name="connsiteY5" fmla="*/ 1571 h 853125"/>
                <a:gd name="connsiteX6" fmla="*/ 2680354 w 3026004"/>
                <a:gd name="connsiteY6" fmla="*/ 218387 h 853125"/>
                <a:gd name="connsiteX7" fmla="*/ 1784808 w 3026004"/>
                <a:gd name="connsiteY7" fmla="*/ 472911 h 853125"/>
                <a:gd name="connsiteX8" fmla="*/ 1011810 w 3026004"/>
                <a:gd name="connsiteY8" fmla="*/ 670874 h 853125"/>
                <a:gd name="connsiteX9" fmla="*/ 163398 w 3026004"/>
                <a:gd name="connsiteY9" fmla="*/ 831129 h 853125"/>
                <a:gd name="connsiteX10" fmla="*/ 31422 w 3026004"/>
                <a:gd name="connsiteY10" fmla="*/ 802849 h 853125"/>
                <a:gd name="connsiteX11" fmla="*/ 31422 w 3026004"/>
                <a:gd name="connsiteY11" fmla="*/ 755715 h 85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26004" h="853125">
                  <a:moveTo>
                    <a:pt x="31422" y="755715"/>
                  </a:moveTo>
                  <a:lnTo>
                    <a:pt x="1643406" y="199533"/>
                  </a:lnTo>
                  <a:cubicBezTo>
                    <a:pt x="1888503" y="117834"/>
                    <a:pt x="1646548" y="279661"/>
                    <a:pt x="1671686" y="303228"/>
                  </a:cubicBezTo>
                  <a:cubicBezTo>
                    <a:pt x="1696824" y="326795"/>
                    <a:pt x="1707823" y="356647"/>
                    <a:pt x="1794235" y="340936"/>
                  </a:cubicBezTo>
                  <a:cubicBezTo>
                    <a:pt x="1880647" y="325225"/>
                    <a:pt x="1998483" y="265521"/>
                    <a:pt x="2190161" y="208960"/>
                  </a:cubicBezTo>
                  <a:cubicBezTo>
                    <a:pt x="2381839" y="152399"/>
                    <a:pt x="2862606" y="0"/>
                    <a:pt x="2944305" y="1571"/>
                  </a:cubicBezTo>
                  <a:cubicBezTo>
                    <a:pt x="3026004" y="3142"/>
                    <a:pt x="2873603" y="139830"/>
                    <a:pt x="2680354" y="218387"/>
                  </a:cubicBezTo>
                  <a:cubicBezTo>
                    <a:pt x="2487105" y="296944"/>
                    <a:pt x="2062899" y="397497"/>
                    <a:pt x="1784808" y="472911"/>
                  </a:cubicBezTo>
                  <a:cubicBezTo>
                    <a:pt x="1506717" y="548326"/>
                    <a:pt x="1282045" y="611171"/>
                    <a:pt x="1011810" y="670874"/>
                  </a:cubicBezTo>
                  <a:cubicBezTo>
                    <a:pt x="741575" y="730577"/>
                    <a:pt x="326796" y="809133"/>
                    <a:pt x="163398" y="831129"/>
                  </a:cubicBezTo>
                  <a:cubicBezTo>
                    <a:pt x="0" y="853125"/>
                    <a:pt x="53418" y="815418"/>
                    <a:pt x="31422" y="802849"/>
                  </a:cubicBezTo>
                  <a:cubicBezTo>
                    <a:pt x="9426" y="790280"/>
                    <a:pt x="20424" y="772997"/>
                    <a:pt x="31422" y="755715"/>
                  </a:cubicBezTo>
                  <a:close/>
                </a:path>
              </a:pathLst>
            </a:custGeom>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9" name="Freeform 8"/>
            <p:cNvSpPr/>
            <p:nvPr/>
          </p:nvSpPr>
          <p:spPr>
            <a:xfrm>
              <a:off x="4914508" y="3780149"/>
              <a:ext cx="235670" cy="421064"/>
            </a:xfrm>
            <a:custGeom>
              <a:avLst/>
              <a:gdLst>
                <a:gd name="connsiteX0" fmla="*/ 204247 w 235670"/>
                <a:gd name="connsiteY0" fmla="*/ 37707 h 421064"/>
                <a:gd name="connsiteX1" fmla="*/ 204247 w 235670"/>
                <a:gd name="connsiteY1" fmla="*/ 113121 h 421064"/>
                <a:gd name="connsiteX2" fmla="*/ 175966 w 235670"/>
                <a:gd name="connsiteY2" fmla="*/ 150828 h 421064"/>
                <a:gd name="connsiteX3" fmla="*/ 223100 w 235670"/>
                <a:gd name="connsiteY3" fmla="*/ 273377 h 421064"/>
                <a:gd name="connsiteX4" fmla="*/ 109979 w 235670"/>
                <a:gd name="connsiteY4" fmla="*/ 301657 h 421064"/>
                <a:gd name="connsiteX5" fmla="*/ 91125 w 235670"/>
                <a:gd name="connsiteY5" fmla="*/ 414779 h 421064"/>
                <a:gd name="connsiteX6" fmla="*/ 15711 w 235670"/>
                <a:gd name="connsiteY6" fmla="*/ 339364 h 421064"/>
                <a:gd name="connsiteX7" fmla="*/ 204247 w 235670"/>
                <a:gd name="connsiteY7" fmla="*/ 37707 h 42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670" h="421064">
                  <a:moveTo>
                    <a:pt x="204247" y="37707"/>
                  </a:moveTo>
                  <a:cubicBezTo>
                    <a:pt x="235670" y="0"/>
                    <a:pt x="208960" y="94268"/>
                    <a:pt x="204247" y="113121"/>
                  </a:cubicBezTo>
                  <a:cubicBezTo>
                    <a:pt x="199534" y="131974"/>
                    <a:pt x="172824" y="124119"/>
                    <a:pt x="175966" y="150828"/>
                  </a:cubicBezTo>
                  <a:cubicBezTo>
                    <a:pt x="179108" y="177537"/>
                    <a:pt x="234098" y="248239"/>
                    <a:pt x="223100" y="273377"/>
                  </a:cubicBezTo>
                  <a:cubicBezTo>
                    <a:pt x="212102" y="298515"/>
                    <a:pt x="131975" y="278090"/>
                    <a:pt x="109979" y="301657"/>
                  </a:cubicBezTo>
                  <a:cubicBezTo>
                    <a:pt x="87983" y="325224"/>
                    <a:pt x="106836" y="408494"/>
                    <a:pt x="91125" y="414779"/>
                  </a:cubicBezTo>
                  <a:cubicBezTo>
                    <a:pt x="75414" y="421064"/>
                    <a:pt x="0" y="397496"/>
                    <a:pt x="15711" y="339364"/>
                  </a:cubicBezTo>
                  <a:cubicBezTo>
                    <a:pt x="31422" y="281232"/>
                    <a:pt x="172824" y="75414"/>
                    <a:pt x="204247" y="3770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grpSp>
        <p:nvGrpSpPr>
          <p:cNvPr id="15" name="Group 14"/>
          <p:cNvGrpSpPr/>
          <p:nvPr/>
        </p:nvGrpSpPr>
        <p:grpSpPr>
          <a:xfrm>
            <a:off x="6503987" y="3657600"/>
            <a:ext cx="2259013" cy="2859088"/>
            <a:chOff x="6275387" y="3541712"/>
            <a:chExt cx="2335213" cy="3163888"/>
          </a:xfrm>
        </p:grpSpPr>
        <p:pic>
          <p:nvPicPr>
            <p:cNvPr id="1030" name="Picture 6"/>
            <p:cNvPicPr>
              <a:picLocks noChangeAspect="1" noChangeArrowheads="1"/>
            </p:cNvPicPr>
            <p:nvPr/>
          </p:nvPicPr>
          <p:blipFill>
            <a:blip r:embed="rId6"/>
            <a:srcRect/>
            <a:stretch>
              <a:fillRect/>
            </a:stretch>
          </p:blipFill>
          <p:spPr bwMode="auto">
            <a:xfrm>
              <a:off x="6275387" y="3541712"/>
              <a:ext cx="2335213" cy="3163888"/>
            </a:xfrm>
            <a:prstGeom prst="rect">
              <a:avLst/>
            </a:prstGeom>
            <a:noFill/>
            <a:ln w="9525">
              <a:noFill/>
              <a:miter lim="800000"/>
              <a:headEnd/>
              <a:tailEnd/>
            </a:ln>
            <a:effectLst/>
          </p:spPr>
        </p:pic>
        <p:sp>
          <p:nvSpPr>
            <p:cNvPr id="14" name="Rectangle 13"/>
            <p:cNvSpPr/>
            <p:nvPr/>
          </p:nvSpPr>
          <p:spPr>
            <a:xfrm rot="21240000">
              <a:off x="6472103" y="3676932"/>
              <a:ext cx="1981200" cy="2926080"/>
            </a:xfrm>
            <a:prstGeom prst="rect">
              <a:avLst/>
            </a:prstGeom>
            <a:noFill/>
            <a:ln w="25400">
              <a:solidFill>
                <a:srgbClr val="996633"/>
              </a:solidFill>
            </a:ln>
            <a:effectLst>
              <a:outerShdw blurRad="25400" dist="38100" dir="8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Oval 15"/>
          <p:cNvSpPr/>
          <p:nvPr/>
        </p:nvSpPr>
        <p:spPr>
          <a:xfrm>
            <a:off x="76200" y="5138928"/>
            <a:ext cx="2819400" cy="6858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04800" y="5181600"/>
            <a:ext cx="2435282" cy="584775"/>
          </a:xfrm>
          <a:prstGeom prst="rect">
            <a:avLst/>
          </a:prstGeom>
          <a:noFill/>
        </p:spPr>
        <p:txBody>
          <a:bodyPr wrap="none" rtlCol="0">
            <a:spAutoFit/>
          </a:bodyPr>
          <a:lstStyle/>
          <a:p>
            <a:r>
              <a:rPr lang="en-US" sz="3200" b="1" dirty="0" smtClean="0"/>
              <a:t>Joseph Smith</a:t>
            </a:r>
            <a:endParaRPr lang="en-US" sz="3200" b="1" dirty="0"/>
          </a:p>
        </p:txBody>
      </p:sp>
      <p:sp useBgFill="1">
        <p:nvSpPr>
          <p:cNvPr id="18" name="TextBox 17"/>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9"/>
                                        </p:tgtEl>
                                      </p:cBhvr>
                                    </p:animEffect>
                                    <p:set>
                                      <p:cBhvr>
                                        <p:cTn id="7" dur="1" fill="hold">
                                          <p:stCondLst>
                                            <p:cond delay="999"/>
                                          </p:stCondLst>
                                        </p:cTn>
                                        <p:tgtEl>
                                          <p:spTgt spid="19"/>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1000"/>
                                        <p:tgtEl>
                                          <p:spTgt spid="45"/>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fade">
                                      <p:cBhvr>
                                        <p:cTn id="17" dur="1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1000"/>
                                        <p:tgtEl>
                                          <p:spTgt spid="3">
                                            <p:txEl>
                                              <p:pRg st="3" end="3"/>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Effect transition="in" filter="fade">
                                      <p:cBhvr>
                                        <p:cTn id="25" dur="1000"/>
                                        <p:tgtEl>
                                          <p:spTgt spid="3">
                                            <p:txEl>
                                              <p:pRg st="4" end="4"/>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animEffect transition="in" filter="fade">
                                      <p:cBhvr>
                                        <p:cTn id="33" dur="1000"/>
                                        <p:tgtEl>
                                          <p:spTgt spid="3">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8" end="8"/>
                                            </p:txEl>
                                          </p:spTgt>
                                        </p:tgtEl>
                                        <p:attrNameLst>
                                          <p:attrName>style.visibility</p:attrName>
                                        </p:attrNameLst>
                                      </p:cBhvr>
                                      <p:to>
                                        <p:strVal val="visible"/>
                                      </p:to>
                                    </p:set>
                                    <p:animEffect transition="in" filter="fade">
                                      <p:cBhvr>
                                        <p:cTn id="38" dur="1000"/>
                                        <p:tgtEl>
                                          <p:spTgt spid="3">
                                            <p:txEl>
                                              <p:pRg st="8" end="8"/>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animEffect transition="in" filter="fade">
                                      <p:cBhvr>
                                        <p:cTn id="41" dur="1000"/>
                                        <p:tgtEl>
                                          <p:spTgt spid="3">
                                            <p:txEl>
                                              <p:pRg st="9" end="9"/>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3">
                                            <p:txEl>
                                              <p:pRg st="10" end="10"/>
                                            </p:txEl>
                                          </p:spTgt>
                                        </p:tgtEl>
                                        <p:attrNameLst>
                                          <p:attrName>style.visibility</p:attrName>
                                        </p:attrNameLst>
                                      </p:cBhvr>
                                      <p:to>
                                        <p:strVal val="visible"/>
                                      </p:to>
                                    </p:set>
                                    <p:animEffect transition="in" filter="fade">
                                      <p:cBhvr>
                                        <p:cTn id="44" dur="1000"/>
                                        <p:tgtEl>
                                          <p:spTgt spid="3">
                                            <p:txEl>
                                              <p:pRg st="10" end="10"/>
                                            </p:txEl>
                                          </p:spTgt>
                                        </p:tgtEl>
                                      </p:cBhvr>
                                    </p:animEffect>
                                  </p:childTnLst>
                                </p:cTn>
                              </p:par>
                              <p:par>
                                <p:cTn id="45" presetID="17" presetClass="exit" presetSubtype="8" fill="hold" nodeType="withEffect">
                                  <p:stCondLst>
                                    <p:cond delay="0"/>
                                  </p:stCondLst>
                                  <p:childTnLst>
                                    <p:anim calcmode="lin" valueType="num">
                                      <p:cBhvr>
                                        <p:cTn id="46" dur="1000"/>
                                        <p:tgtEl>
                                          <p:spTgt spid="15"/>
                                        </p:tgtEl>
                                        <p:attrNameLst>
                                          <p:attrName>ppt_x</p:attrName>
                                        </p:attrNameLst>
                                      </p:cBhvr>
                                      <p:tavLst>
                                        <p:tav tm="0">
                                          <p:val>
                                            <p:strVal val="ppt_x"/>
                                          </p:val>
                                        </p:tav>
                                        <p:tav tm="100000">
                                          <p:val>
                                            <p:strVal val="ppt_x-ppt_w/2"/>
                                          </p:val>
                                        </p:tav>
                                      </p:tavLst>
                                    </p:anim>
                                    <p:anim calcmode="lin" valueType="num">
                                      <p:cBhvr>
                                        <p:cTn id="47" dur="1000"/>
                                        <p:tgtEl>
                                          <p:spTgt spid="15"/>
                                        </p:tgtEl>
                                        <p:attrNameLst>
                                          <p:attrName>ppt_y</p:attrName>
                                        </p:attrNameLst>
                                      </p:cBhvr>
                                      <p:tavLst>
                                        <p:tav tm="0">
                                          <p:val>
                                            <p:strVal val="ppt_y"/>
                                          </p:val>
                                        </p:tav>
                                        <p:tav tm="100000">
                                          <p:val>
                                            <p:strVal val="ppt_y"/>
                                          </p:val>
                                        </p:tav>
                                      </p:tavLst>
                                    </p:anim>
                                    <p:anim calcmode="lin" valueType="num">
                                      <p:cBhvr>
                                        <p:cTn id="48" dur="1000"/>
                                        <p:tgtEl>
                                          <p:spTgt spid="15"/>
                                        </p:tgtEl>
                                        <p:attrNameLst>
                                          <p:attrName>ppt_w</p:attrName>
                                        </p:attrNameLst>
                                      </p:cBhvr>
                                      <p:tavLst>
                                        <p:tav tm="0">
                                          <p:val>
                                            <p:strVal val="ppt_w"/>
                                          </p:val>
                                        </p:tav>
                                        <p:tav tm="100000">
                                          <p:val>
                                            <p:fltVal val="0"/>
                                          </p:val>
                                        </p:tav>
                                      </p:tavLst>
                                    </p:anim>
                                    <p:anim calcmode="lin" valueType="num">
                                      <p:cBhvr>
                                        <p:cTn id="49" dur="1000"/>
                                        <p:tgtEl>
                                          <p:spTgt spid="15"/>
                                        </p:tgtEl>
                                        <p:attrNameLst>
                                          <p:attrName>ppt_h</p:attrName>
                                        </p:attrNameLst>
                                      </p:cBhvr>
                                      <p:tavLst>
                                        <p:tav tm="0">
                                          <p:val>
                                            <p:strVal val="ppt_h"/>
                                          </p:val>
                                        </p:tav>
                                        <p:tav tm="100000">
                                          <p:val>
                                            <p:strVal val="ppt_h"/>
                                          </p:val>
                                        </p:tav>
                                      </p:tavLst>
                                    </p:anim>
                                    <p:set>
                                      <p:cBhvr>
                                        <p:cTn id="50" dur="1" fill="hold">
                                          <p:stCondLst>
                                            <p:cond delay="999"/>
                                          </p:stCondLst>
                                        </p:cTn>
                                        <p:tgtEl>
                                          <p:spTgt spid="15"/>
                                        </p:tgtEl>
                                        <p:attrNameLst>
                                          <p:attrName>style.visibility</p:attrName>
                                        </p:attrNameLst>
                                      </p:cBhvr>
                                      <p:to>
                                        <p:strVal val="hidden"/>
                                      </p:to>
                                    </p:set>
                                  </p:childTnLst>
                                </p:cTn>
                              </p:par>
                              <p:par>
                                <p:cTn id="51" presetID="17" presetClass="entr" presetSubtype="10" fill="hold" nodeType="withEffect">
                                  <p:stCondLst>
                                    <p:cond delay="50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
                                            <p:txEl>
                                              <p:pRg st="12" end="12"/>
                                            </p:txEl>
                                          </p:spTgt>
                                        </p:tgtEl>
                                        <p:attrNameLst>
                                          <p:attrName>style.visibility</p:attrName>
                                        </p:attrNameLst>
                                      </p:cBhvr>
                                      <p:to>
                                        <p:strVal val="visible"/>
                                      </p:to>
                                    </p:set>
                                    <p:animEffect transition="in" filter="fade">
                                      <p:cBhvr>
                                        <p:cTn id="59" dur="1000"/>
                                        <p:tgtEl>
                                          <p:spTgt spid="3">
                                            <p:txEl>
                                              <p:pRg st="12" end="12"/>
                                            </p:txEl>
                                          </p:spTgt>
                                        </p:tgtEl>
                                      </p:cBhvr>
                                    </p:animEffect>
                                  </p:childTnLst>
                                </p:cTn>
                              </p:par>
                              <p:par>
                                <p:cTn id="60" presetID="10" presetClass="entr" presetSubtype="0" fill="hold" nodeType="withEffect">
                                  <p:stCondLst>
                                    <p:cond delay="0"/>
                                  </p:stCondLst>
                                  <p:childTnLst>
                                    <p:set>
                                      <p:cBhvr>
                                        <p:cTn id="61" dur="1" fill="hold">
                                          <p:stCondLst>
                                            <p:cond delay="0"/>
                                          </p:stCondLst>
                                        </p:cTn>
                                        <p:tgtEl>
                                          <p:spTgt spid="3">
                                            <p:txEl>
                                              <p:pRg st="13" end="13"/>
                                            </p:txEl>
                                          </p:spTgt>
                                        </p:tgtEl>
                                        <p:attrNameLst>
                                          <p:attrName>style.visibility</p:attrName>
                                        </p:attrNameLst>
                                      </p:cBhvr>
                                      <p:to>
                                        <p:strVal val="visible"/>
                                      </p:to>
                                    </p:set>
                                    <p:animEffect transition="in" filter="fade">
                                      <p:cBhvr>
                                        <p:cTn id="62" dur="1000"/>
                                        <p:tgtEl>
                                          <p:spTgt spid="3">
                                            <p:txEl>
                                              <p:pRg st="13" end="13"/>
                                            </p:txEl>
                                          </p:spTgt>
                                        </p:tgtEl>
                                      </p:cBhvr>
                                    </p:animEffect>
                                  </p:childTnLst>
                                </p:cTn>
                              </p:par>
                              <p:par>
                                <p:cTn id="63" presetID="10" presetClass="entr" presetSubtype="0" fill="hold" nodeType="withEffect">
                                  <p:stCondLst>
                                    <p:cond delay="0"/>
                                  </p:stCondLst>
                                  <p:childTnLst>
                                    <p:set>
                                      <p:cBhvr>
                                        <p:cTn id="64" dur="1" fill="hold">
                                          <p:stCondLst>
                                            <p:cond delay="0"/>
                                          </p:stCondLst>
                                        </p:cTn>
                                        <p:tgtEl>
                                          <p:spTgt spid="3">
                                            <p:txEl>
                                              <p:pRg st="14" end="14"/>
                                            </p:txEl>
                                          </p:spTgt>
                                        </p:tgtEl>
                                        <p:attrNameLst>
                                          <p:attrName>style.visibility</p:attrName>
                                        </p:attrNameLst>
                                      </p:cBhvr>
                                      <p:to>
                                        <p:strVal val="visible"/>
                                      </p:to>
                                    </p:set>
                                    <p:animEffect transition="in" filter="fade">
                                      <p:cBhvr>
                                        <p:cTn id="65" dur="1000"/>
                                        <p:tgtEl>
                                          <p:spTgt spid="3">
                                            <p:txEl>
                                              <p:pRg st="14" end="14"/>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wipe(left)">
                                      <p:cBhvr>
                                        <p:cTn id="70" dur="1000"/>
                                        <p:tgtEl>
                                          <p:spTgt spid="16"/>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nodeType="clickEffect">
                                  <p:stCondLst>
                                    <p:cond delay="0"/>
                                  </p:stCondLst>
                                  <p:childTnLst>
                                    <p:animEffect transition="out" filter="fade">
                                      <p:cBhvr>
                                        <p:cTn id="74" dur="1000"/>
                                        <p:tgtEl>
                                          <p:spTgt spid="10"/>
                                        </p:tgtEl>
                                      </p:cBhvr>
                                    </p:animEffect>
                                    <p:set>
                                      <p:cBhvr>
                                        <p:cTn id="75" dur="1" fill="hold">
                                          <p:stCondLst>
                                            <p:cond delay="999"/>
                                          </p:stCondLst>
                                        </p:cTn>
                                        <p:tgtEl>
                                          <p:spTgt spid="10"/>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3">
                                            <p:txEl>
                                              <p:pRg st="0" end="0"/>
                                            </p:txEl>
                                          </p:spTgt>
                                        </p:tgtEl>
                                      </p:cBhvr>
                                    </p:animEffect>
                                    <p:set>
                                      <p:cBhvr>
                                        <p:cTn id="78" dur="1" fill="hold">
                                          <p:stCondLst>
                                            <p:cond delay="999"/>
                                          </p:stCondLst>
                                        </p:cTn>
                                        <p:tgtEl>
                                          <p:spTgt spid="3">
                                            <p:txEl>
                                              <p:pRg st="0" end="0"/>
                                            </p:txEl>
                                          </p:spTgt>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1000"/>
                                        <p:tgtEl>
                                          <p:spTgt spid="3">
                                            <p:txEl>
                                              <p:pRg st="1" end="1"/>
                                            </p:txEl>
                                          </p:spTgt>
                                        </p:tgtEl>
                                      </p:cBhvr>
                                    </p:animEffect>
                                    <p:set>
                                      <p:cBhvr>
                                        <p:cTn id="81" dur="1" fill="hold">
                                          <p:stCondLst>
                                            <p:cond delay="999"/>
                                          </p:stCondLst>
                                        </p:cTn>
                                        <p:tgtEl>
                                          <p:spTgt spid="3">
                                            <p:txEl>
                                              <p:pRg st="1" end="1"/>
                                            </p:txEl>
                                          </p:spTgt>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3">
                                            <p:txEl>
                                              <p:pRg st="3" end="3"/>
                                            </p:txEl>
                                          </p:spTgt>
                                        </p:tgtEl>
                                      </p:cBhvr>
                                    </p:animEffect>
                                    <p:set>
                                      <p:cBhvr>
                                        <p:cTn id="84" dur="1" fill="hold">
                                          <p:stCondLst>
                                            <p:cond delay="999"/>
                                          </p:stCondLst>
                                        </p:cTn>
                                        <p:tgtEl>
                                          <p:spTgt spid="3">
                                            <p:txEl>
                                              <p:pRg st="3" end="3"/>
                                            </p:txEl>
                                          </p:spTgt>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3">
                                            <p:txEl>
                                              <p:pRg st="4" end="4"/>
                                            </p:txEl>
                                          </p:spTgt>
                                        </p:tgtEl>
                                      </p:cBhvr>
                                    </p:animEffect>
                                    <p:set>
                                      <p:cBhvr>
                                        <p:cTn id="87" dur="1" fill="hold">
                                          <p:stCondLst>
                                            <p:cond delay="999"/>
                                          </p:stCondLst>
                                        </p:cTn>
                                        <p:tgtEl>
                                          <p:spTgt spid="3">
                                            <p:txEl>
                                              <p:pRg st="4" end="4"/>
                                            </p:txEl>
                                          </p:spTgt>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3">
                                            <p:txEl>
                                              <p:pRg st="6" end="6"/>
                                            </p:txEl>
                                          </p:spTgt>
                                        </p:tgtEl>
                                      </p:cBhvr>
                                    </p:animEffect>
                                    <p:set>
                                      <p:cBhvr>
                                        <p:cTn id="90" dur="1" fill="hold">
                                          <p:stCondLst>
                                            <p:cond delay="999"/>
                                          </p:stCondLst>
                                        </p:cTn>
                                        <p:tgtEl>
                                          <p:spTgt spid="3">
                                            <p:txEl>
                                              <p:pRg st="6" end="6"/>
                                            </p:txEl>
                                          </p:spTgt>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1000"/>
                                        <p:tgtEl>
                                          <p:spTgt spid="3">
                                            <p:txEl>
                                              <p:pRg st="8" end="8"/>
                                            </p:txEl>
                                          </p:spTgt>
                                        </p:tgtEl>
                                      </p:cBhvr>
                                    </p:animEffect>
                                    <p:set>
                                      <p:cBhvr>
                                        <p:cTn id="93" dur="1" fill="hold">
                                          <p:stCondLst>
                                            <p:cond delay="999"/>
                                          </p:stCondLst>
                                        </p:cTn>
                                        <p:tgtEl>
                                          <p:spTgt spid="3">
                                            <p:txEl>
                                              <p:pRg st="8" end="8"/>
                                            </p:txEl>
                                          </p:spTgt>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00"/>
                                        <p:tgtEl>
                                          <p:spTgt spid="3">
                                            <p:txEl>
                                              <p:pRg st="9" end="9"/>
                                            </p:txEl>
                                          </p:spTgt>
                                        </p:tgtEl>
                                      </p:cBhvr>
                                    </p:animEffect>
                                    <p:set>
                                      <p:cBhvr>
                                        <p:cTn id="96" dur="1" fill="hold">
                                          <p:stCondLst>
                                            <p:cond delay="999"/>
                                          </p:stCondLst>
                                        </p:cTn>
                                        <p:tgtEl>
                                          <p:spTgt spid="3">
                                            <p:txEl>
                                              <p:pRg st="9" end="9"/>
                                            </p:txEl>
                                          </p:spTgt>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1000"/>
                                        <p:tgtEl>
                                          <p:spTgt spid="3">
                                            <p:txEl>
                                              <p:pRg st="10" end="10"/>
                                            </p:txEl>
                                          </p:spTgt>
                                        </p:tgtEl>
                                      </p:cBhvr>
                                    </p:animEffect>
                                    <p:set>
                                      <p:cBhvr>
                                        <p:cTn id="99" dur="1" fill="hold">
                                          <p:stCondLst>
                                            <p:cond delay="999"/>
                                          </p:stCondLst>
                                        </p:cTn>
                                        <p:tgtEl>
                                          <p:spTgt spid="3">
                                            <p:txEl>
                                              <p:pRg st="10" end="10"/>
                                            </p:txEl>
                                          </p:spTgt>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1000"/>
                                        <p:tgtEl>
                                          <p:spTgt spid="3">
                                            <p:txEl>
                                              <p:pRg st="12" end="12"/>
                                            </p:txEl>
                                          </p:spTgt>
                                        </p:tgtEl>
                                      </p:cBhvr>
                                    </p:animEffect>
                                    <p:set>
                                      <p:cBhvr>
                                        <p:cTn id="102" dur="1" fill="hold">
                                          <p:stCondLst>
                                            <p:cond delay="999"/>
                                          </p:stCondLst>
                                        </p:cTn>
                                        <p:tgtEl>
                                          <p:spTgt spid="3">
                                            <p:txEl>
                                              <p:pRg st="12" end="12"/>
                                            </p:txEl>
                                          </p:spTgt>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1000"/>
                                        <p:tgtEl>
                                          <p:spTgt spid="3">
                                            <p:txEl>
                                              <p:pRg st="13" end="13"/>
                                            </p:txEl>
                                          </p:spTgt>
                                        </p:tgtEl>
                                      </p:cBhvr>
                                    </p:animEffect>
                                    <p:set>
                                      <p:cBhvr>
                                        <p:cTn id="105" dur="1" fill="hold">
                                          <p:stCondLst>
                                            <p:cond delay="999"/>
                                          </p:stCondLst>
                                        </p:cTn>
                                        <p:tgtEl>
                                          <p:spTgt spid="3">
                                            <p:txEl>
                                              <p:pRg st="13" end="13"/>
                                            </p:txEl>
                                          </p:spTgt>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1000"/>
                                        <p:tgtEl>
                                          <p:spTgt spid="3">
                                            <p:txEl>
                                              <p:pRg st="14" end="14"/>
                                            </p:txEl>
                                          </p:spTgt>
                                        </p:tgtEl>
                                      </p:cBhvr>
                                    </p:animEffect>
                                    <p:set>
                                      <p:cBhvr>
                                        <p:cTn id="108" dur="1" fill="hold">
                                          <p:stCondLst>
                                            <p:cond delay="999"/>
                                          </p:stCondLst>
                                        </p:cTn>
                                        <p:tgtEl>
                                          <p:spTgt spid="3">
                                            <p:txEl>
                                              <p:pRg st="14" end="14"/>
                                            </p:txEl>
                                          </p:spTgt>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16"/>
                                        </p:tgtEl>
                                      </p:cBhvr>
                                    </p:animEffect>
                                    <p:set>
                                      <p:cBhvr>
                                        <p:cTn id="111" dur="1" fill="hold">
                                          <p:stCondLst>
                                            <p:cond delay="999"/>
                                          </p:stCondLst>
                                        </p:cTn>
                                        <p:tgtEl>
                                          <p:spTgt spid="16"/>
                                        </p:tgtEl>
                                        <p:attrNameLst>
                                          <p:attrName>style.visibility</p:attrName>
                                        </p:attrNameLst>
                                      </p:cBhvr>
                                      <p:to>
                                        <p:strVal val="hidden"/>
                                      </p:to>
                                    </p:set>
                                  </p:childTnLst>
                                </p:cTn>
                              </p:par>
                              <p:par>
                                <p:cTn id="112" presetID="10" presetClass="entr" presetSubtype="0"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Effect transition="in" filter="fade">
                                      <p:cBhvr>
                                        <p:cTn id="114" dur="1000"/>
                                        <p:tgtEl>
                                          <p:spTgt spid="17"/>
                                        </p:tgtEl>
                                      </p:cBhvr>
                                    </p:animEffect>
                                  </p:childTnLst>
                                </p:cTn>
                              </p:par>
                              <p:par>
                                <p:cTn id="115" presetID="64" presetClass="path" presetSubtype="0" accel="50000" decel="50000" fill="hold" grpId="1" nodeType="withEffect">
                                  <p:stCondLst>
                                    <p:cond delay="0"/>
                                  </p:stCondLst>
                                  <p:childTnLst>
                                    <p:animMotion origin="layout" path="M -3.05556E-6 4.56647E-6 L 0.05018 -0.61966 " pathEditMode="relative" rAng="0" ptsTypes="AA">
                                      <p:cBhvr>
                                        <p:cTn id="116" dur="1000" fill="hold"/>
                                        <p:tgtEl>
                                          <p:spTgt spid="17"/>
                                        </p:tgtEl>
                                        <p:attrNameLst>
                                          <p:attrName>ppt_x</p:attrName>
                                          <p:attrName>ppt_y</p:attrName>
                                        </p:attrNameLst>
                                      </p:cBhvr>
                                      <p:rCtr x="25" y="-310"/>
                                    </p:animMotion>
                                  </p:childTnLst>
                                </p:cTn>
                              </p:par>
                              <p:par>
                                <p:cTn id="117" presetID="6" presetClass="emph" presetSubtype="0" fill="hold" grpId="2" nodeType="withEffect">
                                  <p:stCondLst>
                                    <p:cond delay="0"/>
                                  </p:stCondLst>
                                  <p:childTnLst>
                                    <p:animScale>
                                      <p:cBhvr>
                                        <p:cTn id="118" dur="1000" fill="hold"/>
                                        <p:tgtEl>
                                          <p:spTgt spid="17"/>
                                        </p:tgtEl>
                                      </p:cBhvr>
                                      <p:by x="140000" y="140000"/>
                                    </p:animScale>
                                  </p:childTnLst>
                                </p:cTn>
                              </p:par>
                              <p:par>
                                <p:cTn id="119" presetID="3" presetClass="emph" presetSubtype="2" fill="hold" nodeType="withEffect">
                                  <p:stCondLst>
                                    <p:cond delay="0"/>
                                  </p:stCondLst>
                                  <p:childTnLst>
                                    <p:animClr clrSpc="rgb">
                                      <p:cBhvr override="childStyle">
                                        <p:cTn id="120" dur="1000" fill="hold"/>
                                        <p:tgtEl>
                                          <p:spTgt spid="17"/>
                                        </p:tgtEl>
                                        <p:attrNameLst>
                                          <p:attrName>style.color</p:attrName>
                                        </p:attrNameLst>
                                      </p:cBhvr>
                                      <p:to>
                                        <a:schemeClr val="hlink"/>
                                      </p:to>
                                    </p:animClr>
                                  </p:childTnLst>
                                </p:cTn>
                              </p:par>
                              <p:par>
                                <p:cTn id="121" presetID="10" presetClass="exit" presetSubtype="0" fill="hold" grpId="3" nodeType="withEffect">
                                  <p:stCondLst>
                                    <p:cond delay="1000"/>
                                  </p:stCondLst>
                                  <p:childTnLst>
                                    <p:animEffect transition="out" filter="fade">
                                      <p:cBhvr>
                                        <p:cTn id="122" dur="1000"/>
                                        <p:tgtEl>
                                          <p:spTgt spid="17"/>
                                        </p:tgtEl>
                                      </p:cBhvr>
                                    </p:animEffect>
                                    <p:set>
                                      <p:cBhvr>
                                        <p:cTn id="123" dur="1" fill="hold">
                                          <p:stCondLst>
                                            <p:cond delay="999"/>
                                          </p:stCondLst>
                                        </p:cTn>
                                        <p:tgtEl>
                                          <p:spTgt spid="17"/>
                                        </p:tgtEl>
                                        <p:attrNameLst>
                                          <p:attrName>style.visibility</p:attrName>
                                        </p:attrNameLst>
                                      </p:cBhvr>
                                      <p:to>
                                        <p:strVal val="hidden"/>
                                      </p:to>
                                    </p:set>
                                  </p:childTnLst>
                                </p:cTn>
                              </p:par>
                              <p:par>
                                <p:cTn id="124" presetID="10" presetClass="entr" presetSubtype="0" fill="hold" grpId="0" nodeType="withEffect">
                                  <p:stCondLst>
                                    <p:cond delay="1000"/>
                                  </p:stCondLst>
                                  <p:childTnLst>
                                    <p:set>
                                      <p:cBhvr>
                                        <p:cTn id="125" dur="1" fill="hold">
                                          <p:stCondLst>
                                            <p:cond delay="0"/>
                                          </p:stCondLst>
                                        </p:cTn>
                                        <p:tgtEl>
                                          <p:spTgt spid="18"/>
                                        </p:tgtEl>
                                        <p:attrNameLst>
                                          <p:attrName>style.visibility</p:attrName>
                                        </p:attrNameLst>
                                      </p:cBhvr>
                                      <p:to>
                                        <p:strVal val="visible"/>
                                      </p:to>
                                    </p:set>
                                    <p:animEffect transition="in" filter="fade">
                                      <p:cBhvr>
                                        <p:cTn id="126"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3" grpId="0" build="allAtOnce"/>
      <p:bldP spid="16" grpId="0" animBg="1"/>
      <p:bldP spid="16" grpId="1" animBg="1"/>
      <p:bldP spid="17" grpId="0"/>
      <p:bldP spid="17" grpId="1"/>
      <p:bldP spid="17" grpId="2"/>
      <p:bldP spid="17" grpId="3"/>
      <p:bldP spid="1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128016" y="766497"/>
            <a:ext cx="9860952" cy="6320103"/>
            <a:chOff x="-128016" y="766497"/>
            <a:chExt cx="9860952" cy="6320103"/>
          </a:xfrm>
        </p:grpSpPr>
        <p:grpSp>
          <p:nvGrpSpPr>
            <p:cNvPr id="2" name="Group 100"/>
            <p:cNvGrpSpPr/>
            <p:nvPr/>
          </p:nvGrpSpPr>
          <p:grpSpPr>
            <a:xfrm>
              <a:off x="-128016" y="766497"/>
              <a:ext cx="9860952" cy="6320103"/>
              <a:chOff x="-128016" y="766497"/>
              <a:chExt cx="9860952" cy="6320103"/>
            </a:xfrm>
          </p:grpSpPr>
          <p:grpSp>
            <p:nvGrpSpPr>
              <p:cNvPr id="3" name="Group 83"/>
              <p:cNvGrpSpPr/>
              <p:nvPr/>
            </p:nvGrpSpPr>
            <p:grpSpPr>
              <a:xfrm>
                <a:off x="-128016" y="766497"/>
                <a:ext cx="9860952" cy="6320103"/>
                <a:chOff x="-128016" y="766497"/>
                <a:chExt cx="9860952" cy="6320103"/>
              </a:xfrm>
            </p:grpSpPr>
            <p:grpSp>
              <p:nvGrpSpPr>
                <p:cNvPr id="4"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5" name="Group 38"/>
                  <p:cNvGrpSpPr/>
                  <p:nvPr/>
                </p:nvGrpSpPr>
                <p:grpSpPr>
                  <a:xfrm>
                    <a:off x="-152400" y="879764"/>
                    <a:ext cx="9908770" cy="6283036"/>
                    <a:chOff x="-152400" y="803564"/>
                    <a:chExt cx="9908770" cy="6283036"/>
                  </a:xfrm>
                </p:grpSpPr>
                <p:grpSp>
                  <p:nvGrpSpPr>
                    <p:cNvPr id="6" name="Group 35"/>
                    <p:cNvGrpSpPr/>
                    <p:nvPr/>
                  </p:nvGrpSpPr>
                  <p:grpSpPr>
                    <a:xfrm>
                      <a:off x="-152400" y="803564"/>
                      <a:ext cx="9908770" cy="6283036"/>
                      <a:chOff x="-152400" y="803564"/>
                      <a:chExt cx="9908770" cy="6283036"/>
                    </a:xfrm>
                  </p:grpSpPr>
                  <p:grpSp>
                    <p:nvGrpSpPr>
                      <p:cNvPr id="7"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TextBox 45"/>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grpSp>
        <p:nvGrpSpPr>
          <p:cNvPr id="56" name="Group 55"/>
          <p:cNvGrpSpPr/>
          <p:nvPr/>
        </p:nvGrpSpPr>
        <p:grpSpPr>
          <a:xfrm>
            <a:off x="-128016" y="762000"/>
            <a:ext cx="9860952" cy="6324600"/>
            <a:chOff x="-128016" y="762000"/>
            <a:chExt cx="9860952" cy="6324600"/>
          </a:xfrm>
        </p:grpSpPr>
        <p:grpSp>
          <p:nvGrpSpPr>
            <p:cNvPr id="31" name="Group 30"/>
            <p:cNvGrpSpPr/>
            <p:nvPr/>
          </p:nvGrpSpPr>
          <p:grpSpPr>
            <a:xfrm>
              <a:off x="-128016" y="762000"/>
              <a:ext cx="9860952" cy="6324600"/>
              <a:chOff x="-128016" y="762000"/>
              <a:chExt cx="9860952" cy="6324600"/>
            </a:xfrm>
          </p:grpSpPr>
          <p:pic>
            <p:nvPicPr>
              <p:cNvPr id="32" name="Picture 2" descr="File:United States 1848-02-1848-05.png"/>
              <p:cNvPicPr>
                <a:picLocks noChangeAspect="1" noChangeArrowheads="1"/>
              </p:cNvPicPr>
              <p:nvPr/>
            </p:nvPicPr>
            <p:blipFill>
              <a:blip r:embed="rId5"/>
              <a:srcRect/>
              <a:stretch>
                <a:fillRect/>
              </a:stretch>
            </p:blipFill>
            <p:spPr bwMode="auto">
              <a:xfrm>
                <a:off x="-128016" y="762000"/>
                <a:ext cx="9335203" cy="6324600"/>
              </a:xfrm>
              <a:prstGeom prst="rect">
                <a:avLst/>
              </a:prstGeom>
              <a:noFill/>
            </p:spPr>
          </p:pic>
          <p:grpSp>
            <p:nvGrpSpPr>
              <p:cNvPr id="33" name="Group 100"/>
              <p:cNvGrpSpPr/>
              <p:nvPr/>
            </p:nvGrpSpPr>
            <p:grpSpPr>
              <a:xfrm>
                <a:off x="21351" y="928596"/>
                <a:ext cx="9711586" cy="6158004"/>
                <a:chOff x="21351" y="928596"/>
                <a:chExt cx="9711586" cy="6158004"/>
              </a:xfrm>
            </p:grpSpPr>
            <p:grpSp>
              <p:nvGrpSpPr>
                <p:cNvPr id="36" name="Group 35"/>
                <p:cNvGrpSpPr/>
                <p:nvPr/>
              </p:nvGrpSpPr>
              <p:grpSpPr>
                <a:xfrm>
                  <a:off x="21351" y="928596"/>
                  <a:ext cx="9711586" cy="6158004"/>
                  <a:chOff x="-152400" y="803564"/>
                  <a:chExt cx="9908770" cy="6283036"/>
                </a:xfrm>
              </p:grpSpPr>
              <p:grpSp>
                <p:nvGrpSpPr>
                  <p:cNvPr id="39" name="Group 34"/>
                  <p:cNvGrpSpPr/>
                  <p:nvPr/>
                </p:nvGrpSpPr>
                <p:grpSpPr>
                  <a:xfrm>
                    <a:off x="-152400" y="1906385"/>
                    <a:ext cx="9908770" cy="5180215"/>
                    <a:chOff x="-152400" y="1906385"/>
                    <a:chExt cx="9908770" cy="5180215"/>
                  </a:xfrm>
                </p:grpSpPr>
                <p:sp>
                  <p:nvSpPr>
                    <p:cNvPr id="42" name="Freeform 4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3" name="Group 11"/>
                    <p:cNvGrpSpPr/>
                    <p:nvPr/>
                  </p:nvGrpSpPr>
                  <p:grpSpPr>
                    <a:xfrm>
                      <a:off x="-152400" y="5257800"/>
                      <a:ext cx="3505200" cy="1828800"/>
                      <a:chOff x="-152400" y="5257800"/>
                      <a:chExt cx="3505200" cy="1828800"/>
                    </a:xfrm>
                  </p:grpSpPr>
                  <p:sp>
                    <p:nvSpPr>
                      <p:cNvPr id="44" name="Rectangle 4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0" name="Freeform 3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Freeform 5"/>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Freeform 34"/>
              <p:cNvSpPr/>
              <p:nvPr/>
            </p:nvSpPr>
            <p:spPr>
              <a:xfrm rot="700929">
                <a:off x="381000" y="33963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p:cNvSpPr txBox="1"/>
            <p:nvPr/>
          </p:nvSpPr>
          <p:spPr>
            <a:xfrm>
              <a:off x="1021102" y="3588603"/>
              <a:ext cx="1264898" cy="830997"/>
            </a:xfrm>
            <a:prstGeom prst="rect">
              <a:avLst/>
            </a:prstGeom>
            <a:noFill/>
          </p:spPr>
          <p:txBody>
            <a:bodyPr wrap="none" rtlCol="0">
              <a:spAutoFit/>
            </a:bodyPr>
            <a:lstStyle/>
            <a:p>
              <a:r>
                <a:rPr lang="en-US" sz="2400" b="1" dirty="0" smtClean="0"/>
                <a:t>Mexican</a:t>
              </a:r>
            </a:p>
            <a:p>
              <a:r>
                <a:rPr lang="en-US" sz="2400" b="1" dirty="0" smtClean="0"/>
                <a:t>Cession</a:t>
              </a:r>
              <a:endParaRPr lang="en-US" sz="2400" b="1" dirty="0"/>
            </a:p>
          </p:txBody>
        </p:sp>
      </p:grpSp>
      <p:sp useBgFill="1">
        <p:nvSpPr>
          <p:cNvPr id="58" name="TextBox 57"/>
          <p:cNvSpPr txBox="1"/>
          <p:nvPr/>
        </p:nvSpPr>
        <p:spPr>
          <a:xfrm>
            <a:off x="0" y="0"/>
            <a:ext cx="9144000" cy="707886"/>
          </a:xfrm>
          <a:prstGeom prst="rect">
            <a:avLst/>
          </a:prstGeom>
        </p:spPr>
        <p:txBody>
          <a:bodyPr wrap="square" rtlCol="0">
            <a:spAutoFit/>
          </a:bodyPr>
          <a:lstStyle/>
          <a:p>
            <a:pPr algn="ctr"/>
            <a:r>
              <a:rPr lang="en-US" sz="4000" b="1" dirty="0" smtClean="0">
                <a:solidFill>
                  <a:srgbClr val="FF0000"/>
                </a:solidFill>
                <a:effectLst>
                  <a:outerShdw dist="50800" dir="7200000" algn="ctr" rotWithShape="0">
                    <a:schemeClr val="tx1"/>
                  </a:outerShdw>
                </a:effectLst>
              </a:rPr>
              <a:t>New Mormon lands become part of USA</a:t>
            </a:r>
          </a:p>
        </p:txBody>
      </p:sp>
      <p:sp>
        <p:nvSpPr>
          <p:cNvPr id="59" name="5-Point Star 58"/>
          <p:cNvSpPr/>
          <p:nvPr/>
        </p:nvSpPr>
        <p:spPr>
          <a:xfrm>
            <a:off x="1981200" y="3124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0" name="TextBox 59"/>
          <p:cNvSpPr txBox="1"/>
          <p:nvPr/>
        </p:nvSpPr>
        <p:spPr>
          <a:xfrm rot="20442669">
            <a:off x="2073381" y="2475304"/>
            <a:ext cx="2147319" cy="461665"/>
          </a:xfrm>
          <a:prstGeom prst="rect">
            <a:avLst/>
          </a:prstGeom>
          <a:noFill/>
        </p:spPr>
        <p:txBody>
          <a:bodyPr wrap="none" rtlCol="0">
            <a:spAutoFit/>
          </a:bodyPr>
          <a:lstStyle/>
          <a:p>
            <a:r>
              <a:rPr lang="en-US" sz="2400" b="1" dirty="0" smtClean="0"/>
              <a:t>Salt Lake Valley</a:t>
            </a:r>
            <a:endParaRPr lang="en-US" sz="2400" b="1" dirty="0"/>
          </a:p>
        </p:txBody>
      </p:sp>
      <p:sp>
        <p:nvSpPr>
          <p:cNvPr id="51" name="TextBox 50"/>
          <p:cNvSpPr txBox="1"/>
          <p:nvPr/>
        </p:nvSpPr>
        <p:spPr>
          <a:xfrm>
            <a:off x="0" y="5389602"/>
            <a:ext cx="9144000" cy="553998"/>
          </a:xfrm>
          <a:prstGeom prst="rect">
            <a:avLst/>
          </a:prstGeom>
          <a:solidFill>
            <a:schemeClr val="bg1"/>
          </a:solidFill>
        </p:spPr>
        <p:txBody>
          <a:bodyPr wrap="square" rtlCol="0">
            <a:spAutoFit/>
          </a:bodyPr>
          <a:lstStyle/>
          <a:p>
            <a:r>
              <a:rPr lang="en-US" sz="3000" b="1" dirty="0" smtClean="0"/>
              <a:t>     - Mormons petition USA for statehood:  “Deseret”</a:t>
            </a:r>
          </a:p>
        </p:txBody>
      </p:sp>
      <p:pic>
        <p:nvPicPr>
          <p:cNvPr id="144386" name="Picture 2" descr="https://upload.wikimedia.org/wikipedia/commons/thumb/1/12/DeseretBeehive.png/170px-DeseretBeehive.png"/>
          <p:cNvPicPr>
            <a:picLocks noChangeAspect="1" noChangeArrowheads="1"/>
          </p:cNvPicPr>
          <p:nvPr/>
        </p:nvPicPr>
        <p:blipFill>
          <a:blip r:embed="rId6"/>
          <a:srcRect/>
          <a:stretch>
            <a:fillRect/>
          </a:stretch>
        </p:blipFill>
        <p:spPr bwMode="auto">
          <a:xfrm>
            <a:off x="7315200" y="3810000"/>
            <a:ext cx="1619250" cy="1590675"/>
          </a:xfrm>
          <a:prstGeom prst="rect">
            <a:avLst/>
          </a:prstGeom>
          <a:noFill/>
        </p:spPr>
      </p:pic>
      <p:sp>
        <p:nvSpPr>
          <p:cNvPr id="52" name="TextBox 51"/>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1848</a:t>
            </a:r>
          </a:p>
        </p:txBody>
      </p:sp>
      <p:sp>
        <p:nvSpPr>
          <p:cNvPr id="30" name="TextBox 29"/>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1849</a:t>
            </a:r>
          </a:p>
        </p:txBody>
      </p:sp>
      <p:cxnSp>
        <p:nvCxnSpPr>
          <p:cNvPr id="53" name="Straight Arrow Connector 52"/>
          <p:cNvCxnSpPr/>
          <p:nvPr/>
        </p:nvCxnSpPr>
        <p:spPr>
          <a:xfrm rot="10800000" flipV="1">
            <a:off x="381000" y="3581400"/>
            <a:ext cx="7620000" cy="76200"/>
          </a:xfrm>
          <a:prstGeom prst="straightConnector1">
            <a:avLst/>
          </a:prstGeom>
          <a:ln w="1270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505200" y="3200400"/>
            <a:ext cx="1981200" cy="1200329"/>
          </a:xfrm>
          <a:prstGeom prst="rect">
            <a:avLst/>
          </a:prstGeom>
          <a:solidFill>
            <a:srgbClr val="FFCCCC"/>
          </a:solidFill>
        </p:spPr>
        <p:txBody>
          <a:bodyPr wrap="square" rtlCol="0">
            <a:spAutoFit/>
          </a:bodyPr>
          <a:lstStyle/>
          <a:p>
            <a:pPr algn="ctr"/>
            <a:r>
              <a:rPr lang="en-US" sz="7200" b="1" dirty="0" smtClean="0">
                <a:effectLst>
                  <a:outerShdw dist="50800" dir="7200000" algn="ctr" rotWithShape="0">
                    <a:schemeClr val="bg1"/>
                  </a:outerShdw>
                </a:effectLst>
              </a:rPr>
              <a:t>USA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1000"/>
                                        <p:tgtEl>
                                          <p:spTgt spid="56"/>
                                        </p:tgtEl>
                                      </p:cBhvr>
                                    </p:animEffect>
                                  </p:childTnLst>
                                </p:cTn>
                              </p:par>
                              <p:par>
                                <p:cTn id="8" presetID="10" presetClass="exit" presetSubtype="0" fill="hold" nodeType="withEffect">
                                  <p:stCondLst>
                                    <p:cond delay="1000"/>
                                  </p:stCondLst>
                                  <p:childTnLst>
                                    <p:animEffect transition="out" filter="fade">
                                      <p:cBhvr>
                                        <p:cTn id="9" dur="1000"/>
                                        <p:tgtEl>
                                          <p:spTgt spid="48"/>
                                        </p:tgtEl>
                                      </p:cBhvr>
                                    </p:animEffect>
                                    <p:set>
                                      <p:cBhvr>
                                        <p:cTn id="10" dur="1" fill="hold">
                                          <p:stCondLst>
                                            <p:cond delay="999"/>
                                          </p:stCondLst>
                                        </p:cTn>
                                        <p:tgtEl>
                                          <p:spTgt spid="4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barn(outVertical)">
                                      <p:cBhvr>
                                        <p:cTn id="15" dur="1000"/>
                                        <p:tgtEl>
                                          <p:spTgt spid="53"/>
                                        </p:tgtEl>
                                      </p:cBhvr>
                                    </p:animEffect>
                                  </p:childTnLst>
                                </p:cTn>
                              </p:par>
                              <p:par>
                                <p:cTn id="16" presetID="16" presetClass="entr" presetSubtype="37" fill="hold" grpId="0" nodeType="withEffect">
                                  <p:stCondLst>
                                    <p:cond delay="500"/>
                                  </p:stCondLst>
                                  <p:childTnLst>
                                    <p:set>
                                      <p:cBhvr>
                                        <p:cTn id="17" dur="1" fill="hold">
                                          <p:stCondLst>
                                            <p:cond delay="0"/>
                                          </p:stCondLst>
                                        </p:cTn>
                                        <p:tgtEl>
                                          <p:spTgt spid="47"/>
                                        </p:tgtEl>
                                        <p:attrNameLst>
                                          <p:attrName>style.visibility</p:attrName>
                                        </p:attrNameLst>
                                      </p:cBhvr>
                                      <p:to>
                                        <p:strVal val="visible"/>
                                      </p:to>
                                    </p:set>
                                    <p:animEffect transition="in" filter="barn(outVertical)">
                                      <p:cBhvr>
                                        <p:cTn id="18" dur="500"/>
                                        <p:tgtEl>
                                          <p:spTgt spid="4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1000"/>
                                        <p:tgtEl>
                                          <p:spTgt spid="53"/>
                                        </p:tgtEl>
                                      </p:cBhvr>
                                    </p:animEffect>
                                    <p:set>
                                      <p:cBhvr>
                                        <p:cTn id="23" dur="1" fill="hold">
                                          <p:stCondLst>
                                            <p:cond delay="999"/>
                                          </p:stCondLst>
                                        </p:cTn>
                                        <p:tgtEl>
                                          <p:spTgt spid="53"/>
                                        </p:tgtEl>
                                        <p:attrNameLst>
                                          <p:attrName>style.visibility</p:attrName>
                                        </p:attrNameLst>
                                      </p:cBhvr>
                                      <p:to>
                                        <p:strVal val="hidden"/>
                                      </p:to>
                                    </p:set>
                                  </p:childTnLst>
                                </p:cTn>
                              </p:par>
                            </p:childTnLst>
                          </p:cTn>
                        </p:par>
                        <p:par>
                          <p:cTn id="24" fill="hold">
                            <p:stCondLst>
                              <p:cond delay="1000"/>
                            </p:stCondLst>
                            <p:childTnLst>
                              <p:par>
                                <p:cTn id="25" presetID="30" presetClass="entr" presetSubtype="0"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800" decel="100000"/>
                                        <p:tgtEl>
                                          <p:spTgt spid="59"/>
                                        </p:tgtEl>
                                      </p:cBhvr>
                                    </p:animEffect>
                                    <p:anim calcmode="lin" valueType="num">
                                      <p:cBhvr>
                                        <p:cTn id="28" dur="800" decel="100000" fill="hold"/>
                                        <p:tgtEl>
                                          <p:spTgt spid="59"/>
                                        </p:tgtEl>
                                        <p:attrNameLst>
                                          <p:attrName>style.rotation</p:attrName>
                                        </p:attrNameLst>
                                      </p:cBhvr>
                                      <p:tavLst>
                                        <p:tav tm="0">
                                          <p:val>
                                            <p:fltVal val="-90"/>
                                          </p:val>
                                        </p:tav>
                                        <p:tav tm="100000">
                                          <p:val>
                                            <p:fltVal val="0"/>
                                          </p:val>
                                        </p:tav>
                                      </p:tavLst>
                                    </p:anim>
                                    <p:anim calcmode="lin" valueType="num">
                                      <p:cBhvr>
                                        <p:cTn id="29" dur="800" decel="100000" fill="hold"/>
                                        <p:tgtEl>
                                          <p:spTgt spid="59"/>
                                        </p:tgtEl>
                                        <p:attrNameLst>
                                          <p:attrName>ppt_x</p:attrName>
                                        </p:attrNameLst>
                                      </p:cBhvr>
                                      <p:tavLst>
                                        <p:tav tm="0">
                                          <p:val>
                                            <p:strVal val="#ppt_x+0.4"/>
                                          </p:val>
                                        </p:tav>
                                        <p:tav tm="100000">
                                          <p:val>
                                            <p:strVal val="#ppt_x-0.05"/>
                                          </p:val>
                                        </p:tav>
                                      </p:tavLst>
                                    </p:anim>
                                    <p:anim calcmode="lin" valueType="num">
                                      <p:cBhvr>
                                        <p:cTn id="30" dur="800" decel="100000" fill="hold"/>
                                        <p:tgtEl>
                                          <p:spTgt spid="5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par>
                                <p:cTn id="33" presetID="10" presetClass="entr" presetSubtype="0" fill="hold" grpId="0" nodeType="withEffect">
                                  <p:stCondLst>
                                    <p:cond delay="50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1000"/>
                                        <p:tgtEl>
                                          <p:spTgt spid="60"/>
                                        </p:tgtEl>
                                      </p:cBhvr>
                                    </p:animEffect>
                                  </p:childTnLst>
                                </p:cTn>
                              </p:par>
                            </p:childTnLst>
                          </p:cTn>
                        </p:par>
                      </p:childTnLst>
                    </p:cTn>
                  </p:par>
                  <p:par>
                    <p:cTn id="36" fill="hold">
                      <p:stCondLst>
                        <p:cond delay="indefinite"/>
                      </p:stCondLst>
                      <p:childTnLst>
                        <p:par>
                          <p:cTn id="37" fill="hold">
                            <p:stCondLst>
                              <p:cond delay="0"/>
                            </p:stCondLst>
                            <p:childTnLst>
                              <p:par>
                                <p:cTn id="38" presetID="49" presetClass="entr" presetSubtype="0" decel="100000" fill="hold" grpId="0" nodeType="clickEffect">
                                  <p:stCondLst>
                                    <p:cond delay="0"/>
                                  </p:stCondLst>
                                  <p:childTnLst>
                                    <p:set>
                                      <p:cBhvr>
                                        <p:cTn id="39" dur="1" fill="hold">
                                          <p:stCondLst>
                                            <p:cond delay="0"/>
                                          </p:stCondLst>
                                        </p:cTn>
                                        <p:tgtEl>
                                          <p:spTgt spid="30"/>
                                        </p:tgtEl>
                                        <p:attrNameLst>
                                          <p:attrName>style.visibility</p:attrName>
                                        </p:attrNameLst>
                                      </p:cBhvr>
                                      <p:to>
                                        <p:strVal val="visible"/>
                                      </p:to>
                                    </p:set>
                                    <p:anim calcmode="lin" valueType="num">
                                      <p:cBhvr>
                                        <p:cTn id="40" dur="1000" fill="hold"/>
                                        <p:tgtEl>
                                          <p:spTgt spid="30"/>
                                        </p:tgtEl>
                                        <p:attrNameLst>
                                          <p:attrName>ppt_w</p:attrName>
                                        </p:attrNameLst>
                                      </p:cBhvr>
                                      <p:tavLst>
                                        <p:tav tm="0">
                                          <p:val>
                                            <p:fltVal val="0"/>
                                          </p:val>
                                        </p:tav>
                                        <p:tav tm="100000">
                                          <p:val>
                                            <p:strVal val="#ppt_w"/>
                                          </p:val>
                                        </p:tav>
                                      </p:tavLst>
                                    </p:anim>
                                    <p:anim calcmode="lin" valueType="num">
                                      <p:cBhvr>
                                        <p:cTn id="41" dur="1000" fill="hold"/>
                                        <p:tgtEl>
                                          <p:spTgt spid="30"/>
                                        </p:tgtEl>
                                        <p:attrNameLst>
                                          <p:attrName>ppt_h</p:attrName>
                                        </p:attrNameLst>
                                      </p:cBhvr>
                                      <p:tavLst>
                                        <p:tav tm="0">
                                          <p:val>
                                            <p:fltVal val="0"/>
                                          </p:val>
                                        </p:tav>
                                        <p:tav tm="100000">
                                          <p:val>
                                            <p:strVal val="#ppt_h"/>
                                          </p:val>
                                        </p:tav>
                                      </p:tavLst>
                                    </p:anim>
                                    <p:anim calcmode="lin" valueType="num">
                                      <p:cBhvr>
                                        <p:cTn id="42" dur="1000" fill="hold"/>
                                        <p:tgtEl>
                                          <p:spTgt spid="30"/>
                                        </p:tgtEl>
                                        <p:attrNameLst>
                                          <p:attrName>style.rotation</p:attrName>
                                        </p:attrNameLst>
                                      </p:cBhvr>
                                      <p:tavLst>
                                        <p:tav tm="0">
                                          <p:val>
                                            <p:fltVal val="360"/>
                                          </p:val>
                                        </p:tav>
                                        <p:tav tm="100000">
                                          <p:val>
                                            <p:fltVal val="0"/>
                                          </p:val>
                                        </p:tav>
                                      </p:tavLst>
                                    </p:anim>
                                    <p:animEffect transition="in" filter="fade">
                                      <p:cBhvr>
                                        <p:cTn id="43" dur="1000"/>
                                        <p:tgtEl>
                                          <p:spTgt spid="30"/>
                                        </p:tgtEl>
                                      </p:cBhvr>
                                    </p:animEffect>
                                  </p:childTnLst>
                                </p:cTn>
                              </p:par>
                              <p:par>
                                <p:cTn id="44" presetID="49" presetClass="exit" presetSubtype="0" accel="100000" fill="hold" grpId="0" nodeType="withEffect">
                                  <p:stCondLst>
                                    <p:cond delay="0"/>
                                  </p:stCondLst>
                                  <p:childTnLst>
                                    <p:anim calcmode="lin" valueType="num">
                                      <p:cBhvr>
                                        <p:cTn id="45" dur="1000"/>
                                        <p:tgtEl>
                                          <p:spTgt spid="52"/>
                                        </p:tgtEl>
                                        <p:attrNameLst>
                                          <p:attrName>ppt_w</p:attrName>
                                        </p:attrNameLst>
                                      </p:cBhvr>
                                      <p:tavLst>
                                        <p:tav tm="0">
                                          <p:val>
                                            <p:strVal val="ppt_w"/>
                                          </p:val>
                                        </p:tav>
                                        <p:tav tm="100000">
                                          <p:val>
                                            <p:fltVal val="0"/>
                                          </p:val>
                                        </p:tav>
                                      </p:tavLst>
                                    </p:anim>
                                    <p:anim calcmode="lin" valueType="num">
                                      <p:cBhvr>
                                        <p:cTn id="46" dur="1000"/>
                                        <p:tgtEl>
                                          <p:spTgt spid="52"/>
                                        </p:tgtEl>
                                        <p:attrNameLst>
                                          <p:attrName>ppt_h</p:attrName>
                                        </p:attrNameLst>
                                      </p:cBhvr>
                                      <p:tavLst>
                                        <p:tav tm="0">
                                          <p:val>
                                            <p:strVal val="ppt_h"/>
                                          </p:val>
                                        </p:tav>
                                        <p:tav tm="100000">
                                          <p:val>
                                            <p:fltVal val="0"/>
                                          </p:val>
                                        </p:tav>
                                      </p:tavLst>
                                    </p:anim>
                                    <p:anim calcmode="lin" valueType="num">
                                      <p:cBhvr>
                                        <p:cTn id="47" dur="1000"/>
                                        <p:tgtEl>
                                          <p:spTgt spid="52"/>
                                        </p:tgtEl>
                                        <p:attrNameLst>
                                          <p:attrName>style.rotation</p:attrName>
                                        </p:attrNameLst>
                                      </p:cBhvr>
                                      <p:tavLst>
                                        <p:tav tm="0">
                                          <p:val>
                                            <p:fltVal val="0"/>
                                          </p:val>
                                        </p:tav>
                                        <p:tav tm="100000">
                                          <p:val>
                                            <p:fltVal val="360"/>
                                          </p:val>
                                        </p:tav>
                                      </p:tavLst>
                                    </p:anim>
                                    <p:animEffect transition="out" filter="fade">
                                      <p:cBhvr>
                                        <p:cTn id="48" dur="1000"/>
                                        <p:tgtEl>
                                          <p:spTgt spid="52"/>
                                        </p:tgtEl>
                                      </p:cBhvr>
                                    </p:animEffect>
                                    <p:set>
                                      <p:cBhvr>
                                        <p:cTn id="49" dur="1" fill="hold">
                                          <p:stCondLst>
                                            <p:cond delay="999"/>
                                          </p:stCondLst>
                                        </p:cTn>
                                        <p:tgtEl>
                                          <p:spTgt spid="52"/>
                                        </p:tgtEl>
                                        <p:attrNameLst>
                                          <p:attrName>style.visibility</p:attrName>
                                        </p:attrNameLst>
                                      </p:cBhvr>
                                      <p:to>
                                        <p:strVal val="hidden"/>
                                      </p:to>
                                    </p:set>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childTnLst>
                                </p:cTn>
                              </p:par>
                              <p:par>
                                <p:cTn id="54" presetID="30" presetClass="entr" presetSubtype="0" fill="hold" nodeType="withEffect">
                                  <p:stCondLst>
                                    <p:cond delay="0"/>
                                  </p:stCondLst>
                                  <p:childTnLst>
                                    <p:set>
                                      <p:cBhvr>
                                        <p:cTn id="55" dur="1" fill="hold">
                                          <p:stCondLst>
                                            <p:cond delay="0"/>
                                          </p:stCondLst>
                                        </p:cTn>
                                        <p:tgtEl>
                                          <p:spTgt spid="144386"/>
                                        </p:tgtEl>
                                        <p:attrNameLst>
                                          <p:attrName>style.visibility</p:attrName>
                                        </p:attrNameLst>
                                      </p:cBhvr>
                                      <p:to>
                                        <p:strVal val="visible"/>
                                      </p:to>
                                    </p:set>
                                    <p:animEffect transition="in" filter="fade">
                                      <p:cBhvr>
                                        <p:cTn id="56" dur="800" decel="100000"/>
                                        <p:tgtEl>
                                          <p:spTgt spid="144386"/>
                                        </p:tgtEl>
                                      </p:cBhvr>
                                    </p:animEffect>
                                    <p:anim calcmode="lin" valueType="num">
                                      <p:cBhvr>
                                        <p:cTn id="57" dur="800" decel="100000" fill="hold"/>
                                        <p:tgtEl>
                                          <p:spTgt spid="144386"/>
                                        </p:tgtEl>
                                        <p:attrNameLst>
                                          <p:attrName>style.rotation</p:attrName>
                                        </p:attrNameLst>
                                      </p:cBhvr>
                                      <p:tavLst>
                                        <p:tav tm="0">
                                          <p:val>
                                            <p:fltVal val="-90"/>
                                          </p:val>
                                        </p:tav>
                                        <p:tav tm="100000">
                                          <p:val>
                                            <p:fltVal val="0"/>
                                          </p:val>
                                        </p:tav>
                                      </p:tavLst>
                                    </p:anim>
                                    <p:anim calcmode="lin" valueType="num">
                                      <p:cBhvr>
                                        <p:cTn id="58" dur="800" decel="100000" fill="hold"/>
                                        <p:tgtEl>
                                          <p:spTgt spid="144386"/>
                                        </p:tgtEl>
                                        <p:attrNameLst>
                                          <p:attrName>ppt_x</p:attrName>
                                        </p:attrNameLst>
                                      </p:cBhvr>
                                      <p:tavLst>
                                        <p:tav tm="0">
                                          <p:val>
                                            <p:strVal val="#ppt_x+0.4"/>
                                          </p:val>
                                        </p:tav>
                                        <p:tav tm="100000">
                                          <p:val>
                                            <p:strVal val="#ppt_x-0.05"/>
                                          </p:val>
                                        </p:tav>
                                      </p:tavLst>
                                    </p:anim>
                                    <p:anim calcmode="lin" valueType="num">
                                      <p:cBhvr>
                                        <p:cTn id="59" dur="800" decel="100000" fill="hold"/>
                                        <p:tgtEl>
                                          <p:spTgt spid="144386"/>
                                        </p:tgtEl>
                                        <p:attrNameLst>
                                          <p:attrName>ppt_y</p:attrName>
                                        </p:attrNameLst>
                                      </p:cBhvr>
                                      <p:tavLst>
                                        <p:tav tm="0">
                                          <p:val>
                                            <p:strVal val="#ppt_y-0.4"/>
                                          </p:val>
                                        </p:tav>
                                        <p:tav tm="100000">
                                          <p:val>
                                            <p:strVal val="#ppt_y+0.1"/>
                                          </p:val>
                                        </p:tav>
                                      </p:tavLst>
                                    </p:anim>
                                    <p:anim calcmode="lin" valueType="num">
                                      <p:cBhvr>
                                        <p:cTn id="60" dur="200" accel="100000" fill="hold">
                                          <p:stCondLst>
                                            <p:cond delay="800"/>
                                          </p:stCondLst>
                                        </p:cTn>
                                        <p:tgtEl>
                                          <p:spTgt spid="144386"/>
                                        </p:tgtEl>
                                        <p:attrNameLst>
                                          <p:attrName>ppt_x</p:attrName>
                                        </p:attrNameLst>
                                      </p:cBhvr>
                                      <p:tavLst>
                                        <p:tav tm="0">
                                          <p:val>
                                            <p:strVal val="#ppt_x-0.05"/>
                                          </p:val>
                                        </p:tav>
                                        <p:tav tm="100000">
                                          <p:val>
                                            <p:strVal val="#ppt_x"/>
                                          </p:val>
                                        </p:tav>
                                      </p:tavLst>
                                    </p:anim>
                                    <p:anim calcmode="lin" valueType="num">
                                      <p:cBhvr>
                                        <p:cTn id="61" dur="200" accel="100000" fill="hold">
                                          <p:stCondLst>
                                            <p:cond delay="800"/>
                                          </p:stCondLst>
                                        </p:cTn>
                                        <p:tgtEl>
                                          <p:spTgt spid="14438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p:bldP spid="51" grpId="0" animBg="1"/>
      <p:bldP spid="52" grpId="0" animBg="1"/>
      <p:bldP spid="30" grpId="0" animBg="1"/>
      <p:bldP spid="47" grpId="0" animBg="1"/>
    </p:bld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890" name="Picture 2" descr="File:United States 1848-02-1848-05.png"/>
          <p:cNvPicPr>
            <a:picLocks noChangeAspect="1" noChangeArrowheads="1"/>
          </p:cNvPicPr>
          <p:nvPr/>
        </p:nvPicPr>
        <p:blipFill>
          <a:blip r:embed="rId3"/>
          <a:srcRect/>
          <a:stretch>
            <a:fillRect/>
          </a:stretch>
        </p:blipFill>
        <p:spPr bwMode="auto">
          <a:xfrm>
            <a:off x="685800" y="1695450"/>
            <a:ext cx="7620000" cy="5162550"/>
          </a:xfrm>
          <a:prstGeom prst="rect">
            <a:avLst/>
          </a:prstGeom>
          <a:noFill/>
        </p:spPr>
      </p:pic>
      <p:graphicFrame>
        <p:nvGraphicFramePr>
          <p:cNvPr id="4" name="Table 3"/>
          <p:cNvGraphicFramePr>
            <a:graphicFrameLocks noGrp="1"/>
          </p:cNvGraphicFramePr>
          <p:nvPr/>
        </p:nvGraphicFramePr>
        <p:xfrm>
          <a:off x="0" y="0"/>
          <a:ext cx="9144000" cy="1902277"/>
        </p:xfrm>
        <a:graphic>
          <a:graphicData uri="http://schemas.openxmlformats.org/drawingml/2006/table">
            <a:tbl>
              <a:tblPr/>
              <a:tblGrid>
                <a:gridCol w="9144000"/>
              </a:tblGrid>
              <a:tr h="1902277">
                <a:tc>
                  <a:txBody>
                    <a:bodyPr/>
                    <a:lstStyle/>
                    <a:p>
                      <a:r>
                        <a:rPr lang="en-US" sz="1700" dirty="0"/>
                        <a:t/>
                      </a:r>
                      <a:br>
                        <a:rPr lang="en-US" sz="1700" dirty="0"/>
                      </a:br>
                      <a:r>
                        <a:rPr lang="en-US" sz="1700" dirty="0"/>
                        <a:t>Map of the states and territories of the United States as it was from February 1848 to May 1848. On February 2 1848, as a result of the Mexican-American War, Mexico ceded a large portion of its land to the United States. On May 29 1848, most of Wisconsin Territory was admitted as the state of Wisconsin, and the </a:t>
                      </a:r>
                      <a:r>
                        <a:rPr lang="en-US" sz="1700" dirty="0" smtClean="0"/>
                        <a:t>remainder </a:t>
                      </a:r>
                      <a:r>
                        <a:rPr lang="en-US" sz="1700" dirty="0"/>
                        <a:t>became unorganized</a:t>
                      </a:r>
                    </a:p>
                  </a:txBody>
                  <a:tcPr marL="36303" marR="36303" marT="36303" marB="36303">
                    <a:lnL w="7620" cap="flat" cmpd="sng" algn="ctr">
                      <a:solidFill>
                        <a:srgbClr val="A2A9B1"/>
                      </a:solidFill>
                      <a:prstDash val="solid"/>
                      <a:round/>
                      <a:headEnd type="none" w="med" len="med"/>
                      <a:tailEnd type="none" w="med" len="med"/>
                    </a:lnL>
                    <a:lnR w="7620" cap="flat" cmpd="sng" algn="ctr">
                      <a:solidFill>
                        <a:srgbClr val="A2A9B1"/>
                      </a:solidFill>
                      <a:prstDash val="solid"/>
                      <a:round/>
                      <a:headEnd type="none" w="med" len="med"/>
                      <a:tailEnd type="none" w="med" len="med"/>
                    </a:lnR>
                    <a:lnT w="7620" cap="flat" cmpd="sng" algn="ctr">
                      <a:solidFill>
                        <a:srgbClr val="A2A9B1"/>
                      </a:solidFill>
                      <a:prstDash val="solid"/>
                      <a:round/>
                      <a:headEnd type="none" w="med" len="med"/>
                      <a:tailEnd type="none" w="med" len="med"/>
                    </a:lnT>
                    <a:lnB w="7620" cap="flat" cmpd="sng" algn="ctr">
                      <a:solidFill>
                        <a:srgbClr val="A2A9B1"/>
                      </a:solidFill>
                      <a:prstDash val="solid"/>
                      <a:round/>
                      <a:headEnd type="none" w="med" len="med"/>
                      <a:tailEnd type="none" w="med" len="med"/>
                    </a:lnB>
                    <a:solidFill>
                      <a:srgbClr val="F8F9FA"/>
                    </a:solidFill>
                  </a:tcPr>
                </a:tc>
              </a:tr>
            </a:tbl>
          </a:graphicData>
        </a:graphic>
      </p:graphicFrame>
    </p:spTree>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3637240"/>
          </a:xfrm>
          <a:prstGeom prst="rect">
            <a:avLst/>
          </a:prstGeom>
        </p:spPr>
        <p:txBody>
          <a:bodyPr wrap="square">
            <a:spAutoFit/>
          </a:bodyPr>
          <a:lstStyle/>
          <a:p>
            <a:r>
              <a:rPr lang="en-US" dirty="0" smtClean="0">
                <a:hlinkClick r:id="rId2"/>
              </a:rPr>
              <a:t>https://en.wikipedia.org/wiki/State_of_Deseret</a:t>
            </a:r>
            <a:endParaRPr lang="en-US" dirty="0" smtClean="0"/>
          </a:p>
          <a:p>
            <a:r>
              <a:rPr lang="en-US" dirty="0" smtClean="0"/>
              <a:t>	The </a:t>
            </a:r>
            <a:r>
              <a:rPr lang="en-US" b="1" dirty="0" smtClean="0"/>
              <a:t>State of Deseret</a:t>
            </a:r>
            <a:r>
              <a:rPr lang="en-US" dirty="0" smtClean="0"/>
              <a:t>  was a provisional state of the United States, proposed in 1849 by settlers from The Church of Jesus Christ of Latter-day Saints in Salt Lake City. The provisional state existed for slightly over two years and was never recognized by the United States government. The name derives from the word for "honeybee" in the Book of Mormon.</a:t>
            </a:r>
          </a:p>
          <a:p>
            <a:r>
              <a:rPr lang="en-US" b="1" dirty="0" smtClean="0"/>
              <a:t>Formation of the proposal</a:t>
            </a:r>
          </a:p>
          <a:p>
            <a:r>
              <a:rPr lang="en-US" b="1" dirty="0" smtClean="0"/>
              <a:t>	 </a:t>
            </a:r>
            <a:r>
              <a:rPr lang="en-US" dirty="0" smtClean="0"/>
              <a:t>When members of the Church of Jesus Christ of Latter Day Saints (the Mormon pioneers) settled in the Salt Lake Valley near the Great Salt Lake in 1847 (then part of Mexico), they wished to set up a government that would be recognized by the United States.</a:t>
            </a:r>
          </a:p>
          <a:p>
            <a:r>
              <a:rPr lang="en-US" dirty="0" smtClean="0"/>
              <a:t>Initially Brigham Young, President of the Church, intended to apply for status as a territory, and sent John Milton </a:t>
            </a:r>
            <a:r>
              <a:rPr lang="en-US" dirty="0" err="1" smtClean="0"/>
              <a:t>Bernhisel</a:t>
            </a:r>
            <a:r>
              <a:rPr lang="en-US" dirty="0" smtClean="0"/>
              <a:t> eastward to Washington, D.C., with the petition for territorial status. Realizing that California and New Mexico were applying for admission as states, Young changed his mind and decided to petition for statehood.</a:t>
            </a:r>
          </a:p>
          <a:p>
            <a:r>
              <a:rPr lang="en-US" dirty="0" smtClean="0"/>
              <a:t>	In March 1849, realizing that they did not have time to follow the usual steps towards statehood, Young and a group of church elders quickly drafted a state constitution based on that of Iowa, where the Mormons had temporarily settled, and sent the legislative records and constitution back to that state for printing, since no printing press existed in the Great Basin at the time. They then sent a second messenger with a copy of the state's formal records and constitution to meet up with </a:t>
            </a:r>
            <a:r>
              <a:rPr lang="en-US" dirty="0" err="1" smtClean="0"/>
              <a:t>Bernhisel</a:t>
            </a:r>
            <a:r>
              <a:rPr lang="en-US" dirty="0" smtClean="0"/>
              <a:t> in Washington, D.C., and to petition for statehood rather than territorial status.</a:t>
            </a:r>
          </a:p>
          <a:p>
            <a:r>
              <a:rPr lang="en-US" dirty="0" smtClean="0"/>
              <a:t>	The provisional state encompassed most of the territory that had been acquired from Mexico the previous year as the Mexican Cession.  The Territory of Deseret would have comprised roughly all the lands between the Sierra Nevada and the Rockies, and between the border with Mexico northward to include parts of the Oregon Territory, as well as the coast of California south of the Santa Monica Mountains (including the existing settlements of Los Angeles and San Diego). This included the entire watershed of the Colorado River (excluding the lands south of the border with Mexico), as well as the entire area of the Great Basin.</a:t>
            </a:r>
          </a:p>
          <a:p>
            <a:r>
              <a:rPr lang="en-US" dirty="0" smtClean="0"/>
              <a:t>The proposal encompassed nearly all of present-day Utah and Nevada, large portions of California and Arizona, and parts of Colorado, New Mexico, Wyoming, Idaho, and Oregon.</a:t>
            </a:r>
          </a:p>
          <a:p>
            <a:r>
              <a:rPr lang="en-US" dirty="0" smtClean="0"/>
              <a:t>	The proposal was crafted specifically to avoid disputes that might arise from existing settlements of Euro-Americans.</a:t>
            </a:r>
            <a:r>
              <a:rPr lang="en-US" baseline="30000" dirty="0" smtClean="0"/>
              <a:t>  </a:t>
            </a:r>
            <a:r>
              <a:rPr lang="en-US" dirty="0" smtClean="0"/>
              <a:t>At the time of its proposal, the existing population of the Deseret area, including Southern California, was sparse, since most of the California settlement had been in the northern gold rush areas not included in the provisional state. Likewise, the border with New Mexico did not reach the Rio Grande, in order to avoid becoming entangled in the existing disputes of the western border of Texas. Deseret also avoided encroaching on the fertile Willamette Valley of Oregon, which had been heavily traveled and settled since the 1840s.  Moreover, the proposal encompassed lands largely known to be inhospitable for cultivation, thus avoiding conflict over the issue of the expansion of slavery.</a:t>
            </a:r>
          </a:p>
          <a:p>
            <a:r>
              <a:rPr lang="en-US" dirty="0" smtClean="0"/>
              <a:t>	The proposal for the state was considered by some to be too ambitious to succeed in Congress, even disregarding the controversy over the Mormon practice of polygamy. Nevertheless, in 1849 U.S. President Zachary Taylor, eager to avoid disputes as much as possible, sent his agent John Wilson westward with a proposal to combine California and Deseret as a single state, which would have had the desirable effect of decreasing the number of free states entered into the Union, and thus preserving the balance of power in the Senate.</a:t>
            </a:r>
          </a:p>
          <a:p>
            <a:r>
              <a:rPr lang="en-US" dirty="0" smtClean="0"/>
              <a:t>	The California Constitutional Convention debates of 1849 mentioned the Mormons or Salt Lake a number of times</a:t>
            </a:r>
            <a:r>
              <a:rPr lang="en-US" baseline="30000" dirty="0" smtClean="0"/>
              <a:t> </a:t>
            </a:r>
            <a:r>
              <a:rPr lang="en-US" dirty="0" smtClean="0"/>
              <a:t>along with the North–South conflict over extension of slavery. Advocates of smaller boundaries (such as 116° west or the crest of the Sierra Nevada) argued that the Mormons were unrepresented at the convention, culturally different, and applying for their own territorial government. They also argued that Salt Lake was too far away for a single government to be practical and that Congress would not agree to such a huge state. Those advocating retention of all of former Mexican Alta California, such as pro-slavery future Senator William M. </a:t>
            </a:r>
            <a:r>
              <a:rPr lang="en-US" dirty="0" err="1" smtClean="0"/>
              <a:t>Gwin</a:t>
            </a:r>
            <a:r>
              <a:rPr lang="en-US" dirty="0" smtClean="0"/>
              <a:t>, argued these were not real obstacles or could be solved later.</a:t>
            </a:r>
          </a:p>
          <a:p>
            <a:r>
              <a:rPr lang="en-US" b="1" dirty="0" smtClean="0"/>
              <a:t>Establishment of Utah Territory</a:t>
            </a:r>
          </a:p>
          <a:p>
            <a:r>
              <a:rPr lang="en-US" dirty="0" smtClean="0"/>
              <a:t> 	In September 1850, as part of the Compromise of 1850, the Utah Territory was created by Act of Congress, encompassing a portion of the northern section of Deseret.</a:t>
            </a:r>
          </a:p>
          <a:p>
            <a:r>
              <a:rPr lang="en-US" dirty="0" smtClean="0"/>
              <a:t>On February 3, 1851, Brigham Young was inaugurated as the first governor of the Utah Territory. On April 4, 1851, the General Assembly of Deseret passed a resolution to dissolve the state. On October 4, 1851, the Utah territorial legislature voted to re-enact the laws and ordinances of the state of Deseret.</a:t>
            </a:r>
          </a:p>
          <a:p>
            <a:r>
              <a:rPr lang="en-US" dirty="0" smtClean="0"/>
              <a:t>	After the establishment of the Utah Territory, the Latter-day Saints did not relinquish the idea of a "State of Deseret". From 1862 to 1870, a group of Mormon elders under Young's leadership met as a shadow government after each session of the territorial legislature to ratify the new laws under the name of the "state of Deseret". Attempts were made in 1856, 1862, and 1872 to write a new state constitution under that name based on the new boundaries of the Utah Territory.</a:t>
            </a:r>
          </a:p>
          <a:p>
            <a:r>
              <a:rPr lang="en-US" dirty="0" smtClean="0"/>
              <a:t>	The idea of creating a state based on Mormonism began to fade away after the coming of the railroad, which opened the territory to many non-Mormon settlers, particularly in the western areas of the territory. Young and the LDS Church supported the railroad, even taking members that were working on the Salt Lake Temple and reassigning them to work on the railroad. The driving of the golden spike just 66 miles from Salt Lake completed the first transcontinental railroad at Promontory Summit in 1869. Officials from Utah Territory and leaders of the LDS Church were not involved in the festivities of the day.</a:t>
            </a:r>
          </a:p>
          <a:p>
            <a:r>
              <a:rPr lang="en-US" b="1" dirty="0" smtClean="0"/>
              <a:t>Government</a:t>
            </a:r>
          </a:p>
          <a:p>
            <a:r>
              <a:rPr lang="en-US" dirty="0" smtClean="0"/>
              <a:t>	Prior to the establishment of Utah Territory, in the absence of other authority, the provisional government of Deseret became the </a:t>
            </a:r>
            <a:r>
              <a:rPr lang="en-US" i="1" dirty="0" smtClean="0"/>
              <a:t>de facto</a:t>
            </a:r>
            <a:r>
              <a:rPr lang="en-US" dirty="0" smtClean="0"/>
              <a:t> government of the Great Basin. Three sessions of the General Assembly, a bicameral state legislature, were held. In 1850, the legislature appointed judges and established a criminal code. Taxes were established on property and liquor, and gambling was outlawed. The Church of Jesus Christ of Latter-day Saints was incorporated and a militia, based on the Nauvoo Legion, was formed.</a:t>
            </a:r>
          </a:p>
          <a:p>
            <a:r>
              <a:rPr lang="en-US" dirty="0" smtClean="0"/>
              <a:t>The legislature initially formed six counties, which covered only inhabited valleys. These "valley counties" initially encompassed only a small portion of the area of Deseret and were expanded as settlement grew.</a:t>
            </a:r>
          </a:p>
          <a:p>
            <a:r>
              <a:rPr lang="en-US" dirty="0" smtClean="0"/>
              <a:t>	</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7"/>
          <p:cNvGrpSpPr/>
          <p:nvPr/>
        </p:nvGrpSpPr>
        <p:grpSpPr>
          <a:xfrm>
            <a:off x="-128016" y="766497"/>
            <a:ext cx="9860952" cy="6320103"/>
            <a:chOff x="-128016" y="766497"/>
            <a:chExt cx="9860952" cy="6320103"/>
          </a:xfrm>
        </p:grpSpPr>
        <p:grpSp>
          <p:nvGrpSpPr>
            <p:cNvPr id="3" name="Group 100"/>
            <p:cNvGrpSpPr/>
            <p:nvPr/>
          </p:nvGrpSpPr>
          <p:grpSpPr>
            <a:xfrm>
              <a:off x="-128016" y="766497"/>
              <a:ext cx="9860952" cy="6320103"/>
              <a:chOff x="-128016" y="766497"/>
              <a:chExt cx="9860952" cy="6320103"/>
            </a:xfrm>
          </p:grpSpPr>
          <p:grpSp>
            <p:nvGrpSpPr>
              <p:cNvPr id="4" name="Group 83"/>
              <p:cNvGrpSpPr/>
              <p:nvPr/>
            </p:nvGrpSpPr>
            <p:grpSpPr>
              <a:xfrm>
                <a:off x="-128016" y="766497"/>
                <a:ext cx="9860952" cy="6320103"/>
                <a:chOff x="-128016" y="766497"/>
                <a:chExt cx="9860952" cy="6320103"/>
              </a:xfrm>
            </p:grpSpPr>
            <p:grpSp>
              <p:nvGrpSpPr>
                <p:cNvPr id="5"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6" name="Group 38"/>
                  <p:cNvGrpSpPr/>
                  <p:nvPr/>
                </p:nvGrpSpPr>
                <p:grpSpPr>
                  <a:xfrm>
                    <a:off x="-152400" y="879764"/>
                    <a:ext cx="9908770" cy="6283036"/>
                    <a:chOff x="-152400" y="803564"/>
                    <a:chExt cx="9908770" cy="6283036"/>
                  </a:xfrm>
                </p:grpSpPr>
                <p:grpSp>
                  <p:nvGrpSpPr>
                    <p:cNvPr id="7" name="Group 35"/>
                    <p:cNvGrpSpPr/>
                    <p:nvPr/>
                  </p:nvGrpSpPr>
                  <p:grpSpPr>
                    <a:xfrm>
                      <a:off x="-152400" y="803564"/>
                      <a:ext cx="9908770" cy="6283036"/>
                      <a:chOff x="-152400" y="803564"/>
                      <a:chExt cx="9908770" cy="6283036"/>
                    </a:xfrm>
                  </p:grpSpPr>
                  <p:grpSp>
                    <p:nvGrpSpPr>
                      <p:cNvPr id="8"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TextBox 45"/>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grpSp>
        <p:nvGrpSpPr>
          <p:cNvPr id="11" name="Group 30"/>
          <p:cNvGrpSpPr/>
          <p:nvPr/>
        </p:nvGrpSpPr>
        <p:grpSpPr>
          <a:xfrm>
            <a:off x="-128016" y="762000"/>
            <a:ext cx="9860952" cy="6324600"/>
            <a:chOff x="-128016" y="762000"/>
            <a:chExt cx="9860952" cy="6324600"/>
          </a:xfrm>
        </p:grpSpPr>
        <p:pic>
          <p:nvPicPr>
            <p:cNvPr id="32" name="Picture 2" descr="File:United States 1848-02-1848-05.png"/>
            <p:cNvPicPr>
              <a:picLocks noChangeAspect="1" noChangeArrowheads="1"/>
            </p:cNvPicPr>
            <p:nvPr/>
          </p:nvPicPr>
          <p:blipFill>
            <a:blip r:embed="rId5"/>
            <a:srcRect/>
            <a:stretch>
              <a:fillRect/>
            </a:stretch>
          </p:blipFill>
          <p:spPr bwMode="auto">
            <a:xfrm>
              <a:off x="-128016" y="762000"/>
              <a:ext cx="9335203" cy="6324600"/>
            </a:xfrm>
            <a:prstGeom prst="rect">
              <a:avLst/>
            </a:prstGeom>
            <a:noFill/>
          </p:spPr>
        </p:pic>
        <p:grpSp>
          <p:nvGrpSpPr>
            <p:cNvPr id="12" name="Group 100"/>
            <p:cNvGrpSpPr/>
            <p:nvPr/>
          </p:nvGrpSpPr>
          <p:grpSpPr>
            <a:xfrm>
              <a:off x="21351" y="928596"/>
              <a:ext cx="9711586" cy="6158004"/>
              <a:chOff x="21351" y="928596"/>
              <a:chExt cx="9711586" cy="6158004"/>
            </a:xfrm>
          </p:grpSpPr>
          <p:grpSp>
            <p:nvGrpSpPr>
              <p:cNvPr id="13" name="Group 35"/>
              <p:cNvGrpSpPr/>
              <p:nvPr/>
            </p:nvGrpSpPr>
            <p:grpSpPr>
              <a:xfrm>
                <a:off x="21351" y="928596"/>
                <a:ext cx="9711586" cy="6158004"/>
                <a:chOff x="-152400" y="803564"/>
                <a:chExt cx="9908770" cy="6283036"/>
              </a:xfrm>
            </p:grpSpPr>
            <p:grpSp>
              <p:nvGrpSpPr>
                <p:cNvPr id="14" name="Group 34"/>
                <p:cNvGrpSpPr/>
                <p:nvPr/>
              </p:nvGrpSpPr>
              <p:grpSpPr>
                <a:xfrm>
                  <a:off x="-152400" y="1906385"/>
                  <a:ext cx="9908770" cy="5180215"/>
                  <a:chOff x="-152400" y="1906385"/>
                  <a:chExt cx="9908770" cy="5180215"/>
                </a:xfrm>
              </p:grpSpPr>
              <p:sp>
                <p:nvSpPr>
                  <p:cNvPr id="42" name="Freeform 4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152400" y="5257800"/>
                    <a:ext cx="3505200" cy="1828800"/>
                    <a:chOff x="-152400" y="5257800"/>
                    <a:chExt cx="3505200" cy="1828800"/>
                  </a:xfrm>
                </p:grpSpPr>
                <p:sp>
                  <p:nvSpPr>
                    <p:cNvPr id="44" name="Rectangle 4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0" name="Freeform 3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Freeform 5"/>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Freeform 34"/>
            <p:cNvSpPr/>
            <p:nvPr/>
          </p:nvSpPr>
          <p:spPr>
            <a:xfrm rot="700929">
              <a:off x="381000" y="33963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95586" name="Picture 2"/>
          <p:cNvPicPr>
            <a:picLocks noChangeAspect="1" noChangeArrowheads="1"/>
          </p:cNvPicPr>
          <p:nvPr/>
        </p:nvPicPr>
        <p:blipFill>
          <a:blip r:embed="rId6"/>
          <a:srcRect/>
          <a:stretch>
            <a:fillRect/>
          </a:stretch>
        </p:blipFill>
        <p:spPr bwMode="auto">
          <a:xfrm>
            <a:off x="-25400" y="2057400"/>
            <a:ext cx="3378200" cy="3232150"/>
          </a:xfrm>
          <a:prstGeom prst="rect">
            <a:avLst/>
          </a:prstGeom>
          <a:noFill/>
          <a:ln w="9525">
            <a:noFill/>
            <a:miter lim="800000"/>
            <a:headEnd/>
            <a:tailEnd/>
          </a:ln>
          <a:effectLst/>
        </p:spPr>
      </p:pic>
      <p:sp>
        <p:nvSpPr>
          <p:cNvPr id="50" name="TextBox 49"/>
          <p:cNvSpPr txBox="1"/>
          <p:nvPr/>
        </p:nvSpPr>
        <p:spPr>
          <a:xfrm>
            <a:off x="1021102" y="3588603"/>
            <a:ext cx="1264898" cy="830997"/>
          </a:xfrm>
          <a:prstGeom prst="rect">
            <a:avLst/>
          </a:prstGeom>
          <a:noFill/>
        </p:spPr>
        <p:txBody>
          <a:bodyPr wrap="none" rtlCol="0">
            <a:spAutoFit/>
          </a:bodyPr>
          <a:lstStyle/>
          <a:p>
            <a:r>
              <a:rPr lang="en-US" sz="2400" b="1" dirty="0" smtClean="0"/>
              <a:t>Mexican</a:t>
            </a:r>
          </a:p>
          <a:p>
            <a:r>
              <a:rPr lang="en-US" sz="2400" b="1" dirty="0" smtClean="0"/>
              <a:t>Cession</a:t>
            </a:r>
            <a:endParaRPr lang="en-US" sz="2400" b="1" dirty="0"/>
          </a:p>
        </p:txBody>
      </p:sp>
      <p:sp useBgFill="1">
        <p:nvSpPr>
          <p:cNvPr id="58" name="TextBox 57"/>
          <p:cNvSpPr txBox="1"/>
          <p:nvPr/>
        </p:nvSpPr>
        <p:spPr>
          <a:xfrm>
            <a:off x="0" y="0"/>
            <a:ext cx="9144000" cy="707886"/>
          </a:xfrm>
          <a:prstGeom prst="rect">
            <a:avLst/>
          </a:prstGeom>
        </p:spPr>
        <p:txBody>
          <a:bodyPr wrap="square" rtlCol="0">
            <a:spAutoFit/>
          </a:bodyPr>
          <a:lstStyle/>
          <a:p>
            <a:pPr algn="ctr"/>
            <a:r>
              <a:rPr lang="en-US" sz="4000" b="1" dirty="0" smtClean="0">
                <a:solidFill>
                  <a:srgbClr val="FF0000"/>
                </a:solidFill>
                <a:effectLst>
                  <a:outerShdw dist="50800" dir="7200000" algn="ctr" rotWithShape="0">
                    <a:schemeClr val="tx1"/>
                  </a:outerShdw>
                </a:effectLst>
              </a:rPr>
              <a:t>New Mormon lands become part of USA</a:t>
            </a:r>
          </a:p>
        </p:txBody>
      </p:sp>
      <p:sp>
        <p:nvSpPr>
          <p:cNvPr id="59" name="5-Point Star 58"/>
          <p:cNvSpPr/>
          <p:nvPr/>
        </p:nvSpPr>
        <p:spPr>
          <a:xfrm>
            <a:off x="1981200" y="3124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0" name="TextBox 59"/>
          <p:cNvSpPr txBox="1"/>
          <p:nvPr/>
        </p:nvSpPr>
        <p:spPr>
          <a:xfrm rot="20442669">
            <a:off x="2073381" y="2475304"/>
            <a:ext cx="2147319" cy="461665"/>
          </a:xfrm>
          <a:prstGeom prst="rect">
            <a:avLst/>
          </a:prstGeom>
          <a:noFill/>
        </p:spPr>
        <p:txBody>
          <a:bodyPr wrap="none" rtlCol="0">
            <a:spAutoFit/>
          </a:bodyPr>
          <a:lstStyle/>
          <a:p>
            <a:r>
              <a:rPr lang="en-US" sz="2400" b="1" dirty="0" smtClean="0"/>
              <a:t>Salt Lake Valley</a:t>
            </a:r>
            <a:endParaRPr lang="en-US" sz="2400" b="1" dirty="0"/>
          </a:p>
        </p:txBody>
      </p:sp>
      <p:sp>
        <p:nvSpPr>
          <p:cNvPr id="47" name="TextBox 46"/>
          <p:cNvSpPr txBox="1"/>
          <p:nvPr/>
        </p:nvSpPr>
        <p:spPr>
          <a:xfrm>
            <a:off x="3505200" y="3200400"/>
            <a:ext cx="1981200" cy="1200329"/>
          </a:xfrm>
          <a:prstGeom prst="rect">
            <a:avLst/>
          </a:prstGeom>
          <a:solidFill>
            <a:srgbClr val="FFCCCC"/>
          </a:solidFill>
        </p:spPr>
        <p:txBody>
          <a:bodyPr wrap="square" rtlCol="0">
            <a:spAutoFit/>
          </a:bodyPr>
          <a:lstStyle/>
          <a:p>
            <a:pPr algn="ctr"/>
            <a:r>
              <a:rPr lang="en-US" sz="7200" b="1" dirty="0" smtClean="0">
                <a:effectLst>
                  <a:outerShdw dist="50800" dir="7200000" algn="ctr" rotWithShape="0">
                    <a:schemeClr val="bg1"/>
                  </a:outerShdw>
                </a:effectLst>
              </a:rPr>
              <a:t>USA</a:t>
            </a:r>
          </a:p>
        </p:txBody>
      </p:sp>
      <p:sp>
        <p:nvSpPr>
          <p:cNvPr id="51" name="TextBox 50"/>
          <p:cNvSpPr txBox="1"/>
          <p:nvPr/>
        </p:nvSpPr>
        <p:spPr>
          <a:xfrm>
            <a:off x="0" y="5389602"/>
            <a:ext cx="9144000" cy="553998"/>
          </a:xfrm>
          <a:prstGeom prst="rect">
            <a:avLst/>
          </a:prstGeom>
          <a:solidFill>
            <a:schemeClr val="bg1"/>
          </a:solidFill>
        </p:spPr>
        <p:txBody>
          <a:bodyPr wrap="square" rtlCol="0">
            <a:spAutoFit/>
          </a:bodyPr>
          <a:lstStyle/>
          <a:p>
            <a:r>
              <a:rPr lang="en-US" sz="3000" b="1" dirty="0" smtClean="0"/>
              <a:t>     - Mormons petition USA for statehood:  “Deseret”</a:t>
            </a:r>
          </a:p>
        </p:txBody>
      </p:sp>
      <p:pic>
        <p:nvPicPr>
          <p:cNvPr id="144386" name="Picture 2" descr="https://upload.wikimedia.org/wikipedia/commons/thumb/1/12/DeseretBeehive.png/170px-DeseretBeehive.png"/>
          <p:cNvPicPr>
            <a:picLocks noChangeAspect="1" noChangeArrowheads="1"/>
          </p:cNvPicPr>
          <p:nvPr/>
        </p:nvPicPr>
        <p:blipFill>
          <a:blip r:embed="rId7"/>
          <a:srcRect/>
          <a:stretch>
            <a:fillRect/>
          </a:stretch>
        </p:blipFill>
        <p:spPr bwMode="auto">
          <a:xfrm>
            <a:off x="7315200" y="3810000"/>
            <a:ext cx="1619250" cy="1590675"/>
          </a:xfrm>
          <a:prstGeom prst="rect">
            <a:avLst/>
          </a:prstGeom>
          <a:noFill/>
        </p:spPr>
      </p:pic>
      <p:sp>
        <p:nvSpPr>
          <p:cNvPr id="52" name="TextBox 51"/>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1848</a:t>
            </a:r>
          </a:p>
        </p:txBody>
      </p:sp>
      <p:sp>
        <p:nvSpPr>
          <p:cNvPr id="30" name="TextBox 29"/>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1849</a:t>
            </a:r>
          </a:p>
        </p:txBody>
      </p:sp>
      <p:sp>
        <p:nvSpPr>
          <p:cNvPr id="54" name="Freeform 53"/>
          <p:cNvSpPr/>
          <p:nvPr/>
        </p:nvSpPr>
        <p:spPr>
          <a:xfrm>
            <a:off x="762000" y="2209800"/>
            <a:ext cx="2331720" cy="2644140"/>
          </a:xfrm>
          <a:custGeom>
            <a:avLst/>
            <a:gdLst>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718820 w 2331720"/>
              <a:gd name="connsiteY39" fmla="*/ 2425700 h 2644140"/>
              <a:gd name="connsiteX40" fmla="*/ 665480 w 2331720"/>
              <a:gd name="connsiteY40" fmla="*/ 2479040 h 2644140"/>
              <a:gd name="connsiteX41" fmla="*/ 193040 w 2331720"/>
              <a:gd name="connsiteY41" fmla="*/ 2448560 h 2644140"/>
              <a:gd name="connsiteX42" fmla="*/ 185420 w 2331720"/>
              <a:gd name="connsiteY42" fmla="*/ 2265680 h 2644140"/>
              <a:gd name="connsiteX43" fmla="*/ 55880 w 2331720"/>
              <a:gd name="connsiteY43" fmla="*/ 2181860 h 2644140"/>
              <a:gd name="connsiteX44" fmla="*/ 40640 w 2331720"/>
              <a:gd name="connsiteY44" fmla="*/ 1854200 h 2644140"/>
              <a:gd name="connsiteX45" fmla="*/ 193040 w 2331720"/>
              <a:gd name="connsiteY45" fmla="*/ 1678940 h 2644140"/>
              <a:gd name="connsiteX46" fmla="*/ 208280 w 2331720"/>
              <a:gd name="connsiteY46" fmla="*/ 1450340 h 2644140"/>
              <a:gd name="connsiteX47" fmla="*/ 86360 w 2331720"/>
              <a:gd name="connsiteY47" fmla="*/ 1214120 h 2644140"/>
              <a:gd name="connsiteX48" fmla="*/ 17780 w 2331720"/>
              <a:gd name="connsiteY48" fmla="*/ 1008380 h 2644140"/>
              <a:gd name="connsiteX49" fmla="*/ 71120 w 2331720"/>
              <a:gd name="connsiteY49" fmla="*/ 886460 h 2644140"/>
              <a:gd name="connsiteX50" fmla="*/ 55880 w 2331720"/>
              <a:gd name="connsiteY50" fmla="*/ 787400 h 2644140"/>
              <a:gd name="connsiteX51" fmla="*/ 2540 w 2331720"/>
              <a:gd name="connsiteY51" fmla="*/ 726440 h 2644140"/>
              <a:gd name="connsiteX52" fmla="*/ 63500 w 2331720"/>
              <a:gd name="connsiteY52"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947420 w 2331720"/>
              <a:gd name="connsiteY39" fmla="*/ 2425700 h 2644140"/>
              <a:gd name="connsiteX40" fmla="*/ 665480 w 2331720"/>
              <a:gd name="connsiteY40" fmla="*/ 2479040 h 2644140"/>
              <a:gd name="connsiteX41" fmla="*/ 193040 w 2331720"/>
              <a:gd name="connsiteY41" fmla="*/ 2448560 h 2644140"/>
              <a:gd name="connsiteX42" fmla="*/ 185420 w 2331720"/>
              <a:gd name="connsiteY42" fmla="*/ 2265680 h 2644140"/>
              <a:gd name="connsiteX43" fmla="*/ 55880 w 2331720"/>
              <a:gd name="connsiteY43" fmla="*/ 2181860 h 2644140"/>
              <a:gd name="connsiteX44" fmla="*/ 40640 w 2331720"/>
              <a:gd name="connsiteY44" fmla="*/ 1854200 h 2644140"/>
              <a:gd name="connsiteX45" fmla="*/ 193040 w 2331720"/>
              <a:gd name="connsiteY45" fmla="*/ 1678940 h 2644140"/>
              <a:gd name="connsiteX46" fmla="*/ 208280 w 2331720"/>
              <a:gd name="connsiteY46" fmla="*/ 1450340 h 2644140"/>
              <a:gd name="connsiteX47" fmla="*/ 86360 w 2331720"/>
              <a:gd name="connsiteY47" fmla="*/ 1214120 h 2644140"/>
              <a:gd name="connsiteX48" fmla="*/ 17780 w 2331720"/>
              <a:gd name="connsiteY48" fmla="*/ 1008380 h 2644140"/>
              <a:gd name="connsiteX49" fmla="*/ 71120 w 2331720"/>
              <a:gd name="connsiteY49" fmla="*/ 886460 h 2644140"/>
              <a:gd name="connsiteX50" fmla="*/ 55880 w 2331720"/>
              <a:gd name="connsiteY50" fmla="*/ 787400 h 2644140"/>
              <a:gd name="connsiteX51" fmla="*/ 2540 w 2331720"/>
              <a:gd name="connsiteY51" fmla="*/ 726440 h 2644140"/>
              <a:gd name="connsiteX52" fmla="*/ 63500 w 2331720"/>
              <a:gd name="connsiteY52"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665480 w 2331720"/>
              <a:gd name="connsiteY39" fmla="*/ 2479040 h 2644140"/>
              <a:gd name="connsiteX40" fmla="*/ 193040 w 2331720"/>
              <a:gd name="connsiteY40" fmla="*/ 2448560 h 2644140"/>
              <a:gd name="connsiteX41" fmla="*/ 185420 w 2331720"/>
              <a:gd name="connsiteY41" fmla="*/ 2265680 h 2644140"/>
              <a:gd name="connsiteX42" fmla="*/ 55880 w 2331720"/>
              <a:gd name="connsiteY42" fmla="*/ 2181860 h 2644140"/>
              <a:gd name="connsiteX43" fmla="*/ 40640 w 2331720"/>
              <a:gd name="connsiteY43" fmla="*/ 1854200 h 2644140"/>
              <a:gd name="connsiteX44" fmla="*/ 193040 w 2331720"/>
              <a:gd name="connsiteY44" fmla="*/ 1678940 h 2644140"/>
              <a:gd name="connsiteX45" fmla="*/ 208280 w 2331720"/>
              <a:gd name="connsiteY45" fmla="*/ 1450340 h 2644140"/>
              <a:gd name="connsiteX46" fmla="*/ 86360 w 2331720"/>
              <a:gd name="connsiteY46" fmla="*/ 1214120 h 2644140"/>
              <a:gd name="connsiteX47" fmla="*/ 17780 w 2331720"/>
              <a:gd name="connsiteY47" fmla="*/ 1008380 h 2644140"/>
              <a:gd name="connsiteX48" fmla="*/ 71120 w 2331720"/>
              <a:gd name="connsiteY48" fmla="*/ 886460 h 2644140"/>
              <a:gd name="connsiteX49" fmla="*/ 55880 w 2331720"/>
              <a:gd name="connsiteY49" fmla="*/ 787400 h 2644140"/>
              <a:gd name="connsiteX50" fmla="*/ 2540 w 2331720"/>
              <a:gd name="connsiteY50" fmla="*/ 726440 h 2644140"/>
              <a:gd name="connsiteX51" fmla="*/ 63500 w 2331720"/>
              <a:gd name="connsiteY51"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825500 w 2331720"/>
              <a:gd name="connsiteY38" fmla="*/ 2547620 h 2644140"/>
              <a:gd name="connsiteX39" fmla="*/ 665480 w 2331720"/>
              <a:gd name="connsiteY39" fmla="*/ 2479040 h 2644140"/>
              <a:gd name="connsiteX40" fmla="*/ 193040 w 2331720"/>
              <a:gd name="connsiteY40" fmla="*/ 2448560 h 2644140"/>
              <a:gd name="connsiteX41" fmla="*/ 185420 w 2331720"/>
              <a:gd name="connsiteY41" fmla="*/ 2265680 h 2644140"/>
              <a:gd name="connsiteX42" fmla="*/ 55880 w 2331720"/>
              <a:gd name="connsiteY42" fmla="*/ 2181860 h 2644140"/>
              <a:gd name="connsiteX43" fmla="*/ 40640 w 2331720"/>
              <a:gd name="connsiteY43" fmla="*/ 1854200 h 2644140"/>
              <a:gd name="connsiteX44" fmla="*/ 193040 w 2331720"/>
              <a:gd name="connsiteY44" fmla="*/ 1678940 h 2644140"/>
              <a:gd name="connsiteX45" fmla="*/ 208280 w 2331720"/>
              <a:gd name="connsiteY45" fmla="*/ 1450340 h 2644140"/>
              <a:gd name="connsiteX46" fmla="*/ 86360 w 2331720"/>
              <a:gd name="connsiteY46" fmla="*/ 1214120 h 2644140"/>
              <a:gd name="connsiteX47" fmla="*/ 17780 w 2331720"/>
              <a:gd name="connsiteY47" fmla="*/ 1008380 h 2644140"/>
              <a:gd name="connsiteX48" fmla="*/ 71120 w 2331720"/>
              <a:gd name="connsiteY48" fmla="*/ 886460 h 2644140"/>
              <a:gd name="connsiteX49" fmla="*/ 55880 w 2331720"/>
              <a:gd name="connsiteY49" fmla="*/ 787400 h 2644140"/>
              <a:gd name="connsiteX50" fmla="*/ 2540 w 2331720"/>
              <a:gd name="connsiteY50" fmla="*/ 726440 h 2644140"/>
              <a:gd name="connsiteX51" fmla="*/ 63500 w 2331720"/>
              <a:gd name="connsiteY51"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6654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31720" h="2644140">
                <a:moveTo>
                  <a:pt x="63500" y="596900"/>
                </a:moveTo>
                <a:cubicBezTo>
                  <a:pt x="87630" y="558800"/>
                  <a:pt x="135890" y="557530"/>
                  <a:pt x="147320" y="497840"/>
                </a:cubicBezTo>
                <a:cubicBezTo>
                  <a:pt x="158750" y="438150"/>
                  <a:pt x="124460" y="298450"/>
                  <a:pt x="132080" y="238760"/>
                </a:cubicBezTo>
                <a:cubicBezTo>
                  <a:pt x="139700" y="179070"/>
                  <a:pt x="157480" y="154940"/>
                  <a:pt x="193040" y="139700"/>
                </a:cubicBezTo>
                <a:cubicBezTo>
                  <a:pt x="228600" y="124460"/>
                  <a:pt x="284480" y="168910"/>
                  <a:pt x="345440" y="147320"/>
                </a:cubicBezTo>
                <a:cubicBezTo>
                  <a:pt x="406400" y="125730"/>
                  <a:pt x="511810" y="20320"/>
                  <a:pt x="558800" y="10160"/>
                </a:cubicBezTo>
                <a:cubicBezTo>
                  <a:pt x="605790" y="0"/>
                  <a:pt x="626110" y="57150"/>
                  <a:pt x="627380" y="86360"/>
                </a:cubicBezTo>
                <a:cubicBezTo>
                  <a:pt x="628650" y="115570"/>
                  <a:pt x="582930" y="140970"/>
                  <a:pt x="566420" y="185420"/>
                </a:cubicBezTo>
                <a:cubicBezTo>
                  <a:pt x="549910" y="229870"/>
                  <a:pt x="551180" y="304800"/>
                  <a:pt x="528320" y="353060"/>
                </a:cubicBezTo>
                <a:cubicBezTo>
                  <a:pt x="505460" y="401320"/>
                  <a:pt x="431800" y="447040"/>
                  <a:pt x="429260" y="474980"/>
                </a:cubicBezTo>
                <a:cubicBezTo>
                  <a:pt x="426720" y="502920"/>
                  <a:pt x="485140" y="509270"/>
                  <a:pt x="513080" y="520700"/>
                </a:cubicBezTo>
                <a:cubicBezTo>
                  <a:pt x="541020" y="532130"/>
                  <a:pt x="565150" y="520700"/>
                  <a:pt x="596900" y="543560"/>
                </a:cubicBezTo>
                <a:cubicBezTo>
                  <a:pt x="628650" y="566420"/>
                  <a:pt x="652780" y="651510"/>
                  <a:pt x="703580" y="657860"/>
                </a:cubicBezTo>
                <a:cubicBezTo>
                  <a:pt x="754380" y="664210"/>
                  <a:pt x="853440" y="585470"/>
                  <a:pt x="901700" y="581660"/>
                </a:cubicBezTo>
                <a:cubicBezTo>
                  <a:pt x="949960" y="577850"/>
                  <a:pt x="960120" y="608330"/>
                  <a:pt x="993140" y="635000"/>
                </a:cubicBezTo>
                <a:cubicBezTo>
                  <a:pt x="1026160" y="661670"/>
                  <a:pt x="1043940" y="732790"/>
                  <a:pt x="1099820" y="741680"/>
                </a:cubicBezTo>
                <a:cubicBezTo>
                  <a:pt x="1155700" y="750570"/>
                  <a:pt x="1256030" y="720090"/>
                  <a:pt x="1328420" y="688340"/>
                </a:cubicBezTo>
                <a:cubicBezTo>
                  <a:pt x="1400810" y="656590"/>
                  <a:pt x="1460500" y="585470"/>
                  <a:pt x="1534160" y="551180"/>
                </a:cubicBezTo>
                <a:cubicBezTo>
                  <a:pt x="1607820" y="516890"/>
                  <a:pt x="1722120" y="464820"/>
                  <a:pt x="1770380" y="482600"/>
                </a:cubicBezTo>
                <a:cubicBezTo>
                  <a:pt x="1818640" y="500380"/>
                  <a:pt x="1799590" y="604520"/>
                  <a:pt x="1823720" y="657860"/>
                </a:cubicBezTo>
                <a:cubicBezTo>
                  <a:pt x="1847850" y="711200"/>
                  <a:pt x="1896110" y="758190"/>
                  <a:pt x="1915160" y="802640"/>
                </a:cubicBezTo>
                <a:cubicBezTo>
                  <a:pt x="1934210" y="847090"/>
                  <a:pt x="1902460" y="887730"/>
                  <a:pt x="1938020" y="924560"/>
                </a:cubicBezTo>
                <a:cubicBezTo>
                  <a:pt x="1973580" y="961390"/>
                  <a:pt x="2085340" y="985520"/>
                  <a:pt x="2128520" y="1023620"/>
                </a:cubicBezTo>
                <a:cubicBezTo>
                  <a:pt x="2171700" y="1061720"/>
                  <a:pt x="2183130" y="1116330"/>
                  <a:pt x="2197100" y="1153160"/>
                </a:cubicBezTo>
                <a:cubicBezTo>
                  <a:pt x="2211070" y="1189990"/>
                  <a:pt x="2193290" y="1225550"/>
                  <a:pt x="2212340" y="1244600"/>
                </a:cubicBezTo>
                <a:cubicBezTo>
                  <a:pt x="2231390" y="1263650"/>
                  <a:pt x="2294890" y="1243330"/>
                  <a:pt x="2311400" y="1267460"/>
                </a:cubicBezTo>
                <a:cubicBezTo>
                  <a:pt x="2327910" y="1291590"/>
                  <a:pt x="2331720" y="1355090"/>
                  <a:pt x="2311400" y="1389380"/>
                </a:cubicBezTo>
                <a:cubicBezTo>
                  <a:pt x="2291080" y="1423670"/>
                  <a:pt x="2211070" y="1431290"/>
                  <a:pt x="2189480" y="1473200"/>
                </a:cubicBezTo>
                <a:cubicBezTo>
                  <a:pt x="2167890" y="1515110"/>
                  <a:pt x="2197100" y="1604010"/>
                  <a:pt x="2181860" y="1640840"/>
                </a:cubicBezTo>
                <a:cubicBezTo>
                  <a:pt x="2166620" y="1677670"/>
                  <a:pt x="2118360" y="1653540"/>
                  <a:pt x="2098040" y="1694180"/>
                </a:cubicBezTo>
                <a:cubicBezTo>
                  <a:pt x="2077720" y="1734820"/>
                  <a:pt x="2082800" y="1817370"/>
                  <a:pt x="2059940" y="1884680"/>
                </a:cubicBezTo>
                <a:cubicBezTo>
                  <a:pt x="2037080" y="1951990"/>
                  <a:pt x="2018030" y="2049780"/>
                  <a:pt x="1960880" y="2098040"/>
                </a:cubicBezTo>
                <a:cubicBezTo>
                  <a:pt x="1903730" y="2146300"/>
                  <a:pt x="1757680" y="2134870"/>
                  <a:pt x="1717040" y="2174240"/>
                </a:cubicBezTo>
                <a:cubicBezTo>
                  <a:pt x="1676400" y="2213610"/>
                  <a:pt x="1703070" y="2284730"/>
                  <a:pt x="1717040" y="2334260"/>
                </a:cubicBezTo>
                <a:cubicBezTo>
                  <a:pt x="1731010" y="2383790"/>
                  <a:pt x="1827530" y="2421890"/>
                  <a:pt x="1800860" y="2471420"/>
                </a:cubicBezTo>
                <a:cubicBezTo>
                  <a:pt x="1774190" y="2520950"/>
                  <a:pt x="1639570" y="2618740"/>
                  <a:pt x="1557020" y="2631440"/>
                </a:cubicBezTo>
                <a:cubicBezTo>
                  <a:pt x="1474470" y="2644140"/>
                  <a:pt x="1305560" y="2547620"/>
                  <a:pt x="1305560" y="2547620"/>
                </a:cubicBezTo>
                <a:cubicBezTo>
                  <a:pt x="1219200" y="2519680"/>
                  <a:pt x="1158240" y="2475230"/>
                  <a:pt x="1038860" y="2463800"/>
                </a:cubicBezTo>
                <a:cubicBezTo>
                  <a:pt x="919480" y="2452370"/>
                  <a:pt x="850566" y="2441475"/>
                  <a:pt x="589280" y="2479040"/>
                </a:cubicBezTo>
                <a:cubicBezTo>
                  <a:pt x="536542" y="2584784"/>
                  <a:pt x="260350" y="2484120"/>
                  <a:pt x="193040" y="2448560"/>
                </a:cubicBezTo>
                <a:cubicBezTo>
                  <a:pt x="125730" y="2413000"/>
                  <a:pt x="208280" y="2310130"/>
                  <a:pt x="185420" y="2265680"/>
                </a:cubicBezTo>
                <a:cubicBezTo>
                  <a:pt x="162560" y="2221230"/>
                  <a:pt x="80010" y="2250440"/>
                  <a:pt x="55880" y="2181860"/>
                </a:cubicBezTo>
                <a:cubicBezTo>
                  <a:pt x="31750" y="2113280"/>
                  <a:pt x="17780" y="1938020"/>
                  <a:pt x="40640" y="1854200"/>
                </a:cubicBezTo>
                <a:cubicBezTo>
                  <a:pt x="63500" y="1770380"/>
                  <a:pt x="165100" y="1746250"/>
                  <a:pt x="193040" y="1678940"/>
                </a:cubicBezTo>
                <a:cubicBezTo>
                  <a:pt x="220980" y="1611630"/>
                  <a:pt x="226060" y="1527810"/>
                  <a:pt x="208280" y="1450340"/>
                </a:cubicBezTo>
                <a:cubicBezTo>
                  <a:pt x="190500" y="1372870"/>
                  <a:pt x="118110" y="1287780"/>
                  <a:pt x="86360" y="1214120"/>
                </a:cubicBezTo>
                <a:cubicBezTo>
                  <a:pt x="54610" y="1140460"/>
                  <a:pt x="20320" y="1062990"/>
                  <a:pt x="17780" y="1008380"/>
                </a:cubicBezTo>
                <a:cubicBezTo>
                  <a:pt x="15240" y="953770"/>
                  <a:pt x="64770" y="923290"/>
                  <a:pt x="71120" y="886460"/>
                </a:cubicBezTo>
                <a:cubicBezTo>
                  <a:pt x="77470" y="849630"/>
                  <a:pt x="67310" y="814070"/>
                  <a:pt x="55880" y="787400"/>
                </a:cubicBezTo>
                <a:cubicBezTo>
                  <a:pt x="44450" y="760730"/>
                  <a:pt x="0" y="753110"/>
                  <a:pt x="2540" y="726440"/>
                </a:cubicBezTo>
                <a:cubicBezTo>
                  <a:pt x="5080" y="699770"/>
                  <a:pt x="39370" y="635000"/>
                  <a:pt x="63500" y="596900"/>
                </a:cubicBezTo>
                <a:close/>
              </a:path>
            </a:pathLst>
          </a:custGeom>
          <a:solidFill>
            <a:schemeClr val="accent1">
              <a:alpha val="65000"/>
            </a:schemeClr>
          </a:solid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990600" y="3352800"/>
            <a:ext cx="1807033" cy="707886"/>
          </a:xfrm>
          <a:prstGeom prst="rect">
            <a:avLst/>
          </a:prstGeom>
          <a:noFill/>
        </p:spPr>
        <p:txBody>
          <a:bodyPr wrap="none" rtlCol="0">
            <a:spAutoFit/>
          </a:bodyPr>
          <a:lstStyle/>
          <a:p>
            <a:r>
              <a:rPr lang="en-US" sz="4000" b="1" dirty="0" smtClean="0">
                <a:solidFill>
                  <a:schemeClr val="bg1"/>
                </a:solidFill>
                <a:effectLst>
                  <a:outerShdw dist="50800" dir="7200000" algn="ctr" rotWithShape="0">
                    <a:schemeClr val="tx1"/>
                  </a:outerShdw>
                </a:effectLst>
                <a:latin typeface="Tempus Sans ITC" pitchFamily="82" charset="0"/>
              </a:rPr>
              <a:t>Deseret</a:t>
            </a:r>
            <a:endParaRPr lang="en-US" sz="4000" b="1" dirty="0">
              <a:solidFill>
                <a:schemeClr val="bg1"/>
              </a:solidFill>
              <a:effectLst>
                <a:outerShdw dist="50800" dir="7200000" algn="ctr" rotWithShape="0">
                  <a:schemeClr val="tx1"/>
                </a:outerShdw>
              </a:effectLst>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0"/>
                                        </p:tgtEl>
                                      </p:cBhvr>
                                    </p:animEffect>
                                    <p:set>
                                      <p:cBhvr>
                                        <p:cTn id="7" dur="1" fill="hold">
                                          <p:stCondLst>
                                            <p:cond delay="999"/>
                                          </p:stCondLst>
                                        </p:cTn>
                                        <p:tgtEl>
                                          <p:spTgt spid="50"/>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60"/>
                                        </p:tgtEl>
                                      </p:cBhvr>
                                    </p:animEffect>
                                    <p:set>
                                      <p:cBhvr>
                                        <p:cTn id="10" dur="1" fill="hold">
                                          <p:stCondLst>
                                            <p:cond delay="999"/>
                                          </p:stCondLst>
                                        </p:cTn>
                                        <p:tgtEl>
                                          <p:spTgt spid="6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59"/>
                                        </p:tgtEl>
                                      </p:cBhvr>
                                    </p:animEffect>
                                    <p:set>
                                      <p:cBhvr>
                                        <p:cTn id="13" dur="1" fill="hold">
                                          <p:stCondLst>
                                            <p:cond delay="999"/>
                                          </p:stCondLst>
                                        </p:cTn>
                                        <p:tgtEl>
                                          <p:spTgt spid="59"/>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47"/>
                                        </p:tgtEl>
                                      </p:cBhvr>
                                    </p:animEffect>
                                    <p:set>
                                      <p:cBhvr>
                                        <p:cTn id="16" dur="1" fill="hold">
                                          <p:stCondLst>
                                            <p:cond delay="999"/>
                                          </p:stCondLst>
                                        </p:cTn>
                                        <p:tgtEl>
                                          <p:spTgt spid="47"/>
                                        </p:tgtEl>
                                        <p:attrNameLst>
                                          <p:attrName>style.visibility</p:attrName>
                                        </p:attrNameLst>
                                      </p:cBhvr>
                                      <p:to>
                                        <p:strVal val="hidden"/>
                                      </p:to>
                                    </p:se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95586"/>
                                        </p:tgtEl>
                                        <p:attrNameLst>
                                          <p:attrName>style.visibility</p:attrName>
                                        </p:attrNameLst>
                                      </p:cBhvr>
                                      <p:to>
                                        <p:strVal val="visible"/>
                                      </p:to>
                                    </p:set>
                                    <p:animEffect transition="in" filter="fade">
                                      <p:cBhvr>
                                        <p:cTn id="20" dur="1000"/>
                                        <p:tgtEl>
                                          <p:spTgt spid="195586"/>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wheel(1)">
                                      <p:cBhvr>
                                        <p:cTn id="25" dur="2000"/>
                                        <p:tgtEl>
                                          <p:spTgt spid="54"/>
                                        </p:tgtEl>
                                      </p:cBhvr>
                                    </p:animEffect>
                                  </p:childTnLst>
                                </p:cTn>
                              </p:par>
                            </p:childTnLst>
                          </p:cTn>
                        </p:par>
                        <p:par>
                          <p:cTn id="26" fill="hold">
                            <p:stCondLst>
                              <p:cond delay="2000"/>
                            </p:stCondLst>
                            <p:childTnLst>
                              <p:par>
                                <p:cTn id="27" presetID="10" presetClass="exit" presetSubtype="0" fill="hold" nodeType="afterEffect">
                                  <p:stCondLst>
                                    <p:cond delay="0"/>
                                  </p:stCondLst>
                                  <p:childTnLst>
                                    <p:animEffect transition="out" filter="fade">
                                      <p:cBhvr>
                                        <p:cTn id="28" dur="1000"/>
                                        <p:tgtEl>
                                          <p:spTgt spid="195586"/>
                                        </p:tgtEl>
                                      </p:cBhvr>
                                    </p:animEffect>
                                    <p:set>
                                      <p:cBhvr>
                                        <p:cTn id="29" dur="1" fill="hold">
                                          <p:stCondLst>
                                            <p:cond delay="999"/>
                                          </p:stCondLst>
                                        </p:cTn>
                                        <p:tgtEl>
                                          <p:spTgt spid="195586"/>
                                        </p:tgtEl>
                                        <p:attrNameLst>
                                          <p:attrName>style.visibility</p:attrName>
                                        </p:attrNameLst>
                                      </p:cBhvr>
                                      <p:to>
                                        <p:strVal val="hidden"/>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 calcmode="lin" valueType="num">
                                      <p:cBhvr>
                                        <p:cTn id="33" dur="1000" fill="hold"/>
                                        <p:tgtEl>
                                          <p:spTgt spid="55"/>
                                        </p:tgtEl>
                                        <p:attrNameLst>
                                          <p:attrName>ppt_w</p:attrName>
                                        </p:attrNameLst>
                                      </p:cBhvr>
                                      <p:tavLst>
                                        <p:tav tm="0">
                                          <p:val>
                                            <p:fltVal val="0"/>
                                          </p:val>
                                        </p:tav>
                                        <p:tav tm="100000">
                                          <p:val>
                                            <p:strVal val="#ppt_w"/>
                                          </p:val>
                                        </p:tav>
                                      </p:tavLst>
                                    </p:anim>
                                    <p:anim calcmode="lin" valueType="num">
                                      <p:cBhvr>
                                        <p:cTn id="34" dur="1000" fill="hold"/>
                                        <p:tgtEl>
                                          <p:spTgt spid="55"/>
                                        </p:tgtEl>
                                        <p:attrNameLst>
                                          <p:attrName>ppt_h</p:attrName>
                                        </p:attrNameLst>
                                      </p:cBhvr>
                                      <p:tavLst>
                                        <p:tav tm="0">
                                          <p:val>
                                            <p:fltVal val="0"/>
                                          </p:val>
                                        </p:tav>
                                        <p:tav tm="100000">
                                          <p:val>
                                            <p:strVal val="#ppt_h"/>
                                          </p:val>
                                        </p:tav>
                                      </p:tavLst>
                                    </p:anim>
                                    <p:animEffect transition="in" filter="fade">
                                      <p:cBhvr>
                                        <p:cTn id="35" dur="1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9" grpId="0" animBg="1"/>
      <p:bldP spid="60" grpId="0"/>
      <p:bldP spid="47" grpId="0" animBg="1"/>
      <p:bldP spid="54" grpId="0" animBg="1"/>
      <p:bldP spid="55" grpId="0"/>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srcRect l="68448" t="17188" r="3441" b="9375"/>
          <a:stretch>
            <a:fillRect/>
          </a:stretch>
        </p:blipFill>
        <p:spPr bwMode="auto">
          <a:xfrm>
            <a:off x="304800" y="1085850"/>
            <a:ext cx="3810000" cy="5595938"/>
          </a:xfrm>
          <a:prstGeom prst="rect">
            <a:avLst/>
          </a:prstGeom>
          <a:noFill/>
          <a:ln w="9525">
            <a:noFill/>
            <a:miter lim="800000"/>
            <a:headEnd/>
            <a:tailEnd/>
          </a:ln>
          <a:effectLst/>
        </p:spPr>
      </p:pic>
      <p:sp>
        <p:nvSpPr>
          <p:cNvPr id="3" name="Rectangle 2"/>
          <p:cNvSpPr/>
          <p:nvPr/>
        </p:nvSpPr>
        <p:spPr>
          <a:xfrm>
            <a:off x="0" y="0"/>
            <a:ext cx="9144000" cy="923330"/>
          </a:xfrm>
          <a:prstGeom prst="rect">
            <a:avLst/>
          </a:prstGeom>
        </p:spPr>
        <p:txBody>
          <a:bodyPr wrap="square">
            <a:spAutoFit/>
          </a:bodyPr>
          <a:lstStyle/>
          <a:p>
            <a:r>
              <a:rPr lang="en-US" dirty="0" smtClean="0">
                <a:hlinkClick r:id="rId3"/>
              </a:rPr>
              <a:t>https://en.wikipedia.org/wiki/State_of_Deseret</a:t>
            </a:r>
            <a:endParaRPr lang="en-US" dirty="0" smtClean="0"/>
          </a:p>
          <a:p>
            <a:r>
              <a:rPr lang="en-US" dirty="0" smtClean="0"/>
              <a:t>The Utah Territory is shown in blue, while the proposed State of Deseret is outlined by the dotted line. Modern state boundaries </a:t>
            </a:r>
            <a:r>
              <a:rPr lang="en-US" dirty="0" err="1" smtClean="0"/>
              <a:t>underlaid</a:t>
            </a:r>
            <a:r>
              <a:rPr lang="en-US" dirty="0" smtClean="0"/>
              <a:t> for reference.</a:t>
            </a:r>
          </a:p>
        </p:txBody>
      </p:sp>
      <p:pic>
        <p:nvPicPr>
          <p:cNvPr id="2051" name="Picture 3"/>
          <p:cNvPicPr>
            <a:picLocks noChangeAspect="1" noChangeArrowheads="1"/>
          </p:cNvPicPr>
          <p:nvPr/>
        </p:nvPicPr>
        <p:blipFill>
          <a:blip r:embed="rId4"/>
          <a:srcRect l="64934" t="17188" r="1684" b="10937"/>
          <a:stretch>
            <a:fillRect/>
          </a:stretch>
        </p:blipFill>
        <p:spPr bwMode="auto">
          <a:xfrm>
            <a:off x="4343399" y="1143000"/>
            <a:ext cx="4532243" cy="54864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48-02-1848-05.png"/>
          <p:cNvPicPr>
            <a:picLocks noChangeAspect="1" noChangeArrowheads="1"/>
          </p:cNvPicPr>
          <p:nvPr/>
        </p:nvPicPr>
        <p:blipFill>
          <a:blip r:embed="rId2"/>
          <a:srcRect/>
          <a:stretch>
            <a:fillRect/>
          </a:stretch>
        </p:blipFill>
        <p:spPr bwMode="auto">
          <a:xfrm>
            <a:off x="-128016" y="762000"/>
            <a:ext cx="9335203" cy="6324600"/>
          </a:xfrm>
          <a:prstGeom prst="rect">
            <a:avLst/>
          </a:prstGeom>
          <a:noFill/>
        </p:spPr>
      </p:pic>
      <p:sp>
        <p:nvSpPr>
          <p:cNvPr id="8" name="Freeform 7"/>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5"/>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rot="700929">
            <a:off x="381000" y="33963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8" name="TextBox 17"/>
          <p:cNvSpPr txBox="1"/>
          <p:nvPr/>
        </p:nvSpPr>
        <p:spPr>
          <a:xfrm>
            <a:off x="0" y="0"/>
            <a:ext cx="9144000" cy="707886"/>
          </a:xfrm>
          <a:prstGeom prst="rect">
            <a:avLst/>
          </a:prstGeom>
        </p:spPr>
        <p:txBody>
          <a:bodyPr wrap="square" rtlCol="0">
            <a:spAutoFit/>
          </a:bodyPr>
          <a:lstStyle/>
          <a:p>
            <a:pPr algn="ctr"/>
            <a:r>
              <a:rPr lang="en-US" sz="4000" b="1" dirty="0" smtClean="0">
                <a:solidFill>
                  <a:srgbClr val="FF0000"/>
                </a:solidFill>
                <a:effectLst>
                  <a:outerShdw dist="50800" dir="7200000" algn="ctr" rotWithShape="0">
                    <a:schemeClr val="tx1"/>
                  </a:outerShdw>
                </a:effectLst>
              </a:rPr>
              <a:t>New Mormon lands become part of USA</a:t>
            </a:r>
          </a:p>
        </p:txBody>
      </p:sp>
      <p:sp>
        <p:nvSpPr>
          <p:cNvPr id="19" name="TextBox 18"/>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1849</a:t>
            </a:r>
          </a:p>
        </p:txBody>
      </p:sp>
      <p:sp>
        <p:nvSpPr>
          <p:cNvPr id="20" name="TextBox 19"/>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sp>
        <p:nvSpPr>
          <p:cNvPr id="21" name="Freeform 20"/>
          <p:cNvSpPr/>
          <p:nvPr/>
        </p:nvSpPr>
        <p:spPr>
          <a:xfrm>
            <a:off x="762000" y="2209800"/>
            <a:ext cx="2331720" cy="2644140"/>
          </a:xfrm>
          <a:custGeom>
            <a:avLst/>
            <a:gdLst>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718820 w 2331720"/>
              <a:gd name="connsiteY39" fmla="*/ 2425700 h 2644140"/>
              <a:gd name="connsiteX40" fmla="*/ 665480 w 2331720"/>
              <a:gd name="connsiteY40" fmla="*/ 2479040 h 2644140"/>
              <a:gd name="connsiteX41" fmla="*/ 193040 w 2331720"/>
              <a:gd name="connsiteY41" fmla="*/ 2448560 h 2644140"/>
              <a:gd name="connsiteX42" fmla="*/ 185420 w 2331720"/>
              <a:gd name="connsiteY42" fmla="*/ 2265680 h 2644140"/>
              <a:gd name="connsiteX43" fmla="*/ 55880 w 2331720"/>
              <a:gd name="connsiteY43" fmla="*/ 2181860 h 2644140"/>
              <a:gd name="connsiteX44" fmla="*/ 40640 w 2331720"/>
              <a:gd name="connsiteY44" fmla="*/ 1854200 h 2644140"/>
              <a:gd name="connsiteX45" fmla="*/ 193040 w 2331720"/>
              <a:gd name="connsiteY45" fmla="*/ 1678940 h 2644140"/>
              <a:gd name="connsiteX46" fmla="*/ 208280 w 2331720"/>
              <a:gd name="connsiteY46" fmla="*/ 1450340 h 2644140"/>
              <a:gd name="connsiteX47" fmla="*/ 86360 w 2331720"/>
              <a:gd name="connsiteY47" fmla="*/ 1214120 h 2644140"/>
              <a:gd name="connsiteX48" fmla="*/ 17780 w 2331720"/>
              <a:gd name="connsiteY48" fmla="*/ 1008380 h 2644140"/>
              <a:gd name="connsiteX49" fmla="*/ 71120 w 2331720"/>
              <a:gd name="connsiteY49" fmla="*/ 886460 h 2644140"/>
              <a:gd name="connsiteX50" fmla="*/ 55880 w 2331720"/>
              <a:gd name="connsiteY50" fmla="*/ 787400 h 2644140"/>
              <a:gd name="connsiteX51" fmla="*/ 2540 w 2331720"/>
              <a:gd name="connsiteY51" fmla="*/ 726440 h 2644140"/>
              <a:gd name="connsiteX52" fmla="*/ 63500 w 2331720"/>
              <a:gd name="connsiteY52"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947420 w 2331720"/>
              <a:gd name="connsiteY39" fmla="*/ 2425700 h 2644140"/>
              <a:gd name="connsiteX40" fmla="*/ 665480 w 2331720"/>
              <a:gd name="connsiteY40" fmla="*/ 2479040 h 2644140"/>
              <a:gd name="connsiteX41" fmla="*/ 193040 w 2331720"/>
              <a:gd name="connsiteY41" fmla="*/ 2448560 h 2644140"/>
              <a:gd name="connsiteX42" fmla="*/ 185420 w 2331720"/>
              <a:gd name="connsiteY42" fmla="*/ 2265680 h 2644140"/>
              <a:gd name="connsiteX43" fmla="*/ 55880 w 2331720"/>
              <a:gd name="connsiteY43" fmla="*/ 2181860 h 2644140"/>
              <a:gd name="connsiteX44" fmla="*/ 40640 w 2331720"/>
              <a:gd name="connsiteY44" fmla="*/ 1854200 h 2644140"/>
              <a:gd name="connsiteX45" fmla="*/ 193040 w 2331720"/>
              <a:gd name="connsiteY45" fmla="*/ 1678940 h 2644140"/>
              <a:gd name="connsiteX46" fmla="*/ 208280 w 2331720"/>
              <a:gd name="connsiteY46" fmla="*/ 1450340 h 2644140"/>
              <a:gd name="connsiteX47" fmla="*/ 86360 w 2331720"/>
              <a:gd name="connsiteY47" fmla="*/ 1214120 h 2644140"/>
              <a:gd name="connsiteX48" fmla="*/ 17780 w 2331720"/>
              <a:gd name="connsiteY48" fmla="*/ 1008380 h 2644140"/>
              <a:gd name="connsiteX49" fmla="*/ 71120 w 2331720"/>
              <a:gd name="connsiteY49" fmla="*/ 886460 h 2644140"/>
              <a:gd name="connsiteX50" fmla="*/ 55880 w 2331720"/>
              <a:gd name="connsiteY50" fmla="*/ 787400 h 2644140"/>
              <a:gd name="connsiteX51" fmla="*/ 2540 w 2331720"/>
              <a:gd name="connsiteY51" fmla="*/ 726440 h 2644140"/>
              <a:gd name="connsiteX52" fmla="*/ 63500 w 2331720"/>
              <a:gd name="connsiteY52"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977900 w 2331720"/>
              <a:gd name="connsiteY38" fmla="*/ 2395220 h 2644140"/>
              <a:gd name="connsiteX39" fmla="*/ 665480 w 2331720"/>
              <a:gd name="connsiteY39" fmla="*/ 2479040 h 2644140"/>
              <a:gd name="connsiteX40" fmla="*/ 193040 w 2331720"/>
              <a:gd name="connsiteY40" fmla="*/ 2448560 h 2644140"/>
              <a:gd name="connsiteX41" fmla="*/ 185420 w 2331720"/>
              <a:gd name="connsiteY41" fmla="*/ 2265680 h 2644140"/>
              <a:gd name="connsiteX42" fmla="*/ 55880 w 2331720"/>
              <a:gd name="connsiteY42" fmla="*/ 2181860 h 2644140"/>
              <a:gd name="connsiteX43" fmla="*/ 40640 w 2331720"/>
              <a:gd name="connsiteY43" fmla="*/ 1854200 h 2644140"/>
              <a:gd name="connsiteX44" fmla="*/ 193040 w 2331720"/>
              <a:gd name="connsiteY44" fmla="*/ 1678940 h 2644140"/>
              <a:gd name="connsiteX45" fmla="*/ 208280 w 2331720"/>
              <a:gd name="connsiteY45" fmla="*/ 1450340 h 2644140"/>
              <a:gd name="connsiteX46" fmla="*/ 86360 w 2331720"/>
              <a:gd name="connsiteY46" fmla="*/ 1214120 h 2644140"/>
              <a:gd name="connsiteX47" fmla="*/ 17780 w 2331720"/>
              <a:gd name="connsiteY47" fmla="*/ 1008380 h 2644140"/>
              <a:gd name="connsiteX48" fmla="*/ 71120 w 2331720"/>
              <a:gd name="connsiteY48" fmla="*/ 886460 h 2644140"/>
              <a:gd name="connsiteX49" fmla="*/ 55880 w 2331720"/>
              <a:gd name="connsiteY49" fmla="*/ 787400 h 2644140"/>
              <a:gd name="connsiteX50" fmla="*/ 2540 w 2331720"/>
              <a:gd name="connsiteY50" fmla="*/ 726440 h 2644140"/>
              <a:gd name="connsiteX51" fmla="*/ 63500 w 2331720"/>
              <a:gd name="connsiteY51"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825500 w 2331720"/>
              <a:gd name="connsiteY38" fmla="*/ 2547620 h 2644140"/>
              <a:gd name="connsiteX39" fmla="*/ 665480 w 2331720"/>
              <a:gd name="connsiteY39" fmla="*/ 2479040 h 2644140"/>
              <a:gd name="connsiteX40" fmla="*/ 193040 w 2331720"/>
              <a:gd name="connsiteY40" fmla="*/ 2448560 h 2644140"/>
              <a:gd name="connsiteX41" fmla="*/ 185420 w 2331720"/>
              <a:gd name="connsiteY41" fmla="*/ 2265680 h 2644140"/>
              <a:gd name="connsiteX42" fmla="*/ 55880 w 2331720"/>
              <a:gd name="connsiteY42" fmla="*/ 2181860 h 2644140"/>
              <a:gd name="connsiteX43" fmla="*/ 40640 w 2331720"/>
              <a:gd name="connsiteY43" fmla="*/ 1854200 h 2644140"/>
              <a:gd name="connsiteX44" fmla="*/ 193040 w 2331720"/>
              <a:gd name="connsiteY44" fmla="*/ 1678940 h 2644140"/>
              <a:gd name="connsiteX45" fmla="*/ 208280 w 2331720"/>
              <a:gd name="connsiteY45" fmla="*/ 1450340 h 2644140"/>
              <a:gd name="connsiteX46" fmla="*/ 86360 w 2331720"/>
              <a:gd name="connsiteY46" fmla="*/ 1214120 h 2644140"/>
              <a:gd name="connsiteX47" fmla="*/ 17780 w 2331720"/>
              <a:gd name="connsiteY47" fmla="*/ 1008380 h 2644140"/>
              <a:gd name="connsiteX48" fmla="*/ 71120 w 2331720"/>
              <a:gd name="connsiteY48" fmla="*/ 886460 h 2644140"/>
              <a:gd name="connsiteX49" fmla="*/ 55880 w 2331720"/>
              <a:gd name="connsiteY49" fmla="*/ 787400 h 2644140"/>
              <a:gd name="connsiteX50" fmla="*/ 2540 w 2331720"/>
              <a:gd name="connsiteY50" fmla="*/ 726440 h 2644140"/>
              <a:gd name="connsiteX51" fmla="*/ 63500 w 2331720"/>
              <a:gd name="connsiteY51"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6654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 name="connsiteX0" fmla="*/ 63500 w 2331720"/>
              <a:gd name="connsiteY0" fmla="*/ 596900 h 2644140"/>
              <a:gd name="connsiteX1" fmla="*/ 147320 w 2331720"/>
              <a:gd name="connsiteY1" fmla="*/ 497840 h 2644140"/>
              <a:gd name="connsiteX2" fmla="*/ 132080 w 2331720"/>
              <a:gd name="connsiteY2" fmla="*/ 238760 h 2644140"/>
              <a:gd name="connsiteX3" fmla="*/ 193040 w 2331720"/>
              <a:gd name="connsiteY3" fmla="*/ 139700 h 2644140"/>
              <a:gd name="connsiteX4" fmla="*/ 345440 w 2331720"/>
              <a:gd name="connsiteY4" fmla="*/ 147320 h 2644140"/>
              <a:gd name="connsiteX5" fmla="*/ 558800 w 2331720"/>
              <a:gd name="connsiteY5" fmla="*/ 10160 h 2644140"/>
              <a:gd name="connsiteX6" fmla="*/ 627380 w 2331720"/>
              <a:gd name="connsiteY6" fmla="*/ 86360 h 2644140"/>
              <a:gd name="connsiteX7" fmla="*/ 566420 w 2331720"/>
              <a:gd name="connsiteY7" fmla="*/ 185420 h 2644140"/>
              <a:gd name="connsiteX8" fmla="*/ 528320 w 2331720"/>
              <a:gd name="connsiteY8" fmla="*/ 353060 h 2644140"/>
              <a:gd name="connsiteX9" fmla="*/ 429260 w 2331720"/>
              <a:gd name="connsiteY9" fmla="*/ 474980 h 2644140"/>
              <a:gd name="connsiteX10" fmla="*/ 513080 w 2331720"/>
              <a:gd name="connsiteY10" fmla="*/ 520700 h 2644140"/>
              <a:gd name="connsiteX11" fmla="*/ 596900 w 2331720"/>
              <a:gd name="connsiteY11" fmla="*/ 543560 h 2644140"/>
              <a:gd name="connsiteX12" fmla="*/ 703580 w 2331720"/>
              <a:gd name="connsiteY12" fmla="*/ 657860 h 2644140"/>
              <a:gd name="connsiteX13" fmla="*/ 901700 w 2331720"/>
              <a:gd name="connsiteY13" fmla="*/ 581660 h 2644140"/>
              <a:gd name="connsiteX14" fmla="*/ 993140 w 2331720"/>
              <a:gd name="connsiteY14" fmla="*/ 635000 h 2644140"/>
              <a:gd name="connsiteX15" fmla="*/ 1099820 w 2331720"/>
              <a:gd name="connsiteY15" fmla="*/ 741680 h 2644140"/>
              <a:gd name="connsiteX16" fmla="*/ 1328420 w 2331720"/>
              <a:gd name="connsiteY16" fmla="*/ 688340 h 2644140"/>
              <a:gd name="connsiteX17" fmla="*/ 1534160 w 2331720"/>
              <a:gd name="connsiteY17" fmla="*/ 551180 h 2644140"/>
              <a:gd name="connsiteX18" fmla="*/ 1770380 w 2331720"/>
              <a:gd name="connsiteY18" fmla="*/ 482600 h 2644140"/>
              <a:gd name="connsiteX19" fmla="*/ 1823720 w 2331720"/>
              <a:gd name="connsiteY19" fmla="*/ 657860 h 2644140"/>
              <a:gd name="connsiteX20" fmla="*/ 1915160 w 2331720"/>
              <a:gd name="connsiteY20" fmla="*/ 802640 h 2644140"/>
              <a:gd name="connsiteX21" fmla="*/ 1938020 w 2331720"/>
              <a:gd name="connsiteY21" fmla="*/ 924560 h 2644140"/>
              <a:gd name="connsiteX22" fmla="*/ 2128520 w 2331720"/>
              <a:gd name="connsiteY22" fmla="*/ 1023620 h 2644140"/>
              <a:gd name="connsiteX23" fmla="*/ 2197100 w 2331720"/>
              <a:gd name="connsiteY23" fmla="*/ 1153160 h 2644140"/>
              <a:gd name="connsiteX24" fmla="*/ 2212340 w 2331720"/>
              <a:gd name="connsiteY24" fmla="*/ 1244600 h 2644140"/>
              <a:gd name="connsiteX25" fmla="*/ 2311400 w 2331720"/>
              <a:gd name="connsiteY25" fmla="*/ 1267460 h 2644140"/>
              <a:gd name="connsiteX26" fmla="*/ 2311400 w 2331720"/>
              <a:gd name="connsiteY26" fmla="*/ 1389380 h 2644140"/>
              <a:gd name="connsiteX27" fmla="*/ 2189480 w 2331720"/>
              <a:gd name="connsiteY27" fmla="*/ 1473200 h 2644140"/>
              <a:gd name="connsiteX28" fmla="*/ 2181860 w 2331720"/>
              <a:gd name="connsiteY28" fmla="*/ 1640840 h 2644140"/>
              <a:gd name="connsiteX29" fmla="*/ 2098040 w 2331720"/>
              <a:gd name="connsiteY29" fmla="*/ 1694180 h 2644140"/>
              <a:gd name="connsiteX30" fmla="*/ 2059940 w 2331720"/>
              <a:gd name="connsiteY30" fmla="*/ 1884680 h 2644140"/>
              <a:gd name="connsiteX31" fmla="*/ 1960880 w 2331720"/>
              <a:gd name="connsiteY31" fmla="*/ 2098040 h 2644140"/>
              <a:gd name="connsiteX32" fmla="*/ 1717040 w 2331720"/>
              <a:gd name="connsiteY32" fmla="*/ 2174240 h 2644140"/>
              <a:gd name="connsiteX33" fmla="*/ 1717040 w 2331720"/>
              <a:gd name="connsiteY33" fmla="*/ 2334260 h 2644140"/>
              <a:gd name="connsiteX34" fmla="*/ 1800860 w 2331720"/>
              <a:gd name="connsiteY34" fmla="*/ 2471420 h 2644140"/>
              <a:gd name="connsiteX35" fmla="*/ 1557020 w 2331720"/>
              <a:gd name="connsiteY35" fmla="*/ 2631440 h 2644140"/>
              <a:gd name="connsiteX36" fmla="*/ 1305560 w 2331720"/>
              <a:gd name="connsiteY36" fmla="*/ 2547620 h 2644140"/>
              <a:gd name="connsiteX37" fmla="*/ 1038860 w 2331720"/>
              <a:gd name="connsiteY37" fmla="*/ 2463800 h 2644140"/>
              <a:gd name="connsiteX38" fmla="*/ 589280 w 2331720"/>
              <a:gd name="connsiteY38" fmla="*/ 2479040 h 2644140"/>
              <a:gd name="connsiteX39" fmla="*/ 193040 w 2331720"/>
              <a:gd name="connsiteY39" fmla="*/ 2448560 h 2644140"/>
              <a:gd name="connsiteX40" fmla="*/ 185420 w 2331720"/>
              <a:gd name="connsiteY40" fmla="*/ 2265680 h 2644140"/>
              <a:gd name="connsiteX41" fmla="*/ 55880 w 2331720"/>
              <a:gd name="connsiteY41" fmla="*/ 2181860 h 2644140"/>
              <a:gd name="connsiteX42" fmla="*/ 40640 w 2331720"/>
              <a:gd name="connsiteY42" fmla="*/ 1854200 h 2644140"/>
              <a:gd name="connsiteX43" fmla="*/ 193040 w 2331720"/>
              <a:gd name="connsiteY43" fmla="*/ 1678940 h 2644140"/>
              <a:gd name="connsiteX44" fmla="*/ 208280 w 2331720"/>
              <a:gd name="connsiteY44" fmla="*/ 1450340 h 2644140"/>
              <a:gd name="connsiteX45" fmla="*/ 86360 w 2331720"/>
              <a:gd name="connsiteY45" fmla="*/ 1214120 h 2644140"/>
              <a:gd name="connsiteX46" fmla="*/ 17780 w 2331720"/>
              <a:gd name="connsiteY46" fmla="*/ 1008380 h 2644140"/>
              <a:gd name="connsiteX47" fmla="*/ 71120 w 2331720"/>
              <a:gd name="connsiteY47" fmla="*/ 886460 h 2644140"/>
              <a:gd name="connsiteX48" fmla="*/ 55880 w 2331720"/>
              <a:gd name="connsiteY48" fmla="*/ 787400 h 2644140"/>
              <a:gd name="connsiteX49" fmla="*/ 2540 w 2331720"/>
              <a:gd name="connsiteY49" fmla="*/ 726440 h 2644140"/>
              <a:gd name="connsiteX50" fmla="*/ 63500 w 2331720"/>
              <a:gd name="connsiteY50" fmla="*/ 596900 h 264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31720" h="2644140">
                <a:moveTo>
                  <a:pt x="63500" y="596900"/>
                </a:moveTo>
                <a:cubicBezTo>
                  <a:pt x="87630" y="558800"/>
                  <a:pt x="135890" y="557530"/>
                  <a:pt x="147320" y="497840"/>
                </a:cubicBezTo>
                <a:cubicBezTo>
                  <a:pt x="158750" y="438150"/>
                  <a:pt x="124460" y="298450"/>
                  <a:pt x="132080" y="238760"/>
                </a:cubicBezTo>
                <a:cubicBezTo>
                  <a:pt x="139700" y="179070"/>
                  <a:pt x="157480" y="154940"/>
                  <a:pt x="193040" y="139700"/>
                </a:cubicBezTo>
                <a:cubicBezTo>
                  <a:pt x="228600" y="124460"/>
                  <a:pt x="284480" y="168910"/>
                  <a:pt x="345440" y="147320"/>
                </a:cubicBezTo>
                <a:cubicBezTo>
                  <a:pt x="406400" y="125730"/>
                  <a:pt x="511810" y="20320"/>
                  <a:pt x="558800" y="10160"/>
                </a:cubicBezTo>
                <a:cubicBezTo>
                  <a:pt x="605790" y="0"/>
                  <a:pt x="626110" y="57150"/>
                  <a:pt x="627380" y="86360"/>
                </a:cubicBezTo>
                <a:cubicBezTo>
                  <a:pt x="628650" y="115570"/>
                  <a:pt x="582930" y="140970"/>
                  <a:pt x="566420" y="185420"/>
                </a:cubicBezTo>
                <a:cubicBezTo>
                  <a:pt x="549910" y="229870"/>
                  <a:pt x="551180" y="304800"/>
                  <a:pt x="528320" y="353060"/>
                </a:cubicBezTo>
                <a:cubicBezTo>
                  <a:pt x="505460" y="401320"/>
                  <a:pt x="431800" y="447040"/>
                  <a:pt x="429260" y="474980"/>
                </a:cubicBezTo>
                <a:cubicBezTo>
                  <a:pt x="426720" y="502920"/>
                  <a:pt x="485140" y="509270"/>
                  <a:pt x="513080" y="520700"/>
                </a:cubicBezTo>
                <a:cubicBezTo>
                  <a:pt x="541020" y="532130"/>
                  <a:pt x="565150" y="520700"/>
                  <a:pt x="596900" y="543560"/>
                </a:cubicBezTo>
                <a:cubicBezTo>
                  <a:pt x="628650" y="566420"/>
                  <a:pt x="652780" y="651510"/>
                  <a:pt x="703580" y="657860"/>
                </a:cubicBezTo>
                <a:cubicBezTo>
                  <a:pt x="754380" y="664210"/>
                  <a:pt x="853440" y="585470"/>
                  <a:pt x="901700" y="581660"/>
                </a:cubicBezTo>
                <a:cubicBezTo>
                  <a:pt x="949960" y="577850"/>
                  <a:pt x="960120" y="608330"/>
                  <a:pt x="993140" y="635000"/>
                </a:cubicBezTo>
                <a:cubicBezTo>
                  <a:pt x="1026160" y="661670"/>
                  <a:pt x="1043940" y="732790"/>
                  <a:pt x="1099820" y="741680"/>
                </a:cubicBezTo>
                <a:cubicBezTo>
                  <a:pt x="1155700" y="750570"/>
                  <a:pt x="1256030" y="720090"/>
                  <a:pt x="1328420" y="688340"/>
                </a:cubicBezTo>
                <a:cubicBezTo>
                  <a:pt x="1400810" y="656590"/>
                  <a:pt x="1460500" y="585470"/>
                  <a:pt x="1534160" y="551180"/>
                </a:cubicBezTo>
                <a:cubicBezTo>
                  <a:pt x="1607820" y="516890"/>
                  <a:pt x="1722120" y="464820"/>
                  <a:pt x="1770380" y="482600"/>
                </a:cubicBezTo>
                <a:cubicBezTo>
                  <a:pt x="1818640" y="500380"/>
                  <a:pt x="1799590" y="604520"/>
                  <a:pt x="1823720" y="657860"/>
                </a:cubicBezTo>
                <a:cubicBezTo>
                  <a:pt x="1847850" y="711200"/>
                  <a:pt x="1896110" y="758190"/>
                  <a:pt x="1915160" y="802640"/>
                </a:cubicBezTo>
                <a:cubicBezTo>
                  <a:pt x="1934210" y="847090"/>
                  <a:pt x="1902460" y="887730"/>
                  <a:pt x="1938020" y="924560"/>
                </a:cubicBezTo>
                <a:cubicBezTo>
                  <a:pt x="1973580" y="961390"/>
                  <a:pt x="2085340" y="985520"/>
                  <a:pt x="2128520" y="1023620"/>
                </a:cubicBezTo>
                <a:cubicBezTo>
                  <a:pt x="2171700" y="1061720"/>
                  <a:pt x="2183130" y="1116330"/>
                  <a:pt x="2197100" y="1153160"/>
                </a:cubicBezTo>
                <a:cubicBezTo>
                  <a:pt x="2211070" y="1189990"/>
                  <a:pt x="2193290" y="1225550"/>
                  <a:pt x="2212340" y="1244600"/>
                </a:cubicBezTo>
                <a:cubicBezTo>
                  <a:pt x="2231390" y="1263650"/>
                  <a:pt x="2294890" y="1243330"/>
                  <a:pt x="2311400" y="1267460"/>
                </a:cubicBezTo>
                <a:cubicBezTo>
                  <a:pt x="2327910" y="1291590"/>
                  <a:pt x="2331720" y="1355090"/>
                  <a:pt x="2311400" y="1389380"/>
                </a:cubicBezTo>
                <a:cubicBezTo>
                  <a:pt x="2291080" y="1423670"/>
                  <a:pt x="2211070" y="1431290"/>
                  <a:pt x="2189480" y="1473200"/>
                </a:cubicBezTo>
                <a:cubicBezTo>
                  <a:pt x="2167890" y="1515110"/>
                  <a:pt x="2197100" y="1604010"/>
                  <a:pt x="2181860" y="1640840"/>
                </a:cubicBezTo>
                <a:cubicBezTo>
                  <a:pt x="2166620" y="1677670"/>
                  <a:pt x="2118360" y="1653540"/>
                  <a:pt x="2098040" y="1694180"/>
                </a:cubicBezTo>
                <a:cubicBezTo>
                  <a:pt x="2077720" y="1734820"/>
                  <a:pt x="2082800" y="1817370"/>
                  <a:pt x="2059940" y="1884680"/>
                </a:cubicBezTo>
                <a:cubicBezTo>
                  <a:pt x="2037080" y="1951990"/>
                  <a:pt x="2018030" y="2049780"/>
                  <a:pt x="1960880" y="2098040"/>
                </a:cubicBezTo>
                <a:cubicBezTo>
                  <a:pt x="1903730" y="2146300"/>
                  <a:pt x="1757680" y="2134870"/>
                  <a:pt x="1717040" y="2174240"/>
                </a:cubicBezTo>
                <a:cubicBezTo>
                  <a:pt x="1676400" y="2213610"/>
                  <a:pt x="1703070" y="2284730"/>
                  <a:pt x="1717040" y="2334260"/>
                </a:cubicBezTo>
                <a:cubicBezTo>
                  <a:pt x="1731010" y="2383790"/>
                  <a:pt x="1827530" y="2421890"/>
                  <a:pt x="1800860" y="2471420"/>
                </a:cubicBezTo>
                <a:cubicBezTo>
                  <a:pt x="1774190" y="2520950"/>
                  <a:pt x="1639570" y="2618740"/>
                  <a:pt x="1557020" y="2631440"/>
                </a:cubicBezTo>
                <a:cubicBezTo>
                  <a:pt x="1474470" y="2644140"/>
                  <a:pt x="1305560" y="2547620"/>
                  <a:pt x="1305560" y="2547620"/>
                </a:cubicBezTo>
                <a:cubicBezTo>
                  <a:pt x="1219200" y="2519680"/>
                  <a:pt x="1158240" y="2475230"/>
                  <a:pt x="1038860" y="2463800"/>
                </a:cubicBezTo>
                <a:cubicBezTo>
                  <a:pt x="919480" y="2452370"/>
                  <a:pt x="850566" y="2441475"/>
                  <a:pt x="589280" y="2479040"/>
                </a:cubicBezTo>
                <a:cubicBezTo>
                  <a:pt x="536542" y="2584784"/>
                  <a:pt x="260350" y="2484120"/>
                  <a:pt x="193040" y="2448560"/>
                </a:cubicBezTo>
                <a:cubicBezTo>
                  <a:pt x="125730" y="2413000"/>
                  <a:pt x="208280" y="2310130"/>
                  <a:pt x="185420" y="2265680"/>
                </a:cubicBezTo>
                <a:cubicBezTo>
                  <a:pt x="162560" y="2221230"/>
                  <a:pt x="80010" y="2250440"/>
                  <a:pt x="55880" y="2181860"/>
                </a:cubicBezTo>
                <a:cubicBezTo>
                  <a:pt x="31750" y="2113280"/>
                  <a:pt x="17780" y="1938020"/>
                  <a:pt x="40640" y="1854200"/>
                </a:cubicBezTo>
                <a:cubicBezTo>
                  <a:pt x="63500" y="1770380"/>
                  <a:pt x="165100" y="1746250"/>
                  <a:pt x="193040" y="1678940"/>
                </a:cubicBezTo>
                <a:cubicBezTo>
                  <a:pt x="220980" y="1611630"/>
                  <a:pt x="226060" y="1527810"/>
                  <a:pt x="208280" y="1450340"/>
                </a:cubicBezTo>
                <a:cubicBezTo>
                  <a:pt x="190500" y="1372870"/>
                  <a:pt x="118110" y="1287780"/>
                  <a:pt x="86360" y="1214120"/>
                </a:cubicBezTo>
                <a:cubicBezTo>
                  <a:pt x="54610" y="1140460"/>
                  <a:pt x="20320" y="1062990"/>
                  <a:pt x="17780" y="1008380"/>
                </a:cubicBezTo>
                <a:cubicBezTo>
                  <a:pt x="15240" y="953770"/>
                  <a:pt x="64770" y="923290"/>
                  <a:pt x="71120" y="886460"/>
                </a:cubicBezTo>
                <a:cubicBezTo>
                  <a:pt x="77470" y="849630"/>
                  <a:pt x="67310" y="814070"/>
                  <a:pt x="55880" y="787400"/>
                </a:cubicBezTo>
                <a:cubicBezTo>
                  <a:pt x="44450" y="760730"/>
                  <a:pt x="0" y="753110"/>
                  <a:pt x="2540" y="726440"/>
                </a:cubicBezTo>
                <a:cubicBezTo>
                  <a:pt x="5080" y="699770"/>
                  <a:pt x="39370" y="635000"/>
                  <a:pt x="63500" y="596900"/>
                </a:cubicBezTo>
                <a:close/>
              </a:path>
            </a:pathLst>
          </a:custGeom>
          <a:solidFill>
            <a:schemeClr val="accent1">
              <a:alpha val="65000"/>
            </a:schemeClr>
          </a:solid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0" y="5389602"/>
            <a:ext cx="9144000" cy="553998"/>
          </a:xfrm>
          <a:prstGeom prst="rect">
            <a:avLst/>
          </a:prstGeom>
          <a:solidFill>
            <a:schemeClr val="bg1"/>
          </a:solidFill>
        </p:spPr>
        <p:txBody>
          <a:bodyPr wrap="square" rtlCol="0">
            <a:spAutoFit/>
          </a:bodyPr>
          <a:lstStyle/>
          <a:p>
            <a:r>
              <a:rPr lang="en-US" sz="3000" b="1" dirty="0" smtClean="0"/>
              <a:t>     - Mormons petition USA for statehood:  “Deseret”</a:t>
            </a:r>
          </a:p>
        </p:txBody>
      </p:sp>
      <p:pic>
        <p:nvPicPr>
          <p:cNvPr id="23" name="Picture 2" descr="https://upload.wikimedia.org/wikipedia/commons/thumb/1/12/DeseretBeehive.png/170px-DeseretBeehive.png"/>
          <p:cNvPicPr>
            <a:picLocks noChangeAspect="1" noChangeArrowheads="1"/>
          </p:cNvPicPr>
          <p:nvPr/>
        </p:nvPicPr>
        <p:blipFill>
          <a:blip r:embed="rId4"/>
          <a:srcRect/>
          <a:stretch>
            <a:fillRect/>
          </a:stretch>
        </p:blipFill>
        <p:spPr bwMode="auto">
          <a:xfrm>
            <a:off x="7315200" y="3810000"/>
            <a:ext cx="1619250" cy="1590675"/>
          </a:xfrm>
          <a:prstGeom prst="rect">
            <a:avLst/>
          </a:prstGeom>
          <a:noFill/>
        </p:spPr>
      </p:pic>
      <p:sp>
        <p:nvSpPr>
          <p:cNvPr id="24" name="TextBox 23"/>
          <p:cNvSpPr txBox="1"/>
          <p:nvPr/>
        </p:nvSpPr>
        <p:spPr>
          <a:xfrm>
            <a:off x="990600" y="3352800"/>
            <a:ext cx="1807033" cy="707886"/>
          </a:xfrm>
          <a:prstGeom prst="rect">
            <a:avLst/>
          </a:prstGeom>
          <a:noFill/>
        </p:spPr>
        <p:txBody>
          <a:bodyPr wrap="none" rtlCol="0">
            <a:spAutoFit/>
          </a:bodyPr>
          <a:lstStyle/>
          <a:p>
            <a:r>
              <a:rPr lang="en-US" sz="4000" b="1" dirty="0" smtClean="0">
                <a:solidFill>
                  <a:schemeClr val="bg1"/>
                </a:solidFill>
                <a:effectLst>
                  <a:outerShdw dist="50800" dir="7200000" algn="ctr" rotWithShape="0">
                    <a:schemeClr val="tx1"/>
                  </a:outerShdw>
                </a:effectLst>
                <a:latin typeface="Tempus Sans ITC" pitchFamily="82" charset="0"/>
              </a:rPr>
              <a:t>Deseret</a:t>
            </a:r>
            <a:endParaRPr lang="en-US" sz="4000" b="1" dirty="0">
              <a:solidFill>
                <a:schemeClr val="bg1"/>
              </a:solidFill>
              <a:effectLst>
                <a:outerShdw dist="50800" dir="7200000" algn="ctr" rotWithShape="0">
                  <a:schemeClr val="tx1"/>
                </a:outerShdw>
              </a:effectLst>
              <a:latin typeface="Tempus Sans ITC" pitchFamily="82" charset="0"/>
            </a:endParaRPr>
          </a:p>
        </p:txBody>
      </p:sp>
      <p:sp>
        <p:nvSpPr>
          <p:cNvPr id="26" name="TextBox 25"/>
          <p:cNvSpPr txBox="1"/>
          <p:nvPr/>
        </p:nvSpPr>
        <p:spPr>
          <a:xfrm>
            <a:off x="0" y="6380202"/>
            <a:ext cx="9144000" cy="553998"/>
          </a:xfrm>
          <a:prstGeom prst="rect">
            <a:avLst/>
          </a:prstGeom>
          <a:solidFill>
            <a:schemeClr val="bg1"/>
          </a:solidFill>
        </p:spPr>
        <p:txBody>
          <a:bodyPr wrap="square" rtlCol="0">
            <a:spAutoFit/>
          </a:bodyPr>
          <a:lstStyle/>
          <a:p>
            <a:r>
              <a:rPr lang="en-US" sz="3000" b="1" dirty="0" smtClean="0"/>
              <a:t>     - Brigham Young is appointed governor of Utah Terr.</a:t>
            </a:r>
          </a:p>
        </p:txBody>
      </p:sp>
      <p:pic>
        <p:nvPicPr>
          <p:cNvPr id="27" name="Picture 2"/>
          <p:cNvPicPr preferRelativeResize="0">
            <a:picLocks noChangeAspect="1" noChangeArrowheads="1"/>
          </p:cNvPicPr>
          <p:nvPr/>
        </p:nvPicPr>
        <p:blipFill>
          <a:blip r:embed="rId5"/>
          <a:srcRect l="17292" r="16997" b="40000"/>
          <a:stretch>
            <a:fillRect/>
          </a:stretch>
        </p:blipFill>
        <p:spPr bwMode="auto">
          <a:xfrm>
            <a:off x="1905000" y="838200"/>
            <a:ext cx="1676400" cy="1852863"/>
          </a:xfrm>
          <a:prstGeom prst="rect">
            <a:avLst/>
          </a:prstGeom>
          <a:noFill/>
          <a:ln w="50800">
            <a:solidFill>
              <a:schemeClr val="tx1"/>
            </a:solidFill>
            <a:miter lim="800000"/>
            <a:headEnd/>
            <a:tailEnd/>
          </a:ln>
          <a:effectLst>
            <a:outerShdw dist="50800" dir="7200000" algn="ctr" rotWithShape="0">
              <a:schemeClr val="tx1"/>
            </a:outerShdw>
          </a:effectLst>
        </p:spPr>
      </p:pic>
      <p:pic>
        <p:nvPicPr>
          <p:cNvPr id="196610" name="Picture 2" descr="https://www.deseretnews.com/images/article/hires/1846361/1846361.jpg"/>
          <p:cNvPicPr>
            <a:picLocks noChangeAspect="1" noChangeArrowheads="1"/>
          </p:cNvPicPr>
          <p:nvPr/>
        </p:nvPicPr>
        <p:blipFill>
          <a:blip r:embed="rId6"/>
          <a:srcRect l="13090" t="12648" r="15849" b="24638"/>
          <a:stretch>
            <a:fillRect/>
          </a:stretch>
        </p:blipFill>
        <p:spPr bwMode="auto">
          <a:xfrm>
            <a:off x="1905000" y="838200"/>
            <a:ext cx="1676400" cy="1909010"/>
          </a:xfrm>
          <a:prstGeom prst="rect">
            <a:avLst/>
          </a:prstGeom>
          <a:noFill/>
          <a:ln w="50800">
            <a:solidFill>
              <a:schemeClr val="tx1"/>
            </a:solidFill>
          </a:ln>
        </p:spPr>
      </p:pic>
      <p:sp>
        <p:nvSpPr>
          <p:cNvPr id="29" name="Freeform 28"/>
          <p:cNvSpPr/>
          <p:nvPr/>
        </p:nvSpPr>
        <p:spPr>
          <a:xfrm>
            <a:off x="782782" y="2610196"/>
            <a:ext cx="2392679" cy="1435331"/>
          </a:xfrm>
          <a:custGeom>
            <a:avLst/>
            <a:gdLst>
              <a:gd name="connsiteX0" fmla="*/ 0 w 2261061"/>
              <a:gd name="connsiteY0" fmla="*/ 0 h 1487979"/>
              <a:gd name="connsiteX1" fmla="*/ 1463040 w 2261061"/>
              <a:gd name="connsiteY1" fmla="*/ 315884 h 1487979"/>
              <a:gd name="connsiteX2" fmla="*/ 1845425 w 2261061"/>
              <a:gd name="connsiteY2" fmla="*/ 349135 h 1487979"/>
              <a:gd name="connsiteX3" fmla="*/ 1878676 w 2261061"/>
              <a:gd name="connsiteY3" fmla="*/ 448888 h 1487979"/>
              <a:gd name="connsiteX4" fmla="*/ 1945178 w 2261061"/>
              <a:gd name="connsiteY4" fmla="*/ 648393 h 1487979"/>
              <a:gd name="connsiteX5" fmla="*/ 2128058 w 2261061"/>
              <a:gd name="connsiteY5" fmla="*/ 781397 h 1487979"/>
              <a:gd name="connsiteX6" fmla="*/ 2244436 w 2261061"/>
              <a:gd name="connsiteY6" fmla="*/ 798022 h 1487979"/>
              <a:gd name="connsiteX7" fmla="*/ 2227811 w 2261061"/>
              <a:gd name="connsiteY7" fmla="*/ 947651 h 1487979"/>
              <a:gd name="connsiteX8" fmla="*/ 2078182 w 2261061"/>
              <a:gd name="connsiteY8" fmla="*/ 947651 h 1487979"/>
              <a:gd name="connsiteX9" fmla="*/ 1862051 w 2261061"/>
              <a:gd name="connsiteY9" fmla="*/ 1180408 h 1487979"/>
              <a:gd name="connsiteX10" fmla="*/ 1862051 w 2261061"/>
              <a:gd name="connsiteY10" fmla="*/ 1230284 h 1487979"/>
              <a:gd name="connsiteX11" fmla="*/ 1928553 w 2261061"/>
              <a:gd name="connsiteY11" fmla="*/ 1413164 h 1487979"/>
              <a:gd name="connsiteX12" fmla="*/ 1845425 w 2261061"/>
              <a:gd name="connsiteY12" fmla="*/ 1479666 h 1487979"/>
              <a:gd name="connsiteX13" fmla="*/ 1246909 w 2261061"/>
              <a:gd name="connsiteY13" fmla="*/ 1363288 h 1487979"/>
              <a:gd name="connsiteX14" fmla="*/ 249382 w 2261061"/>
              <a:gd name="connsiteY14" fmla="*/ 1163782 h 1487979"/>
              <a:gd name="connsiteX0" fmla="*/ 131618 w 2392679"/>
              <a:gd name="connsiteY0" fmla="*/ 0 h 1487979"/>
              <a:gd name="connsiteX1" fmla="*/ 1594658 w 2392679"/>
              <a:gd name="connsiteY1" fmla="*/ 315884 h 1487979"/>
              <a:gd name="connsiteX2" fmla="*/ 1977043 w 2392679"/>
              <a:gd name="connsiteY2" fmla="*/ 349135 h 1487979"/>
              <a:gd name="connsiteX3" fmla="*/ 2010294 w 2392679"/>
              <a:gd name="connsiteY3" fmla="*/ 448888 h 1487979"/>
              <a:gd name="connsiteX4" fmla="*/ 2076796 w 2392679"/>
              <a:gd name="connsiteY4" fmla="*/ 648393 h 1487979"/>
              <a:gd name="connsiteX5" fmla="*/ 2259676 w 2392679"/>
              <a:gd name="connsiteY5" fmla="*/ 781397 h 1487979"/>
              <a:gd name="connsiteX6" fmla="*/ 2376054 w 2392679"/>
              <a:gd name="connsiteY6" fmla="*/ 798022 h 1487979"/>
              <a:gd name="connsiteX7" fmla="*/ 2359429 w 2392679"/>
              <a:gd name="connsiteY7" fmla="*/ 947651 h 1487979"/>
              <a:gd name="connsiteX8" fmla="*/ 2209800 w 2392679"/>
              <a:gd name="connsiteY8" fmla="*/ 947651 h 1487979"/>
              <a:gd name="connsiteX9" fmla="*/ 1993669 w 2392679"/>
              <a:gd name="connsiteY9" fmla="*/ 1180408 h 1487979"/>
              <a:gd name="connsiteX10" fmla="*/ 1993669 w 2392679"/>
              <a:gd name="connsiteY10" fmla="*/ 1230284 h 1487979"/>
              <a:gd name="connsiteX11" fmla="*/ 2060171 w 2392679"/>
              <a:gd name="connsiteY11" fmla="*/ 1413164 h 1487979"/>
              <a:gd name="connsiteX12" fmla="*/ 1977043 w 2392679"/>
              <a:gd name="connsiteY12" fmla="*/ 1479666 h 1487979"/>
              <a:gd name="connsiteX13" fmla="*/ 1378527 w 2392679"/>
              <a:gd name="connsiteY13" fmla="*/ 1363288 h 1487979"/>
              <a:gd name="connsiteX14" fmla="*/ 0 w 2392679"/>
              <a:gd name="connsiteY14" fmla="*/ 630382 h 1487979"/>
              <a:gd name="connsiteX0" fmla="*/ 131618 w 2392679"/>
              <a:gd name="connsiteY0" fmla="*/ 0 h 1487979"/>
              <a:gd name="connsiteX1" fmla="*/ 1594658 w 2392679"/>
              <a:gd name="connsiteY1" fmla="*/ 315884 h 1487979"/>
              <a:gd name="connsiteX2" fmla="*/ 1977043 w 2392679"/>
              <a:gd name="connsiteY2" fmla="*/ 349135 h 1487979"/>
              <a:gd name="connsiteX3" fmla="*/ 2010294 w 2392679"/>
              <a:gd name="connsiteY3" fmla="*/ 448888 h 1487979"/>
              <a:gd name="connsiteX4" fmla="*/ 2076796 w 2392679"/>
              <a:gd name="connsiteY4" fmla="*/ 648393 h 1487979"/>
              <a:gd name="connsiteX5" fmla="*/ 2259676 w 2392679"/>
              <a:gd name="connsiteY5" fmla="*/ 781397 h 1487979"/>
              <a:gd name="connsiteX6" fmla="*/ 2376054 w 2392679"/>
              <a:gd name="connsiteY6" fmla="*/ 798022 h 1487979"/>
              <a:gd name="connsiteX7" fmla="*/ 2359429 w 2392679"/>
              <a:gd name="connsiteY7" fmla="*/ 947651 h 1487979"/>
              <a:gd name="connsiteX8" fmla="*/ 2209800 w 2392679"/>
              <a:gd name="connsiteY8" fmla="*/ 947651 h 1487979"/>
              <a:gd name="connsiteX9" fmla="*/ 1993669 w 2392679"/>
              <a:gd name="connsiteY9" fmla="*/ 1180408 h 1487979"/>
              <a:gd name="connsiteX10" fmla="*/ 1993669 w 2392679"/>
              <a:gd name="connsiteY10" fmla="*/ 1230284 h 1487979"/>
              <a:gd name="connsiteX11" fmla="*/ 2060171 w 2392679"/>
              <a:gd name="connsiteY11" fmla="*/ 1413164 h 1487979"/>
              <a:gd name="connsiteX12" fmla="*/ 1977043 w 2392679"/>
              <a:gd name="connsiteY12" fmla="*/ 1479666 h 1487979"/>
              <a:gd name="connsiteX13" fmla="*/ 1378527 w 2392679"/>
              <a:gd name="connsiteY13" fmla="*/ 1363288 h 1487979"/>
              <a:gd name="connsiteX14" fmla="*/ 326881 w 2392679"/>
              <a:gd name="connsiteY14" fmla="*/ 1106935 h 1487979"/>
              <a:gd name="connsiteX15" fmla="*/ 0 w 2392679"/>
              <a:gd name="connsiteY15" fmla="*/ 630382 h 1487979"/>
              <a:gd name="connsiteX0" fmla="*/ 131618 w 2392679"/>
              <a:gd name="connsiteY0" fmla="*/ 0 h 1487979"/>
              <a:gd name="connsiteX1" fmla="*/ 1594658 w 2392679"/>
              <a:gd name="connsiteY1" fmla="*/ 315884 h 1487979"/>
              <a:gd name="connsiteX2" fmla="*/ 1977043 w 2392679"/>
              <a:gd name="connsiteY2" fmla="*/ 349135 h 1487979"/>
              <a:gd name="connsiteX3" fmla="*/ 2010294 w 2392679"/>
              <a:gd name="connsiteY3" fmla="*/ 448888 h 1487979"/>
              <a:gd name="connsiteX4" fmla="*/ 2076796 w 2392679"/>
              <a:gd name="connsiteY4" fmla="*/ 648393 h 1487979"/>
              <a:gd name="connsiteX5" fmla="*/ 2259676 w 2392679"/>
              <a:gd name="connsiteY5" fmla="*/ 781397 h 1487979"/>
              <a:gd name="connsiteX6" fmla="*/ 2376054 w 2392679"/>
              <a:gd name="connsiteY6" fmla="*/ 798022 h 1487979"/>
              <a:gd name="connsiteX7" fmla="*/ 2359429 w 2392679"/>
              <a:gd name="connsiteY7" fmla="*/ 947651 h 1487979"/>
              <a:gd name="connsiteX8" fmla="*/ 2209800 w 2392679"/>
              <a:gd name="connsiteY8" fmla="*/ 947651 h 1487979"/>
              <a:gd name="connsiteX9" fmla="*/ 1993669 w 2392679"/>
              <a:gd name="connsiteY9" fmla="*/ 1180408 h 1487979"/>
              <a:gd name="connsiteX10" fmla="*/ 1993669 w 2392679"/>
              <a:gd name="connsiteY10" fmla="*/ 1230284 h 1487979"/>
              <a:gd name="connsiteX11" fmla="*/ 2060171 w 2392679"/>
              <a:gd name="connsiteY11" fmla="*/ 1413164 h 1487979"/>
              <a:gd name="connsiteX12" fmla="*/ 1977043 w 2392679"/>
              <a:gd name="connsiteY12" fmla="*/ 1479666 h 1487979"/>
              <a:gd name="connsiteX13" fmla="*/ 1378527 w 2392679"/>
              <a:gd name="connsiteY13" fmla="*/ 1363288 h 1487979"/>
              <a:gd name="connsiteX14" fmla="*/ 326881 w 2392679"/>
              <a:gd name="connsiteY14" fmla="*/ 1106935 h 1487979"/>
              <a:gd name="connsiteX15" fmla="*/ 0 w 2392679"/>
              <a:gd name="connsiteY15" fmla="*/ 630382 h 1487979"/>
              <a:gd name="connsiteX16" fmla="*/ 131618 w 2392679"/>
              <a:gd name="connsiteY16" fmla="*/ 0 h 1487979"/>
              <a:gd name="connsiteX0" fmla="*/ 131618 w 2392679"/>
              <a:gd name="connsiteY0" fmla="*/ 0 h 1487979"/>
              <a:gd name="connsiteX1" fmla="*/ 1594658 w 2392679"/>
              <a:gd name="connsiteY1" fmla="*/ 315884 h 1487979"/>
              <a:gd name="connsiteX2" fmla="*/ 1977043 w 2392679"/>
              <a:gd name="connsiteY2" fmla="*/ 349135 h 1487979"/>
              <a:gd name="connsiteX3" fmla="*/ 2010294 w 2392679"/>
              <a:gd name="connsiteY3" fmla="*/ 448888 h 1487979"/>
              <a:gd name="connsiteX4" fmla="*/ 2076796 w 2392679"/>
              <a:gd name="connsiteY4" fmla="*/ 648393 h 1487979"/>
              <a:gd name="connsiteX5" fmla="*/ 2259676 w 2392679"/>
              <a:gd name="connsiteY5" fmla="*/ 781397 h 1487979"/>
              <a:gd name="connsiteX6" fmla="*/ 2376054 w 2392679"/>
              <a:gd name="connsiteY6" fmla="*/ 798022 h 1487979"/>
              <a:gd name="connsiteX7" fmla="*/ 2359429 w 2392679"/>
              <a:gd name="connsiteY7" fmla="*/ 947651 h 1487979"/>
              <a:gd name="connsiteX8" fmla="*/ 2209800 w 2392679"/>
              <a:gd name="connsiteY8" fmla="*/ 947651 h 1487979"/>
              <a:gd name="connsiteX9" fmla="*/ 1993669 w 2392679"/>
              <a:gd name="connsiteY9" fmla="*/ 1180408 h 1487979"/>
              <a:gd name="connsiteX10" fmla="*/ 1993669 w 2392679"/>
              <a:gd name="connsiteY10" fmla="*/ 1230284 h 1487979"/>
              <a:gd name="connsiteX11" fmla="*/ 2060171 w 2392679"/>
              <a:gd name="connsiteY11" fmla="*/ 1413164 h 1487979"/>
              <a:gd name="connsiteX12" fmla="*/ 1977043 w 2392679"/>
              <a:gd name="connsiteY12" fmla="*/ 1479666 h 1487979"/>
              <a:gd name="connsiteX13" fmla="*/ 1378527 w 2392679"/>
              <a:gd name="connsiteY13" fmla="*/ 1363288 h 1487979"/>
              <a:gd name="connsiteX14" fmla="*/ 326881 w 2392679"/>
              <a:gd name="connsiteY14" fmla="*/ 1106935 h 1487979"/>
              <a:gd name="connsiteX15" fmla="*/ 0 w 2392679"/>
              <a:gd name="connsiteY15" fmla="*/ 630382 h 1487979"/>
              <a:gd name="connsiteX16" fmla="*/ 131618 w 2392679"/>
              <a:gd name="connsiteY16" fmla="*/ 0 h 1487979"/>
              <a:gd name="connsiteX0" fmla="*/ 131618 w 2392679"/>
              <a:gd name="connsiteY0" fmla="*/ 0 h 1487979"/>
              <a:gd name="connsiteX1" fmla="*/ 1594658 w 2392679"/>
              <a:gd name="connsiteY1" fmla="*/ 315884 h 1487979"/>
              <a:gd name="connsiteX2" fmla="*/ 1977043 w 2392679"/>
              <a:gd name="connsiteY2" fmla="*/ 349135 h 1487979"/>
              <a:gd name="connsiteX3" fmla="*/ 2010294 w 2392679"/>
              <a:gd name="connsiteY3" fmla="*/ 448888 h 1487979"/>
              <a:gd name="connsiteX4" fmla="*/ 2076796 w 2392679"/>
              <a:gd name="connsiteY4" fmla="*/ 648393 h 1487979"/>
              <a:gd name="connsiteX5" fmla="*/ 2259676 w 2392679"/>
              <a:gd name="connsiteY5" fmla="*/ 781397 h 1487979"/>
              <a:gd name="connsiteX6" fmla="*/ 2376054 w 2392679"/>
              <a:gd name="connsiteY6" fmla="*/ 798022 h 1487979"/>
              <a:gd name="connsiteX7" fmla="*/ 2359429 w 2392679"/>
              <a:gd name="connsiteY7" fmla="*/ 947651 h 1487979"/>
              <a:gd name="connsiteX8" fmla="*/ 2209800 w 2392679"/>
              <a:gd name="connsiteY8" fmla="*/ 947651 h 1487979"/>
              <a:gd name="connsiteX9" fmla="*/ 1993669 w 2392679"/>
              <a:gd name="connsiteY9" fmla="*/ 1180408 h 1487979"/>
              <a:gd name="connsiteX10" fmla="*/ 1993669 w 2392679"/>
              <a:gd name="connsiteY10" fmla="*/ 1230284 h 1487979"/>
              <a:gd name="connsiteX11" fmla="*/ 2060171 w 2392679"/>
              <a:gd name="connsiteY11" fmla="*/ 1413164 h 1487979"/>
              <a:gd name="connsiteX12" fmla="*/ 1977043 w 2392679"/>
              <a:gd name="connsiteY12" fmla="*/ 1479666 h 1487979"/>
              <a:gd name="connsiteX13" fmla="*/ 1378527 w 2392679"/>
              <a:gd name="connsiteY13" fmla="*/ 1363288 h 1487979"/>
              <a:gd name="connsiteX14" fmla="*/ 326881 w 2392679"/>
              <a:gd name="connsiteY14" fmla="*/ 1106935 h 1487979"/>
              <a:gd name="connsiteX15" fmla="*/ 0 w 2392679"/>
              <a:gd name="connsiteY15" fmla="*/ 630382 h 1487979"/>
              <a:gd name="connsiteX16" fmla="*/ 131618 w 2392679"/>
              <a:gd name="connsiteY16" fmla="*/ 0 h 1487979"/>
              <a:gd name="connsiteX0" fmla="*/ 131618 w 2392679"/>
              <a:gd name="connsiteY0" fmla="*/ 0 h 1435331"/>
              <a:gd name="connsiteX1" fmla="*/ 1594658 w 2392679"/>
              <a:gd name="connsiteY1" fmla="*/ 315884 h 1435331"/>
              <a:gd name="connsiteX2" fmla="*/ 1977043 w 2392679"/>
              <a:gd name="connsiteY2" fmla="*/ 349135 h 1435331"/>
              <a:gd name="connsiteX3" fmla="*/ 2010294 w 2392679"/>
              <a:gd name="connsiteY3" fmla="*/ 448888 h 1435331"/>
              <a:gd name="connsiteX4" fmla="*/ 2076796 w 2392679"/>
              <a:gd name="connsiteY4" fmla="*/ 648393 h 1435331"/>
              <a:gd name="connsiteX5" fmla="*/ 2259676 w 2392679"/>
              <a:gd name="connsiteY5" fmla="*/ 781397 h 1435331"/>
              <a:gd name="connsiteX6" fmla="*/ 2376054 w 2392679"/>
              <a:gd name="connsiteY6" fmla="*/ 798022 h 1435331"/>
              <a:gd name="connsiteX7" fmla="*/ 2359429 w 2392679"/>
              <a:gd name="connsiteY7" fmla="*/ 947651 h 1435331"/>
              <a:gd name="connsiteX8" fmla="*/ 2209800 w 2392679"/>
              <a:gd name="connsiteY8" fmla="*/ 947651 h 1435331"/>
              <a:gd name="connsiteX9" fmla="*/ 1993669 w 2392679"/>
              <a:gd name="connsiteY9" fmla="*/ 1180408 h 1435331"/>
              <a:gd name="connsiteX10" fmla="*/ 1993669 w 2392679"/>
              <a:gd name="connsiteY10" fmla="*/ 1230284 h 1435331"/>
              <a:gd name="connsiteX11" fmla="*/ 2060171 w 2392679"/>
              <a:gd name="connsiteY11" fmla="*/ 1413164 h 1435331"/>
              <a:gd name="connsiteX12" fmla="*/ 1378527 w 2392679"/>
              <a:gd name="connsiteY12" fmla="*/ 1363288 h 1435331"/>
              <a:gd name="connsiteX13" fmla="*/ 326881 w 2392679"/>
              <a:gd name="connsiteY13" fmla="*/ 1106935 h 1435331"/>
              <a:gd name="connsiteX14" fmla="*/ 0 w 2392679"/>
              <a:gd name="connsiteY14" fmla="*/ 630382 h 1435331"/>
              <a:gd name="connsiteX15" fmla="*/ 131618 w 2392679"/>
              <a:gd name="connsiteY15" fmla="*/ 0 h 1435331"/>
              <a:gd name="connsiteX0" fmla="*/ 131618 w 2392679"/>
              <a:gd name="connsiteY0" fmla="*/ 0 h 1435331"/>
              <a:gd name="connsiteX1" fmla="*/ 1594658 w 2392679"/>
              <a:gd name="connsiteY1" fmla="*/ 315884 h 1435331"/>
              <a:gd name="connsiteX2" fmla="*/ 1977043 w 2392679"/>
              <a:gd name="connsiteY2" fmla="*/ 349135 h 1435331"/>
              <a:gd name="connsiteX3" fmla="*/ 2010294 w 2392679"/>
              <a:gd name="connsiteY3" fmla="*/ 448888 h 1435331"/>
              <a:gd name="connsiteX4" fmla="*/ 2076796 w 2392679"/>
              <a:gd name="connsiteY4" fmla="*/ 648393 h 1435331"/>
              <a:gd name="connsiteX5" fmla="*/ 2259676 w 2392679"/>
              <a:gd name="connsiteY5" fmla="*/ 781397 h 1435331"/>
              <a:gd name="connsiteX6" fmla="*/ 2376054 w 2392679"/>
              <a:gd name="connsiteY6" fmla="*/ 798022 h 1435331"/>
              <a:gd name="connsiteX7" fmla="*/ 2359429 w 2392679"/>
              <a:gd name="connsiteY7" fmla="*/ 947651 h 1435331"/>
              <a:gd name="connsiteX8" fmla="*/ 2209800 w 2392679"/>
              <a:gd name="connsiteY8" fmla="*/ 947651 h 1435331"/>
              <a:gd name="connsiteX9" fmla="*/ 1993669 w 2392679"/>
              <a:gd name="connsiteY9" fmla="*/ 1180408 h 1435331"/>
              <a:gd name="connsiteX10" fmla="*/ 1993669 w 2392679"/>
              <a:gd name="connsiteY10" fmla="*/ 1230284 h 1435331"/>
              <a:gd name="connsiteX11" fmla="*/ 2060171 w 2392679"/>
              <a:gd name="connsiteY11" fmla="*/ 1413164 h 1435331"/>
              <a:gd name="connsiteX12" fmla="*/ 1378527 w 2392679"/>
              <a:gd name="connsiteY12" fmla="*/ 1363288 h 1435331"/>
              <a:gd name="connsiteX13" fmla="*/ 326881 w 2392679"/>
              <a:gd name="connsiteY13" fmla="*/ 1106935 h 1435331"/>
              <a:gd name="connsiteX14" fmla="*/ 0 w 2392679"/>
              <a:gd name="connsiteY14" fmla="*/ 630382 h 1435331"/>
              <a:gd name="connsiteX15" fmla="*/ 131618 w 2392679"/>
              <a:gd name="connsiteY15" fmla="*/ 0 h 1435331"/>
              <a:gd name="connsiteX0" fmla="*/ 207818 w 2392679"/>
              <a:gd name="connsiteY0" fmla="*/ 0 h 1435331"/>
              <a:gd name="connsiteX1" fmla="*/ 1594658 w 2392679"/>
              <a:gd name="connsiteY1" fmla="*/ 315884 h 1435331"/>
              <a:gd name="connsiteX2" fmla="*/ 1977043 w 2392679"/>
              <a:gd name="connsiteY2" fmla="*/ 349135 h 1435331"/>
              <a:gd name="connsiteX3" fmla="*/ 2010294 w 2392679"/>
              <a:gd name="connsiteY3" fmla="*/ 448888 h 1435331"/>
              <a:gd name="connsiteX4" fmla="*/ 2076796 w 2392679"/>
              <a:gd name="connsiteY4" fmla="*/ 648393 h 1435331"/>
              <a:gd name="connsiteX5" fmla="*/ 2259676 w 2392679"/>
              <a:gd name="connsiteY5" fmla="*/ 781397 h 1435331"/>
              <a:gd name="connsiteX6" fmla="*/ 2376054 w 2392679"/>
              <a:gd name="connsiteY6" fmla="*/ 798022 h 1435331"/>
              <a:gd name="connsiteX7" fmla="*/ 2359429 w 2392679"/>
              <a:gd name="connsiteY7" fmla="*/ 947651 h 1435331"/>
              <a:gd name="connsiteX8" fmla="*/ 2209800 w 2392679"/>
              <a:gd name="connsiteY8" fmla="*/ 947651 h 1435331"/>
              <a:gd name="connsiteX9" fmla="*/ 1993669 w 2392679"/>
              <a:gd name="connsiteY9" fmla="*/ 1180408 h 1435331"/>
              <a:gd name="connsiteX10" fmla="*/ 1993669 w 2392679"/>
              <a:gd name="connsiteY10" fmla="*/ 1230284 h 1435331"/>
              <a:gd name="connsiteX11" fmla="*/ 2060171 w 2392679"/>
              <a:gd name="connsiteY11" fmla="*/ 1413164 h 1435331"/>
              <a:gd name="connsiteX12" fmla="*/ 1378527 w 2392679"/>
              <a:gd name="connsiteY12" fmla="*/ 1363288 h 1435331"/>
              <a:gd name="connsiteX13" fmla="*/ 326881 w 2392679"/>
              <a:gd name="connsiteY13" fmla="*/ 1106935 h 1435331"/>
              <a:gd name="connsiteX14" fmla="*/ 0 w 2392679"/>
              <a:gd name="connsiteY14" fmla="*/ 630382 h 1435331"/>
              <a:gd name="connsiteX15" fmla="*/ 207818 w 2392679"/>
              <a:gd name="connsiteY15" fmla="*/ 0 h 143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92679" h="1435331">
                <a:moveTo>
                  <a:pt x="207818" y="0"/>
                </a:moveTo>
                <a:lnTo>
                  <a:pt x="1594658" y="315884"/>
                </a:lnTo>
                <a:cubicBezTo>
                  <a:pt x="1902229" y="374073"/>
                  <a:pt x="1907770" y="326968"/>
                  <a:pt x="1977043" y="349135"/>
                </a:cubicBezTo>
                <a:cubicBezTo>
                  <a:pt x="2046316" y="371302"/>
                  <a:pt x="2010294" y="448888"/>
                  <a:pt x="2010294" y="448888"/>
                </a:cubicBezTo>
                <a:cubicBezTo>
                  <a:pt x="2026919" y="498764"/>
                  <a:pt x="2035232" y="592975"/>
                  <a:pt x="2076796" y="648393"/>
                </a:cubicBezTo>
                <a:cubicBezTo>
                  <a:pt x="2118360" y="703811"/>
                  <a:pt x="2209800" y="756459"/>
                  <a:pt x="2259676" y="781397"/>
                </a:cubicBezTo>
                <a:cubicBezTo>
                  <a:pt x="2309552" y="806335"/>
                  <a:pt x="2359429" y="770313"/>
                  <a:pt x="2376054" y="798022"/>
                </a:cubicBezTo>
                <a:cubicBezTo>
                  <a:pt x="2392679" y="825731"/>
                  <a:pt x="2387138" y="922713"/>
                  <a:pt x="2359429" y="947651"/>
                </a:cubicBezTo>
                <a:cubicBezTo>
                  <a:pt x="2331720" y="972589"/>
                  <a:pt x="2270760" y="908858"/>
                  <a:pt x="2209800" y="947651"/>
                </a:cubicBezTo>
                <a:cubicBezTo>
                  <a:pt x="2148840" y="986444"/>
                  <a:pt x="2029691" y="1133303"/>
                  <a:pt x="1993669" y="1180408"/>
                </a:cubicBezTo>
                <a:cubicBezTo>
                  <a:pt x="1957647" y="1227513"/>
                  <a:pt x="1982585" y="1191491"/>
                  <a:pt x="1993669" y="1230284"/>
                </a:cubicBezTo>
                <a:cubicBezTo>
                  <a:pt x="2004753" y="1269077"/>
                  <a:pt x="1996007" y="1314797"/>
                  <a:pt x="2060171" y="1413164"/>
                </a:cubicBezTo>
                <a:cubicBezTo>
                  <a:pt x="1957648" y="1435331"/>
                  <a:pt x="1667409" y="1414326"/>
                  <a:pt x="1378527" y="1363288"/>
                </a:cubicBezTo>
                <a:lnTo>
                  <a:pt x="326881" y="1106935"/>
                </a:lnTo>
                <a:lnTo>
                  <a:pt x="0" y="630382"/>
                </a:lnTo>
                <a:lnTo>
                  <a:pt x="207818" y="0"/>
                </a:lnTo>
                <a:close/>
              </a:path>
            </a:pathLst>
          </a:custGeom>
          <a:ln w="76200">
            <a:solidFill>
              <a:srgbClr val="0070C0"/>
            </a:solidFill>
            <a:prstDash val="sysDot"/>
          </a:ln>
          <a:effectLst>
            <a:outerShdw dist="38100" dir="10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TextBox 29"/>
          <p:cNvSpPr txBox="1"/>
          <p:nvPr/>
        </p:nvSpPr>
        <p:spPr>
          <a:xfrm>
            <a:off x="3657600" y="3276600"/>
            <a:ext cx="4800600" cy="707886"/>
          </a:xfrm>
          <a:prstGeom prst="rect">
            <a:avLst/>
          </a:prstGeom>
          <a:solidFill>
            <a:schemeClr val="bg1"/>
          </a:solidFill>
        </p:spPr>
        <p:txBody>
          <a:bodyPr wrap="square" rtlCol="0">
            <a:spAutoFit/>
          </a:bodyPr>
          <a:lstStyle/>
          <a:p>
            <a:pPr algn="ctr"/>
            <a:r>
              <a:rPr lang="en-US" sz="4000" b="1" dirty="0" smtClean="0"/>
              <a:t>POPULATION: 11,400 </a:t>
            </a:r>
          </a:p>
        </p:txBody>
      </p:sp>
      <p:sp useBgFill="1">
        <p:nvSpPr>
          <p:cNvPr id="32" name="TextBox 31"/>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p:nvSpPr>
          <p:cNvPr id="25" name="TextBox 24"/>
          <p:cNvSpPr txBox="1"/>
          <p:nvPr/>
        </p:nvSpPr>
        <p:spPr>
          <a:xfrm>
            <a:off x="0" y="5923002"/>
            <a:ext cx="9144000" cy="553998"/>
          </a:xfrm>
          <a:prstGeom prst="rect">
            <a:avLst/>
          </a:prstGeom>
          <a:solidFill>
            <a:schemeClr val="bg1"/>
          </a:solidFill>
        </p:spPr>
        <p:txBody>
          <a:bodyPr wrap="square" rtlCol="0">
            <a:spAutoFit/>
          </a:bodyPr>
          <a:lstStyle/>
          <a:p>
            <a:r>
              <a:rPr lang="en-US" sz="3000" b="1" dirty="0" smtClean="0"/>
              <a:t>     - Utah &amp; NM become territories; California a state </a:t>
            </a:r>
          </a:p>
        </p:txBody>
      </p:sp>
      <p:sp>
        <p:nvSpPr>
          <p:cNvPr id="31" name="TextBox 30"/>
          <p:cNvSpPr txBox="1"/>
          <p:nvPr/>
        </p:nvSpPr>
        <p:spPr>
          <a:xfrm rot="20895103">
            <a:off x="-17442" y="4809056"/>
            <a:ext cx="9144000" cy="769441"/>
          </a:xfrm>
          <a:prstGeom prst="rect">
            <a:avLst/>
          </a:prstGeom>
          <a:solidFill>
            <a:schemeClr val="bg1"/>
          </a:solidFill>
        </p:spPr>
        <p:txBody>
          <a:bodyPr wrap="square" rtlCol="0">
            <a:spAutoFit/>
          </a:bodyPr>
          <a:lstStyle/>
          <a:p>
            <a:pPr algn="ctr"/>
            <a:r>
              <a:rPr lang="en-US" sz="4400" b="1" dirty="0" smtClean="0">
                <a:ln>
                  <a:solidFill>
                    <a:schemeClr val="tx1"/>
                  </a:solidFill>
                </a:ln>
                <a:latin typeface="Tempus Sans ITC" pitchFamily="82" charset="0"/>
              </a:rPr>
              <a:t>Will more Mormons come to Utah?</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1"/>
                                        </p:tgtEl>
                                      </p:cBhvr>
                                    </p:animEffect>
                                    <p:set>
                                      <p:cBhvr>
                                        <p:cTn id="7" dur="1" fill="hold">
                                          <p:stCondLst>
                                            <p:cond delay="999"/>
                                          </p:stCondLst>
                                        </p:cTn>
                                        <p:tgtEl>
                                          <p:spTgt spid="2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23"/>
                                        </p:tgtEl>
                                      </p:cBhvr>
                                    </p:animEffect>
                                    <p:set>
                                      <p:cBhvr>
                                        <p:cTn id="13" dur="1" fill="hold">
                                          <p:stCondLst>
                                            <p:cond delay="999"/>
                                          </p:stCondLst>
                                        </p:cTn>
                                        <p:tgtEl>
                                          <p:spTgt spid="23"/>
                                        </p:tgtEl>
                                        <p:attrNameLst>
                                          <p:attrName>style.visibility</p:attrName>
                                        </p:attrNameLst>
                                      </p:cBhvr>
                                      <p:to>
                                        <p:strVal val="hidden"/>
                                      </p:to>
                                    </p:set>
                                  </p:childTnLst>
                                </p:cTn>
                              </p:par>
                            </p:childTnLst>
                          </p:cTn>
                        </p:par>
                        <p:par>
                          <p:cTn id="14" fill="hold">
                            <p:stCondLst>
                              <p:cond delay="1000"/>
                            </p:stCondLst>
                            <p:childTnLst>
                              <p:par>
                                <p:cTn id="15" presetID="49" presetClass="exit" presetSubtype="0" accel="100000" fill="hold" grpId="0" nodeType="afterEffect">
                                  <p:stCondLst>
                                    <p:cond delay="0"/>
                                  </p:stCondLst>
                                  <p:childTnLst>
                                    <p:anim calcmode="lin" valueType="num">
                                      <p:cBhvr>
                                        <p:cTn id="16" dur="1000"/>
                                        <p:tgtEl>
                                          <p:spTgt spid="19"/>
                                        </p:tgtEl>
                                        <p:attrNameLst>
                                          <p:attrName>ppt_w</p:attrName>
                                        </p:attrNameLst>
                                      </p:cBhvr>
                                      <p:tavLst>
                                        <p:tav tm="0">
                                          <p:val>
                                            <p:strVal val="ppt_w"/>
                                          </p:val>
                                        </p:tav>
                                        <p:tav tm="100000">
                                          <p:val>
                                            <p:fltVal val="0"/>
                                          </p:val>
                                        </p:tav>
                                      </p:tavLst>
                                    </p:anim>
                                    <p:anim calcmode="lin" valueType="num">
                                      <p:cBhvr>
                                        <p:cTn id="17" dur="1000"/>
                                        <p:tgtEl>
                                          <p:spTgt spid="19"/>
                                        </p:tgtEl>
                                        <p:attrNameLst>
                                          <p:attrName>ppt_h</p:attrName>
                                        </p:attrNameLst>
                                      </p:cBhvr>
                                      <p:tavLst>
                                        <p:tav tm="0">
                                          <p:val>
                                            <p:strVal val="ppt_h"/>
                                          </p:val>
                                        </p:tav>
                                        <p:tav tm="100000">
                                          <p:val>
                                            <p:fltVal val="0"/>
                                          </p:val>
                                        </p:tav>
                                      </p:tavLst>
                                    </p:anim>
                                    <p:anim calcmode="lin" valueType="num">
                                      <p:cBhvr>
                                        <p:cTn id="18" dur="1000"/>
                                        <p:tgtEl>
                                          <p:spTgt spid="19"/>
                                        </p:tgtEl>
                                        <p:attrNameLst>
                                          <p:attrName>style.rotation</p:attrName>
                                        </p:attrNameLst>
                                      </p:cBhvr>
                                      <p:tavLst>
                                        <p:tav tm="0">
                                          <p:val>
                                            <p:fltVal val="0"/>
                                          </p:val>
                                        </p:tav>
                                        <p:tav tm="100000">
                                          <p:val>
                                            <p:fltVal val="360"/>
                                          </p:val>
                                        </p:tav>
                                      </p:tavLst>
                                    </p:anim>
                                    <p:animEffect transition="out" filter="fade">
                                      <p:cBhvr>
                                        <p:cTn id="19" dur="1000"/>
                                        <p:tgtEl>
                                          <p:spTgt spid="19"/>
                                        </p:tgtEl>
                                      </p:cBhvr>
                                    </p:animEffect>
                                    <p:set>
                                      <p:cBhvr>
                                        <p:cTn id="20" dur="1" fill="hold">
                                          <p:stCondLst>
                                            <p:cond delay="999"/>
                                          </p:stCondLst>
                                        </p:cTn>
                                        <p:tgtEl>
                                          <p:spTgt spid="19"/>
                                        </p:tgtEl>
                                        <p:attrNameLst>
                                          <p:attrName>style.visibility</p:attrName>
                                        </p:attrNameLst>
                                      </p:cBhvr>
                                      <p:to>
                                        <p:strVal val="hidden"/>
                                      </p:to>
                                    </p:set>
                                  </p:childTnLst>
                                </p:cTn>
                              </p:par>
                              <p:par>
                                <p:cTn id="21" presetID="49" presetClass="entr" presetSubtype="0" decel="10000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anim calcmode="lin" valueType="num">
                                      <p:cBhvr>
                                        <p:cTn id="25" dur="1000" fill="hold"/>
                                        <p:tgtEl>
                                          <p:spTgt spid="20"/>
                                        </p:tgtEl>
                                        <p:attrNameLst>
                                          <p:attrName>style.rotation</p:attrName>
                                        </p:attrNameLst>
                                      </p:cBhvr>
                                      <p:tavLst>
                                        <p:tav tm="0">
                                          <p:val>
                                            <p:fltVal val="360"/>
                                          </p:val>
                                        </p:tav>
                                        <p:tav tm="100000">
                                          <p:val>
                                            <p:fltVal val="0"/>
                                          </p:val>
                                        </p:tav>
                                      </p:tavLst>
                                    </p:anim>
                                    <p:animEffect transition="in" filter="fade">
                                      <p:cBhvr>
                                        <p:cTn id="26" dur="1000"/>
                                        <p:tgtEl>
                                          <p:spTgt spid="20"/>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10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dissolve">
                                      <p:cBhvr>
                                        <p:cTn id="35" dur="20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wipe(left)">
                                      <p:cBhvr>
                                        <p:cTn id="40" dur="1000"/>
                                        <p:tgtEl>
                                          <p:spTgt spid="2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1" nodeType="click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2" nodeType="clickEffect">
                                  <p:stCondLst>
                                    <p:cond delay="0"/>
                                  </p:stCondLst>
                                  <p:childTnLst>
                                    <p:animEffect transition="out" filter="fade">
                                      <p:cBhvr>
                                        <p:cTn id="49" dur="1000"/>
                                        <p:tgtEl>
                                          <p:spTgt spid="21"/>
                                        </p:tgtEl>
                                      </p:cBhvr>
                                    </p:animEffect>
                                    <p:set>
                                      <p:cBhvr>
                                        <p:cTn id="50" dur="1" fill="hold">
                                          <p:stCondLst>
                                            <p:cond delay="999"/>
                                          </p:stCondLst>
                                        </p:cTn>
                                        <p:tgtEl>
                                          <p:spTgt spid="21"/>
                                        </p:tgtEl>
                                        <p:attrNameLst>
                                          <p:attrName>style.visibility</p:attrName>
                                        </p:attrNameLst>
                                      </p:cBhvr>
                                      <p:to>
                                        <p:strVal val="hidden"/>
                                      </p:to>
                                    </p:set>
                                  </p:childTnLst>
                                </p:cTn>
                              </p:par>
                            </p:childTnLst>
                          </p:cTn>
                        </p:par>
                        <p:par>
                          <p:cTn id="51" fill="hold">
                            <p:stCondLst>
                              <p:cond delay="1000"/>
                            </p:stCondLst>
                            <p:childTnLst>
                              <p:par>
                                <p:cTn id="52" presetID="10"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fade">
                                      <p:cBhvr>
                                        <p:cTn id="54" dur="1000"/>
                                        <p:tgtEl>
                                          <p:spTgt spid="26"/>
                                        </p:tgtEl>
                                      </p:cBhvr>
                                    </p:animEffect>
                                  </p:childTnLst>
                                </p:cTn>
                              </p:par>
                              <p:par>
                                <p:cTn id="55" presetID="10"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96610"/>
                                        </p:tgtEl>
                                        <p:attrNameLst>
                                          <p:attrName>style.visibility</p:attrName>
                                        </p:attrNameLst>
                                      </p:cBhvr>
                                      <p:to>
                                        <p:strVal val="visible"/>
                                      </p:to>
                                    </p:set>
                                    <p:animEffect transition="in" filter="dissolve">
                                      <p:cBhvr>
                                        <p:cTn id="62" dur="1000"/>
                                        <p:tgtEl>
                                          <p:spTgt spid="196610"/>
                                        </p:tgtEl>
                                      </p:cBhvr>
                                    </p:animEffect>
                                  </p:childTnLst>
                                </p:cTn>
                              </p:par>
                              <p:par>
                                <p:cTn id="63" presetID="10" presetClass="exit" presetSubtype="0" fill="hold" nodeType="withEffect">
                                  <p:stCondLst>
                                    <p:cond delay="500"/>
                                  </p:stCondLst>
                                  <p:childTnLst>
                                    <p:animEffect transition="out" filter="fade">
                                      <p:cBhvr>
                                        <p:cTn id="64" dur="1000"/>
                                        <p:tgtEl>
                                          <p:spTgt spid="27"/>
                                        </p:tgtEl>
                                      </p:cBhvr>
                                    </p:animEffect>
                                    <p:set>
                                      <p:cBhvr>
                                        <p:cTn id="65" dur="1" fill="hold">
                                          <p:stCondLst>
                                            <p:cond delay="999"/>
                                          </p:stCondLst>
                                        </p:cTn>
                                        <p:tgtEl>
                                          <p:spTgt spid="27"/>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grpId="0" nodeType="clickEffect">
                                  <p:stCondLst>
                                    <p:cond delay="0"/>
                                  </p:stCondLst>
                                  <p:childTnLst>
                                    <p:animEffect transition="out" filter="fade">
                                      <p:cBhvr>
                                        <p:cTn id="69" dur="1000"/>
                                        <p:tgtEl>
                                          <p:spTgt spid="22"/>
                                        </p:tgtEl>
                                      </p:cBhvr>
                                    </p:animEffect>
                                    <p:set>
                                      <p:cBhvr>
                                        <p:cTn id="70" dur="1" fill="hold">
                                          <p:stCondLst>
                                            <p:cond delay="999"/>
                                          </p:stCondLst>
                                        </p:cTn>
                                        <p:tgtEl>
                                          <p:spTgt spid="22"/>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26"/>
                                        </p:tgtEl>
                                      </p:cBhvr>
                                    </p:animEffect>
                                    <p:set>
                                      <p:cBhvr>
                                        <p:cTn id="73" dur="1" fill="hold">
                                          <p:stCondLst>
                                            <p:cond delay="999"/>
                                          </p:stCondLst>
                                        </p:cTn>
                                        <p:tgtEl>
                                          <p:spTgt spid="26"/>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25"/>
                                        </p:tgtEl>
                                      </p:cBhvr>
                                    </p:animEffect>
                                    <p:set>
                                      <p:cBhvr>
                                        <p:cTn id="76" dur="1" fill="hold">
                                          <p:stCondLst>
                                            <p:cond delay="999"/>
                                          </p:stCondLst>
                                        </p:cTn>
                                        <p:tgtEl>
                                          <p:spTgt spid="25"/>
                                        </p:tgtEl>
                                        <p:attrNameLst>
                                          <p:attrName>style.visibility</p:attrName>
                                        </p:attrNameLst>
                                      </p:cBhvr>
                                      <p:to>
                                        <p:strVal val="hidden"/>
                                      </p:to>
                                    </p:set>
                                  </p:childTnLst>
                                </p:cTn>
                              </p:par>
                            </p:childTnLst>
                          </p:cTn>
                        </p:par>
                        <p:par>
                          <p:cTn id="77" fill="hold">
                            <p:stCondLst>
                              <p:cond delay="1000"/>
                            </p:stCondLst>
                            <p:childTnLst>
                              <p:par>
                                <p:cTn id="78" presetID="8" presetClass="emph" presetSubtype="0" fill="hold" grpId="1" nodeType="afterEffect">
                                  <p:stCondLst>
                                    <p:cond delay="0"/>
                                  </p:stCondLst>
                                  <p:childTnLst>
                                    <p:animRot by="21600000">
                                      <p:cBhvr>
                                        <p:cTn id="79" dur="1000" fill="hold"/>
                                        <p:tgtEl>
                                          <p:spTgt spid="20"/>
                                        </p:tgtEl>
                                        <p:attrNameLst>
                                          <p:attrName>r</p:attrName>
                                        </p:attrNameLst>
                                      </p:cBhvr>
                                    </p:animRot>
                                  </p:childTnLst>
                                </p:cTn>
                              </p:par>
                            </p:childTnLst>
                          </p:cTn>
                        </p:par>
                        <p:par>
                          <p:cTn id="80" fill="hold">
                            <p:stCondLst>
                              <p:cond delay="2000"/>
                            </p:stCondLst>
                            <p:childTnLst>
                              <p:par>
                                <p:cTn id="81" presetID="53"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p:cTn id="83" dur="1000" fill="hold"/>
                                        <p:tgtEl>
                                          <p:spTgt spid="30"/>
                                        </p:tgtEl>
                                        <p:attrNameLst>
                                          <p:attrName>ppt_w</p:attrName>
                                        </p:attrNameLst>
                                      </p:cBhvr>
                                      <p:tavLst>
                                        <p:tav tm="0">
                                          <p:val>
                                            <p:fltVal val="0"/>
                                          </p:val>
                                        </p:tav>
                                        <p:tav tm="100000">
                                          <p:val>
                                            <p:strVal val="#ppt_w"/>
                                          </p:val>
                                        </p:tav>
                                      </p:tavLst>
                                    </p:anim>
                                    <p:anim calcmode="lin" valueType="num">
                                      <p:cBhvr>
                                        <p:cTn id="84" dur="1000" fill="hold"/>
                                        <p:tgtEl>
                                          <p:spTgt spid="30"/>
                                        </p:tgtEl>
                                        <p:attrNameLst>
                                          <p:attrName>ppt_h</p:attrName>
                                        </p:attrNameLst>
                                      </p:cBhvr>
                                      <p:tavLst>
                                        <p:tav tm="0">
                                          <p:val>
                                            <p:fltVal val="0"/>
                                          </p:val>
                                        </p:tav>
                                        <p:tav tm="100000">
                                          <p:val>
                                            <p:strVal val="#ppt_h"/>
                                          </p:val>
                                        </p:tav>
                                      </p:tavLst>
                                    </p:anim>
                                    <p:animEffect transition="in" filter="fade">
                                      <p:cBhvr>
                                        <p:cTn id="85" dur="1000"/>
                                        <p:tgtEl>
                                          <p:spTgt spid="30"/>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000"/>
                                        <p:tgtEl>
                                          <p:spTgt spid="31"/>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xit" presetSubtype="0" fill="hold" grpId="1" nodeType="clickEffect">
                                  <p:stCondLst>
                                    <p:cond delay="0"/>
                                  </p:stCondLst>
                                  <p:childTnLst>
                                    <p:animEffect transition="out" filter="fade">
                                      <p:cBhvr>
                                        <p:cTn id="94" dur="1000"/>
                                        <p:tgtEl>
                                          <p:spTgt spid="29"/>
                                        </p:tgtEl>
                                      </p:cBhvr>
                                    </p:animEffect>
                                    <p:set>
                                      <p:cBhvr>
                                        <p:cTn id="95" dur="1" fill="hold">
                                          <p:stCondLst>
                                            <p:cond delay="999"/>
                                          </p:stCondLst>
                                        </p:cTn>
                                        <p:tgtEl>
                                          <p:spTgt spid="29"/>
                                        </p:tgtEl>
                                        <p:attrNameLst>
                                          <p:attrName>style.visibility</p:attrName>
                                        </p:attrNameLst>
                                      </p:cBhvr>
                                      <p:to>
                                        <p:strVal val="hidden"/>
                                      </p:to>
                                    </p:set>
                                  </p:childTnLst>
                                </p:cTn>
                              </p:par>
                              <p:par>
                                <p:cTn id="96" presetID="10" presetClass="exit" presetSubtype="0" fill="hold" nodeType="withEffect">
                                  <p:stCondLst>
                                    <p:cond delay="0"/>
                                  </p:stCondLst>
                                  <p:childTnLst>
                                    <p:animEffect transition="out" filter="fade">
                                      <p:cBhvr>
                                        <p:cTn id="97" dur="1000"/>
                                        <p:tgtEl>
                                          <p:spTgt spid="196610"/>
                                        </p:tgtEl>
                                      </p:cBhvr>
                                    </p:animEffect>
                                    <p:set>
                                      <p:cBhvr>
                                        <p:cTn id="98" dur="1" fill="hold">
                                          <p:stCondLst>
                                            <p:cond delay="999"/>
                                          </p:stCondLst>
                                        </p:cTn>
                                        <p:tgtEl>
                                          <p:spTgt spid="196610"/>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30"/>
                                        </p:tgtEl>
                                      </p:cBhvr>
                                    </p:animEffect>
                                    <p:set>
                                      <p:cBhvr>
                                        <p:cTn id="101" dur="1" fill="hold">
                                          <p:stCondLst>
                                            <p:cond delay="999"/>
                                          </p:stCondLst>
                                        </p:cTn>
                                        <p:tgtEl>
                                          <p:spTgt spid="30"/>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31"/>
                                        </p:tgtEl>
                                      </p:cBhvr>
                                    </p:animEffect>
                                    <p:set>
                                      <p:cBhvr>
                                        <p:cTn id="104" dur="1" fill="hold">
                                          <p:stCondLst>
                                            <p:cond delay="999"/>
                                          </p:stCondLst>
                                        </p:cTn>
                                        <p:tgtEl>
                                          <p:spTgt spid="31"/>
                                        </p:tgtEl>
                                        <p:attrNameLst>
                                          <p:attrName>style.visibility</p:attrName>
                                        </p:attrNameLst>
                                      </p:cBhvr>
                                      <p:to>
                                        <p:strVal val="hidden"/>
                                      </p:to>
                                    </p:set>
                                  </p:childTnLst>
                                </p:cTn>
                              </p:par>
                              <p:par>
                                <p:cTn id="105" presetID="10" presetClass="exit" presetSubtype="0" fill="hold" grpId="0" nodeType="withEffect">
                                  <p:stCondLst>
                                    <p:cond delay="0"/>
                                  </p:stCondLst>
                                  <p:childTnLst>
                                    <p:animEffect transition="out" filter="fade">
                                      <p:cBhvr>
                                        <p:cTn id="106" dur="1000"/>
                                        <p:tgtEl>
                                          <p:spTgt spid="18"/>
                                        </p:tgtEl>
                                      </p:cBhvr>
                                    </p:animEffect>
                                    <p:set>
                                      <p:cBhvr>
                                        <p:cTn id="107" dur="1" fill="hold">
                                          <p:stCondLst>
                                            <p:cond delay="999"/>
                                          </p:stCondLst>
                                        </p:cTn>
                                        <p:tgtEl>
                                          <p:spTgt spid="18"/>
                                        </p:tgtEl>
                                        <p:attrNameLst>
                                          <p:attrName>style.visibility</p:attrName>
                                        </p:attrNameLst>
                                      </p:cBhvr>
                                      <p:to>
                                        <p:strVal val="hidden"/>
                                      </p:to>
                                    </p:set>
                                  </p:childTnLst>
                                </p:cTn>
                              </p:par>
                              <p:par>
                                <p:cTn id="108" presetID="10" presetClass="exit" presetSubtype="0" fill="hold" grpId="2" nodeType="withEffect">
                                  <p:stCondLst>
                                    <p:cond delay="0"/>
                                  </p:stCondLst>
                                  <p:childTnLst>
                                    <p:animEffect transition="out" filter="fade">
                                      <p:cBhvr>
                                        <p:cTn id="109" dur="1000"/>
                                        <p:tgtEl>
                                          <p:spTgt spid="20"/>
                                        </p:tgtEl>
                                      </p:cBhvr>
                                    </p:animEffect>
                                    <p:set>
                                      <p:cBhvr>
                                        <p:cTn id="110" dur="1" fill="hold">
                                          <p:stCondLst>
                                            <p:cond delay="999"/>
                                          </p:stCondLst>
                                        </p:cTn>
                                        <p:tgtEl>
                                          <p:spTgt spid="20"/>
                                        </p:tgtEl>
                                        <p:attrNameLst>
                                          <p:attrName>style.visibility</p:attrName>
                                        </p:attrNameLst>
                                      </p:cBhvr>
                                      <p:to>
                                        <p:strVal val="hidden"/>
                                      </p:to>
                                    </p:set>
                                  </p:childTnLst>
                                </p:cTn>
                              </p:par>
                            </p:childTnLst>
                          </p:cTn>
                        </p:par>
                        <p:par>
                          <p:cTn id="111" fill="hold">
                            <p:stCondLst>
                              <p:cond delay="1000"/>
                            </p:stCondLst>
                            <p:childTnLst>
                              <p:par>
                                <p:cTn id="112" presetID="22" presetClass="entr" presetSubtype="8" fill="hold" grpId="0" nodeType="afterEffect">
                                  <p:stCondLst>
                                    <p:cond delay="0"/>
                                  </p:stCondLst>
                                  <p:childTnLst>
                                    <p:set>
                                      <p:cBhvr>
                                        <p:cTn id="113" dur="1" fill="hold">
                                          <p:stCondLst>
                                            <p:cond delay="0"/>
                                          </p:stCondLst>
                                        </p:cTn>
                                        <p:tgtEl>
                                          <p:spTgt spid="32"/>
                                        </p:tgtEl>
                                        <p:attrNameLst>
                                          <p:attrName>style.visibility</p:attrName>
                                        </p:attrNameLst>
                                      </p:cBhvr>
                                      <p:to>
                                        <p:strVal val="visible"/>
                                      </p:to>
                                    </p:set>
                                    <p:animEffect transition="in" filter="wipe(left)">
                                      <p:cBhvr>
                                        <p:cTn id="114"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0" grpId="1" animBg="1"/>
      <p:bldP spid="20" grpId="2" animBg="1"/>
      <p:bldP spid="21" grpId="0" animBg="1"/>
      <p:bldP spid="21" grpId="1" animBg="1"/>
      <p:bldP spid="21" grpId="2" animBg="1"/>
      <p:bldP spid="22" grpId="0" animBg="1"/>
      <p:bldP spid="24" grpId="0"/>
      <p:bldP spid="26" grpId="0" animBg="1"/>
      <p:bldP spid="26" grpId="1" animBg="1"/>
      <p:bldP spid="29" grpId="0" animBg="1"/>
      <p:bldP spid="29" grpId="1" animBg="1"/>
      <p:bldP spid="30" grpId="0" animBg="1"/>
      <p:bldP spid="30" grpId="1" animBg="1"/>
      <p:bldP spid="32" grpId="0" animBg="1"/>
      <p:bldP spid="25" grpId="0" animBg="1"/>
      <p:bldP spid="25" grpId="1" animBg="1"/>
      <p:bldP spid="31" grpId="0" animBg="1"/>
      <p:bldP spid="31" grpId="1" animBg="1"/>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4578" name="Picture 2" descr="File:United States 1850-1853-03.png"/>
          <p:cNvPicPr>
            <a:picLocks noChangeAspect="1" noChangeArrowheads="1"/>
          </p:cNvPicPr>
          <p:nvPr/>
        </p:nvPicPr>
        <p:blipFill>
          <a:blip r:embed="rId3"/>
          <a:srcRect/>
          <a:stretch>
            <a:fillRect/>
          </a:stretch>
        </p:blipFill>
        <p:spPr bwMode="auto">
          <a:xfrm>
            <a:off x="228600" y="921067"/>
            <a:ext cx="8763000" cy="5936933"/>
          </a:xfrm>
          <a:prstGeom prst="rect">
            <a:avLst/>
          </a:prstGeom>
          <a:noFill/>
        </p:spPr>
      </p:pic>
      <p:sp>
        <p:nvSpPr>
          <p:cNvPr id="3" name="Rectangle 2"/>
          <p:cNvSpPr/>
          <p:nvPr/>
        </p:nvSpPr>
        <p:spPr>
          <a:xfrm>
            <a:off x="0" y="0"/>
            <a:ext cx="9144000" cy="923330"/>
          </a:xfrm>
          <a:prstGeom prst="rect">
            <a:avLst/>
          </a:prstGeom>
        </p:spPr>
        <p:txBody>
          <a:bodyPr wrap="square">
            <a:spAutoFit/>
          </a:bodyPr>
          <a:lstStyle/>
          <a:p>
            <a:r>
              <a:rPr lang="en-US" dirty="0" smtClean="0"/>
              <a:t>United States as it was from 1850 to March 1853. On September 9 1850, several western areas changed: The Mexican Cession was organized, being split in to Utah Territory and New Mexico Territory, and one portion was admitted as the state of California.</a:t>
            </a:r>
            <a:endParaRPr lang="en-US" dirty="0"/>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834283"/>
          </a:xfrm>
          <a:prstGeom prst="rect">
            <a:avLst/>
          </a:prstGeom>
        </p:spPr>
        <p:txBody>
          <a:bodyPr wrap="square">
            <a:spAutoFit/>
          </a:bodyPr>
          <a:lstStyle/>
          <a:p>
            <a:r>
              <a:rPr lang="en-US" dirty="0" smtClean="0">
                <a:hlinkClick r:id="rId2"/>
              </a:rPr>
              <a:t>https://en.wikipedia.org/wiki/Utah_Territory</a:t>
            </a:r>
            <a:endParaRPr lang="en-US" dirty="0" smtClean="0"/>
          </a:p>
          <a:p>
            <a:r>
              <a:rPr lang="en-US" dirty="0" smtClean="0"/>
              <a:t>	The </a:t>
            </a:r>
            <a:r>
              <a:rPr lang="en-US" b="1" dirty="0" smtClean="0"/>
              <a:t>Territory of Utah</a:t>
            </a:r>
            <a:r>
              <a:rPr lang="en-US" dirty="0" smtClean="0"/>
              <a:t> was an organized incorporated territory of the United States that existed from September 9, 1850, until January 4, 1896, when the final extent of the territory was admitted to the Union as the State of Utah, the 45th state.</a:t>
            </a:r>
          </a:p>
          <a:p>
            <a:r>
              <a:rPr lang="en-US" dirty="0" smtClean="0"/>
              <a:t>	The territory was organized by an Organic Act of Congress in 1850, on the same day that the State of California was admitted to the Union and the New Mexico Territory was added for the southern portion of the former Mexican land. The creation of the territory was part of the Compromise of 1850 that sought to preserve the balance of power between slave and free states. With the exception of a small area around the headwaters of the Colorado River in present-day Colorado, the United States had acquired all the land of the territory from </a:t>
            </a:r>
          </a:p>
          <a:p>
            <a:r>
              <a:rPr lang="en-US" dirty="0" smtClean="0"/>
              <a:t>Mexico with the Treaty of Guadalupe Hidalgo of 1848.</a:t>
            </a:r>
          </a:p>
          <a:p>
            <a:r>
              <a:rPr lang="en-US" dirty="0" smtClean="0"/>
              <a:t>	The creation of the Utah Territory was partially the result of the petition sent by the Mormon pioneers who had settled in the valley of the Great Salt Lake starting in 1847. The Mormons, under the leadership of Brigham Young, had petitioned Congress for entry into the Union as the State of Deseret, with its capital as Salt Lake City and with proposed borders that encompassed the entire Great Basin and the watershed of the Colorado River, including all or part of nine current U.S. states. The Mormon settlers had drafted a state constitution in 1849 and Deseret had become the </a:t>
            </a:r>
            <a:r>
              <a:rPr lang="en-US" i="1" dirty="0" smtClean="0"/>
              <a:t>de facto</a:t>
            </a:r>
            <a:r>
              <a:rPr lang="en-US" dirty="0" smtClean="0"/>
              <a:t> government in the Great Basin by the time of the creation of the Utah Territory.</a:t>
            </a:r>
          </a:p>
          <a:p>
            <a:r>
              <a:rPr lang="en-US" dirty="0" smtClean="0"/>
              <a:t>	Following the organization of the territory, Young was inaugurated as its first governor on February 3, 1851. In the first session of the territorial legislature in September, the legislature adopted all the laws and ordinances previously enacted by the General Assembly of the State of Deseret.</a:t>
            </a:r>
          </a:p>
          <a:p>
            <a:r>
              <a:rPr lang="en-US" dirty="0" smtClean="0"/>
              <a:t>	Mormon governance in the territory was regarded as controversial by much of the rest of the nation, partly fed by continuing lurid newspaper depictions of the polygamy practiced by the settlers, which itself had been part of the cause of their flight from the United States to the Great Salt Lake basin after being forcibly removed from their settlements farther east.</a:t>
            </a:r>
          </a:p>
          <a:p>
            <a:r>
              <a:rPr lang="en-US" dirty="0" smtClean="0"/>
              <a:t>	Although the Mormons were the majority in the Great Salt Lake basin, the western area of the territory began to attract many non-Mormon settlers, especially after the discovery of silver at the Comstock Lode in 1858. In 1861, partly as a result of this, the Nevada Territory was created out of the western part of the territory. Non-Mormons also entered the easternmost part of the territory during the Pikes Peak Gold Rush, resulting in the discovery of gold at Breckenridge in Utah Territory in 1859. In 1861 a large portion of the eastern area of the territory was reorganized as part of the newly created Colorado Territory.</a:t>
            </a:r>
          </a:p>
          <a:p>
            <a:r>
              <a:rPr lang="en-US" dirty="0" smtClean="0"/>
              <a:t>	The controversies stirred by the Mormon religion's dominance of the territory are regarded as the primary reason behind the long delay of 46 years between the organization of the territory and its admission to the Union in 1896 as the State of Utah, long after the admission of territories created after it. In contrast, the Nevada Territory, although more sparsely populated, was admitted to the Union in 1864, only three years after its formation, largely as a consequence of the Union's desire to consolidate its hold on the silver mines in the territory. Colorado was admitted in 1876.</a:t>
            </a:r>
          </a:p>
          <a:p>
            <a:r>
              <a:rPr lang="en-US" dirty="0" smtClean="0"/>
              <a:t>	</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8915400" cy="369332"/>
          </a:xfrm>
          <a:prstGeom prst="rect">
            <a:avLst/>
          </a:prstGeom>
        </p:spPr>
        <p:txBody>
          <a:bodyPr wrap="square">
            <a:spAutoFit/>
          </a:bodyPr>
          <a:lstStyle/>
          <a:p>
            <a:r>
              <a:rPr lang="en-US" dirty="0" smtClean="0"/>
              <a:t>https://en.wikipedia.org/wiki/Demographics_of_Utah</a:t>
            </a:r>
            <a:endParaRPr lang="en-US" dirty="0"/>
          </a:p>
        </p:txBody>
      </p:sp>
      <p:pic>
        <p:nvPicPr>
          <p:cNvPr id="200706" name="Picture 2"/>
          <p:cNvPicPr>
            <a:picLocks noChangeAspect="1" noChangeArrowheads="1"/>
          </p:cNvPicPr>
          <p:nvPr/>
        </p:nvPicPr>
        <p:blipFill>
          <a:blip r:embed="rId2"/>
          <a:srcRect l="78990" t="17188" r="2562" b="6250"/>
          <a:stretch>
            <a:fillRect/>
          </a:stretch>
        </p:blipFill>
        <p:spPr bwMode="auto">
          <a:xfrm>
            <a:off x="5410200" y="0"/>
            <a:ext cx="2971800" cy="69342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TextBox 31"/>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33"/>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5-Point Star 35"/>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33" name="Picture 1"/>
          <p:cNvPicPr>
            <a:picLocks noChangeAspect="1" noChangeArrowheads="1"/>
          </p:cNvPicPr>
          <p:nvPr/>
        </p:nvPicPr>
        <p:blipFill>
          <a:blip r:embed="rId4"/>
          <a:srcRect r="11001" b="40000"/>
          <a:stretch>
            <a:fillRect/>
          </a:stretch>
        </p:blipFill>
        <p:spPr bwMode="auto">
          <a:xfrm>
            <a:off x="6477000" y="3657600"/>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grpSp>
        <p:nvGrpSpPr>
          <p:cNvPr id="40" name="Group 39"/>
          <p:cNvGrpSpPr/>
          <p:nvPr/>
        </p:nvGrpSpPr>
        <p:grpSpPr>
          <a:xfrm>
            <a:off x="457200" y="1219200"/>
            <a:ext cx="3231598" cy="3276600"/>
            <a:chOff x="609600" y="3581400"/>
            <a:chExt cx="3231598" cy="3276600"/>
          </a:xfrm>
        </p:grpSpPr>
        <p:pic>
          <p:nvPicPr>
            <p:cNvPr id="35" name="Picture 3"/>
            <p:cNvPicPr>
              <a:picLocks noChangeAspect="1" noChangeArrowheads="1"/>
            </p:cNvPicPr>
            <p:nvPr/>
          </p:nvPicPr>
          <p:blipFill>
            <a:blip r:embed="rId5"/>
            <a:srcRect l="5682" t="2806" r="17778"/>
            <a:stretch>
              <a:fillRect/>
            </a:stretch>
          </p:blipFill>
          <p:spPr bwMode="auto">
            <a:xfrm>
              <a:off x="609600" y="3608239"/>
              <a:ext cx="3231598" cy="3249761"/>
            </a:xfrm>
            <a:prstGeom prst="rect">
              <a:avLst/>
            </a:prstGeom>
            <a:noFill/>
            <a:ln w="50800">
              <a:solidFill>
                <a:schemeClr val="tx1"/>
              </a:solidFill>
              <a:miter lim="800000"/>
              <a:headEnd/>
              <a:tailEnd/>
            </a:ln>
            <a:effectLst/>
          </p:spPr>
        </p:pic>
        <p:sp>
          <p:nvSpPr>
            <p:cNvPr id="39" name="TextBox 38"/>
            <p:cNvSpPr txBox="1"/>
            <p:nvPr/>
          </p:nvSpPr>
          <p:spPr>
            <a:xfrm>
              <a:off x="609600" y="3581400"/>
              <a:ext cx="2198679" cy="461665"/>
            </a:xfrm>
            <a:prstGeom prst="rect">
              <a:avLst/>
            </a:prstGeom>
            <a:noFill/>
          </p:spPr>
          <p:txBody>
            <a:bodyPr wrap="none" rtlCol="0">
              <a:spAutoFit/>
            </a:bodyPr>
            <a:lstStyle/>
            <a:p>
              <a:r>
                <a:rPr lang="en-US" sz="2400" b="1" dirty="0" smtClean="0"/>
                <a:t>Kirtland Temple</a:t>
              </a:r>
              <a:endParaRPr lang="en-US" sz="2400" b="1" dirty="0"/>
            </a:p>
          </p:txBody>
        </p:sp>
      </p:grpSp>
      <p:sp>
        <p:nvSpPr>
          <p:cNvPr id="41" name="TextBox 40"/>
          <p:cNvSpPr txBox="1"/>
          <p:nvPr/>
        </p:nvSpPr>
        <p:spPr>
          <a:xfrm rot="19137149">
            <a:off x="6359996" y="2133566"/>
            <a:ext cx="1565172" cy="461665"/>
          </a:xfrm>
          <a:prstGeom prst="rect">
            <a:avLst/>
          </a:prstGeom>
          <a:solidFill>
            <a:schemeClr val="bg1"/>
          </a:solidFill>
        </p:spPr>
        <p:txBody>
          <a:bodyPr wrap="none" rtlCol="0">
            <a:spAutoFit/>
          </a:bodyPr>
          <a:lstStyle/>
          <a:p>
            <a:r>
              <a:rPr lang="en-US" sz="2400" b="1" dirty="0" smtClean="0"/>
              <a:t>Ohio, 1833</a:t>
            </a:r>
            <a:endParaRPr lang="en-US" sz="2400" b="1" dirty="0"/>
          </a:p>
        </p:txBody>
      </p:sp>
      <p:sp>
        <p:nvSpPr>
          <p:cNvPr id="42" name="TextBox 41"/>
          <p:cNvSpPr txBox="1"/>
          <p:nvPr/>
        </p:nvSpPr>
        <p:spPr>
          <a:xfrm rot="19137149">
            <a:off x="3022356" y="4404510"/>
            <a:ext cx="2061783" cy="461665"/>
          </a:xfrm>
          <a:prstGeom prst="rect">
            <a:avLst/>
          </a:prstGeom>
          <a:solidFill>
            <a:schemeClr val="bg1"/>
          </a:solidFill>
        </p:spPr>
        <p:txBody>
          <a:bodyPr wrap="none" rtlCol="0">
            <a:spAutoFit/>
          </a:bodyPr>
          <a:lstStyle/>
          <a:p>
            <a:r>
              <a:rPr lang="en-US" sz="2400" b="1" dirty="0" smtClean="0"/>
              <a:t>Missouri, 1838</a:t>
            </a:r>
            <a:endParaRPr lang="en-US" sz="2400" b="1" dirty="0"/>
          </a:p>
        </p:txBody>
      </p:sp>
      <p:sp>
        <p:nvSpPr>
          <p:cNvPr id="46" name="TextBox 45"/>
          <p:cNvSpPr txBox="1"/>
          <p:nvPr/>
        </p:nvSpPr>
        <p:spPr>
          <a:xfrm rot="19137149">
            <a:off x="5214945" y="2029286"/>
            <a:ext cx="1943802" cy="461665"/>
          </a:xfrm>
          <a:prstGeom prst="rect">
            <a:avLst/>
          </a:prstGeom>
          <a:solidFill>
            <a:schemeClr val="bg1"/>
          </a:solidFill>
        </p:spPr>
        <p:txBody>
          <a:bodyPr wrap="none" rtlCol="0">
            <a:spAutoFit/>
          </a:bodyPr>
          <a:lstStyle/>
          <a:p>
            <a:r>
              <a:rPr lang="en-US" sz="2400" b="1" dirty="0" smtClean="0"/>
              <a:t>Nauvoo, 1839</a:t>
            </a:r>
            <a:endParaRPr lang="en-US" sz="2400" b="1" dirty="0"/>
          </a:p>
        </p:txBody>
      </p:sp>
      <p:sp>
        <p:nvSpPr>
          <p:cNvPr id="47" name="Freeform 4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5-Point Star 36"/>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8" name="5-Point Star 47"/>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9" name="Freeform 48"/>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5-Point Star 44"/>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0" name="TextBox 49"/>
          <p:cNvSpPr txBox="1"/>
          <p:nvPr/>
        </p:nvSpPr>
        <p:spPr>
          <a:xfrm rot="19137149">
            <a:off x="4211834" y="1918816"/>
            <a:ext cx="2303579" cy="461665"/>
          </a:xfrm>
          <a:prstGeom prst="rect">
            <a:avLst/>
          </a:prstGeom>
          <a:solidFill>
            <a:schemeClr val="bg1"/>
          </a:solidFill>
        </p:spPr>
        <p:txBody>
          <a:bodyPr wrap="none" rtlCol="0">
            <a:spAutoFit/>
          </a:bodyPr>
          <a:lstStyle/>
          <a:p>
            <a:r>
              <a:rPr lang="en-US" sz="2400" b="1" dirty="0" smtClean="0"/>
              <a:t>Winter Camp, ??</a:t>
            </a:r>
            <a:endParaRPr lang="en-US" sz="2400" b="1" dirty="0"/>
          </a:p>
        </p:txBody>
      </p:sp>
      <p:sp>
        <p:nvSpPr>
          <p:cNvPr id="26" name="TextBox 25"/>
          <p:cNvSpPr txBox="1"/>
          <p:nvPr/>
        </p:nvSpPr>
        <p:spPr>
          <a:xfrm>
            <a:off x="5799871" y="762000"/>
            <a:ext cx="2353529" cy="646331"/>
          </a:xfrm>
          <a:prstGeom prst="rect">
            <a:avLst/>
          </a:prstGeom>
          <a:noFill/>
        </p:spPr>
        <p:txBody>
          <a:bodyPr wrap="none" rtlCol="0">
            <a:spAutoFit/>
          </a:bodyPr>
          <a:lstStyle/>
          <a:p>
            <a:r>
              <a:rPr lang="en-US" sz="3600" dirty="0" smtClean="0"/>
              <a:t>REMINDER:</a:t>
            </a:r>
            <a:endParaRPr lang="en-US" sz="36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1000"/>
                                        <p:tgtEl>
                                          <p:spTgt spid="33"/>
                                        </p:tgtEl>
                                      </p:cBhvr>
                                    </p:animEffect>
                                  </p:childTnLst>
                                </p:cTn>
                              </p:par>
                            </p:childTnLst>
                          </p:cTn>
                        </p:par>
                        <p:par>
                          <p:cTn id="12" fill="hold">
                            <p:stCondLst>
                              <p:cond delay="2000"/>
                            </p:stCondLst>
                            <p:childTnLst>
                              <p:par>
                                <p:cTn id="13" presetID="49" presetClass="entr" presetSubtype="0" decel="10000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p:cTn id="15" dur="1000" fill="hold"/>
                                        <p:tgtEl>
                                          <p:spTgt spid="36"/>
                                        </p:tgtEl>
                                        <p:attrNameLst>
                                          <p:attrName>ppt_w</p:attrName>
                                        </p:attrNameLst>
                                      </p:cBhvr>
                                      <p:tavLst>
                                        <p:tav tm="0">
                                          <p:val>
                                            <p:fltVal val="0"/>
                                          </p:val>
                                        </p:tav>
                                        <p:tav tm="100000">
                                          <p:val>
                                            <p:strVal val="#ppt_w"/>
                                          </p:val>
                                        </p:tav>
                                      </p:tavLst>
                                    </p:anim>
                                    <p:anim calcmode="lin" valueType="num">
                                      <p:cBhvr>
                                        <p:cTn id="16" dur="1000" fill="hold"/>
                                        <p:tgtEl>
                                          <p:spTgt spid="36"/>
                                        </p:tgtEl>
                                        <p:attrNameLst>
                                          <p:attrName>ppt_h</p:attrName>
                                        </p:attrNameLst>
                                      </p:cBhvr>
                                      <p:tavLst>
                                        <p:tav tm="0">
                                          <p:val>
                                            <p:fltVal val="0"/>
                                          </p:val>
                                        </p:tav>
                                        <p:tav tm="100000">
                                          <p:val>
                                            <p:strVal val="#ppt_h"/>
                                          </p:val>
                                        </p:tav>
                                      </p:tavLst>
                                    </p:anim>
                                    <p:anim calcmode="lin" valueType="num">
                                      <p:cBhvr>
                                        <p:cTn id="17" dur="1000" fill="hold"/>
                                        <p:tgtEl>
                                          <p:spTgt spid="36"/>
                                        </p:tgtEl>
                                        <p:attrNameLst>
                                          <p:attrName>style.rotation</p:attrName>
                                        </p:attrNameLst>
                                      </p:cBhvr>
                                      <p:tavLst>
                                        <p:tav tm="0">
                                          <p:val>
                                            <p:fltVal val="360"/>
                                          </p:val>
                                        </p:tav>
                                        <p:tav tm="100000">
                                          <p:val>
                                            <p:fltVal val="0"/>
                                          </p:val>
                                        </p:tav>
                                      </p:tavLst>
                                    </p:anim>
                                    <p:animEffect transition="in" filter="fade">
                                      <p:cBhvr>
                                        <p:cTn id="18" dur="1000"/>
                                        <p:tgtEl>
                                          <p:spTgt spid="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1000"/>
                                        <p:tgtEl>
                                          <p:spTgt spid="4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40"/>
                                        </p:tgtEl>
                                        <p:attrNameLst>
                                          <p:attrName>style.visibility</p:attrName>
                                        </p:attrNameLst>
                                      </p:cBhvr>
                                      <p:to>
                                        <p:strVal val="visible"/>
                                      </p:to>
                                    </p:set>
                                    <p:animEffect transition="in" filter="wipe(down)">
                                      <p:cBhvr>
                                        <p:cTn id="26" dur="1000"/>
                                        <p:tgtEl>
                                          <p:spTgt spid="40"/>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right)">
                                      <p:cBhvr>
                                        <p:cTn id="31" dur="3000"/>
                                        <p:tgtEl>
                                          <p:spTgt spid="34"/>
                                        </p:tgtEl>
                                      </p:cBhvr>
                                    </p:animEffect>
                                  </p:childTnLst>
                                </p:cTn>
                              </p:par>
                              <p:par>
                                <p:cTn id="32" presetID="35" presetClass="path" presetSubtype="0" accel="50000" decel="50000" fill="hold" nodeType="withEffect">
                                  <p:stCondLst>
                                    <p:cond delay="0"/>
                                  </p:stCondLst>
                                  <p:childTnLst>
                                    <p:animMotion origin="layout" path="M 4.44444E-6 -2.50116E-6 L -0.18056 0.03491 " pathEditMode="relative" rAng="0" ptsTypes="AA">
                                      <p:cBhvr>
                                        <p:cTn id="33" dur="3000" fill="hold"/>
                                        <p:tgtEl>
                                          <p:spTgt spid="33"/>
                                        </p:tgtEl>
                                        <p:attrNameLst>
                                          <p:attrName>ppt_x</p:attrName>
                                          <p:attrName>ppt_y</p:attrName>
                                        </p:attrNameLst>
                                      </p:cBhvr>
                                      <p:rCtr x="-90" y="17"/>
                                    </p:animMotion>
                                  </p:childTnLst>
                                </p:cTn>
                              </p:par>
                              <p:par>
                                <p:cTn id="34" presetID="10" presetClass="exit" presetSubtype="0" fill="hold" nodeType="withEffect">
                                  <p:stCondLst>
                                    <p:cond delay="0"/>
                                  </p:stCondLst>
                                  <p:childTnLst>
                                    <p:animEffect transition="out" filter="fade">
                                      <p:cBhvr>
                                        <p:cTn id="35" dur="1000"/>
                                        <p:tgtEl>
                                          <p:spTgt spid="40"/>
                                        </p:tgtEl>
                                      </p:cBhvr>
                                    </p:animEffect>
                                    <p:set>
                                      <p:cBhvr>
                                        <p:cTn id="36" dur="1" fill="hold">
                                          <p:stCondLst>
                                            <p:cond delay="999"/>
                                          </p:stCondLst>
                                        </p:cTn>
                                        <p:tgtEl>
                                          <p:spTgt spid="40"/>
                                        </p:tgtEl>
                                        <p:attrNameLst>
                                          <p:attrName>style.visibility</p:attrName>
                                        </p:attrNameLst>
                                      </p:cBhvr>
                                      <p:to>
                                        <p:strVal val="hidden"/>
                                      </p:to>
                                    </p:set>
                                  </p:childTnLst>
                                </p:cTn>
                              </p:par>
                            </p:childTnLst>
                          </p:cTn>
                        </p:par>
                        <p:par>
                          <p:cTn id="37" fill="hold">
                            <p:stCondLst>
                              <p:cond delay="3000"/>
                            </p:stCondLst>
                            <p:childTnLst>
                              <p:par>
                                <p:cTn id="38" presetID="49" presetClass="entr" presetSubtype="0" decel="100000"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p:cTn id="40" dur="1000" fill="hold"/>
                                        <p:tgtEl>
                                          <p:spTgt spid="37"/>
                                        </p:tgtEl>
                                        <p:attrNameLst>
                                          <p:attrName>ppt_w</p:attrName>
                                        </p:attrNameLst>
                                      </p:cBhvr>
                                      <p:tavLst>
                                        <p:tav tm="0">
                                          <p:val>
                                            <p:fltVal val="0"/>
                                          </p:val>
                                        </p:tav>
                                        <p:tav tm="100000">
                                          <p:val>
                                            <p:strVal val="#ppt_w"/>
                                          </p:val>
                                        </p:tav>
                                      </p:tavLst>
                                    </p:anim>
                                    <p:anim calcmode="lin" valueType="num">
                                      <p:cBhvr>
                                        <p:cTn id="41" dur="1000" fill="hold"/>
                                        <p:tgtEl>
                                          <p:spTgt spid="37"/>
                                        </p:tgtEl>
                                        <p:attrNameLst>
                                          <p:attrName>ppt_h</p:attrName>
                                        </p:attrNameLst>
                                      </p:cBhvr>
                                      <p:tavLst>
                                        <p:tav tm="0">
                                          <p:val>
                                            <p:fltVal val="0"/>
                                          </p:val>
                                        </p:tav>
                                        <p:tav tm="100000">
                                          <p:val>
                                            <p:strVal val="#ppt_h"/>
                                          </p:val>
                                        </p:tav>
                                      </p:tavLst>
                                    </p:anim>
                                    <p:anim calcmode="lin" valueType="num">
                                      <p:cBhvr>
                                        <p:cTn id="42" dur="1000" fill="hold"/>
                                        <p:tgtEl>
                                          <p:spTgt spid="37"/>
                                        </p:tgtEl>
                                        <p:attrNameLst>
                                          <p:attrName>style.rotation</p:attrName>
                                        </p:attrNameLst>
                                      </p:cBhvr>
                                      <p:tavLst>
                                        <p:tav tm="0">
                                          <p:val>
                                            <p:fltVal val="360"/>
                                          </p:val>
                                        </p:tav>
                                        <p:tav tm="100000">
                                          <p:val>
                                            <p:fltVal val="0"/>
                                          </p:val>
                                        </p:tav>
                                      </p:tavLst>
                                    </p:anim>
                                    <p:animEffect transition="in" filter="fade">
                                      <p:cBhvr>
                                        <p:cTn id="43" dur="10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fade">
                                      <p:cBhvr>
                                        <p:cTn id="46" dur="1000"/>
                                        <p:tgtEl>
                                          <p:spTgt spid="4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wipe(down)">
                                      <p:cBhvr>
                                        <p:cTn id="51" dur="2000"/>
                                        <p:tgtEl>
                                          <p:spTgt spid="47"/>
                                        </p:tgtEl>
                                      </p:cBhvr>
                                    </p:animEffect>
                                  </p:childTnLst>
                                </p:cTn>
                              </p:par>
                              <p:par>
                                <p:cTn id="52" presetID="64" presetClass="path" presetSubtype="0" accel="50000" decel="50000" fill="hold" nodeType="withEffect">
                                  <p:stCondLst>
                                    <p:cond delay="0"/>
                                  </p:stCondLst>
                                  <p:childTnLst>
                                    <p:animMotion origin="layout" path="M -0.18056 0.03491 L -0.21389 -0.36454 " pathEditMode="relative" rAng="0" ptsTypes="AA">
                                      <p:cBhvr>
                                        <p:cTn id="53" dur="3000" fill="hold"/>
                                        <p:tgtEl>
                                          <p:spTgt spid="33"/>
                                        </p:tgtEl>
                                        <p:attrNameLst>
                                          <p:attrName>ppt_x</p:attrName>
                                          <p:attrName>ppt_y</p:attrName>
                                        </p:attrNameLst>
                                      </p:cBhvr>
                                      <p:rCtr x="-17" y="-200"/>
                                    </p:animMotion>
                                  </p:childTnLst>
                                </p:cTn>
                              </p:par>
                            </p:childTnLst>
                          </p:cTn>
                        </p:par>
                        <p:par>
                          <p:cTn id="54" fill="hold">
                            <p:stCondLst>
                              <p:cond delay="3000"/>
                            </p:stCondLst>
                            <p:childTnLst>
                              <p:par>
                                <p:cTn id="55" presetID="49" presetClass="entr" presetSubtype="0" decel="10000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 calcmode="lin" valueType="num">
                                      <p:cBhvr>
                                        <p:cTn id="57" dur="1000" fill="hold"/>
                                        <p:tgtEl>
                                          <p:spTgt spid="45"/>
                                        </p:tgtEl>
                                        <p:attrNameLst>
                                          <p:attrName>ppt_w</p:attrName>
                                        </p:attrNameLst>
                                      </p:cBhvr>
                                      <p:tavLst>
                                        <p:tav tm="0">
                                          <p:val>
                                            <p:fltVal val="0"/>
                                          </p:val>
                                        </p:tav>
                                        <p:tav tm="100000">
                                          <p:val>
                                            <p:strVal val="#ppt_w"/>
                                          </p:val>
                                        </p:tav>
                                      </p:tavLst>
                                    </p:anim>
                                    <p:anim calcmode="lin" valueType="num">
                                      <p:cBhvr>
                                        <p:cTn id="58" dur="1000" fill="hold"/>
                                        <p:tgtEl>
                                          <p:spTgt spid="45"/>
                                        </p:tgtEl>
                                        <p:attrNameLst>
                                          <p:attrName>ppt_h</p:attrName>
                                        </p:attrNameLst>
                                      </p:cBhvr>
                                      <p:tavLst>
                                        <p:tav tm="0">
                                          <p:val>
                                            <p:fltVal val="0"/>
                                          </p:val>
                                        </p:tav>
                                        <p:tav tm="100000">
                                          <p:val>
                                            <p:strVal val="#ppt_h"/>
                                          </p:val>
                                        </p:tav>
                                      </p:tavLst>
                                    </p:anim>
                                    <p:anim calcmode="lin" valueType="num">
                                      <p:cBhvr>
                                        <p:cTn id="59" dur="1000" fill="hold"/>
                                        <p:tgtEl>
                                          <p:spTgt spid="45"/>
                                        </p:tgtEl>
                                        <p:attrNameLst>
                                          <p:attrName>style.rotation</p:attrName>
                                        </p:attrNameLst>
                                      </p:cBhvr>
                                      <p:tavLst>
                                        <p:tav tm="0">
                                          <p:val>
                                            <p:fltVal val="360"/>
                                          </p:val>
                                        </p:tav>
                                        <p:tav tm="100000">
                                          <p:val>
                                            <p:fltVal val="0"/>
                                          </p:val>
                                        </p:tav>
                                      </p:tavLst>
                                    </p:anim>
                                    <p:animEffect transition="in" filter="fade">
                                      <p:cBhvr>
                                        <p:cTn id="60" dur="10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1000"/>
                                        <p:tgtEl>
                                          <p:spTgt spid="4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grpId="0" nodeType="click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right)">
                                      <p:cBhvr>
                                        <p:cTn id="68" dur="2000"/>
                                        <p:tgtEl>
                                          <p:spTgt spid="49"/>
                                        </p:tgtEl>
                                      </p:cBhvr>
                                    </p:animEffect>
                                  </p:childTnLst>
                                </p:cTn>
                              </p:par>
                              <p:par>
                                <p:cTn id="69" presetID="10" presetClass="exit" presetSubtype="0" fill="hold" grpId="1" nodeType="withEffect">
                                  <p:stCondLst>
                                    <p:cond delay="0"/>
                                  </p:stCondLst>
                                  <p:childTnLst>
                                    <p:animEffect transition="out" filter="fade">
                                      <p:cBhvr>
                                        <p:cTn id="70" dur="1000"/>
                                        <p:tgtEl>
                                          <p:spTgt spid="26"/>
                                        </p:tgtEl>
                                      </p:cBhvr>
                                    </p:animEffect>
                                    <p:set>
                                      <p:cBhvr>
                                        <p:cTn id="71" dur="1" fill="hold">
                                          <p:stCondLst>
                                            <p:cond delay="999"/>
                                          </p:stCondLst>
                                        </p:cTn>
                                        <p:tgtEl>
                                          <p:spTgt spid="26"/>
                                        </p:tgtEl>
                                        <p:attrNameLst>
                                          <p:attrName>style.visibility</p:attrName>
                                        </p:attrNameLst>
                                      </p:cBhvr>
                                      <p:to>
                                        <p:strVal val="hidden"/>
                                      </p:to>
                                    </p:set>
                                  </p:childTnLst>
                                </p:cTn>
                              </p:par>
                              <p:par>
                                <p:cTn id="72" presetID="35" presetClass="path" presetSubtype="0" accel="50000" decel="50000" fill="hold" nodeType="withEffect">
                                  <p:stCondLst>
                                    <p:cond delay="0"/>
                                  </p:stCondLst>
                                  <p:childTnLst>
                                    <p:animMotion origin="layout" path="M -0.21389 -0.36458 L -0.33056 -0.38726 " pathEditMode="relative" rAng="0" ptsTypes="AA">
                                      <p:cBhvr>
                                        <p:cTn id="73" dur="2000" fill="hold"/>
                                        <p:tgtEl>
                                          <p:spTgt spid="33"/>
                                        </p:tgtEl>
                                        <p:attrNameLst>
                                          <p:attrName>ppt_x</p:attrName>
                                          <p:attrName>ppt_y</p:attrName>
                                        </p:attrNameLst>
                                      </p:cBhvr>
                                      <p:rCtr x="-58" y="-11"/>
                                    </p:animMotion>
                                  </p:childTnLst>
                                </p:cTn>
                              </p:par>
                            </p:childTnLst>
                          </p:cTn>
                        </p:par>
                        <p:par>
                          <p:cTn id="74" fill="hold">
                            <p:stCondLst>
                              <p:cond delay="2000"/>
                            </p:stCondLst>
                            <p:childTnLst>
                              <p:par>
                                <p:cTn id="75" presetID="49" presetClass="entr" presetSubtype="0" decel="100000"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1000" fill="hold"/>
                                        <p:tgtEl>
                                          <p:spTgt spid="48"/>
                                        </p:tgtEl>
                                        <p:attrNameLst>
                                          <p:attrName>ppt_w</p:attrName>
                                        </p:attrNameLst>
                                      </p:cBhvr>
                                      <p:tavLst>
                                        <p:tav tm="0">
                                          <p:val>
                                            <p:fltVal val="0"/>
                                          </p:val>
                                        </p:tav>
                                        <p:tav tm="100000">
                                          <p:val>
                                            <p:strVal val="#ppt_w"/>
                                          </p:val>
                                        </p:tav>
                                      </p:tavLst>
                                    </p:anim>
                                    <p:anim calcmode="lin" valueType="num">
                                      <p:cBhvr>
                                        <p:cTn id="78" dur="1000" fill="hold"/>
                                        <p:tgtEl>
                                          <p:spTgt spid="48"/>
                                        </p:tgtEl>
                                        <p:attrNameLst>
                                          <p:attrName>ppt_h</p:attrName>
                                        </p:attrNameLst>
                                      </p:cBhvr>
                                      <p:tavLst>
                                        <p:tav tm="0">
                                          <p:val>
                                            <p:fltVal val="0"/>
                                          </p:val>
                                        </p:tav>
                                        <p:tav tm="100000">
                                          <p:val>
                                            <p:strVal val="#ppt_h"/>
                                          </p:val>
                                        </p:tav>
                                      </p:tavLst>
                                    </p:anim>
                                    <p:anim calcmode="lin" valueType="num">
                                      <p:cBhvr>
                                        <p:cTn id="79" dur="1000" fill="hold"/>
                                        <p:tgtEl>
                                          <p:spTgt spid="48"/>
                                        </p:tgtEl>
                                        <p:attrNameLst>
                                          <p:attrName>style.rotation</p:attrName>
                                        </p:attrNameLst>
                                      </p:cBhvr>
                                      <p:tavLst>
                                        <p:tav tm="0">
                                          <p:val>
                                            <p:fltVal val="360"/>
                                          </p:val>
                                        </p:tav>
                                        <p:tav tm="100000">
                                          <p:val>
                                            <p:fltVal val="0"/>
                                          </p:val>
                                        </p:tav>
                                      </p:tavLst>
                                    </p:anim>
                                    <p:animEffect transition="in" filter="fade">
                                      <p:cBhvr>
                                        <p:cTn id="80" dur="1000"/>
                                        <p:tgtEl>
                                          <p:spTgt spid="4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50"/>
                                        </p:tgtEl>
                                        <p:attrNameLst>
                                          <p:attrName>style.visibility</p:attrName>
                                        </p:attrNameLst>
                                      </p:cBhvr>
                                      <p:to>
                                        <p:strVal val="visible"/>
                                      </p:to>
                                    </p:set>
                                    <p:animEffect transition="in" filter="fade">
                                      <p:cBhvr>
                                        <p:cTn id="83" dur="1000"/>
                                        <p:tgtEl>
                                          <p:spTgt spid="50"/>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xit" presetSubtype="0" fill="hold" grpId="1" nodeType="clickEffect">
                                  <p:stCondLst>
                                    <p:cond delay="0"/>
                                  </p:stCondLst>
                                  <p:childTnLst>
                                    <p:animEffect transition="out" filter="fade">
                                      <p:cBhvr>
                                        <p:cTn id="87" dur="1000"/>
                                        <p:tgtEl>
                                          <p:spTgt spid="42"/>
                                        </p:tgtEl>
                                      </p:cBhvr>
                                    </p:animEffect>
                                    <p:set>
                                      <p:cBhvr>
                                        <p:cTn id="88" dur="1" fill="hold">
                                          <p:stCondLst>
                                            <p:cond delay="999"/>
                                          </p:stCondLst>
                                        </p:cTn>
                                        <p:tgtEl>
                                          <p:spTgt spid="42"/>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1000"/>
                                        <p:tgtEl>
                                          <p:spTgt spid="37"/>
                                        </p:tgtEl>
                                      </p:cBhvr>
                                    </p:animEffect>
                                    <p:set>
                                      <p:cBhvr>
                                        <p:cTn id="91" dur="1" fill="hold">
                                          <p:stCondLst>
                                            <p:cond delay="999"/>
                                          </p:stCondLst>
                                        </p:cTn>
                                        <p:tgtEl>
                                          <p:spTgt spid="37"/>
                                        </p:tgtEl>
                                        <p:attrNameLst>
                                          <p:attrName>style.visibility</p:attrName>
                                        </p:attrNameLst>
                                      </p:cBhvr>
                                      <p:to>
                                        <p:strVal val="hidden"/>
                                      </p:to>
                                    </p:set>
                                  </p:childTnLst>
                                </p:cTn>
                              </p:par>
                              <p:par>
                                <p:cTn id="92" presetID="10" presetClass="exit" presetSubtype="0" fill="hold" grpId="1" nodeType="withEffect">
                                  <p:stCondLst>
                                    <p:cond delay="0"/>
                                  </p:stCondLst>
                                  <p:childTnLst>
                                    <p:animEffect transition="out" filter="fade">
                                      <p:cBhvr>
                                        <p:cTn id="93" dur="1000"/>
                                        <p:tgtEl>
                                          <p:spTgt spid="45"/>
                                        </p:tgtEl>
                                      </p:cBhvr>
                                    </p:animEffect>
                                    <p:set>
                                      <p:cBhvr>
                                        <p:cTn id="94" dur="1" fill="hold">
                                          <p:stCondLst>
                                            <p:cond delay="999"/>
                                          </p:stCondLst>
                                        </p:cTn>
                                        <p:tgtEl>
                                          <p:spTgt spid="45"/>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1000"/>
                                        <p:tgtEl>
                                          <p:spTgt spid="47"/>
                                        </p:tgtEl>
                                      </p:cBhvr>
                                    </p:animEffect>
                                    <p:set>
                                      <p:cBhvr>
                                        <p:cTn id="97" dur="1" fill="hold">
                                          <p:stCondLst>
                                            <p:cond delay="999"/>
                                          </p:stCondLst>
                                        </p:cTn>
                                        <p:tgtEl>
                                          <p:spTgt spid="47"/>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1000"/>
                                        <p:tgtEl>
                                          <p:spTgt spid="34"/>
                                        </p:tgtEl>
                                      </p:cBhvr>
                                    </p:animEffect>
                                    <p:set>
                                      <p:cBhvr>
                                        <p:cTn id="100" dur="1" fill="hold">
                                          <p:stCondLst>
                                            <p:cond delay="999"/>
                                          </p:stCondLst>
                                        </p:cTn>
                                        <p:tgtEl>
                                          <p:spTgt spid="34"/>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1000"/>
                                        <p:tgtEl>
                                          <p:spTgt spid="46"/>
                                        </p:tgtEl>
                                      </p:cBhvr>
                                    </p:animEffect>
                                    <p:set>
                                      <p:cBhvr>
                                        <p:cTn id="103" dur="1" fill="hold">
                                          <p:stCondLst>
                                            <p:cond delay="999"/>
                                          </p:stCondLst>
                                        </p:cTn>
                                        <p:tgtEl>
                                          <p:spTgt spid="46"/>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1000"/>
                                        <p:tgtEl>
                                          <p:spTgt spid="41"/>
                                        </p:tgtEl>
                                      </p:cBhvr>
                                    </p:animEffect>
                                    <p:set>
                                      <p:cBhvr>
                                        <p:cTn id="106" dur="1" fill="hold">
                                          <p:stCondLst>
                                            <p:cond delay="999"/>
                                          </p:stCondLst>
                                        </p:cTn>
                                        <p:tgtEl>
                                          <p:spTgt spid="41"/>
                                        </p:tgtEl>
                                        <p:attrNameLst>
                                          <p:attrName>style.visibility</p:attrName>
                                        </p:attrNameLst>
                                      </p:cBhvr>
                                      <p:to>
                                        <p:strVal val="hidden"/>
                                      </p:to>
                                    </p:set>
                                  </p:childTnLst>
                                </p:cTn>
                              </p:par>
                              <p:par>
                                <p:cTn id="107" presetID="10" presetClass="exit" presetSubtype="0" fill="hold" grpId="1" nodeType="withEffect">
                                  <p:stCondLst>
                                    <p:cond delay="0"/>
                                  </p:stCondLst>
                                  <p:childTnLst>
                                    <p:animEffect transition="out" filter="fade">
                                      <p:cBhvr>
                                        <p:cTn id="108" dur="1000"/>
                                        <p:tgtEl>
                                          <p:spTgt spid="49"/>
                                        </p:tgtEl>
                                      </p:cBhvr>
                                    </p:animEffect>
                                    <p:set>
                                      <p:cBhvr>
                                        <p:cTn id="109" dur="1" fill="hold">
                                          <p:stCondLst>
                                            <p:cond delay="999"/>
                                          </p:stCondLst>
                                        </p:cTn>
                                        <p:tgtEl>
                                          <p:spTgt spid="49"/>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1000"/>
                                        <p:tgtEl>
                                          <p:spTgt spid="36"/>
                                        </p:tgtEl>
                                      </p:cBhvr>
                                    </p:animEffect>
                                    <p:set>
                                      <p:cBhvr>
                                        <p:cTn id="112" dur="1" fill="hold">
                                          <p:stCondLst>
                                            <p:cond delay="999"/>
                                          </p:stCondLst>
                                        </p:cTn>
                                        <p:tgtEl>
                                          <p:spTgt spid="36"/>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1000"/>
                                        <p:tgtEl>
                                          <p:spTgt spid="50"/>
                                        </p:tgtEl>
                                      </p:cBhvr>
                                    </p:animEffect>
                                    <p:set>
                                      <p:cBhvr>
                                        <p:cTn id="115" dur="1" fill="hold">
                                          <p:stCondLst>
                                            <p:cond delay="999"/>
                                          </p:stCondLst>
                                        </p:cTn>
                                        <p:tgtEl>
                                          <p:spTgt spid="50"/>
                                        </p:tgtEl>
                                        <p:attrNameLst>
                                          <p:attrName>style.visibility</p:attrName>
                                        </p:attrNameLst>
                                      </p:cBhvr>
                                      <p:to>
                                        <p:strVal val="hidden"/>
                                      </p:to>
                                    </p:set>
                                  </p:childTnLst>
                                </p:cTn>
                              </p:par>
                            </p:childTnLst>
                          </p:cTn>
                        </p:par>
                        <p:par>
                          <p:cTn id="116" fill="hold">
                            <p:stCondLst>
                              <p:cond delay="1000"/>
                            </p:stCondLst>
                            <p:childTnLst>
                              <p:par>
                                <p:cTn id="117" presetID="49" presetClass="entr" presetSubtype="0" decel="100000" fill="hold" grpId="1" nodeType="afterEffect">
                                  <p:stCondLst>
                                    <p:cond delay="0"/>
                                  </p:stCondLst>
                                  <p:childTnLst>
                                    <p:set>
                                      <p:cBhvr>
                                        <p:cTn id="118" dur="1" fill="hold">
                                          <p:stCondLst>
                                            <p:cond delay="0"/>
                                          </p:stCondLst>
                                        </p:cTn>
                                        <p:tgtEl>
                                          <p:spTgt spid="51"/>
                                        </p:tgtEl>
                                        <p:attrNameLst>
                                          <p:attrName>style.visibility</p:attrName>
                                        </p:attrNameLst>
                                      </p:cBhvr>
                                      <p:to>
                                        <p:strVal val="visible"/>
                                      </p:to>
                                    </p:set>
                                    <p:anim calcmode="lin" valueType="num">
                                      <p:cBhvr>
                                        <p:cTn id="119" dur="1000" fill="hold"/>
                                        <p:tgtEl>
                                          <p:spTgt spid="51"/>
                                        </p:tgtEl>
                                        <p:attrNameLst>
                                          <p:attrName>ppt_w</p:attrName>
                                        </p:attrNameLst>
                                      </p:cBhvr>
                                      <p:tavLst>
                                        <p:tav tm="0">
                                          <p:val>
                                            <p:fltVal val="0"/>
                                          </p:val>
                                        </p:tav>
                                        <p:tav tm="100000">
                                          <p:val>
                                            <p:strVal val="#ppt_w"/>
                                          </p:val>
                                        </p:tav>
                                      </p:tavLst>
                                    </p:anim>
                                    <p:anim calcmode="lin" valueType="num">
                                      <p:cBhvr>
                                        <p:cTn id="120" dur="1000" fill="hold"/>
                                        <p:tgtEl>
                                          <p:spTgt spid="51"/>
                                        </p:tgtEl>
                                        <p:attrNameLst>
                                          <p:attrName>ppt_h</p:attrName>
                                        </p:attrNameLst>
                                      </p:cBhvr>
                                      <p:tavLst>
                                        <p:tav tm="0">
                                          <p:val>
                                            <p:fltVal val="0"/>
                                          </p:val>
                                        </p:tav>
                                        <p:tav tm="100000">
                                          <p:val>
                                            <p:strVal val="#ppt_h"/>
                                          </p:val>
                                        </p:tav>
                                      </p:tavLst>
                                    </p:anim>
                                    <p:anim calcmode="lin" valueType="num">
                                      <p:cBhvr>
                                        <p:cTn id="121" dur="1000" fill="hold"/>
                                        <p:tgtEl>
                                          <p:spTgt spid="51"/>
                                        </p:tgtEl>
                                        <p:attrNameLst>
                                          <p:attrName>style.rotation</p:attrName>
                                        </p:attrNameLst>
                                      </p:cBhvr>
                                      <p:tavLst>
                                        <p:tav tm="0">
                                          <p:val>
                                            <p:fltVal val="360"/>
                                          </p:val>
                                        </p:tav>
                                        <p:tav tm="100000">
                                          <p:val>
                                            <p:fltVal val="0"/>
                                          </p:val>
                                        </p:tav>
                                      </p:tavLst>
                                    </p:anim>
                                    <p:animEffect transition="in" filter="fade">
                                      <p:cBhvr>
                                        <p:cTn id="122"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1" animBg="1"/>
      <p:bldP spid="34" grpId="0" animBg="1"/>
      <p:bldP spid="34" grpId="1" animBg="1"/>
      <p:bldP spid="36" grpId="0" animBg="1"/>
      <p:bldP spid="36" grpId="1" animBg="1"/>
      <p:bldP spid="41" grpId="0" animBg="1"/>
      <p:bldP spid="41" grpId="1" animBg="1"/>
      <p:bldP spid="42" grpId="0" animBg="1"/>
      <p:bldP spid="42" grpId="1" animBg="1"/>
      <p:bldP spid="46" grpId="0" animBg="1"/>
      <p:bldP spid="46" grpId="1" animBg="1"/>
      <p:bldP spid="47" grpId="0" animBg="1"/>
      <p:bldP spid="47" grpId="1" animBg="1"/>
      <p:bldP spid="37" grpId="0" animBg="1"/>
      <p:bldP spid="37" grpId="1" animBg="1"/>
      <p:bldP spid="48" grpId="0" animBg="1"/>
      <p:bldP spid="49" grpId="0" animBg="1"/>
      <p:bldP spid="49" grpId="1" animBg="1"/>
      <p:bldP spid="45" grpId="0" animBg="1"/>
      <p:bldP spid="45" grpId="1" animBg="1"/>
      <p:bldP spid="50" grpId="0" animBg="1"/>
      <p:bldP spid="50" grpId="1" animBg="1"/>
      <p:bldP spid="26" grpId="0"/>
      <p:bldP spid="26" grpId="1"/>
    </p:bld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834283"/>
          </a:xfrm>
          <a:prstGeom prst="rect">
            <a:avLst/>
          </a:prstGeom>
        </p:spPr>
        <p:txBody>
          <a:bodyPr wrap="square">
            <a:spAutoFit/>
          </a:bodyPr>
          <a:lstStyle/>
          <a:p>
            <a:r>
              <a:rPr lang="en-US" dirty="0" smtClean="0">
                <a:hlinkClick r:id="rId2"/>
              </a:rPr>
              <a:t>https://en.wikipedia.org/wiki/Mormons</a:t>
            </a:r>
            <a:endParaRPr lang="en-US" dirty="0" smtClean="0"/>
          </a:p>
          <a:p>
            <a:r>
              <a:rPr lang="en-US" dirty="0" smtClean="0"/>
              <a:t>	</a:t>
            </a:r>
            <a:r>
              <a:rPr lang="en-US" b="1" dirty="0" smtClean="0"/>
              <a:t>Mormons</a:t>
            </a:r>
            <a:r>
              <a:rPr lang="en-US" dirty="0" smtClean="0"/>
              <a:t> are a religious and cultural group related to Mormonism, the principal branch of the Latter Day Saint movement of </a:t>
            </a:r>
            <a:r>
              <a:rPr lang="en-US" dirty="0" err="1" smtClean="0"/>
              <a:t>Restorationist</a:t>
            </a:r>
            <a:r>
              <a:rPr lang="en-US" dirty="0" smtClean="0"/>
              <a:t> Christianity, initiated by Joseph Smith in upstate New York during the 1820s. After Smith's death in 1844, the Mormons followed Brigham Young to what would become the Utah Territory. Today, most Mormons are understood to be members of The Church of Jesus Christ of Latter-day Saints (LDS Church). Some Mormons are also either independent or non-practicing. The center of Mormon cultural influence is in Utah, and North America has more Mormons than any other continent, though the majority of Mormons live outside the United States.</a:t>
            </a:r>
          </a:p>
          <a:p>
            <a:r>
              <a:rPr lang="en-US" dirty="0" smtClean="0"/>
              <a:t>	Mormons have developed a strong sense of commonality that stems from their doctrine and history. During the 19th century, Mormon converts tended to gather to a central geographic location, and between 1852 and 1890 a minority of Mormons openly practiced plural marriage, a form of religious polygamy. Mormons dedicate large amounts of time and resources to serving in their church, and many young Mormons choose to serve a full-time proselytizing mission. Mormons have a health code which eschews alcoholic beverages, tobacco, coffee, tea, and other addictive substances. They tend to be very family-oriented and have strong connections across generations and with extended family, reflective of their belief that families can be sealed together beyond death. Mormons also have a strict law of chastity, requiring abstention from sexual relations outside heterosexual marriage and fidelity within marriage.</a:t>
            </a:r>
          </a:p>
          <a:p>
            <a:r>
              <a:rPr lang="en-US" dirty="0" smtClean="0"/>
              <a:t>	Mormons self-identify as Christian, although some non-Mormons consider Mormons non-Christian</a:t>
            </a:r>
            <a:r>
              <a:rPr lang="en-US" baseline="30000" dirty="0" smtClean="0"/>
              <a:t> </a:t>
            </a:r>
            <a:r>
              <a:rPr lang="en-US" dirty="0" smtClean="0"/>
              <a:t>and some of their beliefs differ from mainstream Christianity. Mormons believe in the Bible, as well as other books of scripture, such as the Book of Mormon. They have a unique view of cosmology and believe that all people are spirit-children of God. Mormons believe that returning to God requires following the example of Jesus Christ, and accepting his atonement through ordinances such as baptism. They believe that Christ's church was restored through Joseph Smith and is guided by living prophets and apostles. Central to Mormon faith is the belief that God speaks to his children and answers their prayers.</a:t>
            </a:r>
          </a:p>
          <a:p>
            <a:r>
              <a:rPr lang="en-US" dirty="0" smtClean="0"/>
              <a:t>	 The word "Mormons" most often refers to members of The Church of Jesus Christ of Latter-day Saints (LDS Church) because of their belief in the Book of Mormon, though members often refer to themselves as </a:t>
            </a:r>
            <a:r>
              <a:rPr lang="en-US" i="1" dirty="0" smtClean="0"/>
              <a:t>Latter-day Saints</a:t>
            </a:r>
            <a:r>
              <a:rPr lang="en-US" dirty="0" smtClean="0"/>
              <a:t> or sometimes just </a:t>
            </a:r>
            <a:r>
              <a:rPr lang="en-US" i="1" dirty="0" smtClean="0"/>
              <a:t>Saints</a:t>
            </a:r>
            <a:r>
              <a:rPr lang="en-US" dirty="0" smtClean="0"/>
              <a:t>.</a:t>
            </a:r>
            <a:r>
              <a:rPr lang="en-US" baseline="30000" dirty="0" smtClean="0"/>
              <a:t> </a:t>
            </a:r>
            <a:r>
              <a:rPr lang="en-US" dirty="0" smtClean="0"/>
              <a:t>The term "Mormons" has been embraced by others, most notably Mormon fundamentalists,</a:t>
            </a:r>
            <a:r>
              <a:rPr lang="en-US" baseline="30000" dirty="0" smtClean="0"/>
              <a:t> </a:t>
            </a:r>
            <a:r>
              <a:rPr lang="en-US" dirty="0" smtClean="0"/>
              <a:t>while other Latter Day Saint denominations, such as the Community of Christ, have rejected it.</a:t>
            </a:r>
            <a:r>
              <a:rPr lang="en-US" baseline="30000" dirty="0" smtClean="0"/>
              <a:t>  </a:t>
            </a:r>
            <a:r>
              <a:rPr lang="en-US" dirty="0" smtClean="0"/>
              <a:t>Both LDS Church members and members of fundamentalist groups commonly use the word "Mormon" in reference to themselves.</a:t>
            </a:r>
            <a:r>
              <a:rPr lang="en-US" baseline="30000" dirty="0" smtClean="0"/>
              <a:t> </a:t>
            </a:r>
            <a:r>
              <a:rPr lang="en-US" dirty="0" smtClean="0"/>
              <a:t>LDS Church leaders have encouraged members to use the church's full name to emphasize its focus on Jesus Christ, and have discouraged the use of the shortened form "Church of the Latter Day Saints", as well as the acronym "LDS", and the nickname "Mormons".</a:t>
            </a:r>
          </a:p>
          <a:p>
            <a:r>
              <a:rPr lang="en-US" dirty="0" smtClean="0"/>
              <a:t>	The word "Mormon" is often associated with polygamy (or plural marriage), which was a distinguishing practice of many early Mormons; however, it was renounced by the LDS Church in 1890 and discontinued over the next 15 years.</a:t>
            </a:r>
            <a:r>
              <a:rPr lang="en-US" baseline="30000" dirty="0" smtClean="0"/>
              <a:t> </a:t>
            </a:r>
            <a:r>
              <a:rPr lang="en-US" dirty="0" smtClean="0"/>
              <a:t>Today, polygamy is practiced within Mormonism only by people that have broken with the LDS Church.</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773275"/>
          </a:xfrm>
          <a:prstGeom prst="rect">
            <a:avLst/>
          </a:prstGeom>
        </p:spPr>
        <p:txBody>
          <a:bodyPr wrap="square">
            <a:spAutoFit/>
          </a:bodyPr>
          <a:lstStyle/>
          <a:p>
            <a:r>
              <a:rPr lang="en-US" dirty="0" smtClean="0">
                <a:hlinkClick r:id="rId2"/>
              </a:rPr>
              <a:t>https://www.nps.gov/scbl/planyourvisit/upload/rebecca-winters-story.pdf</a:t>
            </a:r>
            <a:endParaRPr lang="en-US" dirty="0" smtClean="0"/>
          </a:p>
          <a:p>
            <a:r>
              <a:rPr lang="en-US" dirty="0" smtClean="0"/>
              <a:t>	</a:t>
            </a:r>
            <a:r>
              <a:rPr lang="en-US" b="1" dirty="0" smtClean="0"/>
              <a:t>REBECCA WINTERS </a:t>
            </a:r>
            <a:r>
              <a:rPr lang="en-US" dirty="0" smtClean="0"/>
              <a:t>was born in the state of New York in 1802, the daughter of Gideon Burdick, a Revolutionary War veteran. She and her husband, Hiram, were early members of the Mormon Church, being baptized into that faith in June of 1833. As a result of their religious beliefs, they endured severe persecutions at the hands of non-believers. The Winters family was forced to relocate several times, making new homes in Ohio, Illinois and Iowa. In an effort to escape these persecutions, in June of 1852 they joined with other Mormons in making the great exodus to Utah. Unfortunately, somewhere along the Platte River valley, several people in their party contracted cholera. This was an especially deadly disease that killed thousands of emigrants.  </a:t>
            </a:r>
          </a:p>
          <a:p>
            <a:r>
              <a:rPr lang="en-US" dirty="0" smtClean="0"/>
              <a:t>	Sadly, Rebecca Winters was among those who fell victim to the disease. Her husband and a close friend, William Reynolds, had the painful task of burying her, and their special efforts speak volumes for the affection they had for Rebecca.  From what we know of Rebecca Winters, the fact that her grave was marked is not surprising. By all accounts, she was a warm and caring person, deeply committed to her faith and her family.</a:t>
            </a:r>
          </a:p>
          <a:p>
            <a:r>
              <a:rPr lang="en-US" dirty="0" smtClean="0"/>
              <a:t>	The normal practice for emigrants making their way west was to hide the graves of loved ones who died during the journey. Often graves were dug directly in the roadway, and after burial, wagons were driven over it to obscure all signs of it. This was not done out of a callous disregard for the deceased, but to reduce the likelihood that the grave might be disturbed by wild animals.</a:t>
            </a:r>
          </a:p>
          <a:p>
            <a:r>
              <a:rPr lang="en-US" dirty="0" smtClean="0"/>
              <a:t>	Hiram Winters and William Reynolds first dug an unusually deep grave. They then placed a layer of wooden planks, apparently salvaged from abandoned wagons, on the bottom of the grave. The story is told that her friends and family could not bear the thought of dirt touching her. However, there was not enough wood to build a coffin, so Rebecca’s body was carefully wrapped in blankets and then placed in the grave. A second layer of planks was placed over her body, and the grave was filled in. Undoubtedly a tearful burial service was held as the earthly remains of Rebecca Winters were laid to rest.</a:t>
            </a:r>
          </a:p>
          <a:p>
            <a:r>
              <a:rPr lang="en-US" dirty="0" smtClean="0"/>
              <a:t>	As a final token of his friendship, William Reynolds took a metal wheel rim and chiseled the following words, “Rebecca Winters, Age 50.” In later years, Reynolds’ daughter Ellis related the story that her father had worked on the metal rim by the light of a candle she held for him. The rim was then bent into an oval shape, approximating the outline of a grave stone, and was placed over the fresh grave. The Winters family then continued their westward journey and settled in Pleasant Grove, Utah.</a:t>
            </a:r>
          </a:p>
          <a:p>
            <a:r>
              <a:rPr lang="en-US" dirty="0" smtClean="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a:t>
            </a:r>
          </a:p>
          <a:p>
            <a:r>
              <a:rPr lang="en-US" dirty="0" smtClean="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a:t>
            </a:r>
          </a:p>
          <a:p>
            <a:r>
              <a:rPr lang="en-US" dirty="0" smtClean="0"/>
              <a:t>	The site selected for Rebecca Winters’ new grave is only 100 yards away, just off Nebraska Highway 26.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before.</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http://mtpleasantpioneerofthemonth.blogspot.com/2015/07/rebecca-winters-pioneer-of-month-july.html</a:t>
            </a:r>
            <a:endParaRPr lang="en-US" dirty="0" smtClean="0"/>
          </a:p>
          <a:p>
            <a:endParaRPr lang="en-US" dirty="0" smtClean="0"/>
          </a:p>
          <a:p>
            <a:r>
              <a:rPr lang="en-US" dirty="0" smtClean="0"/>
              <a:t>(FIRST HAND ACCOUNT OF REBECCA WINTER’S GRAVE MARKER BY THE YOUNG SON OF THE MAN WHO PROVIDED THE GRAVE MARKER)</a:t>
            </a:r>
          </a:p>
          <a:p>
            <a:endParaRPr lang="en-US" dirty="0" smtClean="0"/>
          </a:p>
          <a:p>
            <a:r>
              <a:rPr lang="en-US" b="1" dirty="0" smtClean="0"/>
              <a:t>	One day, it chanced to be two wagon tires which (my father) thought might sometime be utilized for good. He tied them securely to the side of our wagon and there for many weeks they rattled and dangled with every jolt, which yet I seem to hear. But to my childish mind the most assuring music of the journey coming above all the clatter of the moving caravan, was the voice of my father shouting encouraging words and warnings and pointing out landmarks and beautiful scenery. He was eve a peace maker, not only with humanity but with animals. He could see ways and means superior to easing the load. He seemed to know how to ward off stampedes with wild cattle and buffalo which sometimes threatened. He was merciful to the Indians and dangers could be avoided by kindness, "to feed and not fight them."</a:t>
            </a:r>
          </a:p>
          <a:p>
            <a:r>
              <a:rPr lang="en-US" b="1" dirty="0" smtClean="0"/>
              <a:t>	The now historic touching story of the death and burial and last resting place of our friend and sister in the gospel, Rebecca Winters, could never have been forcefully told had it not been for the wagon tire surmounting her grave upon which my father chiseled the name, "Rebecca Winters 52" making it now an important landmark of the Old Oregon Trail. And it should be a monument of honor to men who sat up through the long night to laboriously chisel the hard iron by the dim candle light of an old lantern. While others slept, he worked and thus exemplified the unflinching innate desire of his honest soul to live a life of service. So in every righteous cause, 'twas thus he gave his precious life to the fulfillment of this purpose. He became immune to smallpox through a severe attack of the confluent variety and thus he in his whole lifetime worked through many such epidemics going where the nearest and dearest ones dared not to go, a constant bedside nurse helping to restore to health, giving hopeful relief in faith and good cheer. And in fatalities, he alone ministered in those last sad rites of burial and removing all possibilities of further contagion, burning and burying every vestige of danger. </a:t>
            </a:r>
          </a:p>
          <a:p>
            <a:endParaRPr lang="en-US" dirty="0"/>
          </a:p>
        </p:txBody>
      </p:sp>
    </p:spTree>
  </p:cSld>
  <p:clrMapOvr>
    <a:masterClrMapping/>
  </p:clrMapOvr>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 name="Picture 1"/>
          <p:cNvPicPr>
            <a:picLocks noChangeAspect="1" noChangeArrowheads="1"/>
          </p:cNvPicPr>
          <p:nvPr/>
        </p:nvPicPr>
        <p:blipFill>
          <a:blip r:embed="rId4"/>
          <a:srcRect r="11001" b="40000"/>
          <a:stretch>
            <a:fillRect/>
          </a:stretch>
        </p:blipFill>
        <p:spPr bwMode="auto">
          <a:xfrm>
            <a:off x="3447288" y="996696"/>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26" name="Freeform 25"/>
          <p:cNvSpPr/>
          <p:nvPr/>
        </p:nvSpPr>
        <p:spPr>
          <a:xfrm rot="14874870" flipH="1">
            <a:off x="2870273" y="2137866"/>
            <a:ext cx="1269856" cy="2116228"/>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5-Point Star 27"/>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203778" name="Picture 2" descr="Image result for mormon pioneer family"/>
          <p:cNvPicPr>
            <a:picLocks noChangeAspect="1" noChangeArrowheads="1"/>
          </p:cNvPicPr>
          <p:nvPr/>
        </p:nvPicPr>
        <p:blipFill>
          <a:blip r:embed="rId5"/>
          <a:srcRect l="3061" t="1370" r="7751"/>
          <a:stretch>
            <a:fillRect/>
          </a:stretch>
        </p:blipFill>
        <p:spPr bwMode="auto">
          <a:xfrm>
            <a:off x="-231357" y="762000"/>
            <a:ext cx="9375357" cy="6096000"/>
          </a:xfrm>
          <a:prstGeom prst="rect">
            <a:avLst/>
          </a:prstGeom>
          <a:noFill/>
        </p:spPr>
      </p:pic>
      <p:pic>
        <p:nvPicPr>
          <p:cNvPr id="207874" name="Picture 2"/>
          <p:cNvPicPr>
            <a:picLocks noChangeAspect="1" noChangeArrowheads="1"/>
          </p:cNvPicPr>
          <p:nvPr/>
        </p:nvPicPr>
        <p:blipFill>
          <a:blip r:embed="rId6"/>
          <a:srcRect/>
          <a:stretch>
            <a:fillRect/>
          </a:stretch>
        </p:blipFill>
        <p:spPr bwMode="auto">
          <a:xfrm>
            <a:off x="-76200" y="762000"/>
            <a:ext cx="4297363" cy="2451100"/>
          </a:xfrm>
          <a:prstGeom prst="rect">
            <a:avLst/>
          </a:prstGeom>
          <a:noFill/>
          <a:ln w="9525">
            <a:noFill/>
            <a:miter lim="800000"/>
            <a:headEnd/>
            <a:tailEnd/>
          </a:ln>
          <a:effectLst/>
        </p:spPr>
      </p:pic>
      <p:sp>
        <p:nvSpPr>
          <p:cNvPr id="38" name="TextBox 37"/>
          <p:cNvSpPr txBox="1"/>
          <p:nvPr/>
        </p:nvSpPr>
        <p:spPr>
          <a:xfrm>
            <a:off x="0" y="6304002"/>
            <a:ext cx="9144000" cy="584775"/>
          </a:xfrm>
          <a:prstGeom prst="rect">
            <a:avLst/>
          </a:prstGeom>
          <a:solidFill>
            <a:schemeClr val="tx1">
              <a:lumMod val="75000"/>
              <a:lumOff val="25000"/>
            </a:schemeClr>
          </a:solidFill>
        </p:spPr>
        <p:txBody>
          <a:bodyPr wrap="square" rtlCol="0">
            <a:spAutoFit/>
          </a:bodyPr>
          <a:lstStyle/>
          <a:p>
            <a:pPr algn="ctr"/>
            <a:r>
              <a:rPr lang="en-US" sz="3200" b="1" dirty="0" smtClean="0">
                <a:solidFill>
                  <a:schemeClr val="bg1"/>
                </a:solidFill>
              </a:rPr>
              <a:t>June: family begins journey to Utah Territory</a:t>
            </a:r>
          </a:p>
        </p:txBody>
      </p:sp>
      <p:sp useBgFill="1">
        <p:nvSpPr>
          <p:cNvPr id="40" name="TextBox 39"/>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43" name="TextBox 42"/>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wipe(right)">
                                      <p:cBhvr>
                                        <p:cTn id="10" dur="1000"/>
                                        <p:tgtEl>
                                          <p:spTgt spid="26"/>
                                        </p:tgtEl>
                                      </p:cBhvr>
                                    </p:animEffec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fltVal val="0"/>
                                          </p:val>
                                        </p:tav>
                                        <p:tav tm="100000">
                                          <p:val>
                                            <p:strVal val="#ppt_w"/>
                                          </p:val>
                                        </p:tav>
                                      </p:tavLst>
                                    </p:anim>
                                    <p:anim calcmode="lin" valueType="num">
                                      <p:cBhvr>
                                        <p:cTn id="15" dur="1000" fill="hold"/>
                                        <p:tgtEl>
                                          <p:spTgt spid="28"/>
                                        </p:tgtEl>
                                        <p:attrNameLst>
                                          <p:attrName>ppt_h</p:attrName>
                                        </p:attrNameLst>
                                      </p:cBhvr>
                                      <p:tavLst>
                                        <p:tav tm="0">
                                          <p:val>
                                            <p:fltVal val="0"/>
                                          </p:val>
                                        </p:tav>
                                        <p:tav tm="100000">
                                          <p:val>
                                            <p:strVal val="#ppt_h"/>
                                          </p:val>
                                        </p:tav>
                                      </p:tavLst>
                                    </p:anim>
                                    <p:anim calcmode="lin" valueType="num">
                                      <p:cBhvr>
                                        <p:cTn id="16" dur="1000" fill="hold"/>
                                        <p:tgtEl>
                                          <p:spTgt spid="28"/>
                                        </p:tgtEl>
                                        <p:attrNameLst>
                                          <p:attrName>style.rotation</p:attrName>
                                        </p:attrNameLst>
                                      </p:cBhvr>
                                      <p:tavLst>
                                        <p:tav tm="0">
                                          <p:val>
                                            <p:fltVal val="360"/>
                                          </p:val>
                                        </p:tav>
                                        <p:tav tm="100000">
                                          <p:val>
                                            <p:fltVal val="0"/>
                                          </p:val>
                                        </p:tav>
                                      </p:tavLst>
                                    </p:anim>
                                    <p:animEffect transition="in" filter="fade">
                                      <p:cBhvr>
                                        <p:cTn id="17" dur="10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childTnLst>
                                    <p:animEffect transition="out" filter="fade">
                                      <p:cBhvr>
                                        <p:cTn id="21" dur="1000"/>
                                        <p:tgtEl>
                                          <p:spTgt spid="28"/>
                                        </p:tgtEl>
                                      </p:cBhvr>
                                    </p:animEffect>
                                    <p:set>
                                      <p:cBhvr>
                                        <p:cTn id="22" dur="1" fill="hold">
                                          <p:stCondLst>
                                            <p:cond delay="999"/>
                                          </p:stCondLst>
                                        </p:cTn>
                                        <p:tgtEl>
                                          <p:spTgt spid="28"/>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23"/>
                                        </p:tgtEl>
                                      </p:cBhvr>
                                    </p:animEffect>
                                    <p:set>
                                      <p:cBhvr>
                                        <p:cTn id="25" dur="1" fill="hold">
                                          <p:stCondLst>
                                            <p:cond delay="999"/>
                                          </p:stCondLst>
                                        </p:cTn>
                                        <p:tgtEl>
                                          <p:spTgt spid="23"/>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1000"/>
                                        <p:tgtEl>
                                          <p:spTgt spid="26"/>
                                        </p:tgtEl>
                                      </p:cBhvr>
                                    </p:animEffect>
                                    <p:set>
                                      <p:cBhvr>
                                        <p:cTn id="28" dur="1" fill="hold">
                                          <p:stCondLst>
                                            <p:cond delay="999"/>
                                          </p:stCondLst>
                                        </p:cTn>
                                        <p:tgtEl>
                                          <p:spTgt spid="26"/>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33"/>
                                        </p:tgtEl>
                                      </p:cBhvr>
                                    </p:animEffect>
                                    <p:set>
                                      <p:cBhvr>
                                        <p:cTn id="31" dur="1" fill="hold">
                                          <p:stCondLst>
                                            <p:cond delay="999"/>
                                          </p:stCondLst>
                                        </p:cTn>
                                        <p:tgtEl>
                                          <p:spTgt spid="33"/>
                                        </p:tgtEl>
                                        <p:attrNameLst>
                                          <p:attrName>style.visibility</p:attrName>
                                        </p:attrNameLst>
                                      </p:cBhvr>
                                      <p:to>
                                        <p:strVal val="hidden"/>
                                      </p:to>
                                    </p:set>
                                  </p:childTnLst>
                                </p:cTn>
                              </p:par>
                            </p:childTnLst>
                          </p:cTn>
                        </p:par>
                        <p:par>
                          <p:cTn id="32" fill="hold">
                            <p:stCondLst>
                              <p:cond delay="1000"/>
                            </p:stCondLst>
                            <p:childTnLst>
                              <p:par>
                                <p:cTn id="33" presetID="10" presetClass="entr" presetSubtype="0" fill="hold" nodeType="afterEffect">
                                  <p:stCondLst>
                                    <p:cond delay="0"/>
                                  </p:stCondLst>
                                  <p:childTnLst>
                                    <p:set>
                                      <p:cBhvr>
                                        <p:cTn id="34" dur="1" fill="hold">
                                          <p:stCondLst>
                                            <p:cond delay="0"/>
                                          </p:stCondLst>
                                        </p:cTn>
                                        <p:tgtEl>
                                          <p:spTgt spid="203778"/>
                                        </p:tgtEl>
                                        <p:attrNameLst>
                                          <p:attrName>style.visibility</p:attrName>
                                        </p:attrNameLst>
                                      </p:cBhvr>
                                      <p:to>
                                        <p:strVal val="visible"/>
                                      </p:to>
                                    </p:set>
                                    <p:animEffect transition="in" filter="fade">
                                      <p:cBhvr>
                                        <p:cTn id="35" dur="1000"/>
                                        <p:tgtEl>
                                          <p:spTgt spid="20377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207874"/>
                                        </p:tgtEl>
                                        <p:attrNameLst>
                                          <p:attrName>style.visibility</p:attrName>
                                        </p:attrNameLst>
                                      </p:cBhvr>
                                      <p:to>
                                        <p:strVal val="visible"/>
                                      </p:to>
                                    </p:set>
                                    <p:animEffect transition="in" filter="wipe(up)">
                                      <p:cBhvr>
                                        <p:cTn id="40" dur="10000"/>
                                        <p:tgtEl>
                                          <p:spTgt spid="20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8" grpId="0" animBg="1"/>
      <p:bldP spid="28" grpId="1" animBg="1"/>
      <p:bldP spid="23" grpId="0" animBg="1"/>
      <p:bldP spid="38" grpId="0" animBg="1"/>
    </p:bld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https://history.lds.org/overlandtravel/pioneers/9735/rebecca-winters?lang=eng</a:t>
            </a:r>
            <a:endParaRPr lang="en-US" dirty="0" smtClean="0"/>
          </a:p>
          <a:p>
            <a:endParaRPr lang="en-US" dirty="0" smtClean="0"/>
          </a:p>
          <a:p>
            <a:r>
              <a:rPr lang="en-US" dirty="0" smtClean="0"/>
              <a:t>Age at Departure: 53</a:t>
            </a:r>
          </a:p>
          <a:p>
            <a:r>
              <a:rPr lang="en-US" dirty="0" smtClean="0"/>
              <a:t>Died en Route</a:t>
            </a:r>
          </a:p>
          <a:p>
            <a:r>
              <a:rPr lang="en-US" dirty="0" smtClean="0"/>
              <a:t>Traveled with </a:t>
            </a:r>
          </a:p>
          <a:p>
            <a:r>
              <a:rPr lang="en-US" dirty="0" smtClean="0"/>
              <a:t>Hiram Winters (Age: 47)</a:t>
            </a:r>
          </a:p>
          <a:p>
            <a:r>
              <a:rPr lang="en-US" dirty="0" smtClean="0"/>
              <a:t>Alonzo Winters (Age: 22) w/ </a:t>
            </a:r>
          </a:p>
          <a:p>
            <a:r>
              <a:rPr lang="en-US" dirty="0" smtClean="0"/>
              <a:t>wife </a:t>
            </a:r>
            <a:r>
              <a:rPr lang="en-US" dirty="0" err="1" smtClean="0"/>
              <a:t>Hetta</a:t>
            </a:r>
            <a:r>
              <a:rPr lang="en-US" dirty="0" smtClean="0"/>
              <a:t> Winters (Age: 17)</a:t>
            </a:r>
          </a:p>
          <a:p>
            <a:r>
              <a:rPr lang="en-US" dirty="0" smtClean="0"/>
              <a:t>Hiram </a:t>
            </a:r>
            <a:r>
              <a:rPr lang="en-US" dirty="0" err="1" smtClean="0"/>
              <a:t>Adelbert</a:t>
            </a:r>
            <a:r>
              <a:rPr lang="en-US" dirty="0" smtClean="0"/>
              <a:t> Winters (Age: 20) w/</a:t>
            </a:r>
          </a:p>
          <a:p>
            <a:r>
              <a:rPr lang="en-US" dirty="0" smtClean="0"/>
              <a:t> wife Elizabeth  (Age: 19)</a:t>
            </a:r>
          </a:p>
          <a:p>
            <a:r>
              <a:rPr lang="en-US" dirty="0" smtClean="0"/>
              <a:t>Rebecca Winters (Age: 13)</a:t>
            </a:r>
          </a:p>
          <a:p>
            <a:r>
              <a:rPr lang="en-US" dirty="0" smtClean="0"/>
              <a:t>Helen Melissa Winters (Age: 7)</a:t>
            </a:r>
          </a:p>
          <a:p>
            <a:r>
              <a:rPr lang="en-US" dirty="0" smtClean="0"/>
              <a:t>Joseph Winters (Age: Unknown)</a:t>
            </a:r>
          </a:p>
          <a:p>
            <a:r>
              <a:rPr lang="en-US" dirty="0" smtClean="0"/>
              <a:t/>
            </a:r>
            <a:br>
              <a:rPr lang="en-US" dirty="0" smtClean="0"/>
            </a:br>
            <a:endParaRPr lang="en-US" dirty="0"/>
          </a:p>
        </p:txBody>
      </p:sp>
      <p:sp>
        <p:nvSpPr>
          <p:cNvPr id="3" name="Rectangle 2"/>
          <p:cNvSpPr/>
          <p:nvPr/>
        </p:nvSpPr>
        <p:spPr>
          <a:xfrm>
            <a:off x="0" y="4724400"/>
            <a:ext cx="9144000" cy="1754326"/>
          </a:xfrm>
          <a:prstGeom prst="rect">
            <a:avLst/>
          </a:prstGeom>
        </p:spPr>
        <p:txBody>
          <a:bodyPr wrap="square">
            <a:spAutoFit/>
          </a:bodyPr>
          <a:lstStyle/>
          <a:p>
            <a:r>
              <a:rPr lang="en-US" dirty="0" smtClean="0">
                <a:hlinkClick r:id="rId3"/>
              </a:rPr>
              <a:t>http://mormonhistoricsites.org/rebecca-winters-gravesite/</a:t>
            </a:r>
            <a:endParaRPr lang="en-US" dirty="0" smtClean="0"/>
          </a:p>
          <a:p>
            <a:r>
              <a:rPr lang="en-US" dirty="0" smtClean="0"/>
              <a:t>	Rebecca was the grandmother of Augusta Winters Grant, wife of Mormon President Heber J. Grant. In 1902, Rebecca’s descendants erected a monument to her at the gravesite. Additionally, in 1929, a marker was erected and unveiled by the Daughters of the American Revolution with the words “A Daughter of a Revolutionary Soldier” inscribed onto it. President and Sister Grant as well as many other members of the LDS Church attended the unveiling.</a:t>
            </a:r>
            <a:endParaRPr lang="en-US" dirty="0"/>
          </a:p>
        </p:txBody>
      </p:sp>
      <p:pic>
        <p:nvPicPr>
          <p:cNvPr id="4" name="Picture 4"/>
          <p:cNvPicPr>
            <a:picLocks noChangeAspect="1" noChangeArrowheads="1"/>
          </p:cNvPicPr>
          <p:nvPr/>
        </p:nvPicPr>
        <p:blipFill>
          <a:blip r:embed="rId4"/>
          <a:srcRect l="65813" t="31250" r="3441" b="26563"/>
          <a:stretch>
            <a:fillRect/>
          </a:stretch>
        </p:blipFill>
        <p:spPr bwMode="auto">
          <a:xfrm>
            <a:off x="3810000" y="762000"/>
            <a:ext cx="4495800" cy="3468189"/>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31357" y="762000"/>
            <a:ext cx="9375357" cy="6126777"/>
            <a:chOff x="-231357" y="762000"/>
            <a:chExt cx="9375357" cy="6126777"/>
          </a:xfrm>
        </p:grpSpPr>
        <p:pic>
          <p:nvPicPr>
            <p:cNvPr id="6" name="Picture 2" descr="Image result for mormon pioneer family"/>
            <p:cNvPicPr>
              <a:picLocks noChangeAspect="1" noChangeArrowheads="1"/>
            </p:cNvPicPr>
            <p:nvPr/>
          </p:nvPicPr>
          <p:blipFill>
            <a:blip r:embed="rId3"/>
            <a:srcRect l="3061" t="1370" r="7751"/>
            <a:stretch>
              <a:fillRect/>
            </a:stretch>
          </p:blipFill>
          <p:spPr bwMode="auto">
            <a:xfrm>
              <a:off x="-231357" y="762000"/>
              <a:ext cx="9375357" cy="6096000"/>
            </a:xfrm>
            <a:prstGeom prst="rect">
              <a:avLst/>
            </a:prstGeom>
            <a:noFill/>
          </p:spPr>
        </p:pic>
        <p:pic>
          <p:nvPicPr>
            <p:cNvPr id="7" name="Picture 2"/>
            <p:cNvPicPr>
              <a:picLocks noChangeAspect="1" noChangeArrowheads="1"/>
            </p:cNvPicPr>
            <p:nvPr/>
          </p:nvPicPr>
          <p:blipFill>
            <a:blip r:embed="rId4"/>
            <a:srcRect/>
            <a:stretch>
              <a:fillRect/>
            </a:stretch>
          </p:blipFill>
          <p:spPr bwMode="auto">
            <a:xfrm>
              <a:off x="-76200" y="762000"/>
              <a:ext cx="4297363" cy="2451100"/>
            </a:xfrm>
            <a:prstGeom prst="rect">
              <a:avLst/>
            </a:prstGeom>
            <a:noFill/>
            <a:ln w="9525">
              <a:noFill/>
              <a:miter lim="800000"/>
              <a:headEnd/>
              <a:tailEnd/>
            </a:ln>
            <a:effectLst/>
          </p:spPr>
        </p:pic>
        <p:sp>
          <p:nvSpPr>
            <p:cNvPr id="8" name="TextBox 7"/>
            <p:cNvSpPr txBox="1"/>
            <p:nvPr/>
          </p:nvSpPr>
          <p:spPr>
            <a:xfrm>
              <a:off x="0" y="6304002"/>
              <a:ext cx="9144000" cy="584775"/>
            </a:xfrm>
            <a:prstGeom prst="rect">
              <a:avLst/>
            </a:prstGeom>
            <a:solidFill>
              <a:schemeClr val="tx1">
                <a:lumMod val="75000"/>
                <a:lumOff val="25000"/>
              </a:schemeClr>
            </a:solidFill>
          </p:spPr>
          <p:txBody>
            <a:bodyPr wrap="square" rtlCol="0">
              <a:spAutoFit/>
            </a:bodyPr>
            <a:lstStyle/>
            <a:p>
              <a:pPr algn="ctr"/>
              <a:r>
                <a:rPr lang="en-US" sz="3200" b="1" dirty="0" smtClean="0">
                  <a:solidFill>
                    <a:schemeClr val="bg1"/>
                  </a:solidFill>
                </a:rPr>
                <a:t>June: family begins journey to Utah Territory</a:t>
              </a:r>
            </a:p>
          </p:txBody>
        </p:sp>
      </p:grpSp>
      <p:sp useBgFill="1">
        <p:nvSpPr>
          <p:cNvPr id="11" name="TextBox 10"/>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12" name="TextBox 11"/>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pic>
        <p:nvPicPr>
          <p:cNvPr id="201730" name="Picture 2"/>
          <p:cNvPicPr>
            <a:picLocks noChangeAspect="1" noChangeArrowheads="1"/>
          </p:cNvPicPr>
          <p:nvPr/>
        </p:nvPicPr>
        <p:blipFill>
          <a:blip r:embed="rId5"/>
          <a:srcRect l="11347" t="42188" r="12226" b="15625"/>
          <a:stretch>
            <a:fillRect/>
          </a:stretch>
        </p:blipFill>
        <p:spPr bwMode="auto">
          <a:xfrm flipH="1">
            <a:off x="0" y="685800"/>
            <a:ext cx="21945600" cy="6172200"/>
          </a:xfrm>
          <a:prstGeom prst="rect">
            <a:avLst/>
          </a:prstGeom>
          <a:noFill/>
          <a:ln w="9525">
            <a:noFill/>
            <a:miter lim="800000"/>
            <a:headEnd/>
            <a:tailEnd/>
          </a:ln>
          <a:effectLst/>
        </p:spPr>
      </p:pic>
      <p:sp>
        <p:nvSpPr>
          <p:cNvPr id="10" name="TextBox 9"/>
          <p:cNvSpPr txBox="1"/>
          <p:nvPr/>
        </p:nvSpPr>
        <p:spPr>
          <a:xfrm>
            <a:off x="0" y="685800"/>
            <a:ext cx="9144000" cy="584775"/>
          </a:xfrm>
          <a:prstGeom prst="rect">
            <a:avLst/>
          </a:prstGeom>
          <a:solidFill>
            <a:srgbClr val="C59715"/>
          </a:solidFill>
        </p:spPr>
        <p:txBody>
          <a:bodyPr wrap="square" rtlCol="0">
            <a:spAutoFit/>
          </a:bodyPr>
          <a:lstStyle/>
          <a:p>
            <a:pPr algn="ctr"/>
            <a:r>
              <a:rPr lang="en-US" sz="3200" b="1" dirty="0" smtClean="0">
                <a:effectLst>
                  <a:outerShdw dist="50800" dir="7200000" algn="ctr" rotWithShape="0">
                    <a:schemeClr val="bg1"/>
                  </a:outerShdw>
                </a:effectLst>
              </a:rPr>
              <a:t> August 13, Rebecca gets sick with </a:t>
            </a:r>
            <a:r>
              <a:rPr lang="en-US" sz="3200" b="1" dirty="0" smtClean="0">
                <a:effectLst>
                  <a:outerShdw dist="38100" dir="7200000" algn="ctr" rotWithShape="0">
                    <a:schemeClr val="bg1"/>
                  </a:outerShdw>
                </a:effectLst>
              </a:rPr>
              <a:t>cholera</a:t>
            </a:r>
            <a:r>
              <a:rPr lang="en-US" sz="3200" b="1" dirty="0" smtClean="0">
                <a:effectLst>
                  <a:outerShdw dist="50800" dir="7200000" algn="ctr" rotWithShape="0">
                    <a:schemeClr val="bg1"/>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1730"/>
                                        </p:tgtEl>
                                        <p:attrNameLst>
                                          <p:attrName>style.visibility</p:attrName>
                                        </p:attrNameLst>
                                      </p:cBhvr>
                                      <p:to>
                                        <p:strVal val="visible"/>
                                      </p:to>
                                    </p:set>
                                    <p:animEffect transition="in" filter="fade">
                                      <p:cBhvr>
                                        <p:cTn id="7" dur="1000"/>
                                        <p:tgtEl>
                                          <p:spTgt spid="201730"/>
                                        </p:tgtEl>
                                      </p:cBhvr>
                                    </p:animEffect>
                                  </p:childTnLst>
                                </p:cTn>
                              </p:par>
                              <p:par>
                                <p:cTn id="8" presetID="63" presetClass="path" presetSubtype="0" accel="50000" decel="50000" fill="hold" nodeType="withEffect">
                                  <p:stCondLst>
                                    <p:cond delay="500"/>
                                  </p:stCondLst>
                                  <p:childTnLst>
                                    <p:animMotion origin="layout" path="M 0 0 L -1.325 0.00556 " pathEditMode="relative" rAng="0" ptsTypes="AA">
                                      <p:cBhvr>
                                        <p:cTn id="9" dur="15000" fill="hold"/>
                                        <p:tgtEl>
                                          <p:spTgt spid="201730"/>
                                        </p:tgtEl>
                                        <p:attrNameLst>
                                          <p:attrName>ppt_x</p:attrName>
                                          <p:attrName>ppt_y</p:attrName>
                                        </p:attrNameLst>
                                      </p:cBhvr>
                                      <p:rCtr x="-663" y="3"/>
                                    </p:animMotion>
                                  </p:childTnLst>
                                </p:cTn>
                              </p:par>
                              <p:par>
                                <p:cTn id="10" presetID="10" presetClass="exit" presetSubtype="0" fill="hold" nodeType="withEffect">
                                  <p:stCondLst>
                                    <p:cond delay="500"/>
                                  </p:stCondLst>
                                  <p:childTnLst>
                                    <p:animEffect transition="out" filter="fade">
                                      <p:cBhvr>
                                        <p:cTn id="11" dur="1000"/>
                                        <p:tgtEl>
                                          <p:spTgt spid="9"/>
                                        </p:tgtEl>
                                      </p:cBhvr>
                                    </p:animEffect>
                                    <p:set>
                                      <p:cBhvr>
                                        <p:cTn id="12" dur="1" fill="hold">
                                          <p:stCondLst>
                                            <p:cond delay="999"/>
                                          </p:stCondLst>
                                        </p:cTn>
                                        <p:tgtEl>
                                          <p:spTgt spid="9"/>
                                        </p:tgtEl>
                                        <p:attrNameLst>
                                          <p:attrName>style.visibility</p:attrName>
                                        </p:attrNameLst>
                                      </p:cBhvr>
                                      <p:to>
                                        <p:strVal val="hidden"/>
                                      </p:to>
                                    </p:set>
                                  </p:childTnLst>
                                </p:cTn>
                              </p:par>
                              <p:par>
                                <p:cTn id="13" presetID="10" presetClass="entr" presetSubtype="0" fill="hold" grpId="0" nodeType="withEffect">
                                  <p:stCondLst>
                                    <p:cond delay="200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noChangeArrowheads="1"/>
          </p:cNvPicPr>
          <p:nvPr/>
        </p:nvPicPr>
        <p:blipFill>
          <a:blip r:embed="rId2"/>
          <a:srcRect/>
          <a:stretch>
            <a:fillRect/>
          </a:stretch>
        </p:blipFill>
        <p:spPr bwMode="auto">
          <a:xfrm>
            <a:off x="1131887" y="932688"/>
            <a:ext cx="6640513" cy="5908675"/>
          </a:xfrm>
          <a:prstGeom prst="rect">
            <a:avLst/>
          </a:prstGeom>
          <a:noFill/>
          <a:ln w="254000">
            <a:solidFill>
              <a:schemeClr val="bg2">
                <a:lumMod val="25000"/>
              </a:schemeClr>
            </a:solidFill>
            <a:miter lim="800000"/>
            <a:headEnd/>
            <a:tailEnd/>
          </a:ln>
          <a:effectLst/>
        </p:spPr>
      </p:pic>
      <p:pic>
        <p:nvPicPr>
          <p:cNvPr id="2" name="Picture 2"/>
          <p:cNvPicPr>
            <a:picLocks noChangeAspect="1" noChangeArrowheads="1"/>
          </p:cNvPicPr>
          <p:nvPr/>
        </p:nvPicPr>
        <p:blipFill>
          <a:blip r:embed="rId3"/>
          <a:srcRect l="13767" t="42188" r="54388" b="15875"/>
          <a:stretch>
            <a:fillRect/>
          </a:stretch>
        </p:blipFill>
        <p:spPr bwMode="auto">
          <a:xfrm flipH="1">
            <a:off x="0" y="722376"/>
            <a:ext cx="9144000" cy="6135624"/>
          </a:xfrm>
          <a:prstGeom prst="rect">
            <a:avLst/>
          </a:prstGeom>
          <a:noFill/>
          <a:ln w="9525">
            <a:noFill/>
            <a:miter lim="800000"/>
            <a:headEnd/>
            <a:tailEnd/>
          </a:ln>
          <a:effectLst/>
        </p:spPr>
      </p:pic>
      <p:sp>
        <p:nvSpPr>
          <p:cNvPr id="7" name="TextBox 6"/>
          <p:cNvSpPr txBox="1"/>
          <p:nvPr/>
        </p:nvSpPr>
        <p:spPr>
          <a:xfrm>
            <a:off x="0" y="685800"/>
            <a:ext cx="9144000" cy="584775"/>
          </a:xfrm>
          <a:prstGeom prst="rect">
            <a:avLst/>
          </a:prstGeom>
          <a:solidFill>
            <a:srgbClr val="C59715"/>
          </a:solidFill>
        </p:spPr>
        <p:txBody>
          <a:bodyPr wrap="square" rtlCol="0">
            <a:spAutoFit/>
          </a:bodyPr>
          <a:lstStyle/>
          <a:p>
            <a:pPr algn="ctr"/>
            <a:r>
              <a:rPr lang="en-US" sz="3200" b="1" dirty="0" smtClean="0">
                <a:effectLst>
                  <a:outerShdw dist="50800" dir="7200000" algn="ctr" rotWithShape="0">
                    <a:schemeClr val="bg1"/>
                  </a:outerShdw>
                </a:effectLst>
              </a:rPr>
              <a:t> August 13, Rebecca gets sick with </a:t>
            </a:r>
            <a:r>
              <a:rPr lang="en-US" sz="3200" b="1" dirty="0" smtClean="0">
                <a:effectLst>
                  <a:outerShdw dist="38100" dir="7200000" algn="ctr" rotWithShape="0">
                    <a:schemeClr val="bg1"/>
                  </a:outerShdw>
                </a:effectLst>
              </a:rPr>
              <a:t>cholera</a:t>
            </a:r>
            <a:r>
              <a:rPr lang="en-US" sz="3200" b="1" dirty="0" smtClean="0">
                <a:effectLst>
                  <a:outerShdw dist="50800" dir="7200000" algn="ctr" rotWithShape="0">
                    <a:schemeClr val="bg1"/>
                  </a:outerShdw>
                </a:effectLst>
              </a:rPr>
              <a:t> </a:t>
            </a:r>
          </a:p>
        </p:txBody>
      </p:sp>
      <p:pic>
        <p:nvPicPr>
          <p:cNvPr id="8" name="Picture 2" descr="https://history.lds.org/bc/content/images/museum/exhibits/pioneer-painters/780x780/chimney-rock-august-3-1861.jpg"/>
          <p:cNvPicPr>
            <a:picLocks noChangeAspect="1" noChangeArrowheads="1"/>
          </p:cNvPicPr>
          <p:nvPr/>
        </p:nvPicPr>
        <p:blipFill>
          <a:blip r:embed="rId4"/>
          <a:srcRect t="5001" b="27500"/>
          <a:stretch>
            <a:fillRect/>
          </a:stretch>
        </p:blipFill>
        <p:spPr bwMode="auto">
          <a:xfrm>
            <a:off x="0" y="685800"/>
            <a:ext cx="9144000" cy="6172200"/>
          </a:xfrm>
          <a:prstGeom prst="rect">
            <a:avLst/>
          </a:prstGeom>
          <a:noFill/>
        </p:spPr>
      </p:pic>
      <p:sp>
        <p:nvSpPr>
          <p:cNvPr id="12" name="TextBox 11"/>
          <p:cNvSpPr txBox="1"/>
          <p:nvPr/>
        </p:nvSpPr>
        <p:spPr>
          <a:xfrm>
            <a:off x="0" y="3048000"/>
            <a:ext cx="91440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 shallow grave is dug</a:t>
            </a:r>
          </a:p>
        </p:txBody>
      </p:sp>
      <p:sp>
        <p:nvSpPr>
          <p:cNvPr id="13" name="TextBox 12"/>
          <p:cNvSpPr txBox="1"/>
          <p:nvPr/>
        </p:nvSpPr>
        <p:spPr>
          <a:xfrm>
            <a:off x="0" y="3581400"/>
            <a:ext cx="91440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 body is placed, covered with dirt</a:t>
            </a:r>
          </a:p>
        </p:txBody>
      </p:sp>
      <p:sp>
        <p:nvSpPr>
          <p:cNvPr id="14" name="TextBox 13"/>
          <p:cNvSpPr txBox="1"/>
          <p:nvPr/>
        </p:nvSpPr>
        <p:spPr>
          <a:xfrm>
            <a:off x="0" y="4114800"/>
            <a:ext cx="91440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 wagon train rolls over the new grave</a:t>
            </a:r>
          </a:p>
        </p:txBody>
      </p:sp>
      <p:sp>
        <p:nvSpPr>
          <p:cNvPr id="15" name="TextBox 14"/>
          <p:cNvSpPr txBox="1"/>
          <p:nvPr/>
        </p:nvSpPr>
        <p:spPr>
          <a:xfrm>
            <a:off x="0" y="4648200"/>
            <a:ext cx="91440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 reducing disturbance by wild animals </a:t>
            </a:r>
          </a:p>
        </p:txBody>
      </p:sp>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6" name="TextBox 5"/>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sp>
        <p:nvSpPr>
          <p:cNvPr id="9" name="TextBox 8"/>
          <p:cNvSpPr txBox="1"/>
          <p:nvPr/>
        </p:nvSpPr>
        <p:spPr>
          <a:xfrm>
            <a:off x="0" y="685800"/>
            <a:ext cx="9144000" cy="584775"/>
          </a:xfrm>
          <a:prstGeom prst="rect">
            <a:avLst/>
          </a:prstGeom>
          <a:solidFill>
            <a:schemeClr val="bg2">
              <a:lumMod val="25000"/>
            </a:schemeClr>
          </a:solidFill>
        </p:spPr>
        <p:txBody>
          <a:bodyPr wrap="square" rtlCol="0">
            <a:spAutoFit/>
          </a:bodyPr>
          <a:lstStyle/>
          <a:p>
            <a:pPr algn="ctr"/>
            <a:r>
              <a:rPr lang="en-US" sz="3200" b="1" dirty="0" smtClean="0">
                <a:solidFill>
                  <a:schemeClr val="bg1"/>
                </a:solidFill>
              </a:rPr>
              <a:t> August 15, in view of Chimney Rock, Rebecca dies</a:t>
            </a:r>
          </a:p>
        </p:txBody>
      </p:sp>
      <p:sp>
        <p:nvSpPr>
          <p:cNvPr id="11" name="TextBox 10"/>
          <p:cNvSpPr txBox="1"/>
          <p:nvPr/>
        </p:nvSpPr>
        <p:spPr>
          <a:xfrm>
            <a:off x="0" y="101025"/>
            <a:ext cx="9144000" cy="584775"/>
          </a:xfrm>
          <a:prstGeom prst="rect">
            <a:avLst/>
          </a:prstGeom>
          <a:solidFill>
            <a:schemeClr val="bg2">
              <a:lumMod val="25000"/>
            </a:schemeClr>
          </a:solidFill>
        </p:spPr>
        <p:txBody>
          <a:bodyPr wrap="square" rtlCol="0">
            <a:spAutoFit/>
          </a:bodyPr>
          <a:lstStyle/>
          <a:p>
            <a:pPr algn="ctr"/>
            <a:r>
              <a:rPr lang="en-US" sz="3200" b="1" dirty="0" smtClean="0">
                <a:solidFill>
                  <a:schemeClr val="bg1"/>
                </a:solidFill>
              </a:rPr>
              <a:t>Normally, a body is buried directly </a:t>
            </a:r>
            <a:r>
              <a:rPr lang="en-US" sz="3200" b="1" u="sng" dirty="0" smtClean="0">
                <a:solidFill>
                  <a:schemeClr val="bg1"/>
                </a:solidFill>
              </a:rPr>
              <a:t>on the trail-way</a:t>
            </a:r>
            <a:endParaRPr lang="en-US" sz="3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par>
                                <p:cTn id="8" presetID="10" presetClass="exit" presetSubtype="0" fill="hold" nodeType="withEffect">
                                  <p:stCondLst>
                                    <p:cond delay="500"/>
                                  </p:stCondLst>
                                  <p:childTnLst>
                                    <p:animEffect transition="out" filter="fade">
                                      <p:cBhvr>
                                        <p:cTn id="9" dur="2000"/>
                                        <p:tgtEl>
                                          <p:spTgt spid="2"/>
                                        </p:tgtEl>
                                      </p:cBhvr>
                                    </p:animEffect>
                                    <p:set>
                                      <p:cBhvr>
                                        <p:cTn id="10" dur="1" fill="hold">
                                          <p:stCondLst>
                                            <p:cond delay="1999"/>
                                          </p:stCondLst>
                                        </p:cTn>
                                        <p:tgtEl>
                                          <p:spTgt spid="2"/>
                                        </p:tgtEl>
                                        <p:attrNameLst>
                                          <p:attrName>style.visibility</p:attrName>
                                        </p:attrNameLst>
                                      </p:cBhvr>
                                      <p:to>
                                        <p:strVal val="hidden"/>
                                      </p:to>
                                    </p:set>
                                  </p:childTnLst>
                                </p:cTn>
                              </p:par>
                              <p:par>
                                <p:cTn id="11" presetID="10" presetClass="exit" presetSubtype="0" fill="hold" grpId="1" nodeType="withEffect">
                                  <p:stCondLst>
                                    <p:cond delay="500"/>
                                  </p:stCondLst>
                                  <p:childTnLst>
                                    <p:animEffect transition="out" filter="fade">
                                      <p:cBhvr>
                                        <p:cTn id="12" dur="1000"/>
                                        <p:tgtEl>
                                          <p:spTgt spid="7"/>
                                        </p:tgtEl>
                                      </p:cBhvr>
                                    </p:animEffect>
                                    <p:set>
                                      <p:cBhvr>
                                        <p:cTn id="13" dur="1" fill="hold">
                                          <p:stCondLst>
                                            <p:cond delay="999"/>
                                          </p:stCondLst>
                                        </p:cTn>
                                        <p:tgtEl>
                                          <p:spTgt spid="7"/>
                                        </p:tgtEl>
                                        <p:attrNameLst>
                                          <p:attrName>style.visibility</p:attrName>
                                        </p:attrNameLst>
                                      </p:cBhvr>
                                      <p:to>
                                        <p:strVal val="hidden"/>
                                      </p:to>
                                    </p:set>
                                  </p:childTnLst>
                                </p:cTn>
                              </p:par>
                            </p:childTnLst>
                          </p:cTn>
                        </p:par>
                        <p:par>
                          <p:cTn id="14" fill="hold">
                            <p:stCondLst>
                              <p:cond delay="2500"/>
                            </p:stCondLst>
                            <p:childTnLst>
                              <p:par>
                                <p:cTn id="15" presetID="6" presetClass="emph" presetSubtype="0" fill="hold" nodeType="afterEffect">
                                  <p:stCondLst>
                                    <p:cond delay="0"/>
                                  </p:stCondLst>
                                  <p:childTnLst>
                                    <p:animScale>
                                      <p:cBhvr>
                                        <p:cTn id="16" dur="5000" fill="hold"/>
                                        <p:tgtEl>
                                          <p:spTgt spid="8"/>
                                        </p:tgtEl>
                                      </p:cBhvr>
                                      <p:by x="140000" y="140000"/>
                                    </p:animScale>
                                  </p:childTnLst>
                                </p:cTn>
                              </p:par>
                              <p:par>
                                <p:cTn id="17" presetID="63" presetClass="path" presetSubtype="0" fill="hold" nodeType="withEffect">
                                  <p:stCondLst>
                                    <p:cond delay="0"/>
                                  </p:stCondLst>
                                  <p:childTnLst>
                                    <p:animMotion origin="layout" path="M 3.33333E-6 0 L 0.09166 -0.02778 " pathEditMode="relative" rAng="0" ptsTypes="AA">
                                      <p:cBhvr>
                                        <p:cTn id="18" dur="5000" fill="hold"/>
                                        <p:tgtEl>
                                          <p:spTgt spid="8"/>
                                        </p:tgtEl>
                                        <p:attrNameLst>
                                          <p:attrName>ppt_x</p:attrName>
                                          <p:attrName>ppt_y</p:attrName>
                                        </p:attrNameLst>
                                      </p:cBhvr>
                                      <p:rCtr x="46" y="-14"/>
                                    </p:animMotion>
                                  </p:childTnLst>
                                </p:cTn>
                              </p:par>
                              <p:par>
                                <p:cTn id="19" presetID="10" presetClass="entr" presetSubtype="0" fill="hold" grpId="0" nodeType="withEffect">
                                  <p:stCondLst>
                                    <p:cond delay="10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20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1000"/>
                                        <p:tgtEl>
                                          <p:spTgt spid="9"/>
                                        </p:tgtEl>
                                      </p:cBhvr>
                                    </p:animEffect>
                                    <p:set>
                                      <p:cBhvr>
                                        <p:cTn id="26" dur="1" fill="hold">
                                          <p:stCondLst>
                                            <p:cond delay="999"/>
                                          </p:stCondLst>
                                        </p:cTn>
                                        <p:tgtEl>
                                          <p:spTgt spid="9"/>
                                        </p:tgtEl>
                                        <p:attrNameLst>
                                          <p:attrName>style.visibility</p:attrName>
                                        </p:attrNameLst>
                                      </p:cBhvr>
                                      <p:to>
                                        <p:strVal val="hidden"/>
                                      </p:to>
                                    </p:set>
                                  </p:childTnLst>
                                </p:cTn>
                              </p:par>
                              <p:par>
                                <p:cTn id="27" presetID="10" presetClass="exit" presetSubtype="0" fill="hold" grpId="0" nodeType="withEffect">
                                  <p:stCondLst>
                                    <p:cond delay="0"/>
                                  </p:stCondLst>
                                  <p:childTnLst>
                                    <p:animEffect transition="out" filter="fade">
                                      <p:cBhvr>
                                        <p:cTn id="28" dur="1000"/>
                                        <p:tgtEl>
                                          <p:spTgt spid="5"/>
                                        </p:tgtEl>
                                      </p:cBhvr>
                                    </p:animEffect>
                                    <p:set>
                                      <p:cBhvr>
                                        <p:cTn id="29" dur="1" fill="hold">
                                          <p:stCondLst>
                                            <p:cond delay="999"/>
                                          </p:stCondLst>
                                        </p:cTn>
                                        <p:tgtEl>
                                          <p:spTgt spid="5"/>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6"/>
                                        </p:tgtEl>
                                      </p:cBhvr>
                                    </p:animEffect>
                                    <p:set>
                                      <p:cBhvr>
                                        <p:cTn id="32" dur="1" fill="hold">
                                          <p:stCondLst>
                                            <p:cond delay="999"/>
                                          </p:stCondLst>
                                        </p:cTn>
                                        <p:tgtEl>
                                          <p:spTgt spid="6"/>
                                        </p:tgtEl>
                                        <p:attrNameLst>
                                          <p:attrName>style.visibility</p:attrName>
                                        </p:attrNameLst>
                                      </p:cBhvr>
                                      <p:to>
                                        <p:strVal val="hidden"/>
                                      </p:to>
                                    </p:set>
                                  </p:childTnLst>
                                </p:cTn>
                              </p:par>
                              <p:par>
                                <p:cTn id="33" presetID="10" presetClass="entr" presetSubtype="0" fill="hold" grpId="0" nodeType="withEffect">
                                  <p:stCondLst>
                                    <p:cond delay="10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10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fade">
                                      <p:cBhvr>
                                        <p:cTn id="50" dur="10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1000"/>
                                        <p:tgtEl>
                                          <p:spTgt spid="15"/>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1000"/>
                                        <p:tgtEl>
                                          <p:spTgt spid="12"/>
                                        </p:tgtEl>
                                      </p:cBhvr>
                                    </p:animEffect>
                                    <p:set>
                                      <p:cBhvr>
                                        <p:cTn id="60" dur="1" fill="hold">
                                          <p:stCondLst>
                                            <p:cond delay="999"/>
                                          </p:stCondLst>
                                        </p:cTn>
                                        <p:tgtEl>
                                          <p:spTgt spid="12"/>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13"/>
                                        </p:tgtEl>
                                      </p:cBhvr>
                                    </p:animEffect>
                                    <p:set>
                                      <p:cBhvr>
                                        <p:cTn id="63" dur="1" fill="hold">
                                          <p:stCondLst>
                                            <p:cond delay="999"/>
                                          </p:stCondLst>
                                        </p:cTn>
                                        <p:tgtEl>
                                          <p:spTgt spid="13"/>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14"/>
                                        </p:tgtEl>
                                      </p:cBhvr>
                                    </p:animEffect>
                                    <p:set>
                                      <p:cBhvr>
                                        <p:cTn id="66" dur="1" fill="hold">
                                          <p:stCondLst>
                                            <p:cond delay="999"/>
                                          </p:stCondLst>
                                        </p:cTn>
                                        <p:tgtEl>
                                          <p:spTgt spid="14"/>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11"/>
                                        </p:tgtEl>
                                      </p:cBhvr>
                                    </p:animEffect>
                                    <p:set>
                                      <p:cBhvr>
                                        <p:cTn id="69" dur="1" fill="hold">
                                          <p:stCondLst>
                                            <p:cond delay="999"/>
                                          </p:stCondLst>
                                        </p:cTn>
                                        <p:tgtEl>
                                          <p:spTgt spid="11"/>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15"/>
                                        </p:tgtEl>
                                      </p:cBhvr>
                                    </p:animEffect>
                                    <p:set>
                                      <p:cBhvr>
                                        <p:cTn id="72" dur="1" fill="hold">
                                          <p:stCondLst>
                                            <p:cond delay="999"/>
                                          </p:stCondLst>
                                        </p:cTn>
                                        <p:tgtEl>
                                          <p:spTgt spid="15"/>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1000"/>
                                        <p:tgtEl>
                                          <p:spTgt spid="8"/>
                                        </p:tgtEl>
                                      </p:cBhvr>
                                    </p:animEffect>
                                    <p:set>
                                      <p:cBhvr>
                                        <p:cTn id="75" dur="1" fill="hold">
                                          <p:stCondLst>
                                            <p:cond delay="999"/>
                                          </p:stCondLst>
                                        </p:cTn>
                                        <p:tgtEl>
                                          <p:spTgt spid="8"/>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16"/>
                                        </p:tgtEl>
                                        <p:attrNameLst>
                                          <p:attrName>style.visibility</p:attrName>
                                        </p:attrNameLst>
                                      </p:cBhvr>
                                      <p:to>
                                        <p:strVal val="visible"/>
                                      </p:to>
                                    </p:set>
                                    <p:animEffect transition="in" filter="fade">
                                      <p:cBhvr>
                                        <p:cTn id="78" dur="2000"/>
                                        <p:tgtEl>
                                          <p:spTgt spid="16"/>
                                        </p:tgtEl>
                                      </p:cBhvr>
                                    </p:animEffect>
                                  </p:childTnLst>
                                </p:cTn>
                              </p:par>
                              <p:par>
                                <p:cTn id="79" presetID="10" presetClass="entr" presetSubtype="0" fill="hold" grpId="1" nodeType="withEffect">
                                  <p:stCondLst>
                                    <p:cond delay="0"/>
                                  </p:stCondLst>
                                  <p:childTnLst>
                                    <p:set>
                                      <p:cBhvr>
                                        <p:cTn id="80" dur="1" fill="hold">
                                          <p:stCondLst>
                                            <p:cond delay="0"/>
                                          </p:stCondLst>
                                        </p:cTn>
                                        <p:tgtEl>
                                          <p:spTgt spid="6"/>
                                        </p:tgtEl>
                                        <p:attrNameLst>
                                          <p:attrName>style.visibility</p:attrName>
                                        </p:attrNameLst>
                                      </p:cBhvr>
                                      <p:to>
                                        <p:strVal val="visible"/>
                                      </p:to>
                                    </p:set>
                                    <p:animEffect transition="in" filter="fade">
                                      <p:cBhvr>
                                        <p:cTn id="81" dur="1000"/>
                                        <p:tgtEl>
                                          <p:spTgt spid="6"/>
                                        </p:tgtEl>
                                      </p:cBhvr>
                                    </p:animEffect>
                                  </p:childTnLst>
                                </p:cTn>
                              </p:par>
                              <p:par>
                                <p:cTn id="82" presetID="10" presetClass="entr" presetSubtype="0" fill="hold" grpId="1" nodeType="withEffect">
                                  <p:stCondLst>
                                    <p:cond delay="0"/>
                                  </p:stCondLst>
                                  <p:childTnLst>
                                    <p:set>
                                      <p:cBhvr>
                                        <p:cTn id="83" dur="1" fill="hold">
                                          <p:stCondLst>
                                            <p:cond delay="0"/>
                                          </p:stCondLst>
                                        </p:cTn>
                                        <p:tgtEl>
                                          <p:spTgt spid="5"/>
                                        </p:tgtEl>
                                        <p:attrNameLst>
                                          <p:attrName>style.visibility</p:attrName>
                                        </p:attrNameLst>
                                      </p:cBhvr>
                                      <p:to>
                                        <p:strVal val="visible"/>
                                      </p:to>
                                    </p:set>
                                    <p:animEffect transition="in" filter="fade">
                                      <p:cBhvr>
                                        <p:cTn id="8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1" animBg="1"/>
      <p:bldP spid="12" grpId="0" animBg="1"/>
      <p:bldP spid="12" grpId="1" animBg="1"/>
      <p:bldP spid="13" grpId="0" animBg="1"/>
      <p:bldP spid="13" grpId="1" animBg="1"/>
      <p:bldP spid="14" grpId="0" animBg="1"/>
      <p:bldP spid="14" grpId="1" animBg="1"/>
      <p:bldP spid="15" grpId="0" animBg="1"/>
      <p:bldP spid="15" grpId="1" animBg="1"/>
      <p:bldP spid="5" grpId="0" animBg="1"/>
      <p:bldP spid="5" grpId="1" animBg="1"/>
      <p:bldP spid="6" grpId="0" animBg="1"/>
      <p:bldP spid="6" grpId="1" animBg="1"/>
      <p:bldP spid="9" grpId="0" animBg="1"/>
      <p:bldP spid="9" grpId="1" animBg="1"/>
      <p:bldP spid="11" grpId="0" animBg="1"/>
      <p:bldP spid="11" grpId="1"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6" name="TextBox 5"/>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pic>
        <p:nvPicPr>
          <p:cNvPr id="10" name="Picture 9"/>
          <p:cNvPicPr>
            <a:picLocks noChangeAspect="1" noChangeArrowheads="1"/>
          </p:cNvPicPr>
          <p:nvPr/>
        </p:nvPicPr>
        <p:blipFill>
          <a:blip r:embed="rId2"/>
          <a:srcRect/>
          <a:stretch>
            <a:fillRect/>
          </a:stretch>
        </p:blipFill>
        <p:spPr bwMode="auto">
          <a:xfrm>
            <a:off x="1131887" y="914400"/>
            <a:ext cx="6640513" cy="5908675"/>
          </a:xfrm>
          <a:prstGeom prst="rect">
            <a:avLst/>
          </a:prstGeom>
          <a:noFill/>
          <a:ln w="254000">
            <a:solidFill>
              <a:schemeClr val="bg2">
                <a:lumMod val="25000"/>
              </a:schemeClr>
            </a:solidFill>
            <a:miter lim="800000"/>
            <a:headEnd/>
            <a:tailEnd/>
          </a:ln>
          <a:effectLst/>
        </p:spPr>
      </p:pic>
      <p:sp>
        <p:nvSpPr>
          <p:cNvPr id="17" name="TextBox 16"/>
          <p:cNvSpPr txBox="1"/>
          <p:nvPr/>
        </p:nvSpPr>
        <p:spPr>
          <a:xfrm>
            <a:off x="1143000" y="762000"/>
            <a:ext cx="67056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family selects site </a:t>
            </a:r>
            <a:r>
              <a:rPr lang="en-US" sz="3200" b="1" u="sng" dirty="0" smtClean="0">
                <a:solidFill>
                  <a:schemeClr val="bg1"/>
                </a:solidFill>
              </a:rPr>
              <a:t>beside</a:t>
            </a:r>
            <a:r>
              <a:rPr lang="en-US" sz="3200" b="1" dirty="0" smtClean="0">
                <a:solidFill>
                  <a:schemeClr val="bg1"/>
                </a:solidFill>
              </a:rPr>
              <a:t> the road</a:t>
            </a:r>
          </a:p>
        </p:txBody>
      </p:sp>
      <p:sp>
        <p:nvSpPr>
          <p:cNvPr id="18" name="TextBox 17"/>
          <p:cNvSpPr txBox="1"/>
          <p:nvPr/>
        </p:nvSpPr>
        <p:spPr>
          <a:xfrm>
            <a:off x="1143000" y="5715000"/>
            <a:ext cx="67818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deep hole is dug with wood sides/top</a:t>
            </a:r>
          </a:p>
        </p:txBody>
      </p:sp>
      <p:sp>
        <p:nvSpPr>
          <p:cNvPr id="19" name="TextBox 18"/>
          <p:cNvSpPr txBox="1"/>
          <p:nvPr/>
        </p:nvSpPr>
        <p:spPr>
          <a:xfrm>
            <a:off x="1143000" y="6273225"/>
            <a:ext cx="67056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iron wheel rim is used as marker</a:t>
            </a:r>
          </a:p>
        </p:txBody>
      </p:sp>
      <p:sp>
        <p:nvSpPr>
          <p:cNvPr id="21" name="TextBox 20"/>
          <p:cNvSpPr txBox="1"/>
          <p:nvPr/>
        </p:nvSpPr>
        <p:spPr>
          <a:xfrm>
            <a:off x="1143000" y="710625"/>
            <a:ext cx="65532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and the wagon train moves on</a:t>
            </a:r>
          </a:p>
        </p:txBody>
      </p:sp>
      <p:pic>
        <p:nvPicPr>
          <p:cNvPr id="22" name="Picture 2"/>
          <p:cNvPicPr>
            <a:picLocks noChangeAspect="1" noChangeArrowheads="1"/>
          </p:cNvPicPr>
          <p:nvPr/>
        </p:nvPicPr>
        <p:blipFill>
          <a:blip r:embed="rId3"/>
          <a:srcRect r="1978"/>
          <a:stretch>
            <a:fillRect/>
          </a:stretch>
        </p:blipFill>
        <p:spPr bwMode="auto">
          <a:xfrm>
            <a:off x="1752600" y="1828800"/>
            <a:ext cx="4876800" cy="2908300"/>
          </a:xfrm>
          <a:prstGeom prst="rect">
            <a:avLst/>
          </a:prstGeom>
          <a:noFill/>
          <a:ln w="9525">
            <a:noFill/>
            <a:miter lim="800000"/>
            <a:headEnd/>
            <a:tailEnd/>
          </a:ln>
          <a:effectLst/>
        </p:spPr>
      </p:pic>
      <p:grpSp>
        <p:nvGrpSpPr>
          <p:cNvPr id="23" name="Group 22"/>
          <p:cNvGrpSpPr/>
          <p:nvPr/>
        </p:nvGrpSpPr>
        <p:grpSpPr>
          <a:xfrm>
            <a:off x="2144348" y="2625804"/>
            <a:ext cx="5392629" cy="1941567"/>
            <a:chOff x="2144348" y="2625804"/>
            <a:chExt cx="5392629" cy="1941567"/>
          </a:xfrm>
        </p:grpSpPr>
        <p:sp>
          <p:nvSpPr>
            <p:cNvPr id="24" name="TextBox 23"/>
            <p:cNvSpPr txBox="1"/>
            <p:nvPr/>
          </p:nvSpPr>
          <p:spPr>
            <a:xfrm>
              <a:off x="3922776" y="2625804"/>
              <a:ext cx="840295" cy="1107996"/>
            </a:xfrm>
            <a:prstGeom prst="rect">
              <a:avLst/>
            </a:prstGeom>
            <a:noFill/>
          </p:spPr>
          <p:txBody>
            <a:bodyPr wrap="none" rtlCol="0">
              <a:spAutoFit/>
            </a:bodyPr>
            <a:lstStyle/>
            <a:p>
              <a:r>
                <a:rPr lang="en-US" sz="6600" dirty="0" smtClean="0">
                  <a:solidFill>
                    <a:schemeClr val="bg1"/>
                  </a:solidFill>
                  <a:latin typeface="Arial Narrow" pitchFamily="34" charset="0"/>
                </a:rPr>
                <a:t>W</a:t>
              </a:r>
              <a:endParaRPr lang="en-US" sz="6600" dirty="0">
                <a:solidFill>
                  <a:schemeClr val="bg1"/>
                </a:solidFill>
                <a:latin typeface="Arial Narrow" pitchFamily="34" charset="0"/>
              </a:endParaRPr>
            </a:p>
          </p:txBody>
        </p:sp>
        <p:sp>
          <p:nvSpPr>
            <p:cNvPr id="25" name="TextBox 24"/>
            <p:cNvSpPr txBox="1"/>
            <p:nvPr/>
          </p:nvSpPr>
          <p:spPr>
            <a:xfrm rot="19742858">
              <a:off x="2144348" y="3485161"/>
              <a:ext cx="473206" cy="677108"/>
            </a:xfrm>
            <a:prstGeom prst="rect">
              <a:avLst/>
            </a:prstGeom>
            <a:noFill/>
          </p:spPr>
          <p:txBody>
            <a:bodyPr wrap="none" rtlCol="0">
              <a:spAutoFit/>
            </a:bodyPr>
            <a:lstStyle/>
            <a:p>
              <a:r>
                <a:rPr lang="en-US" sz="3800" dirty="0" smtClean="0">
                  <a:solidFill>
                    <a:schemeClr val="bg1"/>
                  </a:solidFill>
                  <a:latin typeface="Arial Narrow" pitchFamily="34" charset="0"/>
                </a:rPr>
                <a:t>R</a:t>
              </a:r>
              <a:endParaRPr lang="en-US" sz="3800" dirty="0">
                <a:solidFill>
                  <a:schemeClr val="bg1"/>
                </a:solidFill>
                <a:latin typeface="Arial Narrow" pitchFamily="34" charset="0"/>
              </a:endParaRPr>
            </a:p>
          </p:txBody>
        </p:sp>
        <p:grpSp>
          <p:nvGrpSpPr>
            <p:cNvPr id="26" name="Group 11"/>
            <p:cNvGrpSpPr/>
            <p:nvPr/>
          </p:nvGrpSpPr>
          <p:grpSpPr>
            <a:xfrm>
              <a:off x="2377440" y="3127248"/>
              <a:ext cx="5159537" cy="1440123"/>
              <a:chOff x="4358640" y="2670048"/>
              <a:chExt cx="5159537" cy="1440123"/>
            </a:xfrm>
          </p:grpSpPr>
          <p:sp>
            <p:nvSpPr>
              <p:cNvPr id="27" name="TextBox 26"/>
              <p:cNvSpPr txBox="1"/>
              <p:nvPr/>
            </p:nvSpPr>
            <p:spPr>
              <a:xfrm rot="225671">
                <a:off x="6566110" y="2670048"/>
                <a:ext cx="1266693" cy="523220"/>
              </a:xfrm>
              <a:prstGeom prst="rect">
                <a:avLst/>
              </a:prstGeom>
              <a:noFill/>
            </p:spPr>
            <p:txBody>
              <a:bodyPr wrap="none" rtlCol="0">
                <a:spAutoFit/>
              </a:bodyPr>
              <a:lstStyle/>
              <a:p>
                <a:r>
                  <a:rPr lang="en-US" sz="2800" dirty="0" smtClean="0">
                    <a:solidFill>
                      <a:schemeClr val="bg1"/>
                    </a:solidFill>
                    <a:latin typeface="Arial Narrow" pitchFamily="34" charset="0"/>
                  </a:rPr>
                  <a:t>INTERS</a:t>
                </a:r>
                <a:endParaRPr lang="en-US" sz="2800" dirty="0">
                  <a:solidFill>
                    <a:schemeClr val="bg1"/>
                  </a:solidFill>
                  <a:latin typeface="Arial Narrow" pitchFamily="34" charset="0"/>
                </a:endParaRPr>
              </a:p>
            </p:txBody>
          </p:sp>
          <p:sp>
            <p:nvSpPr>
              <p:cNvPr id="28" name="TextBox 27"/>
              <p:cNvSpPr txBox="1"/>
              <p:nvPr/>
            </p:nvSpPr>
            <p:spPr>
              <a:xfrm rot="20760000">
                <a:off x="4358640" y="3090672"/>
                <a:ext cx="1791993" cy="584775"/>
              </a:xfrm>
              <a:prstGeom prst="rect">
                <a:avLst/>
              </a:prstGeom>
              <a:noFill/>
            </p:spPr>
            <p:txBody>
              <a:bodyPr wrap="none" rtlCol="0">
                <a:prstTxWarp prst="textArchUp">
                  <a:avLst>
                    <a:gd name="adj" fmla="val 10820466"/>
                  </a:avLst>
                </a:prstTxWarp>
                <a:spAutoFit/>
              </a:bodyPr>
              <a:lstStyle/>
              <a:p>
                <a:r>
                  <a:rPr lang="en-US" sz="3200" dirty="0" smtClean="0">
                    <a:solidFill>
                      <a:schemeClr val="bg1"/>
                    </a:solidFill>
                    <a:latin typeface="Arial Narrow" pitchFamily="34" charset="0"/>
                  </a:rPr>
                  <a:t>   EBECCA</a:t>
                </a:r>
                <a:endParaRPr lang="en-US" sz="3200" dirty="0">
                  <a:solidFill>
                    <a:schemeClr val="bg1"/>
                  </a:solidFill>
                  <a:latin typeface="Arial Narrow" pitchFamily="34" charset="0"/>
                </a:endParaRPr>
              </a:p>
            </p:txBody>
          </p:sp>
          <p:sp>
            <p:nvSpPr>
              <p:cNvPr id="29" name="TextBox 28"/>
              <p:cNvSpPr txBox="1"/>
              <p:nvPr/>
            </p:nvSpPr>
            <p:spPr>
              <a:xfrm rot="2622010">
                <a:off x="7726184" y="3525396"/>
                <a:ext cx="1791993" cy="584775"/>
              </a:xfrm>
              <a:prstGeom prst="rect">
                <a:avLst/>
              </a:prstGeom>
              <a:noFill/>
            </p:spPr>
            <p:txBody>
              <a:bodyPr wrap="none" rtlCol="0">
                <a:prstTxWarp prst="textArchUp">
                  <a:avLst>
                    <a:gd name="adj" fmla="val 10820466"/>
                  </a:avLst>
                </a:prstTxWarp>
                <a:spAutoFit/>
              </a:bodyPr>
              <a:lstStyle/>
              <a:p>
                <a:r>
                  <a:rPr lang="en-US" sz="3000" dirty="0" smtClean="0">
                    <a:solidFill>
                      <a:schemeClr val="bg1">
                        <a:lumMod val="85000"/>
                      </a:schemeClr>
                    </a:solidFill>
                    <a:latin typeface="Arial Narrow" pitchFamily="34" charset="0"/>
                  </a:rPr>
                  <a:t> AG</a:t>
                </a:r>
                <a:endParaRPr lang="en-US" sz="3000" dirty="0">
                  <a:solidFill>
                    <a:schemeClr val="bg1">
                      <a:lumMod val="85000"/>
                    </a:schemeClr>
                  </a:solidFill>
                  <a:latin typeface="Arial Narrow" pitchFamily="34"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1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1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1" nodeType="clickEffect">
                                  <p:stCondLst>
                                    <p:cond delay="0"/>
                                  </p:stCondLst>
                                  <p:childTnLst>
                                    <p:animEffect transition="out" filter="fade">
                                      <p:cBhvr>
                                        <p:cTn id="21" dur="1000"/>
                                        <p:tgtEl>
                                          <p:spTgt spid="17"/>
                                        </p:tgtEl>
                                      </p:cBhvr>
                                    </p:animEffect>
                                    <p:set>
                                      <p:cBhvr>
                                        <p:cTn id="22" dur="1" fill="hold">
                                          <p:stCondLst>
                                            <p:cond delay="9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1000"/>
                                        <p:tgtEl>
                                          <p:spTgt spid="18"/>
                                        </p:tgtEl>
                                      </p:cBhvr>
                                    </p:animEffect>
                                    <p:set>
                                      <p:cBhvr>
                                        <p:cTn id="25" dur="1" fill="hold">
                                          <p:stCondLst>
                                            <p:cond delay="999"/>
                                          </p:stCondLst>
                                        </p:cTn>
                                        <p:tgtEl>
                                          <p:spTgt spid="18"/>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1000"/>
                                        <p:tgtEl>
                                          <p:spTgt spid="19"/>
                                        </p:tgtEl>
                                      </p:cBhvr>
                                    </p:animEffect>
                                    <p:set>
                                      <p:cBhvr>
                                        <p:cTn id="28" dur="1" fill="hold">
                                          <p:stCondLst>
                                            <p:cond delay="999"/>
                                          </p:stCondLst>
                                        </p:cTn>
                                        <p:tgtEl>
                                          <p:spTgt spid="19"/>
                                        </p:tgtEl>
                                        <p:attrNameLst>
                                          <p:attrName>style.visibility</p:attrName>
                                        </p:attrNameLst>
                                      </p:cBhvr>
                                      <p:to>
                                        <p:strVal val="hidden"/>
                                      </p:to>
                                    </p:se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10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1000"/>
                                        <p:tgtEl>
                                          <p:spTgt spid="10"/>
                                        </p:tgtEl>
                                      </p:cBhvr>
                                    </p:animEffect>
                                    <p:set>
                                      <p:cBhvr>
                                        <p:cTn id="37" dur="1" fill="hold">
                                          <p:stCondLst>
                                            <p:cond delay="999"/>
                                          </p:stCondLst>
                                        </p:cTn>
                                        <p:tgtEl>
                                          <p:spTgt spid="10"/>
                                        </p:tgtEl>
                                        <p:attrNameLst>
                                          <p:attrName>style.visibility</p:attrName>
                                        </p:attrNameLst>
                                      </p:cBhvr>
                                      <p:to>
                                        <p:strVal val="hidden"/>
                                      </p:to>
                                    </p:set>
                                  </p:childTnLst>
                                </p:cTn>
                              </p:par>
                              <p:par>
                                <p:cTn id="38" presetID="42" presetClass="entr" presetSubtype="0" fill="hold" nodeType="with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1000"/>
                                        <p:tgtEl>
                                          <p:spTgt spid="22"/>
                                        </p:tgtEl>
                                      </p:cBhvr>
                                    </p:animEffect>
                                    <p:anim calcmode="lin" valueType="num">
                                      <p:cBhvr>
                                        <p:cTn id="41" dur="1000" fill="hold"/>
                                        <p:tgtEl>
                                          <p:spTgt spid="22"/>
                                        </p:tgtEl>
                                        <p:attrNameLst>
                                          <p:attrName>ppt_x</p:attrName>
                                        </p:attrNameLst>
                                      </p:cBhvr>
                                      <p:tavLst>
                                        <p:tav tm="0">
                                          <p:val>
                                            <p:strVal val="#ppt_x"/>
                                          </p:val>
                                        </p:tav>
                                        <p:tav tm="100000">
                                          <p:val>
                                            <p:strVal val="#ppt_x"/>
                                          </p:val>
                                        </p:tav>
                                      </p:tavLst>
                                    </p:anim>
                                    <p:anim calcmode="lin" valueType="num">
                                      <p:cBhvr>
                                        <p:cTn id="42"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3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8" grpId="0" animBg="1"/>
      <p:bldP spid="18" grpId="1" animBg="1"/>
      <p:bldP spid="19" grpId="0" animBg="1"/>
      <p:bldP spid="19" grpId="1" animBg="1"/>
      <p:bldP spid="21"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137160" y="762000"/>
            <a:ext cx="9870097" cy="6324600"/>
            <a:chOff x="-137160" y="762000"/>
            <a:chExt cx="9870097" cy="6324600"/>
          </a:xfrm>
        </p:grpSpPr>
        <p:grpSp>
          <p:nvGrpSpPr>
            <p:cNvPr id="26"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 name="TextBox 31"/>
          <p:cNvSpPr txBox="1"/>
          <p:nvPr/>
        </p:nvSpPr>
        <p:spPr>
          <a:xfrm>
            <a:off x="0" y="0"/>
            <a:ext cx="9144000" cy="707886"/>
          </a:xfrm>
          <a:prstGeom prst="rect">
            <a:avLst/>
          </a:prstGeom>
          <a:noFill/>
        </p:spPr>
        <p:txBody>
          <a:bodyPr wrap="square" rtlCol="0">
            <a:spAutoFit/>
          </a:bodyPr>
          <a:lstStyle/>
          <a:p>
            <a:r>
              <a:rPr lang="en-US" sz="4000" b="1" dirty="0" smtClean="0">
                <a:effectLst>
                  <a:outerShdw dist="50800" dir="7200000" algn="ctr" rotWithShape="0">
                    <a:schemeClr val="bg1"/>
                  </a:outerShdw>
                </a:effectLst>
              </a:rPr>
              <a:t>	Pioneer Rebecca Winters </a:t>
            </a:r>
          </a:p>
        </p:txBody>
      </p:sp>
      <p:sp useBgFill="1">
        <p:nvSpPr>
          <p:cNvPr id="65" name="TextBox 64"/>
          <p:cNvSpPr txBox="1"/>
          <p:nvPr/>
        </p:nvSpPr>
        <p:spPr>
          <a:xfrm>
            <a:off x="0" y="76200"/>
            <a:ext cx="9144000" cy="553998"/>
          </a:xfrm>
          <a:prstGeom prst="rect">
            <a:avLst/>
          </a:prstGeom>
        </p:spPr>
        <p:txBody>
          <a:bodyPr wrap="square" rtlCol="0">
            <a:spAutoFit/>
          </a:bodyPr>
          <a:lstStyle/>
          <a:p>
            <a:pPr algn="ctr"/>
            <a:r>
              <a:rPr lang="en-US" sz="3000" b="1" dirty="0" smtClean="0"/>
              <a:t>Winter’s family settles in Pleasant Grove, Utah Territory</a:t>
            </a:r>
          </a:p>
        </p:txBody>
      </p:sp>
      <p:sp useBgFill="1">
        <p:nvSpPr>
          <p:cNvPr id="19" name="TextBox 1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sp>
        <p:nvSpPr>
          <p:cNvPr id="52" name="Freeform 51"/>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5-Point Star 52"/>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2052" name="Picture 4"/>
          <p:cNvPicPr>
            <a:picLocks noChangeAspect="1" noChangeArrowheads="1"/>
          </p:cNvPicPr>
          <p:nvPr/>
        </p:nvPicPr>
        <p:blipFill>
          <a:blip r:embed="rId4"/>
          <a:srcRect r="15162" b="11594"/>
          <a:stretch>
            <a:fillRect/>
          </a:stretch>
        </p:blipFill>
        <p:spPr bwMode="auto">
          <a:xfrm>
            <a:off x="1752600" y="1819275"/>
            <a:ext cx="4876800" cy="2905125"/>
          </a:xfrm>
          <a:prstGeom prst="rect">
            <a:avLst/>
          </a:prstGeom>
          <a:noFill/>
          <a:ln w="9525">
            <a:noFill/>
            <a:miter lim="800000"/>
            <a:headEnd/>
            <a:tailEnd/>
          </a:ln>
          <a:effectLst/>
        </p:spPr>
      </p:pic>
      <p:sp>
        <p:nvSpPr>
          <p:cNvPr id="18" name="TextBox 17"/>
          <p:cNvSpPr txBox="1"/>
          <p:nvPr/>
        </p:nvSpPr>
        <p:spPr>
          <a:xfrm rot="20895103">
            <a:off x="-17442" y="4809056"/>
            <a:ext cx="9144000" cy="769441"/>
          </a:xfrm>
          <a:prstGeom prst="rect">
            <a:avLst/>
          </a:prstGeom>
          <a:solidFill>
            <a:schemeClr val="bg1"/>
          </a:solidFill>
        </p:spPr>
        <p:txBody>
          <a:bodyPr wrap="square" rtlCol="0">
            <a:spAutoFit/>
          </a:bodyPr>
          <a:lstStyle/>
          <a:p>
            <a:pPr algn="ctr"/>
            <a:r>
              <a:rPr lang="en-US" sz="4400" b="1" dirty="0" smtClean="0">
                <a:ln>
                  <a:solidFill>
                    <a:schemeClr val="tx1"/>
                  </a:solidFill>
                </a:ln>
                <a:latin typeface="Tempus Sans ITC" pitchFamily="82" charset="0"/>
              </a:rPr>
              <a:t>Do </a:t>
            </a:r>
            <a:r>
              <a:rPr lang="en-US" sz="4400" b="1" u="sng" dirty="0" smtClean="0">
                <a:ln>
                  <a:solidFill>
                    <a:schemeClr val="tx1"/>
                  </a:solidFill>
                </a:ln>
                <a:latin typeface="Tempus Sans ITC" pitchFamily="82" charset="0"/>
              </a:rPr>
              <a:t>all</a:t>
            </a:r>
            <a:r>
              <a:rPr lang="en-US" sz="4400" b="1" dirty="0" smtClean="0">
                <a:ln>
                  <a:solidFill>
                    <a:schemeClr val="tx1"/>
                  </a:solidFill>
                </a:ln>
                <a:latin typeface="Tempus Sans ITC" pitchFamily="82" charset="0"/>
              </a:rPr>
              <a:t> Mormons go to Utah?</a:t>
            </a:r>
          </a:p>
        </p:txBody>
      </p:sp>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sp>
        <p:nvSpPr>
          <p:cNvPr id="21" name="TextBox 20"/>
          <p:cNvSpPr txBox="1"/>
          <p:nvPr/>
        </p:nvSpPr>
        <p:spPr>
          <a:xfrm>
            <a:off x="1143000" y="710625"/>
            <a:ext cx="6553200" cy="584775"/>
          </a:xfrm>
          <a:prstGeom prst="rect">
            <a:avLst/>
          </a:prstGeom>
          <a:solidFill>
            <a:schemeClr val="bg2">
              <a:lumMod val="25000"/>
            </a:schemeClr>
          </a:solidFill>
        </p:spPr>
        <p:txBody>
          <a:bodyPr wrap="square" rtlCol="0">
            <a:spAutoFit/>
          </a:bodyPr>
          <a:lstStyle/>
          <a:p>
            <a:r>
              <a:rPr lang="en-US" sz="3200" b="1" dirty="0" smtClean="0">
                <a:solidFill>
                  <a:schemeClr val="bg1"/>
                </a:solidFill>
              </a:rPr>
              <a:t>   and the wagon train moves on</a:t>
            </a:r>
          </a:p>
        </p:txBody>
      </p:sp>
      <p:sp useBgFill="1">
        <p:nvSpPr>
          <p:cNvPr id="20" name="TextBox 19"/>
          <p:cNvSpPr txBox="1"/>
          <p:nvPr/>
        </p:nvSpPr>
        <p:spPr>
          <a:xfrm>
            <a:off x="0" y="685800"/>
            <a:ext cx="9144000" cy="553998"/>
          </a:xfrm>
          <a:prstGeom prst="rect">
            <a:avLst/>
          </a:prstGeom>
        </p:spPr>
        <p:txBody>
          <a:bodyPr wrap="square" rtlCol="0">
            <a:spAutoFit/>
          </a:bodyPr>
          <a:lstStyle/>
          <a:p>
            <a:pPr algn="ctr"/>
            <a:r>
              <a:rPr lang="en-US" sz="3000" dirty="0" smtClean="0">
                <a:ln>
                  <a:solidFill>
                    <a:schemeClr val="tx1"/>
                  </a:solidFill>
                </a:ln>
                <a:latin typeface="Arial" pitchFamily="34" charset="0"/>
                <a:cs typeface="Arial" pitchFamily="34" charset="0"/>
              </a:rPr>
              <a:t>WEEK 6 </a:t>
            </a:r>
            <a:r>
              <a:rPr lang="en-US" sz="3000" b="1" dirty="0" smtClean="0">
                <a:ln>
                  <a:solidFill>
                    <a:schemeClr val="tx1"/>
                  </a:solidFill>
                </a:ln>
                <a:latin typeface="Tempus Sans ITC" pitchFamily="82" charset="0"/>
              </a:rPr>
              <a:t>. . . What happens to the Winter family </a:t>
            </a:r>
            <a:endParaRPr lang="en-US" sz="3000" b="1"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1"/>
                                        </p:tgtEl>
                                      </p:cBhvr>
                                    </p:animEffect>
                                    <p:set>
                                      <p:cBhvr>
                                        <p:cTn id="7" dur="1" fill="hold">
                                          <p:stCondLst>
                                            <p:cond delay="999"/>
                                          </p:stCondLst>
                                        </p:cTn>
                                        <p:tgtEl>
                                          <p:spTgt spid="21"/>
                                        </p:tgtEl>
                                        <p:attrNameLst>
                                          <p:attrName>style.visibility</p:attrName>
                                        </p:attrNameLst>
                                      </p:cBhvr>
                                      <p:to>
                                        <p:strVal val="hidden"/>
                                      </p:to>
                                    </p:set>
                                  </p:childTnLst>
                                </p:cTn>
                              </p:par>
                              <p:par>
                                <p:cTn id="8" presetID="8" presetClass="emph" presetSubtype="0" fill="hold" grpId="0" nodeType="withEffect">
                                  <p:stCondLst>
                                    <p:cond delay="0"/>
                                  </p:stCondLst>
                                  <p:childTnLst>
                                    <p:animRot by="21600000">
                                      <p:cBhvr>
                                        <p:cTn id="9" dur="1000" fill="hold"/>
                                        <p:tgtEl>
                                          <p:spTgt spid="51"/>
                                        </p:tgtEl>
                                        <p:attrNameLst>
                                          <p:attrName>r</p:attrName>
                                        </p:attrNameLst>
                                      </p:cBhvr>
                                    </p:animRo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1000"/>
                                        <p:tgtEl>
                                          <p:spTgt spid="55"/>
                                        </p:tgtEl>
                                      </p:cBhvr>
                                    </p:animEffect>
                                  </p:childTnLst>
                                </p:cTn>
                              </p:par>
                            </p:childTnLst>
                          </p:cTn>
                        </p:par>
                        <p:par>
                          <p:cTn id="14" fill="hold">
                            <p:stCondLst>
                              <p:cond delay="2000"/>
                            </p:stCondLst>
                            <p:childTnLst>
                              <p:par>
                                <p:cTn id="15" presetID="6" presetClass="emph" presetSubtype="0" accel="50000" decel="50000" fill="hold" nodeType="afterEffect">
                                  <p:stCondLst>
                                    <p:cond delay="0"/>
                                  </p:stCondLst>
                                  <p:childTnLst>
                                    <p:animScale>
                                      <p:cBhvr>
                                        <p:cTn id="16" dur="2000" fill="hold"/>
                                        <p:tgtEl>
                                          <p:spTgt spid="2052"/>
                                        </p:tgtEl>
                                      </p:cBhvr>
                                      <p:by x="10000" y="10000"/>
                                    </p:animScale>
                                  </p:childTnLst>
                                </p:cTn>
                              </p:par>
                              <p:par>
                                <p:cTn id="17" presetID="35" presetClass="path" presetSubtype="0" accel="50000" decel="50000" fill="hold" nodeType="withEffect">
                                  <p:stCondLst>
                                    <p:cond delay="0"/>
                                  </p:stCondLst>
                                  <p:childTnLst>
                                    <p:animMotion origin="layout" path="M -3.33333E-6 -5.78035E-8 L -0.05 -0.0104 " pathEditMode="relative" rAng="0" ptsTypes="AA">
                                      <p:cBhvr>
                                        <p:cTn id="18" dur="2000" fill="hold"/>
                                        <p:tgtEl>
                                          <p:spTgt spid="2052"/>
                                        </p:tgtEl>
                                        <p:attrNameLst>
                                          <p:attrName>ppt_x</p:attrName>
                                          <p:attrName>ppt_y</p:attrName>
                                        </p:attrNameLst>
                                      </p:cBhvr>
                                      <p:rCtr x="-25" y="-5"/>
                                    </p:animMotion>
                                  </p:childTnLst>
                                </p:cTn>
                              </p:par>
                              <p:par>
                                <p:cTn id="19" presetID="8" presetClass="emph" presetSubtype="0" fill="hold" grpId="0" nodeType="withEffect">
                                  <p:stCondLst>
                                    <p:cond delay="0"/>
                                  </p:stCondLst>
                                  <p:childTnLst>
                                    <p:animRot by="21600000">
                                      <p:cBhvr>
                                        <p:cTn id="20" dur="2000" fill="hold"/>
                                        <p:tgtEl>
                                          <p:spTgt spid="32"/>
                                        </p:tgtEl>
                                        <p:attrNameLst>
                                          <p:attrName>r</p:attrName>
                                        </p:attrNameLst>
                                      </p:cBhvr>
                                    </p:animRot>
                                  </p:childTnLst>
                                </p:cTn>
                              </p:par>
                              <p:par>
                                <p:cTn id="21" presetID="10" presetClass="exit" presetSubtype="0" fill="hold" grpId="1" nodeType="withEffect">
                                  <p:stCondLst>
                                    <p:cond delay="0"/>
                                  </p:stCondLst>
                                  <p:childTnLst>
                                    <p:animEffect transition="out" filter="fade">
                                      <p:cBhvr>
                                        <p:cTn id="22" dur="2000"/>
                                        <p:tgtEl>
                                          <p:spTgt spid="32"/>
                                        </p:tgtEl>
                                      </p:cBhvr>
                                    </p:animEffect>
                                    <p:set>
                                      <p:cBhvr>
                                        <p:cTn id="23" dur="1" fill="hold">
                                          <p:stCondLst>
                                            <p:cond delay="1999"/>
                                          </p:stCondLst>
                                        </p:cTn>
                                        <p:tgtEl>
                                          <p:spTgt spid="32"/>
                                        </p:tgtEl>
                                        <p:attrNameLst>
                                          <p:attrName>style.visibility</p:attrName>
                                        </p:attrNameLst>
                                      </p:cBhvr>
                                      <p:to>
                                        <p:strVal val="hidden"/>
                                      </p:to>
                                    </p:set>
                                  </p:childTnLst>
                                </p:cTn>
                              </p:par>
                              <p:par>
                                <p:cTn id="24" presetID="42" presetClass="path" presetSubtype="0" accel="50000" decel="50000" fill="hold" grpId="2" nodeType="withEffect">
                                  <p:stCondLst>
                                    <p:cond delay="0"/>
                                  </p:stCondLst>
                                  <p:childTnLst>
                                    <p:animMotion origin="layout" path="M 0 0  L 0 0.33295  E" pathEditMode="relative" ptsTypes="">
                                      <p:cBhvr>
                                        <p:cTn id="25" dur="2000" fill="hold"/>
                                        <p:tgtEl>
                                          <p:spTgt spid="32"/>
                                        </p:tgtEl>
                                        <p:attrNameLst>
                                          <p:attrName>ppt_x</p:attrName>
                                          <p:attrName>ppt_y</p:attrName>
                                        </p:attrNameLst>
                                      </p:cBhvr>
                                    </p:animMotion>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grpId="0" nodeType="click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wipe(right)">
                                      <p:cBhvr>
                                        <p:cTn id="30" dur="2000"/>
                                        <p:tgtEl>
                                          <p:spTgt spid="52"/>
                                        </p:tgtEl>
                                      </p:cBhvr>
                                    </p:animEffect>
                                  </p:childTnLst>
                                </p:cTn>
                              </p:par>
                              <p:par>
                                <p:cTn id="31" presetID="22" presetClass="exit" presetSubtype="2" fill="hold" grpId="1" nodeType="withEffect">
                                  <p:stCondLst>
                                    <p:cond delay="1000"/>
                                  </p:stCondLst>
                                  <p:childTnLst>
                                    <p:animEffect transition="out" filter="wipe(right)">
                                      <p:cBhvr>
                                        <p:cTn id="32" dur="2000"/>
                                        <p:tgtEl>
                                          <p:spTgt spid="52"/>
                                        </p:tgtEl>
                                      </p:cBhvr>
                                    </p:animEffect>
                                    <p:set>
                                      <p:cBhvr>
                                        <p:cTn id="33" dur="1" fill="hold">
                                          <p:stCondLst>
                                            <p:cond delay="1999"/>
                                          </p:stCondLst>
                                        </p:cTn>
                                        <p:tgtEl>
                                          <p:spTgt spid="52"/>
                                        </p:tgtEl>
                                        <p:attrNameLst>
                                          <p:attrName>style.visibility</p:attrName>
                                        </p:attrNameLst>
                                      </p:cBhvr>
                                      <p:to>
                                        <p:strVal val="hidden"/>
                                      </p:to>
                                    </p:set>
                                  </p:childTnLst>
                                </p:cTn>
                              </p:par>
                              <p:par>
                                <p:cTn id="34" presetID="49" presetClass="entr" presetSubtype="0" decel="100000" fill="hold" grpId="0" nodeType="withEffect">
                                  <p:stCondLst>
                                    <p:cond delay="1000"/>
                                  </p:stCondLst>
                                  <p:childTnLst>
                                    <p:set>
                                      <p:cBhvr>
                                        <p:cTn id="35" dur="1" fill="hold">
                                          <p:stCondLst>
                                            <p:cond delay="0"/>
                                          </p:stCondLst>
                                        </p:cTn>
                                        <p:tgtEl>
                                          <p:spTgt spid="53"/>
                                        </p:tgtEl>
                                        <p:attrNameLst>
                                          <p:attrName>style.visibility</p:attrName>
                                        </p:attrNameLst>
                                      </p:cBhvr>
                                      <p:to>
                                        <p:strVal val="visible"/>
                                      </p:to>
                                    </p:set>
                                    <p:anim calcmode="lin" valueType="num">
                                      <p:cBhvr>
                                        <p:cTn id="36" dur="1000" fill="hold"/>
                                        <p:tgtEl>
                                          <p:spTgt spid="53"/>
                                        </p:tgtEl>
                                        <p:attrNameLst>
                                          <p:attrName>ppt_w</p:attrName>
                                        </p:attrNameLst>
                                      </p:cBhvr>
                                      <p:tavLst>
                                        <p:tav tm="0">
                                          <p:val>
                                            <p:fltVal val="0"/>
                                          </p:val>
                                        </p:tav>
                                        <p:tav tm="100000">
                                          <p:val>
                                            <p:strVal val="#ppt_w"/>
                                          </p:val>
                                        </p:tav>
                                      </p:tavLst>
                                    </p:anim>
                                    <p:anim calcmode="lin" valueType="num">
                                      <p:cBhvr>
                                        <p:cTn id="37" dur="1000" fill="hold"/>
                                        <p:tgtEl>
                                          <p:spTgt spid="53"/>
                                        </p:tgtEl>
                                        <p:attrNameLst>
                                          <p:attrName>ppt_h</p:attrName>
                                        </p:attrNameLst>
                                      </p:cBhvr>
                                      <p:tavLst>
                                        <p:tav tm="0">
                                          <p:val>
                                            <p:fltVal val="0"/>
                                          </p:val>
                                        </p:tav>
                                        <p:tav tm="100000">
                                          <p:val>
                                            <p:strVal val="#ppt_h"/>
                                          </p:val>
                                        </p:tav>
                                      </p:tavLst>
                                    </p:anim>
                                    <p:anim calcmode="lin" valueType="num">
                                      <p:cBhvr>
                                        <p:cTn id="38" dur="1000" fill="hold"/>
                                        <p:tgtEl>
                                          <p:spTgt spid="53"/>
                                        </p:tgtEl>
                                        <p:attrNameLst>
                                          <p:attrName>style.rotation</p:attrName>
                                        </p:attrNameLst>
                                      </p:cBhvr>
                                      <p:tavLst>
                                        <p:tav tm="0">
                                          <p:val>
                                            <p:fltVal val="360"/>
                                          </p:val>
                                        </p:tav>
                                        <p:tav tm="100000">
                                          <p:val>
                                            <p:fltVal val="0"/>
                                          </p:val>
                                        </p:tav>
                                      </p:tavLst>
                                    </p:anim>
                                    <p:animEffect transition="in" filter="fade">
                                      <p:cBhvr>
                                        <p:cTn id="39" dur="1000"/>
                                        <p:tgtEl>
                                          <p:spTgt spid="53"/>
                                        </p:tgtEl>
                                      </p:cBhvr>
                                    </p:animEffect>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fade">
                                      <p:cBhvr>
                                        <p:cTn id="43" dur="1000"/>
                                        <p:tgtEl>
                                          <p:spTgt spid="65"/>
                                        </p:tgtEl>
                                      </p:cBhvr>
                                    </p:animEffect>
                                  </p:childTnLst>
                                </p:cTn>
                              </p:par>
                              <p:par>
                                <p:cTn id="44" presetID="10" presetClass="exit" presetSubtype="0" fill="hold" grpId="1" nodeType="withEffect">
                                  <p:stCondLst>
                                    <p:cond delay="0"/>
                                  </p:stCondLst>
                                  <p:childTnLst>
                                    <p:animEffect transition="out" filter="fade">
                                      <p:cBhvr>
                                        <p:cTn id="45" dur="1000"/>
                                        <p:tgtEl>
                                          <p:spTgt spid="51"/>
                                        </p:tgtEl>
                                      </p:cBhvr>
                                    </p:animEffect>
                                    <p:set>
                                      <p:cBhvr>
                                        <p:cTn id="46" dur="1" fill="hold">
                                          <p:stCondLst>
                                            <p:cond delay="999"/>
                                          </p:stCondLst>
                                        </p:cTn>
                                        <p:tgtEl>
                                          <p:spTgt spid="51"/>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ipe(left)">
                                      <p:cBhvr>
                                        <p:cTn id="51" dur="10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nodeType="clickEffect">
                                  <p:stCondLst>
                                    <p:cond delay="0"/>
                                  </p:stCondLst>
                                  <p:childTnLst>
                                    <p:animEffect transition="out" filter="fade">
                                      <p:cBhvr>
                                        <p:cTn id="55" dur="1000"/>
                                        <p:tgtEl>
                                          <p:spTgt spid="2052"/>
                                        </p:tgtEl>
                                      </p:cBhvr>
                                    </p:animEffect>
                                    <p:set>
                                      <p:cBhvr>
                                        <p:cTn id="56" dur="1" fill="hold">
                                          <p:stCondLst>
                                            <p:cond delay="999"/>
                                          </p:stCondLst>
                                        </p:cTn>
                                        <p:tgtEl>
                                          <p:spTgt spid="2052"/>
                                        </p:tgtEl>
                                        <p:attrNameLst>
                                          <p:attrName>style.visibility</p:attrName>
                                        </p:attrNameLst>
                                      </p:cBhvr>
                                      <p:to>
                                        <p:strVal val="hidden"/>
                                      </p:to>
                                    </p:set>
                                  </p:childTnLst>
                                </p:cTn>
                              </p:par>
                              <p:par>
                                <p:cTn id="57" presetID="53" presetClass="entr" presetSubtype="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p:cTn id="59" dur="1000" fill="hold"/>
                                        <p:tgtEl>
                                          <p:spTgt spid="18"/>
                                        </p:tgtEl>
                                        <p:attrNameLst>
                                          <p:attrName>ppt_w</p:attrName>
                                        </p:attrNameLst>
                                      </p:cBhvr>
                                      <p:tavLst>
                                        <p:tav tm="0">
                                          <p:val>
                                            <p:fltVal val="0"/>
                                          </p:val>
                                        </p:tav>
                                        <p:tav tm="100000">
                                          <p:val>
                                            <p:strVal val="#ppt_w"/>
                                          </p:val>
                                        </p:tav>
                                      </p:tavLst>
                                    </p:anim>
                                    <p:anim calcmode="lin" valueType="num">
                                      <p:cBhvr>
                                        <p:cTn id="60" dur="1000" fill="hold"/>
                                        <p:tgtEl>
                                          <p:spTgt spid="18"/>
                                        </p:tgtEl>
                                        <p:attrNameLst>
                                          <p:attrName>ppt_h</p:attrName>
                                        </p:attrNameLst>
                                      </p:cBhvr>
                                      <p:tavLst>
                                        <p:tav tm="0">
                                          <p:val>
                                            <p:fltVal val="0"/>
                                          </p:val>
                                        </p:tav>
                                        <p:tav tm="100000">
                                          <p:val>
                                            <p:strVal val="#ppt_h"/>
                                          </p:val>
                                        </p:tav>
                                      </p:tavLst>
                                    </p:anim>
                                    <p:animEffect transition="in" filter="fade">
                                      <p:cBhvr>
                                        <p:cTn id="61" dur="1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xit" presetSubtype="0" fill="hold" grpId="1" nodeType="clickEffect">
                                  <p:stCondLst>
                                    <p:cond delay="0"/>
                                  </p:stCondLst>
                                  <p:childTnLst>
                                    <p:animEffect transition="out" filter="fade">
                                      <p:cBhvr>
                                        <p:cTn id="65" dur="1000"/>
                                        <p:tgtEl>
                                          <p:spTgt spid="18"/>
                                        </p:tgtEl>
                                      </p:cBhvr>
                                    </p:animEffect>
                                    <p:set>
                                      <p:cBhvr>
                                        <p:cTn id="66" dur="1" fill="hold">
                                          <p:stCondLst>
                                            <p:cond delay="999"/>
                                          </p:stCondLst>
                                        </p:cTn>
                                        <p:tgtEl>
                                          <p:spTgt spid="18"/>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65"/>
                                        </p:tgtEl>
                                      </p:cBhvr>
                                    </p:animEffect>
                                    <p:set>
                                      <p:cBhvr>
                                        <p:cTn id="69" dur="1" fill="hold">
                                          <p:stCondLst>
                                            <p:cond delay="999"/>
                                          </p:stCondLst>
                                        </p:cTn>
                                        <p:tgtEl>
                                          <p:spTgt spid="65"/>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53"/>
                                        </p:tgtEl>
                                      </p:cBhvr>
                                    </p:animEffect>
                                    <p:set>
                                      <p:cBhvr>
                                        <p:cTn id="72" dur="1" fill="hold">
                                          <p:stCondLst>
                                            <p:cond delay="999"/>
                                          </p:stCondLst>
                                        </p:cTn>
                                        <p:tgtEl>
                                          <p:spTgt spid="53"/>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20"/>
                                        </p:tgtEl>
                                      </p:cBhvr>
                                    </p:animEffect>
                                    <p:set>
                                      <p:cBhvr>
                                        <p:cTn id="75" dur="1" fill="hold">
                                          <p:stCondLst>
                                            <p:cond delay="999"/>
                                          </p:stCondLst>
                                        </p:cTn>
                                        <p:tgtEl>
                                          <p:spTgt spid="20"/>
                                        </p:tgtEl>
                                        <p:attrNameLst>
                                          <p:attrName>style.visibility</p:attrName>
                                        </p:attrNameLst>
                                      </p:cBhvr>
                                      <p:to>
                                        <p:strVal val="hidden"/>
                                      </p:to>
                                    </p:set>
                                  </p:childTnLst>
                                </p:cTn>
                              </p:par>
                            </p:childTnLst>
                          </p:cTn>
                        </p:par>
                        <p:par>
                          <p:cTn id="76" fill="hold">
                            <p:stCondLst>
                              <p:cond delay="1000"/>
                            </p:stCondLst>
                            <p:childTnLst>
                              <p:par>
                                <p:cTn id="77" presetID="22" presetClass="entr" presetSubtype="8"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left)">
                                      <p:cBhvr>
                                        <p:cTn id="7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2" grpId="1"/>
      <p:bldP spid="32" grpId="2"/>
      <p:bldP spid="65" grpId="0" animBg="1"/>
      <p:bldP spid="65" grpId="1" animBg="1"/>
      <p:bldP spid="19" grpId="0" animBg="1"/>
      <p:bldP spid="52" grpId="0" animBg="1"/>
      <p:bldP spid="52" grpId="1" animBg="1"/>
      <p:bldP spid="53" grpId="0" animBg="1"/>
      <p:bldP spid="53" grpId="1" animBg="1"/>
      <p:bldP spid="18" grpId="0" animBg="1"/>
      <p:bldP spid="18" grpId="1" animBg="1"/>
      <p:bldP spid="51" grpId="0" animBg="1"/>
      <p:bldP spid="51" grpId="1" animBg="1"/>
      <p:bldP spid="21" grpId="0" animBg="1"/>
      <p:bldP spid="20" grpId="0" animBg="1"/>
      <p:bldP spid="20" grpId="1"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9" name="TextBox 1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pic>
        <p:nvPicPr>
          <p:cNvPr id="21" name="Picture 3"/>
          <p:cNvPicPr>
            <a:picLocks noChangeAspect="1" noChangeArrowheads="1"/>
          </p:cNvPicPr>
          <p:nvPr/>
        </p:nvPicPr>
        <p:blipFill>
          <a:blip r:embed="rId4"/>
          <a:srcRect/>
          <a:stretch>
            <a:fillRect/>
          </a:stretch>
        </p:blipFill>
        <p:spPr bwMode="auto">
          <a:xfrm>
            <a:off x="5791200" y="3479800"/>
            <a:ext cx="2987675" cy="337820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22" name="TextBox 21"/>
          <p:cNvSpPr txBox="1"/>
          <p:nvPr/>
        </p:nvSpPr>
        <p:spPr>
          <a:xfrm rot="2336531">
            <a:off x="3908325" y="2264623"/>
            <a:ext cx="1792478" cy="461665"/>
          </a:xfrm>
          <a:prstGeom prst="rect">
            <a:avLst/>
          </a:prstGeom>
          <a:solidFill>
            <a:schemeClr val="bg1"/>
          </a:solidFill>
        </p:spPr>
        <p:txBody>
          <a:bodyPr wrap="none" rtlCol="0">
            <a:spAutoFit/>
          </a:bodyPr>
          <a:lstStyle/>
          <a:p>
            <a:r>
              <a:rPr lang="en-US" sz="2400" b="1" dirty="0" smtClean="0"/>
              <a:t>Illinois, 1837</a:t>
            </a:r>
            <a:endParaRPr lang="en-US" sz="2400" b="1" dirty="0"/>
          </a:p>
        </p:txBody>
      </p:sp>
      <p:sp>
        <p:nvSpPr>
          <p:cNvPr id="28" name="TextBox 27"/>
          <p:cNvSpPr txBox="1"/>
          <p:nvPr/>
        </p:nvSpPr>
        <p:spPr>
          <a:xfrm rot="2422952">
            <a:off x="3034622" y="2881247"/>
            <a:ext cx="2007281" cy="461665"/>
          </a:xfrm>
          <a:prstGeom prst="rect">
            <a:avLst/>
          </a:prstGeom>
          <a:solidFill>
            <a:schemeClr val="bg1"/>
          </a:solidFill>
        </p:spPr>
        <p:txBody>
          <a:bodyPr wrap="none" rtlCol="0">
            <a:spAutoFit/>
          </a:bodyPr>
          <a:lstStyle/>
          <a:p>
            <a:r>
              <a:rPr lang="en-US" sz="2400" b="1" dirty="0" smtClean="0"/>
              <a:t>Independence</a:t>
            </a:r>
            <a:endParaRPr lang="en-US" sz="2400" b="1" dirty="0"/>
          </a:p>
        </p:txBody>
      </p:sp>
      <p:sp>
        <p:nvSpPr>
          <p:cNvPr id="30" name="Freeform 29"/>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5-Point Star 28"/>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43012" name="Picture 4" descr="Image result for pioneer girl"/>
          <p:cNvPicPr>
            <a:picLocks noChangeAspect="1" noChangeArrowheads="1"/>
          </p:cNvPicPr>
          <p:nvPr/>
        </p:nvPicPr>
        <p:blipFill>
          <a:blip r:embed="rId5" cstate="print"/>
          <a:srcRect l="2033" t="1276" r="18730" b="42571"/>
          <a:stretch>
            <a:fillRect/>
          </a:stretch>
        </p:blipFill>
        <p:spPr bwMode="auto">
          <a:xfrm>
            <a:off x="5791200" y="3505200"/>
            <a:ext cx="2971800" cy="3352800"/>
          </a:xfrm>
          <a:prstGeom prst="rect">
            <a:avLst/>
          </a:prstGeom>
          <a:noFill/>
          <a:ln w="50800">
            <a:solidFill>
              <a:schemeClr val="tx2">
                <a:lumMod val="60000"/>
                <a:lumOff val="40000"/>
              </a:schemeClr>
            </a:solidFill>
          </a:ln>
        </p:spPr>
      </p:pic>
      <p:sp>
        <p:nvSpPr>
          <p:cNvPr id="32" name="TextBox 31"/>
          <p:cNvSpPr txBox="1"/>
          <p:nvPr/>
        </p:nvSpPr>
        <p:spPr>
          <a:xfrm>
            <a:off x="0" y="685800"/>
            <a:ext cx="9144000" cy="584775"/>
          </a:xfrm>
          <a:prstGeom prst="rect">
            <a:avLst/>
          </a:prstGeom>
          <a:solidFill>
            <a:schemeClr val="bg1"/>
          </a:solidFill>
        </p:spPr>
        <p:txBody>
          <a:bodyPr wrap="square" rtlCol="0">
            <a:spAutoFit/>
          </a:bodyPr>
          <a:lstStyle/>
          <a:p>
            <a:pPr algn="ctr"/>
            <a:r>
              <a:rPr lang="en-US" sz="3200" b="1" dirty="0" smtClean="0"/>
              <a:t>Olive’s family joins a </a:t>
            </a:r>
            <a:r>
              <a:rPr lang="en-US" sz="3200" b="1" dirty="0" err="1" smtClean="0"/>
              <a:t>Brewsterite</a:t>
            </a:r>
            <a:r>
              <a:rPr lang="en-US" sz="3200" b="1" dirty="0" smtClean="0"/>
              <a:t> wagon train</a:t>
            </a:r>
          </a:p>
        </p:txBody>
      </p:sp>
      <p:sp>
        <p:nvSpPr>
          <p:cNvPr id="33" name="Rectangle 32"/>
          <p:cNvSpPr/>
          <p:nvPr/>
        </p:nvSpPr>
        <p:spPr>
          <a:xfrm>
            <a:off x="152400" y="1676400"/>
            <a:ext cx="2514600" cy="2785378"/>
          </a:xfrm>
          <a:prstGeom prst="rect">
            <a:avLst/>
          </a:prstGeom>
          <a:solidFill>
            <a:schemeClr val="bg1"/>
          </a:solidFill>
        </p:spPr>
        <p:txBody>
          <a:bodyPr wrap="square">
            <a:spAutoFit/>
          </a:bodyPr>
          <a:lstStyle/>
          <a:p>
            <a:pPr>
              <a:lnSpc>
                <a:spcPts val="3000"/>
              </a:lnSpc>
            </a:pPr>
            <a:r>
              <a:rPr lang="en-US" sz="2800" b="1" dirty="0" smtClean="0"/>
              <a:t>Lucy  - 17</a:t>
            </a:r>
          </a:p>
          <a:p>
            <a:pPr>
              <a:lnSpc>
                <a:spcPts val="3000"/>
              </a:lnSpc>
            </a:pPr>
            <a:r>
              <a:rPr lang="en-US" sz="2800" b="1" dirty="0" smtClean="0"/>
              <a:t>Lorenzo - 15 </a:t>
            </a:r>
          </a:p>
          <a:p>
            <a:pPr>
              <a:lnSpc>
                <a:spcPts val="3000"/>
              </a:lnSpc>
            </a:pPr>
            <a:r>
              <a:rPr lang="en-US" sz="2800" b="1" dirty="0" smtClean="0">
                <a:solidFill>
                  <a:srgbClr val="FF0000"/>
                </a:solidFill>
                <a:effectLst>
                  <a:outerShdw dist="50800" dir="7200000" algn="ctr" rotWithShape="0">
                    <a:schemeClr val="tx1"/>
                  </a:outerShdw>
                </a:effectLst>
              </a:rPr>
              <a:t>Olive Ann - 14</a:t>
            </a:r>
          </a:p>
          <a:p>
            <a:pPr>
              <a:lnSpc>
                <a:spcPts val="3000"/>
              </a:lnSpc>
            </a:pPr>
            <a:r>
              <a:rPr lang="en-US" sz="2800" b="1" dirty="0" smtClean="0"/>
              <a:t>Royce  -  11</a:t>
            </a:r>
          </a:p>
          <a:p>
            <a:pPr>
              <a:lnSpc>
                <a:spcPts val="3000"/>
              </a:lnSpc>
            </a:pPr>
            <a:r>
              <a:rPr lang="en-US" sz="2800" b="1" dirty="0" smtClean="0"/>
              <a:t>Mary Ann  - 8</a:t>
            </a:r>
          </a:p>
          <a:p>
            <a:pPr>
              <a:lnSpc>
                <a:spcPts val="3000"/>
              </a:lnSpc>
            </a:pPr>
            <a:r>
              <a:rPr lang="en-US" sz="2800" b="1" dirty="0" smtClean="0"/>
              <a:t>Charity Ann - 5</a:t>
            </a:r>
          </a:p>
          <a:p>
            <a:pPr>
              <a:lnSpc>
                <a:spcPts val="3000"/>
              </a:lnSpc>
            </a:pPr>
            <a:r>
              <a:rPr lang="en-US" sz="2800" b="1" dirty="0" smtClean="0"/>
              <a:t>Roland - 2 </a:t>
            </a:r>
            <a:endParaRPr lang="en-US" sz="2800" b="1" dirty="0"/>
          </a:p>
        </p:txBody>
      </p:sp>
      <p:sp>
        <p:nvSpPr>
          <p:cNvPr id="34" name="Rectangle 33"/>
          <p:cNvSpPr/>
          <p:nvPr/>
        </p:nvSpPr>
        <p:spPr>
          <a:xfrm>
            <a:off x="0" y="1219200"/>
            <a:ext cx="4191000" cy="477054"/>
          </a:xfrm>
          <a:prstGeom prst="rect">
            <a:avLst/>
          </a:prstGeom>
          <a:solidFill>
            <a:schemeClr val="bg1"/>
          </a:solidFill>
        </p:spPr>
        <p:txBody>
          <a:bodyPr wrap="square">
            <a:spAutoFit/>
          </a:bodyPr>
          <a:lstStyle/>
          <a:p>
            <a:pPr>
              <a:lnSpc>
                <a:spcPts val="3000"/>
              </a:lnSpc>
            </a:pPr>
            <a:r>
              <a:rPr lang="en-US" sz="2800" b="1" dirty="0" smtClean="0"/>
              <a:t>Royce  42 &amp; Mary Ann - 39</a:t>
            </a:r>
          </a:p>
        </p:txBody>
      </p:sp>
      <p:sp>
        <p:nvSpPr>
          <p:cNvPr id="36" name="TextBox 35"/>
          <p:cNvSpPr txBox="1"/>
          <p:nvPr/>
        </p:nvSpPr>
        <p:spPr>
          <a:xfrm>
            <a:off x="0" y="0"/>
            <a:ext cx="9144000" cy="707886"/>
          </a:xfrm>
          <a:prstGeom prst="rect">
            <a:avLst/>
          </a:prstGeom>
          <a:noFill/>
        </p:spPr>
        <p:txBody>
          <a:bodyPr wrap="square" rtlCol="0">
            <a:spAutoFit/>
          </a:bodyPr>
          <a:lstStyle/>
          <a:p>
            <a:pPr algn="ctr"/>
            <a:r>
              <a:rPr lang="en-US" sz="4000" b="1" dirty="0" smtClean="0"/>
              <a:t>The </a:t>
            </a:r>
            <a:r>
              <a:rPr lang="en-US" sz="4000" b="1" dirty="0" err="1" smtClean="0"/>
              <a:t>Brewsterites</a:t>
            </a:r>
            <a:endParaRPr lang="en-US" sz="4000" b="1" dirty="0" smtClean="0"/>
          </a:p>
        </p:txBody>
      </p:sp>
      <p:grpSp>
        <p:nvGrpSpPr>
          <p:cNvPr id="38" name="Group 37"/>
          <p:cNvGrpSpPr/>
          <p:nvPr/>
        </p:nvGrpSpPr>
        <p:grpSpPr>
          <a:xfrm>
            <a:off x="3962400" y="76200"/>
            <a:ext cx="2667000" cy="1219200"/>
            <a:chOff x="3962400" y="76200"/>
            <a:chExt cx="2667000" cy="1219200"/>
          </a:xfrm>
        </p:grpSpPr>
        <p:sp>
          <p:nvSpPr>
            <p:cNvPr id="35" name="Oval 34"/>
            <p:cNvSpPr/>
            <p:nvPr/>
          </p:nvSpPr>
          <p:spPr>
            <a:xfrm>
              <a:off x="3962400" y="609600"/>
              <a:ext cx="2514600" cy="6858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6159400" y="7620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
        <p:nvSpPr>
          <p:cNvPr id="31" name="TextBox 30"/>
          <p:cNvSpPr txBox="1"/>
          <p:nvPr/>
        </p:nvSpPr>
        <p:spPr>
          <a:xfrm>
            <a:off x="5799871" y="762000"/>
            <a:ext cx="2353529" cy="646331"/>
          </a:xfrm>
          <a:prstGeom prst="rect">
            <a:avLst/>
          </a:prstGeom>
          <a:noFill/>
        </p:spPr>
        <p:txBody>
          <a:bodyPr wrap="none" rtlCol="0">
            <a:spAutoFit/>
          </a:bodyPr>
          <a:lstStyle/>
          <a:p>
            <a:r>
              <a:rPr lang="en-US" sz="3600" dirty="0" smtClean="0"/>
              <a:t>REMINDER:</a:t>
            </a:r>
            <a:endParaRPr lang="en-US" sz="36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par>
                          <p:cTn id="12" fill="hold">
                            <p:stCondLst>
                              <p:cond delay="2000"/>
                            </p:stCondLst>
                            <p:childTnLst>
                              <p:par>
                                <p:cTn id="13" presetID="49" presetClass="entr" presetSubtype="0" decel="10000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p:cTn id="15" dur="1000" fill="hold"/>
                                        <p:tgtEl>
                                          <p:spTgt spid="23"/>
                                        </p:tgtEl>
                                        <p:attrNameLst>
                                          <p:attrName>ppt_w</p:attrName>
                                        </p:attrNameLst>
                                      </p:cBhvr>
                                      <p:tavLst>
                                        <p:tav tm="0">
                                          <p:val>
                                            <p:fltVal val="0"/>
                                          </p:val>
                                        </p:tav>
                                        <p:tav tm="100000">
                                          <p:val>
                                            <p:strVal val="#ppt_w"/>
                                          </p:val>
                                        </p:tav>
                                      </p:tavLst>
                                    </p:anim>
                                    <p:anim calcmode="lin" valueType="num">
                                      <p:cBhvr>
                                        <p:cTn id="16" dur="1000" fill="hold"/>
                                        <p:tgtEl>
                                          <p:spTgt spid="23"/>
                                        </p:tgtEl>
                                        <p:attrNameLst>
                                          <p:attrName>ppt_h</p:attrName>
                                        </p:attrNameLst>
                                      </p:cBhvr>
                                      <p:tavLst>
                                        <p:tav tm="0">
                                          <p:val>
                                            <p:fltVal val="0"/>
                                          </p:val>
                                        </p:tav>
                                        <p:tav tm="100000">
                                          <p:val>
                                            <p:strVal val="#ppt_h"/>
                                          </p:val>
                                        </p:tav>
                                      </p:tavLst>
                                    </p:anim>
                                    <p:anim calcmode="lin" valueType="num">
                                      <p:cBhvr>
                                        <p:cTn id="17" dur="1000" fill="hold"/>
                                        <p:tgtEl>
                                          <p:spTgt spid="23"/>
                                        </p:tgtEl>
                                        <p:attrNameLst>
                                          <p:attrName>style.rotation</p:attrName>
                                        </p:attrNameLst>
                                      </p:cBhvr>
                                      <p:tavLst>
                                        <p:tav tm="0">
                                          <p:val>
                                            <p:fltVal val="360"/>
                                          </p:val>
                                        </p:tav>
                                        <p:tav tm="100000">
                                          <p:val>
                                            <p:fltVal val="0"/>
                                          </p:val>
                                        </p:tav>
                                      </p:tavLst>
                                    </p:anim>
                                    <p:animEffect transition="in" filter="fade">
                                      <p:cBhvr>
                                        <p:cTn id="18" dur="1000"/>
                                        <p:tgtEl>
                                          <p:spTgt spid="2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childTnLst>
                                </p:cTn>
                              </p:par>
                            </p:childTnLst>
                          </p:cTn>
                        </p:par>
                      </p:childTnLst>
                    </p:cTn>
                  </p:par>
                  <p:par>
                    <p:cTn id="22" fill="hold">
                      <p:stCondLst>
                        <p:cond delay="indefinite"/>
                      </p:stCondLst>
                      <p:childTnLst>
                        <p:par>
                          <p:cTn id="23" fill="hold">
                            <p:stCondLst>
                              <p:cond delay="0"/>
                            </p:stCondLst>
                            <p:childTnLst>
                              <p:par>
                                <p:cTn id="24" presetID="49" presetClass="entr" presetSubtype="0" decel="100000" fill="hold" grpId="0" nodeType="clickEffect">
                                  <p:stCondLst>
                                    <p:cond delay="0"/>
                                  </p:stCondLst>
                                  <p:childTnLst>
                                    <p:set>
                                      <p:cBhvr>
                                        <p:cTn id="25" dur="1" fill="hold">
                                          <p:stCondLst>
                                            <p:cond delay="0"/>
                                          </p:stCondLst>
                                        </p:cTn>
                                        <p:tgtEl>
                                          <p:spTgt spid="51"/>
                                        </p:tgtEl>
                                        <p:attrNameLst>
                                          <p:attrName>style.visibility</p:attrName>
                                        </p:attrNameLst>
                                      </p:cBhvr>
                                      <p:to>
                                        <p:strVal val="visible"/>
                                      </p:to>
                                    </p:set>
                                    <p:anim calcmode="lin" valueType="num">
                                      <p:cBhvr>
                                        <p:cTn id="26" dur="1000" fill="hold"/>
                                        <p:tgtEl>
                                          <p:spTgt spid="51"/>
                                        </p:tgtEl>
                                        <p:attrNameLst>
                                          <p:attrName>ppt_w</p:attrName>
                                        </p:attrNameLst>
                                      </p:cBhvr>
                                      <p:tavLst>
                                        <p:tav tm="0">
                                          <p:val>
                                            <p:fltVal val="0"/>
                                          </p:val>
                                        </p:tav>
                                        <p:tav tm="100000">
                                          <p:val>
                                            <p:strVal val="#ppt_w"/>
                                          </p:val>
                                        </p:tav>
                                      </p:tavLst>
                                    </p:anim>
                                    <p:anim calcmode="lin" valueType="num">
                                      <p:cBhvr>
                                        <p:cTn id="27" dur="1000" fill="hold"/>
                                        <p:tgtEl>
                                          <p:spTgt spid="51"/>
                                        </p:tgtEl>
                                        <p:attrNameLst>
                                          <p:attrName>ppt_h</p:attrName>
                                        </p:attrNameLst>
                                      </p:cBhvr>
                                      <p:tavLst>
                                        <p:tav tm="0">
                                          <p:val>
                                            <p:fltVal val="0"/>
                                          </p:val>
                                        </p:tav>
                                        <p:tav tm="100000">
                                          <p:val>
                                            <p:strVal val="#ppt_h"/>
                                          </p:val>
                                        </p:tav>
                                      </p:tavLst>
                                    </p:anim>
                                    <p:anim calcmode="lin" valueType="num">
                                      <p:cBhvr>
                                        <p:cTn id="28" dur="1000" fill="hold"/>
                                        <p:tgtEl>
                                          <p:spTgt spid="51"/>
                                        </p:tgtEl>
                                        <p:attrNameLst>
                                          <p:attrName>style.rotation</p:attrName>
                                        </p:attrNameLst>
                                      </p:cBhvr>
                                      <p:tavLst>
                                        <p:tav tm="0">
                                          <p:val>
                                            <p:fltVal val="360"/>
                                          </p:val>
                                        </p:tav>
                                        <p:tav tm="100000">
                                          <p:val>
                                            <p:fltVal val="0"/>
                                          </p:val>
                                        </p:tav>
                                      </p:tavLst>
                                    </p:anim>
                                    <p:animEffect transition="in" filter="fade">
                                      <p:cBhvr>
                                        <p:cTn id="29" dur="1000"/>
                                        <p:tgtEl>
                                          <p:spTgt spid="51"/>
                                        </p:tgtEl>
                                      </p:cBhvr>
                                    </p:animEffect>
                                  </p:childTnLst>
                                </p:cTn>
                              </p:par>
                              <p:par>
                                <p:cTn id="30" presetID="10" presetClass="exit" presetSubtype="0" fill="hold" grpId="1" nodeType="withEffect">
                                  <p:stCondLst>
                                    <p:cond delay="0"/>
                                  </p:stCondLst>
                                  <p:childTnLst>
                                    <p:animEffect transition="out" filter="fade">
                                      <p:cBhvr>
                                        <p:cTn id="31" dur="1000"/>
                                        <p:tgtEl>
                                          <p:spTgt spid="31"/>
                                        </p:tgtEl>
                                      </p:cBhvr>
                                    </p:animEffect>
                                    <p:set>
                                      <p:cBhvr>
                                        <p:cTn id="32" dur="1" fill="hold">
                                          <p:stCondLst>
                                            <p:cond delay="999"/>
                                          </p:stCondLst>
                                        </p:cTn>
                                        <p:tgtEl>
                                          <p:spTgt spid="31"/>
                                        </p:tgtEl>
                                        <p:attrNameLst>
                                          <p:attrName>style.visibility</p:attrName>
                                        </p:attrNameLst>
                                      </p:cBhvr>
                                      <p:to>
                                        <p:strVal val="hidden"/>
                                      </p:to>
                                    </p:se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43012"/>
                                        </p:tgtEl>
                                        <p:attrNameLst>
                                          <p:attrName>style.visibility</p:attrName>
                                        </p:attrNameLst>
                                      </p:cBhvr>
                                      <p:to>
                                        <p:strVal val="visible"/>
                                      </p:to>
                                    </p:set>
                                    <p:animEffect transition="in" filter="fade">
                                      <p:cBhvr>
                                        <p:cTn id="36" dur="1000"/>
                                        <p:tgtEl>
                                          <p:spTgt spid="43012"/>
                                        </p:tgtEl>
                                      </p:cBhvr>
                                    </p:animEffect>
                                  </p:childTnLst>
                                </p:cTn>
                              </p:par>
                              <p:par>
                                <p:cTn id="37" presetID="10" presetClass="exit" presetSubtype="0" fill="hold" nodeType="withEffect">
                                  <p:stCondLst>
                                    <p:cond delay="0"/>
                                  </p:stCondLst>
                                  <p:childTnLst>
                                    <p:animEffect transition="out" filter="fade">
                                      <p:cBhvr>
                                        <p:cTn id="38" dur="1000"/>
                                        <p:tgtEl>
                                          <p:spTgt spid="21"/>
                                        </p:tgtEl>
                                      </p:cBhvr>
                                    </p:animEffect>
                                    <p:set>
                                      <p:cBhvr>
                                        <p:cTn id="39" dur="1" fill="hold">
                                          <p:stCondLst>
                                            <p:cond delay="999"/>
                                          </p:stCondLst>
                                        </p:cTn>
                                        <p:tgtEl>
                                          <p:spTgt spid="21"/>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1000"/>
                                        <p:tgtEl>
                                          <p:spTgt spid="32"/>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up)">
                                      <p:cBhvr>
                                        <p:cTn id="47" dur="2000"/>
                                        <p:tgtEl>
                                          <p:spTgt spid="30"/>
                                        </p:tgtEl>
                                      </p:cBhvr>
                                    </p:animEffect>
                                  </p:childTnLst>
                                </p:cTn>
                              </p:par>
                            </p:childTnLst>
                          </p:cTn>
                        </p:par>
                        <p:par>
                          <p:cTn id="48" fill="hold">
                            <p:stCondLst>
                              <p:cond delay="2000"/>
                            </p:stCondLst>
                            <p:childTnLst>
                              <p:par>
                                <p:cTn id="49" presetID="49" presetClass="entr" presetSubtype="0" decel="10000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1000" fill="hold"/>
                                        <p:tgtEl>
                                          <p:spTgt spid="29"/>
                                        </p:tgtEl>
                                        <p:attrNameLst>
                                          <p:attrName>ppt_w</p:attrName>
                                        </p:attrNameLst>
                                      </p:cBhvr>
                                      <p:tavLst>
                                        <p:tav tm="0">
                                          <p:val>
                                            <p:fltVal val="0"/>
                                          </p:val>
                                        </p:tav>
                                        <p:tav tm="100000">
                                          <p:val>
                                            <p:strVal val="#ppt_w"/>
                                          </p:val>
                                        </p:tav>
                                      </p:tavLst>
                                    </p:anim>
                                    <p:anim calcmode="lin" valueType="num">
                                      <p:cBhvr>
                                        <p:cTn id="52" dur="1000" fill="hold"/>
                                        <p:tgtEl>
                                          <p:spTgt spid="29"/>
                                        </p:tgtEl>
                                        <p:attrNameLst>
                                          <p:attrName>ppt_h</p:attrName>
                                        </p:attrNameLst>
                                      </p:cBhvr>
                                      <p:tavLst>
                                        <p:tav tm="0">
                                          <p:val>
                                            <p:fltVal val="0"/>
                                          </p:val>
                                        </p:tav>
                                        <p:tav tm="100000">
                                          <p:val>
                                            <p:strVal val="#ppt_h"/>
                                          </p:val>
                                        </p:tav>
                                      </p:tavLst>
                                    </p:anim>
                                    <p:anim calcmode="lin" valueType="num">
                                      <p:cBhvr>
                                        <p:cTn id="53" dur="1000" fill="hold"/>
                                        <p:tgtEl>
                                          <p:spTgt spid="29"/>
                                        </p:tgtEl>
                                        <p:attrNameLst>
                                          <p:attrName>style.rotation</p:attrName>
                                        </p:attrNameLst>
                                      </p:cBhvr>
                                      <p:tavLst>
                                        <p:tav tm="0">
                                          <p:val>
                                            <p:fltVal val="360"/>
                                          </p:val>
                                        </p:tav>
                                        <p:tav tm="100000">
                                          <p:val>
                                            <p:fltVal val="0"/>
                                          </p:val>
                                        </p:tav>
                                      </p:tavLst>
                                    </p:anim>
                                    <p:animEffect transition="in" filter="fade">
                                      <p:cBhvr>
                                        <p:cTn id="54" dur="10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1000"/>
                                        <p:tgtEl>
                                          <p:spTgt spid="28"/>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1000"/>
                                        <p:tgtEl>
                                          <p:spTgt spid="34"/>
                                        </p:tgtEl>
                                      </p:cBhvr>
                                    </p:animEffect>
                                  </p:childTnLst>
                                </p:cTn>
                              </p:par>
                            </p:childTnLst>
                          </p:cTn>
                        </p:par>
                        <p:par>
                          <p:cTn id="63" fill="hold">
                            <p:stCondLst>
                              <p:cond delay="1000"/>
                            </p:stCondLst>
                            <p:childTnLst>
                              <p:par>
                                <p:cTn id="64" presetID="22" presetClass="entr" presetSubtype="1" fill="hold" grpId="0" nodeType="afterEffect">
                                  <p:stCondLst>
                                    <p:cond delay="0"/>
                                  </p:stCondLst>
                                  <p:childTnLst>
                                    <p:set>
                                      <p:cBhvr>
                                        <p:cTn id="65" dur="1" fill="hold">
                                          <p:stCondLst>
                                            <p:cond delay="0"/>
                                          </p:stCondLst>
                                        </p:cTn>
                                        <p:tgtEl>
                                          <p:spTgt spid="33">
                                            <p:bg/>
                                          </p:spTgt>
                                        </p:tgtEl>
                                        <p:attrNameLst>
                                          <p:attrName>style.visibility</p:attrName>
                                        </p:attrNameLst>
                                      </p:cBhvr>
                                      <p:to>
                                        <p:strVal val="visible"/>
                                      </p:to>
                                    </p:set>
                                    <p:animEffect transition="in" filter="wipe(up)">
                                      <p:cBhvr>
                                        <p:cTn id="66" dur="7000"/>
                                        <p:tgtEl>
                                          <p:spTgt spid="33">
                                            <p:bg/>
                                          </p:spTgt>
                                        </p:tgtEl>
                                      </p:cBhvr>
                                    </p:animEffect>
                                  </p:childTnLst>
                                </p:cTn>
                              </p:par>
                              <p:par>
                                <p:cTn id="67" presetID="10" presetClass="entr" presetSubtype="0" fill="hold" nodeType="withEffect">
                                  <p:stCondLst>
                                    <p:cond delay="1000"/>
                                  </p:stCondLst>
                                  <p:childTnLst>
                                    <p:set>
                                      <p:cBhvr>
                                        <p:cTn id="68" dur="1" fill="hold">
                                          <p:stCondLst>
                                            <p:cond delay="0"/>
                                          </p:stCondLst>
                                        </p:cTn>
                                        <p:tgtEl>
                                          <p:spTgt spid="33">
                                            <p:txEl>
                                              <p:pRg st="0" end="0"/>
                                            </p:txEl>
                                          </p:spTgt>
                                        </p:tgtEl>
                                        <p:attrNameLst>
                                          <p:attrName>style.visibility</p:attrName>
                                        </p:attrNameLst>
                                      </p:cBhvr>
                                      <p:to>
                                        <p:strVal val="visible"/>
                                      </p:to>
                                    </p:set>
                                    <p:animEffect transition="in" filter="fade">
                                      <p:cBhvr>
                                        <p:cTn id="69" dur="1000"/>
                                        <p:tgtEl>
                                          <p:spTgt spid="33">
                                            <p:txEl>
                                              <p:pRg st="0" end="0"/>
                                            </p:txEl>
                                          </p:spTgt>
                                        </p:tgtEl>
                                      </p:cBhvr>
                                    </p:animEffect>
                                  </p:childTnLst>
                                </p:cTn>
                              </p:par>
                              <p:par>
                                <p:cTn id="70" presetID="10" presetClass="entr" presetSubtype="0" fill="hold" nodeType="withEffect">
                                  <p:stCondLst>
                                    <p:cond delay="2000"/>
                                  </p:stCondLst>
                                  <p:childTnLst>
                                    <p:set>
                                      <p:cBhvr>
                                        <p:cTn id="71" dur="1" fill="hold">
                                          <p:stCondLst>
                                            <p:cond delay="0"/>
                                          </p:stCondLst>
                                        </p:cTn>
                                        <p:tgtEl>
                                          <p:spTgt spid="33">
                                            <p:txEl>
                                              <p:pRg st="1" end="1"/>
                                            </p:txEl>
                                          </p:spTgt>
                                        </p:tgtEl>
                                        <p:attrNameLst>
                                          <p:attrName>style.visibility</p:attrName>
                                        </p:attrNameLst>
                                      </p:cBhvr>
                                      <p:to>
                                        <p:strVal val="visible"/>
                                      </p:to>
                                    </p:set>
                                    <p:animEffect transition="in" filter="fade">
                                      <p:cBhvr>
                                        <p:cTn id="72" dur="1000"/>
                                        <p:tgtEl>
                                          <p:spTgt spid="33">
                                            <p:txEl>
                                              <p:pRg st="1" end="1"/>
                                            </p:txEl>
                                          </p:spTgt>
                                        </p:tgtEl>
                                      </p:cBhvr>
                                    </p:animEffect>
                                  </p:childTnLst>
                                </p:cTn>
                              </p:par>
                              <p:par>
                                <p:cTn id="73" presetID="10" presetClass="entr" presetSubtype="0" fill="hold" nodeType="withEffect">
                                  <p:stCondLst>
                                    <p:cond delay="3000"/>
                                  </p:stCondLst>
                                  <p:childTnLst>
                                    <p:set>
                                      <p:cBhvr>
                                        <p:cTn id="74" dur="1" fill="hold">
                                          <p:stCondLst>
                                            <p:cond delay="0"/>
                                          </p:stCondLst>
                                        </p:cTn>
                                        <p:tgtEl>
                                          <p:spTgt spid="33">
                                            <p:txEl>
                                              <p:pRg st="2" end="2"/>
                                            </p:txEl>
                                          </p:spTgt>
                                        </p:tgtEl>
                                        <p:attrNameLst>
                                          <p:attrName>style.visibility</p:attrName>
                                        </p:attrNameLst>
                                      </p:cBhvr>
                                      <p:to>
                                        <p:strVal val="visible"/>
                                      </p:to>
                                    </p:set>
                                    <p:animEffect transition="in" filter="fade">
                                      <p:cBhvr>
                                        <p:cTn id="75" dur="1000"/>
                                        <p:tgtEl>
                                          <p:spTgt spid="33">
                                            <p:txEl>
                                              <p:pRg st="2" end="2"/>
                                            </p:txEl>
                                          </p:spTgt>
                                        </p:tgtEl>
                                      </p:cBhvr>
                                    </p:animEffect>
                                  </p:childTnLst>
                                </p:cTn>
                              </p:par>
                              <p:par>
                                <p:cTn id="76" presetID="10" presetClass="entr" presetSubtype="0" fill="hold" nodeType="withEffect">
                                  <p:stCondLst>
                                    <p:cond delay="4000"/>
                                  </p:stCondLst>
                                  <p:childTnLst>
                                    <p:set>
                                      <p:cBhvr>
                                        <p:cTn id="77" dur="1" fill="hold">
                                          <p:stCondLst>
                                            <p:cond delay="0"/>
                                          </p:stCondLst>
                                        </p:cTn>
                                        <p:tgtEl>
                                          <p:spTgt spid="33">
                                            <p:txEl>
                                              <p:pRg st="3" end="3"/>
                                            </p:txEl>
                                          </p:spTgt>
                                        </p:tgtEl>
                                        <p:attrNameLst>
                                          <p:attrName>style.visibility</p:attrName>
                                        </p:attrNameLst>
                                      </p:cBhvr>
                                      <p:to>
                                        <p:strVal val="visible"/>
                                      </p:to>
                                    </p:set>
                                    <p:animEffect transition="in" filter="fade">
                                      <p:cBhvr>
                                        <p:cTn id="78" dur="1000"/>
                                        <p:tgtEl>
                                          <p:spTgt spid="33">
                                            <p:txEl>
                                              <p:pRg st="3" end="3"/>
                                            </p:txEl>
                                          </p:spTgt>
                                        </p:tgtEl>
                                      </p:cBhvr>
                                    </p:animEffect>
                                  </p:childTnLst>
                                </p:cTn>
                              </p:par>
                              <p:par>
                                <p:cTn id="79" presetID="10" presetClass="entr" presetSubtype="0" fill="hold" nodeType="withEffect">
                                  <p:stCondLst>
                                    <p:cond delay="5000"/>
                                  </p:stCondLst>
                                  <p:childTnLst>
                                    <p:set>
                                      <p:cBhvr>
                                        <p:cTn id="80" dur="1" fill="hold">
                                          <p:stCondLst>
                                            <p:cond delay="0"/>
                                          </p:stCondLst>
                                        </p:cTn>
                                        <p:tgtEl>
                                          <p:spTgt spid="33">
                                            <p:txEl>
                                              <p:pRg st="4" end="4"/>
                                            </p:txEl>
                                          </p:spTgt>
                                        </p:tgtEl>
                                        <p:attrNameLst>
                                          <p:attrName>style.visibility</p:attrName>
                                        </p:attrNameLst>
                                      </p:cBhvr>
                                      <p:to>
                                        <p:strVal val="visible"/>
                                      </p:to>
                                    </p:set>
                                    <p:animEffect transition="in" filter="fade">
                                      <p:cBhvr>
                                        <p:cTn id="81" dur="1000"/>
                                        <p:tgtEl>
                                          <p:spTgt spid="33">
                                            <p:txEl>
                                              <p:pRg st="4" end="4"/>
                                            </p:txEl>
                                          </p:spTgt>
                                        </p:tgtEl>
                                      </p:cBhvr>
                                    </p:animEffect>
                                  </p:childTnLst>
                                </p:cTn>
                              </p:par>
                              <p:par>
                                <p:cTn id="82" presetID="10" presetClass="entr" presetSubtype="0" fill="hold" nodeType="withEffect">
                                  <p:stCondLst>
                                    <p:cond delay="6000"/>
                                  </p:stCondLst>
                                  <p:childTnLst>
                                    <p:set>
                                      <p:cBhvr>
                                        <p:cTn id="83" dur="1" fill="hold">
                                          <p:stCondLst>
                                            <p:cond delay="0"/>
                                          </p:stCondLst>
                                        </p:cTn>
                                        <p:tgtEl>
                                          <p:spTgt spid="33">
                                            <p:txEl>
                                              <p:pRg st="5" end="5"/>
                                            </p:txEl>
                                          </p:spTgt>
                                        </p:tgtEl>
                                        <p:attrNameLst>
                                          <p:attrName>style.visibility</p:attrName>
                                        </p:attrNameLst>
                                      </p:cBhvr>
                                      <p:to>
                                        <p:strVal val="visible"/>
                                      </p:to>
                                    </p:set>
                                    <p:animEffect transition="in" filter="fade">
                                      <p:cBhvr>
                                        <p:cTn id="84" dur="1000"/>
                                        <p:tgtEl>
                                          <p:spTgt spid="33">
                                            <p:txEl>
                                              <p:pRg st="5" end="5"/>
                                            </p:txEl>
                                          </p:spTgt>
                                        </p:tgtEl>
                                      </p:cBhvr>
                                    </p:animEffect>
                                  </p:childTnLst>
                                </p:cTn>
                              </p:par>
                              <p:par>
                                <p:cTn id="85" presetID="10" presetClass="entr" presetSubtype="0" fill="hold" nodeType="withEffect">
                                  <p:stCondLst>
                                    <p:cond delay="7000"/>
                                  </p:stCondLst>
                                  <p:childTnLst>
                                    <p:set>
                                      <p:cBhvr>
                                        <p:cTn id="86" dur="1" fill="hold">
                                          <p:stCondLst>
                                            <p:cond delay="0"/>
                                          </p:stCondLst>
                                        </p:cTn>
                                        <p:tgtEl>
                                          <p:spTgt spid="33">
                                            <p:txEl>
                                              <p:pRg st="6" end="6"/>
                                            </p:txEl>
                                          </p:spTgt>
                                        </p:tgtEl>
                                        <p:attrNameLst>
                                          <p:attrName>style.visibility</p:attrName>
                                        </p:attrNameLst>
                                      </p:cBhvr>
                                      <p:to>
                                        <p:strVal val="visible"/>
                                      </p:to>
                                    </p:set>
                                    <p:animEffect transition="in" filter="fade">
                                      <p:cBhvr>
                                        <p:cTn id="87" dur="1000"/>
                                        <p:tgtEl>
                                          <p:spTgt spid="33">
                                            <p:txEl>
                                              <p:pRg st="6" end="6"/>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wipe(left)">
                                      <p:cBhvr>
                                        <p:cTn id="92" dur="1000"/>
                                        <p:tgtEl>
                                          <p:spTgt spid="38"/>
                                        </p:tgtEl>
                                      </p:cBhvr>
                                    </p:animEffect>
                                  </p:childTnLst>
                                </p:cTn>
                              </p:par>
                            </p:childTnLst>
                          </p:cTn>
                        </p:par>
                        <p:par>
                          <p:cTn id="93" fill="hold">
                            <p:stCondLst>
                              <p:cond delay="1000"/>
                            </p:stCondLst>
                            <p:childTnLst>
                              <p:par>
                                <p:cTn id="94" presetID="10" presetClass="exit" presetSubtype="0" fill="hold" grpId="1" nodeType="afterEffect">
                                  <p:stCondLst>
                                    <p:cond delay="0"/>
                                  </p:stCondLst>
                                  <p:childTnLst>
                                    <p:animEffect transition="out" filter="fade">
                                      <p:cBhvr>
                                        <p:cTn id="95" dur="1000"/>
                                        <p:tgtEl>
                                          <p:spTgt spid="23"/>
                                        </p:tgtEl>
                                      </p:cBhvr>
                                    </p:animEffect>
                                    <p:set>
                                      <p:cBhvr>
                                        <p:cTn id="96" dur="1" fill="hold">
                                          <p:stCondLst>
                                            <p:cond delay="999"/>
                                          </p:stCondLst>
                                        </p:cTn>
                                        <p:tgtEl>
                                          <p:spTgt spid="23"/>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1000"/>
                                        <p:tgtEl>
                                          <p:spTgt spid="22"/>
                                        </p:tgtEl>
                                      </p:cBhvr>
                                    </p:animEffect>
                                    <p:set>
                                      <p:cBhvr>
                                        <p:cTn id="99" dur="1" fill="hold">
                                          <p:stCondLst>
                                            <p:cond delay="999"/>
                                          </p:stCondLst>
                                        </p:cTn>
                                        <p:tgtEl>
                                          <p:spTgt spid="22"/>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29"/>
                                        </p:tgtEl>
                                      </p:cBhvr>
                                    </p:animEffect>
                                    <p:set>
                                      <p:cBhvr>
                                        <p:cTn id="102" dur="1" fill="hold">
                                          <p:stCondLst>
                                            <p:cond delay="999"/>
                                          </p:stCondLst>
                                        </p:cTn>
                                        <p:tgtEl>
                                          <p:spTgt spid="29"/>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1000"/>
                                        <p:tgtEl>
                                          <p:spTgt spid="28"/>
                                        </p:tgtEl>
                                      </p:cBhvr>
                                    </p:animEffect>
                                    <p:set>
                                      <p:cBhvr>
                                        <p:cTn id="105" dur="1" fill="hold">
                                          <p:stCondLst>
                                            <p:cond delay="999"/>
                                          </p:stCondLst>
                                        </p:cTn>
                                        <p:tgtEl>
                                          <p:spTgt spid="28"/>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00"/>
                                        <p:tgtEl>
                                          <p:spTgt spid="43012"/>
                                        </p:tgtEl>
                                      </p:cBhvr>
                                    </p:animEffect>
                                    <p:set>
                                      <p:cBhvr>
                                        <p:cTn id="108" dur="1" fill="hold">
                                          <p:stCondLst>
                                            <p:cond delay="999"/>
                                          </p:stCondLst>
                                        </p:cTn>
                                        <p:tgtEl>
                                          <p:spTgt spid="43012"/>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30"/>
                                        </p:tgtEl>
                                      </p:cBhvr>
                                    </p:animEffect>
                                    <p:set>
                                      <p:cBhvr>
                                        <p:cTn id="111" dur="1" fill="hold">
                                          <p:stCondLst>
                                            <p:cond delay="999"/>
                                          </p:stCondLst>
                                        </p:cTn>
                                        <p:tgtEl>
                                          <p:spTgt spid="30"/>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1000"/>
                                        <p:tgtEl>
                                          <p:spTgt spid="34"/>
                                        </p:tgtEl>
                                      </p:cBhvr>
                                    </p:animEffect>
                                    <p:set>
                                      <p:cBhvr>
                                        <p:cTn id="114" dur="1" fill="hold">
                                          <p:stCondLst>
                                            <p:cond delay="999"/>
                                          </p:stCondLst>
                                        </p:cTn>
                                        <p:tgtEl>
                                          <p:spTgt spid="34"/>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1000"/>
                                        <p:tgtEl>
                                          <p:spTgt spid="33">
                                            <p:txEl>
                                              <p:pRg st="0" end="0"/>
                                            </p:txEl>
                                          </p:spTgt>
                                        </p:tgtEl>
                                      </p:cBhvr>
                                    </p:animEffect>
                                    <p:set>
                                      <p:cBhvr>
                                        <p:cTn id="117" dur="1" fill="hold">
                                          <p:stCondLst>
                                            <p:cond delay="999"/>
                                          </p:stCondLst>
                                        </p:cTn>
                                        <p:tgtEl>
                                          <p:spTgt spid="33">
                                            <p:txEl>
                                              <p:pRg st="0" end="0"/>
                                            </p:txEl>
                                          </p:spTgt>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1000"/>
                                        <p:tgtEl>
                                          <p:spTgt spid="33">
                                            <p:txEl>
                                              <p:pRg st="1" end="1"/>
                                            </p:txEl>
                                          </p:spTgt>
                                        </p:tgtEl>
                                      </p:cBhvr>
                                    </p:animEffect>
                                    <p:set>
                                      <p:cBhvr>
                                        <p:cTn id="120" dur="1" fill="hold">
                                          <p:stCondLst>
                                            <p:cond delay="999"/>
                                          </p:stCondLst>
                                        </p:cTn>
                                        <p:tgtEl>
                                          <p:spTgt spid="33">
                                            <p:txEl>
                                              <p:pRg st="1" end="1"/>
                                            </p:txEl>
                                          </p:spTgt>
                                        </p:tgtEl>
                                        <p:attrNameLst>
                                          <p:attrName>style.visibility</p:attrName>
                                        </p:attrNameLst>
                                      </p:cBhvr>
                                      <p:to>
                                        <p:strVal val="hidden"/>
                                      </p:to>
                                    </p:set>
                                  </p:childTnLst>
                                </p:cTn>
                              </p:par>
                              <p:par>
                                <p:cTn id="121" presetID="10" presetClass="exit" presetSubtype="0" fill="hold" grpId="1" nodeType="withEffect">
                                  <p:stCondLst>
                                    <p:cond delay="0"/>
                                  </p:stCondLst>
                                  <p:childTnLst>
                                    <p:animEffect transition="out" filter="fade">
                                      <p:cBhvr>
                                        <p:cTn id="122" dur="1000"/>
                                        <p:tgtEl>
                                          <p:spTgt spid="33">
                                            <p:txEl>
                                              <p:pRg st="2" end="2"/>
                                            </p:txEl>
                                          </p:spTgt>
                                        </p:tgtEl>
                                      </p:cBhvr>
                                    </p:animEffect>
                                    <p:set>
                                      <p:cBhvr>
                                        <p:cTn id="123" dur="1" fill="hold">
                                          <p:stCondLst>
                                            <p:cond delay="999"/>
                                          </p:stCondLst>
                                        </p:cTn>
                                        <p:tgtEl>
                                          <p:spTgt spid="33">
                                            <p:txEl>
                                              <p:pRg st="2" end="2"/>
                                            </p:txEl>
                                          </p:spTgt>
                                        </p:tgtEl>
                                        <p:attrNameLst>
                                          <p:attrName>style.visibility</p:attrName>
                                        </p:attrNameLst>
                                      </p:cBhvr>
                                      <p:to>
                                        <p:strVal val="hidden"/>
                                      </p:to>
                                    </p:set>
                                  </p:childTnLst>
                                </p:cTn>
                              </p:par>
                              <p:par>
                                <p:cTn id="124" presetID="10" presetClass="exit" presetSubtype="0" fill="hold" grpId="1" nodeType="withEffect">
                                  <p:stCondLst>
                                    <p:cond delay="0"/>
                                  </p:stCondLst>
                                  <p:childTnLst>
                                    <p:animEffect transition="out" filter="fade">
                                      <p:cBhvr>
                                        <p:cTn id="125" dur="1000"/>
                                        <p:tgtEl>
                                          <p:spTgt spid="33">
                                            <p:txEl>
                                              <p:pRg st="3" end="3"/>
                                            </p:txEl>
                                          </p:spTgt>
                                        </p:tgtEl>
                                      </p:cBhvr>
                                    </p:animEffect>
                                    <p:set>
                                      <p:cBhvr>
                                        <p:cTn id="126" dur="1" fill="hold">
                                          <p:stCondLst>
                                            <p:cond delay="999"/>
                                          </p:stCondLst>
                                        </p:cTn>
                                        <p:tgtEl>
                                          <p:spTgt spid="33">
                                            <p:txEl>
                                              <p:pRg st="3" end="3"/>
                                            </p:txEl>
                                          </p:spTgt>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1000"/>
                                        <p:tgtEl>
                                          <p:spTgt spid="33">
                                            <p:txEl>
                                              <p:pRg st="4" end="4"/>
                                            </p:txEl>
                                          </p:spTgt>
                                        </p:tgtEl>
                                      </p:cBhvr>
                                    </p:animEffect>
                                    <p:set>
                                      <p:cBhvr>
                                        <p:cTn id="129" dur="1" fill="hold">
                                          <p:stCondLst>
                                            <p:cond delay="999"/>
                                          </p:stCondLst>
                                        </p:cTn>
                                        <p:tgtEl>
                                          <p:spTgt spid="33">
                                            <p:txEl>
                                              <p:pRg st="4" end="4"/>
                                            </p:txEl>
                                          </p:spTgt>
                                        </p:tgtEl>
                                        <p:attrNameLst>
                                          <p:attrName>style.visibility</p:attrName>
                                        </p:attrNameLst>
                                      </p:cBhvr>
                                      <p:to>
                                        <p:strVal val="hidden"/>
                                      </p:to>
                                    </p:set>
                                  </p:childTnLst>
                                </p:cTn>
                              </p:par>
                              <p:par>
                                <p:cTn id="130" presetID="10" presetClass="exit" presetSubtype="0" fill="hold" grpId="1" nodeType="withEffect">
                                  <p:stCondLst>
                                    <p:cond delay="0"/>
                                  </p:stCondLst>
                                  <p:childTnLst>
                                    <p:animEffect transition="out" filter="fade">
                                      <p:cBhvr>
                                        <p:cTn id="131" dur="1000"/>
                                        <p:tgtEl>
                                          <p:spTgt spid="33">
                                            <p:txEl>
                                              <p:pRg st="5" end="5"/>
                                            </p:txEl>
                                          </p:spTgt>
                                        </p:tgtEl>
                                      </p:cBhvr>
                                    </p:animEffect>
                                    <p:set>
                                      <p:cBhvr>
                                        <p:cTn id="132" dur="1" fill="hold">
                                          <p:stCondLst>
                                            <p:cond delay="999"/>
                                          </p:stCondLst>
                                        </p:cTn>
                                        <p:tgtEl>
                                          <p:spTgt spid="33">
                                            <p:txEl>
                                              <p:pRg st="5" end="5"/>
                                            </p:txEl>
                                          </p:spTgt>
                                        </p:tgtEl>
                                        <p:attrNameLst>
                                          <p:attrName>style.visibility</p:attrName>
                                        </p:attrNameLst>
                                      </p:cBhvr>
                                      <p:to>
                                        <p:strVal val="hidden"/>
                                      </p:to>
                                    </p:set>
                                  </p:childTnLst>
                                </p:cTn>
                              </p:par>
                              <p:par>
                                <p:cTn id="133" presetID="10" presetClass="exit" presetSubtype="0" fill="hold" grpId="2" nodeType="withEffect">
                                  <p:stCondLst>
                                    <p:cond delay="0"/>
                                  </p:stCondLst>
                                  <p:childTnLst>
                                    <p:animEffect transition="out" filter="fade">
                                      <p:cBhvr>
                                        <p:cTn id="134" dur="1000"/>
                                        <p:tgtEl>
                                          <p:spTgt spid="33">
                                            <p:bg/>
                                          </p:spTgt>
                                        </p:tgtEl>
                                      </p:cBhvr>
                                    </p:animEffect>
                                    <p:set>
                                      <p:cBhvr>
                                        <p:cTn id="135" dur="1" fill="hold">
                                          <p:stCondLst>
                                            <p:cond delay="999"/>
                                          </p:stCondLst>
                                        </p:cTn>
                                        <p:tgtEl>
                                          <p:spTgt spid="33">
                                            <p:bg/>
                                          </p:spTgt>
                                        </p:tgtEl>
                                        <p:attrNameLst>
                                          <p:attrName>style.visibility</p:attrName>
                                        </p:attrNameLst>
                                      </p:cBhvr>
                                      <p:to>
                                        <p:strVal val="hidden"/>
                                      </p:to>
                                    </p:set>
                                  </p:childTnLst>
                                </p:cTn>
                              </p:par>
                              <p:par>
                                <p:cTn id="136" presetID="10" presetClass="exit" presetSubtype="0" fill="hold" grpId="1" nodeType="withEffect">
                                  <p:stCondLst>
                                    <p:cond delay="0"/>
                                  </p:stCondLst>
                                  <p:childTnLst>
                                    <p:animEffect transition="out" filter="fade">
                                      <p:cBhvr>
                                        <p:cTn id="137" dur="1000"/>
                                        <p:tgtEl>
                                          <p:spTgt spid="33">
                                            <p:txEl>
                                              <p:pRg st="6" end="6"/>
                                            </p:txEl>
                                          </p:spTgt>
                                        </p:tgtEl>
                                      </p:cBhvr>
                                    </p:animEffect>
                                    <p:set>
                                      <p:cBhvr>
                                        <p:cTn id="138" dur="1" fill="hold">
                                          <p:stCondLst>
                                            <p:cond delay="999"/>
                                          </p:stCondLst>
                                        </p:cTn>
                                        <p:tgtEl>
                                          <p:spTgt spid="33">
                                            <p:txEl>
                                              <p:pRg st="6" end="6"/>
                                            </p:txEl>
                                          </p:spTgt>
                                        </p:tgtEl>
                                        <p:attrNameLst>
                                          <p:attrName>style.visibility</p:attrName>
                                        </p:attrNameLst>
                                      </p:cBhvr>
                                      <p:to>
                                        <p:strVal val="hidden"/>
                                      </p:to>
                                    </p:set>
                                  </p:childTnLst>
                                </p:cTn>
                              </p:par>
                            </p:childTnLst>
                          </p:cTn>
                        </p:par>
                        <p:par>
                          <p:cTn id="139" fill="hold">
                            <p:stCondLst>
                              <p:cond delay="2000"/>
                            </p:stCondLst>
                            <p:childTnLst>
                              <p:par>
                                <p:cTn id="140" presetID="10" presetClass="exit" presetSubtype="0" fill="hold" grpId="1" nodeType="afterEffect">
                                  <p:stCondLst>
                                    <p:cond delay="0"/>
                                  </p:stCondLst>
                                  <p:childTnLst>
                                    <p:animEffect transition="out" filter="fade">
                                      <p:cBhvr>
                                        <p:cTn id="141" dur="1000"/>
                                        <p:tgtEl>
                                          <p:spTgt spid="32"/>
                                        </p:tgtEl>
                                      </p:cBhvr>
                                    </p:animEffect>
                                    <p:set>
                                      <p:cBhvr>
                                        <p:cTn id="142" dur="1" fill="hold">
                                          <p:stCondLst>
                                            <p:cond delay="999"/>
                                          </p:stCondLst>
                                        </p:cTn>
                                        <p:tgtEl>
                                          <p:spTgt spid="32"/>
                                        </p:tgtEl>
                                        <p:attrNameLst>
                                          <p:attrName>style.visibility</p:attrName>
                                        </p:attrNameLst>
                                      </p:cBhvr>
                                      <p:to>
                                        <p:strVal val="hidden"/>
                                      </p:to>
                                    </p:set>
                                  </p:childTnLst>
                                </p:cTn>
                              </p:par>
                              <p:par>
                                <p:cTn id="143" presetID="42" presetClass="entr" presetSubtype="0" fill="hold" grpId="0" nodeType="withEffect">
                                  <p:stCondLst>
                                    <p:cond delay="0"/>
                                  </p:stCondLst>
                                  <p:childTnLst>
                                    <p:set>
                                      <p:cBhvr>
                                        <p:cTn id="144" dur="1" fill="hold">
                                          <p:stCondLst>
                                            <p:cond delay="0"/>
                                          </p:stCondLst>
                                        </p:cTn>
                                        <p:tgtEl>
                                          <p:spTgt spid="36"/>
                                        </p:tgtEl>
                                        <p:attrNameLst>
                                          <p:attrName>style.visibility</p:attrName>
                                        </p:attrNameLst>
                                      </p:cBhvr>
                                      <p:to>
                                        <p:strVal val="visible"/>
                                      </p:to>
                                    </p:set>
                                    <p:animEffect transition="in" filter="fade">
                                      <p:cBhvr>
                                        <p:cTn id="145" dur="1000"/>
                                        <p:tgtEl>
                                          <p:spTgt spid="36"/>
                                        </p:tgtEl>
                                      </p:cBhvr>
                                    </p:animEffect>
                                    <p:anim calcmode="lin" valueType="num">
                                      <p:cBhvr>
                                        <p:cTn id="146" dur="1000" fill="hold"/>
                                        <p:tgtEl>
                                          <p:spTgt spid="36"/>
                                        </p:tgtEl>
                                        <p:attrNameLst>
                                          <p:attrName>ppt_x</p:attrName>
                                        </p:attrNameLst>
                                      </p:cBhvr>
                                      <p:tavLst>
                                        <p:tav tm="0">
                                          <p:val>
                                            <p:strVal val="#ppt_x"/>
                                          </p:val>
                                        </p:tav>
                                        <p:tav tm="100000">
                                          <p:val>
                                            <p:strVal val="#ppt_x"/>
                                          </p:val>
                                        </p:tav>
                                      </p:tavLst>
                                    </p:anim>
                                    <p:anim calcmode="lin" valueType="num">
                                      <p:cBhvr>
                                        <p:cTn id="147" dur="1000" fill="hold"/>
                                        <p:tgtEl>
                                          <p:spTgt spid="36"/>
                                        </p:tgtEl>
                                        <p:attrNameLst>
                                          <p:attrName>ppt_y</p:attrName>
                                        </p:attrNameLst>
                                      </p:cBhvr>
                                      <p:tavLst>
                                        <p:tav tm="0">
                                          <p:val>
                                            <p:strVal val="#ppt_y+.1"/>
                                          </p:val>
                                        </p:tav>
                                        <p:tav tm="100000">
                                          <p:val>
                                            <p:strVal val="#ppt_y"/>
                                          </p:val>
                                        </p:tav>
                                      </p:tavLst>
                                    </p:anim>
                                  </p:childTnLst>
                                </p:cTn>
                              </p:par>
                              <p:par>
                                <p:cTn id="148" presetID="10" presetClass="exit" presetSubtype="0" fill="hold" grpId="0" nodeType="withEffect">
                                  <p:stCondLst>
                                    <p:cond delay="0"/>
                                  </p:stCondLst>
                                  <p:childTnLst>
                                    <p:animEffect transition="out" filter="fade">
                                      <p:cBhvr>
                                        <p:cTn id="149" dur="1000"/>
                                        <p:tgtEl>
                                          <p:spTgt spid="19"/>
                                        </p:tgtEl>
                                      </p:cBhvr>
                                    </p:animEffect>
                                    <p:set>
                                      <p:cBhvr>
                                        <p:cTn id="150" dur="1" fill="hold">
                                          <p:stCondLst>
                                            <p:cond delay="999"/>
                                          </p:stCondLst>
                                        </p:cTn>
                                        <p:tgtEl>
                                          <p:spTgt spid="19"/>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1000"/>
                                        <p:tgtEl>
                                          <p:spTgt spid="51"/>
                                        </p:tgtEl>
                                      </p:cBhvr>
                                    </p:animEffect>
                                    <p:set>
                                      <p:cBhvr>
                                        <p:cTn id="153" dur="1" fill="hold">
                                          <p:stCondLst>
                                            <p:cond delay="999"/>
                                          </p:stCondLst>
                                        </p:cTn>
                                        <p:tgtEl>
                                          <p:spTgt spid="51"/>
                                        </p:tgtEl>
                                        <p:attrNameLst>
                                          <p:attrName>style.visibility</p:attrName>
                                        </p:attrNameLst>
                                      </p:cBhvr>
                                      <p:to>
                                        <p:strVal val="hidden"/>
                                      </p:to>
                                    </p:set>
                                  </p:childTnLst>
                                </p:cTn>
                              </p:par>
                              <p:par>
                                <p:cTn id="154" presetID="10" presetClass="exit" presetSubtype="0" fill="hold" nodeType="withEffect">
                                  <p:stCondLst>
                                    <p:cond delay="0"/>
                                  </p:stCondLst>
                                  <p:childTnLst>
                                    <p:animEffect transition="out" filter="fade">
                                      <p:cBhvr>
                                        <p:cTn id="155" dur="1000"/>
                                        <p:tgtEl>
                                          <p:spTgt spid="38"/>
                                        </p:tgtEl>
                                      </p:cBhvr>
                                    </p:animEffect>
                                    <p:set>
                                      <p:cBhvr>
                                        <p:cTn id="156" dur="1" fill="hold">
                                          <p:stCondLst>
                                            <p:cond delay="9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51" grpId="0" animBg="1"/>
      <p:bldP spid="51" grpId="1" animBg="1"/>
      <p:bldP spid="22" grpId="0" animBg="1"/>
      <p:bldP spid="22" grpId="1" animBg="1"/>
      <p:bldP spid="28" grpId="0" animBg="1"/>
      <p:bldP spid="28" grpId="1" animBg="1"/>
      <p:bldP spid="30" grpId="0" animBg="1"/>
      <p:bldP spid="30" grpId="1" animBg="1"/>
      <p:bldP spid="29" grpId="0" animBg="1"/>
      <p:bldP spid="29" grpId="1" animBg="1"/>
      <p:bldP spid="23" grpId="0" animBg="1"/>
      <p:bldP spid="23" grpId="1" animBg="1"/>
      <p:bldP spid="32" grpId="0" animBg="1"/>
      <p:bldP spid="32" grpId="1" animBg="1"/>
      <p:bldP spid="33" grpId="0" uiExpand="1" build="allAtOnce" animBg="1"/>
      <p:bldP spid="33" grpId="1" uiExpand="1" build="allAtOnce"/>
      <p:bldP spid="33" grpId="2" uiExpand="1" build="allAtOnce" animBg="1"/>
      <p:bldP spid="34" grpId="0" animBg="1"/>
      <p:bldP spid="34" grpId="1" animBg="1"/>
      <p:bldP spid="36" grpId="0"/>
      <p:bldP spid="31" grpId="0"/>
      <p:bldP spid="31" grpId="1"/>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773275"/>
          </a:xfrm>
          <a:prstGeom prst="rect">
            <a:avLst/>
          </a:prstGeom>
        </p:spPr>
        <p:txBody>
          <a:bodyPr wrap="square">
            <a:spAutoFit/>
          </a:bodyPr>
          <a:lstStyle/>
          <a:p>
            <a:r>
              <a:rPr lang="en-US" dirty="0" smtClean="0">
                <a:hlinkClick r:id="rId2"/>
              </a:rPr>
              <a:t>https://en.wikipedia.org/wiki/Olive_Oatman</a:t>
            </a:r>
            <a:endParaRPr lang="en-US" dirty="0" smtClean="0"/>
          </a:p>
          <a:p>
            <a:r>
              <a:rPr lang="en-US" dirty="0" smtClean="0"/>
              <a:t>	</a:t>
            </a:r>
            <a:r>
              <a:rPr lang="en-US" b="1" dirty="0" smtClean="0"/>
              <a:t>Olive Ann </a:t>
            </a:r>
            <a:r>
              <a:rPr lang="en-US" b="1" dirty="0" err="1" smtClean="0"/>
              <a:t>Oatman</a:t>
            </a:r>
            <a:r>
              <a:rPr lang="en-US" dirty="0" smtClean="0"/>
              <a:t> (September 7, 1837 – March 21,</a:t>
            </a:r>
          </a:p>
          <a:p>
            <a:r>
              <a:rPr lang="en-US" dirty="0" smtClean="0"/>
              <a:t> 1903) was a woman from Illinois whose family was killed in </a:t>
            </a:r>
          </a:p>
          <a:p>
            <a:r>
              <a:rPr lang="en-US" dirty="0" smtClean="0"/>
              <a:t>1851, when she was fourteen, in present-day Arizona by a </a:t>
            </a:r>
          </a:p>
          <a:p>
            <a:r>
              <a:rPr lang="en-US" dirty="0" smtClean="0"/>
              <a:t>Native American tribe, possibly the </a:t>
            </a:r>
            <a:r>
              <a:rPr lang="en-US" dirty="0" err="1" smtClean="0"/>
              <a:t>Tolkepayas</a:t>
            </a:r>
            <a:r>
              <a:rPr lang="en-US" dirty="0" smtClean="0"/>
              <a:t>; they captured</a:t>
            </a:r>
          </a:p>
          <a:p>
            <a:r>
              <a:rPr lang="en-US" dirty="0" smtClean="0"/>
              <a:t> and enslaved her and her sister and later sold them to the</a:t>
            </a:r>
          </a:p>
          <a:p>
            <a:r>
              <a:rPr lang="en-US" dirty="0" smtClean="0"/>
              <a:t> Mohave people.</a:t>
            </a:r>
            <a:r>
              <a:rPr lang="en-US" baseline="30000" dirty="0" smtClean="0"/>
              <a:t> </a:t>
            </a:r>
            <a:r>
              <a:rPr lang="en-US" dirty="0" smtClean="0"/>
              <a:t>After several years with the Mohave, during</a:t>
            </a:r>
          </a:p>
          <a:p>
            <a:r>
              <a:rPr lang="en-US" dirty="0" smtClean="0"/>
              <a:t> which her sister died of hunger, she returned to white society,</a:t>
            </a:r>
          </a:p>
          <a:p>
            <a:r>
              <a:rPr lang="en-US" dirty="0" smtClean="0"/>
              <a:t> five years after being carried off.</a:t>
            </a:r>
          </a:p>
          <a:p>
            <a:r>
              <a:rPr lang="en-US" dirty="0" smtClean="0"/>
              <a:t>	In subsequent years, the tale of </a:t>
            </a:r>
            <a:r>
              <a:rPr lang="en-US" dirty="0" err="1" smtClean="0"/>
              <a:t>Oatman</a:t>
            </a:r>
            <a:r>
              <a:rPr lang="en-US" dirty="0" smtClean="0"/>
              <a:t> came to be </a:t>
            </a:r>
          </a:p>
          <a:p>
            <a:r>
              <a:rPr lang="en-US" dirty="0" smtClean="0"/>
              <a:t>retold  with dramatic license in the press, in her own "memoir“</a:t>
            </a:r>
          </a:p>
          <a:p>
            <a:r>
              <a:rPr lang="en-US" dirty="0" smtClean="0"/>
              <a:t> and speeches, novels, plays, movies and poetry. The story </a:t>
            </a:r>
          </a:p>
          <a:p>
            <a:r>
              <a:rPr lang="en-US" dirty="0" smtClean="0"/>
              <a:t>resonated in the media of the time and long afterward, </a:t>
            </a:r>
          </a:p>
          <a:p>
            <a:r>
              <a:rPr lang="en-US" dirty="0" smtClean="0"/>
              <a:t>partly owing to the prominent blue tattooing of </a:t>
            </a:r>
            <a:r>
              <a:rPr lang="en-US" dirty="0" err="1" smtClean="0"/>
              <a:t>Oatman's</a:t>
            </a:r>
            <a:r>
              <a:rPr lang="en-US" dirty="0" smtClean="0"/>
              <a:t> </a:t>
            </a:r>
          </a:p>
          <a:p>
            <a:r>
              <a:rPr lang="en-US" dirty="0" smtClean="0"/>
              <a:t>face by the Mohave. Much of what actually occurred during</a:t>
            </a:r>
          </a:p>
          <a:p>
            <a:r>
              <a:rPr lang="en-US" dirty="0" smtClean="0"/>
              <a:t> her time with the Native Americans remains unknown.</a:t>
            </a:r>
          </a:p>
          <a:p>
            <a:r>
              <a:rPr lang="en-US" dirty="0" smtClean="0"/>
              <a:t>	Born into the family of </a:t>
            </a:r>
            <a:r>
              <a:rPr lang="en-US" dirty="0" err="1" smtClean="0"/>
              <a:t>Roys</a:t>
            </a:r>
            <a:r>
              <a:rPr lang="en-US" dirty="0" smtClean="0"/>
              <a:t> and Mary Ann </a:t>
            </a:r>
            <a:r>
              <a:rPr lang="en-US" dirty="0" err="1" smtClean="0"/>
              <a:t>Oatman</a:t>
            </a:r>
            <a:r>
              <a:rPr lang="en-US" dirty="0" smtClean="0"/>
              <a:t>, Olive </a:t>
            </a:r>
            <a:r>
              <a:rPr lang="en-US" dirty="0" err="1" smtClean="0"/>
              <a:t>Oatman</a:t>
            </a:r>
            <a:r>
              <a:rPr lang="en-US" dirty="0" smtClean="0"/>
              <a:t> was one of seven siblings. She grew up in the Mormon religion.  In 1850, the </a:t>
            </a:r>
            <a:r>
              <a:rPr lang="en-US" dirty="0" err="1" smtClean="0"/>
              <a:t>Oatman</a:t>
            </a:r>
            <a:r>
              <a:rPr lang="en-US" dirty="0" smtClean="0"/>
              <a:t> family joined a wagon train led by James C. Brewster, a member of The Church of Jesus Christ of Latter-day Saints (LDS Church), whose attacks on, and disagreements with, the church leadership in Salt Lake City, Utah, had caused him to break with the followers of Brigham Young in Utah and lead his followers — </a:t>
            </a:r>
            <a:r>
              <a:rPr lang="en-US" dirty="0" err="1" smtClean="0"/>
              <a:t>Brewsterites</a:t>
            </a:r>
            <a:r>
              <a:rPr lang="en-US" dirty="0" smtClean="0"/>
              <a:t> — to California, which he claimed was the "intended place of gathering" for the Mormons.</a:t>
            </a:r>
          </a:p>
          <a:p>
            <a:r>
              <a:rPr lang="en-US" dirty="0" smtClean="0"/>
              <a:t>	The </a:t>
            </a:r>
            <a:r>
              <a:rPr lang="en-US" dirty="0" err="1" smtClean="0"/>
              <a:t>Brewsterite</a:t>
            </a:r>
            <a:r>
              <a:rPr lang="en-US" dirty="0" smtClean="0"/>
              <a:t> emigrants, numbering between 85 and 93, left Independence, Missouri on August 5, 1850. Dissension caused the group to split near Santa Fe in New Mexico Territory with Brewster following the northern route. </a:t>
            </a:r>
            <a:r>
              <a:rPr lang="en-US" dirty="0" err="1" smtClean="0"/>
              <a:t>Roys</a:t>
            </a:r>
            <a:r>
              <a:rPr lang="en-US" dirty="0" smtClean="0"/>
              <a:t> </a:t>
            </a:r>
            <a:r>
              <a:rPr lang="en-US" dirty="0" err="1" smtClean="0"/>
              <a:t>Oatman</a:t>
            </a:r>
            <a:r>
              <a:rPr lang="en-US" dirty="0" smtClean="0"/>
              <a:t> and several other families chose the southern route via Socorro and Tucson. Near Socorro, </a:t>
            </a:r>
            <a:r>
              <a:rPr lang="en-US" dirty="0" err="1" smtClean="0"/>
              <a:t>Roys</a:t>
            </a:r>
            <a:r>
              <a:rPr lang="en-US" dirty="0" smtClean="0"/>
              <a:t> </a:t>
            </a:r>
            <a:r>
              <a:rPr lang="en-US" dirty="0" err="1" smtClean="0"/>
              <a:t>Oatman</a:t>
            </a:r>
            <a:r>
              <a:rPr lang="en-US" dirty="0" smtClean="0"/>
              <a:t> assumed command of the party. They reached New Mexico Territory early in 1851 only to find the country and climate wholly unsuited to their purpose. The other wagons gradually abandoned the goal of reaching the mouth of the Colorado River.</a:t>
            </a:r>
          </a:p>
          <a:p>
            <a:r>
              <a:rPr lang="en-US" dirty="0" smtClean="0"/>
              <a:t>	The party had reached Maricopa Wells, when they were told that not only was the stretch of trail ahead barren and dangerous, but that the Native Americans ahead were very hostile and that they would risk their lives if they proceeded further. The other families resolved to stay. The </a:t>
            </a:r>
            <a:r>
              <a:rPr lang="en-US" dirty="0" err="1" smtClean="0"/>
              <a:t>Oatman</a:t>
            </a:r>
            <a:r>
              <a:rPr lang="en-US" dirty="0" smtClean="0"/>
              <a:t> family, eventually traveling alone, was nearly annihilated in what became known as the "</a:t>
            </a:r>
            <a:r>
              <a:rPr lang="en-US" dirty="0" err="1" smtClean="0"/>
              <a:t>Oatman</a:t>
            </a:r>
            <a:r>
              <a:rPr lang="en-US" dirty="0" smtClean="0"/>
              <a:t> Massacre" on the banks of the Gila River about 80–90 miles east of Yuma, in what is now Arizona.</a:t>
            </a:r>
            <a:endParaRPr lang="en-US" baseline="30000" dirty="0" smtClean="0"/>
          </a:p>
          <a:p>
            <a:r>
              <a:rPr lang="en-US" baseline="30000" dirty="0" smtClean="0"/>
              <a:t>	</a:t>
            </a:r>
            <a:r>
              <a:rPr lang="en-US" dirty="0" err="1" smtClean="0"/>
              <a:t>Roys</a:t>
            </a:r>
            <a:r>
              <a:rPr lang="en-US" dirty="0" smtClean="0"/>
              <a:t> and Mary </a:t>
            </a:r>
            <a:r>
              <a:rPr lang="en-US" dirty="0" err="1" smtClean="0"/>
              <a:t>Oatman</a:t>
            </a:r>
            <a:r>
              <a:rPr lang="en-US" dirty="0" smtClean="0"/>
              <a:t> had seven children at this time, ranging in age from 17 to one year. On their fourth day out, they were approached by a group of Native Americans, asking for tobacco and food. At some point during the encounter, the </a:t>
            </a:r>
            <a:r>
              <a:rPr lang="en-US" dirty="0" err="1" smtClean="0"/>
              <a:t>Oatman</a:t>
            </a:r>
            <a:r>
              <a:rPr lang="en-US" dirty="0" smtClean="0"/>
              <a:t> family was attacked by the group, and all were killed except Lorenzo, age 15 (who was brutally clubbed and left for dead), Olive, age 14, and Mary Ann, age 7, who were taken to be slaves.</a:t>
            </a:r>
          </a:p>
          <a:p>
            <a:r>
              <a:rPr lang="en-US" dirty="0" smtClean="0"/>
              <a:t>	Lorenzo awoke to find his parents and family dead, but no sign of Mary Ann and Olive. He eventually reached a settlement, where he was treated. Three days later, Lorenzo, who had rejoined the emigrant train, returned to the bodies of his slain family. "We buried the bodies of father, mother and babe in one common grave.  The men had no way of digging proper graves in the volcanic rocky soil, so they gathered the bodies together and formed a cairn over them. It has been said the remains were reburied several times and finally moved to the river for re-interment by early Arizona colonizer Charles Poston.</a:t>
            </a:r>
          </a:p>
          <a:p>
            <a:endParaRPr lang="en-US" dirty="0" smtClean="0"/>
          </a:p>
          <a:p>
            <a:r>
              <a:rPr lang="en-US" dirty="0" smtClean="0"/>
              <a:t>(CONTINUES ON NEXT SLIDE)</a:t>
            </a:r>
          </a:p>
          <a:p>
            <a:endParaRPr lang="en-US" dirty="0" smtClean="0"/>
          </a:p>
          <a:p>
            <a:endParaRPr lang="en-US" dirty="0" smtClean="0"/>
          </a:p>
          <a:p>
            <a:r>
              <a:rPr lang="en-US" dirty="0" smtClean="0"/>
              <a:t>	</a:t>
            </a:r>
            <a:endParaRPr lang="en-US" dirty="0"/>
          </a:p>
        </p:txBody>
      </p:sp>
      <p:pic>
        <p:nvPicPr>
          <p:cNvPr id="44034" name="Picture 2" descr="Olive Fairchild"/>
          <p:cNvPicPr>
            <a:picLocks noChangeAspect="1" noChangeArrowheads="1"/>
          </p:cNvPicPr>
          <p:nvPr/>
        </p:nvPicPr>
        <p:blipFill>
          <a:blip r:embed="rId3"/>
          <a:srcRect/>
          <a:stretch>
            <a:fillRect/>
          </a:stretch>
        </p:blipFill>
        <p:spPr bwMode="auto">
          <a:xfrm>
            <a:off x="6019800" y="228600"/>
            <a:ext cx="2743200" cy="4191611"/>
          </a:xfrm>
          <a:prstGeom prst="rect">
            <a:avLst/>
          </a:prstGeom>
          <a:noFill/>
        </p:spPr>
      </p:pic>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172200" y="3276600"/>
            <a:ext cx="2716213" cy="3429000"/>
            <a:chOff x="6275387" y="3541712"/>
            <a:chExt cx="2335213" cy="3163888"/>
          </a:xfrm>
        </p:grpSpPr>
        <p:pic>
          <p:nvPicPr>
            <p:cNvPr id="10" name="Picture 6"/>
            <p:cNvPicPr>
              <a:picLocks noChangeAspect="1" noChangeArrowheads="1"/>
            </p:cNvPicPr>
            <p:nvPr/>
          </p:nvPicPr>
          <p:blipFill>
            <a:blip r:embed="rId3"/>
            <a:srcRect/>
            <a:stretch>
              <a:fillRect/>
            </a:stretch>
          </p:blipFill>
          <p:spPr bwMode="auto">
            <a:xfrm>
              <a:off x="6275387" y="3541712"/>
              <a:ext cx="2335213" cy="3163888"/>
            </a:xfrm>
            <a:prstGeom prst="rect">
              <a:avLst/>
            </a:prstGeom>
            <a:noFill/>
            <a:ln w="9525">
              <a:noFill/>
              <a:miter lim="800000"/>
              <a:headEnd/>
              <a:tailEnd/>
            </a:ln>
            <a:effectLst/>
          </p:spPr>
        </p:pic>
        <p:sp>
          <p:nvSpPr>
            <p:cNvPr id="11" name="Rectangle 10"/>
            <p:cNvSpPr/>
            <p:nvPr/>
          </p:nvSpPr>
          <p:spPr>
            <a:xfrm rot="21240000">
              <a:off x="6472103" y="3676932"/>
              <a:ext cx="1981200" cy="2926080"/>
            </a:xfrm>
            <a:prstGeom prst="rect">
              <a:avLst/>
            </a:prstGeom>
            <a:noFill/>
            <a:ln w="25400">
              <a:solidFill>
                <a:srgbClr val="996633"/>
              </a:solidFill>
            </a:ln>
            <a:effectLst>
              <a:outerShdw blurRad="25400" dist="38100" dir="8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4" name="TextBox 3"/>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5" name="TextBox 4"/>
          <p:cNvSpPr txBox="1"/>
          <p:nvPr/>
        </p:nvSpPr>
        <p:spPr>
          <a:xfrm>
            <a:off x="0" y="1524000"/>
            <a:ext cx="9144000" cy="2062103"/>
          </a:xfrm>
          <a:prstGeom prst="rect">
            <a:avLst/>
          </a:prstGeom>
          <a:noFill/>
        </p:spPr>
        <p:txBody>
          <a:bodyPr wrap="square" rtlCol="0">
            <a:spAutoFit/>
          </a:bodyPr>
          <a:lstStyle/>
          <a:p>
            <a:pPr>
              <a:buFont typeface="Arial" pitchFamily="34" charset="0"/>
              <a:buChar char="•"/>
            </a:pPr>
            <a:r>
              <a:rPr lang="en-US" sz="3200" b="1" dirty="0" smtClean="0"/>
              <a:t>  Born in Vermont in 1805, at age 12 moves to NY </a:t>
            </a:r>
          </a:p>
          <a:p>
            <a:pPr>
              <a:buFont typeface="Arial" pitchFamily="34" charset="0"/>
              <a:buChar char="•"/>
            </a:pPr>
            <a:r>
              <a:rPr lang="en-US" sz="3200" b="1" dirty="0" smtClean="0"/>
              <a:t>  Influenced by the Second Great Awakening</a:t>
            </a:r>
          </a:p>
          <a:p>
            <a:r>
              <a:rPr lang="en-US" sz="3200" b="1" dirty="0" smtClean="0"/>
              <a:t>      (Protestant religious revivalism in 1800s)</a:t>
            </a:r>
          </a:p>
          <a:p>
            <a:pPr>
              <a:buFont typeface="Arial" pitchFamily="34" charset="0"/>
              <a:buChar char="•"/>
            </a:pPr>
            <a:r>
              <a:rPr lang="en-US" sz="3200" b="1" dirty="0" smtClean="0"/>
              <a:t>  1823 at age 18 he has a vision:</a:t>
            </a:r>
          </a:p>
        </p:txBody>
      </p:sp>
      <p:sp>
        <p:nvSpPr>
          <p:cNvPr id="6" name="Rectangle 5"/>
          <p:cNvSpPr/>
          <p:nvPr/>
        </p:nvSpPr>
        <p:spPr>
          <a:xfrm>
            <a:off x="76200" y="3505200"/>
            <a:ext cx="6019800" cy="2246769"/>
          </a:xfrm>
          <a:prstGeom prst="rect">
            <a:avLst/>
          </a:prstGeom>
        </p:spPr>
        <p:txBody>
          <a:bodyPr wrap="square">
            <a:spAutoFit/>
          </a:bodyPr>
          <a:lstStyle/>
          <a:p>
            <a:r>
              <a:rPr lang="en-US" sz="2800" i="1" dirty="0" smtClean="0"/>
              <a:t>The angel, </a:t>
            </a:r>
            <a:r>
              <a:rPr lang="en-US" sz="2800" i="1" dirty="0" err="1" smtClean="0"/>
              <a:t>Moroni</a:t>
            </a:r>
            <a:r>
              <a:rPr lang="en-US" sz="2800" i="1" dirty="0" smtClean="0"/>
              <a:t>, reveals the location of a buried book of golden plates</a:t>
            </a:r>
          </a:p>
          <a:p>
            <a:r>
              <a:rPr lang="en-US" sz="2800" i="1" dirty="0" smtClean="0"/>
              <a:t>inscribed,  in an unknown language, with a Judeo-Christian religious history of early indigenous Americans.</a:t>
            </a:r>
          </a:p>
        </p:txBody>
      </p:sp>
      <p:sp>
        <p:nvSpPr>
          <p:cNvPr id="8" name="Rectangle 7"/>
          <p:cNvSpPr/>
          <p:nvPr/>
        </p:nvSpPr>
        <p:spPr>
          <a:xfrm>
            <a:off x="76200" y="5715000"/>
            <a:ext cx="6324600" cy="1077218"/>
          </a:xfrm>
          <a:prstGeom prst="rect">
            <a:avLst/>
          </a:prstGeom>
        </p:spPr>
        <p:txBody>
          <a:bodyPr wrap="square">
            <a:spAutoFit/>
          </a:bodyPr>
          <a:lstStyle/>
          <a:p>
            <a:pPr>
              <a:buFont typeface="Arial" pitchFamily="34" charset="0"/>
              <a:buChar char="•"/>
            </a:pPr>
            <a:r>
              <a:rPr lang="en-US" sz="3200" b="1" dirty="0" smtClean="0"/>
              <a:t>  In 1830 he publishes the </a:t>
            </a:r>
            <a:r>
              <a:rPr lang="en-US" sz="3200" b="1" i="1" dirty="0" smtClean="0"/>
              <a:t>Book of  </a:t>
            </a:r>
          </a:p>
          <a:p>
            <a:r>
              <a:rPr lang="en-US" sz="3200" b="1" i="1" dirty="0" smtClean="0"/>
              <a:t>   Mormon </a:t>
            </a:r>
            <a:r>
              <a:rPr lang="en-US" sz="3200" b="1" dirty="0" smtClean="0"/>
              <a:t>&amp; establishes a church</a:t>
            </a:r>
          </a:p>
        </p:txBody>
      </p:sp>
      <p:pic>
        <p:nvPicPr>
          <p:cNvPr id="37889" name="Picture 1"/>
          <p:cNvPicPr>
            <a:picLocks noChangeAspect="1" noChangeArrowheads="1"/>
          </p:cNvPicPr>
          <p:nvPr/>
        </p:nvPicPr>
        <p:blipFill>
          <a:blip r:embed="rId4"/>
          <a:srcRect/>
          <a:stretch>
            <a:fillRect/>
          </a:stretch>
        </p:blipFill>
        <p:spPr bwMode="auto">
          <a:xfrm rot="21252623">
            <a:off x="6265367" y="3443277"/>
            <a:ext cx="2284396" cy="1321673"/>
          </a:xfrm>
          <a:prstGeom prst="rect">
            <a:avLst/>
          </a:prstGeom>
          <a:noFill/>
          <a:ln w="9525">
            <a:noFill/>
            <a:miter lim="800000"/>
            <a:headEnd/>
            <a:tailEnd/>
          </a:ln>
          <a:effectLst/>
        </p:spPr>
      </p:pic>
      <p:grpSp>
        <p:nvGrpSpPr>
          <p:cNvPr id="32" name="Group 31"/>
          <p:cNvGrpSpPr/>
          <p:nvPr/>
        </p:nvGrpSpPr>
        <p:grpSpPr>
          <a:xfrm>
            <a:off x="684913" y="1907858"/>
            <a:ext cx="5715887" cy="1140142"/>
            <a:chOff x="684913" y="1907858"/>
            <a:chExt cx="5715887" cy="1140142"/>
          </a:xfrm>
        </p:grpSpPr>
        <p:sp useBgFill="1">
          <p:nvSpPr>
            <p:cNvPr id="13" name="Rectangle 12"/>
            <p:cNvSpPr/>
            <p:nvPr/>
          </p:nvSpPr>
          <p:spPr>
            <a:xfrm rot="21070565">
              <a:off x="684913" y="1970782"/>
              <a:ext cx="3766800" cy="1077218"/>
            </a:xfrm>
            <a:prstGeom prst="rect">
              <a:avLst/>
            </a:prstGeom>
            <a:ln w="50800">
              <a:solidFill>
                <a:schemeClr val="tx1"/>
              </a:solidFill>
            </a:ln>
          </p:spPr>
          <p:txBody>
            <a:bodyPr wrap="none">
              <a:spAutoFit/>
            </a:bodyPr>
            <a:lstStyle/>
            <a:p>
              <a:pPr algn="ctr"/>
              <a:r>
                <a:rPr lang="en-US" sz="3200" b="1" dirty="0" smtClean="0"/>
                <a:t>  the prophet father </a:t>
              </a:r>
            </a:p>
            <a:p>
              <a:pPr algn="ctr"/>
              <a:r>
                <a:rPr lang="en-US" sz="3200" b="1" dirty="0" smtClean="0"/>
                <a:t>of </a:t>
              </a:r>
              <a:r>
                <a:rPr lang="en-US" sz="3200" b="1" dirty="0" err="1" smtClean="0"/>
                <a:t>Moroni</a:t>
              </a:r>
              <a:endParaRPr lang="en-US" sz="3200" dirty="0"/>
            </a:p>
          </p:txBody>
        </p:sp>
        <p:cxnSp>
          <p:nvCxnSpPr>
            <p:cNvPr id="16" name="Straight Connector 15"/>
            <p:cNvCxnSpPr>
              <a:stCxn id="13" idx="3"/>
            </p:cNvCxnSpPr>
            <p:nvPr/>
          </p:nvCxnSpPr>
          <p:spPr>
            <a:xfrm flipV="1">
              <a:off x="4429422" y="1907858"/>
              <a:ext cx="1971378" cy="312623"/>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p:cNvGrpSpPr/>
          <p:nvPr/>
        </p:nvGrpSpPr>
        <p:grpSpPr>
          <a:xfrm>
            <a:off x="1524000" y="3048000"/>
            <a:ext cx="1676400" cy="990600"/>
            <a:chOff x="1524000" y="3048000"/>
            <a:chExt cx="1676400" cy="990600"/>
          </a:xfrm>
        </p:grpSpPr>
        <p:sp>
          <p:nvSpPr>
            <p:cNvPr id="22" name="Oval 21"/>
            <p:cNvSpPr/>
            <p:nvPr/>
          </p:nvSpPr>
          <p:spPr>
            <a:xfrm>
              <a:off x="1524000" y="3505200"/>
              <a:ext cx="1676400" cy="533400"/>
            </a:xfrm>
            <a:prstGeom prst="ellipse">
              <a:avLst/>
            </a:prstGeom>
            <a:noFill/>
            <a:ln w="762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3" name="Straight Connector 22"/>
            <p:cNvCxnSpPr>
              <a:endCxn id="22" idx="0"/>
            </p:cNvCxnSpPr>
            <p:nvPr/>
          </p:nvCxnSpPr>
          <p:spPr>
            <a:xfrm rot="16200000" flipH="1">
              <a:off x="2057400" y="3200400"/>
              <a:ext cx="457200" cy="1524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6400800" y="838200"/>
            <a:ext cx="1759733" cy="1298258"/>
            <a:chOff x="6400800" y="838200"/>
            <a:chExt cx="1759733" cy="1298258"/>
          </a:xfrm>
        </p:grpSpPr>
        <p:sp>
          <p:nvSpPr>
            <p:cNvPr id="14" name="Oval 13"/>
            <p:cNvSpPr/>
            <p:nvPr/>
          </p:nvSpPr>
          <p:spPr>
            <a:xfrm>
              <a:off x="6400800" y="1603058"/>
              <a:ext cx="1600200" cy="533400"/>
            </a:xfrm>
            <a:prstGeom prst="ellipse">
              <a:avLst/>
            </a:prstGeom>
            <a:noFill/>
            <a:ln w="762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620000" y="838200"/>
              <a:ext cx="540533" cy="1015663"/>
            </a:xfrm>
            <a:prstGeom prst="rect">
              <a:avLst/>
            </a:prstGeom>
            <a:noFill/>
          </p:spPr>
          <p:txBody>
            <a:bodyPr wrap="none" rtlCol="0">
              <a:spAutoFit/>
            </a:bodyPr>
            <a:lstStyle/>
            <a:p>
              <a:r>
                <a:rPr lang="en-US" sz="6000" b="1" dirty="0" smtClean="0"/>
                <a:t>?</a:t>
              </a:r>
              <a:endParaRPr lang="en-US" sz="6000" b="1" dirty="0"/>
            </a:p>
          </p:txBody>
        </p:sp>
      </p:grpSp>
      <p:sp>
        <p:nvSpPr>
          <p:cNvPr id="37891" name="AutoShape 3"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893" name="AutoShape 5"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895" name="AutoShape 7"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897" name="AutoShape 9"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899" name="AutoShape 11"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901" name="AutoShape 13" descr="Related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37902" name="Picture 14"/>
          <p:cNvPicPr>
            <a:picLocks noChangeAspect="1" noChangeArrowheads="1"/>
          </p:cNvPicPr>
          <p:nvPr/>
        </p:nvPicPr>
        <p:blipFill>
          <a:blip r:embed="rId5" cstate="print"/>
          <a:srcRect l="3030" b="17233"/>
          <a:stretch>
            <a:fillRect/>
          </a:stretch>
        </p:blipFill>
        <p:spPr bwMode="auto">
          <a:xfrm>
            <a:off x="1524000" y="3607599"/>
            <a:ext cx="2438400" cy="2945601"/>
          </a:xfrm>
          <a:prstGeom prst="rect">
            <a:avLst/>
          </a:prstGeom>
          <a:noFill/>
          <a:ln w="50800">
            <a:solidFill>
              <a:srgbClr val="996633"/>
            </a:solidFill>
            <a:miter lim="800000"/>
            <a:headEnd/>
            <a:tailEnd/>
          </a:ln>
          <a:effectLst/>
        </p:spPr>
      </p:pic>
      <p:pic>
        <p:nvPicPr>
          <p:cNvPr id="145409" name="Picture 1"/>
          <p:cNvPicPr>
            <a:picLocks noChangeAspect="1" noChangeArrowheads="1"/>
          </p:cNvPicPr>
          <p:nvPr/>
        </p:nvPicPr>
        <p:blipFill>
          <a:blip r:embed="rId6"/>
          <a:srcRect/>
          <a:stretch>
            <a:fillRect/>
          </a:stretch>
        </p:blipFill>
        <p:spPr bwMode="auto">
          <a:xfrm>
            <a:off x="5922615" y="3352800"/>
            <a:ext cx="2992785" cy="3295288"/>
          </a:xfrm>
          <a:prstGeom prst="rect">
            <a:avLst/>
          </a:prstGeom>
          <a:noFill/>
          <a:ln w="50800">
            <a:solidFill>
              <a:schemeClr val="accent6">
                <a:lumMod val="75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1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1000"/>
                                        <p:tgtEl>
                                          <p:spTgt spid="5">
                                            <p:txEl>
                                              <p:pRg st="1" end="1"/>
                                            </p:txEl>
                                          </p:spTgt>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fade">
                                      <p:cBhvr>
                                        <p:cTn id="16" dur="1000"/>
                                        <p:tgtEl>
                                          <p:spTgt spid="5">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wipe(left)">
                                      <p:cBhvr>
                                        <p:cTn id="21" dur="1000"/>
                                        <p:tgtEl>
                                          <p:spTgt spid="5">
                                            <p:txEl>
                                              <p:pRg st="3" end="3"/>
                                            </p:txEl>
                                          </p:spTgt>
                                        </p:tgtEl>
                                      </p:cBhvr>
                                    </p:animEffect>
                                  </p:childTnLst>
                                </p:cTn>
                              </p:par>
                            </p:childTnLst>
                          </p:cTn>
                        </p:par>
                        <p:par>
                          <p:cTn id="22" fill="hold">
                            <p:stCondLst>
                              <p:cond delay="1000"/>
                            </p:stCondLst>
                            <p:childTnLst>
                              <p:par>
                                <p:cTn id="23" presetID="6" presetClass="emph" presetSubtype="0" fill="hold" nodeType="afterEffect">
                                  <p:stCondLst>
                                    <p:cond delay="0"/>
                                  </p:stCondLst>
                                  <p:childTnLst>
                                    <p:animScale>
                                      <p:cBhvr>
                                        <p:cTn id="24" dur="1000" fill="hold"/>
                                        <p:tgtEl>
                                          <p:spTgt spid="37902"/>
                                        </p:tgtEl>
                                      </p:cBhvr>
                                      <p:by x="80000" y="80000"/>
                                    </p:animScale>
                                  </p:childTnLst>
                                </p:cTn>
                              </p:par>
                              <p:par>
                                <p:cTn id="25" presetID="64" presetClass="path" presetSubtype="0" accel="50000" decel="50000" fill="hold" nodeType="withEffect">
                                  <p:stCondLst>
                                    <p:cond delay="0"/>
                                  </p:stCondLst>
                                  <p:childTnLst>
                                    <p:animMotion origin="layout" path="M 5.55112E-17 -4.39306E-6 L 0.54167 -0.45133 " pathEditMode="relative" rAng="0" ptsTypes="AA">
                                      <p:cBhvr>
                                        <p:cTn id="26" dur="1000" fill="hold"/>
                                        <p:tgtEl>
                                          <p:spTgt spid="37902"/>
                                        </p:tgtEl>
                                        <p:attrNameLst>
                                          <p:attrName>ppt_x</p:attrName>
                                          <p:attrName>ppt_y</p:attrName>
                                        </p:attrNameLst>
                                      </p:cBhvr>
                                      <p:rCtr x="271" y="-226"/>
                                    </p:animMotion>
                                  </p:childTnLst>
                                </p:cTn>
                              </p:par>
                              <p:par>
                                <p:cTn id="27" presetID="10" presetClass="entr" presetSubtype="0" fill="hold" nodeType="withEffect">
                                  <p:stCondLst>
                                    <p:cond delay="0"/>
                                  </p:stCondLst>
                                  <p:childTnLst>
                                    <p:set>
                                      <p:cBhvr>
                                        <p:cTn id="28" dur="1" fill="hold">
                                          <p:stCondLst>
                                            <p:cond delay="0"/>
                                          </p:stCondLst>
                                        </p:cTn>
                                        <p:tgtEl>
                                          <p:spTgt spid="145409"/>
                                        </p:tgtEl>
                                        <p:attrNameLst>
                                          <p:attrName>style.visibility</p:attrName>
                                        </p:attrNameLst>
                                      </p:cBhvr>
                                      <p:to>
                                        <p:strVal val="visible"/>
                                      </p:to>
                                    </p:set>
                                    <p:animEffect transition="in" filter="fade">
                                      <p:cBhvr>
                                        <p:cTn id="29" dur="1000"/>
                                        <p:tgtEl>
                                          <p:spTgt spid="145409"/>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1000"/>
                                        <p:tgtEl>
                                          <p:spTgt spid="6"/>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2000"/>
                                        <p:tgtEl>
                                          <p:spTgt spid="8"/>
                                        </p:tgtEl>
                                      </p:cBhvr>
                                    </p:animEffect>
                                  </p:childTnLst>
                                </p:cTn>
                              </p:par>
                              <p:par>
                                <p:cTn id="40" presetID="10" presetClass="exit" presetSubtype="0" fill="hold" nodeType="withEffect">
                                  <p:stCondLst>
                                    <p:cond delay="0"/>
                                  </p:stCondLst>
                                  <p:childTnLst>
                                    <p:animEffect transition="out" filter="fade">
                                      <p:cBhvr>
                                        <p:cTn id="41" dur="1000"/>
                                        <p:tgtEl>
                                          <p:spTgt spid="145409"/>
                                        </p:tgtEl>
                                      </p:cBhvr>
                                    </p:animEffect>
                                    <p:set>
                                      <p:cBhvr>
                                        <p:cTn id="42" dur="1" fill="hold">
                                          <p:stCondLst>
                                            <p:cond delay="999"/>
                                          </p:stCondLst>
                                        </p:cTn>
                                        <p:tgtEl>
                                          <p:spTgt spid="145409"/>
                                        </p:tgtEl>
                                        <p:attrNameLst>
                                          <p:attrName>style.visibility</p:attrName>
                                        </p:attrNameLst>
                                      </p:cBhvr>
                                      <p:to>
                                        <p:strVal val="hidden"/>
                                      </p:to>
                                    </p:set>
                                  </p:childTnLst>
                                </p:cTn>
                              </p:par>
                              <p:par>
                                <p:cTn id="43" presetID="53" presetClass="entr" presetSubtype="0"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1000" fill="hold"/>
                                        <p:tgtEl>
                                          <p:spTgt spid="9"/>
                                        </p:tgtEl>
                                        <p:attrNameLst>
                                          <p:attrName>ppt_w</p:attrName>
                                        </p:attrNameLst>
                                      </p:cBhvr>
                                      <p:tavLst>
                                        <p:tav tm="0">
                                          <p:val>
                                            <p:fltVal val="0"/>
                                          </p:val>
                                        </p:tav>
                                        <p:tav tm="100000">
                                          <p:val>
                                            <p:strVal val="#ppt_w"/>
                                          </p:val>
                                        </p:tav>
                                      </p:tavLst>
                                    </p:anim>
                                    <p:anim calcmode="lin" valueType="num">
                                      <p:cBhvr>
                                        <p:cTn id="46" dur="1000" fill="hold"/>
                                        <p:tgtEl>
                                          <p:spTgt spid="9"/>
                                        </p:tgtEl>
                                        <p:attrNameLst>
                                          <p:attrName>ppt_h</p:attrName>
                                        </p:attrNameLst>
                                      </p:cBhvr>
                                      <p:tavLst>
                                        <p:tav tm="0">
                                          <p:val>
                                            <p:fltVal val="0"/>
                                          </p:val>
                                        </p:tav>
                                        <p:tav tm="100000">
                                          <p:val>
                                            <p:strVal val="#ppt_h"/>
                                          </p:val>
                                        </p:tav>
                                      </p:tavLst>
                                    </p:anim>
                                    <p:animEffect transition="in" filter="fade">
                                      <p:cBhvr>
                                        <p:cTn id="47" dur="1000"/>
                                        <p:tgtEl>
                                          <p:spTgt spid="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37902"/>
                                        </p:tgtEl>
                                      </p:cBhvr>
                                    </p:animEffect>
                                    <p:set>
                                      <p:cBhvr>
                                        <p:cTn id="52" dur="1" fill="hold">
                                          <p:stCondLst>
                                            <p:cond delay="999"/>
                                          </p:stCondLst>
                                        </p:cTn>
                                        <p:tgtEl>
                                          <p:spTgt spid="37902"/>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37889"/>
                                        </p:tgtEl>
                                        <p:attrNameLst>
                                          <p:attrName>style.visibility</p:attrName>
                                        </p:attrNameLst>
                                      </p:cBhvr>
                                      <p:to>
                                        <p:strVal val="visible"/>
                                      </p:to>
                                    </p:set>
                                  </p:childTnLst>
                                </p:cTn>
                              </p:par>
                              <p:par>
                                <p:cTn id="55" presetID="6" presetClass="emph" presetSubtype="0" fill="hold" nodeType="withEffect">
                                  <p:stCondLst>
                                    <p:cond delay="0"/>
                                  </p:stCondLst>
                                  <p:childTnLst>
                                    <p:animScale>
                                      <p:cBhvr>
                                        <p:cTn id="56" dur="1000" fill="hold"/>
                                        <p:tgtEl>
                                          <p:spTgt spid="37889"/>
                                        </p:tgtEl>
                                      </p:cBhvr>
                                      <p:by x="220000" y="220000"/>
                                    </p:animScale>
                                  </p:childTnLst>
                                </p:cTn>
                              </p:par>
                              <p:par>
                                <p:cTn id="57" presetID="64" presetClass="path" presetSubtype="0" accel="50000" decel="50000" fill="hold" nodeType="withEffect">
                                  <p:stCondLst>
                                    <p:cond delay="0"/>
                                  </p:stCondLst>
                                  <p:childTnLst>
                                    <p:animMotion origin="layout" path="M 5.55556E-7 -2.83237E-6 L -0.0934 -0.28532 " pathEditMode="relative" rAng="0" ptsTypes="AA">
                                      <p:cBhvr>
                                        <p:cTn id="58" dur="1000" fill="hold"/>
                                        <p:tgtEl>
                                          <p:spTgt spid="37889"/>
                                        </p:tgtEl>
                                        <p:attrNameLst>
                                          <p:attrName>ppt_x</p:attrName>
                                          <p:attrName>ppt_y</p:attrName>
                                        </p:attrNameLst>
                                      </p:cBhvr>
                                      <p:rCtr x="-47" y="-143"/>
                                    </p:animMotion>
                                  </p:childTnLst>
                                </p:cTn>
                              </p:par>
                              <p:par>
                                <p:cTn id="59" presetID="8" presetClass="emph" presetSubtype="0" fill="hold" nodeType="withEffect">
                                  <p:stCondLst>
                                    <p:cond delay="0"/>
                                  </p:stCondLst>
                                  <p:childTnLst>
                                    <p:animRot by="360000">
                                      <p:cBhvr>
                                        <p:cTn id="60" dur="1000" fill="hold"/>
                                        <p:tgtEl>
                                          <p:spTgt spid="37889"/>
                                        </p:tgtEl>
                                        <p:attrNameLst>
                                          <p:attrName>r</p:attrName>
                                        </p:attrNameLst>
                                      </p:cBhvr>
                                    </p:animRot>
                                  </p:childTnLst>
                                </p:cTn>
                              </p:par>
                              <p:par>
                                <p:cTn id="61" presetID="10" presetClass="exit" presetSubtype="0" fill="hold" grpId="1" nodeType="withEffect">
                                  <p:stCondLst>
                                    <p:cond delay="0"/>
                                  </p:stCondLst>
                                  <p:childTnLst>
                                    <p:animEffect transition="out" filter="fade">
                                      <p:cBhvr>
                                        <p:cTn id="62" dur="1000"/>
                                        <p:tgtEl>
                                          <p:spTgt spid="5">
                                            <p:txEl>
                                              <p:pRg st="0" end="0"/>
                                            </p:txEl>
                                          </p:spTgt>
                                        </p:tgtEl>
                                      </p:cBhvr>
                                    </p:animEffect>
                                    <p:set>
                                      <p:cBhvr>
                                        <p:cTn id="63" dur="1" fill="hold">
                                          <p:stCondLst>
                                            <p:cond delay="999"/>
                                          </p:stCondLst>
                                        </p:cTn>
                                        <p:tgtEl>
                                          <p:spTgt spid="5">
                                            <p:txEl>
                                              <p:pRg st="0" end="0"/>
                                            </p:txEl>
                                          </p:spTgt>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5">
                                            <p:txEl>
                                              <p:pRg st="1" end="1"/>
                                            </p:txEl>
                                          </p:spTgt>
                                        </p:tgtEl>
                                      </p:cBhvr>
                                    </p:animEffect>
                                    <p:set>
                                      <p:cBhvr>
                                        <p:cTn id="66" dur="1" fill="hold">
                                          <p:stCondLst>
                                            <p:cond delay="999"/>
                                          </p:stCondLst>
                                        </p:cTn>
                                        <p:tgtEl>
                                          <p:spTgt spid="5">
                                            <p:txEl>
                                              <p:pRg st="1" end="1"/>
                                            </p:txEl>
                                          </p:spTgt>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5">
                                            <p:txEl>
                                              <p:pRg st="2" end="2"/>
                                            </p:txEl>
                                          </p:spTgt>
                                        </p:tgtEl>
                                      </p:cBhvr>
                                    </p:animEffect>
                                    <p:set>
                                      <p:cBhvr>
                                        <p:cTn id="69" dur="1" fill="hold">
                                          <p:stCondLst>
                                            <p:cond delay="999"/>
                                          </p:stCondLst>
                                        </p:cTn>
                                        <p:tgtEl>
                                          <p:spTgt spid="5">
                                            <p:txEl>
                                              <p:pRg st="2" end="2"/>
                                            </p:txEl>
                                          </p:spTgt>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5">
                                            <p:txEl>
                                              <p:pRg st="3" end="3"/>
                                            </p:txEl>
                                          </p:spTgt>
                                        </p:tgtEl>
                                      </p:cBhvr>
                                    </p:animEffect>
                                    <p:set>
                                      <p:cBhvr>
                                        <p:cTn id="72" dur="1" fill="hold">
                                          <p:stCondLst>
                                            <p:cond delay="999"/>
                                          </p:stCondLst>
                                        </p:cTn>
                                        <p:tgtEl>
                                          <p:spTgt spid="5">
                                            <p:txEl>
                                              <p:pRg st="3" end="3"/>
                                            </p:txEl>
                                          </p:spTgt>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53" presetClass="entr" presetSubtype="0" fill="hold" nodeType="clickEffect">
                                  <p:stCondLst>
                                    <p:cond delay="0"/>
                                  </p:stCondLst>
                                  <p:childTnLst>
                                    <p:set>
                                      <p:cBhvr>
                                        <p:cTn id="76" dur="1" fill="hold">
                                          <p:stCondLst>
                                            <p:cond delay="0"/>
                                          </p:stCondLst>
                                        </p:cTn>
                                        <p:tgtEl>
                                          <p:spTgt spid="34"/>
                                        </p:tgtEl>
                                        <p:attrNameLst>
                                          <p:attrName>style.visibility</p:attrName>
                                        </p:attrNameLst>
                                      </p:cBhvr>
                                      <p:to>
                                        <p:strVal val="visible"/>
                                      </p:to>
                                    </p:set>
                                    <p:anim calcmode="lin" valueType="num">
                                      <p:cBhvr>
                                        <p:cTn id="77" dur="1000" fill="hold"/>
                                        <p:tgtEl>
                                          <p:spTgt spid="34"/>
                                        </p:tgtEl>
                                        <p:attrNameLst>
                                          <p:attrName>ppt_w</p:attrName>
                                        </p:attrNameLst>
                                      </p:cBhvr>
                                      <p:tavLst>
                                        <p:tav tm="0">
                                          <p:val>
                                            <p:fltVal val="0"/>
                                          </p:val>
                                        </p:tav>
                                        <p:tav tm="100000">
                                          <p:val>
                                            <p:strVal val="#ppt_w"/>
                                          </p:val>
                                        </p:tav>
                                      </p:tavLst>
                                    </p:anim>
                                    <p:anim calcmode="lin" valueType="num">
                                      <p:cBhvr>
                                        <p:cTn id="78" dur="1000" fill="hold"/>
                                        <p:tgtEl>
                                          <p:spTgt spid="34"/>
                                        </p:tgtEl>
                                        <p:attrNameLst>
                                          <p:attrName>ppt_h</p:attrName>
                                        </p:attrNameLst>
                                      </p:cBhvr>
                                      <p:tavLst>
                                        <p:tav tm="0">
                                          <p:val>
                                            <p:fltVal val="0"/>
                                          </p:val>
                                        </p:tav>
                                        <p:tav tm="100000">
                                          <p:val>
                                            <p:strVal val="#ppt_h"/>
                                          </p:val>
                                        </p:tav>
                                      </p:tavLst>
                                    </p:anim>
                                    <p:animEffect transition="in" filter="fade">
                                      <p:cBhvr>
                                        <p:cTn id="79" dur="1000"/>
                                        <p:tgtEl>
                                          <p:spTgt spid="34"/>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2" fill="hold" nodeType="click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wipe(right)">
                                      <p:cBhvr>
                                        <p:cTn id="84" dur="1000"/>
                                        <p:tgtEl>
                                          <p:spTgt spid="32"/>
                                        </p:tgtEl>
                                      </p:cBhvr>
                                    </p:animEffect>
                                  </p:childTnLst>
                                </p:cTn>
                              </p:par>
                            </p:childTnLst>
                          </p:cTn>
                        </p:par>
                        <p:par>
                          <p:cTn id="85" fill="hold">
                            <p:stCondLst>
                              <p:cond delay="1000"/>
                            </p:stCondLst>
                            <p:childTnLst>
                              <p:par>
                                <p:cTn id="86" presetID="22" presetClass="entr" presetSubtype="1" fill="hold" nodeType="afterEffect">
                                  <p:stCondLst>
                                    <p:cond delay="0"/>
                                  </p:stCondLst>
                                  <p:childTnLst>
                                    <p:set>
                                      <p:cBhvr>
                                        <p:cTn id="87" dur="1" fill="hold">
                                          <p:stCondLst>
                                            <p:cond delay="0"/>
                                          </p:stCondLst>
                                        </p:cTn>
                                        <p:tgtEl>
                                          <p:spTgt spid="26"/>
                                        </p:tgtEl>
                                        <p:attrNameLst>
                                          <p:attrName>style.visibility</p:attrName>
                                        </p:attrNameLst>
                                      </p:cBhvr>
                                      <p:to>
                                        <p:strVal val="visible"/>
                                      </p:to>
                                    </p:set>
                                    <p:animEffect transition="in" filter="wipe(up)">
                                      <p:cBhvr>
                                        <p:cTn id="88" dur="1000"/>
                                        <p:tgtEl>
                                          <p:spTgt spid="26"/>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xit" presetSubtype="0" fill="hold" grpId="0" nodeType="clickEffect">
                                  <p:stCondLst>
                                    <p:cond delay="0"/>
                                  </p:stCondLst>
                                  <p:childTnLst>
                                    <p:animEffect transition="out" filter="fade">
                                      <p:cBhvr>
                                        <p:cTn id="92" dur="1000"/>
                                        <p:tgtEl>
                                          <p:spTgt spid="5">
                                            <p:txEl>
                                              <p:pRg st="0" end="0"/>
                                            </p:txEl>
                                          </p:spTgt>
                                        </p:tgtEl>
                                      </p:cBhvr>
                                    </p:animEffect>
                                    <p:set>
                                      <p:cBhvr>
                                        <p:cTn id="93" dur="1" fill="hold">
                                          <p:stCondLst>
                                            <p:cond delay="999"/>
                                          </p:stCondLst>
                                        </p:cTn>
                                        <p:tgtEl>
                                          <p:spTgt spid="5">
                                            <p:txEl>
                                              <p:pRg st="0" end="0"/>
                                            </p:txEl>
                                          </p:spTgt>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00"/>
                                        <p:tgtEl>
                                          <p:spTgt spid="5">
                                            <p:txEl>
                                              <p:pRg st="1" end="1"/>
                                            </p:txEl>
                                          </p:spTgt>
                                        </p:tgtEl>
                                      </p:cBhvr>
                                    </p:animEffect>
                                    <p:set>
                                      <p:cBhvr>
                                        <p:cTn id="96" dur="1" fill="hold">
                                          <p:stCondLst>
                                            <p:cond delay="999"/>
                                          </p:stCondLst>
                                        </p:cTn>
                                        <p:tgtEl>
                                          <p:spTgt spid="5">
                                            <p:txEl>
                                              <p:pRg st="1" end="1"/>
                                            </p:txEl>
                                          </p:spTgt>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1000"/>
                                        <p:tgtEl>
                                          <p:spTgt spid="5">
                                            <p:txEl>
                                              <p:pRg st="2" end="2"/>
                                            </p:txEl>
                                          </p:spTgt>
                                        </p:tgtEl>
                                      </p:cBhvr>
                                    </p:animEffect>
                                    <p:set>
                                      <p:cBhvr>
                                        <p:cTn id="99" dur="1" fill="hold">
                                          <p:stCondLst>
                                            <p:cond delay="999"/>
                                          </p:stCondLst>
                                        </p:cTn>
                                        <p:tgtEl>
                                          <p:spTgt spid="5">
                                            <p:txEl>
                                              <p:pRg st="2" end="2"/>
                                            </p:txEl>
                                          </p:spTgt>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1000"/>
                                        <p:tgtEl>
                                          <p:spTgt spid="5">
                                            <p:txEl>
                                              <p:pRg st="3" end="3"/>
                                            </p:txEl>
                                          </p:spTgt>
                                        </p:tgtEl>
                                      </p:cBhvr>
                                    </p:animEffect>
                                    <p:set>
                                      <p:cBhvr>
                                        <p:cTn id="102" dur="1" fill="hold">
                                          <p:stCondLst>
                                            <p:cond delay="999"/>
                                          </p:stCondLst>
                                        </p:cTn>
                                        <p:tgtEl>
                                          <p:spTgt spid="5">
                                            <p:txEl>
                                              <p:pRg st="3" end="3"/>
                                            </p:txEl>
                                          </p:spTgt>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1000"/>
                                        <p:tgtEl>
                                          <p:spTgt spid="6"/>
                                        </p:tgtEl>
                                      </p:cBhvr>
                                    </p:animEffect>
                                    <p:set>
                                      <p:cBhvr>
                                        <p:cTn id="105" dur="1" fill="hold">
                                          <p:stCondLst>
                                            <p:cond delay="999"/>
                                          </p:stCondLst>
                                        </p:cTn>
                                        <p:tgtEl>
                                          <p:spTgt spid="6"/>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8"/>
                                        </p:tgtEl>
                                      </p:cBhvr>
                                    </p:animEffect>
                                    <p:set>
                                      <p:cBhvr>
                                        <p:cTn id="108" dur="1" fill="hold">
                                          <p:stCondLst>
                                            <p:cond delay="999"/>
                                          </p:stCondLst>
                                        </p:cTn>
                                        <p:tgtEl>
                                          <p:spTgt spid="8"/>
                                        </p:tgtEl>
                                        <p:attrNameLst>
                                          <p:attrName>style.visibility</p:attrName>
                                        </p:attrNameLst>
                                      </p:cBhvr>
                                      <p:to>
                                        <p:strVal val="hidden"/>
                                      </p:to>
                                    </p:set>
                                  </p:childTnLst>
                                </p:cTn>
                              </p:par>
                              <p:par>
                                <p:cTn id="109" presetID="10" presetClass="exit" presetSubtype="0" fill="hold" nodeType="withEffect">
                                  <p:stCondLst>
                                    <p:cond delay="0"/>
                                  </p:stCondLst>
                                  <p:childTnLst>
                                    <p:animEffect transition="out" filter="fade">
                                      <p:cBhvr>
                                        <p:cTn id="110" dur="1000"/>
                                        <p:tgtEl>
                                          <p:spTgt spid="9"/>
                                        </p:tgtEl>
                                      </p:cBhvr>
                                    </p:animEffect>
                                    <p:set>
                                      <p:cBhvr>
                                        <p:cTn id="111" dur="1" fill="hold">
                                          <p:stCondLst>
                                            <p:cond delay="999"/>
                                          </p:stCondLst>
                                        </p:cTn>
                                        <p:tgtEl>
                                          <p:spTgt spid="9"/>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00"/>
                                        <p:tgtEl>
                                          <p:spTgt spid="37889"/>
                                        </p:tgtEl>
                                      </p:cBhvr>
                                    </p:animEffect>
                                    <p:set>
                                      <p:cBhvr>
                                        <p:cTn id="114" dur="1" fill="hold">
                                          <p:stCondLst>
                                            <p:cond delay="999"/>
                                          </p:stCondLst>
                                        </p:cTn>
                                        <p:tgtEl>
                                          <p:spTgt spid="37889"/>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1000"/>
                                        <p:tgtEl>
                                          <p:spTgt spid="32"/>
                                        </p:tgtEl>
                                      </p:cBhvr>
                                    </p:animEffect>
                                    <p:set>
                                      <p:cBhvr>
                                        <p:cTn id="117" dur="1" fill="hold">
                                          <p:stCondLst>
                                            <p:cond delay="999"/>
                                          </p:stCondLst>
                                        </p:cTn>
                                        <p:tgtEl>
                                          <p:spTgt spid="32"/>
                                        </p:tgtEl>
                                        <p:attrNameLst>
                                          <p:attrName>style.visibility</p:attrName>
                                        </p:attrNameLst>
                                      </p:cBhvr>
                                      <p:to>
                                        <p:strVal val="hidden"/>
                                      </p:to>
                                    </p:set>
                                  </p:childTnLst>
                                </p:cTn>
                              </p:par>
                              <p:par>
                                <p:cTn id="118" presetID="10" presetClass="exit" presetSubtype="0" fill="hold" nodeType="withEffect">
                                  <p:stCondLst>
                                    <p:cond delay="0"/>
                                  </p:stCondLst>
                                  <p:childTnLst>
                                    <p:animEffect transition="out" filter="fade">
                                      <p:cBhvr>
                                        <p:cTn id="119" dur="1000"/>
                                        <p:tgtEl>
                                          <p:spTgt spid="26"/>
                                        </p:tgtEl>
                                      </p:cBhvr>
                                    </p:animEffect>
                                    <p:set>
                                      <p:cBhvr>
                                        <p:cTn id="120" dur="1" fill="hold">
                                          <p:stCondLst>
                                            <p:cond delay="999"/>
                                          </p:stCondLst>
                                        </p:cTn>
                                        <p:tgtEl>
                                          <p:spTgt spid="26"/>
                                        </p:tgtEl>
                                        <p:attrNameLst>
                                          <p:attrName>style.visibility</p:attrName>
                                        </p:attrNameLst>
                                      </p:cBhvr>
                                      <p:to>
                                        <p:strVal val="hidden"/>
                                      </p:to>
                                    </p:set>
                                  </p:childTnLst>
                                </p:cTn>
                              </p:par>
                              <p:par>
                                <p:cTn id="121" presetID="10" presetClass="exit" presetSubtype="0" fill="hold" nodeType="withEffect">
                                  <p:stCondLst>
                                    <p:cond delay="0"/>
                                  </p:stCondLst>
                                  <p:childTnLst>
                                    <p:animEffect transition="out" filter="fade">
                                      <p:cBhvr>
                                        <p:cTn id="122" dur="1000"/>
                                        <p:tgtEl>
                                          <p:spTgt spid="34"/>
                                        </p:tgtEl>
                                      </p:cBhvr>
                                    </p:animEffect>
                                    <p:set>
                                      <p:cBhvr>
                                        <p:cTn id="123" dur="1" fill="hold">
                                          <p:stCondLst>
                                            <p:cond delay="999"/>
                                          </p:stCondLst>
                                        </p:cTn>
                                        <p:tgtEl>
                                          <p:spTgt spid="34"/>
                                        </p:tgtEl>
                                        <p:attrNameLst>
                                          <p:attrName>style.visibility</p:attrName>
                                        </p:attrNameLst>
                                      </p:cBhvr>
                                      <p:to>
                                        <p:strVal val="hidden"/>
                                      </p:to>
                                    </p:set>
                                  </p:childTnLst>
                                </p:cTn>
                              </p:par>
                              <p:par>
                                <p:cTn id="124" presetID="10" presetClass="entr" presetSubtype="0" fill="hold" nodeType="withEffect">
                                  <p:stCondLst>
                                    <p:cond delay="0"/>
                                  </p:stCondLst>
                                  <p:childTnLst>
                                    <p:set>
                                      <p:cBhvr>
                                        <p:cTn id="125" dur="1" fill="hold">
                                          <p:stCondLst>
                                            <p:cond delay="0"/>
                                          </p:stCondLst>
                                        </p:cTn>
                                        <p:tgtEl>
                                          <p:spTgt spid="37902"/>
                                        </p:tgtEl>
                                        <p:attrNameLst>
                                          <p:attrName>style.visibility</p:attrName>
                                        </p:attrNameLst>
                                      </p:cBhvr>
                                      <p:to>
                                        <p:strVal val="visible"/>
                                      </p:to>
                                    </p:set>
                                    <p:animEffect transition="in" filter="fade">
                                      <p:cBhvr>
                                        <p:cTn id="126" dur="1000"/>
                                        <p:tgtEl>
                                          <p:spTgt spid="37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allAtOnce"/>
      <p:bldP spid="5" grpId="1" uiExpand="1" build="allAtOnce"/>
      <p:bldP spid="6" grpId="0"/>
      <p:bldP spid="6" grpId="1"/>
      <p:bldP spid="8" grpId="0"/>
      <p:bldP spid="8" grpId="1"/>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21975247"/>
          </a:xfrm>
          <a:prstGeom prst="rect">
            <a:avLst/>
          </a:prstGeom>
        </p:spPr>
        <p:txBody>
          <a:bodyPr wrap="square">
            <a:spAutoFit/>
          </a:bodyPr>
          <a:lstStyle/>
          <a:p>
            <a:r>
              <a:rPr lang="en-US" dirty="0" smtClean="0">
                <a:hlinkClick r:id="rId2"/>
              </a:rPr>
              <a:t>https://en.wikipedia.org/wiki/Olive_Oatman</a:t>
            </a:r>
            <a:r>
              <a:rPr lang="en-US" dirty="0" smtClean="0"/>
              <a:t>  (CONTINUED FROM PREVIOUS SLIDE)</a:t>
            </a:r>
          </a:p>
          <a:p>
            <a:r>
              <a:rPr lang="en-US" dirty="0" smtClean="0"/>
              <a:t>	Once the attack was complete, the Native Americans took some of the </a:t>
            </a:r>
            <a:r>
              <a:rPr lang="en-US" dirty="0" err="1" smtClean="0"/>
              <a:t>Oatman</a:t>
            </a:r>
            <a:r>
              <a:rPr lang="en-US" dirty="0" smtClean="0"/>
              <a:t> family's belongings along with the </a:t>
            </a:r>
            <a:r>
              <a:rPr lang="en-US" dirty="0" err="1" smtClean="0"/>
              <a:t>Oatman</a:t>
            </a:r>
            <a:r>
              <a:rPr lang="en-US" dirty="0" smtClean="0"/>
              <a:t> girls. Although Olive </a:t>
            </a:r>
            <a:r>
              <a:rPr lang="en-US" dirty="0" err="1" smtClean="0"/>
              <a:t>Oatman</a:t>
            </a:r>
            <a:r>
              <a:rPr lang="en-US" dirty="0" smtClean="0"/>
              <a:t> later identified her captors as Tonto </a:t>
            </a:r>
            <a:r>
              <a:rPr lang="en-US" dirty="0" err="1" smtClean="0"/>
              <a:t>Apaches,they</a:t>
            </a:r>
            <a:r>
              <a:rPr lang="en-US" dirty="0" smtClean="0"/>
              <a:t> were probably </a:t>
            </a:r>
            <a:r>
              <a:rPr lang="en-US" dirty="0" err="1" smtClean="0"/>
              <a:t>Tolkepayas</a:t>
            </a:r>
            <a:r>
              <a:rPr lang="en-US" dirty="0" smtClean="0"/>
              <a:t> (Western </a:t>
            </a:r>
            <a:r>
              <a:rPr lang="en-US" dirty="0" err="1" smtClean="0"/>
              <a:t>Yavapais</a:t>
            </a:r>
            <a:r>
              <a:rPr lang="en-US" dirty="0" smtClean="0"/>
              <a:t>)</a:t>
            </a:r>
            <a:r>
              <a:rPr lang="en-US" baseline="30000" dirty="0" smtClean="0"/>
              <a:t> </a:t>
            </a:r>
            <a:r>
              <a:rPr lang="en-US" dirty="0" smtClean="0"/>
              <a:t>living in a village 8 miles southwest of </a:t>
            </a:r>
            <a:r>
              <a:rPr lang="en-US" dirty="0" err="1" smtClean="0"/>
              <a:t>Aguila</a:t>
            </a:r>
            <a:r>
              <a:rPr lang="en-US" dirty="0" smtClean="0"/>
              <a:t>, Arizona, in the </a:t>
            </a:r>
            <a:r>
              <a:rPr lang="en-US" dirty="0" err="1" smtClean="0"/>
              <a:t>Harquahala</a:t>
            </a:r>
            <a:r>
              <a:rPr lang="en-US" dirty="0" smtClean="0"/>
              <a:t> Mountains. After arriving at the village, the girls were initially treated in a way that appeared threatening, and </a:t>
            </a:r>
            <a:r>
              <a:rPr lang="en-US" dirty="0" err="1" smtClean="0"/>
              <a:t>Oatman</a:t>
            </a:r>
            <a:r>
              <a:rPr lang="en-US" dirty="0" smtClean="0"/>
              <a:t> later said she thought they would be killed. However, the girls were used as slaves to forage for food, to lug water and firewood, and for other menial tasks; they were frequently beaten.</a:t>
            </a:r>
          </a:p>
          <a:p>
            <a:r>
              <a:rPr lang="en-US" dirty="0" smtClean="0"/>
              <a:t>	After a year, a group of Mohave Indians visited the village and traded two horses, vegetables, blankets, and other trinkets for the captive girls, after which the girls walked for days to a Mohave village along the Colorado River (in the center of what today is Needles, California). They were immediately taken in by the family of a tribal leader (</a:t>
            </a:r>
            <a:r>
              <a:rPr lang="en-US" dirty="0" err="1" smtClean="0"/>
              <a:t>kohot</a:t>
            </a:r>
            <a:r>
              <a:rPr lang="en-US" dirty="0" smtClean="0"/>
              <a:t>) whose non-Mohave name was </a:t>
            </a:r>
            <a:r>
              <a:rPr lang="en-US" dirty="0" err="1" smtClean="0"/>
              <a:t>Espianola</a:t>
            </a:r>
            <a:r>
              <a:rPr lang="en-US" dirty="0" smtClean="0"/>
              <a:t> or </a:t>
            </a:r>
            <a:r>
              <a:rPr lang="en-US" dirty="0" err="1" smtClean="0"/>
              <a:t>Espanesay</a:t>
            </a:r>
            <a:r>
              <a:rPr lang="en-US" dirty="0" smtClean="0"/>
              <a:t>. The Mohave tribe was more prosperous than the group that had held the girls captive, and both </a:t>
            </a:r>
            <a:r>
              <a:rPr lang="en-US" dirty="0" err="1" smtClean="0"/>
              <a:t>Espanesay's</a:t>
            </a:r>
            <a:r>
              <a:rPr lang="en-US" dirty="0" smtClean="0"/>
              <a:t> wife </a:t>
            </a:r>
            <a:r>
              <a:rPr lang="en-US" dirty="0" err="1" smtClean="0"/>
              <a:t>Aespaneo</a:t>
            </a:r>
            <a:r>
              <a:rPr lang="en-US" dirty="0" smtClean="0"/>
              <a:t> and daughter Topeka took an interest in the </a:t>
            </a:r>
            <a:r>
              <a:rPr lang="en-US" dirty="0" err="1" smtClean="0"/>
              <a:t>Oatman</a:t>
            </a:r>
            <a:r>
              <a:rPr lang="en-US" dirty="0" smtClean="0"/>
              <a:t> girls' welfare. </a:t>
            </a:r>
            <a:r>
              <a:rPr lang="en-US" dirty="0" err="1" smtClean="0"/>
              <a:t>Oatman</a:t>
            </a:r>
            <a:r>
              <a:rPr lang="en-US" dirty="0" smtClean="0"/>
              <a:t> expressed her deep affection for these two women numerous times over the years after her captivity.</a:t>
            </a:r>
          </a:p>
          <a:p>
            <a:r>
              <a:rPr lang="en-US" dirty="0" smtClean="0"/>
              <a:t>	</a:t>
            </a:r>
            <a:r>
              <a:rPr lang="en-US" dirty="0" err="1" smtClean="0"/>
              <a:t>Aespaneo</a:t>
            </a:r>
            <a:r>
              <a:rPr lang="en-US" dirty="0" smtClean="0"/>
              <a:t> arranged for the </a:t>
            </a:r>
            <a:r>
              <a:rPr lang="en-US" dirty="0" err="1" smtClean="0"/>
              <a:t>Oatman</a:t>
            </a:r>
            <a:r>
              <a:rPr lang="en-US" dirty="0" smtClean="0"/>
              <a:t> girls to be given plots of land to farm. Whether the </a:t>
            </a:r>
            <a:r>
              <a:rPr lang="en-US" dirty="0" err="1" smtClean="0"/>
              <a:t>Oatman</a:t>
            </a:r>
            <a:r>
              <a:rPr lang="en-US" dirty="0" smtClean="0"/>
              <a:t> girls were truly adopted into that family and the Mohave people is unknown. </a:t>
            </a:r>
            <a:r>
              <a:rPr lang="en-US" dirty="0" err="1" smtClean="0"/>
              <a:t>Oatman</a:t>
            </a:r>
            <a:r>
              <a:rPr lang="en-US" dirty="0" smtClean="0"/>
              <a:t> later claimed that she and Mary Ann were captives of the Mohave and that she feared to leave. She did not attempt to contact a large group of whites that visited the </a:t>
            </a:r>
            <a:r>
              <a:rPr lang="en-US" dirty="0" err="1" smtClean="0"/>
              <a:t>Mohaves</a:t>
            </a:r>
            <a:r>
              <a:rPr lang="en-US" dirty="0" smtClean="0"/>
              <a:t> during her period with them,</a:t>
            </a:r>
            <a:r>
              <a:rPr lang="en-US" baseline="30000" dirty="0" smtClean="0">
                <a:hlinkClick r:id="rId2"/>
              </a:rPr>
              <a:t>[11]</a:t>
            </a:r>
            <a:r>
              <a:rPr lang="en-US" baseline="30000" dirty="0" smtClean="0"/>
              <a:t>:102</a:t>
            </a:r>
            <a:r>
              <a:rPr lang="en-US" dirty="0" smtClean="0"/>
              <a:t> and years later she went to meet with a Mohave leader, </a:t>
            </a:r>
            <a:r>
              <a:rPr lang="en-US" dirty="0" err="1" smtClean="0">
                <a:hlinkClick r:id="rId3" tooltip="Irataba"/>
              </a:rPr>
              <a:t>Irataba</a:t>
            </a:r>
            <a:r>
              <a:rPr lang="en-US" dirty="0" smtClean="0"/>
              <a:t>, in New York City and spoke with him of old times.</a:t>
            </a:r>
            <a:r>
              <a:rPr lang="en-US" baseline="30000" dirty="0" smtClean="0">
                <a:hlinkClick r:id="rId2"/>
              </a:rPr>
              <a:t>[11]</a:t>
            </a:r>
            <a:r>
              <a:rPr lang="en-US" baseline="30000" dirty="0" smtClean="0"/>
              <a:t>:176-177</a:t>
            </a:r>
            <a:endParaRPr lang="en-US" dirty="0" smtClean="0"/>
          </a:p>
          <a:p>
            <a:r>
              <a:rPr lang="en-US" dirty="0" smtClean="0"/>
              <a:t>Both </a:t>
            </a:r>
            <a:r>
              <a:rPr lang="en-US" dirty="0" err="1" smtClean="0"/>
              <a:t>Oatman</a:t>
            </a:r>
            <a:r>
              <a:rPr lang="en-US" dirty="0" smtClean="0"/>
              <a:t> girls were tattooed on their chins and arms</a:t>
            </a:r>
            <a:r>
              <a:rPr lang="en-US" baseline="30000" dirty="0" smtClean="0">
                <a:hlinkClick r:id="rId2"/>
              </a:rPr>
              <a:t>[12][13]</a:t>
            </a:r>
            <a:r>
              <a:rPr lang="en-US" dirty="0" smtClean="0"/>
              <a:t> in keeping with the tribal custom for those who were tribal members. </a:t>
            </a:r>
            <a:r>
              <a:rPr lang="en-US" dirty="0" err="1" smtClean="0"/>
              <a:t>Oatman</a:t>
            </a:r>
            <a:r>
              <a:rPr lang="en-US" dirty="0" smtClean="0"/>
              <a:t> later claimed (in Stratton's book and in her lectures) that she was tattooed to mark her as a slave of the </a:t>
            </a:r>
            <a:r>
              <a:rPr lang="en-US" dirty="0" err="1" smtClean="0"/>
              <a:t>Mohaves</a:t>
            </a:r>
            <a:r>
              <a:rPr lang="en-US" dirty="0" smtClean="0"/>
              <a:t>, but this is inconsistent with the Mohave tradition, in which such marks were given only to their own people to ensure that they would both enter the land of the dead and be recognized as </a:t>
            </a:r>
            <a:r>
              <a:rPr lang="en-US" dirty="0" err="1" smtClean="0"/>
              <a:t>Mohaves</a:t>
            </a:r>
            <a:r>
              <a:rPr lang="en-US" dirty="0" smtClean="0"/>
              <a:t> by their ancestors</a:t>
            </a:r>
          </a:p>
          <a:p>
            <a:r>
              <a:rPr lang="en-US" dirty="0" smtClean="0"/>
              <a:t>	t has been claimed that there was a drought in the region,</a:t>
            </a:r>
            <a:r>
              <a:rPr lang="en-US" baseline="30000" dirty="0" smtClean="0">
                <a:hlinkClick r:id="rId2"/>
              </a:rPr>
              <a:t>[11]</a:t>
            </a:r>
            <a:r>
              <a:rPr lang="en-US" baseline="30000" dirty="0" smtClean="0"/>
              <a:t>:105</a:t>
            </a:r>
            <a:r>
              <a:rPr lang="en-US" dirty="0" smtClean="0"/>
              <a:t> wherein the tribe experienced a dire shortage of food supplies, and Olive's sister, Mary Ann, died of starvation about 1855-56 at the age of ten or eleven.</a:t>
            </a:r>
          </a:p>
          <a:p>
            <a:r>
              <a:rPr lang="en-US" dirty="0" err="1" smtClean="0"/>
              <a:t>Oatman</a:t>
            </a:r>
            <a:r>
              <a:rPr lang="en-US" dirty="0" smtClean="0"/>
              <a:t> later spoke with fondness of the </a:t>
            </a:r>
            <a:r>
              <a:rPr lang="en-US" dirty="0" err="1" smtClean="0"/>
              <a:t>Mohaves</a:t>
            </a:r>
            <a:r>
              <a:rPr lang="en-US" dirty="0" smtClean="0"/>
              <a:t>, whose treatment of her was superior to the treatment she had received when first captured. She most likely considered herself assimilated.</a:t>
            </a:r>
            <a:r>
              <a:rPr lang="en-US" baseline="30000" dirty="0" smtClean="0">
                <a:hlinkClick r:id="rId2"/>
              </a:rPr>
              <a:t>[14]</a:t>
            </a:r>
            <a:r>
              <a:rPr lang="en-US" dirty="0" smtClean="0"/>
              <a:t> She was given a clan name, </a:t>
            </a:r>
            <a:r>
              <a:rPr lang="en-US" dirty="0" err="1" smtClean="0"/>
              <a:t>Oach</a:t>
            </a:r>
            <a:r>
              <a:rPr lang="en-US" dirty="0" smtClean="0"/>
              <a:t>, and a nickname, </a:t>
            </a:r>
            <a:r>
              <a:rPr lang="en-US" dirty="0" err="1" smtClean="0"/>
              <a:t>Spantsa</a:t>
            </a:r>
            <a:r>
              <a:rPr lang="en-US" dirty="0" smtClean="0"/>
              <a:t>, a Mohave word having to do with unquenchable lust or thirst.</a:t>
            </a:r>
            <a:r>
              <a:rPr lang="en-US" baseline="30000" dirty="0" smtClean="0">
                <a:hlinkClick r:id="rId2"/>
              </a:rPr>
              <a:t>[4]</a:t>
            </a:r>
            <a:r>
              <a:rPr lang="en-US" baseline="30000" dirty="0" smtClean="0"/>
              <a:t>:73-74, </a:t>
            </a:r>
            <a:r>
              <a:rPr lang="en-US" baseline="30000" dirty="0" smtClean="0">
                <a:hlinkClick r:id="rId2"/>
              </a:rPr>
              <a:t>[15]</a:t>
            </a:r>
            <a:r>
              <a:rPr lang="en-US" dirty="0" smtClean="0"/>
              <a:t> She remained with the Mohave, choosing not to reveal herself to white railroad surveyors who spent nearly a week in the Mohave Valley trading and socializing with the tribe in February 1854.</a:t>
            </a:r>
            <a:r>
              <a:rPr lang="en-US" baseline="30000" dirty="0" smtClean="0">
                <a:hlinkClick r:id="rId2"/>
              </a:rPr>
              <a:t>[4]</a:t>
            </a:r>
            <a:r>
              <a:rPr lang="en-US" baseline="30000" dirty="0" smtClean="0"/>
              <a:t>:88</a:t>
            </a:r>
            <a:r>
              <a:rPr lang="en-US" dirty="0" smtClean="0"/>
              <a:t> Because she did not know that Lorenzo had survived the massacre, she believed she had no immediate family, and the Mohave raised her as their own.</a:t>
            </a:r>
          </a:p>
          <a:p>
            <a:r>
              <a:rPr lang="en-US" dirty="0" smtClean="0"/>
              <a:t>	When </a:t>
            </a:r>
            <a:r>
              <a:rPr lang="en-US" dirty="0" err="1" smtClean="0"/>
              <a:t>Oatman</a:t>
            </a:r>
            <a:r>
              <a:rPr lang="en-US" dirty="0" smtClean="0"/>
              <a:t> was 19 years old, Francisco, a </a:t>
            </a:r>
            <a:r>
              <a:rPr lang="en-US" dirty="0" smtClean="0">
                <a:hlinkClick r:id="rId4" tooltip="Quechan people"/>
              </a:rPr>
              <a:t>Yuma Indian</a:t>
            </a:r>
            <a:r>
              <a:rPr lang="en-US" dirty="0" smtClean="0"/>
              <a:t> messenger, arrived at the village with a message from the authorities at </a:t>
            </a:r>
            <a:r>
              <a:rPr lang="en-US" dirty="0" smtClean="0">
                <a:hlinkClick r:id="rId5" tooltip="Fort Yuma"/>
              </a:rPr>
              <a:t>Fort Yuma</a:t>
            </a:r>
            <a:r>
              <a:rPr lang="en-US" dirty="0" smtClean="0"/>
              <a:t>. Rumors suggested that a white girl was living with the </a:t>
            </a:r>
            <a:r>
              <a:rPr lang="en-US" dirty="0" err="1" smtClean="0"/>
              <a:t>Mohaves</a:t>
            </a:r>
            <a:r>
              <a:rPr lang="en-US" dirty="0" smtClean="0"/>
              <a:t>, and the post commander requested her return (or to know the reason why she did not choose to return). The </a:t>
            </a:r>
            <a:r>
              <a:rPr lang="en-US" dirty="0" err="1" smtClean="0"/>
              <a:t>Mohaves</a:t>
            </a:r>
            <a:r>
              <a:rPr lang="en-US" dirty="0" smtClean="0"/>
              <a:t> initially sequestered </a:t>
            </a:r>
            <a:r>
              <a:rPr lang="en-US" dirty="0" err="1" smtClean="0"/>
              <a:t>Oatman</a:t>
            </a:r>
            <a:r>
              <a:rPr lang="en-US" dirty="0" smtClean="0"/>
              <a:t> and resisted the request. At first they denied that </a:t>
            </a:r>
            <a:r>
              <a:rPr lang="en-US" dirty="0" err="1" smtClean="0"/>
              <a:t>Oatman</a:t>
            </a:r>
            <a:r>
              <a:rPr lang="en-US" dirty="0" smtClean="0"/>
              <a:t> was even white; others over the course of negotiations expressed their affection for </a:t>
            </a:r>
            <a:r>
              <a:rPr lang="en-US" dirty="0" err="1" smtClean="0"/>
              <a:t>Oatman</a:t>
            </a:r>
            <a:r>
              <a:rPr lang="en-US" dirty="0" smtClean="0"/>
              <a:t>, others their fear of reprisal from whites. Francisco, meanwhile, withdrew to the homes of other nearby </a:t>
            </a:r>
            <a:r>
              <a:rPr lang="en-US" dirty="0" err="1" smtClean="0"/>
              <a:t>Mohaves</a:t>
            </a:r>
            <a:r>
              <a:rPr lang="en-US" dirty="0" smtClean="0"/>
              <a:t>; shortly thereafter he made a second fervent attempt to persuade the </a:t>
            </a:r>
            <a:r>
              <a:rPr lang="en-US" dirty="0" err="1" smtClean="0"/>
              <a:t>Mohaves</a:t>
            </a:r>
            <a:r>
              <a:rPr lang="en-US" dirty="0" smtClean="0"/>
              <a:t> to part with </a:t>
            </a:r>
            <a:r>
              <a:rPr lang="en-US" dirty="0" err="1" smtClean="0"/>
              <a:t>Oatman</a:t>
            </a:r>
            <a:r>
              <a:rPr lang="en-US" dirty="0" smtClean="0"/>
              <a:t>. Trade items were included this time, including blankets and a white horse, and he passed on threats that the whites would destroy the </a:t>
            </a:r>
            <a:r>
              <a:rPr lang="en-US" dirty="0" err="1" smtClean="0"/>
              <a:t>Mohaves</a:t>
            </a:r>
            <a:r>
              <a:rPr lang="en-US" dirty="0" smtClean="0"/>
              <a:t> if they did not release </a:t>
            </a:r>
            <a:r>
              <a:rPr lang="en-US" dirty="0" err="1" smtClean="0"/>
              <a:t>Oatman</a:t>
            </a:r>
            <a:r>
              <a:rPr lang="en-US" dirty="0" smtClean="0"/>
              <a:t>.</a:t>
            </a:r>
          </a:p>
          <a:p>
            <a:r>
              <a:rPr lang="en-US" dirty="0" smtClean="0"/>
              <a:t>After some discussion, in which </a:t>
            </a:r>
            <a:r>
              <a:rPr lang="en-US" dirty="0" err="1" smtClean="0"/>
              <a:t>Oatman</a:t>
            </a:r>
            <a:r>
              <a:rPr lang="en-US" dirty="0" smtClean="0"/>
              <a:t> was this time included, the </a:t>
            </a:r>
            <a:r>
              <a:rPr lang="en-US" dirty="0" err="1" smtClean="0"/>
              <a:t>Mohaves</a:t>
            </a:r>
            <a:r>
              <a:rPr lang="en-US" dirty="0" smtClean="0"/>
              <a:t> decided to accept these terms, and she was escorted to </a:t>
            </a:r>
            <a:r>
              <a:rPr lang="en-US" dirty="0" smtClean="0">
                <a:hlinkClick r:id="rId5" tooltip="Fort Yuma"/>
              </a:rPr>
              <a:t>Fort Yuma</a:t>
            </a:r>
            <a:r>
              <a:rPr lang="en-US" dirty="0" smtClean="0"/>
              <a:t> in a 20-day journey. Topeka (the daughter of </a:t>
            </a:r>
            <a:r>
              <a:rPr lang="en-US" dirty="0" err="1" smtClean="0"/>
              <a:t>Espianola</a:t>
            </a:r>
            <a:r>
              <a:rPr lang="en-US" dirty="0" smtClean="0"/>
              <a:t>/</a:t>
            </a:r>
            <a:r>
              <a:rPr lang="en-US" dirty="0" err="1" smtClean="0"/>
              <a:t>Espanesay</a:t>
            </a:r>
            <a:r>
              <a:rPr lang="en-US" dirty="0" smtClean="0"/>
              <a:t> and </a:t>
            </a:r>
            <a:r>
              <a:rPr lang="en-US" dirty="0" err="1" smtClean="0"/>
              <a:t>Aespaneo</a:t>
            </a:r>
            <a:r>
              <a:rPr lang="en-US" dirty="0" smtClean="0"/>
              <a:t>) went on the journey with </a:t>
            </a:r>
            <a:r>
              <a:rPr lang="en-US" dirty="0" err="1" smtClean="0"/>
              <a:t>Oatman</a:t>
            </a:r>
            <a:r>
              <a:rPr lang="en-US" dirty="0" smtClean="0"/>
              <a:t>. Before entering the fort, </a:t>
            </a:r>
            <a:r>
              <a:rPr lang="en-US" dirty="0" err="1" smtClean="0"/>
              <a:t>Oatman</a:t>
            </a:r>
            <a:r>
              <a:rPr lang="en-US" dirty="0" smtClean="0"/>
              <a:t> was given Western clothing lent by the wife of an army officer, as she was clad in a traditional Mohave skirt with no covering above her waist. Inside the fort, </a:t>
            </a:r>
            <a:r>
              <a:rPr lang="en-US" dirty="0" err="1" smtClean="0"/>
              <a:t>Oatman</a:t>
            </a:r>
            <a:r>
              <a:rPr lang="en-US" dirty="0" smtClean="0"/>
              <a:t> was surrounded by cheering people.</a:t>
            </a:r>
          </a:p>
          <a:p>
            <a:r>
              <a:rPr lang="en-US" dirty="0" smtClean="0"/>
              <a:t>	</a:t>
            </a:r>
            <a:r>
              <a:rPr lang="en-US" dirty="0" err="1" smtClean="0"/>
              <a:t>Oatman's</a:t>
            </a:r>
            <a:r>
              <a:rPr lang="en-US" dirty="0" smtClean="0"/>
              <a:t> childhood friend Susan Thompson, whom she befriended again at this time, stated many years later that she believed </a:t>
            </a:r>
            <a:r>
              <a:rPr lang="en-US" dirty="0" err="1" smtClean="0"/>
              <a:t>Oatman</a:t>
            </a:r>
            <a:r>
              <a:rPr lang="en-US" dirty="0" smtClean="0"/>
              <a:t> was "grieving" upon her return because she had been married to a Mohave and given birth to two boys.</a:t>
            </a:r>
            <a:r>
              <a:rPr lang="en-US" baseline="30000" dirty="0" smtClean="0">
                <a:hlinkClick r:id="rId2"/>
              </a:rPr>
              <a:t>[11]</a:t>
            </a:r>
            <a:r>
              <a:rPr lang="en-US" baseline="30000" dirty="0" smtClean="0"/>
              <a:t>:152, </a:t>
            </a:r>
            <a:r>
              <a:rPr lang="en-US" baseline="30000" dirty="0" smtClean="0">
                <a:hlinkClick r:id="rId2"/>
              </a:rPr>
              <a:t>[17]</a:t>
            </a:r>
            <a:endParaRPr lang="en-US" dirty="0" smtClean="0"/>
          </a:p>
          <a:p>
            <a:r>
              <a:rPr lang="en-US" dirty="0" err="1" smtClean="0"/>
              <a:t>Oatman</a:t>
            </a:r>
            <a:r>
              <a:rPr lang="en-US" dirty="0" smtClean="0"/>
              <a:t> herself, however, denied rumors during her lifetime that she either had been married to a Mohave or was ever </a:t>
            </a:r>
            <a:r>
              <a:rPr lang="en-US" dirty="0" smtClean="0">
                <a:hlinkClick r:id="rId6" tooltip="Rape"/>
              </a:rPr>
              <a:t>raped</a:t>
            </a:r>
            <a:r>
              <a:rPr lang="en-US" dirty="0" smtClean="0"/>
              <a:t> or sexually mistreated by the Yavapai or Mohave. In Stratton's book, she declared that "to the honor of these savages let it be said, they never offered the least unchaste abuse to me." Her nickname, </a:t>
            </a:r>
            <a:r>
              <a:rPr lang="en-US" dirty="0" err="1" smtClean="0"/>
              <a:t>Spantsa</a:t>
            </a:r>
            <a:r>
              <a:rPr lang="en-US" dirty="0" smtClean="0"/>
              <a:t> ("rotten womb"), however, implied that she was sexually active, although historians have argued that the name could have different meanings.</a:t>
            </a:r>
            <a:r>
              <a:rPr lang="en-US" baseline="30000" dirty="0" smtClean="0">
                <a:hlinkClick r:id="rId2"/>
              </a:rPr>
              <a:t>[4]</a:t>
            </a:r>
            <a:r>
              <a:rPr lang="en-US" baseline="30000" dirty="0" smtClean="0"/>
              <a:t>:73-74</a:t>
            </a:r>
            <a:r>
              <a:rPr lang="en-US" baseline="30000" dirty="0" smtClean="0">
                <a:hlinkClick r:id="rId2"/>
              </a:rPr>
              <a:t>[18]</a:t>
            </a:r>
            <a:endParaRPr lang="en-US" dirty="0" smtClean="0"/>
          </a:p>
          <a:p>
            <a:r>
              <a:rPr lang="en-US" dirty="0" smtClean="0"/>
              <a:t>Within a few days of her arrival at the fort, </a:t>
            </a:r>
            <a:r>
              <a:rPr lang="en-US" dirty="0" err="1" smtClean="0"/>
              <a:t>Oatman</a:t>
            </a:r>
            <a:r>
              <a:rPr lang="en-US" dirty="0" smtClean="0"/>
              <a:t> discovered her brother Lorenzo was alive and had been looking for her and her sister. Their meeting made headline news across the West</a:t>
            </a:r>
          </a:p>
          <a:p>
            <a:r>
              <a:rPr lang="en-US" dirty="0" smtClean="0"/>
              <a:t>	In 1857, a pastor named </a:t>
            </a:r>
            <a:r>
              <a:rPr lang="en-US" dirty="0" smtClean="0">
                <a:hlinkClick r:id="rId7" tooltip="Royal B. Stratton (page does not exist)"/>
              </a:rPr>
              <a:t>Royal B. Stratton</a:t>
            </a:r>
            <a:r>
              <a:rPr lang="en-US" dirty="0" smtClean="0"/>
              <a:t> wrote a book about the </a:t>
            </a:r>
            <a:r>
              <a:rPr lang="en-US" dirty="0" err="1" smtClean="0"/>
              <a:t>Oatman</a:t>
            </a:r>
            <a:r>
              <a:rPr lang="en-US" dirty="0" smtClean="0"/>
              <a:t> girls titled </a:t>
            </a:r>
            <a:r>
              <a:rPr lang="en-US" i="1" dirty="0" smtClean="0"/>
              <a:t>Life Among the Indians</a:t>
            </a:r>
            <a:r>
              <a:rPr lang="en-US" dirty="0" smtClean="0"/>
              <a:t>. The book sold 30,000 copies, a best-seller for that era.</a:t>
            </a:r>
            <a:r>
              <a:rPr lang="en-US" baseline="30000" dirty="0" smtClean="0">
                <a:hlinkClick r:id="rId2"/>
              </a:rPr>
              <a:t>[19]</a:t>
            </a:r>
            <a:r>
              <a:rPr lang="en-US" dirty="0" smtClean="0"/>
              <a:t> Royalties from the book paid for </a:t>
            </a:r>
            <a:r>
              <a:rPr lang="en-US" dirty="0" err="1" smtClean="0"/>
              <a:t>Oatman</a:t>
            </a:r>
            <a:r>
              <a:rPr lang="en-US" dirty="0" smtClean="0"/>
              <a:t> and her brother Lorenzo's college education at the </a:t>
            </a:r>
            <a:r>
              <a:rPr lang="en-US" dirty="0" smtClean="0">
                <a:hlinkClick r:id="rId8" tooltip="University of the Pacific (United States)"/>
              </a:rPr>
              <a:t>University of the Pacific</a:t>
            </a:r>
            <a:r>
              <a:rPr lang="en-US" dirty="0" smtClean="0"/>
              <a:t>.</a:t>
            </a:r>
            <a:r>
              <a:rPr lang="en-US" baseline="30000" dirty="0" smtClean="0">
                <a:hlinkClick r:id="rId2"/>
              </a:rPr>
              <a:t>[20]</a:t>
            </a:r>
            <a:r>
              <a:rPr lang="en-US" dirty="0" smtClean="0"/>
              <a:t> She went on the lecture circuit to help promote the book.</a:t>
            </a:r>
            <a:r>
              <a:rPr lang="en-US" baseline="30000" dirty="0" smtClean="0">
                <a:hlinkClick r:id="rId2"/>
              </a:rPr>
              <a:t>[21]</a:t>
            </a:r>
            <a:endParaRPr lang="en-US" dirty="0" smtClean="0"/>
          </a:p>
          <a:p>
            <a:r>
              <a:rPr lang="en-US" dirty="0" smtClean="0"/>
              <a:t>In November 1865, </a:t>
            </a:r>
            <a:r>
              <a:rPr lang="en-US" dirty="0" err="1" smtClean="0"/>
              <a:t>Oatman</a:t>
            </a:r>
            <a:r>
              <a:rPr lang="en-US" dirty="0" smtClean="0"/>
              <a:t> married cattleman John B. Fairchild.</a:t>
            </a:r>
            <a:r>
              <a:rPr lang="en-US" baseline="30000" dirty="0" smtClean="0">
                <a:hlinkClick r:id="rId2"/>
              </a:rPr>
              <a:t>[22]</a:t>
            </a:r>
            <a:r>
              <a:rPr lang="en-US" dirty="0" smtClean="0"/>
              <a:t> Though it was rumored that she died in an asylum in </a:t>
            </a:r>
            <a:r>
              <a:rPr lang="en-US" dirty="0" smtClean="0">
                <a:hlinkClick r:id="rId9" tooltip="New York (state)"/>
              </a:rPr>
              <a:t>New York</a:t>
            </a:r>
            <a:r>
              <a:rPr lang="en-US" dirty="0" smtClean="0"/>
              <a:t> in 1877, she actually went to live with Fairchild in </a:t>
            </a:r>
            <a:r>
              <a:rPr lang="en-US" dirty="0" smtClean="0">
                <a:hlinkClick r:id="rId10" tooltip="Sherman, Texas"/>
              </a:rPr>
              <a:t>Sherman, Texas</a:t>
            </a:r>
            <a:r>
              <a:rPr lang="en-US" dirty="0" smtClean="0"/>
              <a:t>, where they adopted a baby girl, Mamie.</a:t>
            </a:r>
          </a:p>
          <a:p>
            <a:r>
              <a:rPr lang="en-US" dirty="0" smtClean="0"/>
              <a:t>	Olive </a:t>
            </a:r>
            <a:r>
              <a:rPr lang="en-US" dirty="0" err="1" smtClean="0"/>
              <a:t>Oatman</a:t>
            </a:r>
            <a:r>
              <a:rPr lang="en-US" dirty="0" smtClean="0"/>
              <a:t> Fairchild died of a </a:t>
            </a:r>
            <a:r>
              <a:rPr lang="en-US" dirty="0" smtClean="0">
                <a:hlinkClick r:id="rId11" tooltip="Myocardial infarction"/>
              </a:rPr>
              <a:t>heart attack</a:t>
            </a:r>
            <a:r>
              <a:rPr lang="en-US" dirty="0" smtClean="0"/>
              <a:t> on March 20, 1903, at the age of 65.</a:t>
            </a:r>
            <a:r>
              <a:rPr lang="en-US" baseline="30000" dirty="0" smtClean="0">
                <a:hlinkClick r:id="rId2"/>
              </a:rPr>
              <a:t>[23]</a:t>
            </a:r>
            <a:r>
              <a:rPr lang="en-US" dirty="0" smtClean="0"/>
              <a:t> She is buried at the West Hill Cemetery in </a:t>
            </a:r>
            <a:r>
              <a:rPr lang="en-US" dirty="0" smtClean="0">
                <a:hlinkClick r:id="rId10" tooltip="Sherman, Texas"/>
              </a:rPr>
              <a:t>Sherman</a:t>
            </a:r>
            <a:r>
              <a:rPr lang="en-US" dirty="0" smtClean="0"/>
              <a:t>, Texas.</a:t>
            </a:r>
            <a:r>
              <a:rPr lang="en-US" baseline="30000" dirty="0" smtClean="0">
                <a:hlinkClick r:id="rId2"/>
              </a:rPr>
              <a:t>[24]</a:t>
            </a:r>
            <a:endParaRPr lang="en-US" dirty="0" smtClean="0"/>
          </a:p>
          <a:p>
            <a:r>
              <a:rPr lang="en-US" dirty="0" smtClean="0"/>
              <a:t>The town of </a:t>
            </a:r>
            <a:r>
              <a:rPr lang="en-US" dirty="0" err="1" smtClean="0">
                <a:hlinkClick r:id="rId12" tooltip="Oatman, Arizona"/>
              </a:rPr>
              <a:t>Oatman</a:t>
            </a:r>
            <a:r>
              <a:rPr lang="en-US" dirty="0" smtClean="0">
                <a:hlinkClick r:id="rId12" tooltip="Oatman, Arizona"/>
              </a:rPr>
              <a:t>, Arizona</a:t>
            </a:r>
            <a:r>
              <a:rPr lang="en-US" dirty="0" smtClean="0"/>
              <a:t>, a </a:t>
            </a:r>
            <a:r>
              <a:rPr lang="en-US" dirty="0" smtClean="0">
                <a:hlinkClick r:id="rId13" tooltip="Ghost town"/>
              </a:rPr>
              <a:t>ghost town</a:t>
            </a:r>
            <a:r>
              <a:rPr lang="en-US" dirty="0" smtClean="0"/>
              <a:t> renewed by tourists from a nearby gambling town, is named in her honor.</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8915400" cy="28346221"/>
          </a:xfrm>
          <a:prstGeom prst="rect">
            <a:avLst/>
          </a:prstGeom>
        </p:spPr>
        <p:txBody>
          <a:bodyPr wrap="square">
            <a:spAutoFit/>
          </a:bodyPr>
          <a:lstStyle/>
          <a:p>
            <a:r>
              <a:rPr lang="en-US" dirty="0" smtClean="0">
                <a:hlinkClick r:id="rId2"/>
              </a:rPr>
              <a:t>https://www.wikitree.com/wiki/Oatman-62</a:t>
            </a:r>
            <a:endParaRPr lang="en-US" dirty="0" smtClean="0"/>
          </a:p>
          <a:p>
            <a:r>
              <a:rPr lang="en-US" dirty="0" smtClean="0"/>
              <a:t>OATMAN FAMILY</a:t>
            </a:r>
          </a:p>
          <a:p>
            <a:r>
              <a:rPr lang="en-US" dirty="0" smtClean="0"/>
              <a:t>1851:  WAGON TRAVEL FROM INDEPENDENCE TO </a:t>
            </a:r>
            <a:r>
              <a:rPr lang="en-US" dirty="0" err="1" smtClean="0"/>
              <a:t>CALIFORnia</a:t>
            </a:r>
            <a:endParaRPr lang="en-US" dirty="0" smtClean="0"/>
          </a:p>
          <a:p>
            <a:r>
              <a:rPr lang="en-US" dirty="0" smtClean="0"/>
              <a:t>Olive Ann - 14 </a:t>
            </a:r>
          </a:p>
          <a:p>
            <a:r>
              <a:rPr lang="en-US" cap="all" dirty="0" smtClean="0"/>
              <a:t>Father: </a:t>
            </a:r>
            <a:r>
              <a:rPr lang="en-US" dirty="0" smtClean="0"/>
              <a:t>Royce – 42</a:t>
            </a:r>
          </a:p>
          <a:p>
            <a:r>
              <a:rPr lang="en-US" dirty="0" smtClean="0"/>
              <a:t>MOTHER: Mary Ann (Sperry) - 39</a:t>
            </a:r>
          </a:p>
          <a:p>
            <a:r>
              <a:rPr lang="en-US" dirty="0" smtClean="0"/>
              <a:t>SIBLIINGS:</a:t>
            </a:r>
          </a:p>
          <a:p>
            <a:r>
              <a:rPr lang="en-US" dirty="0" smtClean="0"/>
              <a:t>Lucy  - 17</a:t>
            </a:r>
          </a:p>
          <a:p>
            <a:r>
              <a:rPr lang="en-US" dirty="0" smtClean="0"/>
              <a:t> Lorenzo - 15 </a:t>
            </a:r>
          </a:p>
          <a:p>
            <a:r>
              <a:rPr lang="en-US" dirty="0" smtClean="0"/>
              <a:t> Royce  -  11</a:t>
            </a:r>
          </a:p>
          <a:p>
            <a:r>
              <a:rPr lang="en-US" dirty="0" smtClean="0"/>
              <a:t>Mary Ann  - 8</a:t>
            </a:r>
          </a:p>
          <a:p>
            <a:r>
              <a:rPr lang="en-US" dirty="0" smtClean="0"/>
              <a:t>Charity Ann - 5</a:t>
            </a:r>
          </a:p>
          <a:p>
            <a:r>
              <a:rPr lang="en-US" dirty="0" smtClean="0"/>
              <a:t>Roland - 2 </a:t>
            </a:r>
          </a:p>
          <a:p>
            <a:r>
              <a:rPr lang="en-US" dirty="0" smtClean="0"/>
              <a:t>MARRIED John Brant Fairchild </a:t>
            </a:r>
          </a:p>
          <a:p>
            <a:r>
              <a:rPr lang="en-US" dirty="0" smtClean="0"/>
              <a:t>CHILDREN:  no birth children; adopted:</a:t>
            </a:r>
          </a:p>
          <a:p>
            <a:r>
              <a:rPr lang="en-US" dirty="0" smtClean="0"/>
              <a:t>DIED 20 Mar 1903 in Sherman, Grayson County ,Texas, United States</a:t>
            </a:r>
          </a:p>
          <a:p>
            <a:endParaRPr lang="en-US" dirty="0" smtClean="0"/>
          </a:p>
          <a:p>
            <a:r>
              <a:rPr lang="en-US" dirty="0" smtClean="0"/>
              <a:t>	Olive </a:t>
            </a:r>
            <a:r>
              <a:rPr lang="en-US" dirty="0" err="1" smtClean="0"/>
              <a:t>Oatman</a:t>
            </a:r>
            <a:r>
              <a:rPr lang="en-US" dirty="0" smtClean="0"/>
              <a:t> was born in 1838, her parents were Royce and Mary Ann </a:t>
            </a:r>
            <a:r>
              <a:rPr lang="en-US" dirty="0" err="1" smtClean="0"/>
              <a:t>Oatman</a:t>
            </a:r>
            <a:r>
              <a:rPr lang="en-US" dirty="0" smtClean="0"/>
              <a:t> who were </a:t>
            </a:r>
            <a:r>
              <a:rPr lang="en-US" dirty="0" err="1" smtClean="0"/>
              <a:t>Mormons.Olive</a:t>
            </a:r>
            <a:r>
              <a:rPr lang="en-US" dirty="0" smtClean="0"/>
              <a:t> had six other brothers and sisters .The </a:t>
            </a:r>
            <a:r>
              <a:rPr lang="en-US" dirty="0" err="1" smtClean="0"/>
              <a:t>Oatman</a:t>
            </a:r>
            <a:r>
              <a:rPr lang="en-US" dirty="0" smtClean="0"/>
              <a:t> family joined a wagon train, which was led by James C. Brewster, a member of the Church of Jesus Christ of Latter-day </a:t>
            </a:r>
            <a:r>
              <a:rPr lang="en-US" dirty="0" err="1" smtClean="0"/>
              <a:t>Saints.He</a:t>
            </a:r>
            <a:r>
              <a:rPr lang="en-US" dirty="0" smtClean="0"/>
              <a:t> had disagreements with the leaders of the church in Salt Lake City, </a:t>
            </a:r>
            <a:r>
              <a:rPr lang="en-US" dirty="0" err="1" smtClean="0"/>
              <a:t>Utah.James</a:t>
            </a:r>
            <a:r>
              <a:rPr lang="en-US" dirty="0" smtClean="0"/>
              <a:t> Brewster decided to lead his followers the </a:t>
            </a:r>
            <a:r>
              <a:rPr lang="en-US" dirty="0" err="1" smtClean="0"/>
              <a:t>Brewsterites</a:t>
            </a:r>
            <a:r>
              <a:rPr lang="en-US" dirty="0" smtClean="0"/>
              <a:t> to California, which he said was the place of gathering for the Mormons.</a:t>
            </a:r>
            <a:br>
              <a:rPr lang="en-US" dirty="0" smtClean="0"/>
            </a:br>
            <a:r>
              <a:rPr lang="en-US" dirty="0" smtClean="0"/>
              <a:t>	On August 5, 1850 around 93 Mormon emigrants, left Independence, Missouri . Arguments caused the group to split up near Santa Fe, James Brewster followed the northern route. Royce </a:t>
            </a:r>
            <a:r>
              <a:rPr lang="en-US" dirty="0" err="1" smtClean="0"/>
              <a:t>Oatman</a:t>
            </a:r>
            <a:r>
              <a:rPr lang="en-US" dirty="0" smtClean="0"/>
              <a:t> and several other families chose to go south via Socorro, Santa Cruz, and Tucson. Royce </a:t>
            </a:r>
            <a:r>
              <a:rPr lang="en-US" dirty="0" err="1" smtClean="0"/>
              <a:t>Oatman</a:t>
            </a:r>
            <a:r>
              <a:rPr lang="en-US" dirty="0" smtClean="0"/>
              <a:t> was now in command of the party ,in 1851 they reached New Mexico but the country and climate was not what they expected. They reached Maricopa Wells and were told that the trail ahead was barren and dangerous, and that the Indians were very hostile , that they should not go any further. Against advice Royce and his family decided to travel on alone ,the other families in the wagon train decided to stay.</a:t>
            </a:r>
            <a:br>
              <a:rPr lang="en-US" dirty="0" smtClean="0"/>
            </a:br>
            <a:r>
              <a:rPr lang="en-US" dirty="0" smtClean="0"/>
              <a:t>	On their fourth day of travelling , a group of Indians approached their camp, they wanted tobacco and food . Royce </a:t>
            </a:r>
            <a:r>
              <a:rPr lang="en-US" dirty="0" err="1" smtClean="0"/>
              <a:t>Oatman</a:t>
            </a:r>
            <a:r>
              <a:rPr lang="en-US" dirty="0" smtClean="0"/>
              <a:t> told the Indians they had little food that they could spare.</a:t>
            </a:r>
            <a:r>
              <a:rPr lang="en-US" u="sng" baseline="30000" dirty="0" smtClean="0"/>
              <a:t> </a:t>
            </a:r>
            <a:r>
              <a:rPr lang="en-US" u="sng" dirty="0" smtClean="0"/>
              <a:t> </a:t>
            </a:r>
            <a:r>
              <a:rPr lang="en-US" dirty="0" smtClean="0"/>
              <a:t>Royce his wife Mary and 4 of their children were attacked and killed, their children ranged in ages from 16 to 1 year old. Lorenzo, age 15, was clubbed and left for dead. Olive, age 13, and Mary Ann, age 7,were taken captive. When Lorenzo awoke his parents and family dead, but he could not find the bodies of Mary Ann and Olive. He found a settlement where he was treated for his injuries. Three days later, Lorenzo, who had rejoined the emigrant wagon train, went back and found the bodies of his family, </a:t>
            </a:r>
            <a:r>
              <a:rPr lang="en-US" i="1" dirty="0" smtClean="0"/>
              <a:t>we buried the bodies of father, mother and babe in one common grave.</a:t>
            </a:r>
            <a:r>
              <a:rPr lang="en-US" dirty="0" smtClean="0"/>
              <a:t> The soil was to rocky , so they placed a large pile of stones over the bodies. The </a:t>
            </a:r>
            <a:r>
              <a:rPr lang="en-US" dirty="0" err="1" smtClean="0"/>
              <a:t>Oatman</a:t>
            </a:r>
            <a:r>
              <a:rPr lang="en-US" dirty="0" smtClean="0"/>
              <a:t> family remains were reburied several times and finally moved to the river for burial by Arizona pioneer Charles Poston.</a:t>
            </a:r>
          </a:p>
          <a:p>
            <a:r>
              <a:rPr lang="en-US" dirty="0" smtClean="0"/>
              <a:t>	 Olive later identified the Indians that massacred her family as Apaches ,but it is more likely they were </a:t>
            </a:r>
            <a:r>
              <a:rPr lang="en-US" dirty="0" err="1" smtClean="0"/>
              <a:t>Tolkepayas</a:t>
            </a:r>
            <a:r>
              <a:rPr lang="en-US" dirty="0" smtClean="0"/>
              <a:t>, as they moved through this area. They lived the hunter and gather life .</a:t>
            </a:r>
            <a:r>
              <a:rPr lang="en-US" u="sng" baseline="30000" dirty="0" smtClean="0"/>
              <a:t> </a:t>
            </a:r>
            <a:r>
              <a:rPr lang="en-US" dirty="0" smtClean="0"/>
              <a:t>Olive and Mary Ann were forced to walk barefoot. This was so the </a:t>
            </a:r>
            <a:r>
              <a:rPr lang="en-US" dirty="0" err="1" smtClean="0"/>
              <a:t>Tolkepayas</a:t>
            </a:r>
            <a:r>
              <a:rPr lang="en-US" dirty="0" smtClean="0"/>
              <a:t> could not be tracked. The </a:t>
            </a:r>
            <a:r>
              <a:rPr lang="en-US" dirty="0" err="1" smtClean="0"/>
              <a:t>Tolkepayas</a:t>
            </a:r>
            <a:r>
              <a:rPr lang="en-US" dirty="0" smtClean="0"/>
              <a:t>  pushed the girls hard, Mary Ann was beaten when she refused to go on. She collapsed on the trail after another beating, she was put on a horse with one of the </a:t>
            </a:r>
            <a:r>
              <a:rPr lang="en-US" dirty="0" err="1" smtClean="0"/>
              <a:t>Tolkepayas</a:t>
            </a:r>
            <a:r>
              <a:rPr lang="en-US" dirty="0" smtClean="0"/>
              <a:t>. The sisters endured the trip and arrived at the </a:t>
            </a:r>
            <a:r>
              <a:rPr lang="en-US" dirty="0" err="1" smtClean="0"/>
              <a:t>Tolkepayas</a:t>
            </a:r>
            <a:r>
              <a:rPr lang="en-US" dirty="0" smtClean="0"/>
              <a:t> camp four days later. </a:t>
            </a:r>
            <a:r>
              <a:rPr lang="en-US" u="sng" baseline="30000" dirty="0" smtClean="0"/>
              <a:t>[</a:t>
            </a:r>
            <a:r>
              <a:rPr lang="en-US" dirty="0" smtClean="0"/>
              <a:t>They were now slaves for the </a:t>
            </a:r>
            <a:r>
              <a:rPr lang="en-US" dirty="0" err="1" smtClean="0"/>
              <a:t>Tolkepayas</a:t>
            </a:r>
            <a:r>
              <a:rPr lang="en-US" dirty="0" smtClean="0"/>
              <a:t> Indians. </a:t>
            </a:r>
            <a:r>
              <a:rPr lang="en-US" i="1" dirty="0" smtClean="0"/>
              <a:t>They invented modes, recalled Olive, and seemed to create necessities of labor, that they might gratify themselves by taxing us to the utmost, and even took unwarranted delight in whipping us on beyond our strength. We soon learned that our condition was that of unmitigated slavery, not to the adults merely, but to the children.</a:t>
            </a:r>
            <a:r>
              <a:rPr lang="en-US" dirty="0" smtClean="0"/>
              <a:t/>
            </a:r>
            <a:br>
              <a:rPr lang="en-US" dirty="0" smtClean="0"/>
            </a:br>
            <a:r>
              <a:rPr lang="en-US" dirty="0" smtClean="0"/>
              <a:t>	The </a:t>
            </a:r>
            <a:r>
              <a:rPr lang="en-US" dirty="0" err="1" smtClean="0"/>
              <a:t>Tolkepayas</a:t>
            </a:r>
            <a:r>
              <a:rPr lang="en-US" dirty="0" smtClean="0"/>
              <a:t> while trading with the </a:t>
            </a:r>
            <a:r>
              <a:rPr lang="en-US" dirty="0" err="1" smtClean="0"/>
              <a:t>Mohaves</a:t>
            </a:r>
            <a:r>
              <a:rPr lang="en-US" dirty="0" smtClean="0"/>
              <a:t> in 1851, offered to trade for the girls. But the </a:t>
            </a:r>
            <a:r>
              <a:rPr lang="en-US" dirty="0" err="1" smtClean="0"/>
              <a:t>Tolkepayas</a:t>
            </a:r>
            <a:r>
              <a:rPr lang="en-US" dirty="0" smtClean="0"/>
              <a:t> feared what would happen if the girls come in contact with the whites. It wasn't until 1852 the two tribes made the </a:t>
            </a:r>
            <a:r>
              <a:rPr lang="en-US" dirty="0" err="1" smtClean="0"/>
              <a:t>bargain,Olive</a:t>
            </a:r>
            <a:r>
              <a:rPr lang="en-US" dirty="0" smtClean="0"/>
              <a:t> and Mary Ann were traded to the </a:t>
            </a:r>
            <a:r>
              <a:rPr lang="en-US" dirty="0" err="1" smtClean="0"/>
              <a:t>Mohaves</a:t>
            </a:r>
            <a:r>
              <a:rPr lang="en-US" dirty="0" smtClean="0"/>
              <a:t> for two horses and three </a:t>
            </a:r>
            <a:r>
              <a:rPr lang="en-US" dirty="0" err="1" smtClean="0"/>
              <a:t>blankets.The</a:t>
            </a:r>
            <a:r>
              <a:rPr lang="en-US" dirty="0" smtClean="0"/>
              <a:t> girls were treated well on the way to their village ,and once they arrived the tribe were happy to see them. Olive and Mary Ann soon realized that the tribe farmed with just enough food to get by ,but they were treated kindly by this tribe. </a:t>
            </a:r>
            <a:r>
              <a:rPr lang="en-US" u="sng" baseline="30000" dirty="0" smtClean="0">
                <a:hlinkClick r:id="rId2"/>
              </a:rPr>
              <a:t>[8]</a:t>
            </a:r>
            <a:r>
              <a:rPr lang="en-US" dirty="0" smtClean="0"/>
              <a:t>The </a:t>
            </a:r>
            <a:r>
              <a:rPr lang="en-US" dirty="0" err="1" smtClean="0"/>
              <a:t>Mohaves</a:t>
            </a:r>
            <a:r>
              <a:rPr lang="en-US" dirty="0" smtClean="0"/>
              <a:t> treated Olive and Mary Ann like one of their own. They were adopted by </a:t>
            </a:r>
            <a:r>
              <a:rPr lang="en-US" dirty="0" err="1" smtClean="0"/>
              <a:t>Espaniole</a:t>
            </a:r>
            <a:r>
              <a:rPr lang="en-US" dirty="0" smtClean="0"/>
              <a:t> and </a:t>
            </a:r>
            <a:r>
              <a:rPr lang="en-US" dirty="0" err="1" smtClean="0"/>
              <a:t>Aespaneo.Both</a:t>
            </a:r>
            <a:r>
              <a:rPr lang="en-US" dirty="0" smtClean="0"/>
              <a:t> Olive and </a:t>
            </a:r>
            <a:r>
              <a:rPr lang="en-US" u="sng" baseline="30000" dirty="0" smtClean="0">
                <a:hlinkClick r:id="rId2"/>
              </a:rPr>
              <a:t>[9]</a:t>
            </a:r>
            <a:r>
              <a:rPr lang="en-US" dirty="0" smtClean="0"/>
              <a:t>Mary Ann were tattooed on their chins and </a:t>
            </a:r>
            <a:r>
              <a:rPr lang="en-US" dirty="0" err="1" smtClean="0"/>
              <a:t>arms,this</a:t>
            </a:r>
            <a:r>
              <a:rPr lang="en-US" dirty="0" smtClean="0"/>
              <a:t> was done by </a:t>
            </a:r>
            <a:r>
              <a:rPr lang="en-US" dirty="0" err="1" smtClean="0"/>
              <a:t>by</a:t>
            </a:r>
            <a:r>
              <a:rPr lang="en-US" dirty="0" smtClean="0"/>
              <a:t> sticking cactus thorns into them and then rubbing dye or charcoal into the </a:t>
            </a:r>
            <a:r>
              <a:rPr lang="en-US" dirty="0" err="1" smtClean="0"/>
              <a:t>wounds.The</a:t>
            </a:r>
            <a:r>
              <a:rPr lang="en-US" dirty="0" smtClean="0"/>
              <a:t> Mohave Indians did not forcibly tattoo people, so Olive and Mary Ann must have agreed to be </a:t>
            </a:r>
            <a:r>
              <a:rPr lang="en-US" dirty="0" err="1" smtClean="0"/>
              <a:t>tattooed.In</a:t>
            </a:r>
            <a:r>
              <a:rPr lang="en-US" dirty="0" smtClean="0"/>
              <a:t> Mohave tradition the tattoo's were given only to their own people to ensure that they would have a good afterlife.</a:t>
            </a:r>
          </a:p>
          <a:p>
            <a:r>
              <a:rPr lang="en-US" dirty="0" smtClean="0"/>
              <a:t>	 The chief's wife, </a:t>
            </a:r>
            <a:r>
              <a:rPr lang="en-US" dirty="0" err="1" smtClean="0"/>
              <a:t>Aespaneo</a:t>
            </a:r>
            <a:r>
              <a:rPr lang="en-US" dirty="0" smtClean="0"/>
              <a:t>, gave the sisters a tiny garden to grow their own food. The Mojave liked the girls to sing for them, Olive and Mary would sing Sunday school hymns .They would receive presents of beads and small scraps of red </a:t>
            </a:r>
            <a:r>
              <a:rPr lang="en-US" dirty="0" err="1" smtClean="0"/>
              <a:t>flannel.The</a:t>
            </a:r>
            <a:r>
              <a:rPr lang="en-US" dirty="0" smtClean="0"/>
              <a:t> Mohave tribe had very little </a:t>
            </a:r>
            <a:r>
              <a:rPr lang="en-US" dirty="0" err="1" smtClean="0"/>
              <a:t>food,there</a:t>
            </a:r>
            <a:r>
              <a:rPr lang="en-US" dirty="0" smtClean="0"/>
              <a:t> had been no rain ,in 1853 a famine struck the Mohave tribe, </a:t>
            </a:r>
            <a:r>
              <a:rPr lang="en-US" i="1" dirty="0" smtClean="0"/>
              <a:t>Mary Ann said to her sister Olive, I shall die soon. You will live and get </a:t>
            </a:r>
            <a:r>
              <a:rPr lang="en-US" i="1" dirty="0" err="1" smtClean="0"/>
              <a:t>away.Mary</a:t>
            </a:r>
            <a:r>
              <a:rPr lang="en-US" i="1" dirty="0" smtClean="0"/>
              <a:t> Ann failed fast. She and I were whole days at a time without anything to eat; when by some chance, or the kindness of the chief’s daughter we would get a morsel to satisfy our </a:t>
            </a:r>
            <a:r>
              <a:rPr lang="en-US" i="1" dirty="0" err="1" smtClean="0"/>
              <a:t>cravings.</a:t>
            </a:r>
            <a:r>
              <a:rPr lang="en-US" dirty="0" err="1" smtClean="0"/>
              <a:t>A</a:t>
            </a:r>
            <a:r>
              <a:rPr lang="en-US" dirty="0" smtClean="0"/>
              <a:t> number of Indian children and Mary Ann died from starvation .The Mohave Indians custom was to cremate their </a:t>
            </a:r>
            <a:r>
              <a:rPr lang="en-US" dirty="0" err="1" smtClean="0"/>
              <a:t>dead,but</a:t>
            </a:r>
            <a:r>
              <a:rPr lang="en-US" dirty="0" smtClean="0"/>
              <a:t> Olive wanted to bury her sister after </a:t>
            </a:r>
            <a:r>
              <a:rPr lang="en-US" dirty="0" err="1" smtClean="0"/>
              <a:t>Aespaneo</a:t>
            </a:r>
            <a:r>
              <a:rPr lang="en-US" dirty="0" smtClean="0"/>
              <a:t> pleaded to husband </a:t>
            </a:r>
            <a:r>
              <a:rPr lang="en-US" dirty="0" err="1" smtClean="0"/>
              <a:t>Espaniole</a:t>
            </a:r>
            <a:r>
              <a:rPr lang="en-US" dirty="0" smtClean="0"/>
              <a:t> , Mary Ann was buried in their little </a:t>
            </a:r>
            <a:r>
              <a:rPr lang="en-US" dirty="0" err="1" smtClean="0"/>
              <a:t>garden.After</a:t>
            </a:r>
            <a:r>
              <a:rPr lang="en-US" dirty="0" smtClean="0"/>
              <a:t> May Ann died Olive was given food that her mother </a:t>
            </a:r>
            <a:r>
              <a:rPr lang="en-US" dirty="0" err="1" smtClean="0"/>
              <a:t>Aespaneo</a:t>
            </a:r>
            <a:r>
              <a:rPr lang="en-US" dirty="0" smtClean="0"/>
              <a:t> had hidden </a:t>
            </a:r>
            <a:r>
              <a:rPr lang="en-US" dirty="0" err="1" smtClean="0"/>
              <a:t>away.Olive</a:t>
            </a:r>
            <a:r>
              <a:rPr lang="en-US" dirty="0" smtClean="0"/>
              <a:t> maintained Mary Ann’s grave with loving </a:t>
            </a:r>
            <a:r>
              <a:rPr lang="en-US" dirty="0" err="1" smtClean="0"/>
              <a:t>care,Olive</a:t>
            </a:r>
            <a:r>
              <a:rPr lang="en-US" dirty="0" smtClean="0"/>
              <a:t> did not know that her brother was still alive ,she thought she had lost her last living relative. </a:t>
            </a:r>
            <a:r>
              <a:rPr lang="en-US" i="1" dirty="0" smtClean="0"/>
              <a:t>Olive later recalled This was the only time, in which, without any reserve, I really hoped to die.</a:t>
            </a:r>
            <a:r>
              <a:rPr lang="en-US" dirty="0" smtClean="0"/>
              <a:t/>
            </a:r>
            <a:br>
              <a:rPr lang="en-US" dirty="0" smtClean="0"/>
            </a:br>
            <a:r>
              <a:rPr lang="en-US" dirty="0" smtClean="0"/>
              <a:t>	Olive's brother had been trying to find out what happened to his sisters pleading with strangers and demanding justice from local officials. </a:t>
            </a:r>
            <a:r>
              <a:rPr lang="en-US" i="1" dirty="0" smtClean="0"/>
              <a:t>I </a:t>
            </a:r>
            <a:r>
              <a:rPr lang="en-US" i="1" dirty="0" err="1" smtClean="0"/>
              <a:t>learned,Lorenzo</a:t>
            </a:r>
            <a:r>
              <a:rPr lang="en-US" i="1" dirty="0" smtClean="0"/>
              <a:t> observed, that men do not come across the plains to hunt captives among the Indians. </a:t>
            </a:r>
            <a:r>
              <a:rPr lang="en-US" dirty="0" smtClean="0"/>
              <a:t>After 5 years of being a captive Olive </a:t>
            </a:r>
            <a:r>
              <a:rPr lang="en-US" dirty="0" err="1" smtClean="0"/>
              <a:t>Oatman</a:t>
            </a:r>
            <a:r>
              <a:rPr lang="en-US" dirty="0" smtClean="0"/>
              <a:t> who was now was 19 years old, was rescued. Francisco, a Yuma Indian messenger arrived at the village with a message that a white girl was living with the </a:t>
            </a:r>
            <a:r>
              <a:rPr lang="en-US" dirty="0" err="1" smtClean="0"/>
              <a:t>Mohaves</a:t>
            </a:r>
            <a:r>
              <a:rPr lang="en-US" dirty="0" smtClean="0"/>
              <a:t> . The </a:t>
            </a:r>
            <a:r>
              <a:rPr lang="en-US" dirty="0" err="1" smtClean="0"/>
              <a:t>Mohaves</a:t>
            </a:r>
            <a:r>
              <a:rPr lang="en-US" dirty="0" smtClean="0"/>
              <a:t> at first hid Olive and denied the request for her to be returned. They were than offered trade items, including blankets and a white horse for Olive's release, they were also told that the whites would destroy the </a:t>
            </a:r>
            <a:r>
              <a:rPr lang="en-US" dirty="0" err="1" smtClean="0"/>
              <a:t>Mohaves</a:t>
            </a:r>
            <a:r>
              <a:rPr lang="en-US" dirty="0" smtClean="0"/>
              <a:t> if they did not release Olive.</a:t>
            </a:r>
            <a:br>
              <a:rPr lang="en-US" dirty="0" smtClean="0"/>
            </a:br>
            <a:r>
              <a:rPr lang="en-US" dirty="0" smtClean="0"/>
              <a:t>	The </a:t>
            </a:r>
            <a:r>
              <a:rPr lang="en-US" dirty="0" err="1" smtClean="0"/>
              <a:t>Mohaves</a:t>
            </a:r>
            <a:r>
              <a:rPr lang="en-US" dirty="0" smtClean="0"/>
              <a:t> at last decided to accept these terms, after 5 years as a captive Olive was free. In a journey that took 20 days, Olive was escorted to Fort Yuma . Topeka the daughter of </a:t>
            </a:r>
            <a:r>
              <a:rPr lang="en-US" dirty="0" err="1" smtClean="0"/>
              <a:t>Espianola</a:t>
            </a:r>
            <a:r>
              <a:rPr lang="en-US" dirty="0" smtClean="0"/>
              <a:t> and </a:t>
            </a:r>
            <a:r>
              <a:rPr lang="en-US" dirty="0" err="1" smtClean="0"/>
              <a:t>Aespaneo</a:t>
            </a:r>
            <a:r>
              <a:rPr lang="en-US" dirty="0" smtClean="0"/>
              <a:t> went on the journey with Olive. Olive ask for proper clothing, as she was dressed in a traditional Mohave skirt with no covering above her waist. It wasn't long after she arrived at the fort, that Olive discovered her brother Lorenzo was alive and had been looking for her and her sister. Olive and Lorenzo went to live with their cousin in </a:t>
            </a:r>
            <a:r>
              <a:rPr lang="en-US" dirty="0" err="1" smtClean="0"/>
              <a:t>Gassburg</a:t>
            </a:r>
            <a:r>
              <a:rPr lang="en-US" dirty="0" smtClean="0"/>
              <a:t> , Oregon. Royal Byron Stratton wrote a book on their experiences,</a:t>
            </a:r>
            <a:r>
              <a:rPr lang="en-US" u="sng" baseline="30000" dirty="0" smtClean="0"/>
              <a:t> </a:t>
            </a:r>
            <a:r>
              <a:rPr lang="en-US" dirty="0" smtClean="0"/>
              <a:t>called Life Among the Indians. The book became very popular. Olive and Lorenzo promoted the book, touring the US. Lorenzo and the royalties paid for both their college educations.</a:t>
            </a:r>
          </a:p>
          <a:p>
            <a:r>
              <a:rPr lang="en-US" dirty="0" smtClean="0"/>
              <a:t>	 Olive married a farmer from Michigan, John Fairchild . Olive loved her new married life although she became </a:t>
            </a:r>
            <a:r>
              <a:rPr lang="en-US" dirty="0" err="1" smtClean="0"/>
              <a:t>reclusive,she</a:t>
            </a:r>
            <a:r>
              <a:rPr lang="en-US" dirty="0" smtClean="0"/>
              <a:t> was embarrassed about her tattoo's ,she always wore a dark veil when she went out in </a:t>
            </a:r>
            <a:r>
              <a:rPr lang="en-US" dirty="0" err="1" smtClean="0"/>
              <a:t>public.Olive</a:t>
            </a:r>
            <a:r>
              <a:rPr lang="en-US" dirty="0" smtClean="0"/>
              <a:t> and John adopted a baby girl, Mary Elizabeth Mamie Fairchild. Lorenzo died in 1901.</a:t>
            </a:r>
            <a:r>
              <a:rPr lang="en-US" u="sng" baseline="30000" dirty="0" smtClean="0"/>
              <a:t> </a:t>
            </a:r>
            <a:r>
              <a:rPr lang="en-US" dirty="0" smtClean="0"/>
              <a:t>Olive died on March 20, 1903, she was 65 years old she died from a heart attack.</a:t>
            </a:r>
          </a:p>
          <a:p>
            <a:endParaRPr lang="en-US" dirty="0"/>
          </a:p>
        </p:txBody>
      </p:sp>
    </p:spTree>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2806243"/>
          </a:xfrm>
          <a:prstGeom prst="rect">
            <a:avLst/>
          </a:prstGeom>
        </p:spPr>
        <p:txBody>
          <a:bodyPr wrap="square">
            <a:spAutoFit/>
          </a:bodyPr>
          <a:lstStyle/>
          <a:p>
            <a:r>
              <a:rPr lang="en-US" dirty="0" smtClean="0">
                <a:hlinkClick r:id="rId2"/>
              </a:rPr>
              <a:t>https://truewestmagazine.com/10-myths-about-olive-oatman/</a:t>
            </a:r>
            <a:endParaRPr lang="en-US" dirty="0" smtClean="0"/>
          </a:p>
          <a:p>
            <a:r>
              <a:rPr lang="en-US" sz="2000" b="1" dirty="0" smtClean="0"/>
              <a:t>			10 Myths About Olive </a:t>
            </a:r>
            <a:r>
              <a:rPr lang="en-US" sz="2000" b="1" dirty="0" err="1" smtClean="0"/>
              <a:t>Oatman</a:t>
            </a:r>
            <a:endParaRPr lang="en-US" sz="2000" b="1" dirty="0" smtClean="0"/>
          </a:p>
          <a:p>
            <a:r>
              <a:rPr lang="en-US" dirty="0" smtClean="0"/>
              <a:t>	Olive </a:t>
            </a:r>
            <a:r>
              <a:rPr lang="en-US" dirty="0" err="1" smtClean="0"/>
              <a:t>Oatman</a:t>
            </a:r>
            <a:r>
              <a:rPr lang="en-US" dirty="0" smtClean="0"/>
              <a:t> was a 14 year old traveling west in 1851 when Southwest Indians attacked her family’s wagon train in Arizona (then Mexico), capturing Olive and her seven-year-old sister Mary Ann.</a:t>
            </a:r>
          </a:p>
          <a:p>
            <a:r>
              <a:rPr lang="en-US" dirty="0" smtClean="0"/>
              <a:t>	The girls lived with their captors for a year, then were traded to the Mohave, who raised them. Mary Ann died, and Olive was ransomed back to the whites in 1856, wearing a chin tattoo. She became a celebrity in her day, embarking on a lecture tour promoting a book that Rev. Royal B. Stratton wrote about her ordeal, </a:t>
            </a:r>
            <a:r>
              <a:rPr lang="en-US" i="1" dirty="0" smtClean="0"/>
              <a:t>The Captivity of the </a:t>
            </a:r>
            <a:r>
              <a:rPr lang="en-US" i="1" dirty="0" err="1" smtClean="0"/>
              <a:t>Oatman</a:t>
            </a:r>
            <a:r>
              <a:rPr lang="en-US" i="1" dirty="0" smtClean="0"/>
              <a:t> Girls</a:t>
            </a:r>
            <a:r>
              <a:rPr lang="en-US" dirty="0" smtClean="0"/>
              <a:t>. </a:t>
            </a:r>
          </a:p>
          <a:p>
            <a:r>
              <a:rPr lang="en-US" dirty="0" smtClean="0"/>
              <a:t>	Newly published, </a:t>
            </a:r>
            <a:r>
              <a:rPr lang="en-US" i="1" dirty="0" smtClean="0"/>
              <a:t>The Blue Tattoo: The Life of Olive </a:t>
            </a:r>
            <a:r>
              <a:rPr lang="en-US" i="1" dirty="0" err="1" smtClean="0"/>
              <a:t>Oatman</a:t>
            </a:r>
            <a:r>
              <a:rPr lang="en-US" dirty="0" smtClean="0"/>
              <a:t> is the first scholarly biography of Olive </a:t>
            </a:r>
            <a:r>
              <a:rPr lang="en-US" dirty="0" err="1" smtClean="0"/>
              <a:t>Oatman</a:t>
            </a:r>
            <a:r>
              <a:rPr lang="en-US" dirty="0" smtClean="0"/>
              <a:t>. It debunks a number of myths that have circulated about her over the past century and a half. Ten such myths follow.</a:t>
            </a:r>
          </a:p>
          <a:p>
            <a:r>
              <a:rPr lang="en-US" b="1" dirty="0" smtClean="0"/>
              <a:t>1 – Her captors were Apaches.</a:t>
            </a:r>
            <a:endParaRPr lang="en-US" dirty="0" smtClean="0"/>
          </a:p>
          <a:p>
            <a:r>
              <a:rPr lang="en-US" dirty="0" smtClean="0"/>
              <a:t>	Though Olive later identified them as Apaches—commonly assumed, in her era, to encompass a variety of dangerous Southwest tribes—her captors were probably much less notorious. Their proximity to the murder site, regular contact with the Mohave Indians, hunter-gatherer lifestyle and small scale farming practices suggest they were one of four fluid groups of </a:t>
            </a:r>
            <a:r>
              <a:rPr lang="en-US" dirty="0" err="1" smtClean="0"/>
              <a:t>Yavapais</a:t>
            </a:r>
            <a:r>
              <a:rPr lang="en-US" dirty="0" smtClean="0"/>
              <a:t>. Most likely they were </a:t>
            </a:r>
            <a:r>
              <a:rPr lang="en-US" dirty="0" err="1" smtClean="0"/>
              <a:t>Tolkepayas</a:t>
            </a:r>
            <a:r>
              <a:rPr lang="en-US" dirty="0" smtClean="0"/>
              <a:t>, a name that distinguishes them more geographically than culturally from other free-ranging yet interconnected </a:t>
            </a:r>
            <a:r>
              <a:rPr lang="en-US" dirty="0" err="1" smtClean="0"/>
              <a:t>Yavapais</a:t>
            </a:r>
            <a:r>
              <a:rPr lang="en-US" dirty="0" smtClean="0"/>
              <a:t>.</a:t>
            </a:r>
          </a:p>
          <a:p>
            <a:r>
              <a:rPr lang="en-US" b="1" dirty="0" smtClean="0"/>
              <a:t>2 – The rest of the </a:t>
            </a:r>
            <a:r>
              <a:rPr lang="en-US" b="1" dirty="0" err="1" smtClean="0"/>
              <a:t>Oatman</a:t>
            </a:r>
            <a:r>
              <a:rPr lang="en-US" b="1" dirty="0" smtClean="0"/>
              <a:t> family was killed in the massacre</a:t>
            </a:r>
          </a:p>
          <a:p>
            <a:r>
              <a:rPr lang="en-US" dirty="0" smtClean="0"/>
              <a:t>	Not everyone. Olive’s brother Lorenzo, nearly 15, was left for dead near Gila Bend. He managed to return to the remainder of the party the </a:t>
            </a:r>
            <a:r>
              <a:rPr lang="en-US" dirty="0" err="1" smtClean="0"/>
              <a:t>Oatmans</a:t>
            </a:r>
            <a:r>
              <a:rPr lang="en-US" dirty="0" smtClean="0"/>
              <a:t> had left behind at Maricopa Wells. He and Olive reconnected at Fort Yuma soon after her ransom.</a:t>
            </a:r>
          </a:p>
          <a:p>
            <a:r>
              <a:rPr lang="en-US" b="1" dirty="0" smtClean="0"/>
              <a:t>3 – She was a slave to the Mohave.</a:t>
            </a:r>
            <a:endParaRPr lang="en-US" dirty="0" smtClean="0"/>
          </a:p>
          <a:p>
            <a:r>
              <a:rPr lang="en-US" dirty="0" smtClean="0"/>
              <a:t>	Though she and her younger sister Mary Ann did serve as slaves to the </a:t>
            </a:r>
            <a:r>
              <a:rPr lang="en-US" dirty="0" err="1" smtClean="0"/>
              <a:t>Yavapais</a:t>
            </a:r>
            <a:r>
              <a:rPr lang="en-US" dirty="0" smtClean="0"/>
              <a:t> during the year they spent with them, they were not slaves to the Mohave. They were adopted into the family that had arranged for their retrieval from the </a:t>
            </a:r>
            <a:r>
              <a:rPr lang="en-US" dirty="0" err="1" smtClean="0"/>
              <a:t>Yavapais</a:t>
            </a:r>
            <a:r>
              <a:rPr lang="en-US" dirty="0" smtClean="0"/>
              <a:t>, given their clan name </a:t>
            </a:r>
            <a:r>
              <a:rPr lang="en-US" dirty="0" err="1" smtClean="0"/>
              <a:t>Oach</a:t>
            </a:r>
            <a:r>
              <a:rPr lang="en-US" dirty="0" smtClean="0"/>
              <a:t> and treated as family. The term the Mohave used to describe them, “</a:t>
            </a:r>
            <a:r>
              <a:rPr lang="en-US" i="1" dirty="0" err="1" smtClean="0"/>
              <a:t>ahwe</a:t>
            </a:r>
            <a:r>
              <a:rPr lang="en-US" dirty="0" smtClean="0"/>
              <a:t>,” meant “stranger” or “enemy,” not “slave” or “captive.”</a:t>
            </a:r>
          </a:p>
          <a:p>
            <a:r>
              <a:rPr lang="en-US" b="1" dirty="0" smtClean="0"/>
              <a:t>4 – She wore a tattoo that marked her as a captive.</a:t>
            </a:r>
            <a:endParaRPr lang="en-US" dirty="0" smtClean="0"/>
          </a:p>
          <a:p>
            <a:r>
              <a:rPr lang="en-US" dirty="0" smtClean="0"/>
              <a:t>	In her public lectures, Olive said the Mohave tattooed their captives to ensure they would be recognized if they escaped. “You perceive I have the mark indelibly placed upon my chin,” she said, neglecting to mention that most Mohave women wore chin tattoos. Stratton’s book, too, claimed that the girls received designs specific to “their own captives.” But the very pattern Olive wore appears on a ceramic figurine of the late 19th-early 20th century that displays traditional Mohave face painting, tattoo, beads and clothing.</a:t>
            </a:r>
          </a:p>
          <a:p>
            <a:r>
              <a:rPr lang="en-US" b="1" dirty="0" smtClean="0"/>
              <a:t>5 – Her Mohave nickname was Olivia.</a:t>
            </a:r>
            <a:endParaRPr lang="en-US" dirty="0" smtClean="0"/>
          </a:p>
          <a:p>
            <a:r>
              <a:rPr lang="en-US" dirty="0" smtClean="0"/>
              <a:t>	The Mohave called her “</a:t>
            </a:r>
            <a:r>
              <a:rPr lang="en-US" dirty="0" err="1" smtClean="0"/>
              <a:t>Aliutman</a:t>
            </a:r>
            <a:r>
              <a:rPr lang="en-US" dirty="0" smtClean="0"/>
              <a:t>,” an elision of Olive </a:t>
            </a:r>
            <a:r>
              <a:rPr lang="en-US" dirty="0" err="1" smtClean="0"/>
              <a:t>Oatman</a:t>
            </a:r>
            <a:r>
              <a:rPr lang="en-US" dirty="0" smtClean="0"/>
              <a:t>. But the tribe loved teasing and obscene nicknames. Olive’s name, </a:t>
            </a:r>
            <a:r>
              <a:rPr lang="en-US" dirty="0" err="1" smtClean="0"/>
              <a:t>Spantsa</a:t>
            </a:r>
            <a:r>
              <a:rPr lang="en-US" dirty="0" smtClean="0"/>
              <a:t>, the meaning of which is not printable here (it’s explained in the biography), appeared on the travel pass that was sent by the U.S. army to the Mohave for her ransom. Stratton listed her name as “Olivia” when he quoted the pass in </a:t>
            </a:r>
            <a:r>
              <a:rPr lang="en-US" i="1" dirty="0" smtClean="0"/>
              <a:t>The Captivity of the </a:t>
            </a:r>
            <a:r>
              <a:rPr lang="en-US" i="1" dirty="0" err="1" smtClean="0"/>
              <a:t>Oatman</a:t>
            </a:r>
            <a:r>
              <a:rPr lang="en-US" i="1" dirty="0" smtClean="0"/>
              <a:t> Girls</a:t>
            </a:r>
            <a:r>
              <a:rPr lang="en-US" dirty="0" smtClean="0"/>
              <a:t>, presumably after learning of the nickname’s explicit meaning.</a:t>
            </a:r>
          </a:p>
          <a:p>
            <a:r>
              <a:rPr lang="en-US" b="1" dirty="0" smtClean="0"/>
              <a:t>6 – She wanted to leave the Mohave but had no opportunity for escape.</a:t>
            </a:r>
            <a:endParaRPr lang="en-US" dirty="0" smtClean="0"/>
          </a:p>
          <a:p>
            <a:r>
              <a:rPr lang="en-US" dirty="0" smtClean="0"/>
              <a:t>	Olive told one of the first reporters to interview her that the </a:t>
            </a:r>
            <a:r>
              <a:rPr lang="en-US" dirty="0" err="1" smtClean="0"/>
              <a:t>Mohaves</a:t>
            </a:r>
            <a:r>
              <a:rPr lang="en-US" dirty="0" smtClean="0"/>
              <a:t> always told her she was free to leave when she wanted to, but that they wouldn’t accompany her to the nearest white settlement for fear of retribution for having kept her for so long. Since she didn’t know the way, she reasoned, she couldn’t go. But that didn’t explain why she didn’t approach any of the 200 white men who mingled and traded with the Mohave for a week in 1854 when the Whipple Expedition came surveying for a railroad route—a major event during her life as a Mohave that was conspicuously omitted from </a:t>
            </a:r>
            <a:r>
              <a:rPr lang="en-US" i="1" dirty="0" smtClean="0"/>
              <a:t>Captivity of the </a:t>
            </a:r>
            <a:r>
              <a:rPr lang="en-US" i="1" dirty="0" err="1" smtClean="0"/>
              <a:t>Oatman</a:t>
            </a:r>
            <a:r>
              <a:rPr lang="en-US" i="1" dirty="0" smtClean="0"/>
              <a:t> Girls.</a:t>
            </a:r>
          </a:p>
          <a:p>
            <a:r>
              <a:rPr lang="en-US" b="1" dirty="0" smtClean="0"/>
              <a:t>7 – She married a Mohave and had Mohave children.</a:t>
            </a:r>
            <a:endParaRPr lang="en-US" dirty="0" smtClean="0"/>
          </a:p>
          <a:p>
            <a:r>
              <a:rPr lang="en-US" dirty="0" smtClean="0"/>
              <a:t>	Olive almost certainly didn’t marry a Mohave or bear his children. If she had, it would have been a highly unusual, thus memorable, piece of tribal history. The late Llewellyn </a:t>
            </a:r>
            <a:r>
              <a:rPr lang="en-US" dirty="0" err="1" smtClean="0"/>
              <a:t>Barrackman</a:t>
            </a:r>
            <a:r>
              <a:rPr lang="en-US" dirty="0" smtClean="0"/>
              <a:t>, who was the tribe’s unofficial historian, reported that if Olive had, “we would all know.” He added that the children would have stood out as mixed-race </a:t>
            </a:r>
            <a:r>
              <a:rPr lang="en-US" dirty="0" err="1" smtClean="0"/>
              <a:t>Mohaves</a:t>
            </a:r>
            <a:r>
              <a:rPr lang="en-US" dirty="0" smtClean="0"/>
              <a:t> who could have been easily traced to her. Furthermore, though she married after her ransom, Olive never had biological children, which raises the possibility that she couldn’t. Finally, a half century after her ransom, when the anthropologist A.L. Kroeber interviewed a Mohave named Musk Melon who had known Olive well, he said nothing about her having been married.</a:t>
            </a:r>
          </a:p>
          <a:p>
            <a:r>
              <a:rPr lang="en-US" b="1" dirty="0" smtClean="0"/>
              <a:t>8 – She hated the Mohave Indians.</a:t>
            </a:r>
            <a:endParaRPr lang="en-US" dirty="0" smtClean="0"/>
          </a:p>
          <a:p>
            <a:r>
              <a:rPr lang="en-US" dirty="0" smtClean="0"/>
              <a:t>	Olive cried into her hands when she was delivered to the U.S. Army at Fort Yuma. She paced the floor and wept at night after she and Lorenzo moved to Oregon to live near their cousins. A friend described her as a “grieving, unsatisfied woman” who longed to return to the Mohave. And when Olive heard that a tribal dignitary named </a:t>
            </a:r>
            <a:r>
              <a:rPr lang="en-US" dirty="0" err="1" smtClean="0"/>
              <a:t>Irataba</a:t>
            </a:r>
            <a:r>
              <a:rPr lang="en-US" dirty="0" smtClean="0"/>
              <a:t> was traveling to New York in 1864, she went to visit him. As hard as Stratton tried to twist her story into an indictment of the “degraded bipeds” who raised her, Olive’s love for the Mohave bleeds through the pages of Stratton’s book, and it is also clear in the interviews she gave soon after her ransom.</a:t>
            </a:r>
          </a:p>
          <a:p>
            <a:r>
              <a:rPr lang="en-US" b="1" dirty="0" smtClean="0"/>
              <a:t>9 – She lived happily after her ransom.</a:t>
            </a:r>
            <a:endParaRPr lang="en-US" dirty="0" smtClean="0"/>
          </a:p>
          <a:p>
            <a:r>
              <a:rPr lang="en-US" dirty="0" smtClean="0"/>
              <a:t>	She married a rancher who became a wealthy banker, and they adopted a child and lived a comfortable life in Sherman, Texas. But in her forties, Olive battled debilitating headaches and depression. In 1881, she spent nearly three months at a medical spa in Canada, largely in bed. </a:t>
            </a:r>
            <a:r>
              <a:rPr lang="en-US" dirty="0" err="1" smtClean="0"/>
              <a:t>Oatman</a:t>
            </a:r>
            <a:r>
              <a:rPr lang="en-US" dirty="0" smtClean="0"/>
              <a:t> seemed to suffer from some chronic form of post-traumatic stress for most of her later life.</a:t>
            </a:r>
          </a:p>
          <a:p>
            <a:r>
              <a:rPr lang="en-US" b="1" dirty="0" smtClean="0"/>
              <a:t>10 – She died in an insane asylum.</a:t>
            </a:r>
            <a:endParaRPr lang="en-US" dirty="0" smtClean="0"/>
          </a:p>
          <a:p>
            <a:r>
              <a:rPr lang="en-US" dirty="0" smtClean="0"/>
              <a:t>	Olive died of a heart attack in 1903; she was never in an asylum. </a:t>
            </a:r>
          </a:p>
          <a:p>
            <a:endParaRPr lang="en-US" dirty="0" smtClean="0"/>
          </a:p>
          <a:p>
            <a:r>
              <a:rPr lang="en-US" dirty="0" smtClean="0"/>
              <a:t/>
            </a:r>
            <a:br>
              <a:rPr lang="en-US" dirty="0" smtClean="0"/>
            </a:br>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54"/>
          <p:cNvGrpSpPr/>
          <p:nvPr/>
        </p:nvGrpSpPr>
        <p:grpSpPr>
          <a:xfrm>
            <a:off x="-137160" y="762000"/>
            <a:ext cx="9870097" cy="6324600"/>
            <a:chOff x="-137160" y="762000"/>
            <a:chExt cx="9870097" cy="6324600"/>
          </a:xfrm>
        </p:grpSpPr>
        <p:grpSp>
          <p:nvGrpSpPr>
            <p:cNvPr id="49" name="Group 25"/>
            <p:cNvGrpSpPr/>
            <p:nvPr/>
          </p:nvGrpSpPr>
          <p:grpSpPr>
            <a:xfrm>
              <a:off x="-137160" y="762000"/>
              <a:ext cx="9870097" cy="6324600"/>
              <a:chOff x="-137160" y="762000"/>
              <a:chExt cx="9870097" cy="6324600"/>
            </a:xfrm>
          </p:grpSpPr>
          <p:pic>
            <p:nvPicPr>
              <p:cNvPr id="52"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53"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5" name="Group 11"/>
              <p:cNvGrpSpPr/>
              <p:nvPr/>
            </p:nvGrpSpPr>
            <p:grpSpPr>
              <a:xfrm>
                <a:off x="21351" y="5294193"/>
                <a:ext cx="3435447" cy="1792407"/>
                <a:chOff x="-152400" y="5257800"/>
                <a:chExt cx="3505200" cy="1828800"/>
              </a:xfrm>
            </p:grpSpPr>
            <p:sp>
              <p:nvSpPr>
                <p:cNvPr id="58" name="Rectangle 57"/>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Freeform 49"/>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p:cNvGrpSpPr/>
          <p:nvPr/>
        </p:nvGrpSpPr>
        <p:grpSpPr>
          <a:xfrm>
            <a:off x="0" y="0"/>
            <a:ext cx="9144000" cy="6858000"/>
            <a:chOff x="0" y="0"/>
            <a:chExt cx="9144000" cy="6858000"/>
          </a:xfrm>
        </p:grpSpPr>
        <p:sp useBgFill="1">
          <p:nvSpPr>
            <p:cNvPr id="43" name="TextBox 42"/>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sp>
          <p:nvSpPr>
            <p:cNvPr id="44" name="TextBox 43"/>
            <p:cNvSpPr txBox="1"/>
            <p:nvPr/>
          </p:nvSpPr>
          <p:spPr>
            <a:xfrm rot="2336531">
              <a:off x="3908325" y="2264623"/>
              <a:ext cx="1792478" cy="461665"/>
            </a:xfrm>
            <a:prstGeom prst="rect">
              <a:avLst/>
            </a:prstGeom>
            <a:solidFill>
              <a:schemeClr val="bg1"/>
            </a:solidFill>
          </p:spPr>
          <p:txBody>
            <a:bodyPr wrap="none" rtlCol="0">
              <a:spAutoFit/>
            </a:bodyPr>
            <a:lstStyle/>
            <a:p>
              <a:r>
                <a:rPr lang="en-US" sz="2400" b="1" dirty="0" smtClean="0"/>
                <a:t>Illinois, 1837</a:t>
              </a:r>
              <a:endParaRPr lang="en-US" sz="2400" b="1" dirty="0"/>
            </a:p>
          </p:txBody>
        </p:sp>
        <p:sp>
          <p:nvSpPr>
            <p:cNvPr id="45" name="TextBox 44"/>
            <p:cNvSpPr txBox="1"/>
            <p:nvPr/>
          </p:nvSpPr>
          <p:spPr>
            <a:xfrm rot="2422952">
              <a:off x="3034622" y="2881247"/>
              <a:ext cx="2007281" cy="461665"/>
            </a:xfrm>
            <a:prstGeom prst="rect">
              <a:avLst/>
            </a:prstGeom>
            <a:solidFill>
              <a:schemeClr val="bg1"/>
            </a:solidFill>
          </p:spPr>
          <p:txBody>
            <a:bodyPr wrap="none" rtlCol="0">
              <a:spAutoFit/>
            </a:bodyPr>
            <a:lstStyle/>
            <a:p>
              <a:r>
                <a:rPr lang="en-US" sz="2400" b="1" dirty="0" smtClean="0"/>
                <a:t>Independence</a:t>
              </a:r>
              <a:endParaRPr lang="en-US" sz="2400" b="1" dirty="0"/>
            </a:p>
          </p:txBody>
        </p:sp>
        <p:sp>
          <p:nvSpPr>
            <p:cNvPr id="46" name="Freeform 45"/>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5-Point Star 46"/>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8" name="5-Point Star 47"/>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41" name="Picture 4" descr="Image result for pioneer girl"/>
            <p:cNvPicPr>
              <a:picLocks noChangeAspect="1" noChangeArrowheads="1"/>
            </p:cNvPicPr>
            <p:nvPr/>
          </p:nvPicPr>
          <p:blipFill>
            <a:blip r:embed="rId4" cstate="print"/>
            <a:srcRect l="2033" t="1276" r="18730" b="42571"/>
            <a:stretch>
              <a:fillRect/>
            </a:stretch>
          </p:blipFill>
          <p:spPr bwMode="auto">
            <a:xfrm>
              <a:off x="5791200" y="3505200"/>
              <a:ext cx="2971800" cy="3352800"/>
            </a:xfrm>
            <a:prstGeom prst="rect">
              <a:avLst/>
            </a:prstGeom>
            <a:noFill/>
            <a:ln w="50800">
              <a:solidFill>
                <a:schemeClr val="tx2">
                  <a:lumMod val="60000"/>
                  <a:lumOff val="40000"/>
                </a:schemeClr>
              </a:solidFill>
            </a:ln>
          </p:spPr>
        </p:pic>
      </p:grpSp>
      <p:sp useBgFill="1">
        <p:nvSpPr>
          <p:cNvPr id="64" name="TextBox 63"/>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sp useBgFill="1">
        <p:nvSpPr>
          <p:cNvPr id="26" name="Rectangle 25"/>
          <p:cNvSpPr/>
          <p:nvPr/>
        </p:nvSpPr>
        <p:spPr>
          <a:xfrm>
            <a:off x="0" y="757297"/>
            <a:ext cx="9144000" cy="1569660"/>
          </a:xfrm>
          <a:prstGeom prst="rect">
            <a:avLst/>
          </a:prstGeom>
        </p:spPr>
        <p:txBody>
          <a:bodyPr wrap="square">
            <a:spAutoFit/>
          </a:bodyPr>
          <a:lstStyle/>
          <a:p>
            <a:r>
              <a:rPr lang="en-US" sz="3200" b="1" dirty="0" smtClean="0"/>
              <a:t>  - in the 1840-50s splinter groups</a:t>
            </a:r>
          </a:p>
          <a:p>
            <a:r>
              <a:rPr lang="en-US" sz="3200" b="1" dirty="0" smtClean="0"/>
              <a:t>    of LDS develop</a:t>
            </a:r>
          </a:p>
          <a:p>
            <a:r>
              <a:rPr lang="en-US" sz="3200" b="1" dirty="0" smtClean="0"/>
              <a:t>     </a:t>
            </a:r>
            <a:endParaRPr lang="en-US" sz="3200" b="1" dirty="0"/>
          </a:p>
        </p:txBody>
      </p:sp>
      <p:sp>
        <p:nvSpPr>
          <p:cNvPr id="36" name="TextBox 35"/>
          <p:cNvSpPr txBox="1"/>
          <p:nvPr/>
        </p:nvSpPr>
        <p:spPr>
          <a:xfrm>
            <a:off x="0" y="0"/>
            <a:ext cx="9144000" cy="707886"/>
          </a:xfrm>
          <a:prstGeom prst="rect">
            <a:avLst/>
          </a:prstGeom>
          <a:noFill/>
        </p:spPr>
        <p:txBody>
          <a:bodyPr wrap="square" rtlCol="0">
            <a:spAutoFit/>
          </a:bodyPr>
          <a:lstStyle/>
          <a:p>
            <a:pPr algn="ctr"/>
            <a:r>
              <a:rPr lang="en-US" sz="4000" b="1" dirty="0" smtClean="0"/>
              <a:t>The </a:t>
            </a:r>
            <a:r>
              <a:rPr lang="en-US" sz="4000" b="1" dirty="0" err="1" smtClean="0"/>
              <a:t>Brewsterites</a:t>
            </a:r>
            <a:endParaRPr lang="en-US" sz="4000" b="1" dirty="0" smtClean="0"/>
          </a:p>
        </p:txBody>
      </p:sp>
      <p:sp useBgFill="1">
        <p:nvSpPr>
          <p:cNvPr id="27" name="Rectangle 26"/>
          <p:cNvSpPr/>
          <p:nvPr/>
        </p:nvSpPr>
        <p:spPr>
          <a:xfrm>
            <a:off x="0" y="1747897"/>
            <a:ext cx="9144000" cy="2554545"/>
          </a:xfrm>
          <a:prstGeom prst="rect">
            <a:avLst/>
          </a:prstGeom>
        </p:spPr>
        <p:txBody>
          <a:bodyPr wrap="square">
            <a:spAutoFit/>
          </a:bodyPr>
          <a:lstStyle/>
          <a:p>
            <a:r>
              <a:rPr lang="en-US" sz="3200" b="1" dirty="0" smtClean="0"/>
              <a:t> -  young Mormon, James Brewster:</a:t>
            </a:r>
          </a:p>
          <a:p>
            <a:r>
              <a:rPr lang="en-US" sz="3200" b="1" dirty="0" smtClean="0"/>
              <a:t>      - claims message from angel </a:t>
            </a:r>
            <a:r>
              <a:rPr lang="en-US" sz="3200" b="1" dirty="0" err="1" smtClean="0"/>
              <a:t>Moroni</a:t>
            </a:r>
            <a:endParaRPr lang="en-US" sz="3200" b="1" dirty="0" smtClean="0"/>
          </a:p>
          <a:p>
            <a:r>
              <a:rPr lang="en-US" sz="3200" b="1" dirty="0" smtClean="0"/>
              <a:t>      - writes translation of ‘lost books’</a:t>
            </a:r>
          </a:p>
          <a:p>
            <a:r>
              <a:rPr lang="en-US" sz="3200" b="1" dirty="0" smtClean="0"/>
              <a:t>      - is excommunicated by Mormons </a:t>
            </a:r>
          </a:p>
          <a:p>
            <a:r>
              <a:rPr lang="en-US" sz="3200" b="1" dirty="0" smtClean="0"/>
              <a:t>      - forms splinter church: </a:t>
            </a:r>
            <a:r>
              <a:rPr lang="en-US" sz="3200" b="1" dirty="0" err="1" smtClean="0"/>
              <a:t>Brewsterites</a:t>
            </a:r>
            <a:endParaRPr lang="en-US" sz="3200" b="1" dirty="0" smtClean="0"/>
          </a:p>
        </p:txBody>
      </p:sp>
      <p:sp useBgFill="1">
        <p:nvSpPr>
          <p:cNvPr id="31" name="Rectangle 30"/>
          <p:cNvSpPr/>
          <p:nvPr/>
        </p:nvSpPr>
        <p:spPr>
          <a:xfrm>
            <a:off x="0" y="4262497"/>
            <a:ext cx="9144000" cy="1077218"/>
          </a:xfrm>
          <a:prstGeom prst="rect">
            <a:avLst/>
          </a:prstGeom>
        </p:spPr>
        <p:txBody>
          <a:bodyPr wrap="square">
            <a:spAutoFit/>
          </a:bodyPr>
          <a:lstStyle/>
          <a:p>
            <a:r>
              <a:rPr lang="en-US" sz="3200" b="1" dirty="0" smtClean="0"/>
              <a:t> -  </a:t>
            </a:r>
            <a:r>
              <a:rPr lang="en-US" sz="3200" b="1" dirty="0" err="1" smtClean="0"/>
              <a:t>Moroni</a:t>
            </a:r>
            <a:r>
              <a:rPr lang="en-US" sz="3200" b="1" dirty="0" smtClean="0"/>
              <a:t> instructs James to take </a:t>
            </a:r>
            <a:r>
              <a:rPr lang="en-US" sz="3200" b="1" dirty="0" err="1" smtClean="0"/>
              <a:t>Brewsterites</a:t>
            </a:r>
            <a:r>
              <a:rPr lang="en-US" sz="3200" b="1" dirty="0" smtClean="0"/>
              <a:t> to</a:t>
            </a:r>
          </a:p>
          <a:p>
            <a:r>
              <a:rPr lang="en-US" sz="3200" b="1" dirty="0" smtClean="0"/>
              <a:t>    new ‘Zion’ in California </a:t>
            </a:r>
            <a:endParaRPr lang="en-US" sz="3200" b="1" dirty="0"/>
          </a:p>
        </p:txBody>
      </p:sp>
      <p:sp useBgFill="1">
        <p:nvSpPr>
          <p:cNvPr id="37" name="Rectangle 36"/>
          <p:cNvSpPr/>
          <p:nvPr/>
        </p:nvSpPr>
        <p:spPr>
          <a:xfrm>
            <a:off x="0" y="5253097"/>
            <a:ext cx="9144000" cy="1077218"/>
          </a:xfrm>
          <a:prstGeom prst="rect">
            <a:avLst/>
          </a:prstGeom>
        </p:spPr>
        <p:txBody>
          <a:bodyPr wrap="square">
            <a:spAutoFit/>
          </a:bodyPr>
          <a:lstStyle/>
          <a:p>
            <a:r>
              <a:rPr lang="en-US" sz="3200" b="1" dirty="0" smtClean="0"/>
              <a:t> -  Aug 15, 1851: </a:t>
            </a:r>
            <a:r>
              <a:rPr lang="en-US" sz="3200" b="1" dirty="0" err="1" smtClean="0"/>
              <a:t>Brewsterite</a:t>
            </a:r>
            <a:r>
              <a:rPr lang="en-US" sz="3200" b="1" dirty="0" smtClean="0"/>
              <a:t> wagon train departs</a:t>
            </a:r>
          </a:p>
          <a:p>
            <a:r>
              <a:rPr lang="en-US" sz="3200" b="1" dirty="0" smtClean="0"/>
              <a:t>       90 people, 17 families, 27 wagons, 200 cattle</a:t>
            </a:r>
          </a:p>
        </p:txBody>
      </p:sp>
      <p:pic>
        <p:nvPicPr>
          <p:cNvPr id="228356" name="Picture 4" descr="angel"/>
          <p:cNvPicPr>
            <a:picLocks noChangeAspect="1" noChangeArrowheads="1"/>
          </p:cNvPicPr>
          <p:nvPr/>
        </p:nvPicPr>
        <p:blipFill>
          <a:blip r:embed="rId5"/>
          <a:srcRect l="39657" t="2658" r="32016" b="28239"/>
          <a:stretch>
            <a:fillRect/>
          </a:stretch>
        </p:blipFill>
        <p:spPr bwMode="auto">
          <a:xfrm>
            <a:off x="6582508" y="0"/>
            <a:ext cx="2637692" cy="4572000"/>
          </a:xfrm>
          <a:prstGeom prst="rect">
            <a:avLst/>
          </a:prstGeom>
          <a:noFill/>
          <a:effectLst>
            <a:softEdge rad="317500"/>
          </a:effectLst>
        </p:spPr>
      </p:pic>
      <p:sp useBgFill="1">
        <p:nvSpPr>
          <p:cNvPr id="60" name="Rectangle 59"/>
          <p:cNvSpPr/>
          <p:nvPr/>
        </p:nvSpPr>
        <p:spPr>
          <a:xfrm>
            <a:off x="0" y="6273225"/>
            <a:ext cx="9144000" cy="584775"/>
          </a:xfrm>
          <a:prstGeom prst="rect">
            <a:avLst/>
          </a:prstGeom>
        </p:spPr>
        <p:txBody>
          <a:bodyPr wrap="square">
            <a:spAutoFit/>
          </a:bodyPr>
          <a:lstStyle/>
          <a:p>
            <a:r>
              <a:rPr lang="en-US" sz="3200" b="1" dirty="0" smtClean="0"/>
              <a:t> -  </a:t>
            </a:r>
            <a:r>
              <a:rPr lang="en-US" sz="3200" b="1" dirty="0" err="1" smtClean="0"/>
              <a:t>Oatman</a:t>
            </a:r>
            <a:r>
              <a:rPr lang="en-US" sz="3200" b="1" dirty="0" smtClean="0"/>
              <a:t> family members are </a:t>
            </a:r>
            <a:r>
              <a:rPr lang="en-US" sz="3200" b="1" dirty="0" err="1" smtClean="0"/>
              <a:t>Brewsterites</a:t>
            </a:r>
            <a:endParaRPr lang="en-US" sz="3200" b="1"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1000"/>
                                        <p:tgtEl>
                                          <p:spTgt spid="27"/>
                                        </p:tgtEl>
                                      </p:cBhvr>
                                    </p:animEffect>
                                  </p:childTnLst>
                                </p:cTn>
                              </p:par>
                              <p:par>
                                <p:cTn id="13" presetID="10" presetClass="entr" presetSubtype="0" fill="hold" nodeType="withEffect">
                                  <p:stCondLst>
                                    <p:cond delay="0"/>
                                  </p:stCondLst>
                                  <p:childTnLst>
                                    <p:set>
                                      <p:cBhvr>
                                        <p:cTn id="14" dur="1" fill="hold">
                                          <p:stCondLst>
                                            <p:cond delay="0"/>
                                          </p:stCondLst>
                                        </p:cTn>
                                        <p:tgtEl>
                                          <p:spTgt spid="228356"/>
                                        </p:tgtEl>
                                        <p:attrNameLst>
                                          <p:attrName>style.visibility</p:attrName>
                                        </p:attrNameLst>
                                      </p:cBhvr>
                                      <p:to>
                                        <p:strVal val="visible"/>
                                      </p:to>
                                    </p:set>
                                    <p:animEffect transition="in" filter="fade">
                                      <p:cBhvr>
                                        <p:cTn id="15" dur="1000"/>
                                        <p:tgtEl>
                                          <p:spTgt spid="228356"/>
                                        </p:tgtEl>
                                      </p:cBhvr>
                                    </p:animEffect>
                                  </p:childTnLst>
                                </p:cTn>
                              </p:par>
                              <p:par>
                                <p:cTn id="16" presetID="9" presetClass="emph" presetSubtype="0" nodeType="withEffect">
                                  <p:stCondLst>
                                    <p:cond delay="0"/>
                                  </p:stCondLst>
                                  <p:childTnLst>
                                    <p:set>
                                      <p:cBhvr rctx="PPT">
                                        <p:cTn id="17" dur="indefinite"/>
                                        <p:tgtEl>
                                          <p:spTgt spid="228356"/>
                                        </p:tgtEl>
                                        <p:attrNameLst>
                                          <p:attrName>style.opacity</p:attrName>
                                        </p:attrNameLst>
                                      </p:cBhvr>
                                      <p:to>
                                        <p:strVal val="0.8"/>
                                      </p:to>
                                    </p:set>
                                    <p:animEffect filter="image" prLst="opacity: 0.8">
                                      <p:cBhvr rctx="IE">
                                        <p:cTn id="18" dur="indefinite"/>
                                        <p:tgtEl>
                                          <p:spTgt spid="22835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1000"/>
                                        <p:tgtEl>
                                          <p:spTgt spid="31"/>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1000"/>
                                        <p:tgtEl>
                                          <p:spTgt spid="60"/>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grpId="1" nodeType="clickEffect">
                                  <p:stCondLst>
                                    <p:cond delay="0"/>
                                  </p:stCondLst>
                                  <p:childTnLst>
                                    <p:animEffect transition="out" filter="fade">
                                      <p:cBhvr>
                                        <p:cTn id="37" dur="1000"/>
                                        <p:tgtEl>
                                          <p:spTgt spid="31"/>
                                        </p:tgtEl>
                                      </p:cBhvr>
                                    </p:animEffect>
                                    <p:set>
                                      <p:cBhvr>
                                        <p:cTn id="38" dur="1" fill="hold">
                                          <p:stCondLst>
                                            <p:cond delay="999"/>
                                          </p:stCondLst>
                                        </p:cTn>
                                        <p:tgtEl>
                                          <p:spTgt spid="31"/>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37"/>
                                        </p:tgtEl>
                                      </p:cBhvr>
                                    </p:animEffect>
                                    <p:set>
                                      <p:cBhvr>
                                        <p:cTn id="41" dur="1" fill="hold">
                                          <p:stCondLst>
                                            <p:cond delay="999"/>
                                          </p:stCondLst>
                                        </p:cTn>
                                        <p:tgtEl>
                                          <p:spTgt spid="37"/>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27"/>
                                        </p:tgtEl>
                                      </p:cBhvr>
                                    </p:animEffect>
                                    <p:set>
                                      <p:cBhvr>
                                        <p:cTn id="44" dur="1" fill="hold">
                                          <p:stCondLst>
                                            <p:cond delay="999"/>
                                          </p:stCondLst>
                                        </p:cTn>
                                        <p:tgtEl>
                                          <p:spTgt spid="27"/>
                                        </p:tgtEl>
                                        <p:attrNameLst>
                                          <p:attrName>style.visibility</p:attrName>
                                        </p:attrNameLst>
                                      </p:cBhvr>
                                      <p:to>
                                        <p:strVal val="hidden"/>
                                      </p:to>
                                    </p:set>
                                  </p:childTnLst>
                                </p:cTn>
                              </p:par>
                              <p:par>
                                <p:cTn id="45" presetID="10" presetClass="exit" presetSubtype="0" fill="hold" nodeType="withEffect">
                                  <p:stCondLst>
                                    <p:cond delay="0"/>
                                  </p:stCondLst>
                                  <p:childTnLst>
                                    <p:animEffect transition="out" filter="fade">
                                      <p:cBhvr>
                                        <p:cTn id="46" dur="1000"/>
                                        <p:tgtEl>
                                          <p:spTgt spid="228356"/>
                                        </p:tgtEl>
                                      </p:cBhvr>
                                    </p:animEffect>
                                    <p:set>
                                      <p:cBhvr>
                                        <p:cTn id="47" dur="1" fill="hold">
                                          <p:stCondLst>
                                            <p:cond delay="999"/>
                                          </p:stCondLst>
                                        </p:cTn>
                                        <p:tgtEl>
                                          <p:spTgt spid="228356"/>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1000"/>
                                        <p:tgtEl>
                                          <p:spTgt spid="26"/>
                                        </p:tgtEl>
                                      </p:cBhvr>
                                    </p:animEffect>
                                    <p:set>
                                      <p:cBhvr>
                                        <p:cTn id="50" dur="1" fill="hold">
                                          <p:stCondLst>
                                            <p:cond delay="999"/>
                                          </p:stCondLst>
                                        </p:cTn>
                                        <p:tgtEl>
                                          <p:spTgt spid="26"/>
                                        </p:tgtEl>
                                        <p:attrNameLst>
                                          <p:attrName>style.visibility</p:attrName>
                                        </p:attrNameLst>
                                      </p:cBhvr>
                                      <p:to>
                                        <p:strVal val="hidden"/>
                                      </p:to>
                                    </p:set>
                                  </p:childTnLst>
                                </p:cTn>
                              </p:par>
                              <p:par>
                                <p:cTn id="51" presetID="10" presetClass="exit" presetSubtype="0" fill="hold" grpId="0" nodeType="withEffect">
                                  <p:stCondLst>
                                    <p:cond delay="0"/>
                                  </p:stCondLst>
                                  <p:childTnLst>
                                    <p:animEffect transition="out" filter="fade">
                                      <p:cBhvr>
                                        <p:cTn id="52" dur="1000"/>
                                        <p:tgtEl>
                                          <p:spTgt spid="36"/>
                                        </p:tgtEl>
                                      </p:cBhvr>
                                    </p:animEffect>
                                    <p:set>
                                      <p:cBhvr>
                                        <p:cTn id="53" dur="1" fill="hold">
                                          <p:stCondLst>
                                            <p:cond delay="999"/>
                                          </p:stCondLst>
                                        </p:cTn>
                                        <p:tgtEl>
                                          <p:spTgt spid="36"/>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60"/>
                                        </p:tgtEl>
                                      </p:cBhvr>
                                    </p:animEffect>
                                    <p:set>
                                      <p:cBhvr>
                                        <p:cTn id="56" dur="1" fill="hold">
                                          <p:stCondLst>
                                            <p:cond delay="999"/>
                                          </p:stCondLst>
                                        </p:cTn>
                                        <p:tgtEl>
                                          <p:spTgt spid="60"/>
                                        </p:tgtEl>
                                        <p:attrNameLst>
                                          <p:attrName>style.visibility</p:attrName>
                                        </p:attrNameLst>
                                      </p:cBhvr>
                                      <p:to>
                                        <p:strVal val="hidden"/>
                                      </p:to>
                                    </p:set>
                                  </p:childTnLst>
                                </p:cTn>
                              </p:par>
                              <p:par>
                                <p:cTn id="57" presetID="10" presetClass="entr" presetSubtype="0" fill="hold" nodeType="with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fade">
                                      <p:cBhvr>
                                        <p:cTn id="59" dur="1000"/>
                                        <p:tgtEl>
                                          <p:spTgt spid="61"/>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4"/>
                                        </p:tgtEl>
                                        <p:attrNameLst>
                                          <p:attrName>style.visibility</p:attrName>
                                        </p:attrNameLst>
                                      </p:cBhvr>
                                      <p:to>
                                        <p:strVal val="visible"/>
                                      </p:to>
                                    </p:set>
                                    <p:animEffect transition="in" filter="fade">
                                      <p:cBhvr>
                                        <p:cTn id="62" dur="10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6" grpId="0" animBg="1"/>
      <p:bldP spid="26" grpId="1" animBg="1"/>
      <p:bldP spid="36" grpId="0"/>
      <p:bldP spid="27" grpId="0" animBg="1"/>
      <p:bldP spid="27" grpId="1" animBg="1"/>
      <p:bldP spid="31" grpId="0" animBg="1"/>
      <p:bldP spid="31" grpId="1" animBg="1"/>
      <p:bldP spid="37" grpId="0" animBg="1"/>
      <p:bldP spid="37" grpId="1" animBg="1"/>
      <p:bldP spid="60" grpId="0" animBg="1"/>
      <p:bldP spid="60" grpId="1" animBg="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313253"/>
          </a:xfrm>
          <a:prstGeom prst="rect">
            <a:avLst/>
          </a:prstGeom>
        </p:spPr>
        <p:txBody>
          <a:bodyPr wrap="square">
            <a:spAutoFit/>
          </a:bodyPr>
          <a:lstStyle/>
          <a:p>
            <a:r>
              <a:rPr lang="en-US" dirty="0" smtClean="0">
                <a:hlinkClick r:id="rId2"/>
              </a:rPr>
              <a:t>http://socorro-history.org/HISTORY/PH_History/201003_trails02.pdf</a:t>
            </a:r>
            <a:endParaRPr lang="en-US" dirty="0" smtClean="0"/>
          </a:p>
          <a:p>
            <a:r>
              <a:rPr lang="en-US" b="1" dirty="0" smtClean="0"/>
              <a:t>THE BREWSTERITES</a:t>
            </a:r>
          </a:p>
          <a:p>
            <a:r>
              <a:rPr lang="en-US" dirty="0" smtClean="0"/>
              <a:t>	In 1836, like Joseph Smith, a young man named James Colin Brewster claimed to have received prophetic messages from the angel </a:t>
            </a:r>
            <a:r>
              <a:rPr lang="en-US" dirty="0" err="1" smtClean="0"/>
              <a:t>Moroni</a:t>
            </a:r>
            <a:r>
              <a:rPr lang="en-US" dirty="0" smtClean="0"/>
              <a:t>. Smith ordained the young man a “prophet and a seer.” In 1841, Brewster produced translations he claimed were the missing books of </a:t>
            </a:r>
            <a:r>
              <a:rPr lang="en-US" dirty="0" err="1" smtClean="0"/>
              <a:t>Esdras</a:t>
            </a:r>
            <a:r>
              <a:rPr lang="en-US" dirty="0" smtClean="0"/>
              <a:t> (Ezra in some bible versions). Smith rebuked Brewster for the doubtful translations and not to discuss the contents further. Instead, Brewster published a book of the translations and promptly found himself </a:t>
            </a:r>
            <a:r>
              <a:rPr lang="en-US" dirty="0" err="1" smtClean="0"/>
              <a:t>dis</a:t>
            </a:r>
            <a:r>
              <a:rPr lang="en-US" dirty="0" smtClean="0"/>
              <a:t>-fellowshipped from the church. Brewster began to criticize Smith for leading the church away from the original founding and being a false prophet.  Calling the leader of the church an apostate to the faith was not a healthy thing to do. Brewster found himself permanently excommunicated from the LDS church by Joseph Smith himself. </a:t>
            </a:r>
          </a:p>
          <a:p>
            <a:r>
              <a:rPr lang="en-US" dirty="0" smtClean="0"/>
              <a:t>	Brewster was 17-years old when Joseph Smith was killed in 1844. Many splinter groups were formed during this time. One of these was by former elder Hazen Aldrich who believed Brewster was a true prophet. They formed the Church of Christ, which quickly became known as the “</a:t>
            </a:r>
            <a:r>
              <a:rPr lang="en-US" dirty="0" err="1" smtClean="0"/>
              <a:t>Brewsterites</a:t>
            </a:r>
            <a:r>
              <a:rPr lang="en-US" dirty="0" smtClean="0"/>
              <a:t>.”</a:t>
            </a:r>
          </a:p>
          <a:p>
            <a:r>
              <a:rPr lang="en-US" dirty="0" smtClean="0"/>
              <a:t>	Brewster began publishing his prophecies in a publication called the Olive Branch. He claimed the angel </a:t>
            </a:r>
            <a:r>
              <a:rPr lang="en-US" dirty="0" err="1" smtClean="0"/>
              <a:t>Moroni</a:t>
            </a:r>
            <a:r>
              <a:rPr lang="en-US" dirty="0" smtClean="0"/>
              <a:t> instructed him to take the Mormon people to the land of “Basham” on the river “</a:t>
            </a:r>
            <a:r>
              <a:rPr lang="en-US" dirty="0" err="1" smtClean="0"/>
              <a:t>Amli</a:t>
            </a:r>
            <a:r>
              <a:rPr lang="en-US" dirty="0" smtClean="0"/>
              <a:t>,” which Brewster interpreted as being the Rio Grande River near Socorro.</a:t>
            </a:r>
          </a:p>
          <a:p>
            <a:r>
              <a:rPr lang="en-US" dirty="0" smtClean="0"/>
              <a:t>	It must be stressed that the </a:t>
            </a:r>
            <a:r>
              <a:rPr lang="en-US" dirty="0" err="1" smtClean="0"/>
              <a:t>Brewsterites</a:t>
            </a:r>
            <a:r>
              <a:rPr lang="en-US" dirty="0" smtClean="0"/>
              <a:t> had no connection with the established LDS church. Brewster, and most of his followers, had been excommunicated years before and considered apostates by the true LDS church.</a:t>
            </a:r>
          </a:p>
          <a:p>
            <a:r>
              <a:rPr lang="en-US" dirty="0" smtClean="0"/>
              <a:t>	The </a:t>
            </a:r>
            <a:r>
              <a:rPr lang="en-US" dirty="0" err="1" smtClean="0"/>
              <a:t>Brewsterites</a:t>
            </a:r>
            <a:r>
              <a:rPr lang="en-US" dirty="0" smtClean="0"/>
              <a:t> departed Missouri on August 5, 1850 with Jackson </a:t>
            </a:r>
            <a:r>
              <a:rPr lang="en-US" dirty="0" err="1" smtClean="0"/>
              <a:t>Goodale</a:t>
            </a:r>
            <a:r>
              <a:rPr lang="en-US" dirty="0" smtClean="0"/>
              <a:t> selected as captain. The expedition consisted of 90 people representing 17 different families, 27 wagons, 200 head of cattle, and some horses for the ”land of their inheritance” – New Mexico. James Brewster, now 24-years-old, traveled with his parents and five brothers and sisters. Traveling along the Santa Fe trail, they arrived in Las Vegas about October 9. </a:t>
            </a:r>
          </a:p>
          <a:p>
            <a:r>
              <a:rPr lang="en-US" dirty="0" smtClean="0"/>
              <a:t>	The party was already in a high level of strife as they had some sort of “falling out” and the company split into two parts. One company, called the </a:t>
            </a:r>
            <a:r>
              <a:rPr lang="en-US" dirty="0" err="1" smtClean="0"/>
              <a:t>Oatman</a:t>
            </a:r>
            <a:r>
              <a:rPr lang="en-US" dirty="0" smtClean="0"/>
              <a:t> party, consisted of the </a:t>
            </a:r>
            <a:r>
              <a:rPr lang="en-US" dirty="0" err="1" smtClean="0"/>
              <a:t>Oatman</a:t>
            </a:r>
            <a:r>
              <a:rPr lang="en-US" dirty="0" smtClean="0"/>
              <a:t>, Wilder, Kelley and </a:t>
            </a:r>
            <a:r>
              <a:rPr lang="en-US" dirty="0" err="1" smtClean="0"/>
              <a:t>Mateer</a:t>
            </a:r>
            <a:r>
              <a:rPr lang="en-US" dirty="0" smtClean="0"/>
              <a:t> families, a total of 26 people. They left for California while the rest of the </a:t>
            </a:r>
            <a:r>
              <a:rPr lang="en-US" dirty="0" err="1" smtClean="0"/>
              <a:t>Brewsterites</a:t>
            </a:r>
            <a:r>
              <a:rPr lang="en-US" dirty="0" smtClean="0"/>
              <a:t> continued on to Socorro. Earlier prophecies of Brewster claimed Zion was at the confluence of the Gila and Colorado Rivers; later he claimed California. Now it was Socorro. It can only be guessed that this constantly changing prophecy of their destination caused the split within the </a:t>
            </a:r>
            <a:r>
              <a:rPr lang="en-US" dirty="0" err="1" smtClean="0"/>
              <a:t>Brewsterites</a:t>
            </a:r>
            <a:r>
              <a:rPr lang="en-US" dirty="0" smtClean="0"/>
              <a:t>.  </a:t>
            </a:r>
          </a:p>
          <a:p>
            <a:r>
              <a:rPr lang="en-US" dirty="0" smtClean="0"/>
              <a:t>	</a:t>
            </a:r>
            <a:r>
              <a:rPr lang="en-US" dirty="0" err="1" smtClean="0"/>
              <a:t>Enroute</a:t>
            </a:r>
            <a:r>
              <a:rPr lang="en-US" dirty="0" smtClean="0"/>
              <a:t> to Santa Fe, Brewster removed </a:t>
            </a:r>
            <a:r>
              <a:rPr lang="en-US" dirty="0" err="1" smtClean="0"/>
              <a:t>Goodale</a:t>
            </a:r>
            <a:r>
              <a:rPr lang="en-US" dirty="0" smtClean="0"/>
              <a:t> as captain of the company for unknown reasons, other than for being “guilty of transgression against God.” </a:t>
            </a:r>
            <a:r>
              <a:rPr lang="en-US" dirty="0" err="1" smtClean="0"/>
              <a:t>Goodale</a:t>
            </a:r>
            <a:r>
              <a:rPr lang="en-US" dirty="0" smtClean="0"/>
              <a:t> and his family continued to travel with the Brewster party. Brewster sent a letter home indicating they had arrived in Socorro in late December. Research for this article proves this to be true, as the </a:t>
            </a:r>
            <a:r>
              <a:rPr lang="en-US" dirty="0" err="1" smtClean="0"/>
              <a:t>Brewsterites</a:t>
            </a:r>
            <a:r>
              <a:rPr lang="en-US" dirty="0" smtClean="0"/>
              <a:t> were counted in Socorro on December 31 for the 1850 census. A copy of the census sheet is shown below that lists Zephaniah Brewster, James Brewster's father, registered as being 53 years old and a carpenter as an occupation. James registered as “J. Colin Brewster,” age 24, and listed his  occupation as “Mormon Prophet!” A rather egotistical stance under any circumstance. </a:t>
            </a:r>
          </a:p>
          <a:p>
            <a:r>
              <a:rPr lang="en-US" dirty="0" smtClean="0"/>
              <a:t>	Brewster wrote from Socorro on January 16, 1851, the letter published in the next issue of the Olive Branch magazine. It stated, “I informed the readers of the Olive Branch that it was our intention to make a settlement on this river, not far from Socorro. I am now happy to be able to inform them that we have purchased a large tract of land, and that the settlement has already been commenced.” Brewster named their new settlement Colonia, a name taken from the writings of </a:t>
            </a:r>
            <a:r>
              <a:rPr lang="en-US" dirty="0" err="1" smtClean="0"/>
              <a:t>Esdras</a:t>
            </a:r>
            <a:r>
              <a:rPr lang="en-US" dirty="0" smtClean="0"/>
              <a:t>. It appears Colonia was located near Luis Lopez. </a:t>
            </a:r>
          </a:p>
          <a:p>
            <a:r>
              <a:rPr lang="en-US" dirty="0" smtClean="0"/>
              <a:t>	Separating from the </a:t>
            </a:r>
            <a:r>
              <a:rPr lang="en-US" dirty="0" err="1" smtClean="0"/>
              <a:t>Brewsterites</a:t>
            </a:r>
            <a:r>
              <a:rPr lang="en-US" dirty="0" smtClean="0"/>
              <a:t> at Las Vegas, the </a:t>
            </a:r>
            <a:r>
              <a:rPr lang="en-US" dirty="0" err="1" smtClean="0"/>
              <a:t>Oatman</a:t>
            </a:r>
            <a:r>
              <a:rPr lang="en-US" dirty="0" smtClean="0"/>
              <a:t> party traveled along El Camino Real. Writing letters home, they indicated they camped near La </a:t>
            </a:r>
            <a:r>
              <a:rPr lang="en-US" dirty="0" err="1" smtClean="0"/>
              <a:t>Joya</a:t>
            </a:r>
            <a:r>
              <a:rPr lang="en-US" dirty="0" smtClean="0"/>
              <a:t> in January 1851 before arriving in Socorro. They stayed in the area cutting and transporting hay “to a nearby Army post” to make $50 per wagon load. In 1851, the only Army in the area was the post at </a:t>
            </a:r>
            <a:r>
              <a:rPr lang="en-US" dirty="0" err="1" smtClean="0"/>
              <a:t>Lemitar</a:t>
            </a:r>
            <a:r>
              <a:rPr lang="en-US" dirty="0" smtClean="0"/>
              <a:t>, and rented quarters in Socorro, where U.S. Dragoons were stationed until Forts Conrad and Craig were later built. From Socorro, the party followed the trail blazed four years earlier by the Mormon Battalion. Now called “Cooke's Wagon Road,” they arrived at Maricopa Wells on February 16th after being shadowed by Apache for a several days. They decided to remain at the Pima villages to await more wagons to continue their journey with the safety of greater numbers.</a:t>
            </a:r>
          </a:p>
          <a:p>
            <a:r>
              <a:rPr lang="en-US" dirty="0" smtClean="0"/>
              <a:t>	After three weeks, Royse “Roy” </a:t>
            </a:r>
            <a:r>
              <a:rPr lang="en-US" dirty="0" err="1" smtClean="0"/>
              <a:t>Oatman</a:t>
            </a:r>
            <a:r>
              <a:rPr lang="en-US" dirty="0" smtClean="0"/>
              <a:t> grew  impatient. In spite of pleas from the other families, Roy placed his pregnant wife, Mary, and their six children into their wagon and set out for Fort Yuma alone, 190 miles to the west. They never arrived. On the evening of March 18, Apaches attacked their camp near the Gila River. All of the </a:t>
            </a:r>
            <a:r>
              <a:rPr lang="en-US" dirty="0" err="1" smtClean="0"/>
              <a:t>Oatmans</a:t>
            </a:r>
            <a:r>
              <a:rPr lang="en-US" dirty="0" smtClean="0"/>
              <a:t> were killed except for son, Lorenzo, who was left for dead; two of the daughters, seven-year old Mary and 14-year old Olive, were taken by the Indians. Lorenzo was found by an immigrant family and taken back to Maricopa Wells, where the incident was reported. A mass grave was dug for the </a:t>
            </a:r>
            <a:r>
              <a:rPr lang="en-US" dirty="0" err="1" smtClean="0"/>
              <a:t>Oatman</a:t>
            </a:r>
            <a:r>
              <a:rPr lang="en-US" dirty="0" smtClean="0"/>
              <a:t> family and covered with a monument of stones, which marks the massacre site to this day. In 1856, the Army found Olive living with the Mojave Indians and negotiated her release. Olive told her story, telling how it was the Yavapai who kidnapped her, not the Apache; she was later sold to the Mojave. Her sister, Mary Ann, died after two years in captivity. While a captive, Olive's face was heavily </a:t>
            </a:r>
            <a:r>
              <a:rPr lang="en-US" dirty="0" err="1" smtClean="0"/>
              <a:t>tatooed</a:t>
            </a:r>
            <a:r>
              <a:rPr lang="en-US" dirty="0" smtClean="0"/>
              <a:t> marking her as a Yavapai slave. At first, she told her stories and displayed her grotesque tattoos on the lecture circuit before going into seclusion. Olive died in 1903 at 66 years of age, still bearing her tattoos. The </a:t>
            </a:r>
            <a:r>
              <a:rPr lang="en-US" dirty="0" err="1" smtClean="0"/>
              <a:t>Oatman</a:t>
            </a:r>
            <a:r>
              <a:rPr lang="en-US" dirty="0" smtClean="0"/>
              <a:t> Massacre remains a major story in Arizona history; the remote grave site is visited by hundreds each year. </a:t>
            </a:r>
            <a:endParaRPr lang="en-US" dirty="0"/>
          </a:p>
        </p:txBody>
      </p:sp>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848302"/>
          </a:xfrm>
          <a:prstGeom prst="rect">
            <a:avLst/>
          </a:prstGeom>
        </p:spPr>
        <p:txBody>
          <a:bodyPr wrap="square">
            <a:spAutoFit/>
          </a:bodyPr>
          <a:lstStyle/>
          <a:p>
            <a:r>
              <a:rPr lang="en-US" dirty="0" smtClean="0">
                <a:hlinkClick r:id="rId2"/>
              </a:rPr>
              <a:t>https://en.wikipedia.org/wiki/Church_of_Christ_(Brewsterite)</a:t>
            </a:r>
            <a:endParaRPr lang="en-US" dirty="0" smtClean="0"/>
          </a:p>
          <a:p>
            <a:r>
              <a:rPr lang="en-US" dirty="0" smtClean="0"/>
              <a:t>	</a:t>
            </a:r>
            <a:r>
              <a:rPr lang="en-US" b="1" dirty="0" smtClean="0"/>
              <a:t>The BREWSTERITES </a:t>
            </a:r>
            <a:r>
              <a:rPr lang="en-US" dirty="0" smtClean="0"/>
              <a:t>(</a:t>
            </a:r>
            <a:r>
              <a:rPr lang="en-US" b="1" dirty="0" smtClean="0"/>
              <a:t>Church of Christ)</a:t>
            </a:r>
            <a:r>
              <a:rPr lang="en-US" dirty="0" smtClean="0"/>
              <a:t> was a schismatic sect of the Latter Day Saint movement that was founded in 1848 by James C. Brewster and Hazen Aldrich. Because of the church's belief that Brewster was a prophet, the group is often called the </a:t>
            </a:r>
            <a:r>
              <a:rPr lang="en-US" b="1" dirty="0" err="1" smtClean="0"/>
              <a:t>Brewsterites</a:t>
            </a:r>
            <a:r>
              <a:rPr lang="en-US" dirty="0" smtClean="0"/>
              <a:t>.</a:t>
            </a:r>
          </a:p>
          <a:p>
            <a:r>
              <a:rPr lang="en-US" dirty="0" smtClean="0"/>
              <a:t>	After the death of Joseph Smith, apostle William E. </a:t>
            </a:r>
            <a:r>
              <a:rPr lang="en-US" dirty="0" err="1" smtClean="0"/>
              <a:t>McLellin</a:t>
            </a:r>
            <a:r>
              <a:rPr lang="en-US" dirty="0" smtClean="0"/>
              <a:t> and other early church leaders returned to Kirtland, Ohio, to pick up the remnants of the church there. The group adopted the original name of the Latter Day Saint church, the "Church of Christ". </a:t>
            </a:r>
          </a:p>
          <a:p>
            <a:r>
              <a:rPr lang="en-US" dirty="0" smtClean="0"/>
              <a:t>	Two principles of the movement were to </a:t>
            </a:r>
          </a:p>
          <a:p>
            <a:r>
              <a:rPr lang="en-US" dirty="0" smtClean="0"/>
              <a:t>		(1) accept David </a:t>
            </a:r>
            <a:r>
              <a:rPr lang="en-US" dirty="0" err="1" smtClean="0"/>
              <a:t>Whitmer</a:t>
            </a:r>
            <a:r>
              <a:rPr lang="en-US" dirty="0" smtClean="0"/>
              <a:t> as leader, and</a:t>
            </a:r>
          </a:p>
          <a:p>
            <a:r>
              <a:rPr lang="en-US" dirty="0" smtClean="0"/>
              <a:t>		(2) declare Kirtland as the proper center of the church.</a:t>
            </a:r>
          </a:p>
          <a:p>
            <a:r>
              <a:rPr lang="en-US" dirty="0" smtClean="0"/>
              <a:t>	At the organization of the church in Springfield, Illinois, Aldrich was selected as the organization's first president. He selected Brewster and James </a:t>
            </a:r>
            <a:r>
              <a:rPr lang="en-US" dirty="0" err="1" smtClean="0"/>
              <a:t>Goodale</a:t>
            </a:r>
            <a:r>
              <a:rPr lang="en-US" dirty="0" smtClean="0"/>
              <a:t> as his counselors in the First Presidency. The church published a periodical known as the </a:t>
            </a:r>
            <a:r>
              <a:rPr lang="en-US" i="1" dirty="0" smtClean="0"/>
              <a:t>Olive Branch</a:t>
            </a:r>
            <a:r>
              <a:rPr lang="en-US" dirty="0" smtClean="0"/>
              <a:t>, which often contained revelations that Brewster had obtained. Notable adherents included John E. Page, one of the original members of the Quorum of the Twelve.</a:t>
            </a:r>
          </a:p>
          <a:p>
            <a:r>
              <a:rPr lang="en-US" dirty="0" smtClean="0"/>
              <a:t>	Because Brewster lived in Springfield, the newspaper eventually moved operation to Illinois. In October 1849, a newspaper article indicated that Kirtland was a temporary headquarters, and they planned to move to California.  On June 23, 1849, the group held a General Assembly in the Kirtland Temple. Six members accepted Brewster's revelation.</a:t>
            </a:r>
          </a:p>
          <a:p>
            <a:r>
              <a:rPr lang="en-US" dirty="0" smtClean="0"/>
              <a:t>	In 1850, Brewster declared that there was a land called "Bashan" in the Rio Grande Valley that God had selected as the new gathering place for church.  In 1851, Brewster and </a:t>
            </a:r>
            <a:r>
              <a:rPr lang="en-US" dirty="0" err="1" smtClean="0"/>
              <a:t>Goodale</a:t>
            </a:r>
            <a:r>
              <a:rPr lang="en-US" dirty="0" smtClean="0"/>
              <a:t> led a wagon train of followers to find Bashan, while Aldrich—who had begun to doubt Brewster's prophetic abilities—remained behind in Kirtland.</a:t>
            </a:r>
          </a:p>
          <a:p>
            <a:r>
              <a:rPr lang="en-US" dirty="0" smtClean="0"/>
              <a:t>	There were disagreements between Brewster and </a:t>
            </a:r>
            <a:r>
              <a:rPr lang="en-US" dirty="0" err="1" smtClean="0"/>
              <a:t>Goodale</a:t>
            </a:r>
            <a:r>
              <a:rPr lang="en-US" dirty="0" smtClean="0"/>
              <a:t> and among the other member of the church on the journey to Bashan, and most of Brewster's followers, including Olive </a:t>
            </a:r>
            <a:r>
              <a:rPr lang="en-US" dirty="0" err="1" smtClean="0"/>
              <a:t>Oatman</a:t>
            </a:r>
            <a:r>
              <a:rPr lang="en-US" dirty="0" smtClean="0"/>
              <a:t> and her family, deserted Brewster and headed for California. Brewster also settled in California and the church was never reorganized.</a:t>
            </a:r>
          </a:p>
          <a:p>
            <a:endParaRPr lang="en-US" dirty="0"/>
          </a:p>
        </p:txBody>
      </p:sp>
    </p:spTree>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9" name="TextBox 1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sp useBgFill="1">
        <p:nvSpPr>
          <p:cNvPr id="34" name="TextBox 33"/>
          <p:cNvSpPr txBox="1"/>
          <p:nvPr/>
        </p:nvSpPr>
        <p:spPr>
          <a:xfrm>
            <a:off x="67945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3012" name="Picture 4" descr="Image result for pioneer girl"/>
          <p:cNvPicPr>
            <a:picLocks noChangeAspect="1" noChangeArrowheads="1"/>
          </p:cNvPicPr>
          <p:nvPr/>
        </p:nvPicPr>
        <p:blipFill>
          <a:blip r:embed="rId4" cstate="print"/>
          <a:srcRect l="2033" t="1276" r="18730" b="42571"/>
          <a:stretch>
            <a:fillRect/>
          </a:stretch>
        </p:blipFill>
        <p:spPr bwMode="auto">
          <a:xfrm>
            <a:off x="5791200" y="3505200"/>
            <a:ext cx="2971800" cy="3352800"/>
          </a:xfrm>
          <a:prstGeom prst="rect">
            <a:avLst/>
          </a:prstGeom>
          <a:noFill/>
          <a:ln w="50800">
            <a:solidFill>
              <a:schemeClr val="tx2">
                <a:lumMod val="60000"/>
                <a:lumOff val="40000"/>
              </a:schemeClr>
            </a:solidFill>
          </a:ln>
        </p:spPr>
      </p:pic>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p:nvSpPr>
          <p:cNvPr id="22" name="TextBox 21"/>
          <p:cNvSpPr txBox="1"/>
          <p:nvPr/>
        </p:nvSpPr>
        <p:spPr>
          <a:xfrm rot="2336531">
            <a:off x="3908325" y="2264623"/>
            <a:ext cx="1792478" cy="461665"/>
          </a:xfrm>
          <a:prstGeom prst="rect">
            <a:avLst/>
          </a:prstGeom>
          <a:solidFill>
            <a:schemeClr val="bg1"/>
          </a:solidFill>
        </p:spPr>
        <p:txBody>
          <a:bodyPr wrap="none" rtlCol="0">
            <a:spAutoFit/>
          </a:bodyPr>
          <a:lstStyle/>
          <a:p>
            <a:r>
              <a:rPr lang="en-US" sz="2400" b="1" dirty="0" smtClean="0"/>
              <a:t>Illinois, 1837</a:t>
            </a:r>
            <a:endParaRPr lang="en-US" sz="2400" b="1" dirty="0"/>
          </a:p>
        </p:txBody>
      </p:sp>
      <p:sp>
        <p:nvSpPr>
          <p:cNvPr id="25" name="Freeform 24"/>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1016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Freeform 25"/>
          <p:cNvSpPr/>
          <p:nvPr/>
        </p:nvSpPr>
        <p:spPr>
          <a:xfrm>
            <a:off x="915202" y="4127634"/>
            <a:ext cx="1963554" cy="665748"/>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41710 h 853441"/>
              <a:gd name="connsiteX1" fmla="*/ 2040556 w 2098307"/>
              <a:gd name="connsiteY1" fmla="*/ 224590 h 853441"/>
              <a:gd name="connsiteX2" fmla="*/ 1953928 w 2098307"/>
              <a:gd name="connsiteY2" fmla="*/ 465221 h 853441"/>
              <a:gd name="connsiteX3" fmla="*/ 1944303 w 2098307"/>
              <a:gd name="connsiteY3" fmla="*/ 599975 h 853441"/>
              <a:gd name="connsiteX4" fmla="*/ 1896177 w 2098307"/>
              <a:gd name="connsiteY4" fmla="*/ 667352 h 853441"/>
              <a:gd name="connsiteX5" fmla="*/ 1809550 w 2098307"/>
              <a:gd name="connsiteY5" fmla="*/ 667352 h 853441"/>
              <a:gd name="connsiteX6" fmla="*/ 1674796 w 2098307"/>
              <a:gd name="connsiteY6" fmla="*/ 667352 h 853441"/>
              <a:gd name="connsiteX7" fmla="*/ 1588168 w 2098307"/>
              <a:gd name="connsiteY7" fmla="*/ 840607 h 853441"/>
              <a:gd name="connsiteX8" fmla="*/ 1463040 w 2098307"/>
              <a:gd name="connsiteY8" fmla="*/ 744354 h 853441"/>
              <a:gd name="connsiteX9" fmla="*/ 1280160 w 2098307"/>
              <a:gd name="connsiteY9" fmla="*/ 628851 h 853441"/>
              <a:gd name="connsiteX10" fmla="*/ 1145406 w 2098307"/>
              <a:gd name="connsiteY10" fmla="*/ 503722 h 853441"/>
              <a:gd name="connsiteX11" fmla="*/ 1087655 w 2098307"/>
              <a:gd name="connsiteY11" fmla="*/ 455596 h 853441"/>
              <a:gd name="connsiteX12" fmla="*/ 943276 w 2098307"/>
              <a:gd name="connsiteY12" fmla="*/ 445971 h 853441"/>
              <a:gd name="connsiteX13" fmla="*/ 741145 w 2098307"/>
              <a:gd name="connsiteY13" fmla="*/ 426720 h 853441"/>
              <a:gd name="connsiteX14" fmla="*/ 664143 w 2098307"/>
              <a:gd name="connsiteY14" fmla="*/ 359343 h 853441"/>
              <a:gd name="connsiteX15" fmla="*/ 510139 w 2098307"/>
              <a:gd name="connsiteY15" fmla="*/ 368969 h 853441"/>
              <a:gd name="connsiteX16" fmla="*/ 452387 w 2098307"/>
              <a:gd name="connsiteY16" fmla="*/ 407470 h 853441"/>
              <a:gd name="connsiteX17" fmla="*/ 375385 w 2098307"/>
              <a:gd name="connsiteY17" fmla="*/ 253466 h 853441"/>
              <a:gd name="connsiteX18" fmla="*/ 356135 w 2098307"/>
              <a:gd name="connsiteY18" fmla="*/ 176463 h 853441"/>
              <a:gd name="connsiteX19" fmla="*/ 231006 w 2098307"/>
              <a:gd name="connsiteY19" fmla="*/ 89836 h 853441"/>
              <a:gd name="connsiteX20" fmla="*/ 77002 w 2098307"/>
              <a:gd name="connsiteY20" fmla="*/ 12834 h 853441"/>
              <a:gd name="connsiteX21" fmla="*/ 0 w 2098307"/>
              <a:gd name="connsiteY21" fmla="*/ 12834 h 853441"/>
              <a:gd name="connsiteX0" fmla="*/ 2098307 w 2098307"/>
              <a:gd name="connsiteY0" fmla="*/ 41710 h 847024"/>
              <a:gd name="connsiteX1" fmla="*/ 2040556 w 2098307"/>
              <a:gd name="connsiteY1" fmla="*/ 224590 h 847024"/>
              <a:gd name="connsiteX2" fmla="*/ 1953928 w 2098307"/>
              <a:gd name="connsiteY2" fmla="*/ 465221 h 847024"/>
              <a:gd name="connsiteX3" fmla="*/ 1944303 w 2098307"/>
              <a:gd name="connsiteY3" fmla="*/ 599975 h 847024"/>
              <a:gd name="connsiteX4" fmla="*/ 1896177 w 2098307"/>
              <a:gd name="connsiteY4" fmla="*/ 667352 h 847024"/>
              <a:gd name="connsiteX5" fmla="*/ 1809550 w 2098307"/>
              <a:gd name="connsiteY5" fmla="*/ 667352 h 847024"/>
              <a:gd name="connsiteX6" fmla="*/ 1674796 w 2098307"/>
              <a:gd name="connsiteY6" fmla="*/ 667352 h 847024"/>
              <a:gd name="connsiteX7" fmla="*/ 1588168 w 2098307"/>
              <a:gd name="connsiteY7" fmla="*/ 840607 h 847024"/>
              <a:gd name="connsiteX8" fmla="*/ 1280160 w 2098307"/>
              <a:gd name="connsiteY8" fmla="*/ 628851 h 847024"/>
              <a:gd name="connsiteX9" fmla="*/ 1145406 w 2098307"/>
              <a:gd name="connsiteY9" fmla="*/ 503722 h 847024"/>
              <a:gd name="connsiteX10" fmla="*/ 1087655 w 2098307"/>
              <a:gd name="connsiteY10" fmla="*/ 455596 h 847024"/>
              <a:gd name="connsiteX11" fmla="*/ 943276 w 2098307"/>
              <a:gd name="connsiteY11" fmla="*/ 445971 h 847024"/>
              <a:gd name="connsiteX12" fmla="*/ 741145 w 2098307"/>
              <a:gd name="connsiteY12" fmla="*/ 426720 h 847024"/>
              <a:gd name="connsiteX13" fmla="*/ 664143 w 2098307"/>
              <a:gd name="connsiteY13" fmla="*/ 359343 h 847024"/>
              <a:gd name="connsiteX14" fmla="*/ 510139 w 2098307"/>
              <a:gd name="connsiteY14" fmla="*/ 368969 h 847024"/>
              <a:gd name="connsiteX15" fmla="*/ 452387 w 2098307"/>
              <a:gd name="connsiteY15" fmla="*/ 407470 h 847024"/>
              <a:gd name="connsiteX16" fmla="*/ 375385 w 2098307"/>
              <a:gd name="connsiteY16" fmla="*/ 253466 h 847024"/>
              <a:gd name="connsiteX17" fmla="*/ 356135 w 2098307"/>
              <a:gd name="connsiteY17" fmla="*/ 176463 h 847024"/>
              <a:gd name="connsiteX18" fmla="*/ 231006 w 2098307"/>
              <a:gd name="connsiteY18" fmla="*/ 89836 h 847024"/>
              <a:gd name="connsiteX19" fmla="*/ 77002 w 2098307"/>
              <a:gd name="connsiteY19" fmla="*/ 12834 h 847024"/>
              <a:gd name="connsiteX20" fmla="*/ 0 w 2098307"/>
              <a:gd name="connsiteY20" fmla="*/ 12834 h 847024"/>
              <a:gd name="connsiteX0" fmla="*/ 2098307 w 2098307"/>
              <a:gd name="connsiteY0" fmla="*/ 41710 h 678582"/>
              <a:gd name="connsiteX1" fmla="*/ 2040556 w 2098307"/>
              <a:gd name="connsiteY1" fmla="*/ 224590 h 678582"/>
              <a:gd name="connsiteX2" fmla="*/ 1953928 w 2098307"/>
              <a:gd name="connsiteY2" fmla="*/ 465221 h 678582"/>
              <a:gd name="connsiteX3" fmla="*/ 1944303 w 2098307"/>
              <a:gd name="connsiteY3" fmla="*/ 599975 h 678582"/>
              <a:gd name="connsiteX4" fmla="*/ 1896177 w 2098307"/>
              <a:gd name="connsiteY4" fmla="*/ 667352 h 678582"/>
              <a:gd name="connsiteX5" fmla="*/ 1809550 w 2098307"/>
              <a:gd name="connsiteY5" fmla="*/ 667352 h 678582"/>
              <a:gd name="connsiteX6" fmla="*/ 1674796 w 2098307"/>
              <a:gd name="connsiteY6" fmla="*/ 667352 h 678582"/>
              <a:gd name="connsiteX7" fmla="*/ 1280160 w 2098307"/>
              <a:gd name="connsiteY7" fmla="*/ 628851 h 678582"/>
              <a:gd name="connsiteX8" fmla="*/ 1145406 w 2098307"/>
              <a:gd name="connsiteY8" fmla="*/ 503722 h 678582"/>
              <a:gd name="connsiteX9" fmla="*/ 1087655 w 2098307"/>
              <a:gd name="connsiteY9" fmla="*/ 455596 h 678582"/>
              <a:gd name="connsiteX10" fmla="*/ 943276 w 2098307"/>
              <a:gd name="connsiteY10" fmla="*/ 445971 h 678582"/>
              <a:gd name="connsiteX11" fmla="*/ 741145 w 2098307"/>
              <a:gd name="connsiteY11" fmla="*/ 426720 h 678582"/>
              <a:gd name="connsiteX12" fmla="*/ 664143 w 2098307"/>
              <a:gd name="connsiteY12" fmla="*/ 359343 h 678582"/>
              <a:gd name="connsiteX13" fmla="*/ 510139 w 2098307"/>
              <a:gd name="connsiteY13" fmla="*/ 368969 h 678582"/>
              <a:gd name="connsiteX14" fmla="*/ 452387 w 2098307"/>
              <a:gd name="connsiteY14" fmla="*/ 407470 h 678582"/>
              <a:gd name="connsiteX15" fmla="*/ 375385 w 2098307"/>
              <a:gd name="connsiteY15" fmla="*/ 253466 h 678582"/>
              <a:gd name="connsiteX16" fmla="*/ 356135 w 2098307"/>
              <a:gd name="connsiteY16" fmla="*/ 176463 h 678582"/>
              <a:gd name="connsiteX17" fmla="*/ 231006 w 2098307"/>
              <a:gd name="connsiteY17" fmla="*/ 89836 h 678582"/>
              <a:gd name="connsiteX18" fmla="*/ 77002 w 2098307"/>
              <a:gd name="connsiteY18" fmla="*/ 12834 h 678582"/>
              <a:gd name="connsiteX19" fmla="*/ 0 w 2098307"/>
              <a:gd name="connsiteY19" fmla="*/ 12834 h 678582"/>
              <a:gd name="connsiteX0" fmla="*/ 2040556 w 2040556"/>
              <a:gd name="connsiteY0" fmla="*/ 224590 h 678582"/>
              <a:gd name="connsiteX1" fmla="*/ 1953928 w 2040556"/>
              <a:gd name="connsiteY1" fmla="*/ 465221 h 678582"/>
              <a:gd name="connsiteX2" fmla="*/ 1944303 w 2040556"/>
              <a:gd name="connsiteY2" fmla="*/ 599975 h 678582"/>
              <a:gd name="connsiteX3" fmla="*/ 1896177 w 2040556"/>
              <a:gd name="connsiteY3" fmla="*/ 667352 h 678582"/>
              <a:gd name="connsiteX4" fmla="*/ 1809550 w 2040556"/>
              <a:gd name="connsiteY4" fmla="*/ 667352 h 678582"/>
              <a:gd name="connsiteX5" fmla="*/ 1674796 w 2040556"/>
              <a:gd name="connsiteY5" fmla="*/ 667352 h 678582"/>
              <a:gd name="connsiteX6" fmla="*/ 1280160 w 2040556"/>
              <a:gd name="connsiteY6" fmla="*/ 628851 h 678582"/>
              <a:gd name="connsiteX7" fmla="*/ 1145406 w 2040556"/>
              <a:gd name="connsiteY7" fmla="*/ 503722 h 678582"/>
              <a:gd name="connsiteX8" fmla="*/ 1087655 w 2040556"/>
              <a:gd name="connsiteY8" fmla="*/ 455596 h 678582"/>
              <a:gd name="connsiteX9" fmla="*/ 943276 w 2040556"/>
              <a:gd name="connsiteY9" fmla="*/ 445971 h 678582"/>
              <a:gd name="connsiteX10" fmla="*/ 741145 w 2040556"/>
              <a:gd name="connsiteY10" fmla="*/ 426720 h 678582"/>
              <a:gd name="connsiteX11" fmla="*/ 664143 w 2040556"/>
              <a:gd name="connsiteY11" fmla="*/ 359343 h 678582"/>
              <a:gd name="connsiteX12" fmla="*/ 510139 w 2040556"/>
              <a:gd name="connsiteY12" fmla="*/ 368969 h 678582"/>
              <a:gd name="connsiteX13" fmla="*/ 452387 w 2040556"/>
              <a:gd name="connsiteY13" fmla="*/ 407470 h 678582"/>
              <a:gd name="connsiteX14" fmla="*/ 375385 w 2040556"/>
              <a:gd name="connsiteY14" fmla="*/ 253466 h 678582"/>
              <a:gd name="connsiteX15" fmla="*/ 356135 w 2040556"/>
              <a:gd name="connsiteY15" fmla="*/ 176463 h 678582"/>
              <a:gd name="connsiteX16" fmla="*/ 231006 w 2040556"/>
              <a:gd name="connsiteY16" fmla="*/ 89836 h 678582"/>
              <a:gd name="connsiteX17" fmla="*/ 77002 w 2040556"/>
              <a:gd name="connsiteY17" fmla="*/ 12834 h 678582"/>
              <a:gd name="connsiteX18" fmla="*/ 0 w 2040556"/>
              <a:gd name="connsiteY18" fmla="*/ 12834 h 678582"/>
              <a:gd name="connsiteX0" fmla="*/ 1963554 w 1963554"/>
              <a:gd name="connsiteY0" fmla="*/ 211756 h 665748"/>
              <a:gd name="connsiteX1" fmla="*/ 1876926 w 1963554"/>
              <a:gd name="connsiteY1" fmla="*/ 452387 h 665748"/>
              <a:gd name="connsiteX2" fmla="*/ 1867301 w 1963554"/>
              <a:gd name="connsiteY2" fmla="*/ 587141 h 665748"/>
              <a:gd name="connsiteX3" fmla="*/ 1819175 w 1963554"/>
              <a:gd name="connsiteY3" fmla="*/ 654518 h 665748"/>
              <a:gd name="connsiteX4" fmla="*/ 1732548 w 1963554"/>
              <a:gd name="connsiteY4" fmla="*/ 654518 h 665748"/>
              <a:gd name="connsiteX5" fmla="*/ 1597794 w 1963554"/>
              <a:gd name="connsiteY5" fmla="*/ 654518 h 665748"/>
              <a:gd name="connsiteX6" fmla="*/ 1203158 w 1963554"/>
              <a:gd name="connsiteY6" fmla="*/ 616017 h 665748"/>
              <a:gd name="connsiteX7" fmla="*/ 1068404 w 1963554"/>
              <a:gd name="connsiteY7" fmla="*/ 490888 h 665748"/>
              <a:gd name="connsiteX8" fmla="*/ 1010653 w 1963554"/>
              <a:gd name="connsiteY8" fmla="*/ 442762 h 665748"/>
              <a:gd name="connsiteX9" fmla="*/ 866274 w 1963554"/>
              <a:gd name="connsiteY9" fmla="*/ 433137 h 665748"/>
              <a:gd name="connsiteX10" fmla="*/ 664143 w 1963554"/>
              <a:gd name="connsiteY10" fmla="*/ 413886 h 665748"/>
              <a:gd name="connsiteX11" fmla="*/ 587141 w 1963554"/>
              <a:gd name="connsiteY11" fmla="*/ 346509 h 665748"/>
              <a:gd name="connsiteX12" fmla="*/ 433137 w 1963554"/>
              <a:gd name="connsiteY12" fmla="*/ 356135 h 665748"/>
              <a:gd name="connsiteX13" fmla="*/ 375385 w 1963554"/>
              <a:gd name="connsiteY13" fmla="*/ 394636 h 665748"/>
              <a:gd name="connsiteX14" fmla="*/ 298383 w 1963554"/>
              <a:gd name="connsiteY14" fmla="*/ 240632 h 665748"/>
              <a:gd name="connsiteX15" fmla="*/ 279133 w 1963554"/>
              <a:gd name="connsiteY15" fmla="*/ 163629 h 665748"/>
              <a:gd name="connsiteX16" fmla="*/ 154004 w 1963554"/>
              <a:gd name="connsiteY16" fmla="*/ 77002 h 665748"/>
              <a:gd name="connsiteX17" fmla="*/ 0 w 1963554"/>
              <a:gd name="connsiteY17" fmla="*/ 0 h 66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554" h="665748">
                <a:moveTo>
                  <a:pt x="1963554" y="211756"/>
                </a:moveTo>
                <a:cubicBezTo>
                  <a:pt x="1939491" y="282341"/>
                  <a:pt x="1892968" y="389823"/>
                  <a:pt x="1876926" y="452387"/>
                </a:cubicBezTo>
                <a:cubicBezTo>
                  <a:pt x="1860884" y="514951"/>
                  <a:pt x="1876926" y="553453"/>
                  <a:pt x="1867301" y="587141"/>
                </a:cubicBezTo>
                <a:cubicBezTo>
                  <a:pt x="1857676" y="620829"/>
                  <a:pt x="1841634" y="643289"/>
                  <a:pt x="1819175" y="654518"/>
                </a:cubicBezTo>
                <a:cubicBezTo>
                  <a:pt x="1796716" y="665748"/>
                  <a:pt x="1732548" y="654518"/>
                  <a:pt x="1732548" y="654518"/>
                </a:cubicBezTo>
                <a:cubicBezTo>
                  <a:pt x="1695651" y="654518"/>
                  <a:pt x="1686026" y="660935"/>
                  <a:pt x="1597794" y="654518"/>
                </a:cubicBezTo>
                <a:cubicBezTo>
                  <a:pt x="1509562" y="648101"/>
                  <a:pt x="1291390" y="643289"/>
                  <a:pt x="1203158" y="616017"/>
                </a:cubicBezTo>
                <a:cubicBezTo>
                  <a:pt x="1114926" y="588745"/>
                  <a:pt x="1100488" y="519764"/>
                  <a:pt x="1068404" y="490888"/>
                </a:cubicBezTo>
                <a:cubicBezTo>
                  <a:pt x="1036320" y="462012"/>
                  <a:pt x="1044341" y="452387"/>
                  <a:pt x="1010653" y="442762"/>
                </a:cubicBezTo>
                <a:cubicBezTo>
                  <a:pt x="976965" y="433137"/>
                  <a:pt x="924026" y="437950"/>
                  <a:pt x="866274" y="433137"/>
                </a:cubicBezTo>
                <a:cubicBezTo>
                  <a:pt x="808522" y="428324"/>
                  <a:pt x="710665" y="428324"/>
                  <a:pt x="664143" y="413886"/>
                </a:cubicBezTo>
                <a:cubicBezTo>
                  <a:pt x="617621" y="399448"/>
                  <a:pt x="625642" y="356134"/>
                  <a:pt x="587141" y="346509"/>
                </a:cubicBezTo>
                <a:cubicBezTo>
                  <a:pt x="548640" y="336884"/>
                  <a:pt x="468430" y="348114"/>
                  <a:pt x="433137" y="356135"/>
                </a:cubicBezTo>
                <a:cubicBezTo>
                  <a:pt x="397844" y="364156"/>
                  <a:pt x="397844" y="413886"/>
                  <a:pt x="375385" y="394636"/>
                </a:cubicBezTo>
                <a:cubicBezTo>
                  <a:pt x="352926" y="375386"/>
                  <a:pt x="314425" y="279133"/>
                  <a:pt x="298383" y="240632"/>
                </a:cubicBezTo>
                <a:cubicBezTo>
                  <a:pt x="282341" y="202131"/>
                  <a:pt x="303196" y="190901"/>
                  <a:pt x="279133" y="163629"/>
                </a:cubicBezTo>
                <a:cubicBezTo>
                  <a:pt x="255070" y="136357"/>
                  <a:pt x="200526" y="104274"/>
                  <a:pt x="154004" y="77002"/>
                </a:cubicBezTo>
                <a:cubicBezTo>
                  <a:pt x="107482" y="49731"/>
                  <a:pt x="38501" y="12834"/>
                  <a:pt x="0" y="0"/>
                </a:cubicBezTo>
              </a:path>
            </a:pathLst>
          </a:custGeom>
          <a:ln w="101600">
            <a:solidFill>
              <a:srgbClr val="FF0000"/>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Freeform 26"/>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1016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TextBox 27"/>
          <p:cNvSpPr txBox="1"/>
          <p:nvPr/>
        </p:nvSpPr>
        <p:spPr>
          <a:xfrm rot="2422952">
            <a:off x="3034622" y="2881247"/>
            <a:ext cx="2007281" cy="461665"/>
          </a:xfrm>
          <a:prstGeom prst="rect">
            <a:avLst/>
          </a:prstGeom>
          <a:solidFill>
            <a:schemeClr val="bg1"/>
          </a:solidFill>
        </p:spPr>
        <p:txBody>
          <a:bodyPr wrap="none" rtlCol="0">
            <a:spAutoFit/>
          </a:bodyPr>
          <a:lstStyle/>
          <a:p>
            <a:r>
              <a:rPr lang="en-US" sz="2400" b="1" dirty="0" smtClean="0"/>
              <a:t>Independence</a:t>
            </a:r>
            <a:endParaRPr lang="en-US" sz="2400" b="1" dirty="0"/>
          </a:p>
        </p:txBody>
      </p:sp>
      <p:sp>
        <p:nvSpPr>
          <p:cNvPr id="30" name="Freeform 29"/>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5-Point Star 28"/>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1" name="TextBox 30"/>
          <p:cNvSpPr txBox="1"/>
          <p:nvPr/>
        </p:nvSpPr>
        <p:spPr>
          <a:xfrm rot="2336531">
            <a:off x="1666162" y="3493700"/>
            <a:ext cx="1397947" cy="461665"/>
          </a:xfrm>
          <a:prstGeom prst="rect">
            <a:avLst/>
          </a:prstGeom>
          <a:solidFill>
            <a:schemeClr val="bg1"/>
          </a:solidFill>
        </p:spPr>
        <p:txBody>
          <a:bodyPr wrap="none" rtlCol="0">
            <a:spAutoFit/>
          </a:bodyPr>
          <a:lstStyle/>
          <a:p>
            <a:r>
              <a:rPr lang="en-US" sz="2400" b="1" dirty="0" smtClean="0"/>
              <a:t>Las Vegas</a:t>
            </a:r>
            <a:endParaRPr lang="en-US" sz="2400" b="1" dirty="0"/>
          </a:p>
        </p:txBody>
      </p:sp>
      <p:sp>
        <p:nvSpPr>
          <p:cNvPr id="24" name="5-Point Star 23"/>
          <p:cNvSpPr/>
          <p:nvPr/>
        </p:nvSpPr>
        <p:spPr>
          <a:xfrm>
            <a:off x="2754283" y="408016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TextBox 31"/>
          <p:cNvSpPr txBox="1"/>
          <p:nvPr/>
        </p:nvSpPr>
        <p:spPr>
          <a:xfrm>
            <a:off x="0" y="685800"/>
            <a:ext cx="9144000" cy="584775"/>
          </a:xfrm>
          <a:prstGeom prst="rect">
            <a:avLst/>
          </a:prstGeom>
          <a:solidFill>
            <a:schemeClr val="bg1"/>
          </a:solidFill>
        </p:spPr>
        <p:txBody>
          <a:bodyPr wrap="square" rtlCol="0">
            <a:spAutoFit/>
          </a:bodyPr>
          <a:lstStyle/>
          <a:p>
            <a:r>
              <a:rPr lang="en-US" sz="3200" b="1" dirty="0" smtClean="0"/>
              <a:t> - discord causes group to split up </a:t>
            </a:r>
          </a:p>
        </p:txBody>
      </p:sp>
      <p:sp>
        <p:nvSpPr>
          <p:cNvPr id="35" name="TextBox 34"/>
          <p:cNvSpPr txBox="1"/>
          <p:nvPr/>
        </p:nvSpPr>
        <p:spPr>
          <a:xfrm>
            <a:off x="0" y="1161288"/>
            <a:ext cx="9144000" cy="584775"/>
          </a:xfrm>
          <a:prstGeom prst="rect">
            <a:avLst/>
          </a:prstGeom>
          <a:solidFill>
            <a:schemeClr val="bg1"/>
          </a:solidFill>
        </p:spPr>
        <p:txBody>
          <a:bodyPr wrap="square" rtlCol="0">
            <a:spAutoFit/>
          </a:bodyPr>
          <a:lstStyle/>
          <a:p>
            <a:r>
              <a:rPr lang="en-US" sz="3200" b="1" dirty="0" smtClean="0"/>
              <a:t> - </a:t>
            </a:r>
            <a:r>
              <a:rPr lang="en-US" sz="3200" b="1" dirty="0" err="1" smtClean="0"/>
              <a:t>Oatmans</a:t>
            </a:r>
            <a:r>
              <a:rPr lang="en-US" sz="3200" b="1" dirty="0" smtClean="0"/>
              <a:t> &amp; some others plan to use Battalion road</a:t>
            </a:r>
          </a:p>
        </p:txBody>
      </p:sp>
      <p:sp>
        <p:nvSpPr>
          <p:cNvPr id="36" name="TextBox 35"/>
          <p:cNvSpPr txBox="1"/>
          <p:nvPr/>
        </p:nvSpPr>
        <p:spPr>
          <a:xfrm rot="2336531">
            <a:off x="443855" y="3525123"/>
            <a:ext cx="2166362" cy="461665"/>
          </a:xfrm>
          <a:prstGeom prst="rect">
            <a:avLst/>
          </a:prstGeom>
          <a:solidFill>
            <a:schemeClr val="bg1"/>
          </a:solidFill>
        </p:spPr>
        <p:txBody>
          <a:bodyPr wrap="none" rtlCol="0">
            <a:spAutoFit/>
          </a:bodyPr>
          <a:lstStyle/>
          <a:p>
            <a:r>
              <a:rPr lang="en-US" sz="2400" b="1" dirty="0" smtClean="0"/>
              <a:t>Maricopa Wells</a:t>
            </a:r>
            <a:endParaRPr lang="en-US" sz="2400" b="1" dirty="0"/>
          </a:p>
        </p:txBody>
      </p:sp>
      <p:sp>
        <p:nvSpPr>
          <p:cNvPr id="33" name="5-Point Star 32"/>
          <p:cNvSpPr/>
          <p:nvPr/>
        </p:nvSpPr>
        <p:spPr>
          <a:xfrm>
            <a:off x="19812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8" name="TextBox 37"/>
          <p:cNvSpPr txBox="1"/>
          <p:nvPr/>
        </p:nvSpPr>
        <p:spPr>
          <a:xfrm>
            <a:off x="0" y="685800"/>
            <a:ext cx="9144000" cy="584775"/>
          </a:xfrm>
          <a:prstGeom prst="rect">
            <a:avLst/>
          </a:prstGeom>
          <a:solidFill>
            <a:schemeClr val="bg1"/>
          </a:solidFill>
        </p:spPr>
        <p:txBody>
          <a:bodyPr wrap="square" rtlCol="0">
            <a:spAutoFit/>
          </a:bodyPr>
          <a:lstStyle/>
          <a:p>
            <a:pPr algn="ctr"/>
            <a:r>
              <a:rPr lang="en-US" sz="3200" b="1" dirty="0" smtClean="0"/>
              <a:t>‘trail ahead is isolated; natives are dangerous’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1" nodeType="withEffect">
                                  <p:stCondLst>
                                    <p:cond delay="0"/>
                                  </p:stCondLst>
                                  <p:childTnLst>
                                    <p:animRot by="21600000">
                                      <p:cBhvr>
                                        <p:cTn id="6" dur="1000" fill="hold"/>
                                        <p:tgtEl>
                                          <p:spTgt spid="34"/>
                                        </p:tgtEl>
                                        <p:attrNameLst>
                                          <p:attrName>r</p:attrName>
                                        </p:attrNameLst>
                                      </p:cBhvr>
                                    </p:animRot>
                                  </p:childTnLst>
                                </p:cTn>
                              </p:par>
                            </p:childTnLst>
                          </p:cTn>
                        </p:par>
                        <p:par>
                          <p:cTn id="7" fill="hold">
                            <p:stCondLst>
                              <p:cond delay="1000"/>
                            </p:stCondLst>
                            <p:childTnLst>
                              <p:par>
                                <p:cTn id="8" presetID="22" presetClass="entr" presetSubtype="2" fill="hold" grpId="0" nodeType="after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right)">
                                      <p:cBhvr>
                                        <p:cTn id="10" dur="2000"/>
                                        <p:tgtEl>
                                          <p:spTgt spid="25"/>
                                        </p:tgtEl>
                                      </p:cBhvr>
                                    </p:animEffect>
                                  </p:childTnLst>
                                </p:cTn>
                              </p:par>
                            </p:childTnLst>
                          </p:cTn>
                        </p:par>
                        <p:par>
                          <p:cTn id="11" fill="hold">
                            <p:stCondLst>
                              <p:cond delay="3000"/>
                            </p:stCondLst>
                            <p:childTnLst>
                              <p:par>
                                <p:cTn id="12" presetID="49" presetClass="entr" presetSubtype="0" decel="10000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p:cTn id="14" dur="1000" fill="hold"/>
                                        <p:tgtEl>
                                          <p:spTgt spid="24"/>
                                        </p:tgtEl>
                                        <p:attrNameLst>
                                          <p:attrName>ppt_w</p:attrName>
                                        </p:attrNameLst>
                                      </p:cBhvr>
                                      <p:tavLst>
                                        <p:tav tm="0">
                                          <p:val>
                                            <p:fltVal val="0"/>
                                          </p:val>
                                        </p:tav>
                                        <p:tav tm="100000">
                                          <p:val>
                                            <p:strVal val="#ppt_w"/>
                                          </p:val>
                                        </p:tav>
                                      </p:tavLst>
                                    </p:anim>
                                    <p:anim calcmode="lin" valueType="num">
                                      <p:cBhvr>
                                        <p:cTn id="15" dur="1000" fill="hold"/>
                                        <p:tgtEl>
                                          <p:spTgt spid="24"/>
                                        </p:tgtEl>
                                        <p:attrNameLst>
                                          <p:attrName>ppt_h</p:attrName>
                                        </p:attrNameLst>
                                      </p:cBhvr>
                                      <p:tavLst>
                                        <p:tav tm="0">
                                          <p:val>
                                            <p:fltVal val="0"/>
                                          </p:val>
                                        </p:tav>
                                        <p:tav tm="100000">
                                          <p:val>
                                            <p:strVal val="#ppt_h"/>
                                          </p:val>
                                        </p:tav>
                                      </p:tavLst>
                                    </p:anim>
                                    <p:anim calcmode="lin" valueType="num">
                                      <p:cBhvr>
                                        <p:cTn id="16" dur="1000" fill="hold"/>
                                        <p:tgtEl>
                                          <p:spTgt spid="24"/>
                                        </p:tgtEl>
                                        <p:attrNameLst>
                                          <p:attrName>style.rotation</p:attrName>
                                        </p:attrNameLst>
                                      </p:cBhvr>
                                      <p:tavLst>
                                        <p:tav tm="0">
                                          <p:val>
                                            <p:fltVal val="360"/>
                                          </p:val>
                                        </p:tav>
                                        <p:tav tm="100000">
                                          <p:val>
                                            <p:fltVal val="0"/>
                                          </p:val>
                                        </p:tav>
                                      </p:tavLst>
                                    </p:anim>
                                    <p:animEffect transition="in" filter="fade">
                                      <p:cBhvr>
                                        <p:cTn id="17" dur="1000"/>
                                        <p:tgtEl>
                                          <p:spTgt spid="2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1000"/>
                                        <p:tgtEl>
                                          <p:spTgt spid="31"/>
                                        </p:tgtEl>
                                      </p:cBhvr>
                                    </p:animEffect>
                                  </p:childTnLst>
                                </p:cTn>
                              </p:par>
                            </p:childTnLst>
                          </p:cTn>
                        </p:par>
                        <p:par>
                          <p:cTn id="21" fill="hold">
                            <p:stCondLst>
                              <p:cond delay="4000"/>
                            </p:stCondLst>
                            <p:childTnLst>
                              <p:par>
                                <p:cTn id="22" presetID="49" presetClass="entr" presetSubtype="0" decel="100000"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p:cTn id="24" dur="1000" fill="hold"/>
                                        <p:tgtEl>
                                          <p:spTgt spid="51"/>
                                        </p:tgtEl>
                                        <p:attrNameLst>
                                          <p:attrName>ppt_w</p:attrName>
                                        </p:attrNameLst>
                                      </p:cBhvr>
                                      <p:tavLst>
                                        <p:tav tm="0">
                                          <p:val>
                                            <p:fltVal val="0"/>
                                          </p:val>
                                        </p:tav>
                                        <p:tav tm="100000">
                                          <p:val>
                                            <p:strVal val="#ppt_w"/>
                                          </p:val>
                                        </p:tav>
                                      </p:tavLst>
                                    </p:anim>
                                    <p:anim calcmode="lin" valueType="num">
                                      <p:cBhvr>
                                        <p:cTn id="25" dur="1000" fill="hold"/>
                                        <p:tgtEl>
                                          <p:spTgt spid="51"/>
                                        </p:tgtEl>
                                        <p:attrNameLst>
                                          <p:attrName>ppt_h</p:attrName>
                                        </p:attrNameLst>
                                      </p:cBhvr>
                                      <p:tavLst>
                                        <p:tav tm="0">
                                          <p:val>
                                            <p:fltVal val="0"/>
                                          </p:val>
                                        </p:tav>
                                        <p:tav tm="100000">
                                          <p:val>
                                            <p:strVal val="#ppt_h"/>
                                          </p:val>
                                        </p:tav>
                                      </p:tavLst>
                                    </p:anim>
                                    <p:anim calcmode="lin" valueType="num">
                                      <p:cBhvr>
                                        <p:cTn id="26" dur="1000" fill="hold"/>
                                        <p:tgtEl>
                                          <p:spTgt spid="51"/>
                                        </p:tgtEl>
                                        <p:attrNameLst>
                                          <p:attrName>style.rotation</p:attrName>
                                        </p:attrNameLst>
                                      </p:cBhvr>
                                      <p:tavLst>
                                        <p:tav tm="0">
                                          <p:val>
                                            <p:fltVal val="360"/>
                                          </p:val>
                                        </p:tav>
                                        <p:tav tm="100000">
                                          <p:val>
                                            <p:fltVal val="0"/>
                                          </p:val>
                                        </p:tav>
                                      </p:tavLst>
                                    </p:anim>
                                    <p:animEffect transition="in" filter="fade">
                                      <p:cBhvr>
                                        <p:cTn id="27" dur="1000"/>
                                        <p:tgtEl>
                                          <p:spTgt spid="51"/>
                                        </p:tgtEl>
                                      </p:cBhvr>
                                    </p:animEffect>
                                  </p:childTnLst>
                                </p:cTn>
                              </p:par>
                              <p:par>
                                <p:cTn id="28" presetID="49" presetClass="exit" presetSubtype="0" accel="100000" fill="hold" grpId="0" nodeType="withEffect">
                                  <p:stCondLst>
                                    <p:cond delay="0"/>
                                  </p:stCondLst>
                                  <p:childTnLst>
                                    <p:anim calcmode="lin" valueType="num">
                                      <p:cBhvr>
                                        <p:cTn id="29" dur="1000"/>
                                        <p:tgtEl>
                                          <p:spTgt spid="34"/>
                                        </p:tgtEl>
                                        <p:attrNameLst>
                                          <p:attrName>ppt_w</p:attrName>
                                        </p:attrNameLst>
                                      </p:cBhvr>
                                      <p:tavLst>
                                        <p:tav tm="0">
                                          <p:val>
                                            <p:strVal val="ppt_w"/>
                                          </p:val>
                                        </p:tav>
                                        <p:tav tm="100000">
                                          <p:val>
                                            <p:fltVal val="0"/>
                                          </p:val>
                                        </p:tav>
                                      </p:tavLst>
                                    </p:anim>
                                    <p:anim calcmode="lin" valueType="num">
                                      <p:cBhvr>
                                        <p:cTn id="30" dur="1000"/>
                                        <p:tgtEl>
                                          <p:spTgt spid="34"/>
                                        </p:tgtEl>
                                        <p:attrNameLst>
                                          <p:attrName>ppt_h</p:attrName>
                                        </p:attrNameLst>
                                      </p:cBhvr>
                                      <p:tavLst>
                                        <p:tav tm="0">
                                          <p:val>
                                            <p:strVal val="ppt_h"/>
                                          </p:val>
                                        </p:tav>
                                        <p:tav tm="100000">
                                          <p:val>
                                            <p:fltVal val="0"/>
                                          </p:val>
                                        </p:tav>
                                      </p:tavLst>
                                    </p:anim>
                                    <p:anim calcmode="lin" valueType="num">
                                      <p:cBhvr>
                                        <p:cTn id="31" dur="1000"/>
                                        <p:tgtEl>
                                          <p:spTgt spid="34"/>
                                        </p:tgtEl>
                                        <p:attrNameLst>
                                          <p:attrName>style.rotation</p:attrName>
                                        </p:attrNameLst>
                                      </p:cBhvr>
                                      <p:tavLst>
                                        <p:tav tm="0">
                                          <p:val>
                                            <p:fltVal val="0"/>
                                          </p:val>
                                        </p:tav>
                                        <p:tav tm="100000">
                                          <p:val>
                                            <p:fltVal val="360"/>
                                          </p:val>
                                        </p:tav>
                                      </p:tavLst>
                                    </p:anim>
                                    <p:animEffect transition="out" filter="fade">
                                      <p:cBhvr>
                                        <p:cTn id="32" dur="1000"/>
                                        <p:tgtEl>
                                          <p:spTgt spid="34"/>
                                        </p:tgtEl>
                                      </p:cBhvr>
                                    </p:animEffect>
                                    <p:set>
                                      <p:cBhvr>
                                        <p:cTn id="33" dur="1" fill="hold">
                                          <p:stCondLst>
                                            <p:cond delay="999"/>
                                          </p:stCondLst>
                                        </p:cTn>
                                        <p:tgtEl>
                                          <p:spTgt spid="34"/>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10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1000"/>
                                        <p:tgtEl>
                                          <p:spTgt spid="35"/>
                                        </p:tgtEl>
                                      </p:cBhvr>
                                    </p:animEffect>
                                  </p:childTnLst>
                                </p:cTn>
                              </p:par>
                            </p:childTnLst>
                          </p:cTn>
                        </p:par>
                        <p:par>
                          <p:cTn id="44" fill="hold">
                            <p:stCondLst>
                              <p:cond delay="1000"/>
                            </p:stCondLst>
                            <p:childTnLst>
                              <p:par>
                                <p:cTn id="45" presetID="22" presetClass="entr" presetSubtype="2"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1000"/>
                                        <p:tgtEl>
                                          <p:spTgt spid="26"/>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26"/>
                                        </p:tgtEl>
                                      </p:cBhvr>
                                    </p:animEffect>
                                    <p:set>
                                      <p:cBhvr>
                                        <p:cTn id="52" dur="1" fill="hold">
                                          <p:stCondLst>
                                            <p:cond delay="999"/>
                                          </p:stCondLst>
                                        </p:cTn>
                                        <p:tgtEl>
                                          <p:spTgt spid="26"/>
                                        </p:tgtEl>
                                        <p:attrNameLst>
                                          <p:attrName>style.visibility</p:attrName>
                                        </p:attrNameLst>
                                      </p:cBhvr>
                                      <p:to>
                                        <p:strVal val="hidden"/>
                                      </p:to>
                                    </p:set>
                                  </p:childTnLst>
                                </p:cTn>
                              </p:par>
                            </p:childTnLst>
                          </p:cTn>
                        </p:par>
                        <p:par>
                          <p:cTn id="53" fill="hold">
                            <p:stCondLst>
                              <p:cond delay="1000"/>
                            </p:stCondLst>
                            <p:childTnLst>
                              <p:par>
                                <p:cTn id="54" presetID="22" presetClass="entr" presetSubtype="2"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right)">
                                      <p:cBhvr>
                                        <p:cTn id="56" dur="2000"/>
                                        <p:tgtEl>
                                          <p:spTgt spid="27"/>
                                        </p:tgtEl>
                                      </p:cBhvr>
                                    </p:animEffect>
                                  </p:childTnLst>
                                </p:cTn>
                              </p:par>
                            </p:childTnLst>
                          </p:cTn>
                        </p:par>
                        <p:par>
                          <p:cTn id="57" fill="hold">
                            <p:stCondLst>
                              <p:cond delay="3000"/>
                            </p:stCondLst>
                            <p:childTnLst>
                              <p:par>
                                <p:cTn id="58" presetID="49" presetClass="entr" presetSubtype="0" decel="100000"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1000" fill="hold"/>
                                        <p:tgtEl>
                                          <p:spTgt spid="33"/>
                                        </p:tgtEl>
                                        <p:attrNameLst>
                                          <p:attrName>ppt_w</p:attrName>
                                        </p:attrNameLst>
                                      </p:cBhvr>
                                      <p:tavLst>
                                        <p:tav tm="0">
                                          <p:val>
                                            <p:fltVal val="0"/>
                                          </p:val>
                                        </p:tav>
                                        <p:tav tm="100000">
                                          <p:val>
                                            <p:strVal val="#ppt_w"/>
                                          </p:val>
                                        </p:tav>
                                      </p:tavLst>
                                    </p:anim>
                                    <p:anim calcmode="lin" valueType="num">
                                      <p:cBhvr>
                                        <p:cTn id="61" dur="1000" fill="hold"/>
                                        <p:tgtEl>
                                          <p:spTgt spid="33"/>
                                        </p:tgtEl>
                                        <p:attrNameLst>
                                          <p:attrName>ppt_h</p:attrName>
                                        </p:attrNameLst>
                                      </p:cBhvr>
                                      <p:tavLst>
                                        <p:tav tm="0">
                                          <p:val>
                                            <p:fltVal val="0"/>
                                          </p:val>
                                        </p:tav>
                                        <p:tav tm="100000">
                                          <p:val>
                                            <p:strVal val="#ppt_h"/>
                                          </p:val>
                                        </p:tav>
                                      </p:tavLst>
                                    </p:anim>
                                    <p:anim calcmode="lin" valueType="num">
                                      <p:cBhvr>
                                        <p:cTn id="62" dur="1000" fill="hold"/>
                                        <p:tgtEl>
                                          <p:spTgt spid="33"/>
                                        </p:tgtEl>
                                        <p:attrNameLst>
                                          <p:attrName>style.rotation</p:attrName>
                                        </p:attrNameLst>
                                      </p:cBhvr>
                                      <p:tavLst>
                                        <p:tav tm="0">
                                          <p:val>
                                            <p:fltVal val="360"/>
                                          </p:val>
                                        </p:tav>
                                        <p:tav tm="100000">
                                          <p:val>
                                            <p:fltVal val="0"/>
                                          </p:val>
                                        </p:tav>
                                      </p:tavLst>
                                    </p:anim>
                                    <p:animEffect transition="in" filter="fade">
                                      <p:cBhvr>
                                        <p:cTn id="63" dur="1000"/>
                                        <p:tgtEl>
                                          <p:spTgt spid="3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1000"/>
                                        <p:tgtEl>
                                          <p:spTgt spid="36"/>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1" nodeType="clickEffect">
                                  <p:stCondLst>
                                    <p:cond delay="0"/>
                                  </p:stCondLst>
                                  <p:childTnLst>
                                    <p:animEffect transition="out" filter="fade">
                                      <p:cBhvr>
                                        <p:cTn id="70" dur="1000"/>
                                        <p:tgtEl>
                                          <p:spTgt spid="32"/>
                                        </p:tgtEl>
                                      </p:cBhvr>
                                    </p:animEffect>
                                    <p:set>
                                      <p:cBhvr>
                                        <p:cTn id="71" dur="1" fill="hold">
                                          <p:stCondLst>
                                            <p:cond delay="999"/>
                                          </p:stCondLst>
                                        </p:cTn>
                                        <p:tgtEl>
                                          <p:spTgt spid="32"/>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35"/>
                                        </p:tgtEl>
                                      </p:cBhvr>
                                    </p:animEffect>
                                    <p:set>
                                      <p:cBhvr>
                                        <p:cTn id="74" dur="1" fill="hold">
                                          <p:stCondLst>
                                            <p:cond delay="999"/>
                                          </p:stCondLst>
                                        </p:cTn>
                                        <p:tgtEl>
                                          <p:spTgt spid="35"/>
                                        </p:tgtEl>
                                        <p:attrNameLst>
                                          <p:attrName>style.visibility</p:attrName>
                                        </p:attrNameLst>
                                      </p:cBhvr>
                                      <p:to>
                                        <p:strVal val="hidden"/>
                                      </p:to>
                                    </p:set>
                                  </p:childTnLst>
                                </p:cTn>
                              </p:par>
                            </p:childTnLst>
                          </p:cTn>
                        </p:par>
                        <p:par>
                          <p:cTn id="75" fill="hold">
                            <p:stCondLst>
                              <p:cond delay="1000"/>
                            </p:stCondLst>
                            <p:childTnLst>
                              <p:par>
                                <p:cTn id="76" presetID="53" presetClass="entr" presetSubtype="0" fill="hold" grpId="0" nodeType="afterEffect">
                                  <p:stCondLst>
                                    <p:cond delay="0"/>
                                  </p:stCondLst>
                                  <p:childTnLst>
                                    <p:set>
                                      <p:cBhvr>
                                        <p:cTn id="77" dur="1" fill="hold">
                                          <p:stCondLst>
                                            <p:cond delay="0"/>
                                          </p:stCondLst>
                                        </p:cTn>
                                        <p:tgtEl>
                                          <p:spTgt spid="38"/>
                                        </p:tgtEl>
                                        <p:attrNameLst>
                                          <p:attrName>style.visibility</p:attrName>
                                        </p:attrNameLst>
                                      </p:cBhvr>
                                      <p:to>
                                        <p:strVal val="visible"/>
                                      </p:to>
                                    </p:set>
                                    <p:anim calcmode="lin" valueType="num">
                                      <p:cBhvr>
                                        <p:cTn id="78" dur="1000" fill="hold"/>
                                        <p:tgtEl>
                                          <p:spTgt spid="38"/>
                                        </p:tgtEl>
                                        <p:attrNameLst>
                                          <p:attrName>ppt_w</p:attrName>
                                        </p:attrNameLst>
                                      </p:cBhvr>
                                      <p:tavLst>
                                        <p:tav tm="0">
                                          <p:val>
                                            <p:fltVal val="0"/>
                                          </p:val>
                                        </p:tav>
                                        <p:tav tm="100000">
                                          <p:val>
                                            <p:strVal val="#ppt_w"/>
                                          </p:val>
                                        </p:tav>
                                      </p:tavLst>
                                    </p:anim>
                                    <p:anim calcmode="lin" valueType="num">
                                      <p:cBhvr>
                                        <p:cTn id="79" dur="1000" fill="hold"/>
                                        <p:tgtEl>
                                          <p:spTgt spid="38"/>
                                        </p:tgtEl>
                                        <p:attrNameLst>
                                          <p:attrName>ppt_h</p:attrName>
                                        </p:attrNameLst>
                                      </p:cBhvr>
                                      <p:tavLst>
                                        <p:tav tm="0">
                                          <p:val>
                                            <p:fltVal val="0"/>
                                          </p:val>
                                        </p:tav>
                                        <p:tav tm="100000">
                                          <p:val>
                                            <p:strVal val="#ppt_h"/>
                                          </p:val>
                                        </p:tav>
                                      </p:tavLst>
                                    </p:anim>
                                    <p:animEffect transition="in" filter="fade">
                                      <p:cBhvr>
                                        <p:cTn id="80"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51" grpId="0" animBg="1"/>
      <p:bldP spid="25" grpId="0" animBg="1"/>
      <p:bldP spid="26" grpId="0" animBg="1"/>
      <p:bldP spid="26" grpId="1" animBg="1"/>
      <p:bldP spid="27" grpId="0" animBg="1"/>
      <p:bldP spid="31" grpId="0" animBg="1"/>
      <p:bldP spid="24" grpId="0" animBg="1"/>
      <p:bldP spid="32" grpId="0" animBg="1"/>
      <p:bldP spid="32" grpId="1" animBg="1"/>
      <p:bldP spid="35" grpId="0" animBg="1"/>
      <p:bldP spid="35" grpId="1" animBg="1"/>
      <p:bldP spid="36" grpId="0" animBg="1"/>
      <p:bldP spid="33" grpId="0" animBg="1"/>
      <p:bldP spid="38"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3012" name="Picture 4" descr="Image result for pioneer girl"/>
          <p:cNvPicPr>
            <a:picLocks noChangeAspect="1" noChangeArrowheads="1"/>
          </p:cNvPicPr>
          <p:nvPr/>
        </p:nvPicPr>
        <p:blipFill>
          <a:blip r:embed="rId4" cstate="print"/>
          <a:srcRect l="2033" t="1276" r="18730" b="42571"/>
          <a:stretch>
            <a:fillRect/>
          </a:stretch>
        </p:blipFill>
        <p:spPr bwMode="auto">
          <a:xfrm>
            <a:off x="5791200" y="3505200"/>
            <a:ext cx="2971800" cy="3352800"/>
          </a:xfrm>
          <a:prstGeom prst="rect">
            <a:avLst/>
          </a:prstGeom>
          <a:noFill/>
          <a:ln w="50800">
            <a:solidFill>
              <a:schemeClr val="tx2">
                <a:lumMod val="60000"/>
                <a:lumOff val="40000"/>
              </a:schemeClr>
            </a:solidFill>
          </a:ln>
        </p:spPr>
      </p:pic>
      <p:sp useBgFill="1">
        <p:nvSpPr>
          <p:cNvPr id="19" name="TextBox 1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p:nvSpPr>
          <p:cNvPr id="22" name="TextBox 21"/>
          <p:cNvSpPr txBox="1"/>
          <p:nvPr/>
        </p:nvSpPr>
        <p:spPr>
          <a:xfrm rot="2336531">
            <a:off x="3908325" y="2264623"/>
            <a:ext cx="1792478" cy="461665"/>
          </a:xfrm>
          <a:prstGeom prst="rect">
            <a:avLst/>
          </a:prstGeom>
          <a:solidFill>
            <a:schemeClr val="bg1"/>
          </a:solidFill>
        </p:spPr>
        <p:txBody>
          <a:bodyPr wrap="none" rtlCol="0">
            <a:spAutoFit/>
          </a:bodyPr>
          <a:lstStyle/>
          <a:p>
            <a:r>
              <a:rPr lang="en-US" sz="2400" b="1" dirty="0" smtClean="0"/>
              <a:t>Illinois, 1837</a:t>
            </a:r>
            <a:endParaRPr lang="en-US" sz="2400" b="1" dirty="0"/>
          </a:p>
        </p:txBody>
      </p:sp>
      <p:sp>
        <p:nvSpPr>
          <p:cNvPr id="25" name="Freeform 24"/>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1016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Freeform 26"/>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1016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8" name="TextBox 27"/>
          <p:cNvSpPr txBox="1"/>
          <p:nvPr/>
        </p:nvSpPr>
        <p:spPr>
          <a:xfrm rot="2422952">
            <a:off x="3034622" y="2881247"/>
            <a:ext cx="2007281" cy="461665"/>
          </a:xfrm>
          <a:prstGeom prst="rect">
            <a:avLst/>
          </a:prstGeom>
          <a:solidFill>
            <a:schemeClr val="bg1"/>
          </a:solidFill>
        </p:spPr>
        <p:txBody>
          <a:bodyPr wrap="none" rtlCol="0">
            <a:spAutoFit/>
          </a:bodyPr>
          <a:lstStyle/>
          <a:p>
            <a:r>
              <a:rPr lang="en-US" sz="2400" b="1" dirty="0" smtClean="0"/>
              <a:t>Independence</a:t>
            </a:r>
            <a:endParaRPr lang="en-US" sz="2400" b="1" dirty="0"/>
          </a:p>
        </p:txBody>
      </p:sp>
      <p:sp>
        <p:nvSpPr>
          <p:cNvPr id="30" name="Freeform 29"/>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5-Point Star 28"/>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1" name="TextBox 30"/>
          <p:cNvSpPr txBox="1"/>
          <p:nvPr/>
        </p:nvSpPr>
        <p:spPr>
          <a:xfrm rot="2336531">
            <a:off x="1666162" y="3493700"/>
            <a:ext cx="1397947" cy="461665"/>
          </a:xfrm>
          <a:prstGeom prst="rect">
            <a:avLst/>
          </a:prstGeom>
          <a:solidFill>
            <a:schemeClr val="bg1"/>
          </a:solidFill>
        </p:spPr>
        <p:txBody>
          <a:bodyPr wrap="none" rtlCol="0">
            <a:spAutoFit/>
          </a:bodyPr>
          <a:lstStyle/>
          <a:p>
            <a:r>
              <a:rPr lang="en-US" sz="2400" b="1" dirty="0" smtClean="0"/>
              <a:t>Las Vegas</a:t>
            </a:r>
            <a:endParaRPr lang="en-US" sz="2400" b="1" dirty="0"/>
          </a:p>
        </p:txBody>
      </p:sp>
      <p:sp>
        <p:nvSpPr>
          <p:cNvPr id="24" name="5-Point Star 23"/>
          <p:cNvSpPr/>
          <p:nvPr/>
        </p:nvSpPr>
        <p:spPr>
          <a:xfrm>
            <a:off x="2754283" y="408016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TextBox 31"/>
          <p:cNvSpPr txBox="1"/>
          <p:nvPr/>
        </p:nvSpPr>
        <p:spPr>
          <a:xfrm>
            <a:off x="0" y="685800"/>
            <a:ext cx="9144000" cy="584775"/>
          </a:xfrm>
          <a:prstGeom prst="rect">
            <a:avLst/>
          </a:prstGeom>
          <a:solidFill>
            <a:schemeClr val="bg1"/>
          </a:solidFill>
        </p:spPr>
        <p:txBody>
          <a:bodyPr wrap="square" rtlCol="0">
            <a:spAutoFit/>
          </a:bodyPr>
          <a:lstStyle/>
          <a:p>
            <a:pPr algn="ctr"/>
            <a:r>
              <a:rPr lang="en-US" sz="3200" b="1" dirty="0" smtClean="0"/>
              <a:t>‘trail ahead is isolated; natives are dangerous’</a:t>
            </a:r>
          </a:p>
        </p:txBody>
      </p:sp>
      <p:sp>
        <p:nvSpPr>
          <p:cNvPr id="35" name="TextBox 34"/>
          <p:cNvSpPr txBox="1"/>
          <p:nvPr/>
        </p:nvSpPr>
        <p:spPr>
          <a:xfrm rot="2336531">
            <a:off x="443855" y="3525123"/>
            <a:ext cx="2166362" cy="461665"/>
          </a:xfrm>
          <a:prstGeom prst="rect">
            <a:avLst/>
          </a:prstGeom>
          <a:solidFill>
            <a:schemeClr val="bg1"/>
          </a:solidFill>
        </p:spPr>
        <p:txBody>
          <a:bodyPr wrap="none" rtlCol="0">
            <a:spAutoFit/>
          </a:bodyPr>
          <a:lstStyle/>
          <a:p>
            <a:r>
              <a:rPr lang="en-US" sz="2400" b="1" dirty="0" smtClean="0"/>
              <a:t>Maricopa Wells</a:t>
            </a:r>
            <a:endParaRPr lang="en-US" sz="2400" b="1" dirty="0"/>
          </a:p>
        </p:txBody>
      </p:sp>
      <p:sp>
        <p:nvSpPr>
          <p:cNvPr id="36" name="TextBox 35"/>
          <p:cNvSpPr txBox="1"/>
          <p:nvPr/>
        </p:nvSpPr>
        <p:spPr>
          <a:xfrm>
            <a:off x="0" y="1161288"/>
            <a:ext cx="9144000" cy="584775"/>
          </a:xfrm>
          <a:prstGeom prst="rect">
            <a:avLst/>
          </a:prstGeom>
          <a:solidFill>
            <a:schemeClr val="bg1"/>
          </a:solidFill>
        </p:spPr>
        <p:txBody>
          <a:bodyPr wrap="square" rtlCol="0">
            <a:spAutoFit/>
          </a:bodyPr>
          <a:lstStyle/>
          <a:p>
            <a:pPr algn="ctr"/>
            <a:r>
              <a:rPr lang="en-US" sz="3200" b="1" dirty="0" smtClean="0"/>
              <a:t>the </a:t>
            </a:r>
            <a:r>
              <a:rPr lang="en-US" sz="3200" b="1" dirty="0" err="1" smtClean="0"/>
              <a:t>Oatman</a:t>
            </a:r>
            <a:r>
              <a:rPr lang="en-US" sz="3200" b="1" dirty="0" smtClean="0"/>
              <a:t> family travels on alone</a:t>
            </a:r>
          </a:p>
        </p:txBody>
      </p:sp>
      <p:sp>
        <p:nvSpPr>
          <p:cNvPr id="38" name="Freeform 37"/>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1016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5-Point Star 36"/>
          <p:cNvSpPr/>
          <p:nvPr/>
        </p:nvSpPr>
        <p:spPr>
          <a:xfrm>
            <a:off x="15240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3" name="5-Point Star 32"/>
          <p:cNvSpPr/>
          <p:nvPr/>
        </p:nvSpPr>
        <p:spPr>
          <a:xfrm>
            <a:off x="19812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9" name="TextBox 38"/>
          <p:cNvSpPr txBox="1"/>
          <p:nvPr/>
        </p:nvSpPr>
        <p:spPr>
          <a:xfrm>
            <a:off x="0" y="1625025"/>
            <a:ext cx="9144000" cy="584775"/>
          </a:xfrm>
          <a:prstGeom prst="rect">
            <a:avLst/>
          </a:prstGeom>
          <a:solidFill>
            <a:schemeClr val="bg1"/>
          </a:solidFill>
        </p:spPr>
        <p:txBody>
          <a:bodyPr wrap="square" rtlCol="0">
            <a:spAutoFit/>
          </a:bodyPr>
          <a:lstStyle/>
          <a:p>
            <a:pPr algn="ctr"/>
            <a:r>
              <a:rPr lang="en-US" sz="3200" b="1" dirty="0" smtClean="0"/>
              <a:t>4 days later, an Indian encounter occurs </a:t>
            </a:r>
          </a:p>
        </p:txBody>
      </p:sp>
      <p:sp>
        <p:nvSpPr>
          <p:cNvPr id="40" name="Rectangle 39"/>
          <p:cNvSpPr/>
          <p:nvPr/>
        </p:nvSpPr>
        <p:spPr>
          <a:xfrm>
            <a:off x="0" y="2667000"/>
            <a:ext cx="9144000" cy="584775"/>
          </a:xfrm>
          <a:prstGeom prst="rect">
            <a:avLst/>
          </a:prstGeom>
          <a:solidFill>
            <a:schemeClr val="bg1"/>
          </a:solidFill>
        </p:spPr>
        <p:txBody>
          <a:bodyPr wrap="square">
            <a:spAutoFit/>
          </a:bodyPr>
          <a:lstStyle/>
          <a:p>
            <a:pPr algn="ctr"/>
            <a:r>
              <a:rPr lang="en-US" sz="3200" b="1" dirty="0" smtClean="0"/>
              <a:t>Olive, 14, and Mary Ann, 8, are taken captive</a:t>
            </a:r>
            <a:endParaRPr lang="en-US" sz="3200" b="1" dirty="0"/>
          </a:p>
        </p:txBody>
      </p:sp>
      <p:sp>
        <p:nvSpPr>
          <p:cNvPr id="41" name="TextBox 40"/>
          <p:cNvSpPr txBox="1"/>
          <p:nvPr/>
        </p:nvSpPr>
        <p:spPr>
          <a:xfrm>
            <a:off x="0" y="2133600"/>
            <a:ext cx="9144000" cy="584775"/>
          </a:xfrm>
          <a:prstGeom prst="rect">
            <a:avLst/>
          </a:prstGeom>
          <a:solidFill>
            <a:schemeClr val="bg1"/>
          </a:solidFill>
        </p:spPr>
        <p:txBody>
          <a:bodyPr wrap="square" rtlCol="0">
            <a:spAutoFit/>
          </a:bodyPr>
          <a:lstStyle/>
          <a:p>
            <a:pPr algn="ctr"/>
            <a:r>
              <a:rPr lang="en-US" sz="3200" b="1" dirty="0" smtClean="0"/>
              <a:t>Lorenzo, 15, is clubbed &amp; left for dead</a:t>
            </a:r>
          </a:p>
        </p:txBody>
      </p:sp>
      <p:sp>
        <p:nvSpPr>
          <p:cNvPr id="42" name="Rectangle 41"/>
          <p:cNvSpPr/>
          <p:nvPr/>
        </p:nvSpPr>
        <p:spPr>
          <a:xfrm>
            <a:off x="0" y="3200400"/>
            <a:ext cx="9144000" cy="584775"/>
          </a:xfrm>
          <a:prstGeom prst="rect">
            <a:avLst/>
          </a:prstGeom>
          <a:solidFill>
            <a:schemeClr val="bg1"/>
          </a:solidFill>
        </p:spPr>
        <p:txBody>
          <a:bodyPr wrap="square">
            <a:spAutoFit/>
          </a:bodyPr>
          <a:lstStyle/>
          <a:p>
            <a:pPr algn="ctr"/>
            <a:r>
              <a:rPr lang="en-US" sz="3200" b="1" dirty="0" smtClean="0"/>
              <a:t>all other family members are killed</a:t>
            </a:r>
            <a:endParaRPr lang="en-US" sz="3200" b="1" dirty="0"/>
          </a:p>
        </p:txBody>
      </p:sp>
      <p:sp>
        <p:nvSpPr>
          <p:cNvPr id="43" name="TextBox 42"/>
          <p:cNvSpPr txBox="1"/>
          <p:nvPr/>
        </p:nvSpPr>
        <p:spPr>
          <a:xfrm>
            <a:off x="0" y="5029200"/>
            <a:ext cx="5029200" cy="1077218"/>
          </a:xfrm>
          <a:prstGeom prst="rect">
            <a:avLst/>
          </a:prstGeom>
          <a:solidFill>
            <a:schemeClr val="bg1"/>
          </a:solidFill>
        </p:spPr>
        <p:txBody>
          <a:bodyPr wrap="square" rtlCol="0">
            <a:spAutoFit/>
          </a:bodyPr>
          <a:lstStyle/>
          <a:p>
            <a:pPr algn="ctr"/>
            <a:r>
              <a:rPr lang="en-US" sz="3200" b="1" dirty="0" smtClean="0"/>
              <a:t>Lorenzo escapes, finds help, they buries the bodies</a:t>
            </a:r>
          </a:p>
        </p:txBody>
      </p:sp>
      <p:pic>
        <p:nvPicPr>
          <p:cNvPr id="44" name="Picture 8"/>
          <p:cNvPicPr>
            <a:picLocks noChangeAspect="1" noChangeArrowheads="1"/>
          </p:cNvPicPr>
          <p:nvPr/>
        </p:nvPicPr>
        <p:blipFill>
          <a:blip r:embed="rId5"/>
          <a:srcRect/>
          <a:stretch>
            <a:fillRect/>
          </a:stretch>
        </p:blipFill>
        <p:spPr bwMode="auto">
          <a:xfrm>
            <a:off x="5105997" y="3883025"/>
            <a:ext cx="3961803" cy="2974975"/>
          </a:xfrm>
          <a:prstGeom prst="rect">
            <a:avLst/>
          </a:prstGeom>
          <a:noFill/>
          <a:ln w="50800">
            <a:solidFill>
              <a:srgbClr val="002060"/>
            </a:solidFill>
            <a:miter lim="800000"/>
            <a:headEnd/>
            <a:tailEnd/>
          </a:ln>
          <a:effectLst/>
        </p:spPr>
      </p:pic>
      <p:sp>
        <p:nvSpPr>
          <p:cNvPr id="46" name="TextBox 45"/>
          <p:cNvSpPr txBox="1"/>
          <p:nvPr/>
        </p:nvSpPr>
        <p:spPr>
          <a:xfrm>
            <a:off x="0" y="6096000"/>
            <a:ext cx="5029200" cy="584775"/>
          </a:xfrm>
          <a:prstGeom prst="rect">
            <a:avLst/>
          </a:prstGeom>
          <a:solidFill>
            <a:schemeClr val="bg1"/>
          </a:solidFill>
        </p:spPr>
        <p:txBody>
          <a:bodyPr wrap="square" rtlCol="0">
            <a:spAutoFit/>
          </a:bodyPr>
          <a:lstStyle/>
          <a:p>
            <a:pPr algn="ctr"/>
            <a:r>
              <a:rPr lang="en-US" sz="3200" b="1" dirty="0" smtClean="0"/>
              <a:t>THE GIRLS ARE MISSING!</a:t>
            </a:r>
          </a:p>
        </p:txBody>
      </p:sp>
      <p:sp useBgFill="1">
        <p:nvSpPr>
          <p:cNvPr id="47" name="TextBox 46"/>
          <p:cNvSpPr txBox="1"/>
          <p:nvPr/>
        </p:nvSpPr>
        <p:spPr>
          <a:xfrm>
            <a:off x="0" y="665202"/>
            <a:ext cx="9144000" cy="553998"/>
          </a:xfrm>
          <a:prstGeom prst="rect">
            <a:avLst/>
          </a:prstGeom>
        </p:spPr>
        <p:txBody>
          <a:bodyPr wrap="square" rtlCol="0">
            <a:spAutoFit/>
          </a:bodyPr>
          <a:lstStyle/>
          <a:p>
            <a:pPr algn="ctr"/>
            <a:r>
              <a:rPr lang="en-US" sz="3000" b="1" dirty="0" smtClean="0">
                <a:latin typeface="Arial" pitchFamily="34" charset="0"/>
                <a:cs typeface="Arial" pitchFamily="34" charset="0"/>
              </a:rPr>
              <a:t>WEEK 6 </a:t>
            </a:r>
            <a:r>
              <a:rPr lang="en-US" sz="3000" b="1" dirty="0" smtClean="0">
                <a:ln>
                  <a:solidFill>
                    <a:schemeClr val="tx1"/>
                  </a:solidFill>
                </a:ln>
                <a:latin typeface="Tempus Sans ITC" pitchFamily="82" charset="0"/>
              </a:rPr>
              <a:t>. . . .What happens to Olive &amp; Mary Ann.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1000"/>
                                        <p:tgtEl>
                                          <p:spTgt spid="36"/>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right)">
                                      <p:cBhvr>
                                        <p:cTn id="11" dur="2000"/>
                                        <p:tgtEl>
                                          <p:spTgt spid="38"/>
                                        </p:tgtEl>
                                      </p:cBhvr>
                                    </p:animEffect>
                                  </p:childTnLst>
                                </p:cTn>
                              </p:par>
                            </p:childTnLst>
                          </p:cTn>
                        </p:par>
                        <p:par>
                          <p:cTn id="12" fill="hold">
                            <p:stCondLst>
                              <p:cond delay="3000"/>
                            </p:stCondLst>
                            <p:childTnLst>
                              <p:par>
                                <p:cTn id="13" presetID="49" presetClass="entr" presetSubtype="0" decel="100000"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p:cTn id="15" dur="1000" fill="hold"/>
                                        <p:tgtEl>
                                          <p:spTgt spid="37"/>
                                        </p:tgtEl>
                                        <p:attrNameLst>
                                          <p:attrName>ppt_w</p:attrName>
                                        </p:attrNameLst>
                                      </p:cBhvr>
                                      <p:tavLst>
                                        <p:tav tm="0">
                                          <p:val>
                                            <p:fltVal val="0"/>
                                          </p:val>
                                        </p:tav>
                                        <p:tav tm="100000">
                                          <p:val>
                                            <p:strVal val="#ppt_w"/>
                                          </p:val>
                                        </p:tav>
                                      </p:tavLst>
                                    </p:anim>
                                    <p:anim calcmode="lin" valueType="num">
                                      <p:cBhvr>
                                        <p:cTn id="16" dur="1000" fill="hold"/>
                                        <p:tgtEl>
                                          <p:spTgt spid="37"/>
                                        </p:tgtEl>
                                        <p:attrNameLst>
                                          <p:attrName>ppt_h</p:attrName>
                                        </p:attrNameLst>
                                      </p:cBhvr>
                                      <p:tavLst>
                                        <p:tav tm="0">
                                          <p:val>
                                            <p:fltVal val="0"/>
                                          </p:val>
                                        </p:tav>
                                        <p:tav tm="100000">
                                          <p:val>
                                            <p:strVal val="#ppt_h"/>
                                          </p:val>
                                        </p:tav>
                                      </p:tavLst>
                                    </p:anim>
                                    <p:anim calcmode="lin" valueType="num">
                                      <p:cBhvr>
                                        <p:cTn id="17" dur="1000" fill="hold"/>
                                        <p:tgtEl>
                                          <p:spTgt spid="37"/>
                                        </p:tgtEl>
                                        <p:attrNameLst>
                                          <p:attrName>style.rotation</p:attrName>
                                        </p:attrNameLst>
                                      </p:cBhvr>
                                      <p:tavLst>
                                        <p:tav tm="0">
                                          <p:val>
                                            <p:fltVal val="360"/>
                                          </p:val>
                                        </p:tav>
                                        <p:tav tm="100000">
                                          <p:val>
                                            <p:fltVal val="0"/>
                                          </p:val>
                                        </p:tav>
                                      </p:tavLst>
                                    </p:anim>
                                    <p:animEffect transition="in" filter="fade">
                                      <p:cBhvr>
                                        <p:cTn id="18" dur="100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grpId="0" nodeType="clickEffect">
                                  <p:stCondLst>
                                    <p:cond delay="0"/>
                                  </p:stCondLst>
                                  <p:childTnLst>
                                    <p:animEffect transition="out" filter="fade">
                                      <p:cBhvr>
                                        <p:cTn id="22" dur="1000"/>
                                        <p:tgtEl>
                                          <p:spTgt spid="22"/>
                                        </p:tgtEl>
                                      </p:cBhvr>
                                    </p:animEffect>
                                    <p:set>
                                      <p:cBhvr>
                                        <p:cTn id="23" dur="1" fill="hold">
                                          <p:stCondLst>
                                            <p:cond delay="999"/>
                                          </p:stCondLst>
                                        </p:cTn>
                                        <p:tgtEl>
                                          <p:spTgt spid="22"/>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1000"/>
                                        <p:tgtEl>
                                          <p:spTgt spid="23"/>
                                        </p:tgtEl>
                                      </p:cBhvr>
                                    </p:animEffect>
                                    <p:set>
                                      <p:cBhvr>
                                        <p:cTn id="26" dur="1" fill="hold">
                                          <p:stCondLst>
                                            <p:cond delay="999"/>
                                          </p:stCondLst>
                                        </p:cTn>
                                        <p:tgtEl>
                                          <p:spTgt spid="23"/>
                                        </p:tgtEl>
                                        <p:attrNameLst>
                                          <p:attrName>style.visibility</p:attrName>
                                        </p:attrNameLst>
                                      </p:cBhvr>
                                      <p:to>
                                        <p:strVal val="hidden"/>
                                      </p:to>
                                    </p:set>
                                  </p:childTnLst>
                                </p:cTn>
                              </p:par>
                              <p:par>
                                <p:cTn id="27" presetID="10" presetClass="exit" presetSubtype="0" fill="hold" grpId="0" nodeType="withEffect">
                                  <p:stCondLst>
                                    <p:cond delay="0"/>
                                  </p:stCondLst>
                                  <p:childTnLst>
                                    <p:animEffect transition="out" filter="fade">
                                      <p:cBhvr>
                                        <p:cTn id="28" dur="1000"/>
                                        <p:tgtEl>
                                          <p:spTgt spid="30"/>
                                        </p:tgtEl>
                                      </p:cBhvr>
                                    </p:animEffect>
                                    <p:set>
                                      <p:cBhvr>
                                        <p:cTn id="29" dur="1" fill="hold">
                                          <p:stCondLst>
                                            <p:cond delay="999"/>
                                          </p:stCondLst>
                                        </p:cTn>
                                        <p:tgtEl>
                                          <p:spTgt spid="30"/>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28"/>
                                        </p:tgtEl>
                                      </p:cBhvr>
                                    </p:animEffect>
                                    <p:set>
                                      <p:cBhvr>
                                        <p:cTn id="32" dur="1" fill="hold">
                                          <p:stCondLst>
                                            <p:cond delay="999"/>
                                          </p:stCondLst>
                                        </p:cTn>
                                        <p:tgtEl>
                                          <p:spTgt spid="28"/>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1000"/>
                                        <p:tgtEl>
                                          <p:spTgt spid="29"/>
                                        </p:tgtEl>
                                      </p:cBhvr>
                                    </p:animEffect>
                                    <p:set>
                                      <p:cBhvr>
                                        <p:cTn id="35" dur="1" fill="hold">
                                          <p:stCondLst>
                                            <p:cond delay="999"/>
                                          </p:stCondLst>
                                        </p:cTn>
                                        <p:tgtEl>
                                          <p:spTgt spid="29"/>
                                        </p:tgtEl>
                                        <p:attrNameLst>
                                          <p:attrName>style.visibility</p:attrName>
                                        </p:attrNameLst>
                                      </p:cBhvr>
                                      <p:to>
                                        <p:strVal val="hidden"/>
                                      </p:to>
                                    </p:set>
                                  </p:childTnLst>
                                </p:cTn>
                              </p:par>
                              <p:par>
                                <p:cTn id="36" presetID="10" presetClass="exit" presetSubtype="0" fill="hold" grpId="0" nodeType="withEffect">
                                  <p:stCondLst>
                                    <p:cond delay="0"/>
                                  </p:stCondLst>
                                  <p:childTnLst>
                                    <p:animEffect transition="out" filter="fade">
                                      <p:cBhvr>
                                        <p:cTn id="37" dur="1000"/>
                                        <p:tgtEl>
                                          <p:spTgt spid="25"/>
                                        </p:tgtEl>
                                      </p:cBhvr>
                                    </p:animEffect>
                                    <p:set>
                                      <p:cBhvr>
                                        <p:cTn id="38" dur="1" fill="hold">
                                          <p:stCondLst>
                                            <p:cond delay="999"/>
                                          </p:stCondLst>
                                        </p:cTn>
                                        <p:tgtEl>
                                          <p:spTgt spid="25"/>
                                        </p:tgtEl>
                                        <p:attrNameLst>
                                          <p:attrName>style.visibility</p:attrName>
                                        </p:attrNameLst>
                                      </p:cBhvr>
                                      <p:to>
                                        <p:strVal val="hidden"/>
                                      </p:to>
                                    </p:set>
                                  </p:childTnLst>
                                </p:cTn>
                              </p:par>
                              <p:par>
                                <p:cTn id="39" presetID="10" presetClass="exit" presetSubtype="0" fill="hold" grpId="0" nodeType="withEffect">
                                  <p:stCondLst>
                                    <p:cond delay="0"/>
                                  </p:stCondLst>
                                  <p:childTnLst>
                                    <p:animEffect transition="out" filter="fade">
                                      <p:cBhvr>
                                        <p:cTn id="40" dur="1000"/>
                                        <p:tgtEl>
                                          <p:spTgt spid="31"/>
                                        </p:tgtEl>
                                      </p:cBhvr>
                                    </p:animEffect>
                                    <p:set>
                                      <p:cBhvr>
                                        <p:cTn id="41" dur="1" fill="hold">
                                          <p:stCondLst>
                                            <p:cond delay="999"/>
                                          </p:stCondLst>
                                        </p:cTn>
                                        <p:tgtEl>
                                          <p:spTgt spid="31"/>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00"/>
                                        <p:tgtEl>
                                          <p:spTgt spid="24"/>
                                        </p:tgtEl>
                                      </p:cBhvr>
                                    </p:animEffect>
                                    <p:set>
                                      <p:cBhvr>
                                        <p:cTn id="44" dur="1" fill="hold">
                                          <p:stCondLst>
                                            <p:cond delay="999"/>
                                          </p:stCondLst>
                                        </p:cTn>
                                        <p:tgtEl>
                                          <p:spTgt spid="24"/>
                                        </p:tgtEl>
                                        <p:attrNameLst>
                                          <p:attrName>style.visibility</p:attrName>
                                        </p:attrNameLst>
                                      </p:cBhvr>
                                      <p:to>
                                        <p:strVal val="hidden"/>
                                      </p:to>
                                    </p:set>
                                  </p:childTnLst>
                                </p:cTn>
                              </p:par>
                              <p:par>
                                <p:cTn id="45" presetID="10" presetClass="exit" presetSubtype="0" fill="hold" grpId="0" nodeType="withEffect">
                                  <p:stCondLst>
                                    <p:cond delay="0"/>
                                  </p:stCondLst>
                                  <p:childTnLst>
                                    <p:animEffect transition="out" filter="fade">
                                      <p:cBhvr>
                                        <p:cTn id="46" dur="1000"/>
                                        <p:tgtEl>
                                          <p:spTgt spid="27"/>
                                        </p:tgtEl>
                                      </p:cBhvr>
                                    </p:animEffect>
                                    <p:set>
                                      <p:cBhvr>
                                        <p:cTn id="47" dur="1" fill="hold">
                                          <p:stCondLst>
                                            <p:cond delay="999"/>
                                          </p:stCondLst>
                                        </p:cTn>
                                        <p:tgtEl>
                                          <p:spTgt spid="27"/>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1000"/>
                                        <p:tgtEl>
                                          <p:spTgt spid="35"/>
                                        </p:tgtEl>
                                      </p:cBhvr>
                                    </p:animEffect>
                                    <p:set>
                                      <p:cBhvr>
                                        <p:cTn id="50" dur="1" fill="hold">
                                          <p:stCondLst>
                                            <p:cond delay="999"/>
                                          </p:stCondLst>
                                        </p:cTn>
                                        <p:tgtEl>
                                          <p:spTgt spid="35"/>
                                        </p:tgtEl>
                                        <p:attrNameLst>
                                          <p:attrName>style.visibility</p:attrName>
                                        </p:attrNameLst>
                                      </p:cBhvr>
                                      <p:to>
                                        <p:strVal val="hidden"/>
                                      </p:to>
                                    </p:set>
                                  </p:childTnLst>
                                </p:cTn>
                              </p:par>
                              <p:par>
                                <p:cTn id="51" presetID="10" presetClass="exit" presetSubtype="0" fill="hold" grpId="0" nodeType="withEffect">
                                  <p:stCondLst>
                                    <p:cond delay="0"/>
                                  </p:stCondLst>
                                  <p:childTnLst>
                                    <p:animEffect transition="out" filter="fade">
                                      <p:cBhvr>
                                        <p:cTn id="52" dur="1000"/>
                                        <p:tgtEl>
                                          <p:spTgt spid="33"/>
                                        </p:tgtEl>
                                      </p:cBhvr>
                                    </p:animEffect>
                                    <p:set>
                                      <p:cBhvr>
                                        <p:cTn id="53" dur="1" fill="hold">
                                          <p:stCondLst>
                                            <p:cond delay="999"/>
                                          </p:stCondLst>
                                        </p:cTn>
                                        <p:tgtEl>
                                          <p:spTgt spid="33"/>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38"/>
                                        </p:tgtEl>
                                      </p:cBhvr>
                                    </p:animEffect>
                                    <p:set>
                                      <p:cBhvr>
                                        <p:cTn id="56" dur="1" fill="hold">
                                          <p:stCondLst>
                                            <p:cond delay="999"/>
                                          </p:stCondLst>
                                        </p:cTn>
                                        <p:tgtEl>
                                          <p:spTgt spid="38"/>
                                        </p:tgtEl>
                                        <p:attrNameLst>
                                          <p:attrName>style.visibility</p:attrName>
                                        </p:attrNameLst>
                                      </p:cBhvr>
                                      <p:to>
                                        <p:strVal val="hidden"/>
                                      </p:to>
                                    </p:set>
                                  </p:childTnLst>
                                </p:cTn>
                              </p:par>
                            </p:childTnLst>
                          </p:cTn>
                        </p:par>
                        <p:par>
                          <p:cTn id="57" fill="hold">
                            <p:stCondLst>
                              <p:cond delay="1000"/>
                            </p:stCondLst>
                            <p:childTnLst>
                              <p:par>
                                <p:cTn id="58" presetID="10" presetClass="entr" presetSubtype="0" fill="hold" grpId="0" nodeType="afterEffect">
                                  <p:stCondLst>
                                    <p:cond delay="0"/>
                                  </p:stCondLst>
                                  <p:childTnLst>
                                    <p:set>
                                      <p:cBhvr>
                                        <p:cTn id="59" dur="1" fill="hold">
                                          <p:stCondLst>
                                            <p:cond delay="0"/>
                                          </p:stCondLst>
                                        </p:cTn>
                                        <p:tgtEl>
                                          <p:spTgt spid="39"/>
                                        </p:tgtEl>
                                        <p:attrNameLst>
                                          <p:attrName>style.visibility</p:attrName>
                                        </p:attrNameLst>
                                      </p:cBhvr>
                                      <p:to>
                                        <p:strVal val="visible"/>
                                      </p:to>
                                    </p:set>
                                    <p:animEffect transition="in" filter="fade">
                                      <p:cBhvr>
                                        <p:cTn id="60" dur="1000"/>
                                        <p:tgtEl>
                                          <p:spTgt spid="3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1000"/>
                                        <p:tgtEl>
                                          <p:spTgt spid="4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40"/>
                                        </p:tgtEl>
                                        <p:attrNameLst>
                                          <p:attrName>style.visibility</p:attrName>
                                        </p:attrNameLst>
                                      </p:cBhvr>
                                      <p:to>
                                        <p:strVal val="visible"/>
                                      </p:to>
                                    </p:set>
                                    <p:animEffect transition="in" filter="fade">
                                      <p:cBhvr>
                                        <p:cTn id="70" dur="1000"/>
                                        <p:tgtEl>
                                          <p:spTgt spid="40"/>
                                        </p:tgtEl>
                                      </p:cBhvr>
                                    </p:animEffect>
                                  </p:childTnLst>
                                </p:cTn>
                              </p:par>
                            </p:childTnLst>
                          </p:cTn>
                        </p:par>
                        <p:par>
                          <p:cTn id="71" fill="hold">
                            <p:stCondLst>
                              <p:cond delay="1000"/>
                            </p:stCondLst>
                            <p:childTnLst>
                              <p:par>
                                <p:cTn id="72" presetID="30" presetClass="exit" presetSubtype="0" fill="hold" nodeType="afterEffect">
                                  <p:stCondLst>
                                    <p:cond delay="0"/>
                                  </p:stCondLst>
                                  <p:childTnLst>
                                    <p:animEffect transition="out" filter="fade">
                                      <p:cBhvr>
                                        <p:cTn id="73" dur="800" accel="100000">
                                          <p:stCondLst>
                                            <p:cond delay="200"/>
                                          </p:stCondLst>
                                        </p:cTn>
                                        <p:tgtEl>
                                          <p:spTgt spid="43012"/>
                                        </p:tgtEl>
                                      </p:cBhvr>
                                    </p:animEffect>
                                    <p:anim calcmode="lin" valueType="num">
                                      <p:cBhvr>
                                        <p:cTn id="74" dur="800" accel="100000">
                                          <p:stCondLst>
                                            <p:cond delay="200"/>
                                          </p:stCondLst>
                                        </p:cTn>
                                        <p:tgtEl>
                                          <p:spTgt spid="43012"/>
                                        </p:tgtEl>
                                        <p:attrNameLst>
                                          <p:attrName>style.rotation</p:attrName>
                                        </p:attrNameLst>
                                      </p:cBhvr>
                                      <p:tavLst>
                                        <p:tav tm="0">
                                          <p:val>
                                            <p:fltVal val="0"/>
                                          </p:val>
                                        </p:tav>
                                        <p:tav tm="100000">
                                          <p:val>
                                            <p:fltVal val="-90"/>
                                          </p:val>
                                        </p:tav>
                                      </p:tavLst>
                                    </p:anim>
                                    <p:anim calcmode="lin" valueType="num">
                                      <p:cBhvr>
                                        <p:cTn id="75" dur="200" decel="100000"/>
                                        <p:tgtEl>
                                          <p:spTgt spid="43012"/>
                                        </p:tgtEl>
                                        <p:attrNameLst>
                                          <p:attrName>ppt_x</p:attrName>
                                        </p:attrNameLst>
                                      </p:cBhvr>
                                      <p:tavLst>
                                        <p:tav tm="0">
                                          <p:val>
                                            <p:strVal val="ppt_x"/>
                                          </p:val>
                                        </p:tav>
                                        <p:tav tm="100000">
                                          <p:val>
                                            <p:strVal val="ppt_x-0.05"/>
                                          </p:val>
                                        </p:tav>
                                      </p:tavLst>
                                    </p:anim>
                                    <p:anim calcmode="lin" valueType="num">
                                      <p:cBhvr>
                                        <p:cTn id="76" dur="200" decel="100000"/>
                                        <p:tgtEl>
                                          <p:spTgt spid="43012"/>
                                        </p:tgtEl>
                                        <p:attrNameLst>
                                          <p:attrName>ppt_y</p:attrName>
                                        </p:attrNameLst>
                                      </p:cBhvr>
                                      <p:tavLst>
                                        <p:tav tm="0">
                                          <p:val>
                                            <p:strVal val="ppt_y"/>
                                          </p:val>
                                        </p:tav>
                                        <p:tav tm="100000">
                                          <p:val>
                                            <p:strVal val="ppt_y+0.1"/>
                                          </p:val>
                                        </p:tav>
                                      </p:tavLst>
                                    </p:anim>
                                    <p:anim calcmode="lin" valueType="num">
                                      <p:cBhvr>
                                        <p:cTn id="77" dur="800" accel="100000">
                                          <p:stCondLst>
                                            <p:cond delay="200"/>
                                          </p:stCondLst>
                                        </p:cTn>
                                        <p:tgtEl>
                                          <p:spTgt spid="43012"/>
                                        </p:tgtEl>
                                        <p:attrNameLst>
                                          <p:attrName>ppt_x</p:attrName>
                                        </p:attrNameLst>
                                      </p:cBhvr>
                                      <p:tavLst>
                                        <p:tav tm="0">
                                          <p:val>
                                            <p:strVal val="ppt_x"/>
                                          </p:val>
                                        </p:tav>
                                        <p:tav tm="100000">
                                          <p:val>
                                            <p:strVal val="ppt_x+0.4+0.05"/>
                                          </p:val>
                                        </p:tav>
                                      </p:tavLst>
                                    </p:anim>
                                    <p:anim calcmode="lin" valueType="num">
                                      <p:cBhvr>
                                        <p:cTn id="78" dur="800" accel="100000">
                                          <p:stCondLst>
                                            <p:cond delay="200"/>
                                          </p:stCondLst>
                                        </p:cTn>
                                        <p:tgtEl>
                                          <p:spTgt spid="43012"/>
                                        </p:tgtEl>
                                        <p:attrNameLst>
                                          <p:attrName>ppt_y</p:attrName>
                                        </p:attrNameLst>
                                      </p:cBhvr>
                                      <p:tavLst>
                                        <p:tav tm="0">
                                          <p:val>
                                            <p:strVal val="ppt_y"/>
                                          </p:val>
                                        </p:tav>
                                        <p:tav tm="100000">
                                          <p:val>
                                            <p:strVal val="ppt_y-0.4-0.1"/>
                                          </p:val>
                                        </p:tav>
                                      </p:tavLst>
                                    </p:anim>
                                    <p:set>
                                      <p:cBhvr>
                                        <p:cTn id="79" dur="1" fill="hold">
                                          <p:stCondLst>
                                            <p:cond delay="999"/>
                                          </p:stCondLst>
                                        </p:cTn>
                                        <p:tgtEl>
                                          <p:spTgt spid="43012"/>
                                        </p:tgtEl>
                                        <p:attrNameLst>
                                          <p:attrName>style.visibility</p:attrName>
                                        </p:attrNameLst>
                                      </p:cBhvr>
                                      <p:to>
                                        <p:strVal val="hidden"/>
                                      </p:to>
                                    </p:se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fade">
                                      <p:cBhvr>
                                        <p:cTn id="84" dur="1000"/>
                                        <p:tgtEl>
                                          <p:spTgt spid="42"/>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43"/>
                                        </p:tgtEl>
                                        <p:attrNameLst>
                                          <p:attrName>style.visibility</p:attrName>
                                        </p:attrNameLst>
                                      </p:cBhvr>
                                      <p:to>
                                        <p:strVal val="visible"/>
                                      </p:to>
                                    </p:set>
                                    <p:animEffect transition="in" filter="fade">
                                      <p:cBhvr>
                                        <p:cTn id="89" dur="1000"/>
                                        <p:tgtEl>
                                          <p:spTgt spid="43"/>
                                        </p:tgtEl>
                                      </p:cBhvr>
                                    </p:animEffect>
                                  </p:childTnLst>
                                </p:cTn>
                              </p:par>
                              <p:par>
                                <p:cTn id="90" presetID="10" presetClass="entr" presetSubtype="0" fill="hold" nodeType="withEffect">
                                  <p:stCondLst>
                                    <p:cond delay="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1000"/>
                                        <p:tgtEl>
                                          <p:spTgt spid="44"/>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0" fill="hold" grpId="0" nodeType="clickEffect">
                                  <p:stCondLst>
                                    <p:cond delay="0"/>
                                  </p:stCondLst>
                                  <p:childTnLst>
                                    <p:set>
                                      <p:cBhvr>
                                        <p:cTn id="96" dur="1" fill="hold">
                                          <p:stCondLst>
                                            <p:cond delay="0"/>
                                          </p:stCondLst>
                                        </p:cTn>
                                        <p:tgtEl>
                                          <p:spTgt spid="46"/>
                                        </p:tgtEl>
                                        <p:attrNameLst>
                                          <p:attrName>style.visibility</p:attrName>
                                        </p:attrNameLst>
                                      </p:cBhvr>
                                      <p:to>
                                        <p:strVal val="visible"/>
                                      </p:to>
                                    </p:set>
                                    <p:anim calcmode="lin" valueType="num">
                                      <p:cBhvr>
                                        <p:cTn id="97" dur="1000" fill="hold"/>
                                        <p:tgtEl>
                                          <p:spTgt spid="46"/>
                                        </p:tgtEl>
                                        <p:attrNameLst>
                                          <p:attrName>ppt_w</p:attrName>
                                        </p:attrNameLst>
                                      </p:cBhvr>
                                      <p:tavLst>
                                        <p:tav tm="0">
                                          <p:val>
                                            <p:fltVal val="0"/>
                                          </p:val>
                                        </p:tav>
                                        <p:tav tm="100000">
                                          <p:val>
                                            <p:strVal val="#ppt_w"/>
                                          </p:val>
                                        </p:tav>
                                      </p:tavLst>
                                    </p:anim>
                                    <p:anim calcmode="lin" valueType="num">
                                      <p:cBhvr>
                                        <p:cTn id="98" dur="1000" fill="hold"/>
                                        <p:tgtEl>
                                          <p:spTgt spid="46"/>
                                        </p:tgtEl>
                                        <p:attrNameLst>
                                          <p:attrName>ppt_h</p:attrName>
                                        </p:attrNameLst>
                                      </p:cBhvr>
                                      <p:tavLst>
                                        <p:tav tm="0">
                                          <p:val>
                                            <p:fltVal val="0"/>
                                          </p:val>
                                        </p:tav>
                                        <p:tav tm="100000">
                                          <p:val>
                                            <p:strVal val="#ppt_h"/>
                                          </p:val>
                                        </p:tav>
                                      </p:tavLst>
                                    </p:anim>
                                    <p:animEffect transition="in" filter="fade">
                                      <p:cBhvr>
                                        <p:cTn id="99" dur="1000"/>
                                        <p:tgtEl>
                                          <p:spTgt spid="46"/>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xit" presetSubtype="0" fill="hold" grpId="1" nodeType="clickEffect">
                                  <p:stCondLst>
                                    <p:cond delay="0"/>
                                  </p:stCondLst>
                                  <p:childTnLst>
                                    <p:animEffect transition="out" filter="fade">
                                      <p:cBhvr>
                                        <p:cTn id="103" dur="1000"/>
                                        <p:tgtEl>
                                          <p:spTgt spid="43"/>
                                        </p:tgtEl>
                                      </p:cBhvr>
                                    </p:animEffect>
                                    <p:set>
                                      <p:cBhvr>
                                        <p:cTn id="104" dur="1" fill="hold">
                                          <p:stCondLst>
                                            <p:cond delay="999"/>
                                          </p:stCondLst>
                                        </p:cTn>
                                        <p:tgtEl>
                                          <p:spTgt spid="43"/>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2"/>
                                        </p:tgtEl>
                                      </p:cBhvr>
                                    </p:animEffect>
                                    <p:set>
                                      <p:cBhvr>
                                        <p:cTn id="107" dur="1" fill="hold">
                                          <p:stCondLst>
                                            <p:cond delay="999"/>
                                          </p:stCondLst>
                                        </p:cTn>
                                        <p:tgtEl>
                                          <p:spTgt spid="42"/>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41"/>
                                        </p:tgtEl>
                                      </p:cBhvr>
                                    </p:animEffect>
                                    <p:set>
                                      <p:cBhvr>
                                        <p:cTn id="110" dur="1" fill="hold">
                                          <p:stCondLst>
                                            <p:cond delay="999"/>
                                          </p:stCondLst>
                                        </p:cTn>
                                        <p:tgtEl>
                                          <p:spTgt spid="41"/>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40"/>
                                        </p:tgtEl>
                                      </p:cBhvr>
                                    </p:animEffect>
                                    <p:set>
                                      <p:cBhvr>
                                        <p:cTn id="113" dur="1" fill="hold">
                                          <p:stCondLst>
                                            <p:cond delay="999"/>
                                          </p:stCondLst>
                                        </p:cTn>
                                        <p:tgtEl>
                                          <p:spTgt spid="40"/>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39"/>
                                        </p:tgtEl>
                                      </p:cBhvr>
                                    </p:animEffect>
                                    <p:set>
                                      <p:cBhvr>
                                        <p:cTn id="116" dur="1" fill="hold">
                                          <p:stCondLst>
                                            <p:cond delay="999"/>
                                          </p:stCondLst>
                                        </p:cTn>
                                        <p:tgtEl>
                                          <p:spTgt spid="39"/>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1000"/>
                                        <p:tgtEl>
                                          <p:spTgt spid="36"/>
                                        </p:tgtEl>
                                      </p:cBhvr>
                                    </p:animEffect>
                                    <p:set>
                                      <p:cBhvr>
                                        <p:cTn id="119" dur="1" fill="hold">
                                          <p:stCondLst>
                                            <p:cond delay="999"/>
                                          </p:stCondLst>
                                        </p:cTn>
                                        <p:tgtEl>
                                          <p:spTgt spid="36"/>
                                        </p:tgtEl>
                                        <p:attrNameLst>
                                          <p:attrName>style.visibility</p:attrName>
                                        </p:attrNameLst>
                                      </p:cBhvr>
                                      <p:to>
                                        <p:strVal val="hidden"/>
                                      </p:to>
                                    </p:set>
                                  </p:childTnLst>
                                </p:cTn>
                              </p:par>
                              <p:par>
                                <p:cTn id="120" presetID="10" presetClass="exit" presetSubtype="0" fill="hold" grpId="0" nodeType="withEffect">
                                  <p:stCondLst>
                                    <p:cond delay="0"/>
                                  </p:stCondLst>
                                  <p:childTnLst>
                                    <p:animEffect transition="out" filter="fade">
                                      <p:cBhvr>
                                        <p:cTn id="121" dur="1000"/>
                                        <p:tgtEl>
                                          <p:spTgt spid="32"/>
                                        </p:tgtEl>
                                      </p:cBhvr>
                                    </p:animEffect>
                                    <p:set>
                                      <p:cBhvr>
                                        <p:cTn id="122" dur="1" fill="hold">
                                          <p:stCondLst>
                                            <p:cond delay="999"/>
                                          </p:stCondLst>
                                        </p:cTn>
                                        <p:tgtEl>
                                          <p:spTgt spid="32"/>
                                        </p:tgtEl>
                                        <p:attrNameLst>
                                          <p:attrName>style.visibility</p:attrName>
                                        </p:attrNameLst>
                                      </p:cBhvr>
                                      <p:to>
                                        <p:strVal val="hidden"/>
                                      </p:to>
                                    </p:set>
                                  </p:childTnLst>
                                </p:cTn>
                              </p:par>
                            </p:childTnLst>
                          </p:cTn>
                        </p:par>
                        <p:par>
                          <p:cTn id="123" fill="hold">
                            <p:stCondLst>
                              <p:cond delay="1000"/>
                            </p:stCondLst>
                            <p:childTnLst>
                              <p:par>
                                <p:cTn id="124" presetID="10" presetClass="entr" presetSubtype="0" fill="hold" grpId="0" nodeType="afterEffect">
                                  <p:stCondLst>
                                    <p:cond delay="0"/>
                                  </p:stCondLst>
                                  <p:childTnLst>
                                    <p:set>
                                      <p:cBhvr>
                                        <p:cTn id="125" dur="1" fill="hold">
                                          <p:stCondLst>
                                            <p:cond delay="0"/>
                                          </p:stCondLst>
                                        </p:cTn>
                                        <p:tgtEl>
                                          <p:spTgt spid="47"/>
                                        </p:tgtEl>
                                        <p:attrNameLst>
                                          <p:attrName>style.visibility</p:attrName>
                                        </p:attrNameLst>
                                      </p:cBhvr>
                                      <p:to>
                                        <p:strVal val="visible"/>
                                      </p:to>
                                    </p:set>
                                    <p:animEffect transition="in" filter="fade">
                                      <p:cBhvr>
                                        <p:cTn id="126"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5" grpId="0" animBg="1"/>
      <p:bldP spid="27" grpId="0" animBg="1"/>
      <p:bldP spid="28" grpId="0" animBg="1"/>
      <p:bldP spid="30" grpId="0" animBg="1"/>
      <p:bldP spid="29" grpId="0" animBg="1"/>
      <p:bldP spid="23" grpId="0" animBg="1"/>
      <p:bldP spid="31" grpId="0" animBg="1"/>
      <p:bldP spid="24" grpId="0" animBg="1"/>
      <p:bldP spid="32" grpId="0" animBg="1"/>
      <p:bldP spid="35" grpId="0" animBg="1"/>
      <p:bldP spid="36" grpId="0" animBg="1"/>
      <p:bldP spid="36" grpId="1" animBg="1"/>
      <p:bldP spid="38" grpId="0" animBg="1"/>
      <p:bldP spid="38" grpId="1" animBg="1"/>
      <p:bldP spid="37" grpId="0" animBg="1"/>
      <p:bldP spid="33"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6" grpId="0" animBg="1"/>
      <p:bldP spid="47"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l="24524" t="23438" r="26281" b="9375"/>
          <a:stretch>
            <a:fillRect/>
          </a:stretch>
        </p:blipFill>
        <p:spPr bwMode="auto">
          <a:xfrm>
            <a:off x="457200" y="533400"/>
            <a:ext cx="7924800" cy="6085114"/>
          </a:xfrm>
          <a:prstGeom prst="rect">
            <a:avLst/>
          </a:prstGeom>
          <a:noFill/>
          <a:ln w="9525">
            <a:noFill/>
            <a:miter lim="800000"/>
            <a:headEnd/>
            <a:tailEnd/>
          </a:ln>
          <a:effectLst/>
        </p:spPr>
      </p:pic>
      <p:sp>
        <p:nvSpPr>
          <p:cNvPr id="4" name="Rectangle 3"/>
          <p:cNvSpPr/>
          <p:nvPr/>
        </p:nvSpPr>
        <p:spPr>
          <a:xfrm>
            <a:off x="0" y="0"/>
            <a:ext cx="9144000" cy="369332"/>
          </a:xfrm>
          <a:prstGeom prst="rect">
            <a:avLst/>
          </a:prstGeom>
        </p:spPr>
        <p:txBody>
          <a:bodyPr wrap="square">
            <a:spAutoFit/>
          </a:bodyPr>
          <a:lstStyle/>
          <a:p>
            <a:r>
              <a:rPr lang="en-US" dirty="0" smtClean="0">
                <a:hlinkClick r:id="rId3"/>
              </a:rPr>
              <a:t>http://socorro-history.org/HISTORY/PH_History/201003_trails02.pdf</a:t>
            </a:r>
            <a:endParaRPr lang="en-US" dirty="0" smtClean="0"/>
          </a:p>
        </p:txBody>
      </p:sp>
    </p:spTree>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9" name="TextBox 1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Olive Ann </a:t>
            </a:r>
            <a:r>
              <a:rPr lang="en-US" sz="4000" b="1" dirty="0" err="1" smtClean="0">
                <a:effectLst>
                  <a:outerShdw dist="50800" dir="7200000" algn="ctr" rotWithShape="0">
                    <a:schemeClr val="bg1"/>
                  </a:outerShdw>
                </a:effectLst>
              </a:rPr>
              <a:t>Oatman</a:t>
            </a:r>
            <a:r>
              <a:rPr lang="en-US" sz="4000" b="1" dirty="0" smtClean="0">
                <a:effectLst>
                  <a:outerShdw dist="50800" dir="7200000" algn="ctr" rotWithShape="0">
                    <a:schemeClr val="bg1"/>
                  </a:outerShdw>
                </a:effectLst>
              </a:rPr>
              <a:t> </a:t>
            </a:r>
          </a:p>
        </p:txBody>
      </p:sp>
      <p:sp useBgFill="1">
        <p:nvSpPr>
          <p:cNvPr id="49" name="TextBox 4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0" y="-152400"/>
            <a:ext cx="9144000" cy="7010400"/>
            <a:chOff x="0" y="-152400"/>
            <a:chExt cx="9144000" cy="7010400"/>
          </a:xfrm>
        </p:grpSpPr>
        <p:sp useBgFill="1">
          <p:nvSpPr>
            <p:cNvPr id="47" name="TextBox 46"/>
            <p:cNvSpPr txBox="1"/>
            <p:nvPr/>
          </p:nvSpPr>
          <p:spPr>
            <a:xfrm>
              <a:off x="0" y="665202"/>
              <a:ext cx="9144000" cy="553998"/>
            </a:xfrm>
            <a:prstGeom prst="rect">
              <a:avLst/>
            </a:prstGeom>
          </p:spPr>
          <p:txBody>
            <a:bodyPr wrap="square" rtlCol="0">
              <a:spAutoFit/>
            </a:bodyPr>
            <a:lstStyle/>
            <a:p>
              <a:pPr algn="ctr"/>
              <a:r>
                <a:rPr lang="en-US" sz="3000" b="1" dirty="0" smtClean="0">
                  <a:latin typeface="Arial" pitchFamily="34" charset="0"/>
                  <a:cs typeface="Arial" pitchFamily="34" charset="0"/>
                </a:rPr>
                <a:t>WEEK 6 </a:t>
              </a:r>
              <a:r>
                <a:rPr lang="en-US" sz="3000" b="1" dirty="0" smtClean="0">
                  <a:ln>
                    <a:solidFill>
                      <a:schemeClr val="tx1"/>
                    </a:solidFill>
                  </a:ln>
                  <a:latin typeface="Tempus Sans ITC" pitchFamily="82" charset="0"/>
                </a:rPr>
                <a:t>. . . .What happens to Olive &amp; Mary Ann. </a:t>
              </a:r>
            </a:p>
          </p:txBody>
        </p:sp>
        <p:sp>
          <p:nvSpPr>
            <p:cNvPr id="37" name="5-Point Star 36"/>
            <p:cNvSpPr/>
            <p:nvPr/>
          </p:nvSpPr>
          <p:spPr>
            <a:xfrm>
              <a:off x="15240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44" name="Picture 8"/>
            <p:cNvPicPr>
              <a:picLocks noChangeAspect="1" noChangeArrowheads="1"/>
            </p:cNvPicPr>
            <p:nvPr/>
          </p:nvPicPr>
          <p:blipFill>
            <a:blip r:embed="rId4"/>
            <a:srcRect/>
            <a:stretch>
              <a:fillRect/>
            </a:stretch>
          </p:blipFill>
          <p:spPr bwMode="auto">
            <a:xfrm>
              <a:off x="5105997" y="3883025"/>
              <a:ext cx="3961803" cy="2974975"/>
            </a:xfrm>
            <a:prstGeom prst="rect">
              <a:avLst/>
            </a:prstGeom>
            <a:noFill/>
            <a:ln w="50800">
              <a:solidFill>
                <a:srgbClr val="002060"/>
              </a:solidFill>
              <a:miter lim="800000"/>
              <a:headEnd/>
              <a:tailEnd/>
            </a:ln>
            <a:effectLst/>
          </p:spPr>
        </p:pic>
        <p:sp useBgFill="1">
          <p:nvSpPr>
            <p:cNvPr id="51" name="TextBox 50"/>
            <p:cNvSpPr txBox="1"/>
            <p:nvPr/>
          </p:nvSpPr>
          <p:spPr>
            <a:xfrm>
              <a:off x="67818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grpSp>
      <p:sp>
        <p:nvSpPr>
          <p:cNvPr id="45" name="TextBox 44"/>
          <p:cNvSpPr txBox="1"/>
          <p:nvPr/>
        </p:nvSpPr>
        <p:spPr>
          <a:xfrm rot="20895103">
            <a:off x="-17442" y="4809056"/>
            <a:ext cx="9144000" cy="769441"/>
          </a:xfrm>
          <a:prstGeom prst="rect">
            <a:avLst/>
          </a:prstGeom>
          <a:solidFill>
            <a:schemeClr val="bg1"/>
          </a:solidFill>
        </p:spPr>
        <p:txBody>
          <a:bodyPr wrap="square" rtlCol="0">
            <a:spAutoFit/>
          </a:bodyPr>
          <a:lstStyle/>
          <a:p>
            <a:pPr algn="ctr"/>
            <a:r>
              <a:rPr lang="en-US" sz="4400" b="1" dirty="0" smtClean="0">
                <a:ln>
                  <a:solidFill>
                    <a:schemeClr val="tx1"/>
                  </a:solidFill>
                </a:ln>
                <a:latin typeface="Tempus Sans ITC" pitchFamily="82" charset="0"/>
              </a:rPr>
              <a:t>Are </a:t>
            </a:r>
            <a:r>
              <a:rPr lang="en-US" sz="4400" b="1" u="sng" dirty="0" smtClean="0">
                <a:ln>
                  <a:solidFill>
                    <a:schemeClr val="tx1"/>
                  </a:solidFill>
                </a:ln>
                <a:latin typeface="Tempus Sans ITC" pitchFamily="82" charset="0"/>
              </a:rPr>
              <a:t>all</a:t>
            </a:r>
            <a:r>
              <a:rPr lang="en-US" sz="4400" b="1" dirty="0" smtClean="0">
                <a:ln>
                  <a:solidFill>
                    <a:schemeClr val="tx1"/>
                  </a:solidFill>
                </a:ln>
                <a:latin typeface="Tempus Sans ITC" pitchFamily="82" charset="0"/>
              </a:rPr>
              <a:t> Mormons from the USA?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8"/>
                                        </p:tgtEl>
                                      </p:cBhvr>
                                    </p:animEffect>
                                    <p:set>
                                      <p:cBhvr>
                                        <p:cTn id="7" dur="1" fill="hold">
                                          <p:stCondLst>
                                            <p:cond delay="999"/>
                                          </p:stCondLst>
                                        </p:cTn>
                                        <p:tgtEl>
                                          <p:spTgt spid="48"/>
                                        </p:tgtEl>
                                        <p:attrNameLst>
                                          <p:attrName>style.visibility</p:attrName>
                                        </p:attrNameLst>
                                      </p:cBhvr>
                                      <p:to>
                                        <p:strVal val="hidden"/>
                                      </p:to>
                                    </p:set>
                                  </p:childTnLst>
                                </p:cTn>
                              </p:par>
                              <p:par>
                                <p:cTn id="8" presetID="53"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 calcmode="lin" valueType="num">
                                      <p:cBhvr>
                                        <p:cTn id="10" dur="1000" fill="hold"/>
                                        <p:tgtEl>
                                          <p:spTgt spid="45"/>
                                        </p:tgtEl>
                                        <p:attrNameLst>
                                          <p:attrName>ppt_w</p:attrName>
                                        </p:attrNameLst>
                                      </p:cBhvr>
                                      <p:tavLst>
                                        <p:tav tm="0">
                                          <p:val>
                                            <p:fltVal val="0"/>
                                          </p:val>
                                        </p:tav>
                                        <p:tav tm="100000">
                                          <p:val>
                                            <p:strVal val="#ppt_w"/>
                                          </p:val>
                                        </p:tav>
                                      </p:tavLst>
                                    </p:anim>
                                    <p:anim calcmode="lin" valueType="num">
                                      <p:cBhvr>
                                        <p:cTn id="11" dur="1000" fill="hold"/>
                                        <p:tgtEl>
                                          <p:spTgt spid="45"/>
                                        </p:tgtEl>
                                        <p:attrNameLst>
                                          <p:attrName>ppt_h</p:attrName>
                                        </p:attrNameLst>
                                      </p:cBhvr>
                                      <p:tavLst>
                                        <p:tav tm="0">
                                          <p:val>
                                            <p:fltVal val="0"/>
                                          </p:val>
                                        </p:tav>
                                        <p:tav tm="100000">
                                          <p:val>
                                            <p:strVal val="#ppt_h"/>
                                          </p:val>
                                        </p:tav>
                                      </p:tavLst>
                                    </p:anim>
                                    <p:animEffect transition="in" filter="fade">
                                      <p:cBhvr>
                                        <p:cTn id="12" dur="1000"/>
                                        <p:tgtEl>
                                          <p:spTgt spid="4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0" nodeType="clickEffect">
                                  <p:stCondLst>
                                    <p:cond delay="0"/>
                                  </p:stCondLst>
                                  <p:childTnLst>
                                    <p:animEffect transition="out" filter="fade">
                                      <p:cBhvr>
                                        <p:cTn id="16" dur="1000"/>
                                        <p:tgtEl>
                                          <p:spTgt spid="19"/>
                                        </p:tgtEl>
                                      </p:cBhvr>
                                    </p:animEffect>
                                    <p:set>
                                      <p:cBhvr>
                                        <p:cTn id="17" dur="1" fill="hold">
                                          <p:stCondLst>
                                            <p:cond delay="999"/>
                                          </p:stCondLst>
                                        </p:cTn>
                                        <p:tgtEl>
                                          <p:spTgt spid="19"/>
                                        </p:tgtEl>
                                        <p:attrNameLst>
                                          <p:attrName>style.visibility</p:attrName>
                                        </p:attrNameLst>
                                      </p:cBhvr>
                                      <p:to>
                                        <p:strVal val="hidden"/>
                                      </p:to>
                                    </p:set>
                                  </p:childTnLst>
                                </p:cTn>
                              </p:par>
                              <p:par>
                                <p:cTn id="18" presetID="22" presetClass="entr" presetSubtype="8" fill="hold" grpId="0" nodeType="with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wipe(left)">
                                      <p:cBhvr>
                                        <p:cTn id="20" dur="1000"/>
                                        <p:tgtEl>
                                          <p:spTgt spid="49"/>
                                        </p:tgtEl>
                                      </p:cBhvr>
                                    </p:animEffect>
                                  </p:childTnLst>
                                </p:cTn>
                              </p:par>
                            </p:childTnLst>
                          </p:cTn>
                        </p:par>
                        <p:par>
                          <p:cTn id="21" fill="hold">
                            <p:stCondLst>
                              <p:cond delay="1000"/>
                            </p:stCondLst>
                            <p:childTnLst>
                              <p:par>
                                <p:cTn id="22" presetID="10" presetClass="exit" presetSubtype="0" fill="hold" grpId="1" nodeType="afterEffect">
                                  <p:stCondLst>
                                    <p:cond delay="0"/>
                                  </p:stCondLst>
                                  <p:childTnLst>
                                    <p:animEffect transition="out" filter="fade">
                                      <p:cBhvr>
                                        <p:cTn id="23" dur="1000"/>
                                        <p:tgtEl>
                                          <p:spTgt spid="45"/>
                                        </p:tgtEl>
                                      </p:cBhvr>
                                    </p:animEffect>
                                    <p:set>
                                      <p:cBhvr>
                                        <p:cTn id="24" dur="1" fill="hold">
                                          <p:stCondLst>
                                            <p:cond delay="999"/>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49" grpId="0" animBg="1"/>
      <p:bldP spid="45" grpId="0" animBg="1"/>
      <p:bldP spid="45" grpId="1" animBg="1"/>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6130230"/>
          </a:xfrm>
          <a:prstGeom prst="rect">
            <a:avLst/>
          </a:prstGeom>
        </p:spPr>
        <p:txBody>
          <a:bodyPr wrap="square">
            <a:spAutoFit/>
          </a:bodyPr>
          <a:lstStyle/>
          <a:p>
            <a:r>
              <a:rPr lang="en-US" dirty="0" smtClean="0">
                <a:hlinkClick r:id="rId2"/>
              </a:rPr>
              <a:t>https://en.wikipedia.org/wiki/Joseph_Smith</a:t>
            </a:r>
            <a:endParaRPr lang="en-US" dirty="0" smtClean="0"/>
          </a:p>
          <a:p>
            <a:r>
              <a:rPr lang="en-US" u="sng" dirty="0" smtClean="0"/>
              <a:t>SUMMARY</a:t>
            </a:r>
          </a:p>
          <a:p>
            <a:r>
              <a:rPr lang="en-US" dirty="0" smtClean="0"/>
              <a:t>	</a:t>
            </a:r>
            <a:r>
              <a:rPr lang="en-US" b="1" dirty="0" smtClean="0"/>
              <a:t>Joseph Smith Jr.</a:t>
            </a:r>
            <a:r>
              <a:rPr lang="en-US" dirty="0" smtClean="0"/>
              <a:t> (December 23, 1805 – June 27, 1844) was an American religious leader and founder of Mormonism and the Latter Day Saint movement. When he was 24, Smith published the Book of Mormon. By the time of his death, 14 years later, he had attracted tens of thousands of followers and founded a religion that continues to the present.</a:t>
            </a:r>
          </a:p>
          <a:p>
            <a:r>
              <a:rPr lang="en-US" dirty="0" smtClean="0"/>
              <a:t>	Smith was born in Sharon, Vermont. By 1817, he had moved with his family to the burned-over district of western New York; an area of intense religious revivalism during the Second Great Awakening.  Smith said he experienced a series of visions, including one in which he saw "two personages" (presumably God the Father and Jesus Christ) and others in which an angel directed him to a buried book of golden plates inscribed with a Judeo-Christian history of an ancient American civilization. </a:t>
            </a:r>
          </a:p>
          <a:p>
            <a:r>
              <a:rPr lang="en-US" dirty="0" smtClean="0"/>
              <a:t>	In 1830, Smith published what he said was an English translation of these plates called the Book of Mormon. The same year he organized the Church of Christ, calling it a restoration of the early Christian church.  Members of the church were later called "Latter Day Saints" or "Mormons", and Smith announced a revelation in 1838 which renamed the church as the Church of Jesus Christ of Latter Day Saints.</a:t>
            </a:r>
          </a:p>
          <a:p>
            <a:r>
              <a:rPr lang="en-US" dirty="0" smtClean="0"/>
              <a:t>	In 1831, Smith and his followers moved west, planning to build a communalistic American Zion. They first gathered in Kirtland, Ohio and established an outpost in Independence, Missouri which was intended to be Zion's "center place". During the 1830s, Smith sent out missionaries, published revelations, and supervised construction of the Kirtland Temple. The collapse of the church-sponsored Kirtland Safety Society Anti-Banking Company and violent skirmishes with non-Mormon Missourians caused Smith and his followers to establish a new settlement at Nauvoo, Illinois, where he became a spiritual and political leader. In 1844, Smith and the Nauvoo city council angered non-Mormons by destroying a newspaper that had criticized Smith's power and practice of polygamy.</a:t>
            </a:r>
            <a:r>
              <a:rPr lang="en-US" baseline="30000" dirty="0" smtClean="0"/>
              <a:t> </a:t>
            </a:r>
            <a:r>
              <a:rPr lang="en-US" dirty="0" smtClean="0"/>
              <a:t> Smith was imprisoned in Carthage, Illinois where he was killed when a mob stormed the jailhouse.</a:t>
            </a:r>
          </a:p>
          <a:p>
            <a:r>
              <a:rPr lang="en-US" dirty="0" smtClean="0"/>
              <a:t>	Smith published many revelations and other texts that his followers regard as scripture. His teachings discuss the nature of God, cosmology, family structures, political organization, and religious collectivism. His followers regard him as a prophet comparable to Moses and Elijah, and several religious denominations consider themselves the continuation of the church that he organized, including The Church of Jesus Christ of Latter-day Saints and the Community of Christ.</a:t>
            </a:r>
          </a:p>
          <a:p>
            <a:r>
              <a:rPr lang="en-US" u="sng" dirty="0" smtClean="0"/>
              <a:t>EARLY LIFE</a:t>
            </a:r>
          </a:p>
          <a:p>
            <a:r>
              <a:rPr lang="en-US" dirty="0" smtClean="0"/>
              <a:t>	Smith was born on December 23, 1805 in Sharon, Vermont to Lucy Mack Smith and her husband Joseph Sr., a merchant and farmer.</a:t>
            </a:r>
            <a:r>
              <a:rPr lang="en-US" baseline="30000" dirty="0" smtClean="0"/>
              <a:t> </a:t>
            </a:r>
            <a:r>
              <a:rPr lang="en-US" dirty="0" smtClean="0"/>
              <a:t>Modern DNA testing of Smith's relatives suggests that his family were of Irish descent, as he carried a rare Y-DNA marker within </a:t>
            </a:r>
            <a:r>
              <a:rPr lang="en-US" dirty="0" err="1" smtClean="0"/>
              <a:t>Haplogroup</a:t>
            </a:r>
            <a:r>
              <a:rPr lang="en-US" dirty="0" smtClean="0"/>
              <a:t> R1b which is found almost entirely in people of Northwestern Irish descent.</a:t>
            </a:r>
            <a:r>
              <a:rPr lang="en-US" baseline="30000" dirty="0" smtClean="0"/>
              <a:t>[</a:t>
            </a:r>
            <a:endParaRPr lang="en-US" dirty="0" smtClean="0"/>
          </a:p>
          <a:p>
            <a:r>
              <a:rPr lang="en-US" dirty="0" smtClean="0"/>
              <a:t>Smith suffered a crippling bone infection when he was seven and used crutches for three years.</a:t>
            </a:r>
          </a:p>
          <a:p>
            <a:r>
              <a:rPr lang="en-US" dirty="0" smtClean="0"/>
              <a:t>	The family moved to the western New York village of Palmyra in 1816–17, after an ill-fated business venture and three years of crop failures, and they eventually took a mortgage on a 100-acre (40 ha) farm in the nearby town of Manchester. The region was a hotbed of religious enthusiasm during the Second Great Awakening.</a:t>
            </a:r>
            <a:r>
              <a:rPr lang="en-US" baseline="30000" dirty="0" smtClean="0"/>
              <a:t> </a:t>
            </a:r>
            <a:r>
              <a:rPr lang="en-US" dirty="0" smtClean="0"/>
              <a:t> Between 1817 and 1825, there were several camp meetings and revivals in the Palmyra area. His parents disagreed about religion, but the family was caught up in this excitement.</a:t>
            </a:r>
            <a:r>
              <a:rPr lang="en-US" baseline="30000" dirty="0" smtClean="0"/>
              <a:t> </a:t>
            </a:r>
            <a:r>
              <a:rPr lang="en-US" dirty="0" smtClean="0"/>
              <a:t>Smith said that he became interested in religion by age 12. As a teenager, he may have been sympathetic to Methodism.</a:t>
            </a:r>
            <a:r>
              <a:rPr lang="en-US" baseline="30000" dirty="0" smtClean="0"/>
              <a:t> </a:t>
            </a:r>
            <a:r>
              <a:rPr lang="en-US" dirty="0" smtClean="0"/>
              <a:t>With other family members, Smith also engaged in religious folk magic, which was a relatively common practice in that time and place.</a:t>
            </a:r>
            <a:r>
              <a:rPr lang="en-US" baseline="30000" dirty="0" smtClean="0"/>
              <a:t> </a:t>
            </a:r>
            <a:r>
              <a:rPr lang="en-US" dirty="0" smtClean="0"/>
              <a:t> Both his parents and his maternal grandfather reportedly had visions or dreams that they believed communicated messages from God.</a:t>
            </a:r>
            <a:r>
              <a:rPr lang="en-US" baseline="30000" dirty="0" smtClean="0"/>
              <a:t> </a:t>
            </a:r>
            <a:r>
              <a:rPr lang="en-US" dirty="0" smtClean="0"/>
              <a:t> Smith said that, although he had become concerned about the welfare of his soul, he was confused by the claims of competing religious denominations.</a:t>
            </a:r>
          </a:p>
          <a:p>
            <a:r>
              <a:rPr lang="en-US" dirty="0" smtClean="0"/>
              <a:t>	Years later, Smith claimed to have received a vision that resolved his religious </a:t>
            </a:r>
          </a:p>
          <a:p>
            <a:r>
              <a:rPr lang="en-US" dirty="0" smtClean="0"/>
              <a:t>confusion. In 1820, while praying in a wooded area near his home, he said that God, in a vision, had told him his sins were forgiven and that all contemporary churches had "turned aside from the gospel.“</a:t>
            </a:r>
            <a:r>
              <a:rPr lang="en-US" baseline="30000" dirty="0" smtClean="0"/>
              <a:t> </a:t>
            </a:r>
            <a:r>
              <a:rPr lang="en-US" dirty="0" smtClean="0"/>
              <a:t>Smith said he told the experience to a preacher, who dismissed the story with contempt. The event would later grow in importance to Smith's followers, who now regard it as the first event in the gradual restoration of Christ's church to earth. Until the 1840s, however, the experience was largely unknown, even to most Mormons.</a:t>
            </a:r>
            <a:r>
              <a:rPr lang="en-US" baseline="30000" dirty="0" smtClean="0"/>
              <a:t> </a:t>
            </a:r>
            <a:r>
              <a:rPr lang="en-US" dirty="0" smtClean="0"/>
              <a:t>Smith may have originally understood the event simply as a personal conversion.</a:t>
            </a:r>
          </a:p>
          <a:p>
            <a:r>
              <a:rPr lang="en-US" dirty="0" smtClean="0"/>
              <a:t>	According to his later accounts, Smith was visited by an angel named </a:t>
            </a:r>
            <a:r>
              <a:rPr lang="en-US" dirty="0" err="1" smtClean="0"/>
              <a:t>Moroni</a:t>
            </a:r>
            <a:r>
              <a:rPr lang="en-US" dirty="0" smtClean="0"/>
              <a:t>, while praying one night in 1823. Smith said that this angel revealed the location of a buried book made of golden plates, as well as other artifacts, including a breastplate and a set of interpreters composed of two seer stones set in a frame, which had been hidden in a hill near his home. Smith said he attempted to remove the plates the next morning, but was unsuccessful because the angel returned and prevented him.</a:t>
            </a:r>
            <a:r>
              <a:rPr lang="en-US" baseline="30000" dirty="0" smtClean="0"/>
              <a:t> </a:t>
            </a:r>
            <a:r>
              <a:rPr lang="en-US" dirty="0" smtClean="0"/>
              <a:t>Smith reported that during the next four years, he made annual visits to the hill, but each time returned without the plates.</a:t>
            </a:r>
          </a:p>
          <a:p>
            <a:r>
              <a:rPr lang="en-US" dirty="0" smtClean="0"/>
              <a:t>	Meanwhile, the Smith family faced financial hardship, due in part to the death of Smith's oldest brother Alvin, who had assumed a leadership role in the family.</a:t>
            </a:r>
            <a:r>
              <a:rPr lang="en-US" baseline="30000" dirty="0" smtClean="0"/>
              <a:t> </a:t>
            </a:r>
            <a:r>
              <a:rPr lang="en-US" dirty="0" smtClean="0"/>
              <a:t>Family members supplemented their meager farm income by hiring out for odd jobs and working as treasure seekers, a type of magical supernaturalism common during the period.</a:t>
            </a:r>
            <a:r>
              <a:rPr lang="en-US" baseline="30000" dirty="0" smtClean="0"/>
              <a:t> </a:t>
            </a:r>
            <a:r>
              <a:rPr lang="en-US" dirty="0" smtClean="0"/>
              <a:t>Smith was said to have an ability to locate lost items by looking into a seer stone, which he also used in treasure hunting, including several unsuccessful attempts to find buried treasure sponsored by a wealthy farmer in Chenango County, New York.</a:t>
            </a:r>
            <a:r>
              <a:rPr lang="en-US" baseline="30000" dirty="0" smtClean="0"/>
              <a:t> </a:t>
            </a:r>
            <a:r>
              <a:rPr lang="en-US" dirty="0" smtClean="0"/>
              <a:t> In 1826, Smith was brought before a Chenango County court for "glass-looking", or pretending to find lost treasure.</a:t>
            </a:r>
            <a:r>
              <a:rPr lang="en-US" baseline="30000" dirty="0" smtClean="0"/>
              <a:t> </a:t>
            </a:r>
            <a:r>
              <a:rPr lang="en-US" dirty="0" smtClean="0"/>
              <a:t>The result of the proceeding remains unclear as primary sources report various conflicting outcomes.</a:t>
            </a:r>
          </a:p>
          <a:p>
            <a:r>
              <a:rPr lang="en-US" dirty="0" smtClean="0"/>
              <a:t>	While boarding at the Hale house in Harmony, Pennsylvania, Smith met and began courting Emma Hale. When Smith proposed marriage, Emma's father, Isaac Hale objected, primarily because he believed Smith had no means to support Emma. Smith and Emma eloped and married on January 18, 1827, after which the couple began boarding with Smith's parents in Manchester. Later that year, when Smith promised to abandon treasure seeking, Hale offered to let the couple live on his property in Harmony and help Smith get started in business.</a:t>
            </a:r>
          </a:p>
          <a:p>
            <a:r>
              <a:rPr lang="en-US" dirty="0" smtClean="0"/>
              <a:t>	Smith made his last visit to the hill on September 22, 1827, taking Emma with him.</a:t>
            </a:r>
            <a:r>
              <a:rPr lang="en-US" baseline="30000" dirty="0" smtClean="0"/>
              <a:t> </a:t>
            </a:r>
            <a:r>
              <a:rPr lang="en-US" dirty="0" smtClean="0"/>
              <a:t>This time, he said he successfully retrieved the plates. He said the angel commanded him not to show the plates to anyone else, but to translate them and publish their translation. Smith said the translation was a religious record of indigenous Americans, and were engraved in an unknown language, called reformed Egyptian. He also told associates that he was capable of reading and translating them.</a:t>
            </a:r>
          </a:p>
          <a:p>
            <a:r>
              <a:rPr lang="en-US" dirty="0" smtClean="0"/>
              <a:t>	Although Smith had left his treasure hunting company, his former associates believed he had double crossed them and taken the golden plates for himself, which they believed should be joint property.</a:t>
            </a:r>
            <a:r>
              <a:rPr lang="en-US" baseline="30000" dirty="0" smtClean="0"/>
              <a:t>  </a:t>
            </a:r>
            <a:r>
              <a:rPr lang="en-US" dirty="0" smtClean="0"/>
              <a:t>After they ransacked places where they believed the plates could be hidden, Smith decided to leave Palmyra.</a:t>
            </a:r>
          </a:p>
          <a:p>
            <a:endParaRPr lang="en-US" dirty="0" smtClean="0"/>
          </a:p>
          <a:p>
            <a:endParaRPr lang="en-US" dirty="0" smtClean="0"/>
          </a:p>
        </p:txBody>
      </p:sp>
    </p:spTree>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49" name="TextBox 48"/>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p:nvSpPr>
          <p:cNvPr id="20" name="TextBox 19"/>
          <p:cNvSpPr txBox="1"/>
          <p:nvPr/>
        </p:nvSpPr>
        <p:spPr>
          <a:xfrm>
            <a:off x="5799871" y="762000"/>
            <a:ext cx="2353529" cy="646331"/>
          </a:xfrm>
          <a:prstGeom prst="rect">
            <a:avLst/>
          </a:prstGeom>
          <a:noFill/>
        </p:spPr>
        <p:txBody>
          <a:bodyPr wrap="none" rtlCol="0">
            <a:spAutoFit/>
          </a:bodyPr>
          <a:lstStyle/>
          <a:p>
            <a:r>
              <a:rPr lang="en-US" sz="3600" dirty="0" smtClean="0"/>
              <a:t>REMINDER:</a:t>
            </a:r>
            <a:endParaRPr lang="en-US" sz="3600" dirty="0"/>
          </a:p>
        </p:txBody>
      </p:sp>
      <p:grpSp>
        <p:nvGrpSpPr>
          <p:cNvPr id="25" name="Group 24"/>
          <p:cNvGrpSpPr/>
          <p:nvPr/>
        </p:nvGrpSpPr>
        <p:grpSpPr>
          <a:xfrm>
            <a:off x="7239000" y="2720362"/>
            <a:ext cx="2228482" cy="3342110"/>
            <a:chOff x="7239000" y="2720362"/>
            <a:chExt cx="2228482" cy="3342110"/>
          </a:xfrm>
        </p:grpSpPr>
        <p:sp>
          <p:nvSpPr>
            <p:cNvPr id="21" name="Freeform 20"/>
            <p:cNvSpPr/>
            <p:nvPr/>
          </p:nvSpPr>
          <p:spPr>
            <a:xfrm rot="19084300">
              <a:off x="7857929" y="2720362"/>
              <a:ext cx="1609553" cy="807677"/>
            </a:xfrm>
            <a:custGeom>
              <a:avLst/>
              <a:gdLst>
                <a:gd name="connsiteX0" fmla="*/ 0 w 6050280"/>
                <a:gd name="connsiteY0" fmla="*/ 1143000 h 1143000"/>
                <a:gd name="connsiteX1" fmla="*/ 3307080 w 6050280"/>
                <a:gd name="connsiteY1" fmla="*/ 259080 h 1143000"/>
                <a:gd name="connsiteX2" fmla="*/ 6050280 w 6050280"/>
                <a:gd name="connsiteY2" fmla="*/ 0 h 1143000"/>
                <a:gd name="connsiteX0" fmla="*/ 0 w 6050280"/>
                <a:gd name="connsiteY0" fmla="*/ 1866291 h 1866291"/>
                <a:gd name="connsiteX1" fmla="*/ 3307080 w 6050280"/>
                <a:gd name="connsiteY1" fmla="*/ 982371 h 1866291"/>
                <a:gd name="connsiteX2" fmla="*/ 6050280 w 6050280"/>
                <a:gd name="connsiteY2" fmla="*/ 723291 h 1866291"/>
                <a:gd name="connsiteX0" fmla="*/ 0 w 6050280"/>
                <a:gd name="connsiteY0" fmla="*/ 2108669 h 2108669"/>
                <a:gd name="connsiteX1" fmla="*/ 3307080 w 6050280"/>
                <a:gd name="connsiteY1" fmla="*/ 1224749 h 2108669"/>
                <a:gd name="connsiteX2" fmla="*/ 6050280 w 6050280"/>
                <a:gd name="connsiteY2" fmla="*/ 965669 h 2108669"/>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893861 h 1893861"/>
                <a:gd name="connsiteX1" fmla="*/ 3307080 w 6050280"/>
                <a:gd name="connsiteY1" fmla="*/ 1009941 h 1893861"/>
                <a:gd name="connsiteX2" fmla="*/ 6050280 w 6050280"/>
                <a:gd name="connsiteY2" fmla="*/ 750861 h 1893861"/>
                <a:gd name="connsiteX0" fmla="*/ 0 w 6050280"/>
                <a:gd name="connsiteY0" fmla="*/ 1143000 h 1143000"/>
                <a:gd name="connsiteX1" fmla="*/ 3307080 w 6050280"/>
                <a:gd name="connsiteY1" fmla="*/ 259080 h 1143000"/>
                <a:gd name="connsiteX2" fmla="*/ 3403434 w 6050280"/>
                <a:gd name="connsiteY2" fmla="*/ 146350 h 1143000"/>
                <a:gd name="connsiteX3" fmla="*/ 6050280 w 6050280"/>
                <a:gd name="connsiteY3" fmla="*/ 0 h 1143000"/>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1843467 h 1843467"/>
                <a:gd name="connsiteX1" fmla="*/ 3307080 w 6050280"/>
                <a:gd name="connsiteY1" fmla="*/ 959547 h 1843467"/>
                <a:gd name="connsiteX2" fmla="*/ 3403434 w 6050280"/>
                <a:gd name="connsiteY2" fmla="*/ 846817 h 1843467"/>
                <a:gd name="connsiteX3" fmla="*/ 6050280 w 6050280"/>
                <a:gd name="connsiteY3" fmla="*/ 700467 h 1843467"/>
                <a:gd name="connsiteX0" fmla="*/ 0 w 6050280"/>
                <a:gd name="connsiteY0" fmla="*/ 2249494 h 2249494"/>
                <a:gd name="connsiteX1" fmla="*/ 3307080 w 6050280"/>
                <a:gd name="connsiteY1" fmla="*/ 1365574 h 2249494"/>
                <a:gd name="connsiteX2" fmla="*/ 3275632 w 6050280"/>
                <a:gd name="connsiteY2" fmla="*/ 665668 h 2249494"/>
                <a:gd name="connsiteX3" fmla="*/ 6050280 w 6050280"/>
                <a:gd name="connsiteY3" fmla="*/ 1106494 h 2249494"/>
                <a:gd name="connsiteX0" fmla="*/ 0 w 6050280"/>
                <a:gd name="connsiteY0" fmla="*/ 1843467 h 1843467"/>
                <a:gd name="connsiteX1" fmla="*/ 3275632 w 6050280"/>
                <a:gd name="connsiteY1" fmla="*/ 259641 h 1843467"/>
                <a:gd name="connsiteX2" fmla="*/ 6050280 w 6050280"/>
                <a:gd name="connsiteY2" fmla="*/ 700467 h 1843467"/>
              </a:gdLst>
              <a:ahLst/>
              <a:cxnLst>
                <a:cxn ang="0">
                  <a:pos x="connsiteX0" y="connsiteY0"/>
                </a:cxn>
                <a:cxn ang="0">
                  <a:pos x="connsiteX1" y="connsiteY1"/>
                </a:cxn>
                <a:cxn ang="0">
                  <a:pos x="connsiteX2" y="connsiteY2"/>
                </a:cxn>
              </a:cxnLst>
              <a:rect l="l" t="t" r="r" b="b"/>
              <a:pathLst>
                <a:path w="6050280" h="1843467">
                  <a:moveTo>
                    <a:pt x="0" y="1843467"/>
                  </a:moveTo>
                  <a:cubicBezTo>
                    <a:pt x="682423" y="1513503"/>
                    <a:pt x="2267252" y="450141"/>
                    <a:pt x="3275632" y="259641"/>
                  </a:cubicBezTo>
                  <a:cubicBezTo>
                    <a:pt x="4157914" y="210858"/>
                    <a:pt x="3037364" y="0"/>
                    <a:pt x="6050280" y="700467"/>
                  </a:cubicBezTo>
                </a:path>
              </a:pathLst>
            </a:custGeom>
            <a:ln w="152400">
              <a:solidFill>
                <a:srgbClr val="FF0000"/>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3" name="Picture 2" descr="Image result for BABY SILHOUETTE"/>
            <p:cNvPicPr preferRelativeResize="0">
              <a:picLocks noChangeAspect="1" noChangeArrowheads="1"/>
            </p:cNvPicPr>
            <p:nvPr/>
          </p:nvPicPr>
          <p:blipFill>
            <a:blip r:embed="rId4"/>
            <a:srcRect l="22069" r="22759" b="775"/>
            <a:stretch>
              <a:fillRect/>
            </a:stretch>
          </p:blipFill>
          <p:spPr bwMode="auto">
            <a:xfrm>
              <a:off x="7239000" y="3886200"/>
              <a:ext cx="1813560" cy="2176272"/>
            </a:xfrm>
            <a:prstGeom prst="rect">
              <a:avLst/>
            </a:prstGeom>
            <a:noFill/>
            <a:ln w="50800">
              <a:solidFill>
                <a:srgbClr val="FF0000"/>
              </a:solidFill>
            </a:ln>
            <a:effectLst>
              <a:outerShdw dist="50800" dir="7200000" algn="ctr" rotWithShape="0">
                <a:schemeClr val="tx1"/>
              </a:outerShdw>
            </a:effectLst>
          </p:spPr>
        </p:pic>
      </p:grpSp>
      <p:sp useBgFill="1">
        <p:nvSpPr>
          <p:cNvPr id="30" name="TextBox 29"/>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sp>
        <p:nvSpPr>
          <p:cNvPr id="31" name="TextBox 30"/>
          <p:cNvSpPr txBox="1"/>
          <p:nvPr/>
        </p:nvSpPr>
        <p:spPr>
          <a:xfrm>
            <a:off x="0" y="1295400"/>
            <a:ext cx="9144000" cy="584775"/>
          </a:xfrm>
          <a:prstGeom prst="rect">
            <a:avLst/>
          </a:prstGeom>
          <a:solidFill>
            <a:schemeClr val="bg1"/>
          </a:solidFill>
        </p:spPr>
        <p:txBody>
          <a:bodyPr wrap="square" rtlCol="0">
            <a:spAutoFit/>
          </a:bodyPr>
          <a:lstStyle/>
          <a:p>
            <a:r>
              <a:rPr lang="en-US" sz="3200" b="1" dirty="0" smtClean="0"/>
              <a:t> - Mary is born in Denmark to wealthy farming family</a:t>
            </a:r>
          </a:p>
        </p:txBody>
      </p:sp>
      <p:sp useBgFill="1">
        <p:nvSpPr>
          <p:cNvPr id="32" name="TextBox 31"/>
          <p:cNvSpPr txBox="1"/>
          <p:nvPr/>
        </p:nvSpPr>
        <p:spPr>
          <a:xfrm>
            <a:off x="7010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1853</a:t>
            </a:r>
          </a:p>
        </p:txBody>
      </p:sp>
      <p:sp>
        <p:nvSpPr>
          <p:cNvPr id="33" name="TextBox 32"/>
          <p:cNvSpPr txBox="1"/>
          <p:nvPr/>
        </p:nvSpPr>
        <p:spPr>
          <a:xfrm>
            <a:off x="0" y="1828800"/>
            <a:ext cx="9144000" cy="584775"/>
          </a:xfrm>
          <a:prstGeom prst="rect">
            <a:avLst/>
          </a:prstGeom>
          <a:solidFill>
            <a:schemeClr val="bg1"/>
          </a:solidFill>
        </p:spPr>
        <p:txBody>
          <a:bodyPr wrap="square" rtlCol="0">
            <a:spAutoFit/>
          </a:bodyPr>
          <a:lstStyle/>
          <a:p>
            <a:r>
              <a:rPr lang="en-US" sz="3200" b="1" dirty="0" smtClean="0"/>
              <a:t> - Mormon missionaries visit; family joins the Church</a:t>
            </a:r>
          </a:p>
        </p:txBody>
      </p:sp>
      <p:sp>
        <p:nvSpPr>
          <p:cNvPr id="38" name="TextBox 37"/>
          <p:cNvSpPr txBox="1"/>
          <p:nvPr/>
        </p:nvSpPr>
        <p:spPr>
          <a:xfrm>
            <a:off x="304800" y="1853625"/>
            <a:ext cx="3886200" cy="584775"/>
          </a:xfrm>
          <a:prstGeom prst="rect">
            <a:avLst/>
          </a:prstGeom>
          <a:noFill/>
        </p:spPr>
        <p:txBody>
          <a:bodyPr wrap="square" rtlCol="0">
            <a:spAutoFit/>
          </a:bodyPr>
          <a:lstStyle/>
          <a:p>
            <a:r>
              <a:rPr lang="en-US" sz="3200" b="1" dirty="0" smtClean="0"/>
              <a:t>Mormon missionaries</a:t>
            </a:r>
          </a:p>
        </p:txBody>
      </p:sp>
      <p:pic>
        <p:nvPicPr>
          <p:cNvPr id="39" name="Picture 1"/>
          <p:cNvPicPr>
            <a:picLocks noChangeAspect="1" noChangeArrowheads="1"/>
          </p:cNvPicPr>
          <p:nvPr/>
        </p:nvPicPr>
        <p:blipFill>
          <a:blip r:embed="rId5"/>
          <a:srcRect/>
          <a:stretch>
            <a:fillRect/>
          </a:stretch>
        </p:blipFill>
        <p:spPr bwMode="auto">
          <a:xfrm>
            <a:off x="990600" y="2362200"/>
            <a:ext cx="6705600" cy="4459671"/>
          </a:xfrm>
          <a:prstGeom prst="rect">
            <a:avLst/>
          </a:prstGeom>
          <a:noFill/>
          <a:ln w="50800">
            <a:solidFill>
              <a:schemeClr val="bg1"/>
            </a:solidFill>
            <a:miter lim="800000"/>
            <a:headEnd/>
            <a:tailEnd/>
          </a:ln>
          <a:effectLst/>
        </p:spPr>
      </p:pic>
      <p:grpSp>
        <p:nvGrpSpPr>
          <p:cNvPr id="34" name="Group 33"/>
          <p:cNvGrpSpPr/>
          <p:nvPr/>
        </p:nvGrpSpPr>
        <p:grpSpPr>
          <a:xfrm>
            <a:off x="-16857" y="1295400"/>
            <a:ext cx="4360257" cy="1143000"/>
            <a:chOff x="3952228" y="152400"/>
            <a:chExt cx="2631190" cy="1143000"/>
          </a:xfrm>
        </p:grpSpPr>
        <p:sp>
          <p:nvSpPr>
            <p:cNvPr id="35" name="Oval 34"/>
            <p:cNvSpPr/>
            <p:nvPr/>
          </p:nvSpPr>
          <p:spPr>
            <a:xfrm>
              <a:off x="3962400" y="685800"/>
              <a:ext cx="2621018"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3952228" y="15240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 calcmode="lin" valueType="num">
                                      <p:cBhvr>
                                        <p:cTn id="13" dur="1000" fill="hold"/>
                                        <p:tgtEl>
                                          <p:spTgt spid="30"/>
                                        </p:tgtEl>
                                        <p:attrNameLst>
                                          <p:attrName>style.rotation</p:attrName>
                                        </p:attrNameLst>
                                      </p:cBhvr>
                                      <p:tavLst>
                                        <p:tav tm="0">
                                          <p:val>
                                            <p:fltVal val="360"/>
                                          </p:val>
                                        </p:tav>
                                        <p:tav tm="100000">
                                          <p:val>
                                            <p:fltVal val="0"/>
                                          </p:val>
                                        </p:tav>
                                      </p:tavLst>
                                    </p:anim>
                                    <p:animEffect transition="in" filter="fade">
                                      <p:cBhvr>
                                        <p:cTn id="14" dur="1000"/>
                                        <p:tgtEl>
                                          <p:spTgt spid="30"/>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childTnLst>
                                </p:cTn>
                              </p:par>
                            </p:childTnLst>
                          </p:cTn>
                        </p:par>
                      </p:childTnLst>
                    </p:cTn>
                  </p:par>
                  <p:par>
                    <p:cTn id="22" fill="hold">
                      <p:stCondLst>
                        <p:cond delay="indefinite"/>
                      </p:stCondLst>
                      <p:childTnLst>
                        <p:par>
                          <p:cTn id="23" fill="hold">
                            <p:stCondLst>
                              <p:cond delay="0"/>
                            </p:stCondLst>
                            <p:childTnLst>
                              <p:par>
                                <p:cTn id="24" presetID="49" presetClass="exit" presetSubtype="0" accel="100000" fill="hold" grpId="1" nodeType="clickEffect">
                                  <p:stCondLst>
                                    <p:cond delay="0"/>
                                  </p:stCondLst>
                                  <p:childTnLst>
                                    <p:anim calcmode="lin" valueType="num">
                                      <p:cBhvr>
                                        <p:cTn id="25" dur="1000"/>
                                        <p:tgtEl>
                                          <p:spTgt spid="30"/>
                                        </p:tgtEl>
                                        <p:attrNameLst>
                                          <p:attrName>ppt_w</p:attrName>
                                        </p:attrNameLst>
                                      </p:cBhvr>
                                      <p:tavLst>
                                        <p:tav tm="0">
                                          <p:val>
                                            <p:strVal val="ppt_w"/>
                                          </p:val>
                                        </p:tav>
                                        <p:tav tm="100000">
                                          <p:val>
                                            <p:fltVal val="0"/>
                                          </p:val>
                                        </p:tav>
                                      </p:tavLst>
                                    </p:anim>
                                    <p:anim calcmode="lin" valueType="num">
                                      <p:cBhvr>
                                        <p:cTn id="26" dur="1000"/>
                                        <p:tgtEl>
                                          <p:spTgt spid="30"/>
                                        </p:tgtEl>
                                        <p:attrNameLst>
                                          <p:attrName>ppt_h</p:attrName>
                                        </p:attrNameLst>
                                      </p:cBhvr>
                                      <p:tavLst>
                                        <p:tav tm="0">
                                          <p:val>
                                            <p:strVal val="ppt_h"/>
                                          </p:val>
                                        </p:tav>
                                        <p:tav tm="100000">
                                          <p:val>
                                            <p:fltVal val="0"/>
                                          </p:val>
                                        </p:tav>
                                      </p:tavLst>
                                    </p:anim>
                                    <p:anim calcmode="lin" valueType="num">
                                      <p:cBhvr>
                                        <p:cTn id="27" dur="1000"/>
                                        <p:tgtEl>
                                          <p:spTgt spid="30"/>
                                        </p:tgtEl>
                                        <p:attrNameLst>
                                          <p:attrName>style.rotation</p:attrName>
                                        </p:attrNameLst>
                                      </p:cBhvr>
                                      <p:tavLst>
                                        <p:tav tm="0">
                                          <p:val>
                                            <p:fltVal val="0"/>
                                          </p:val>
                                        </p:tav>
                                        <p:tav tm="100000">
                                          <p:val>
                                            <p:fltVal val="360"/>
                                          </p:val>
                                        </p:tav>
                                      </p:tavLst>
                                    </p:anim>
                                    <p:animEffect transition="out" filter="fade">
                                      <p:cBhvr>
                                        <p:cTn id="28" dur="1000"/>
                                        <p:tgtEl>
                                          <p:spTgt spid="30"/>
                                        </p:tgtEl>
                                      </p:cBhvr>
                                    </p:animEffect>
                                    <p:set>
                                      <p:cBhvr>
                                        <p:cTn id="29" dur="1" fill="hold">
                                          <p:stCondLst>
                                            <p:cond delay="999"/>
                                          </p:stCondLst>
                                        </p:cTn>
                                        <p:tgtEl>
                                          <p:spTgt spid="30"/>
                                        </p:tgtEl>
                                        <p:attrNameLst>
                                          <p:attrName>style.visibility</p:attrName>
                                        </p:attrNameLst>
                                      </p:cBhvr>
                                      <p:to>
                                        <p:strVal val="hidden"/>
                                      </p:to>
                                    </p:set>
                                  </p:childTnLst>
                                </p:cTn>
                              </p:par>
                              <p:par>
                                <p:cTn id="30" presetID="49" presetClass="entr" presetSubtype="0" decel="100000" fill="hold" grpId="0" nodeType="with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p:cTn id="32" dur="1000" fill="hold"/>
                                        <p:tgtEl>
                                          <p:spTgt spid="32"/>
                                        </p:tgtEl>
                                        <p:attrNameLst>
                                          <p:attrName>ppt_w</p:attrName>
                                        </p:attrNameLst>
                                      </p:cBhvr>
                                      <p:tavLst>
                                        <p:tav tm="0">
                                          <p:val>
                                            <p:fltVal val="0"/>
                                          </p:val>
                                        </p:tav>
                                        <p:tav tm="100000">
                                          <p:val>
                                            <p:strVal val="#ppt_w"/>
                                          </p:val>
                                        </p:tav>
                                      </p:tavLst>
                                    </p:anim>
                                    <p:anim calcmode="lin" valueType="num">
                                      <p:cBhvr>
                                        <p:cTn id="33" dur="1000" fill="hold"/>
                                        <p:tgtEl>
                                          <p:spTgt spid="32"/>
                                        </p:tgtEl>
                                        <p:attrNameLst>
                                          <p:attrName>ppt_h</p:attrName>
                                        </p:attrNameLst>
                                      </p:cBhvr>
                                      <p:tavLst>
                                        <p:tav tm="0">
                                          <p:val>
                                            <p:fltVal val="0"/>
                                          </p:val>
                                        </p:tav>
                                        <p:tav tm="100000">
                                          <p:val>
                                            <p:strVal val="#ppt_h"/>
                                          </p:val>
                                        </p:tav>
                                      </p:tavLst>
                                    </p:anim>
                                    <p:anim calcmode="lin" valueType="num">
                                      <p:cBhvr>
                                        <p:cTn id="34" dur="1000" fill="hold"/>
                                        <p:tgtEl>
                                          <p:spTgt spid="32"/>
                                        </p:tgtEl>
                                        <p:attrNameLst>
                                          <p:attrName>style.rotation</p:attrName>
                                        </p:attrNameLst>
                                      </p:cBhvr>
                                      <p:tavLst>
                                        <p:tav tm="0">
                                          <p:val>
                                            <p:fltVal val="360"/>
                                          </p:val>
                                        </p:tav>
                                        <p:tav tm="100000">
                                          <p:val>
                                            <p:fltVal val="0"/>
                                          </p:val>
                                        </p:tav>
                                      </p:tavLst>
                                    </p:anim>
                                    <p:animEffect transition="in" filter="fade">
                                      <p:cBhvr>
                                        <p:cTn id="35" dur="1000"/>
                                        <p:tgtEl>
                                          <p:spTgt spid="32"/>
                                        </p:tgtEl>
                                      </p:cBhvr>
                                    </p:animEffect>
                                  </p:childTnLst>
                                </p:cTn>
                              </p:par>
                              <p:par>
                                <p:cTn id="36" presetID="10" presetClass="exit" presetSubtype="0" fill="hold" grpId="1" nodeType="withEffect">
                                  <p:stCondLst>
                                    <p:cond delay="0"/>
                                  </p:stCondLst>
                                  <p:childTnLst>
                                    <p:animEffect transition="out" filter="fade">
                                      <p:cBhvr>
                                        <p:cTn id="37" dur="1000"/>
                                        <p:tgtEl>
                                          <p:spTgt spid="20"/>
                                        </p:tgtEl>
                                      </p:cBhvr>
                                    </p:animEffect>
                                    <p:set>
                                      <p:cBhvr>
                                        <p:cTn id="38" dur="1" fill="hold">
                                          <p:stCondLst>
                                            <p:cond delay="999"/>
                                          </p:stCondLst>
                                        </p:cTn>
                                        <p:tgtEl>
                                          <p:spTgt spid="20"/>
                                        </p:tgtEl>
                                        <p:attrNameLst>
                                          <p:attrName>style.visibility</p:attrName>
                                        </p:attrNameLst>
                                      </p:cBhvr>
                                      <p:to>
                                        <p:strVal val="hidden"/>
                                      </p:to>
                                    </p:set>
                                  </p:childTnLst>
                                </p:cTn>
                              </p:par>
                            </p:childTnLst>
                          </p:cTn>
                        </p:par>
                        <p:par>
                          <p:cTn id="39" fill="hold">
                            <p:stCondLst>
                              <p:cond delay="1000"/>
                            </p:stCondLst>
                            <p:childTnLst>
                              <p:par>
                                <p:cTn id="40" presetID="10" presetClass="entr" presetSubtype="0"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1000"/>
                                        <p:tgtEl>
                                          <p:spTgt spid="33"/>
                                        </p:tgtEl>
                                      </p:cBhvr>
                                    </p:animEffect>
                                  </p:childTnLst>
                                </p:cTn>
                              </p:par>
                              <p:par>
                                <p:cTn id="43" presetID="10" presetClass="exit" presetSubtype="0" fill="hold" nodeType="withEffect">
                                  <p:stCondLst>
                                    <p:cond delay="0"/>
                                  </p:stCondLst>
                                  <p:childTnLst>
                                    <p:animEffect transition="out" filter="fade">
                                      <p:cBhvr>
                                        <p:cTn id="44" dur="1000"/>
                                        <p:tgtEl>
                                          <p:spTgt spid="25"/>
                                        </p:tgtEl>
                                      </p:cBhvr>
                                    </p:animEffect>
                                    <p:set>
                                      <p:cBhvr>
                                        <p:cTn id="45" dur="1" fill="hold">
                                          <p:stCondLst>
                                            <p:cond delay="999"/>
                                          </p:stCondLst>
                                        </p:cTn>
                                        <p:tgtEl>
                                          <p:spTgt spid="25"/>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1000"/>
                                        <p:tgtEl>
                                          <p:spTgt spid="2"/>
                                        </p:tgtEl>
                                      </p:cBhvr>
                                    </p:animEffect>
                                    <p:set>
                                      <p:cBhvr>
                                        <p:cTn id="48" dur="1" fill="hold">
                                          <p:stCondLst>
                                            <p:cond delay="999"/>
                                          </p:stCondLst>
                                        </p:cTn>
                                        <p:tgtEl>
                                          <p:spTgt spid="2"/>
                                        </p:tgtEl>
                                        <p:attrNameLst>
                                          <p:attrName>style.visibility</p:attrName>
                                        </p:attrNameLst>
                                      </p:cBhvr>
                                      <p:to>
                                        <p:strVal val="hidden"/>
                                      </p:to>
                                    </p:set>
                                  </p:childTnLst>
                                </p:cTn>
                              </p:par>
                              <p:par>
                                <p:cTn id="49" presetID="10" presetClass="entr" presetSubtype="0" fill="hold"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wipe(left)">
                                      <p:cBhvr>
                                        <p:cTn id="56" dur="1000"/>
                                        <p:tgtEl>
                                          <p:spTgt spid="34"/>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fade">
                                      <p:cBhvr>
                                        <p:cTn id="61" dur="1000"/>
                                        <p:tgtEl>
                                          <p:spTgt spid="38"/>
                                        </p:tgtEl>
                                      </p:cBhvr>
                                    </p:animEffect>
                                  </p:childTnLst>
                                </p:cTn>
                              </p:par>
                              <p:par>
                                <p:cTn id="62" presetID="64" presetClass="path" presetSubtype="0" accel="50000" decel="50000" fill="hold" grpId="2" nodeType="withEffect">
                                  <p:stCondLst>
                                    <p:cond delay="0"/>
                                  </p:stCondLst>
                                  <p:childTnLst>
                                    <p:animMotion origin="layout" path="M -3.33333E-6 -2.96296E-6 L 0.2375 -0.2574 " pathEditMode="relative" rAng="0" ptsTypes="AA">
                                      <p:cBhvr>
                                        <p:cTn id="63" dur="1000" fill="hold"/>
                                        <p:tgtEl>
                                          <p:spTgt spid="38"/>
                                        </p:tgtEl>
                                        <p:attrNameLst>
                                          <p:attrName>ppt_x</p:attrName>
                                          <p:attrName>ppt_y</p:attrName>
                                        </p:attrNameLst>
                                      </p:cBhvr>
                                      <p:rCtr x="119" y="-129"/>
                                    </p:animMotion>
                                  </p:childTnLst>
                                </p:cTn>
                              </p:par>
                              <p:par>
                                <p:cTn id="64" presetID="10" presetClass="exit" presetSubtype="0" fill="hold" nodeType="withEffect">
                                  <p:stCondLst>
                                    <p:cond delay="0"/>
                                  </p:stCondLst>
                                  <p:childTnLst>
                                    <p:animEffect transition="out" filter="fade">
                                      <p:cBhvr>
                                        <p:cTn id="65" dur="1000"/>
                                        <p:tgtEl>
                                          <p:spTgt spid="34"/>
                                        </p:tgtEl>
                                      </p:cBhvr>
                                    </p:animEffect>
                                    <p:set>
                                      <p:cBhvr>
                                        <p:cTn id="66" dur="1" fill="hold">
                                          <p:stCondLst>
                                            <p:cond delay="999"/>
                                          </p:stCondLst>
                                        </p:cTn>
                                        <p:tgtEl>
                                          <p:spTgt spid="34"/>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32"/>
                                        </p:tgtEl>
                                      </p:cBhvr>
                                    </p:animEffect>
                                    <p:set>
                                      <p:cBhvr>
                                        <p:cTn id="69" dur="1" fill="hold">
                                          <p:stCondLst>
                                            <p:cond delay="999"/>
                                          </p:stCondLst>
                                        </p:cTn>
                                        <p:tgtEl>
                                          <p:spTgt spid="32"/>
                                        </p:tgtEl>
                                        <p:attrNameLst>
                                          <p:attrName>style.visibility</p:attrName>
                                        </p:attrNameLst>
                                      </p:cBhvr>
                                      <p:to>
                                        <p:strVal val="hidden"/>
                                      </p:to>
                                    </p:set>
                                  </p:childTnLst>
                                </p:cTn>
                              </p:par>
                              <p:par>
                                <p:cTn id="70" presetID="10" presetClass="exit" presetSubtype="0" fill="hold" grpId="2" nodeType="withEffect">
                                  <p:stCondLst>
                                    <p:cond delay="0"/>
                                  </p:stCondLst>
                                  <p:childTnLst>
                                    <p:animEffect transition="out" filter="fade">
                                      <p:cBhvr>
                                        <p:cTn id="71" dur="1000"/>
                                        <p:tgtEl>
                                          <p:spTgt spid="31"/>
                                        </p:tgtEl>
                                      </p:cBhvr>
                                    </p:animEffect>
                                    <p:set>
                                      <p:cBhvr>
                                        <p:cTn id="72" dur="1" fill="hold">
                                          <p:stCondLst>
                                            <p:cond delay="999"/>
                                          </p:stCondLst>
                                        </p:cTn>
                                        <p:tgtEl>
                                          <p:spTgt spid="31"/>
                                        </p:tgtEl>
                                        <p:attrNameLst>
                                          <p:attrName>style.visibility</p:attrName>
                                        </p:attrNameLst>
                                      </p:cBhvr>
                                      <p:to>
                                        <p:strVal val="hidden"/>
                                      </p:to>
                                    </p:set>
                                  </p:childTnLst>
                                </p:cTn>
                              </p:par>
                              <p:par>
                                <p:cTn id="73" presetID="10" presetClass="exit" presetSubtype="0" fill="hold" grpId="2" nodeType="withEffect">
                                  <p:stCondLst>
                                    <p:cond delay="0"/>
                                  </p:stCondLst>
                                  <p:childTnLst>
                                    <p:animEffect transition="out" filter="fade">
                                      <p:cBhvr>
                                        <p:cTn id="74" dur="1000"/>
                                        <p:tgtEl>
                                          <p:spTgt spid="33"/>
                                        </p:tgtEl>
                                      </p:cBhvr>
                                    </p:animEffect>
                                    <p:set>
                                      <p:cBhvr>
                                        <p:cTn id="75" dur="1" fill="hold">
                                          <p:stCondLst>
                                            <p:cond delay="999"/>
                                          </p:stCondLst>
                                        </p:cTn>
                                        <p:tgtEl>
                                          <p:spTgt spid="33"/>
                                        </p:tgtEl>
                                        <p:attrNameLst>
                                          <p:attrName>style.visibility</p:attrName>
                                        </p:attrNameLst>
                                      </p:cBhvr>
                                      <p:to>
                                        <p:strVal val="hidden"/>
                                      </p:to>
                                    </p:set>
                                  </p:childTnLst>
                                </p:cTn>
                              </p:par>
                              <p:par>
                                <p:cTn id="76" presetID="10" presetClass="exit" presetSubtype="0" fill="hold" grpId="0" nodeType="withEffect">
                                  <p:stCondLst>
                                    <p:cond delay="500"/>
                                  </p:stCondLst>
                                  <p:childTnLst>
                                    <p:animEffect transition="out" filter="fade">
                                      <p:cBhvr>
                                        <p:cTn id="77" dur="1000"/>
                                        <p:tgtEl>
                                          <p:spTgt spid="49"/>
                                        </p:tgtEl>
                                      </p:cBhvr>
                                    </p:animEffect>
                                    <p:set>
                                      <p:cBhvr>
                                        <p:cTn id="78" dur="1" fill="hold">
                                          <p:stCondLst>
                                            <p:cond delay="999"/>
                                          </p:stCondLst>
                                        </p:cTn>
                                        <p:tgtEl>
                                          <p:spTgt spid="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0" grpId="0"/>
      <p:bldP spid="20" grpId="1"/>
      <p:bldP spid="30" grpId="0" animBg="1"/>
      <p:bldP spid="30" grpId="1" animBg="1"/>
      <p:bldP spid="31" grpId="0" animBg="1"/>
      <p:bldP spid="31" grpId="2" animBg="1"/>
      <p:bldP spid="32" grpId="0" animBg="1"/>
      <p:bldP spid="32" grpId="1" animBg="1"/>
      <p:bldP spid="33" grpId="0" animBg="1"/>
      <p:bldP spid="33" grpId="2" animBg="1"/>
      <p:bldP spid="38" grpId="0"/>
      <p:bldP spid="38" grpId="2"/>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459736" y="101025"/>
            <a:ext cx="3886200" cy="584775"/>
          </a:xfrm>
          <a:prstGeom prst="rect">
            <a:avLst/>
          </a:prstGeom>
          <a:noFill/>
        </p:spPr>
        <p:txBody>
          <a:bodyPr wrap="square" rtlCol="0">
            <a:spAutoFit/>
          </a:bodyPr>
          <a:lstStyle/>
          <a:p>
            <a:r>
              <a:rPr lang="en-US" sz="3200" b="1" dirty="0" smtClean="0"/>
              <a:t>Mormon missionaries</a:t>
            </a:r>
          </a:p>
        </p:txBody>
      </p:sp>
      <p:pic>
        <p:nvPicPr>
          <p:cNvPr id="4" name="Picture 1"/>
          <p:cNvPicPr>
            <a:picLocks noChangeAspect="1" noChangeArrowheads="1"/>
          </p:cNvPicPr>
          <p:nvPr/>
        </p:nvPicPr>
        <p:blipFill>
          <a:blip r:embed="rId3"/>
          <a:srcRect/>
          <a:stretch>
            <a:fillRect/>
          </a:stretch>
        </p:blipFill>
        <p:spPr bwMode="auto">
          <a:xfrm>
            <a:off x="990600" y="2362200"/>
            <a:ext cx="6705600" cy="4459671"/>
          </a:xfrm>
          <a:prstGeom prst="rect">
            <a:avLst/>
          </a:prstGeom>
          <a:noFill/>
          <a:ln w="50800">
            <a:solidFill>
              <a:schemeClr val="bg1"/>
            </a:solidFill>
            <a:miter lim="800000"/>
            <a:headEnd/>
            <a:tailEnd/>
          </a:ln>
          <a:effectLst/>
        </p:spPr>
      </p:pic>
      <p:sp>
        <p:nvSpPr>
          <p:cNvPr id="5" name="Rectangle 4"/>
          <p:cNvSpPr/>
          <p:nvPr/>
        </p:nvSpPr>
        <p:spPr>
          <a:xfrm>
            <a:off x="0" y="6150114"/>
            <a:ext cx="9144000" cy="707886"/>
          </a:xfrm>
          <a:prstGeom prst="rect">
            <a:avLst/>
          </a:prstGeom>
          <a:solidFill>
            <a:schemeClr val="tx1">
              <a:lumMod val="75000"/>
              <a:lumOff val="25000"/>
            </a:schemeClr>
          </a:solidFill>
        </p:spPr>
        <p:txBody>
          <a:bodyPr wrap="square">
            <a:spAutoFit/>
          </a:bodyPr>
          <a:lstStyle/>
          <a:p>
            <a:pPr algn="ctr"/>
            <a:r>
              <a:rPr lang="en-US" sz="4000" spc="100" dirty="0" smtClean="0">
                <a:solidFill>
                  <a:schemeClr val="bg1"/>
                </a:solidFill>
                <a:latin typeface="Monotype Corsiva" pitchFamily="66" charset="0"/>
              </a:rPr>
              <a:t>"Go ye therefore, and teach all nations"</a:t>
            </a:r>
            <a:endParaRPr lang="en-US" sz="4000" spc="100" dirty="0">
              <a:solidFill>
                <a:schemeClr val="bg1"/>
              </a:solidFill>
              <a:latin typeface="Monotype Corsiva" pitchFamily="66" charset="0"/>
            </a:endParaRPr>
          </a:p>
        </p:txBody>
      </p:sp>
      <p:sp>
        <p:nvSpPr>
          <p:cNvPr id="6" name="Rectangle 5"/>
          <p:cNvSpPr/>
          <p:nvPr/>
        </p:nvSpPr>
        <p:spPr>
          <a:xfrm>
            <a:off x="0" y="609600"/>
            <a:ext cx="9144000" cy="523220"/>
          </a:xfrm>
          <a:prstGeom prst="rect">
            <a:avLst/>
          </a:prstGeom>
          <a:noFill/>
        </p:spPr>
        <p:txBody>
          <a:bodyPr wrap="square">
            <a:spAutoFit/>
          </a:bodyPr>
          <a:lstStyle/>
          <a:p>
            <a:r>
              <a:rPr lang="en-US" sz="2800" b="1" dirty="0" smtClean="0"/>
              <a:t> 1837: 1st mission to England -  1500 converts</a:t>
            </a:r>
            <a:endParaRPr lang="en-US" sz="2800" dirty="0"/>
          </a:p>
        </p:txBody>
      </p:sp>
      <p:sp>
        <p:nvSpPr>
          <p:cNvPr id="7" name="Rectangle 6"/>
          <p:cNvSpPr/>
          <p:nvPr/>
        </p:nvSpPr>
        <p:spPr>
          <a:xfrm>
            <a:off x="0" y="1076980"/>
            <a:ext cx="9144000" cy="523220"/>
          </a:xfrm>
          <a:prstGeom prst="rect">
            <a:avLst/>
          </a:prstGeom>
          <a:noFill/>
        </p:spPr>
        <p:txBody>
          <a:bodyPr wrap="square">
            <a:spAutoFit/>
          </a:bodyPr>
          <a:lstStyle/>
          <a:p>
            <a:r>
              <a:rPr lang="en-US" sz="2800" b="1" dirty="0" smtClean="0"/>
              <a:t> 1839-1841: missions to England - 4000 converts</a:t>
            </a:r>
            <a:endParaRPr lang="en-US" sz="2800" dirty="0"/>
          </a:p>
        </p:txBody>
      </p:sp>
      <p:sp useBgFill="1">
        <p:nvSpPr>
          <p:cNvPr id="8" name="Rectangle 7"/>
          <p:cNvSpPr/>
          <p:nvPr/>
        </p:nvSpPr>
        <p:spPr>
          <a:xfrm>
            <a:off x="0" y="1524000"/>
            <a:ext cx="9144000" cy="523220"/>
          </a:xfrm>
          <a:prstGeom prst="rect">
            <a:avLst/>
          </a:prstGeom>
        </p:spPr>
        <p:txBody>
          <a:bodyPr wrap="square">
            <a:spAutoFit/>
          </a:bodyPr>
          <a:lstStyle/>
          <a:p>
            <a:r>
              <a:rPr lang="en-US" sz="2800" b="1" dirty="0" smtClean="0"/>
              <a:t> 1850: missions to Scandinavia, France, Switzerland, Hawaii </a:t>
            </a:r>
            <a:endParaRPr lang="en-US" sz="2800" b="1" dirty="0"/>
          </a:p>
        </p:txBody>
      </p:sp>
      <p:sp useBgFill="1">
        <p:nvSpPr>
          <p:cNvPr id="9" name="Rectangle 8"/>
          <p:cNvSpPr/>
          <p:nvPr/>
        </p:nvSpPr>
        <p:spPr>
          <a:xfrm>
            <a:off x="0" y="1975104"/>
            <a:ext cx="9144000" cy="523220"/>
          </a:xfrm>
          <a:prstGeom prst="rect">
            <a:avLst/>
          </a:prstGeom>
        </p:spPr>
        <p:txBody>
          <a:bodyPr wrap="square">
            <a:spAutoFit/>
          </a:bodyPr>
          <a:lstStyle/>
          <a:p>
            <a:r>
              <a:rPr lang="en-US" sz="2800" b="1" dirty="0" smtClean="0"/>
              <a:t>                 (world-wide membership: 50,000)</a:t>
            </a:r>
            <a:endParaRPr 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1000"/>
                                        <p:tgtEl>
                                          <p:spTgt spid="4"/>
                                        </p:tgtEl>
                                      </p:cBhvr>
                                    </p:animEffect>
                                    <p:set>
                                      <p:cBhvr>
                                        <p:cTn id="32" dur="1" fill="hold">
                                          <p:stCondLst>
                                            <p:cond delay="999"/>
                                          </p:stCondLst>
                                        </p:cTn>
                                        <p:tgtEl>
                                          <p:spTgt spid="4"/>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1000"/>
                                        <p:tgtEl>
                                          <p:spTgt spid="8"/>
                                        </p:tgtEl>
                                      </p:cBhvr>
                                    </p:animEffect>
                                    <p:set>
                                      <p:cBhvr>
                                        <p:cTn id="35" dur="1" fill="hold">
                                          <p:stCondLst>
                                            <p:cond delay="999"/>
                                          </p:stCondLst>
                                        </p:cTn>
                                        <p:tgtEl>
                                          <p:spTgt spid="8"/>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1000"/>
                                        <p:tgtEl>
                                          <p:spTgt spid="6"/>
                                        </p:tgtEl>
                                      </p:cBhvr>
                                    </p:animEffect>
                                    <p:set>
                                      <p:cBhvr>
                                        <p:cTn id="38" dur="1" fill="hold">
                                          <p:stCondLst>
                                            <p:cond delay="999"/>
                                          </p:stCondLst>
                                        </p:cTn>
                                        <p:tgtEl>
                                          <p:spTgt spid="6"/>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7"/>
                                        </p:tgtEl>
                                      </p:cBhvr>
                                    </p:animEffect>
                                    <p:set>
                                      <p:cBhvr>
                                        <p:cTn id="41" dur="1" fill="hold">
                                          <p:stCondLst>
                                            <p:cond delay="999"/>
                                          </p:stCondLst>
                                        </p:cTn>
                                        <p:tgtEl>
                                          <p:spTgt spid="7"/>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9"/>
                                        </p:tgtEl>
                                      </p:cBhvr>
                                    </p:animEffect>
                                    <p:set>
                                      <p:cBhvr>
                                        <p:cTn id="44" dur="1" fill="hold">
                                          <p:stCondLst>
                                            <p:cond delay="999"/>
                                          </p:stCondLst>
                                        </p:cTn>
                                        <p:tgtEl>
                                          <p:spTgt spid="9"/>
                                        </p:tgtEl>
                                        <p:attrNameLst>
                                          <p:attrName>style.visibility</p:attrName>
                                        </p:attrNameLst>
                                      </p:cBhvr>
                                      <p:to>
                                        <p:strVal val="hidden"/>
                                      </p:to>
                                    </p:set>
                                  </p:childTnLst>
                                </p:cTn>
                              </p:par>
                              <p:par>
                                <p:cTn id="45" presetID="64" presetClass="path" presetSubtype="0" accel="50000" decel="50000" fill="hold" grpId="2" nodeType="withEffect">
                                  <p:stCondLst>
                                    <p:cond delay="0"/>
                                  </p:stCondLst>
                                  <p:childTnLst>
                                    <p:animMotion origin="layout" path="M 0 3.7037E-7 L 0 -0.79282 " pathEditMode="relative" rAng="0" ptsTypes="AA">
                                      <p:cBhvr>
                                        <p:cTn id="46" dur="1000" fill="hold"/>
                                        <p:tgtEl>
                                          <p:spTgt spid="5"/>
                                        </p:tgtEl>
                                        <p:attrNameLst>
                                          <p:attrName>ppt_x</p:attrName>
                                          <p:attrName>ppt_y</p:attrName>
                                        </p:attrNameLst>
                                      </p:cBhvr>
                                      <p:rCtr x="0" y="-3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2" animBg="1"/>
      <p:bldP spid="6" grpId="0"/>
      <p:bldP spid="6" grpId="1"/>
      <p:bldP spid="7" grpId="0"/>
      <p:bldP spid="7" grpId="1"/>
      <p:bldP spid="8" grpId="0" animBg="1"/>
      <p:bldP spid="8" grpId="1" animBg="1"/>
      <p:bldP spid="9" grpId="0" animBg="1"/>
      <p:bldP spid="9" grpId="1"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4191000"/>
            <a:ext cx="9144000" cy="34163198"/>
          </a:xfrm>
          <a:prstGeom prst="rect">
            <a:avLst/>
          </a:prstGeom>
        </p:spPr>
        <p:txBody>
          <a:bodyPr wrap="square">
            <a:spAutoFit/>
          </a:bodyPr>
          <a:lstStyle/>
          <a:p>
            <a:r>
              <a:rPr lang="en-US" dirty="0" smtClean="0">
                <a:hlinkClick r:id="rId2"/>
              </a:rPr>
              <a:t>https://historyofmormonism.com/2008/07/08/first_mormon_missions/</a:t>
            </a:r>
            <a:endParaRPr lang="en-US" dirty="0" smtClean="0"/>
          </a:p>
          <a:p>
            <a:r>
              <a:rPr lang="en-US" dirty="0" smtClean="0"/>
              <a:t>	In 1837, the first </a:t>
            </a:r>
            <a:r>
              <a:rPr lang="en-US" i="1" dirty="0" smtClean="0"/>
              <a:t>mission</a:t>
            </a:r>
            <a:r>
              <a:rPr lang="en-US" dirty="0" smtClean="0"/>
              <a:t> was organized.  A mission in the Mormon Church is an organized missionary force led by a Mission president and usually covering a specific geographic area.  The first Mormon mission president was Heber C. Kimball.  Kimball, who had in 1835 become one of the first Apostles of Jesus Christ in the Mormon Church, was called to lead the first Mormon missionary efforts outside North America and in the British Isles.  This was the first of two missions of the Twelve Apostles to England.  He was accompanied by Orson Hyde, another Apostle, and they began in Preston, England, where there lived relatives of Mormons converted in Canada.  Mormon missionaries in England over the next few decades saw tremendous and even astounding success.  During the following year, they baptized 1,500 persons.</a:t>
            </a:r>
          </a:p>
          <a:p>
            <a:pPr fontAlgn="base"/>
            <a:r>
              <a:rPr lang="en-US" dirty="0" smtClean="0"/>
              <a:t>	The onset of missionary work to England shows what revelation did for Joseph Smith, for the work was initiated during a time of the apostasy of several of his closest and most responsible leaders.  As they turned vehemently against him, he sent his most loyal apostles to Europe to proselyte, instead of keeping them close by to offer support.  This action was truly inspired; it was the opposite of logical, but its result was to bring thousands of strong, sincere converts into the Church.  Indeed, they became the backbone of the membership.</a:t>
            </a:r>
          </a:p>
          <a:p>
            <a:pPr fontAlgn="base"/>
            <a:r>
              <a:rPr lang="en-US" dirty="0" smtClean="0"/>
              <a:t>	The next wave of apostolic missions to England began in 1839.  This mission lasted until 1841 and resulted in the baptism of  more than 4,000 people.  This time, most of the Apostles went, including newly called apostles </a:t>
            </a:r>
            <a:r>
              <a:rPr lang="en-US" dirty="0" err="1" smtClean="0"/>
              <a:t>Wilford</a:t>
            </a:r>
            <a:r>
              <a:rPr lang="en-US" dirty="0" smtClean="0"/>
              <a:t> Woodruff and John Taylor.  Woodruff became one of the greatest Mormon missionaries in Mormon history, personally baptizing more than one thousand people on this mission.  They likewise began in Preston, but ventured through the rest of England, Wales, Ireland, and Scotland.  Early Mormons were encouraged to gather together, and most eventually moved to America, emigrating directly to Nauvoo, Illinois, which, after 1839, became the center of the Mormon Church.  Over the next few decades, more than 50,000 Mormons emigrated from the British Isles to America.  England also became the base of operations for further missionary work into Europe and the Middle East, and Mormons became so numerous in England that they published newspapers and hymnbooks, their own missionary tracts, and books (both in English and Welsh), and for a time in the 1850s, Mormons in England outnumbered Mormons in America.</a:t>
            </a:r>
          </a:p>
          <a:p>
            <a:pPr fontAlgn="base"/>
            <a:r>
              <a:rPr lang="en-US" dirty="0" smtClean="0"/>
              <a:t>	While Mormon missionaries never ceased preaching in Canada, the United States, and the British Isles, the next major change in Mormon missionary work came in the 1840s, as Mormons went beyond the English-speaking world.  In 1843, Joseph Smith sent Mormon missionaries to the Society Islands (now French Polynesia).  Joseph Smith’s death in 1844 at the hands of a mob did not slow Mormon missionary efforts, nor did the difficult Mormon exodus from Illinois to Utah in 1846 to 1857.  Dan Jones, whom Joseph Smith (mere days before his own death) had prophesied would serve a mission to Wales, did so in 1845.  Thousands of Welsh citizens joined the Mormon Church and brought with them their musical tradition, which has shaped Mormon musical history.  It was, in fact, Welsh Mormons who began the choir that evolved into the world-famous Mormon Tabernacle Choir.</a:t>
            </a:r>
          </a:p>
          <a:p>
            <a:pPr fontAlgn="base"/>
            <a:r>
              <a:rPr lang="en-US" dirty="0" smtClean="0"/>
              <a:t>	However, once the Mormons began to be settled in their new home in Utah, they ventured out even further.  From a mere 16 missionaries sent out in 1830, hundreds were sent out by the 1850s; at least 50 a year left to serve full-time missions, and hundreds of others preached as they traveled from area to area.  The Mormon Church had continued to grow, reaching a membership of 50,000 by 1850, the same year that the Mormons began translating the Book of Mormon into foreign languages.  In 1850, Mormon missionaries were sent to Scandinavia, France, Switzerland, and Hawaii.  The first foreign translation of the Book of Mormon was published in 1851 in Danish, followed quickly by German (1852), French (1852), Italian (1852), and Hawaiian (1855).  Before 1860, Mormon missionaries had preached in Australia, Chile, India, Germany, New Zealand, South Africa, Hong Kong, and Siam (now Thailand).  The Mormons had great success in Scandinavia, where thousands joined and came to settle in Utah.  Mormons in other countries like Germany and Australia faced fierce persecution, so they fled to America.  In those places, Mormon missionaries were routinely arrested and jailed, books were confiscated and burned, and converts were threatened and expelled.  In other places like Chile, Siam, and India, few converts were made, but the first inroads were established, and the voice proclaiming the restored gospel of Jesus Christ was heard.  In most places, because the Mormons immigrated to America, the Mormons established little lasting presence at this time, except in New Zealand and Hawaii, where large congregations of native peoples remained in their homeland.  The Mormons had tremendous success among the Maori of New Zealand and the Hawaiians.  Over the next several decades the Book of Mormon would be translated into Spanish, Samoan, and Tahitian.</a:t>
            </a:r>
          </a:p>
          <a:p>
            <a:pPr fontAlgn="base"/>
            <a:r>
              <a:rPr lang="en-US" dirty="0" smtClean="0"/>
              <a:t>	Following the American Civil War (1861-1865), the U.S. Federal Government severely persecuted the Mormons because of polygamy.  Clashes with non-Mormons living in Utah over economics and political control, in addition to the issue of polygamy, severely hampered Mormon missionary efforts.  The Mormons lost nearly everything.  Thousands were jailed, homes were randomly searched; Mormons lost the right to vote or hold political office and so came under the thumb of hostile Federal appointees.  Despite all this, the number of Mormon missionaries actually grew in this period and each year about 100 missionaries were sent out.  By the end of official government persecution in 1890, the membership of the Mormon Church had grown to nearly 200,000, even in the midst of severe persecution.  Moreover, Mormon missionaries had established new permanent missions in Mexico, Samoa, Tahiti, and the Ottoman Empire (now Turkey).  The Mexican mission was aided by Mormons who fled to northern Mexico during the dark days of persecution by the federal government. </a:t>
            </a:r>
          </a:p>
          <a:p>
            <a:pPr fontAlgn="base"/>
            <a:r>
              <a:rPr lang="en-US" dirty="0" smtClean="0"/>
              <a:t>	In the early twentieth century, Mormon missionaries continued to preach in the traditional lands of Europe and throughout America, while still seeking to reach entire new countries in order to fulfill Jesus Christ’s commandment to “teach all nations” (Matthew 28:19).  In 1898, the first full-time female Mormon missionaries were called.  In 1901, the 21st Mission of the Mormon Church was created in Japan by President Lorenzo Snow.  Heber J. Grant, future President of the Mormon Church, led that mission.  In the years before World War I, Mormon missionaries began proselytizing in Africa, Finland, Russia, Palestine, and they returned to areas of Europe like France, Greece, and Italy from which they had pulled missionaries during the dark days of persecution in the late nineteenth century.</a:t>
            </a:r>
          </a:p>
          <a:p>
            <a:pPr fontAlgn="base"/>
            <a:r>
              <a:rPr lang="en-US" dirty="0" smtClean="0"/>
              <a:t>	Missionary work slowed considerably during World War I, but following the war, Mormon missionaries had great success in Europe, particularly in Germany, where thousands joined the Mormon Church during the 1920’s and 1930’s.  In fact, in the interwar period, Germany led the Church in growth. Mormon missionaries also began preaching in Portugal and in Brazil, which has since become one of the strongest areas of Mormon growth.  David O. McKay, a Mormon Apostle and future Mormon prophet, traveled to every mission of the Church in the 1920’s and, along the way, dedicated China and other nations preparatory to sending in Mormon missionaries.</a:t>
            </a:r>
          </a:p>
          <a:p>
            <a:pPr fontAlgn="base"/>
            <a:r>
              <a:rPr lang="en-US" dirty="0" smtClean="0"/>
              <a:t>	In 1925, Melvin J. Ballard, one of the Twelve Apostles, created the South American Mission headquartered in Argentina.  He prophesied that, one day, the work in South America would grow tremendously and that millions would join the Church.  Today, more than 2,000,000 Mormons live in South America, and it remains the fastest growing region of the world for the Mormon Church.</a:t>
            </a:r>
          </a:p>
          <a:p>
            <a:pPr fontAlgn="base"/>
            <a:r>
              <a:rPr lang="en-US" dirty="0" smtClean="0"/>
              <a:t>	The number of Mormon missionaries remained fairly consistent throughout the early twentieth century, and the calls to missionary service remained irregular.  Not every Mormon was expected to serve a full-time mission, though all were expected to share the Gospel with friends and families in their daily lives and serve in volunteer capacities with their local Mormon congregations.  Instead, men or women would be issued calls to go to a certain place for up to three years. Prior to World War II, it was not uncommon for Mormon missionaries to be married.</a:t>
            </a:r>
          </a:p>
          <a:p>
            <a:pPr fontAlgn="base"/>
            <a:r>
              <a:rPr lang="en-US" dirty="0" smtClean="0"/>
              <a:t>	In the years before World War II, the Mormon missionary force remained at around 5,000 a year, even as, by the 1940s, the Mormon Church’s membership approached 1,000,000.  Most Mormons at this time lived in the American West, in the historical band of Mormon settlements that stretched along the Rocky Mountains from Alberta Canada to northern Mexico, though </a:t>
            </a:r>
            <a:r>
              <a:rPr lang="en-US" dirty="0" err="1" smtClean="0"/>
              <a:t>Pancho</a:t>
            </a:r>
            <a:r>
              <a:rPr lang="en-US" dirty="0" smtClean="0"/>
              <a:t> Villa’s revolt had driven many Mormons out of Mexico and into Arizona.  Beginning in the early twentieth century, Mormon leaders began to urge members to remain in their home countries and to build up the Mormon Church in their home lands.  This required that temples be built throughout the earth.  In the early part of the twentieth century, Mormon temples were built in Hawaii and Canada. The first European temple was built in 1955 in Bern, Switzerland.  During World War II, few Mormon missionaries served (only hundreds per year as opposed to thousands).  After the war, when David O. McKay became President of the Mormon Church, all that would soon change.</a:t>
            </a:r>
          </a:p>
          <a:p>
            <a:pPr fontAlgn="base"/>
            <a:r>
              <a:rPr lang="en-US" dirty="0" smtClean="0"/>
              <a:t>	Today, missionaries continue to serve by preaching the gospel, but they also offer service in the communities where they serve. The catastrophic earthquake and tsunami in Japan in March 2011 caused such extensive damage that it will take years to repair everything. Mormon news shows that missionaries have helped in this clean-up effort. The Church continues to encourage its members to support humanitarian endeavors as part of its goal to bring people to an understanding of God’s love for them..</a:t>
            </a:r>
          </a:p>
          <a:p>
            <a:r>
              <a:rPr lang="en-US" dirty="0" smtClean="0">
                <a:hlinkClick r:id="rId3"/>
              </a:rPr>
              <a:t/>
            </a:r>
            <a:br>
              <a:rPr lang="en-US" dirty="0" smtClean="0">
                <a:hlinkClick r:id="rId3"/>
              </a:rPr>
            </a:br>
            <a:endParaRPr lang="en-US" dirty="0" smtClean="0"/>
          </a:p>
          <a:p>
            <a:endParaRPr lang="en-US" dirty="0"/>
          </a:p>
        </p:txBody>
      </p:sp>
      <p:sp>
        <p:nvSpPr>
          <p:cNvPr id="3" name="Rectangle 2"/>
          <p:cNvSpPr/>
          <p:nvPr/>
        </p:nvSpPr>
        <p:spPr>
          <a:xfrm>
            <a:off x="0" y="0"/>
            <a:ext cx="9144000" cy="4247317"/>
          </a:xfrm>
          <a:prstGeom prst="rect">
            <a:avLst/>
          </a:prstGeom>
        </p:spPr>
        <p:txBody>
          <a:bodyPr wrap="square">
            <a:spAutoFit/>
          </a:bodyPr>
          <a:lstStyle/>
          <a:p>
            <a:r>
              <a:rPr lang="en-US" dirty="0" smtClean="0">
                <a:hlinkClick r:id="rId4"/>
              </a:rPr>
              <a:t>https://en.wikipedia.org/wiki/Missionary_(LDS_Church)</a:t>
            </a:r>
            <a:endParaRPr lang="en-US" dirty="0" smtClean="0"/>
          </a:p>
          <a:p>
            <a:r>
              <a:rPr lang="en-US" dirty="0" smtClean="0"/>
              <a:t>	The LDS Church is one of the most active modern practitioners of missionary work, reporting that it had more than 70,000 full-time missionaries worldwide at the end of 2016 (as well as more than 33,000 part-time church-service missionaries). Most full-time LDS missionaries are single young men and women in their late teens and early twenties and older couples no longer with children in the home. Missionaries are often assigned to serve far from their homes, including in other countries. Many missionaries learn a new language at a missionary training center as part of their assignment. Missions typically last two years for males, 18 months for females, and 1 to 3 years for older couples. The LDS Church strongly encourages, but does not require, missionary service for young men. All Mormon missionaries serve voluntarily and do not receive a salary for their work; they typically finance missions themselves or with assistance from family or other church members. Many Latter-day Saints save money during their teenage years to cover their mission expenses.</a:t>
            </a:r>
          </a:p>
          <a:p>
            <a:r>
              <a:rPr lang="en-US" dirty="0" smtClean="0"/>
              <a:t>Throughout the church's history, over one million missionaries have been sent on missions.</a:t>
            </a:r>
          </a:p>
          <a:p>
            <a:endParaRPr lang="en-US" dirty="0"/>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459736" y="101025"/>
            <a:ext cx="3886200" cy="584775"/>
          </a:xfrm>
          <a:prstGeom prst="rect">
            <a:avLst/>
          </a:prstGeom>
          <a:noFill/>
        </p:spPr>
        <p:txBody>
          <a:bodyPr wrap="square" rtlCol="0">
            <a:spAutoFit/>
          </a:bodyPr>
          <a:lstStyle/>
          <a:p>
            <a:r>
              <a:rPr lang="en-US" sz="3200" b="1" dirty="0" smtClean="0"/>
              <a:t>Mormon missionaries</a:t>
            </a:r>
          </a:p>
        </p:txBody>
      </p:sp>
      <p:sp>
        <p:nvSpPr>
          <p:cNvPr id="5" name="Rectangle 4"/>
          <p:cNvSpPr/>
          <p:nvPr/>
        </p:nvSpPr>
        <p:spPr>
          <a:xfrm>
            <a:off x="0" y="713232"/>
            <a:ext cx="9144000" cy="704088"/>
          </a:xfrm>
          <a:prstGeom prst="rect">
            <a:avLst/>
          </a:prstGeom>
          <a:solidFill>
            <a:schemeClr val="tx1">
              <a:lumMod val="75000"/>
              <a:lumOff val="25000"/>
            </a:schemeClr>
          </a:solidFill>
        </p:spPr>
        <p:txBody>
          <a:bodyPr wrap="square">
            <a:spAutoFit/>
          </a:bodyPr>
          <a:lstStyle/>
          <a:p>
            <a:pPr algn="ctr"/>
            <a:r>
              <a:rPr lang="en-US" sz="4000" spc="100" dirty="0" smtClean="0">
                <a:solidFill>
                  <a:schemeClr val="bg1"/>
                </a:solidFill>
                <a:latin typeface="Monotype Corsiva" pitchFamily="66" charset="0"/>
              </a:rPr>
              <a:t>"Go ye therefore, and teach all nations"</a:t>
            </a:r>
            <a:endParaRPr lang="en-US" sz="4000" spc="100" dirty="0">
              <a:solidFill>
                <a:schemeClr val="bg1"/>
              </a:solidFill>
              <a:latin typeface="Monotype Corsiva" pitchFamily="66" charset="0"/>
            </a:endParaRPr>
          </a:p>
        </p:txBody>
      </p:sp>
      <p:sp>
        <p:nvSpPr>
          <p:cNvPr id="11" name="TextBox 10"/>
          <p:cNvSpPr txBox="1"/>
          <p:nvPr/>
        </p:nvSpPr>
        <p:spPr>
          <a:xfrm>
            <a:off x="2057400" y="1371600"/>
            <a:ext cx="4663905" cy="769441"/>
          </a:xfrm>
          <a:prstGeom prst="rect">
            <a:avLst/>
          </a:prstGeom>
          <a:noFill/>
        </p:spPr>
        <p:txBody>
          <a:bodyPr wrap="none" rtlCol="0">
            <a:spAutoFit/>
          </a:bodyPr>
          <a:lstStyle/>
          <a:p>
            <a:r>
              <a:rPr lang="en-US" sz="4400" b="1" dirty="0" smtClean="0"/>
              <a:t>STEP 1:  conversion</a:t>
            </a:r>
            <a:endParaRPr lang="en-US" sz="4400" b="1" dirty="0"/>
          </a:p>
        </p:txBody>
      </p:sp>
      <p:sp useBgFill="1">
        <p:nvSpPr>
          <p:cNvPr id="12" name="TextBox 11"/>
          <p:cNvSpPr txBox="1"/>
          <p:nvPr/>
        </p:nvSpPr>
        <p:spPr>
          <a:xfrm>
            <a:off x="1905000" y="2819400"/>
            <a:ext cx="5679504" cy="769441"/>
          </a:xfrm>
          <a:prstGeom prst="rect">
            <a:avLst/>
          </a:prstGeom>
        </p:spPr>
        <p:txBody>
          <a:bodyPr wrap="none" rtlCol="0">
            <a:spAutoFit/>
          </a:bodyPr>
          <a:lstStyle/>
          <a:p>
            <a:r>
              <a:rPr lang="en-US" sz="4400" b="1" dirty="0" smtClean="0"/>
              <a:t>STEP 2:  gather to ‘Zion’</a:t>
            </a:r>
            <a:endParaRPr lang="en-US" sz="4400" b="1" dirty="0"/>
          </a:p>
        </p:txBody>
      </p:sp>
      <p:pic>
        <p:nvPicPr>
          <p:cNvPr id="131075" name="Picture 3"/>
          <p:cNvPicPr>
            <a:picLocks noChangeAspect="1" noChangeArrowheads="1"/>
          </p:cNvPicPr>
          <p:nvPr/>
        </p:nvPicPr>
        <p:blipFill>
          <a:blip r:embed="rId3"/>
          <a:srcRect/>
          <a:stretch>
            <a:fillRect/>
          </a:stretch>
        </p:blipFill>
        <p:spPr bwMode="auto">
          <a:xfrm>
            <a:off x="2514600" y="3581400"/>
            <a:ext cx="4574101" cy="3276600"/>
          </a:xfrm>
          <a:prstGeom prst="rect">
            <a:avLst/>
          </a:prstGeom>
          <a:noFill/>
          <a:ln w="50800">
            <a:solidFill>
              <a:schemeClr val="accent3">
                <a:lumMod val="75000"/>
              </a:schemeClr>
            </a:solidFill>
            <a:miter lim="800000"/>
            <a:headEnd/>
            <a:tailEnd/>
          </a:ln>
          <a:effectLst/>
        </p:spPr>
      </p:pic>
      <p:sp>
        <p:nvSpPr>
          <p:cNvPr id="10" name="Rectangle 9"/>
          <p:cNvSpPr/>
          <p:nvPr/>
        </p:nvSpPr>
        <p:spPr>
          <a:xfrm>
            <a:off x="0" y="2133600"/>
            <a:ext cx="9144000" cy="707886"/>
          </a:xfrm>
          <a:prstGeom prst="rect">
            <a:avLst/>
          </a:prstGeom>
          <a:solidFill>
            <a:schemeClr val="tx1">
              <a:lumMod val="75000"/>
              <a:lumOff val="25000"/>
            </a:schemeClr>
          </a:solidFill>
        </p:spPr>
        <p:txBody>
          <a:bodyPr wrap="square">
            <a:spAutoFit/>
          </a:bodyPr>
          <a:lstStyle/>
          <a:p>
            <a:pPr algn="ctr" fontAlgn="base"/>
            <a:r>
              <a:rPr lang="en-US" sz="4000" spc="100" dirty="0" smtClean="0">
                <a:solidFill>
                  <a:schemeClr val="bg1"/>
                </a:solidFill>
                <a:latin typeface="Monotype Corsiva" pitchFamily="66" charset="0"/>
              </a:rPr>
              <a:t>“Ye shall be gathered in unto one place . . .”</a:t>
            </a:r>
          </a:p>
        </p:txBody>
      </p:sp>
      <p:sp>
        <p:nvSpPr>
          <p:cNvPr id="13" name="TextBox 12"/>
          <p:cNvSpPr txBox="1"/>
          <p:nvPr/>
        </p:nvSpPr>
        <p:spPr>
          <a:xfrm>
            <a:off x="0" y="3657600"/>
            <a:ext cx="9144000" cy="584775"/>
          </a:xfrm>
          <a:prstGeom prst="rect">
            <a:avLst/>
          </a:prstGeom>
          <a:noFill/>
        </p:spPr>
        <p:txBody>
          <a:bodyPr wrap="square" rtlCol="0">
            <a:spAutoFit/>
          </a:bodyPr>
          <a:lstStyle/>
          <a:p>
            <a:pPr algn="ctr"/>
            <a:r>
              <a:rPr lang="en-US" sz="3200" b="1" dirty="0" smtClean="0"/>
              <a:t>Why are converts encouraged to come to Utah Terr.?</a:t>
            </a:r>
          </a:p>
        </p:txBody>
      </p:sp>
      <p:sp>
        <p:nvSpPr>
          <p:cNvPr id="14" name="TextBox 13"/>
          <p:cNvSpPr txBox="1"/>
          <p:nvPr/>
        </p:nvSpPr>
        <p:spPr>
          <a:xfrm>
            <a:off x="0" y="4267200"/>
            <a:ext cx="9144000" cy="553998"/>
          </a:xfrm>
          <a:prstGeom prst="rect">
            <a:avLst/>
          </a:prstGeom>
          <a:noFill/>
        </p:spPr>
        <p:txBody>
          <a:bodyPr wrap="square" rtlCol="0">
            <a:spAutoFit/>
          </a:bodyPr>
          <a:lstStyle/>
          <a:p>
            <a:r>
              <a:rPr lang="en-US" sz="3000" b="1" dirty="0" smtClean="0"/>
              <a:t>  1) permanent population for economic self-sufficiency</a:t>
            </a:r>
          </a:p>
        </p:txBody>
      </p:sp>
      <p:sp>
        <p:nvSpPr>
          <p:cNvPr id="15" name="TextBox 14"/>
          <p:cNvSpPr txBox="1"/>
          <p:nvPr/>
        </p:nvSpPr>
        <p:spPr>
          <a:xfrm>
            <a:off x="0" y="4800600"/>
            <a:ext cx="9144000" cy="553998"/>
          </a:xfrm>
          <a:prstGeom prst="rect">
            <a:avLst/>
          </a:prstGeom>
          <a:noFill/>
        </p:spPr>
        <p:txBody>
          <a:bodyPr wrap="square" rtlCol="0">
            <a:spAutoFit/>
          </a:bodyPr>
          <a:lstStyle/>
          <a:p>
            <a:r>
              <a:rPr lang="en-US" sz="3000" b="1" dirty="0" smtClean="0"/>
              <a:t>  2) place of refuge from worldly persecution &amp; sin</a:t>
            </a:r>
          </a:p>
        </p:txBody>
      </p:sp>
      <p:sp>
        <p:nvSpPr>
          <p:cNvPr id="16" name="Oval 15"/>
          <p:cNvSpPr/>
          <p:nvPr/>
        </p:nvSpPr>
        <p:spPr>
          <a:xfrm>
            <a:off x="5943600" y="2895600"/>
            <a:ext cx="1600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6934201" y="3131820"/>
            <a:ext cx="1981200" cy="1059180"/>
            <a:chOff x="6934201" y="3131820"/>
            <a:chExt cx="1981200" cy="1059180"/>
          </a:xfrm>
        </p:grpSpPr>
        <p:sp>
          <p:nvSpPr>
            <p:cNvPr id="18" name="Freeform 17"/>
            <p:cNvSpPr/>
            <p:nvPr/>
          </p:nvSpPr>
          <p:spPr>
            <a:xfrm>
              <a:off x="7604760" y="3131820"/>
              <a:ext cx="1046480" cy="556260"/>
            </a:xfrm>
            <a:custGeom>
              <a:avLst/>
              <a:gdLst>
                <a:gd name="connsiteX0" fmla="*/ 1021080 w 1043940"/>
                <a:gd name="connsiteY0" fmla="*/ 556260 h 556260"/>
                <a:gd name="connsiteX1" fmla="*/ 1005840 w 1043940"/>
                <a:gd name="connsiteY1" fmla="*/ 327660 h 556260"/>
                <a:gd name="connsiteX2" fmla="*/ 960120 w 1043940"/>
                <a:gd name="connsiteY2" fmla="*/ 175260 h 556260"/>
                <a:gd name="connsiteX3" fmla="*/ 502920 w 1043940"/>
                <a:gd name="connsiteY3" fmla="*/ 22860 h 556260"/>
                <a:gd name="connsiteX4" fmla="*/ 0 w 1043940"/>
                <a:gd name="connsiteY4" fmla="*/ 38100 h 556260"/>
                <a:gd name="connsiteX0" fmla="*/ 1021080 w 1046480"/>
                <a:gd name="connsiteY0" fmla="*/ 556260 h 556260"/>
                <a:gd name="connsiteX1" fmla="*/ 960120 w 1046480"/>
                <a:gd name="connsiteY1" fmla="*/ 175260 h 556260"/>
                <a:gd name="connsiteX2" fmla="*/ 502920 w 1046480"/>
                <a:gd name="connsiteY2" fmla="*/ 22860 h 556260"/>
                <a:gd name="connsiteX3" fmla="*/ 0 w 1046480"/>
                <a:gd name="connsiteY3" fmla="*/ 38100 h 556260"/>
              </a:gdLst>
              <a:ahLst/>
              <a:cxnLst>
                <a:cxn ang="0">
                  <a:pos x="connsiteX0" y="connsiteY0"/>
                </a:cxn>
                <a:cxn ang="0">
                  <a:pos x="connsiteX1" y="connsiteY1"/>
                </a:cxn>
                <a:cxn ang="0">
                  <a:pos x="connsiteX2" y="connsiteY2"/>
                </a:cxn>
                <a:cxn ang="0">
                  <a:pos x="connsiteX3" y="connsiteY3"/>
                </a:cxn>
              </a:cxnLst>
              <a:rect l="l" t="t" r="r" b="b"/>
              <a:pathLst>
                <a:path w="1046480" h="556260">
                  <a:moveTo>
                    <a:pt x="1021080" y="556260"/>
                  </a:moveTo>
                  <a:cubicBezTo>
                    <a:pt x="1008380" y="476885"/>
                    <a:pt x="1046480" y="264160"/>
                    <a:pt x="960120" y="175260"/>
                  </a:cubicBezTo>
                  <a:cubicBezTo>
                    <a:pt x="873760" y="86360"/>
                    <a:pt x="662940" y="45720"/>
                    <a:pt x="502920" y="22860"/>
                  </a:cubicBezTo>
                  <a:cubicBezTo>
                    <a:pt x="342900" y="0"/>
                    <a:pt x="171450" y="19050"/>
                    <a:pt x="0" y="38100"/>
                  </a:cubicBezTo>
                </a:path>
              </a:pathLst>
            </a:custGeom>
            <a:ln w="101600">
              <a:solidFill>
                <a:srgbClr val="FF0000"/>
              </a:solidFill>
              <a:tailEnd type="triangle"/>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6934201" y="3581400"/>
              <a:ext cx="1981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p:cNvSpPr txBox="1"/>
          <p:nvPr/>
        </p:nvSpPr>
        <p:spPr>
          <a:xfrm>
            <a:off x="0" y="5638800"/>
            <a:ext cx="9144000" cy="707886"/>
          </a:xfrm>
          <a:prstGeom prst="rect">
            <a:avLst/>
          </a:prstGeom>
          <a:noFill/>
        </p:spPr>
        <p:txBody>
          <a:bodyPr wrap="square" rtlCol="0">
            <a:spAutoFit/>
          </a:bodyPr>
          <a:lstStyle/>
          <a:p>
            <a:pPr algn="ctr"/>
            <a:r>
              <a:rPr lang="en-US" sz="4000" b="1" dirty="0" smtClean="0"/>
              <a:t>Mary’s family emigrates to ‘Zion</a:t>
            </a:r>
          </a:p>
        </p:txBody>
      </p:sp>
      <p:sp>
        <p:nvSpPr>
          <p:cNvPr id="22" name="Oval 21"/>
          <p:cNvSpPr/>
          <p:nvPr/>
        </p:nvSpPr>
        <p:spPr>
          <a:xfrm>
            <a:off x="6934200" y="3581400"/>
            <a:ext cx="1981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6781801" y="4160520"/>
            <a:ext cx="1943100" cy="2087880"/>
            <a:chOff x="7315201" y="2103120"/>
            <a:chExt cx="1943100" cy="2087880"/>
          </a:xfrm>
        </p:grpSpPr>
        <p:sp>
          <p:nvSpPr>
            <p:cNvPr id="24" name="Freeform 23"/>
            <p:cNvSpPr/>
            <p:nvPr/>
          </p:nvSpPr>
          <p:spPr>
            <a:xfrm>
              <a:off x="8549641" y="2103120"/>
              <a:ext cx="708660" cy="1584960"/>
            </a:xfrm>
            <a:custGeom>
              <a:avLst/>
              <a:gdLst>
                <a:gd name="connsiteX0" fmla="*/ 1021080 w 1043940"/>
                <a:gd name="connsiteY0" fmla="*/ 556260 h 556260"/>
                <a:gd name="connsiteX1" fmla="*/ 1005840 w 1043940"/>
                <a:gd name="connsiteY1" fmla="*/ 327660 h 556260"/>
                <a:gd name="connsiteX2" fmla="*/ 960120 w 1043940"/>
                <a:gd name="connsiteY2" fmla="*/ 175260 h 556260"/>
                <a:gd name="connsiteX3" fmla="*/ 502920 w 1043940"/>
                <a:gd name="connsiteY3" fmla="*/ 22860 h 556260"/>
                <a:gd name="connsiteX4" fmla="*/ 0 w 1043940"/>
                <a:gd name="connsiteY4" fmla="*/ 38100 h 556260"/>
                <a:gd name="connsiteX0" fmla="*/ 1021080 w 1046480"/>
                <a:gd name="connsiteY0" fmla="*/ 556260 h 556260"/>
                <a:gd name="connsiteX1" fmla="*/ 960120 w 1046480"/>
                <a:gd name="connsiteY1" fmla="*/ 175260 h 556260"/>
                <a:gd name="connsiteX2" fmla="*/ 502920 w 1046480"/>
                <a:gd name="connsiteY2" fmla="*/ 22860 h 556260"/>
                <a:gd name="connsiteX3" fmla="*/ 0 w 1046480"/>
                <a:gd name="connsiteY3" fmla="*/ 38100 h 556260"/>
                <a:gd name="connsiteX0" fmla="*/ 523240 w 664210"/>
                <a:gd name="connsiteY0" fmla="*/ 1604010 h 1604010"/>
                <a:gd name="connsiteX1" fmla="*/ 462280 w 664210"/>
                <a:gd name="connsiteY1" fmla="*/ 1223010 h 1604010"/>
                <a:gd name="connsiteX2" fmla="*/ 5080 w 664210"/>
                <a:gd name="connsiteY2" fmla="*/ 1070610 h 1604010"/>
                <a:gd name="connsiteX3" fmla="*/ 492760 w 664210"/>
                <a:gd name="connsiteY3" fmla="*/ 19050 h 1604010"/>
                <a:gd name="connsiteX0" fmla="*/ 66040 w 66040"/>
                <a:gd name="connsiteY0" fmla="*/ 1584960 h 1584960"/>
                <a:gd name="connsiteX1" fmla="*/ 5080 w 66040"/>
                <a:gd name="connsiteY1" fmla="*/ 1203960 h 1584960"/>
                <a:gd name="connsiteX2" fmla="*/ 35560 w 66040"/>
                <a:gd name="connsiteY2" fmla="*/ 0 h 1584960"/>
                <a:gd name="connsiteX0" fmla="*/ 12700 w 746760"/>
                <a:gd name="connsiteY0" fmla="*/ 1584960 h 1584960"/>
                <a:gd name="connsiteX1" fmla="*/ 637540 w 746760"/>
                <a:gd name="connsiteY1" fmla="*/ 1203960 h 1584960"/>
                <a:gd name="connsiteX2" fmla="*/ 668020 w 746760"/>
                <a:gd name="connsiteY2" fmla="*/ 0 h 1584960"/>
                <a:gd name="connsiteX0" fmla="*/ 0 w 734060"/>
                <a:gd name="connsiteY0" fmla="*/ 1584960 h 1584960"/>
                <a:gd name="connsiteX1" fmla="*/ 624840 w 734060"/>
                <a:gd name="connsiteY1" fmla="*/ 1203960 h 1584960"/>
                <a:gd name="connsiteX2" fmla="*/ 655320 w 734060"/>
                <a:gd name="connsiteY2" fmla="*/ 0 h 1584960"/>
                <a:gd name="connsiteX0" fmla="*/ 0 w 618671"/>
                <a:gd name="connsiteY0" fmla="*/ 1584960 h 1584960"/>
                <a:gd name="connsiteX1" fmla="*/ 15240 w 618671"/>
                <a:gd name="connsiteY1" fmla="*/ 1203960 h 1584960"/>
                <a:gd name="connsiteX2" fmla="*/ 45720 w 618671"/>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Lst>
              <a:ahLst/>
              <a:cxnLst>
                <a:cxn ang="0">
                  <a:pos x="connsiteX0" y="connsiteY0"/>
                </a:cxn>
                <a:cxn ang="0">
                  <a:pos x="connsiteX1" y="connsiteY1"/>
                </a:cxn>
                <a:cxn ang="0">
                  <a:pos x="connsiteX2" y="connsiteY2"/>
                </a:cxn>
              </a:cxnLst>
              <a:rect l="l" t="t" r="r" b="b"/>
              <a:pathLst>
                <a:path w="708660" h="1584960">
                  <a:moveTo>
                    <a:pt x="0" y="1584960"/>
                  </a:moveTo>
                  <a:cubicBezTo>
                    <a:pt x="618671" y="1489256"/>
                    <a:pt x="693420" y="1087120"/>
                    <a:pt x="701040" y="822960"/>
                  </a:cubicBezTo>
                  <a:cubicBezTo>
                    <a:pt x="708660" y="558800"/>
                    <a:pt x="284299" y="332468"/>
                    <a:pt x="45720" y="0"/>
                  </a:cubicBezTo>
                </a:path>
              </a:pathLst>
            </a:custGeom>
            <a:ln w="101600">
              <a:solidFill>
                <a:srgbClr val="FF0000"/>
              </a:solidFill>
              <a:tailEnd type="triangle"/>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Oval 24"/>
            <p:cNvSpPr/>
            <p:nvPr/>
          </p:nvSpPr>
          <p:spPr>
            <a:xfrm>
              <a:off x="7315201" y="3581400"/>
              <a:ext cx="14478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bg/>
                                          </p:spTgt>
                                        </p:tgtEl>
                                        <p:attrNameLst>
                                          <p:attrName>style.visibility</p:attrName>
                                        </p:attrNameLst>
                                      </p:cBhvr>
                                      <p:to>
                                        <p:strVal val="visible"/>
                                      </p:to>
                                    </p:set>
                                    <p:animEffect transition="in" filter="fade">
                                      <p:cBhvr>
                                        <p:cTn id="12" dur="1000"/>
                                        <p:tgtEl>
                                          <p:spTgt spid="10">
                                            <p:bg/>
                                          </p:spTgt>
                                        </p:tgtEl>
                                      </p:cBhvr>
                                    </p:animEffect>
                                  </p:childTnLst>
                                </p:cTn>
                              </p:par>
                              <p:par>
                                <p:cTn id="13" presetID="22" presetClass="entr" presetSubtype="8" fill="hold" nodeType="withEffect">
                                  <p:stCondLst>
                                    <p:cond delay="50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wipe(left)">
                                      <p:cBhvr>
                                        <p:cTn id="15" dur="2000"/>
                                        <p:tgtEl>
                                          <p:spTgt spid="10">
                                            <p:txEl>
                                              <p:pRg st="0" end="0"/>
                                            </p:txEl>
                                          </p:spTgt>
                                        </p:tgtEl>
                                      </p:cBhvr>
                                    </p:animEffect>
                                  </p:childTnLst>
                                </p:cTn>
                              </p:par>
                              <p:par>
                                <p:cTn id="16" presetID="10" presetClass="entr" presetSubtype="0" fill="hold" nodeType="withEffect">
                                  <p:stCondLst>
                                    <p:cond delay="2000"/>
                                  </p:stCondLst>
                                  <p:childTnLst>
                                    <p:set>
                                      <p:cBhvr>
                                        <p:cTn id="17" dur="1" fill="hold">
                                          <p:stCondLst>
                                            <p:cond delay="0"/>
                                          </p:stCondLst>
                                        </p:cTn>
                                        <p:tgtEl>
                                          <p:spTgt spid="131075"/>
                                        </p:tgtEl>
                                        <p:attrNameLst>
                                          <p:attrName>style.visibility</p:attrName>
                                        </p:attrNameLst>
                                      </p:cBhvr>
                                      <p:to>
                                        <p:strVal val="visible"/>
                                      </p:to>
                                    </p:set>
                                    <p:animEffect transition="in" filter="fade">
                                      <p:cBhvr>
                                        <p:cTn id="18" dur="1000"/>
                                        <p:tgtEl>
                                          <p:spTgt spid="13107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1000"/>
                                        <p:tgtEl>
                                          <p:spTgt spid="131075"/>
                                        </p:tgtEl>
                                      </p:cBhvr>
                                    </p:animEffect>
                                    <p:set>
                                      <p:cBhvr>
                                        <p:cTn id="28" dur="1" fill="hold">
                                          <p:stCondLst>
                                            <p:cond delay="999"/>
                                          </p:stCondLst>
                                        </p:cTn>
                                        <p:tgtEl>
                                          <p:spTgt spid="131075"/>
                                        </p:tgtEl>
                                        <p:attrNameLst>
                                          <p:attrName>style.visibility</p:attrName>
                                        </p:attrNameLst>
                                      </p:cBhvr>
                                      <p:to>
                                        <p:strVal val="hidden"/>
                                      </p:to>
                                    </p:se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20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down)">
                                      <p:cBhvr>
                                        <p:cTn id="37" dur="1000"/>
                                        <p:tgtEl>
                                          <p:spTgt spid="20"/>
                                        </p:tgtEl>
                                      </p:cBhvr>
                                    </p:animEffect>
                                  </p:childTnLst>
                                </p:cTn>
                              </p:par>
                              <p:par>
                                <p:cTn id="38" presetID="22" presetClass="entr" presetSubtype="2" fill="hold" grpId="0" nodeType="withEffect">
                                  <p:stCondLst>
                                    <p:cond delay="1000"/>
                                  </p:stCondLst>
                                  <p:childTnLst>
                                    <p:set>
                                      <p:cBhvr>
                                        <p:cTn id="39" dur="1" fill="hold">
                                          <p:stCondLst>
                                            <p:cond delay="0"/>
                                          </p:stCondLst>
                                        </p:cTn>
                                        <p:tgtEl>
                                          <p:spTgt spid="16"/>
                                        </p:tgtEl>
                                        <p:attrNameLst>
                                          <p:attrName>style.visibility</p:attrName>
                                        </p:attrNameLst>
                                      </p:cBhvr>
                                      <p:to>
                                        <p:strVal val="visible"/>
                                      </p:to>
                                    </p:set>
                                    <p:animEffect transition="in" filter="wipe(right)">
                                      <p:cBhvr>
                                        <p:cTn id="40" dur="10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2000"/>
                                        <p:tgtEl>
                                          <p:spTgt spid="14"/>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2000"/>
                                        <p:tgtEl>
                                          <p:spTgt spid="15"/>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xit" presetSubtype="0" fill="hold" grpId="1" nodeType="clickEffect">
                                  <p:stCondLst>
                                    <p:cond delay="0"/>
                                  </p:stCondLst>
                                  <p:childTnLst>
                                    <p:animEffect transition="out" filter="fade">
                                      <p:cBhvr>
                                        <p:cTn id="54" dur="1000"/>
                                        <p:tgtEl>
                                          <p:spTgt spid="16"/>
                                        </p:tgtEl>
                                      </p:cBhvr>
                                    </p:animEffect>
                                    <p:set>
                                      <p:cBhvr>
                                        <p:cTn id="55" dur="1" fill="hold">
                                          <p:stCondLst>
                                            <p:cond delay="999"/>
                                          </p:stCondLst>
                                        </p:cTn>
                                        <p:tgtEl>
                                          <p:spTgt spid="16"/>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1000"/>
                                        <p:tgtEl>
                                          <p:spTgt spid="20"/>
                                        </p:tgtEl>
                                      </p:cBhvr>
                                    </p:animEffect>
                                    <p:set>
                                      <p:cBhvr>
                                        <p:cTn id="58" dur="1" fill="hold">
                                          <p:stCondLst>
                                            <p:cond delay="999"/>
                                          </p:stCondLst>
                                        </p:cTn>
                                        <p:tgtEl>
                                          <p:spTgt spid="20"/>
                                        </p:tgtEl>
                                        <p:attrNameLst>
                                          <p:attrName>style.visibility</p:attrName>
                                        </p:attrNameLst>
                                      </p:cBhvr>
                                      <p:to>
                                        <p:strVal val="hidden"/>
                                      </p:to>
                                    </p:set>
                                  </p:childTnLst>
                                </p:cTn>
                              </p:par>
                            </p:childTnLst>
                          </p:cTn>
                        </p:par>
                        <p:par>
                          <p:cTn id="59" fill="hold">
                            <p:stCondLst>
                              <p:cond delay="1000"/>
                            </p:stCondLst>
                            <p:childTnLst>
                              <p:par>
                                <p:cTn id="60" presetID="22" presetClass="entr" presetSubtype="8"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wipe(left)">
                                      <p:cBhvr>
                                        <p:cTn id="62" dur="1000"/>
                                        <p:tgtEl>
                                          <p:spTgt spid="21"/>
                                        </p:tgtEl>
                                      </p:cBhvr>
                                    </p:animEffect>
                                  </p:childTnLst>
                                </p:cTn>
                              </p:par>
                            </p:childTnLst>
                          </p:cTn>
                        </p:par>
                        <p:par>
                          <p:cTn id="63" fill="hold">
                            <p:stCondLst>
                              <p:cond delay="2000"/>
                            </p:stCondLst>
                            <p:childTnLst>
                              <p:par>
                                <p:cTn id="64" presetID="22" presetClass="entr" presetSubtype="4" fill="hold" nodeType="after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down)">
                                      <p:cBhvr>
                                        <p:cTn id="66" dur="1000"/>
                                        <p:tgtEl>
                                          <p:spTgt spid="23"/>
                                        </p:tgtEl>
                                      </p:cBhvr>
                                    </p:animEffect>
                                  </p:childTnLst>
                                </p:cTn>
                              </p:par>
                              <p:par>
                                <p:cTn id="67" presetID="22" presetClass="entr" presetSubtype="4" fill="hold" grpId="0" nodeType="withEffect">
                                  <p:stCondLst>
                                    <p:cond delay="1000"/>
                                  </p:stCondLst>
                                  <p:childTnLst>
                                    <p:set>
                                      <p:cBhvr>
                                        <p:cTn id="68" dur="1" fill="hold">
                                          <p:stCondLst>
                                            <p:cond delay="0"/>
                                          </p:stCondLst>
                                        </p:cTn>
                                        <p:tgtEl>
                                          <p:spTgt spid="22"/>
                                        </p:tgtEl>
                                        <p:attrNameLst>
                                          <p:attrName>style.visibility</p:attrName>
                                        </p:attrNameLst>
                                      </p:cBhvr>
                                      <p:to>
                                        <p:strVal val="visible"/>
                                      </p:to>
                                    </p:set>
                                    <p:animEffect transition="in" filter="wipe(down)">
                                      <p:cBhvr>
                                        <p:cTn id="69"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0" grpId="0" build="allAtOnce" animBg="1"/>
      <p:bldP spid="13" grpId="0"/>
      <p:bldP spid="14" grpId="0"/>
      <p:bldP spid="15" grpId="0"/>
      <p:bldP spid="16" grpId="0" animBg="1"/>
      <p:bldP spid="16" grpId="1" animBg="1"/>
      <p:bldP spid="21" grpId="0"/>
      <p:bldP spid="22"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https://mormonmigration.lib.byu.edu/explore/</a:t>
            </a:r>
            <a:endParaRPr lang="en-US" dirty="0" smtClean="0"/>
          </a:p>
          <a:p>
            <a:r>
              <a:rPr lang="en-US" b="1" dirty="0" smtClean="0"/>
              <a:t>Bound for Zion: The Ten- and Thirteen-Pound Emigrating Companies, 1853-54</a:t>
            </a:r>
          </a:p>
          <a:p>
            <a:r>
              <a:rPr lang="en-US" dirty="0" smtClean="0"/>
              <a:t>	 “Most immigrants to Utah, who came primarily from Great Britain and Scandinavia, had never ventured more than a few miles from their doorsteps and could not imagine the vast distances they would have to travel.  What impelled these zealous believers to immigrate, not just to the eastern seaboard of America as so many others from Europe had done but to go another thousand miles inland from the then-frontier on the Missouri River?”</a:t>
            </a:r>
            <a:br>
              <a:rPr lang="en-US" dirty="0" smtClean="0"/>
            </a:br>
            <a:r>
              <a:rPr lang="en-US" dirty="0" smtClean="0"/>
              <a:t>	“The great impetus came from a belief integral to the LDS faith in the mid-nineteenth century: “gathering to Zion.” Believed literally and fervently, this tenet was nearly as fundamental as baptism. It reenacted the gathering of the Israelites to the Promised Land and was a necessary preparation for the coming of Christ in the “Last Days.” For the individual, it was the only way one might receive the full ordinances of the faith, for these had to be performed in a temple, the “House of the Lord.”</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50229135"/>
          </a:xfrm>
          <a:prstGeom prst="rect">
            <a:avLst/>
          </a:prstGeom>
        </p:spPr>
        <p:txBody>
          <a:bodyPr wrap="square">
            <a:spAutoFit/>
          </a:bodyPr>
          <a:lstStyle/>
          <a:p>
            <a:r>
              <a:rPr lang="en-US" dirty="0" smtClean="0">
                <a:hlinkClick r:id="rId3"/>
              </a:rPr>
              <a:t>https://www.lds.org/ensign/1975/07/coming-to-zion-saga-of-the-gathering?lang=eng</a:t>
            </a:r>
            <a:endParaRPr lang="en-US" dirty="0" smtClean="0"/>
          </a:p>
          <a:p>
            <a:pPr fontAlgn="base"/>
            <a:r>
              <a:rPr lang="en-US" dirty="0" smtClean="0"/>
              <a:t>Coming to Zion:		</a:t>
            </a:r>
            <a:r>
              <a:rPr lang="en-US" b="1" dirty="0" smtClean="0"/>
              <a:t>Saga of the Gathering</a:t>
            </a:r>
            <a:endParaRPr lang="en-US" dirty="0" smtClean="0"/>
          </a:p>
          <a:p>
            <a:pPr fontAlgn="base"/>
            <a:r>
              <a:rPr lang="en-US" dirty="0" smtClean="0"/>
              <a:t>	 More than 80,000 converts came from Europe between 1840 and 1900 in what one historian called “the largest and most successful group immigration in United States history.” In addition, other thousands in this century have come on their own from all over the world to make their homes among the Saints.  During the 19th century, “gathering” to Zion was the second step after conversion. The phrase comes from a revelation given shortly after the Church was organized in 1830 to New York members:</a:t>
            </a:r>
          </a:p>
          <a:p>
            <a:pPr fontAlgn="base"/>
            <a:r>
              <a:rPr lang="en-US" dirty="0" smtClean="0"/>
              <a:t>      “Ye are called to bring to pass the gathering of mine elect; for mine elect hear my voice. …</a:t>
            </a:r>
          </a:p>
          <a:p>
            <a:pPr fontAlgn="base"/>
            <a:r>
              <a:rPr lang="en-US" dirty="0" smtClean="0"/>
              <a:t>        Wherefore the decree hath gone forth from the Father that they shall be gathered in unto  </a:t>
            </a:r>
          </a:p>
          <a:p>
            <a:pPr fontAlgn="base"/>
            <a:r>
              <a:rPr lang="en-US" dirty="0" smtClean="0"/>
              <a:t>         one place upon the face of this land.” (D&amp;C 29:7–8.)</a:t>
            </a:r>
          </a:p>
          <a:p>
            <a:pPr fontAlgn="base"/>
            <a:r>
              <a:rPr lang="en-US" dirty="0" smtClean="0"/>
              <a:t>At Kirtland five years later, Joseph Smith received from Moses</a:t>
            </a:r>
          </a:p>
          <a:p>
            <a:pPr fontAlgn="base"/>
            <a:r>
              <a:rPr lang="en-US" dirty="0" smtClean="0"/>
              <a:t>        “The keys of the gathering of Israel from the four parts of the earth.” (D&amp;C 110:11.)</a:t>
            </a:r>
          </a:p>
          <a:p>
            <a:pPr fontAlgn="base"/>
            <a:r>
              <a:rPr lang="en-US" dirty="0" smtClean="0"/>
              <a:t>Converts first gathered from the United States and Canada, following Church headquarters successively from Ohio to Missouri to Illinois. To Nauvoo in 1840 came the first overseas converts from the newly opened mission field in England, and six years later nearly 4,000 British immigrants were part of the Latter-day Saint exodus from Illinois. Once relocated in the far west, the Church encouraged and assisted large-scale immigration.</a:t>
            </a:r>
          </a:p>
          <a:p>
            <a:pPr fontAlgn="base"/>
            <a:r>
              <a:rPr lang="en-US" dirty="0" smtClean="0"/>
              <a:t>	 The gathering had two major purposes. First, Zion needed to be built up. Repeatedly persecuted and driven, the Church needed a strong, permanent base with a strong population to occupy the territory and make it economically self-sufficient. Also, the pure in heart needed a place of refuge from persecution and sin. “Zion,” however, could not be equated with an easy life. </a:t>
            </a:r>
          </a:p>
          <a:p>
            <a:pPr fontAlgn="base"/>
            <a:r>
              <a:rPr lang="en-US" dirty="0" smtClean="0"/>
              <a:t>	 By 1847, a decade after missionaries first preached the gospel in England, 250 branches and 30,000 members functioned there, more members than there were in the Salt Lake Valley. Within another decade thousands of converts joined the Church throughout Europe, particularly in Scandinavia after 1850, and the spirit of gathering also touched Utah Saints to assist those who desired to come.</a:t>
            </a:r>
          </a:p>
          <a:p>
            <a:pPr fontAlgn="base"/>
            <a:r>
              <a:rPr lang="en-US" dirty="0" smtClean="0"/>
              <a:t>	Of central importance was the Perpetual Emigration Fund, sometimes called the “Poor Fund.” Established at first to help Nauvoo exiles move to Utah, it became a revolving fund raised in Utah and Europe by donations of money and goods to finance part or all of the immigrants’ journey. “We expect,” wrote Brigham Young in 1849, “that all who are benefited by its [Fund] operations will be willing to reimburse that amount as soon as they are able.”</a:t>
            </a:r>
            <a:r>
              <a:rPr lang="en-US" baseline="30000" dirty="0" smtClean="0">
                <a:hlinkClick r:id="rId3"/>
              </a:rPr>
              <a:t>2</a:t>
            </a:r>
            <a:r>
              <a:rPr lang="en-US" dirty="0" smtClean="0"/>
              <a:t> Such repayments would fund the next immigrants.</a:t>
            </a:r>
          </a:p>
          <a:p>
            <a:pPr fontAlgn="base"/>
            <a:r>
              <a:rPr lang="en-US" dirty="0" smtClean="0"/>
              <a:t>	Due to fund limitations, leaders usually selected those on whose behalf Utah relatives had made donations, converts with needed skills, or converts of ten years or more. Peak usage of P.E.F. funds and equipment came in the mid-1850s when one out of every three immigrants was fully subsidized by the Church. Although the loan monies were exhausted by 1857, the P.E.F. Company continued to provide purchasing and organizational benefits until it was dissolved by Congress in 1887.</a:t>
            </a:r>
          </a:p>
          <a:p>
            <a:pPr fontAlgn="base"/>
            <a:r>
              <a:rPr lang="en-US" dirty="0" smtClean="0"/>
              <a:t>	Thousands found other means to finance their migrations. Many received help from relatives and friends. Anders </a:t>
            </a:r>
            <a:r>
              <a:rPr lang="en-US" dirty="0" err="1" smtClean="0"/>
              <a:t>Eliason</a:t>
            </a:r>
            <a:r>
              <a:rPr lang="en-US" dirty="0" smtClean="0"/>
              <a:t>, a well-to-do Swedish landowner, helped send 100 immigrants. Others made the journey to Zion in two laps, stopping along the way to earn money. Also, Utah settlements and European branches raised special immigration funds; Utah contributed $70,000 in 1868. Despite Church programs and donations, however, many Saints had to wait—sometimes 15 to 25 years—before finding means to gather to Zion.</a:t>
            </a:r>
          </a:p>
          <a:p>
            <a:pPr fontAlgn="base"/>
            <a:r>
              <a:rPr lang="en-US" dirty="0" smtClean="0"/>
              <a:t>	 U.S. historian H. H. Bancroft stresses the difficulty of reaching pre-railroad Utah: “Excepting perhaps some parts of Soudan,” he wrote, “there were … few places in the world more difficult to reach than the valley of the Great Salt Lake.”</a:t>
            </a:r>
            <a:r>
              <a:rPr lang="en-US" baseline="30000" dirty="0" smtClean="0"/>
              <a:t> </a:t>
            </a:r>
            <a:r>
              <a:rPr lang="en-US" dirty="0" smtClean="0"/>
              <a:t> For immigrants, the journey across ocean, plains, and mountains totaled 5,000 miles. But thanks to Church organizational skills and resources, most immigrants avoided many hardships and mistakes that usually plagued inexperienced travelers.</a:t>
            </a:r>
          </a:p>
          <a:p>
            <a:pPr fontAlgn="base"/>
            <a:r>
              <a:rPr lang="en-US" dirty="0" smtClean="0"/>
              <a:t>	Liverpool, England, served as departure point for Latter-day Saint British and European immigrants (75 percent of whom traveled as families—unlike general European immigration). There, Church agents chartered ships, in whole or part, for the long Atlantic voyage and purchased </a:t>
            </a:r>
            <a:r>
              <a:rPr lang="en-US" dirty="0" err="1" smtClean="0"/>
              <a:t>tinware</a:t>
            </a:r>
            <a:r>
              <a:rPr lang="en-US" dirty="0" smtClean="0"/>
              <a:t>, wagon cover and tent materials, and other necessary provisions. Once aboard ship, the immigrant companies, ranging in size from a dozen to 800 souls, were organized into wards. Eight hundred emigrants aboard the </a:t>
            </a:r>
            <a:r>
              <a:rPr lang="en-US" i="1" dirty="0" smtClean="0"/>
              <a:t>William </a:t>
            </a:r>
            <a:r>
              <a:rPr lang="en-US" i="1" dirty="0" err="1" smtClean="0"/>
              <a:t>Tapscott</a:t>
            </a:r>
            <a:r>
              <a:rPr lang="en-US" i="1" dirty="0" smtClean="0"/>
              <a:t> </a:t>
            </a:r>
            <a:r>
              <a:rPr lang="en-US" dirty="0" smtClean="0"/>
              <a:t>in 1862, for example, were divided into 19 wards. Often, nationality wards were formed: the </a:t>
            </a:r>
            <a:r>
              <a:rPr lang="en-US" i="1" dirty="0" smtClean="0"/>
              <a:t>Nevada </a:t>
            </a:r>
            <a:r>
              <a:rPr lang="en-US" dirty="0" smtClean="0"/>
              <a:t>in 1872 had one British and six Scandinavian wards. The 700 Saints aboard the </a:t>
            </a:r>
            <a:r>
              <a:rPr lang="en-US" i="1" dirty="0" smtClean="0"/>
              <a:t>S.S. Wisconsin </a:t>
            </a:r>
            <a:r>
              <a:rPr lang="en-US" dirty="0" smtClean="0"/>
              <a:t>in 1877 spoke eight languages among them. Supervising the Latter-day Saint companies were presiding elders, experienced travelers who were typically missionaries returning to Utah.</a:t>
            </a:r>
          </a:p>
          <a:p>
            <a:pPr fontAlgn="base"/>
            <a:r>
              <a:rPr lang="en-US" dirty="0" smtClean="0"/>
              <a:t>	The Saints employed their time sewing together tent and wagon covers, teaching schools for children and adults—English classes were popular for continental Saints—and hearing lectures on such subjects as astronomy and agricultural improvements. Although most voyages produced a marriage or two, aboard the </a:t>
            </a:r>
            <a:r>
              <a:rPr lang="en-US" i="1" dirty="0" smtClean="0"/>
              <a:t>William </a:t>
            </a:r>
            <a:r>
              <a:rPr lang="en-US" i="1" dirty="0" err="1" smtClean="0"/>
              <a:t>Tapscott</a:t>
            </a:r>
            <a:r>
              <a:rPr lang="en-US" i="1" dirty="0" smtClean="0"/>
              <a:t> </a:t>
            </a:r>
            <a:r>
              <a:rPr lang="en-US" dirty="0" smtClean="0"/>
              <a:t>in 1849 there were 19: five English, one Swiss, and 13 Scandinavian.</a:t>
            </a:r>
          </a:p>
          <a:p>
            <a:pPr fontAlgn="base"/>
            <a:r>
              <a:rPr lang="en-US" dirty="0" smtClean="0"/>
              <a:t>	Church meetings kept the spirits up. Sabbath and weeknight meetings frequently attracted nonmember passengers and crewmen, resulting in some interesting baptisms in barrels or over the side from platforms.</a:t>
            </a:r>
          </a:p>
          <a:p>
            <a:pPr fontAlgn="base"/>
            <a:r>
              <a:rPr lang="en-US" dirty="0" smtClean="0"/>
              <a:t>	Until 1854, the ships docked at New Orleans where Latter-day Saint immigration agents helped the travelers book passage on steamboats that took them upriver to St. Louis, Missouri. From there Church wagons transported the foreigners to outfitting points in Iowa and Missouri. After 1854, to avoid river diseases, Latter-day Saint companies from Liverpool docked at Boston, New York, or Philadelphia, where Church agents arranged for railroads to take the immigrants to frontier outfitting points. Following the Civil War, steamships cut the trans-Atlantic crossing time to ten days from five or six weeks for a sailing ship.</a:t>
            </a:r>
          </a:p>
          <a:p>
            <a:pPr fontAlgn="base"/>
            <a:r>
              <a:rPr lang="en-US" dirty="0" smtClean="0"/>
              <a:t>	At outfitting camps on the plains, the travelers found their teams, purchased by Church agents, ready to receive them and their luggage. Often ten people shared one wagon and one tent. The wagons—the covers of which, like the tents, were sewn of English twilled cotton en route at sea—came supplied with flour, sugar, bacon, dried fruit, and other necessities.</a:t>
            </a:r>
          </a:p>
          <a:p>
            <a:pPr fontAlgn="base"/>
            <a:r>
              <a:rPr lang="en-US" dirty="0" smtClean="0"/>
              <a:t>	Compared to other plains traffic, Latter-day Saint wagon companies generally were larger than outfits heading for California or Oregon; for many of these inexperienced travelers, plains travel was a rapid learning experience. For example, one group of Scandinavian Saints tried to use Danish harnesses instead of the recommended American yokes, but “No sooner were these placed on the animals than they, frightened half to death, struck out in a wild run. … Crossing ditches and gulches in their frenzy, parts of the wagons were strewn by the way side.”</a:t>
            </a:r>
          </a:p>
          <a:p>
            <a:pPr fontAlgn="base"/>
            <a:r>
              <a:rPr lang="en-US" dirty="0" smtClean="0"/>
              <a:t>	The Church tried to reduce the expense of wagon trains with conveyances such as handcarts; between 1856 and 1860 3,000 Saints came to Utah in ten handcart companies. Then, during the 1860s Church team trains, consisting of mules, wagons, drivers, and supplies requisitioned from wards and stakes, made round trips from Utah to bring the immigrants to Zion during summer months. After Union Pacific tracks reached Ogden in 1869, rail travel replaced Church-sponsored transportation schemes for crossing the plains. To allow immigrant companies to travel together on westbound trains, Latter-day Saint agents at eastern ports reserved train coaches whenever possible.</a:t>
            </a:r>
          </a:p>
          <a:p>
            <a:pPr fontAlgn="base"/>
            <a:r>
              <a:rPr lang="en-US" dirty="0" smtClean="0"/>
              <a:t>	Finally reaching Salt Lake City by wagon, handcart, team train, or railroad, travel-weary European Saints gladly accepted local aid in establishing new homes. Frequently Presiding Bishop Edward Hunter or President Young personally greeted newcomers as part of official Church welcoming ceremonies. Valley Saints provided temporary food and shelter while Church leaders offered religious counsel and recommended various settlement possibilities. Friends and relatives helped some immigrants relocate, while others camped in the Salt Lake area for a time, many finding temporary employment on Church public works projects. Bishops, instructed to locate land and jobs in their wards for the new arrivals, provided important assistance as this description in the 1860s demonstrates:</a:t>
            </a:r>
          </a:p>
          <a:p>
            <a:pPr fontAlgn="base"/>
            <a:r>
              <a:rPr lang="en-US" dirty="0" smtClean="0"/>
              <a:t>	“An emigrant train had just come in, and the bishops had to put six hundred persons in the way of growing their cabbages and building their homes. One bishop said he could take five bricklayers, another two carpenters, a third a </a:t>
            </a:r>
            <a:r>
              <a:rPr lang="en-US" dirty="0" err="1" smtClean="0"/>
              <a:t>tinman</a:t>
            </a:r>
            <a:r>
              <a:rPr lang="en-US" dirty="0" smtClean="0"/>
              <a:t>, a fourth seven or eight farm-servants, and so on through the whole bunch. In a few minutes I saw that two hundred of these poor emigrants had been placed in the way of earning their daily bread.”</a:t>
            </a:r>
            <a:r>
              <a:rPr lang="en-US" baseline="30000" dirty="0" smtClean="0">
                <a:hlinkClick r:id="rId3"/>
              </a:rPr>
              <a:t>7</a:t>
            </a:r>
            <a:endParaRPr lang="en-US" dirty="0" smtClean="0"/>
          </a:p>
          <a:p>
            <a:pPr fontAlgn="base"/>
            <a:r>
              <a:rPr lang="en-US" dirty="0" smtClean="0"/>
              <a:t>	The trek across sea, plain, and mountains took faith, beginning with leaving homes, employment, and sometimes unconverted family members behind. Along the way hardly an immigrant company escaped illness or death, particularly among older people and children. For example, 21 children and two adults succumbed to measles aboard the </a:t>
            </a:r>
            <a:r>
              <a:rPr lang="en-US" i="1" dirty="0" smtClean="0"/>
              <a:t>Clara Wheeler </a:t>
            </a:r>
            <a:r>
              <a:rPr lang="en-US" dirty="0" smtClean="0"/>
              <a:t>in 1854. 	That same year cholera struck down hundreds of Saints on the plains, including 200 Scandinavians. Two years earlier a tragic explosion aboard the Mississippi steamboat </a:t>
            </a:r>
          </a:p>
          <a:p>
            <a:pPr fontAlgn="base"/>
            <a:r>
              <a:rPr lang="en-US" i="1" dirty="0" smtClean="0"/>
              <a:t>Saluda </a:t>
            </a:r>
            <a:r>
              <a:rPr lang="en-US" dirty="0" smtClean="0"/>
              <a:t>killed a score of Saints. Early snows killed hundreds in the handcart tragedy of 1856. Travel rigors and weak faith produced some dropouts along the way, while others became disillusioned upon reaching Zion, and “back-trailed” to the States or Europe.</a:t>
            </a:r>
          </a:p>
          <a:p>
            <a:pPr fontAlgn="base"/>
            <a:r>
              <a:rPr lang="en-US" dirty="0" smtClean="0"/>
              <a:t>	During the last half of the nineteenth century, federal census takers noted increasingly larger numbers of the foreign-born living in the Utah Territory. The largest block was British-born, totaling perhaps 50,000 immigrants by 1900 from England, Scotland, Wales, and Ireland. Language, except to the Welsh, was no barrier to assimilation; although unfamiliar customs, attitudes, geography, and economics caused other problems. Most British immigrants, coming from towns numbering at least 2,500 inhabitants, lacked agricultural experience and many had to become farmers when there was no way to use their urban skills.</a:t>
            </a:r>
            <a:r>
              <a:rPr lang="en-US" baseline="30000" dirty="0" smtClean="0">
                <a:hlinkClick r:id="rId3"/>
              </a:rPr>
              <a:t>8</a:t>
            </a:r>
            <a:endParaRPr lang="en-US" dirty="0" smtClean="0"/>
          </a:p>
          <a:p>
            <a:pPr fontAlgn="base"/>
            <a:r>
              <a:rPr lang="en-US" dirty="0" smtClean="0"/>
              <a:t>	By contrast, Scandinavians—with Danes accounting for more than half the 20,000 reaching Utah by 1900—included a high percentage of farmers who fit well into Utah’s agrarian economy. Language differences created nationality settlements, so that Icelanders, for instance, clustered in Spanish Fork and Danes in Sanpete County. Similar enclaves were established by German, Swiss, Dutch, and French immigrants, 6,000 of whom had settled in Utah by the turn of the century.</a:t>
            </a:r>
          </a:p>
          <a:p>
            <a:pPr fontAlgn="base"/>
            <a:r>
              <a:rPr lang="en-US" dirty="0" smtClean="0"/>
              <a:t>	In 1870, one of every three Utah residents was</a:t>
            </a:r>
          </a:p>
          <a:p>
            <a:pPr fontAlgn="base"/>
            <a:r>
              <a:rPr lang="en-US" dirty="0" smtClean="0"/>
              <a:t> foreign-born, a higher percentage than found in any states </a:t>
            </a:r>
          </a:p>
          <a:p>
            <a:pPr fontAlgn="base"/>
            <a:r>
              <a:rPr lang="en-US" dirty="0" smtClean="0"/>
              <a:t>or territories of the Union. A third of Salt Lake Stake’s 20</a:t>
            </a:r>
          </a:p>
          <a:p>
            <a:pPr fontAlgn="base"/>
            <a:r>
              <a:rPr lang="en-US" dirty="0" smtClean="0"/>
              <a:t> bishops in 1876 were foreign-born, while two of the stake </a:t>
            </a:r>
          </a:p>
          <a:p>
            <a:pPr fontAlgn="base"/>
            <a:r>
              <a:rPr lang="en-US" dirty="0" smtClean="0"/>
              <a:t>presidents had come from England and the other was born </a:t>
            </a:r>
          </a:p>
          <a:p>
            <a:pPr fontAlgn="base"/>
            <a:r>
              <a:rPr lang="en-US" dirty="0" smtClean="0"/>
              <a:t>in Scotland. From 1874 to 1931 the First Presidency always </a:t>
            </a:r>
          </a:p>
          <a:p>
            <a:pPr fontAlgn="base"/>
            <a:r>
              <a:rPr lang="en-US" dirty="0" smtClean="0"/>
              <a:t>included at least one member born outside the United States, </a:t>
            </a:r>
          </a:p>
          <a:p>
            <a:pPr fontAlgn="base"/>
            <a:r>
              <a:rPr lang="en-US" dirty="0" smtClean="0"/>
              <a:t>and over 30 members of the General Authorities are or have</a:t>
            </a:r>
          </a:p>
          <a:p>
            <a:pPr fontAlgn="base"/>
            <a:r>
              <a:rPr lang="en-US" dirty="0" smtClean="0"/>
              <a:t> been foreign-born.</a:t>
            </a:r>
          </a:p>
          <a:p>
            <a:pPr fontAlgn="base"/>
            <a:r>
              <a:rPr lang="en-US" dirty="0" smtClean="0"/>
              <a:t>	 Nineteenth-century persecutors of the Church</a:t>
            </a:r>
          </a:p>
          <a:p>
            <a:pPr fontAlgn="base"/>
            <a:r>
              <a:rPr lang="en-US" dirty="0" smtClean="0"/>
              <a:t> resented the annual arrivals of foreign converts. An 1881 </a:t>
            </a:r>
            <a:r>
              <a:rPr lang="en-US" i="1" dirty="0" smtClean="0"/>
              <a:t>Harper’s </a:t>
            </a:r>
            <a:r>
              <a:rPr lang="en-US" dirty="0" smtClean="0"/>
              <a:t>article denounced the Church for consisting of “foreigners and the children of foreigners. … It is an institution so absolutely un-American in all its requirements that it would die of its own infamies within twenty years, except for the yearly infusion of fresh serf blood from abroad.”</a:t>
            </a:r>
            <a:r>
              <a:rPr lang="en-US" baseline="30000" dirty="0" smtClean="0">
                <a:hlinkClick r:id="rId3"/>
              </a:rPr>
              <a:t>9</a:t>
            </a:r>
            <a:endParaRPr lang="en-US" dirty="0" smtClean="0"/>
          </a:p>
          <a:p>
            <a:pPr fontAlgn="base"/>
            <a:r>
              <a:rPr lang="en-US" dirty="0" smtClean="0"/>
              <a:t>	Yet this so-called “un-American” Church vigorously encouraged the “Americanization” of immigrants. Brigham Young instructed newcomers to first learn to make a living, then, “the next duty, for those who, being Danes, French, and Swiss, cannot speak it now—is to learn English; … the language of the [translated] Book of Mormon, the language of these Latter Days.”</a:t>
            </a:r>
          </a:p>
          <a:p>
            <a:pPr fontAlgn="base"/>
            <a:r>
              <a:rPr lang="en-US" dirty="0" smtClean="0"/>
              <a:t>To ensure legal title to property and to protect the Latter-day Saint vote, immigrants were repeatedly admonished to take out citizenship papers, and a high percentage did.</a:t>
            </a:r>
          </a:p>
          <a:p>
            <a:pPr fontAlgn="base"/>
            <a:r>
              <a:rPr lang="en-US" dirty="0" smtClean="0"/>
              <a:t>	By the turn of the century the Church ceased encouraging immigration of foreign converts. Mormon settlements, it was felt, no longer could support and absorb large numbers of newcomers. Further, emigration, by sapping overseas branches of strength, hampered </a:t>
            </a:r>
            <a:r>
              <a:rPr lang="en-US" dirty="0" err="1" smtClean="0"/>
              <a:t>proselyting</a:t>
            </a:r>
            <a:r>
              <a:rPr lang="en-US" dirty="0" smtClean="0"/>
              <a:t> efforts. European Saints therefore were requested to “stay and build up the work abroad,” a policy still in effect.</a:t>
            </a:r>
          </a:p>
          <a:p>
            <a:pPr fontAlgn="base"/>
            <a:r>
              <a:rPr lang="en-US" dirty="0" smtClean="0"/>
              <a:t>	On a much more modest scale, individuals still migrate to the United States without Church encouragement or assistance. Nearly 1,400 Swedes, for example, came to America between 1905 and 1955. Many California stakes have welcomed clusters of Latter-day Saint Polynesians, while numerous Latin American Saints now live in southwestern states from California to Texas. Individual converts in Japan and the Far East likewise have become United States residents. Following both World Wars thousands of European Saints found new homes in Utah—one thousand from Holland alone between 1945–1950. But the tide has turned—the Church officers now urge members to stay in the area where their language and customs can help build the Church abroad.</a:t>
            </a:r>
          </a:p>
          <a:p>
            <a:pPr fontAlgn="base"/>
            <a:r>
              <a:rPr lang="en-US" dirty="0" smtClean="0"/>
              <a:t>	In our own generation an amazing international spread of Mormonism is occurring. Since 1960 approximately 100 non-United States stakes have been created, and stakes now are found on every continent of the world. Such current Church strength, however, is due in no small measure to faithful converts who, since 1840, left homes and families to build up a United States base from which the international Church of today could prosper.</a:t>
            </a:r>
          </a:p>
          <a:p>
            <a:pPr fontAlgn="base"/>
            <a:endParaRPr lang="en-US" dirty="0" smtClean="0"/>
          </a:p>
          <a:p>
            <a:pPr fontAlgn="base"/>
            <a:endParaRPr lang="en-US" dirty="0" smtClean="0"/>
          </a:p>
          <a:p>
            <a:pPr fontAlgn="base"/>
            <a:endParaRPr lang="en-US" dirty="0" smtClean="0"/>
          </a:p>
          <a:p>
            <a:pPr fontAlgn="base"/>
            <a:endParaRPr lang="en-US" dirty="0" smtClean="0"/>
          </a:p>
          <a:p>
            <a:pPr fontAlgn="base"/>
            <a:endParaRPr lang="en-US" dirty="0" smtClean="0"/>
          </a:p>
          <a:p>
            <a:pPr fontAlgn="base"/>
            <a:endParaRPr lang="en-US" dirty="0" smtClean="0"/>
          </a:p>
          <a:p>
            <a:pPr fontAlgn="base"/>
            <a:endParaRPr lang="en-US" dirty="0" smtClean="0"/>
          </a:p>
          <a:p>
            <a:r>
              <a:rPr lang="en-US" dirty="0" smtClean="0"/>
              <a:t>	</a:t>
            </a:r>
            <a:endParaRPr lang="en-US" dirty="0"/>
          </a:p>
        </p:txBody>
      </p:sp>
      <p:graphicFrame>
        <p:nvGraphicFramePr>
          <p:cNvPr id="130049" name="Object 1"/>
          <p:cNvGraphicFramePr>
            <a:graphicFrameLocks noChangeAspect="1"/>
          </p:cNvGraphicFramePr>
          <p:nvPr/>
        </p:nvGraphicFramePr>
        <p:xfrm>
          <a:off x="6026150" y="36231915"/>
          <a:ext cx="2736850" cy="2553885"/>
        </p:xfrm>
        <a:graphic>
          <a:graphicData uri="http://schemas.openxmlformats.org/presentationml/2006/ole">
            <p:oleObj spid="_x0000_s130049" name="Worksheet" r:id="rId4" imgW="2280024" imgH="1518038" progId="Excel.Sheet.12">
              <p:embed/>
            </p:oleObj>
          </a:graphicData>
        </a:graphic>
      </p:graphicFrame>
    </p:spTree>
  </p:cSld>
  <p:clrMapOvr>
    <a:masterClrMapping/>
  </p:clrMapOv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0" y="101025"/>
            <a:ext cx="9144000" cy="6245661"/>
            <a:chOff x="0" y="101025"/>
            <a:chExt cx="9144000" cy="6245661"/>
          </a:xfrm>
        </p:grpSpPr>
        <p:sp>
          <p:nvSpPr>
            <p:cNvPr id="2" name="TextBox 1"/>
            <p:cNvSpPr txBox="1"/>
            <p:nvPr/>
          </p:nvSpPr>
          <p:spPr>
            <a:xfrm>
              <a:off x="2459736" y="101025"/>
              <a:ext cx="3886200" cy="584775"/>
            </a:xfrm>
            <a:prstGeom prst="rect">
              <a:avLst/>
            </a:prstGeom>
            <a:noFill/>
          </p:spPr>
          <p:txBody>
            <a:bodyPr wrap="square" rtlCol="0">
              <a:spAutoFit/>
            </a:bodyPr>
            <a:lstStyle/>
            <a:p>
              <a:r>
                <a:rPr lang="en-US" sz="3200" b="1" dirty="0" smtClean="0"/>
                <a:t>Mormon missionaries</a:t>
              </a:r>
            </a:p>
          </p:txBody>
        </p:sp>
        <p:sp>
          <p:nvSpPr>
            <p:cNvPr id="5" name="Rectangle 4"/>
            <p:cNvSpPr/>
            <p:nvPr/>
          </p:nvSpPr>
          <p:spPr>
            <a:xfrm>
              <a:off x="0" y="713232"/>
              <a:ext cx="9144000" cy="704088"/>
            </a:xfrm>
            <a:prstGeom prst="rect">
              <a:avLst/>
            </a:prstGeom>
            <a:solidFill>
              <a:schemeClr val="tx1">
                <a:lumMod val="75000"/>
                <a:lumOff val="25000"/>
              </a:schemeClr>
            </a:solidFill>
          </p:spPr>
          <p:txBody>
            <a:bodyPr wrap="square">
              <a:spAutoFit/>
            </a:bodyPr>
            <a:lstStyle/>
            <a:p>
              <a:pPr algn="ctr"/>
              <a:r>
                <a:rPr lang="en-US" sz="4000" spc="100" dirty="0" smtClean="0">
                  <a:solidFill>
                    <a:schemeClr val="bg1"/>
                  </a:solidFill>
                  <a:latin typeface="Monotype Corsiva" pitchFamily="66" charset="0"/>
                </a:rPr>
                <a:t>"Go ye therefore, and teach all nations"</a:t>
              </a:r>
              <a:endParaRPr lang="en-US" sz="4000" spc="100" dirty="0">
                <a:solidFill>
                  <a:schemeClr val="bg1"/>
                </a:solidFill>
                <a:latin typeface="Monotype Corsiva" pitchFamily="66" charset="0"/>
              </a:endParaRPr>
            </a:p>
          </p:txBody>
        </p:sp>
        <p:sp>
          <p:nvSpPr>
            <p:cNvPr id="11" name="TextBox 10"/>
            <p:cNvSpPr txBox="1"/>
            <p:nvPr/>
          </p:nvSpPr>
          <p:spPr>
            <a:xfrm>
              <a:off x="2057400" y="1371600"/>
              <a:ext cx="4663905" cy="769441"/>
            </a:xfrm>
            <a:prstGeom prst="rect">
              <a:avLst/>
            </a:prstGeom>
            <a:noFill/>
          </p:spPr>
          <p:txBody>
            <a:bodyPr wrap="none" rtlCol="0">
              <a:spAutoFit/>
            </a:bodyPr>
            <a:lstStyle/>
            <a:p>
              <a:r>
                <a:rPr lang="en-US" sz="4400" b="1" dirty="0" smtClean="0"/>
                <a:t>STEP 1:  conversion</a:t>
              </a:r>
              <a:endParaRPr lang="en-US" sz="4400" b="1" dirty="0"/>
            </a:p>
          </p:txBody>
        </p:sp>
        <p:sp useBgFill="1">
          <p:nvSpPr>
            <p:cNvPr id="12" name="TextBox 11"/>
            <p:cNvSpPr txBox="1"/>
            <p:nvPr/>
          </p:nvSpPr>
          <p:spPr>
            <a:xfrm>
              <a:off x="1905000" y="2819400"/>
              <a:ext cx="5679504" cy="769441"/>
            </a:xfrm>
            <a:prstGeom prst="rect">
              <a:avLst/>
            </a:prstGeom>
          </p:spPr>
          <p:txBody>
            <a:bodyPr wrap="none" rtlCol="0">
              <a:spAutoFit/>
            </a:bodyPr>
            <a:lstStyle/>
            <a:p>
              <a:r>
                <a:rPr lang="en-US" sz="4400" b="1" dirty="0" smtClean="0"/>
                <a:t>STEP 2:  gather to ‘Zion’</a:t>
              </a:r>
              <a:endParaRPr lang="en-US" sz="4400" b="1" dirty="0"/>
            </a:p>
          </p:txBody>
        </p:sp>
        <p:sp>
          <p:nvSpPr>
            <p:cNvPr id="10" name="Rectangle 9"/>
            <p:cNvSpPr/>
            <p:nvPr/>
          </p:nvSpPr>
          <p:spPr>
            <a:xfrm>
              <a:off x="0" y="2133600"/>
              <a:ext cx="9144000" cy="707886"/>
            </a:xfrm>
            <a:prstGeom prst="rect">
              <a:avLst/>
            </a:prstGeom>
            <a:solidFill>
              <a:schemeClr val="tx1">
                <a:lumMod val="75000"/>
                <a:lumOff val="25000"/>
              </a:schemeClr>
            </a:solidFill>
          </p:spPr>
          <p:txBody>
            <a:bodyPr wrap="square">
              <a:spAutoFit/>
            </a:bodyPr>
            <a:lstStyle/>
            <a:p>
              <a:pPr algn="ctr" fontAlgn="base"/>
              <a:r>
                <a:rPr lang="en-US" sz="4000" spc="100" dirty="0" smtClean="0">
                  <a:solidFill>
                    <a:schemeClr val="bg1"/>
                  </a:solidFill>
                  <a:latin typeface="Monotype Corsiva" pitchFamily="66" charset="0"/>
                </a:rPr>
                <a:t>“Ye shall be gathered in unto one place . . .”</a:t>
              </a:r>
            </a:p>
          </p:txBody>
        </p:sp>
        <p:sp>
          <p:nvSpPr>
            <p:cNvPr id="13" name="TextBox 12"/>
            <p:cNvSpPr txBox="1"/>
            <p:nvPr/>
          </p:nvSpPr>
          <p:spPr>
            <a:xfrm>
              <a:off x="0" y="3657600"/>
              <a:ext cx="9144000" cy="584775"/>
            </a:xfrm>
            <a:prstGeom prst="rect">
              <a:avLst/>
            </a:prstGeom>
            <a:noFill/>
          </p:spPr>
          <p:txBody>
            <a:bodyPr wrap="square" rtlCol="0">
              <a:spAutoFit/>
            </a:bodyPr>
            <a:lstStyle/>
            <a:p>
              <a:pPr algn="ctr"/>
              <a:r>
                <a:rPr lang="en-US" sz="3200" b="1" dirty="0" smtClean="0"/>
                <a:t>Why are converts encouraged to come to Utah Terr.?</a:t>
              </a:r>
            </a:p>
          </p:txBody>
        </p:sp>
        <p:sp>
          <p:nvSpPr>
            <p:cNvPr id="14" name="TextBox 13"/>
            <p:cNvSpPr txBox="1"/>
            <p:nvPr/>
          </p:nvSpPr>
          <p:spPr>
            <a:xfrm>
              <a:off x="0" y="4267200"/>
              <a:ext cx="9144000" cy="553998"/>
            </a:xfrm>
            <a:prstGeom prst="rect">
              <a:avLst/>
            </a:prstGeom>
            <a:noFill/>
          </p:spPr>
          <p:txBody>
            <a:bodyPr wrap="square" rtlCol="0">
              <a:spAutoFit/>
            </a:bodyPr>
            <a:lstStyle/>
            <a:p>
              <a:r>
                <a:rPr lang="en-US" sz="3000" b="1" dirty="0" smtClean="0"/>
                <a:t>  1) permanent population for economic self-sufficiency</a:t>
              </a:r>
            </a:p>
          </p:txBody>
        </p:sp>
        <p:sp>
          <p:nvSpPr>
            <p:cNvPr id="15" name="TextBox 14"/>
            <p:cNvSpPr txBox="1"/>
            <p:nvPr/>
          </p:nvSpPr>
          <p:spPr>
            <a:xfrm>
              <a:off x="0" y="4800600"/>
              <a:ext cx="9144000" cy="553998"/>
            </a:xfrm>
            <a:prstGeom prst="rect">
              <a:avLst/>
            </a:prstGeom>
            <a:noFill/>
          </p:spPr>
          <p:txBody>
            <a:bodyPr wrap="square" rtlCol="0">
              <a:spAutoFit/>
            </a:bodyPr>
            <a:lstStyle/>
            <a:p>
              <a:r>
                <a:rPr lang="en-US" sz="3000" b="1" dirty="0" smtClean="0"/>
                <a:t>  2) place of refuge from worldly persecution &amp; sin</a:t>
              </a:r>
            </a:p>
          </p:txBody>
        </p:sp>
        <p:sp>
          <p:nvSpPr>
            <p:cNvPr id="21" name="TextBox 20"/>
            <p:cNvSpPr txBox="1"/>
            <p:nvPr/>
          </p:nvSpPr>
          <p:spPr>
            <a:xfrm>
              <a:off x="0" y="5638800"/>
              <a:ext cx="9144000" cy="707886"/>
            </a:xfrm>
            <a:prstGeom prst="rect">
              <a:avLst/>
            </a:prstGeom>
            <a:noFill/>
          </p:spPr>
          <p:txBody>
            <a:bodyPr wrap="square" rtlCol="0">
              <a:spAutoFit/>
            </a:bodyPr>
            <a:lstStyle/>
            <a:p>
              <a:pPr algn="ctr"/>
              <a:r>
                <a:rPr lang="en-US" sz="4000" b="1" dirty="0" smtClean="0"/>
                <a:t>Mary’s family emigrates to ‘Zion</a:t>
              </a:r>
            </a:p>
          </p:txBody>
        </p:sp>
        <p:sp>
          <p:nvSpPr>
            <p:cNvPr id="22" name="Oval 21"/>
            <p:cNvSpPr/>
            <p:nvPr/>
          </p:nvSpPr>
          <p:spPr>
            <a:xfrm>
              <a:off x="6934200" y="3581400"/>
              <a:ext cx="1981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22"/>
            <p:cNvGrpSpPr/>
            <p:nvPr/>
          </p:nvGrpSpPr>
          <p:grpSpPr>
            <a:xfrm>
              <a:off x="6781801" y="4160520"/>
              <a:ext cx="1943100" cy="2087880"/>
              <a:chOff x="7315201" y="2103120"/>
              <a:chExt cx="1943100" cy="2087880"/>
            </a:xfrm>
          </p:grpSpPr>
          <p:sp>
            <p:nvSpPr>
              <p:cNvPr id="24" name="Freeform 23"/>
              <p:cNvSpPr/>
              <p:nvPr/>
            </p:nvSpPr>
            <p:spPr>
              <a:xfrm>
                <a:off x="8549641" y="2103120"/>
                <a:ext cx="708660" cy="1584960"/>
              </a:xfrm>
              <a:custGeom>
                <a:avLst/>
                <a:gdLst>
                  <a:gd name="connsiteX0" fmla="*/ 1021080 w 1043940"/>
                  <a:gd name="connsiteY0" fmla="*/ 556260 h 556260"/>
                  <a:gd name="connsiteX1" fmla="*/ 1005840 w 1043940"/>
                  <a:gd name="connsiteY1" fmla="*/ 327660 h 556260"/>
                  <a:gd name="connsiteX2" fmla="*/ 960120 w 1043940"/>
                  <a:gd name="connsiteY2" fmla="*/ 175260 h 556260"/>
                  <a:gd name="connsiteX3" fmla="*/ 502920 w 1043940"/>
                  <a:gd name="connsiteY3" fmla="*/ 22860 h 556260"/>
                  <a:gd name="connsiteX4" fmla="*/ 0 w 1043940"/>
                  <a:gd name="connsiteY4" fmla="*/ 38100 h 556260"/>
                  <a:gd name="connsiteX0" fmla="*/ 1021080 w 1046480"/>
                  <a:gd name="connsiteY0" fmla="*/ 556260 h 556260"/>
                  <a:gd name="connsiteX1" fmla="*/ 960120 w 1046480"/>
                  <a:gd name="connsiteY1" fmla="*/ 175260 h 556260"/>
                  <a:gd name="connsiteX2" fmla="*/ 502920 w 1046480"/>
                  <a:gd name="connsiteY2" fmla="*/ 22860 h 556260"/>
                  <a:gd name="connsiteX3" fmla="*/ 0 w 1046480"/>
                  <a:gd name="connsiteY3" fmla="*/ 38100 h 556260"/>
                  <a:gd name="connsiteX0" fmla="*/ 523240 w 664210"/>
                  <a:gd name="connsiteY0" fmla="*/ 1604010 h 1604010"/>
                  <a:gd name="connsiteX1" fmla="*/ 462280 w 664210"/>
                  <a:gd name="connsiteY1" fmla="*/ 1223010 h 1604010"/>
                  <a:gd name="connsiteX2" fmla="*/ 5080 w 664210"/>
                  <a:gd name="connsiteY2" fmla="*/ 1070610 h 1604010"/>
                  <a:gd name="connsiteX3" fmla="*/ 492760 w 664210"/>
                  <a:gd name="connsiteY3" fmla="*/ 19050 h 1604010"/>
                  <a:gd name="connsiteX0" fmla="*/ 66040 w 66040"/>
                  <a:gd name="connsiteY0" fmla="*/ 1584960 h 1584960"/>
                  <a:gd name="connsiteX1" fmla="*/ 5080 w 66040"/>
                  <a:gd name="connsiteY1" fmla="*/ 1203960 h 1584960"/>
                  <a:gd name="connsiteX2" fmla="*/ 35560 w 66040"/>
                  <a:gd name="connsiteY2" fmla="*/ 0 h 1584960"/>
                  <a:gd name="connsiteX0" fmla="*/ 12700 w 746760"/>
                  <a:gd name="connsiteY0" fmla="*/ 1584960 h 1584960"/>
                  <a:gd name="connsiteX1" fmla="*/ 637540 w 746760"/>
                  <a:gd name="connsiteY1" fmla="*/ 1203960 h 1584960"/>
                  <a:gd name="connsiteX2" fmla="*/ 668020 w 746760"/>
                  <a:gd name="connsiteY2" fmla="*/ 0 h 1584960"/>
                  <a:gd name="connsiteX0" fmla="*/ 0 w 734060"/>
                  <a:gd name="connsiteY0" fmla="*/ 1584960 h 1584960"/>
                  <a:gd name="connsiteX1" fmla="*/ 624840 w 734060"/>
                  <a:gd name="connsiteY1" fmla="*/ 1203960 h 1584960"/>
                  <a:gd name="connsiteX2" fmla="*/ 655320 w 734060"/>
                  <a:gd name="connsiteY2" fmla="*/ 0 h 1584960"/>
                  <a:gd name="connsiteX0" fmla="*/ 0 w 618671"/>
                  <a:gd name="connsiteY0" fmla="*/ 1584960 h 1584960"/>
                  <a:gd name="connsiteX1" fmla="*/ 15240 w 618671"/>
                  <a:gd name="connsiteY1" fmla="*/ 1203960 h 1584960"/>
                  <a:gd name="connsiteX2" fmla="*/ 45720 w 618671"/>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Lst>
                <a:ahLst/>
                <a:cxnLst>
                  <a:cxn ang="0">
                    <a:pos x="connsiteX0" y="connsiteY0"/>
                  </a:cxn>
                  <a:cxn ang="0">
                    <a:pos x="connsiteX1" y="connsiteY1"/>
                  </a:cxn>
                  <a:cxn ang="0">
                    <a:pos x="connsiteX2" y="connsiteY2"/>
                  </a:cxn>
                </a:cxnLst>
                <a:rect l="l" t="t" r="r" b="b"/>
                <a:pathLst>
                  <a:path w="708660" h="1584960">
                    <a:moveTo>
                      <a:pt x="0" y="1584960"/>
                    </a:moveTo>
                    <a:cubicBezTo>
                      <a:pt x="618671" y="1489256"/>
                      <a:pt x="693420" y="1087120"/>
                      <a:pt x="701040" y="822960"/>
                    </a:cubicBezTo>
                    <a:cubicBezTo>
                      <a:pt x="708660" y="558800"/>
                      <a:pt x="284299" y="332468"/>
                      <a:pt x="45720" y="0"/>
                    </a:cubicBezTo>
                  </a:path>
                </a:pathLst>
              </a:custGeom>
              <a:ln w="101600">
                <a:solidFill>
                  <a:srgbClr val="FF0000"/>
                </a:solidFill>
                <a:tailEnd type="triangle"/>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Oval 24"/>
              <p:cNvSpPr/>
              <p:nvPr/>
            </p:nvSpPr>
            <p:spPr>
              <a:xfrm>
                <a:off x="7315201" y="3581400"/>
                <a:ext cx="14478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p:cNvGrpSpPr/>
          <p:nvPr/>
        </p:nvGrpSpPr>
        <p:grpSpPr>
          <a:xfrm>
            <a:off x="0" y="685800"/>
            <a:ext cx="9144000" cy="6172200"/>
            <a:chOff x="0" y="685800"/>
            <a:chExt cx="9144000" cy="6172200"/>
          </a:xfrm>
        </p:grpSpPr>
        <p:grpSp>
          <p:nvGrpSpPr>
            <p:cNvPr id="36" name="Group 35"/>
            <p:cNvGrpSpPr/>
            <p:nvPr/>
          </p:nvGrpSpPr>
          <p:grpSpPr>
            <a:xfrm>
              <a:off x="0" y="685800"/>
              <a:ext cx="9144000" cy="6172200"/>
              <a:chOff x="0" y="685800"/>
              <a:chExt cx="9144000" cy="6172200"/>
            </a:xfrm>
          </p:grpSpPr>
          <p:pic>
            <p:nvPicPr>
              <p:cNvPr id="23" name="Picture 2"/>
              <p:cNvPicPr>
                <a:picLocks noChangeAspect="1" noChangeArrowheads="1"/>
              </p:cNvPicPr>
              <p:nvPr/>
            </p:nvPicPr>
            <p:blipFill>
              <a:blip r:embed="rId3"/>
              <a:srcRect t="20000" r="980" b="12745"/>
              <a:stretch>
                <a:fillRect/>
              </a:stretch>
            </p:blipFill>
            <p:spPr bwMode="auto">
              <a:xfrm>
                <a:off x="0" y="685800"/>
                <a:ext cx="9144000" cy="6172200"/>
              </a:xfrm>
              <a:prstGeom prst="rect">
                <a:avLst/>
              </a:prstGeom>
              <a:noFill/>
              <a:ln w="9525">
                <a:noFill/>
                <a:miter lim="800000"/>
                <a:headEnd/>
                <a:tailEnd/>
              </a:ln>
              <a:effectLst/>
            </p:spPr>
          </p:pic>
          <p:pic>
            <p:nvPicPr>
              <p:cNvPr id="35" name="Picture 2"/>
              <p:cNvPicPr>
                <a:picLocks noChangeAspect="1" noChangeArrowheads="1"/>
              </p:cNvPicPr>
              <p:nvPr/>
            </p:nvPicPr>
            <p:blipFill>
              <a:blip r:embed="rId3"/>
              <a:srcRect l="1650" t="59024" r="84322" b="36824"/>
              <a:stretch>
                <a:fillRect/>
              </a:stretch>
            </p:blipFill>
            <p:spPr bwMode="auto">
              <a:xfrm>
                <a:off x="0" y="4572000"/>
                <a:ext cx="1295400" cy="381000"/>
              </a:xfrm>
              <a:prstGeom prst="rect">
                <a:avLst/>
              </a:prstGeom>
              <a:noFill/>
              <a:ln w="9525">
                <a:noFill/>
                <a:miter lim="800000"/>
                <a:headEnd/>
                <a:tailEnd/>
              </a:ln>
              <a:effectLst/>
            </p:spPr>
          </p:pic>
        </p:grpSp>
        <p:sp>
          <p:nvSpPr>
            <p:cNvPr id="37" name="TextBox 36"/>
            <p:cNvSpPr txBox="1"/>
            <p:nvPr/>
          </p:nvSpPr>
          <p:spPr>
            <a:xfrm>
              <a:off x="3962400" y="5029200"/>
              <a:ext cx="1718740" cy="1200329"/>
            </a:xfrm>
            <a:prstGeom prst="rect">
              <a:avLst/>
            </a:prstGeom>
            <a:noFill/>
          </p:spPr>
          <p:txBody>
            <a:bodyPr wrap="none" rtlCol="0">
              <a:spAutoFit/>
            </a:bodyPr>
            <a:lstStyle/>
            <a:p>
              <a:pPr algn="ctr"/>
              <a:r>
                <a:rPr lang="en-US" sz="3600" dirty="0" smtClean="0">
                  <a:ln>
                    <a:solidFill>
                      <a:schemeClr val="bg2">
                        <a:lumMod val="25000"/>
                      </a:schemeClr>
                    </a:solidFill>
                  </a:ln>
                  <a:solidFill>
                    <a:schemeClr val="bg1"/>
                  </a:solidFill>
                </a:rPr>
                <a:t>Atlantic </a:t>
              </a:r>
            </a:p>
            <a:p>
              <a:pPr algn="ctr"/>
              <a:r>
                <a:rPr lang="en-US" sz="3600" dirty="0" smtClean="0">
                  <a:ln>
                    <a:solidFill>
                      <a:schemeClr val="bg2">
                        <a:lumMod val="25000"/>
                      </a:schemeClr>
                    </a:solidFill>
                  </a:ln>
                  <a:solidFill>
                    <a:schemeClr val="bg1"/>
                  </a:solidFill>
                </a:rPr>
                <a:t>Ocean</a:t>
              </a:r>
              <a:endParaRPr lang="en-US" sz="3600" dirty="0">
                <a:ln>
                  <a:solidFill>
                    <a:schemeClr val="bg2">
                      <a:lumMod val="25000"/>
                    </a:schemeClr>
                  </a:solidFill>
                </a:ln>
                <a:solidFill>
                  <a:schemeClr val="bg1"/>
                </a:solidFill>
              </a:endParaRPr>
            </a:p>
          </p:txBody>
        </p:sp>
      </p:grpSp>
      <p:sp useBgFill="1">
        <p:nvSpPr>
          <p:cNvPr id="26" name="TextBox 25"/>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27" name="TextBox 26"/>
          <p:cNvSpPr txBox="1"/>
          <p:nvPr/>
        </p:nvSpPr>
        <p:spPr>
          <a:xfrm>
            <a:off x="7010400"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1854</a:t>
            </a:r>
          </a:p>
        </p:txBody>
      </p:sp>
      <p:sp>
        <p:nvSpPr>
          <p:cNvPr id="31" name="TextBox 30"/>
          <p:cNvSpPr txBox="1"/>
          <p:nvPr/>
        </p:nvSpPr>
        <p:spPr>
          <a:xfrm rot="1186136">
            <a:off x="6667456" y="901863"/>
            <a:ext cx="1358064" cy="461665"/>
          </a:xfrm>
          <a:prstGeom prst="rect">
            <a:avLst/>
          </a:prstGeom>
          <a:solidFill>
            <a:schemeClr val="bg1">
              <a:alpha val="78000"/>
            </a:schemeClr>
          </a:solidFill>
        </p:spPr>
        <p:txBody>
          <a:bodyPr wrap="none" rtlCol="0">
            <a:spAutoFit/>
          </a:bodyPr>
          <a:lstStyle/>
          <a:p>
            <a:r>
              <a:rPr lang="en-US" sz="2400" b="1" dirty="0" smtClean="0"/>
              <a:t>Denmark</a:t>
            </a:r>
            <a:endParaRPr lang="en-US" sz="2400" b="1" dirty="0"/>
          </a:p>
        </p:txBody>
      </p:sp>
      <p:sp>
        <p:nvSpPr>
          <p:cNvPr id="33" name="5-Point Star 32"/>
          <p:cNvSpPr/>
          <p:nvPr/>
        </p:nvSpPr>
        <p:spPr>
          <a:xfrm>
            <a:off x="990600" y="4648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4" name="TextBox 33"/>
          <p:cNvSpPr txBox="1"/>
          <p:nvPr/>
        </p:nvSpPr>
        <p:spPr>
          <a:xfrm rot="1326946">
            <a:off x="19661" y="4137094"/>
            <a:ext cx="1827873" cy="461665"/>
          </a:xfrm>
          <a:prstGeom prst="rect">
            <a:avLst/>
          </a:prstGeom>
          <a:noFill/>
        </p:spPr>
        <p:txBody>
          <a:bodyPr wrap="none" rtlCol="0">
            <a:spAutoFit/>
          </a:bodyPr>
          <a:lstStyle/>
          <a:p>
            <a:r>
              <a:rPr lang="en-US" sz="2400" b="1" dirty="0" smtClean="0"/>
              <a:t>New Orleans</a:t>
            </a:r>
            <a:endParaRPr lang="en-US" sz="2400" b="1" dirty="0"/>
          </a:p>
        </p:txBody>
      </p:sp>
      <p:sp>
        <p:nvSpPr>
          <p:cNvPr id="39" name="Rectangle 38"/>
          <p:cNvSpPr/>
          <p:nvPr/>
        </p:nvSpPr>
        <p:spPr>
          <a:xfrm>
            <a:off x="6629400" y="4381143"/>
            <a:ext cx="2514600" cy="2400657"/>
          </a:xfrm>
          <a:prstGeom prst="rect">
            <a:avLst/>
          </a:prstGeom>
          <a:solidFill>
            <a:schemeClr val="bg1"/>
          </a:solidFill>
        </p:spPr>
        <p:txBody>
          <a:bodyPr wrap="square">
            <a:spAutoFit/>
          </a:bodyPr>
          <a:lstStyle/>
          <a:p>
            <a:pPr algn="r">
              <a:lnSpc>
                <a:spcPts val="3000"/>
              </a:lnSpc>
            </a:pPr>
            <a:r>
              <a:rPr lang="en-US" sz="2800" b="1" dirty="0" smtClean="0"/>
              <a:t>Catherine - 18</a:t>
            </a:r>
          </a:p>
          <a:p>
            <a:pPr algn="r">
              <a:lnSpc>
                <a:spcPts val="3000"/>
              </a:lnSpc>
            </a:pPr>
            <a:r>
              <a:rPr lang="en-US" sz="2800" b="1" dirty="0" smtClean="0"/>
              <a:t>Elias - 15 </a:t>
            </a:r>
          </a:p>
          <a:p>
            <a:pPr algn="r">
              <a:lnSpc>
                <a:spcPts val="3000"/>
              </a:lnSpc>
            </a:pPr>
            <a:r>
              <a:rPr lang="en-US" sz="2800" b="1" dirty="0" smtClean="0"/>
              <a:t>Christian - 11</a:t>
            </a:r>
          </a:p>
          <a:p>
            <a:pPr algn="r">
              <a:lnSpc>
                <a:spcPts val="3000"/>
              </a:lnSpc>
            </a:pPr>
            <a:r>
              <a:rPr lang="en-US" sz="2800" b="1" dirty="0" smtClean="0"/>
              <a:t> </a:t>
            </a:r>
            <a:r>
              <a:rPr lang="en-US" sz="2800" b="1" dirty="0" err="1" smtClean="0"/>
              <a:t>Ane</a:t>
            </a:r>
            <a:r>
              <a:rPr lang="en-US" sz="2800" b="1" dirty="0" smtClean="0"/>
              <a:t>   - 8</a:t>
            </a:r>
          </a:p>
          <a:p>
            <a:pPr algn="r">
              <a:lnSpc>
                <a:spcPts val="3000"/>
              </a:lnSpc>
            </a:pPr>
            <a:r>
              <a:rPr lang="en-US" sz="2800" b="1" dirty="0" smtClean="0">
                <a:solidFill>
                  <a:srgbClr val="FF0000"/>
                </a:solidFill>
                <a:effectLst>
                  <a:outerShdw dist="50800" dir="7200000" algn="ctr" rotWithShape="0">
                    <a:schemeClr val="tx1"/>
                  </a:outerShdw>
                </a:effectLst>
              </a:rPr>
              <a:t>Mary  - 5</a:t>
            </a:r>
          </a:p>
          <a:p>
            <a:pPr algn="r">
              <a:lnSpc>
                <a:spcPts val="3000"/>
              </a:lnSpc>
            </a:pPr>
            <a:r>
              <a:rPr lang="en-US" sz="2800" b="1" dirty="0" err="1" smtClean="0"/>
              <a:t>Neils</a:t>
            </a:r>
            <a:r>
              <a:rPr lang="en-US" sz="2800" b="1" dirty="0" smtClean="0"/>
              <a:t>  -  3</a:t>
            </a:r>
          </a:p>
        </p:txBody>
      </p:sp>
      <p:sp>
        <p:nvSpPr>
          <p:cNvPr id="40" name="Rectangle 39"/>
          <p:cNvSpPr/>
          <p:nvPr/>
        </p:nvSpPr>
        <p:spPr>
          <a:xfrm>
            <a:off x="6400800" y="3942546"/>
            <a:ext cx="2743200" cy="477054"/>
          </a:xfrm>
          <a:prstGeom prst="rect">
            <a:avLst/>
          </a:prstGeom>
          <a:solidFill>
            <a:schemeClr val="bg1"/>
          </a:solidFill>
        </p:spPr>
        <p:txBody>
          <a:bodyPr wrap="square">
            <a:spAutoFit/>
          </a:bodyPr>
          <a:lstStyle/>
          <a:p>
            <a:pPr>
              <a:lnSpc>
                <a:spcPts val="3000"/>
              </a:lnSpc>
            </a:pPr>
            <a:r>
              <a:rPr lang="en-US" sz="2800" b="1" dirty="0" smtClean="0"/>
              <a:t>Johan &amp; </a:t>
            </a:r>
            <a:r>
              <a:rPr lang="en-US" sz="2800" b="1" dirty="0" err="1" smtClean="0"/>
              <a:t>Johanne</a:t>
            </a:r>
            <a:endParaRPr lang="en-US" sz="2800" b="1" dirty="0" smtClean="0"/>
          </a:p>
        </p:txBody>
      </p:sp>
      <p:grpSp>
        <p:nvGrpSpPr>
          <p:cNvPr id="46" name="Group 45"/>
          <p:cNvGrpSpPr/>
          <p:nvPr/>
        </p:nvGrpSpPr>
        <p:grpSpPr>
          <a:xfrm>
            <a:off x="1257300" y="1502229"/>
            <a:ext cx="6874329" cy="4087585"/>
            <a:chOff x="1257300" y="1502229"/>
            <a:chExt cx="6874329" cy="4087585"/>
          </a:xfrm>
        </p:grpSpPr>
        <p:grpSp>
          <p:nvGrpSpPr>
            <p:cNvPr id="28" name="Group 27"/>
            <p:cNvGrpSpPr/>
            <p:nvPr/>
          </p:nvGrpSpPr>
          <p:grpSpPr>
            <a:xfrm>
              <a:off x="1257300" y="1502229"/>
              <a:ext cx="6874329" cy="4087585"/>
              <a:chOff x="1257300" y="1502229"/>
              <a:chExt cx="6874329" cy="4087585"/>
            </a:xfrm>
          </p:grpSpPr>
          <p:sp>
            <p:nvSpPr>
              <p:cNvPr id="29" name="Freeform 28"/>
              <p:cNvSpPr/>
              <p:nvPr/>
            </p:nvSpPr>
            <p:spPr>
              <a:xfrm>
                <a:off x="5943600" y="1502229"/>
                <a:ext cx="2188029" cy="1469571"/>
              </a:xfrm>
              <a:custGeom>
                <a:avLst/>
                <a:gdLst>
                  <a:gd name="connsiteX0" fmla="*/ 2188029 w 2188029"/>
                  <a:gd name="connsiteY0" fmla="*/ 0 h 1469571"/>
                  <a:gd name="connsiteX1" fmla="*/ 1845129 w 2188029"/>
                  <a:gd name="connsiteY1" fmla="*/ 195942 h 1469571"/>
                  <a:gd name="connsiteX2" fmla="*/ 1698171 w 2188029"/>
                  <a:gd name="connsiteY2" fmla="*/ 522514 h 1469571"/>
                  <a:gd name="connsiteX3" fmla="*/ 1583871 w 2188029"/>
                  <a:gd name="connsiteY3" fmla="*/ 636814 h 1469571"/>
                  <a:gd name="connsiteX4" fmla="*/ 1404257 w 2188029"/>
                  <a:gd name="connsiteY4" fmla="*/ 653142 h 1469571"/>
                  <a:gd name="connsiteX5" fmla="*/ 1338943 w 2188029"/>
                  <a:gd name="connsiteY5" fmla="*/ 653142 h 1469571"/>
                  <a:gd name="connsiteX6" fmla="*/ 1208314 w 2188029"/>
                  <a:gd name="connsiteY6" fmla="*/ 947057 h 1469571"/>
                  <a:gd name="connsiteX7" fmla="*/ 1061357 w 2188029"/>
                  <a:gd name="connsiteY7" fmla="*/ 1077685 h 1469571"/>
                  <a:gd name="connsiteX8" fmla="*/ 571500 w 2188029"/>
                  <a:gd name="connsiteY8" fmla="*/ 1257300 h 1469571"/>
                  <a:gd name="connsiteX9" fmla="*/ 179614 w 2188029"/>
                  <a:gd name="connsiteY9" fmla="*/ 1387928 h 1469571"/>
                  <a:gd name="connsiteX10" fmla="*/ 0 w 2188029"/>
                  <a:gd name="connsiteY10" fmla="*/ 1469571 h 146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8029" h="1469571">
                    <a:moveTo>
                      <a:pt x="2188029" y="0"/>
                    </a:moveTo>
                    <a:cubicBezTo>
                      <a:pt x="2057400" y="54428"/>
                      <a:pt x="1926772" y="108856"/>
                      <a:pt x="1845129" y="195942"/>
                    </a:cubicBezTo>
                    <a:cubicBezTo>
                      <a:pt x="1763486" y="283028"/>
                      <a:pt x="1741714" y="449035"/>
                      <a:pt x="1698171" y="522514"/>
                    </a:cubicBezTo>
                    <a:cubicBezTo>
                      <a:pt x="1654628" y="595993"/>
                      <a:pt x="1632857" y="615043"/>
                      <a:pt x="1583871" y="636814"/>
                    </a:cubicBezTo>
                    <a:cubicBezTo>
                      <a:pt x="1534885" y="658585"/>
                      <a:pt x="1445078" y="650421"/>
                      <a:pt x="1404257" y="653142"/>
                    </a:cubicBezTo>
                    <a:cubicBezTo>
                      <a:pt x="1363436" y="655863"/>
                      <a:pt x="1371600" y="604156"/>
                      <a:pt x="1338943" y="653142"/>
                    </a:cubicBezTo>
                    <a:cubicBezTo>
                      <a:pt x="1306286" y="702128"/>
                      <a:pt x="1254578" y="876300"/>
                      <a:pt x="1208314" y="947057"/>
                    </a:cubicBezTo>
                    <a:cubicBezTo>
                      <a:pt x="1162050" y="1017814"/>
                      <a:pt x="1167493" y="1025978"/>
                      <a:pt x="1061357" y="1077685"/>
                    </a:cubicBezTo>
                    <a:cubicBezTo>
                      <a:pt x="955221" y="1129392"/>
                      <a:pt x="718457" y="1205593"/>
                      <a:pt x="571500" y="1257300"/>
                    </a:cubicBezTo>
                    <a:cubicBezTo>
                      <a:pt x="424543" y="1309007"/>
                      <a:pt x="274864" y="1352550"/>
                      <a:pt x="179614" y="1387928"/>
                    </a:cubicBezTo>
                    <a:cubicBezTo>
                      <a:pt x="84364" y="1423306"/>
                      <a:pt x="42182" y="1446438"/>
                      <a:pt x="0" y="1469571"/>
                    </a:cubicBezTo>
                  </a:path>
                </a:pathLst>
              </a:custGeom>
              <a:ln w="101600">
                <a:solidFill>
                  <a:srgbClr val="FF0000"/>
                </a:solidFill>
                <a:prstDash val="sysDot"/>
              </a:ln>
              <a:effectLst>
                <a:outerShdw dist="508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Freeform 29"/>
              <p:cNvSpPr/>
              <p:nvPr/>
            </p:nvSpPr>
            <p:spPr>
              <a:xfrm>
                <a:off x="1257300" y="3140528"/>
                <a:ext cx="3663043" cy="2449286"/>
              </a:xfrm>
              <a:custGeom>
                <a:avLst/>
                <a:gdLst>
                  <a:gd name="connsiteX0" fmla="*/ 3592286 w 3663043"/>
                  <a:gd name="connsiteY0" fmla="*/ 92529 h 2449286"/>
                  <a:gd name="connsiteX1" fmla="*/ 3494314 w 3663043"/>
                  <a:gd name="connsiteY1" fmla="*/ 92529 h 2449286"/>
                  <a:gd name="connsiteX2" fmla="*/ 2579914 w 3663043"/>
                  <a:gd name="connsiteY2" fmla="*/ 647701 h 2449286"/>
                  <a:gd name="connsiteX3" fmla="*/ 1926771 w 3663043"/>
                  <a:gd name="connsiteY3" fmla="*/ 1398815 h 2449286"/>
                  <a:gd name="connsiteX4" fmla="*/ 1485900 w 3663043"/>
                  <a:gd name="connsiteY4" fmla="*/ 1986643 h 2449286"/>
                  <a:gd name="connsiteX5" fmla="*/ 1077686 w 3663043"/>
                  <a:gd name="connsiteY5" fmla="*/ 2378529 h 2449286"/>
                  <a:gd name="connsiteX6" fmla="*/ 751114 w 3663043"/>
                  <a:gd name="connsiteY6" fmla="*/ 2411186 h 2449286"/>
                  <a:gd name="connsiteX7" fmla="*/ 555171 w 3663043"/>
                  <a:gd name="connsiteY7" fmla="*/ 2394858 h 2449286"/>
                  <a:gd name="connsiteX8" fmla="*/ 310243 w 3663043"/>
                  <a:gd name="connsiteY8" fmla="*/ 2215243 h 2449286"/>
                  <a:gd name="connsiteX9" fmla="*/ 163286 w 3663043"/>
                  <a:gd name="connsiteY9" fmla="*/ 2019301 h 2449286"/>
                  <a:gd name="connsiteX10" fmla="*/ 0 w 3663043"/>
                  <a:gd name="connsiteY10" fmla="*/ 1790701 h 244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3043" h="2449286">
                    <a:moveTo>
                      <a:pt x="3592286" y="92529"/>
                    </a:moveTo>
                    <a:cubicBezTo>
                      <a:pt x="3627664" y="46264"/>
                      <a:pt x="3663043" y="0"/>
                      <a:pt x="3494314" y="92529"/>
                    </a:cubicBezTo>
                    <a:cubicBezTo>
                      <a:pt x="3325585" y="185058"/>
                      <a:pt x="2841171" y="429987"/>
                      <a:pt x="2579914" y="647701"/>
                    </a:cubicBezTo>
                    <a:cubicBezTo>
                      <a:pt x="2318657" y="865415"/>
                      <a:pt x="2109107" y="1175658"/>
                      <a:pt x="1926771" y="1398815"/>
                    </a:cubicBezTo>
                    <a:cubicBezTo>
                      <a:pt x="1744435" y="1621972"/>
                      <a:pt x="1627414" y="1823357"/>
                      <a:pt x="1485900" y="1986643"/>
                    </a:cubicBezTo>
                    <a:cubicBezTo>
                      <a:pt x="1344386" y="2149929"/>
                      <a:pt x="1200150" y="2307772"/>
                      <a:pt x="1077686" y="2378529"/>
                    </a:cubicBezTo>
                    <a:cubicBezTo>
                      <a:pt x="955222" y="2449286"/>
                      <a:pt x="838200" y="2408465"/>
                      <a:pt x="751114" y="2411186"/>
                    </a:cubicBezTo>
                    <a:cubicBezTo>
                      <a:pt x="664028" y="2413907"/>
                      <a:pt x="628649" y="2427515"/>
                      <a:pt x="555171" y="2394858"/>
                    </a:cubicBezTo>
                    <a:cubicBezTo>
                      <a:pt x="481693" y="2362201"/>
                      <a:pt x="375557" y="2277836"/>
                      <a:pt x="310243" y="2215243"/>
                    </a:cubicBezTo>
                    <a:cubicBezTo>
                      <a:pt x="244929" y="2152650"/>
                      <a:pt x="214993" y="2090058"/>
                      <a:pt x="163286" y="2019301"/>
                    </a:cubicBezTo>
                    <a:cubicBezTo>
                      <a:pt x="111579" y="1948544"/>
                      <a:pt x="27214" y="1847851"/>
                      <a:pt x="0" y="1790701"/>
                    </a:cubicBezTo>
                  </a:path>
                </a:pathLst>
              </a:custGeom>
              <a:ln w="101600">
                <a:solidFill>
                  <a:srgbClr val="FF0000"/>
                </a:solidFill>
                <a:prstDash val="sysDot"/>
              </a:ln>
              <a:effectLst>
                <a:outerShdw dist="508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2" name="Rectangle 41"/>
            <p:cNvSpPr/>
            <p:nvPr/>
          </p:nvSpPr>
          <p:spPr>
            <a:xfrm rot="19372639">
              <a:off x="3285588" y="3828550"/>
              <a:ext cx="1610436" cy="477054"/>
            </a:xfrm>
            <a:prstGeom prst="rect">
              <a:avLst/>
            </a:prstGeom>
            <a:noFill/>
          </p:spPr>
          <p:txBody>
            <a:bodyPr wrap="square">
              <a:spAutoFit/>
            </a:bodyPr>
            <a:lstStyle/>
            <a:p>
              <a:pPr>
                <a:lnSpc>
                  <a:spcPts val="3000"/>
                </a:lnSpc>
              </a:pPr>
              <a:r>
                <a:rPr lang="en-US" sz="2800" b="1" dirty="0" smtClean="0"/>
                <a:t>2 months</a:t>
              </a:r>
            </a:p>
          </p:txBody>
        </p:sp>
      </p:grpSp>
      <p:sp>
        <p:nvSpPr>
          <p:cNvPr id="32" name="5-Point Star 31"/>
          <p:cNvSpPr/>
          <p:nvPr/>
        </p:nvSpPr>
        <p:spPr>
          <a:xfrm>
            <a:off x="7924800" y="1371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47" name="TextBox 46"/>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1855</a:t>
            </a:r>
          </a:p>
        </p:txBody>
      </p:sp>
      <p:sp>
        <p:nvSpPr>
          <p:cNvPr id="48" name="TextBox 47"/>
          <p:cNvSpPr txBox="1"/>
          <p:nvPr/>
        </p:nvSpPr>
        <p:spPr>
          <a:xfrm>
            <a:off x="8513064" y="4419600"/>
            <a:ext cx="691215" cy="2400657"/>
          </a:xfrm>
          <a:prstGeom prst="rect">
            <a:avLst/>
          </a:prstGeom>
          <a:solidFill>
            <a:schemeClr val="bg1"/>
          </a:solidFill>
        </p:spPr>
        <p:txBody>
          <a:bodyPr wrap="none" rtlCol="0">
            <a:spAutoFit/>
          </a:bodyPr>
          <a:lstStyle/>
          <a:p>
            <a:pPr>
              <a:lnSpc>
                <a:spcPts val="3000"/>
              </a:lnSpc>
            </a:pPr>
            <a:r>
              <a:rPr lang="en-US" sz="2800" b="1" spc="-100" dirty="0" smtClean="0"/>
              <a:t>- 19</a:t>
            </a:r>
          </a:p>
          <a:p>
            <a:pPr>
              <a:lnSpc>
                <a:spcPts val="3000"/>
              </a:lnSpc>
            </a:pPr>
            <a:r>
              <a:rPr lang="en-US" sz="2800" b="1" spc="-100" dirty="0" smtClean="0"/>
              <a:t>- 16</a:t>
            </a:r>
          </a:p>
          <a:p>
            <a:pPr>
              <a:lnSpc>
                <a:spcPts val="3000"/>
              </a:lnSpc>
            </a:pPr>
            <a:r>
              <a:rPr lang="en-US" sz="2800" b="1" spc="-100" dirty="0" smtClean="0"/>
              <a:t>- 12</a:t>
            </a:r>
          </a:p>
          <a:p>
            <a:pPr>
              <a:lnSpc>
                <a:spcPts val="3000"/>
              </a:lnSpc>
            </a:pPr>
            <a:r>
              <a:rPr lang="en-US" sz="2800" b="1" spc="-100" dirty="0" smtClean="0"/>
              <a:t>  - 9</a:t>
            </a:r>
          </a:p>
          <a:p>
            <a:pPr>
              <a:lnSpc>
                <a:spcPts val="3000"/>
              </a:lnSpc>
            </a:pPr>
            <a:r>
              <a:rPr lang="en-US" sz="2800" b="1" spc="-100" dirty="0" smtClean="0"/>
              <a:t>  - 6</a:t>
            </a:r>
          </a:p>
          <a:p>
            <a:pPr>
              <a:lnSpc>
                <a:spcPts val="3000"/>
              </a:lnSpc>
            </a:pPr>
            <a:r>
              <a:rPr lang="en-US" sz="2800" b="1" spc="-100" dirty="0" smtClean="0"/>
              <a:t>  - 4</a:t>
            </a:r>
            <a:endParaRPr lang="en-US" sz="2800" b="1" spc="-1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0"/>
                                        </p:tgtEl>
                                      </p:cBhvr>
                                    </p:animEffect>
                                    <p:set>
                                      <p:cBhvr>
                                        <p:cTn id="7" dur="1" fill="hold">
                                          <p:stCondLst>
                                            <p:cond delay="999"/>
                                          </p:stCondLst>
                                        </p:cTn>
                                        <p:tgtEl>
                                          <p:spTgt spid="20"/>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1000"/>
                                        <p:tgtEl>
                                          <p:spTgt spid="26"/>
                                        </p:tgtEl>
                                      </p:cBhvr>
                                    </p:animEffect>
                                  </p:childTnLst>
                                </p:cTn>
                              </p:par>
                              <p:par>
                                <p:cTn id="11" presetID="10"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2000"/>
                                        <p:tgtEl>
                                          <p:spTgt spid="38"/>
                                        </p:tgtEl>
                                      </p:cBhvr>
                                    </p:animEffect>
                                  </p:childTnLst>
                                </p:cTn>
                              </p:par>
                            </p:childTnLst>
                          </p:cTn>
                        </p:par>
                      </p:childTnLst>
                    </p:cTn>
                  </p:par>
                  <p:par>
                    <p:cTn id="14" fill="hold">
                      <p:stCondLst>
                        <p:cond delay="indefinite"/>
                      </p:stCondLst>
                      <p:childTnLst>
                        <p:par>
                          <p:cTn id="15" fill="hold">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fltVal val="0"/>
                                          </p:val>
                                        </p:tav>
                                        <p:tav tm="100000">
                                          <p:val>
                                            <p:strVal val="#ppt_w"/>
                                          </p:val>
                                        </p:tav>
                                      </p:tavLst>
                                    </p:anim>
                                    <p:anim calcmode="lin" valueType="num">
                                      <p:cBhvr>
                                        <p:cTn id="19" dur="1000" fill="hold"/>
                                        <p:tgtEl>
                                          <p:spTgt spid="27"/>
                                        </p:tgtEl>
                                        <p:attrNameLst>
                                          <p:attrName>ppt_h</p:attrName>
                                        </p:attrNameLst>
                                      </p:cBhvr>
                                      <p:tavLst>
                                        <p:tav tm="0">
                                          <p:val>
                                            <p:fltVal val="0"/>
                                          </p:val>
                                        </p:tav>
                                        <p:tav tm="100000">
                                          <p:val>
                                            <p:strVal val="#ppt_h"/>
                                          </p:val>
                                        </p:tav>
                                      </p:tavLst>
                                    </p:anim>
                                    <p:anim calcmode="lin" valueType="num">
                                      <p:cBhvr>
                                        <p:cTn id="20" dur="1000" fill="hold"/>
                                        <p:tgtEl>
                                          <p:spTgt spid="27"/>
                                        </p:tgtEl>
                                        <p:attrNameLst>
                                          <p:attrName>style.rotation</p:attrName>
                                        </p:attrNameLst>
                                      </p:cBhvr>
                                      <p:tavLst>
                                        <p:tav tm="0">
                                          <p:val>
                                            <p:fltVal val="360"/>
                                          </p:val>
                                        </p:tav>
                                        <p:tav tm="100000">
                                          <p:val>
                                            <p:fltVal val="0"/>
                                          </p:val>
                                        </p:tav>
                                      </p:tavLst>
                                    </p:anim>
                                    <p:animEffect transition="in" filter="fade">
                                      <p:cBhvr>
                                        <p:cTn id="21" dur="1000"/>
                                        <p:tgtEl>
                                          <p:spTgt spid="27"/>
                                        </p:tgtEl>
                                      </p:cBhvr>
                                    </p:animEffect>
                                  </p:childTnLst>
                                </p:cTn>
                              </p:par>
                            </p:childTnLst>
                          </p:cTn>
                        </p:par>
                        <p:par>
                          <p:cTn id="22" fill="hold">
                            <p:stCondLst>
                              <p:cond delay="1000"/>
                            </p:stCondLst>
                            <p:childTnLst>
                              <p:par>
                                <p:cTn id="23" presetID="49" presetClass="entr" presetSubtype="0" decel="100000" fill="hold" grpId="0" nodeType="after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360"/>
                                          </p:val>
                                        </p:tav>
                                        <p:tav tm="100000">
                                          <p:val>
                                            <p:fltVal val="0"/>
                                          </p:val>
                                        </p:tav>
                                      </p:tavLst>
                                    </p:anim>
                                    <p:animEffect transition="in" filter="fade">
                                      <p:cBhvr>
                                        <p:cTn id="28" dur="1000"/>
                                        <p:tgtEl>
                                          <p:spTgt spid="3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10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childTnLst>
                                </p:cTn>
                              </p:par>
                            </p:childTnLst>
                          </p:cTn>
                        </p:par>
                        <p:par>
                          <p:cTn id="37" fill="hold">
                            <p:stCondLst>
                              <p:cond delay="1000"/>
                            </p:stCondLst>
                            <p:childTnLst>
                              <p:par>
                                <p:cTn id="38" presetID="22" presetClass="entr" presetSubtype="1" fill="hold" grpId="0" nodeType="afterEffect">
                                  <p:stCondLst>
                                    <p:cond delay="0"/>
                                  </p:stCondLst>
                                  <p:childTnLst>
                                    <p:set>
                                      <p:cBhvr>
                                        <p:cTn id="39" dur="1" fill="hold">
                                          <p:stCondLst>
                                            <p:cond delay="0"/>
                                          </p:stCondLst>
                                        </p:cTn>
                                        <p:tgtEl>
                                          <p:spTgt spid="39">
                                            <p:bg/>
                                          </p:spTgt>
                                        </p:tgtEl>
                                        <p:attrNameLst>
                                          <p:attrName>style.visibility</p:attrName>
                                        </p:attrNameLst>
                                      </p:cBhvr>
                                      <p:to>
                                        <p:strVal val="visible"/>
                                      </p:to>
                                    </p:set>
                                    <p:animEffect transition="in" filter="wipe(up)">
                                      <p:cBhvr>
                                        <p:cTn id="40" dur="7000"/>
                                        <p:tgtEl>
                                          <p:spTgt spid="39">
                                            <p:bg/>
                                          </p:spTgt>
                                        </p:tgtEl>
                                      </p:cBhvr>
                                    </p:animEffect>
                                  </p:childTnLst>
                                </p:cTn>
                              </p:par>
                              <p:par>
                                <p:cTn id="41" presetID="10" presetClass="entr" presetSubtype="0" fill="hold" nodeType="withEffect">
                                  <p:stCondLst>
                                    <p:cond delay="1000"/>
                                  </p:stCondLst>
                                  <p:childTnLst>
                                    <p:set>
                                      <p:cBhvr>
                                        <p:cTn id="42" dur="1" fill="hold">
                                          <p:stCondLst>
                                            <p:cond delay="0"/>
                                          </p:stCondLst>
                                        </p:cTn>
                                        <p:tgtEl>
                                          <p:spTgt spid="39">
                                            <p:txEl>
                                              <p:pRg st="0" end="0"/>
                                            </p:txEl>
                                          </p:spTgt>
                                        </p:tgtEl>
                                        <p:attrNameLst>
                                          <p:attrName>style.visibility</p:attrName>
                                        </p:attrNameLst>
                                      </p:cBhvr>
                                      <p:to>
                                        <p:strVal val="visible"/>
                                      </p:to>
                                    </p:set>
                                    <p:animEffect transition="in" filter="fade">
                                      <p:cBhvr>
                                        <p:cTn id="43" dur="1000"/>
                                        <p:tgtEl>
                                          <p:spTgt spid="39">
                                            <p:txEl>
                                              <p:pRg st="0" end="0"/>
                                            </p:txEl>
                                          </p:spTgt>
                                        </p:tgtEl>
                                      </p:cBhvr>
                                    </p:animEffect>
                                  </p:childTnLst>
                                </p:cTn>
                              </p:par>
                              <p:par>
                                <p:cTn id="44" presetID="10" presetClass="entr" presetSubtype="0" fill="hold" nodeType="withEffect">
                                  <p:stCondLst>
                                    <p:cond delay="2000"/>
                                  </p:stCondLst>
                                  <p:childTnLst>
                                    <p:set>
                                      <p:cBhvr>
                                        <p:cTn id="45" dur="1" fill="hold">
                                          <p:stCondLst>
                                            <p:cond delay="0"/>
                                          </p:stCondLst>
                                        </p:cTn>
                                        <p:tgtEl>
                                          <p:spTgt spid="39">
                                            <p:txEl>
                                              <p:pRg st="1" end="1"/>
                                            </p:txEl>
                                          </p:spTgt>
                                        </p:tgtEl>
                                        <p:attrNameLst>
                                          <p:attrName>style.visibility</p:attrName>
                                        </p:attrNameLst>
                                      </p:cBhvr>
                                      <p:to>
                                        <p:strVal val="visible"/>
                                      </p:to>
                                    </p:set>
                                    <p:animEffect transition="in" filter="fade">
                                      <p:cBhvr>
                                        <p:cTn id="46" dur="1000"/>
                                        <p:tgtEl>
                                          <p:spTgt spid="39">
                                            <p:txEl>
                                              <p:pRg st="1" end="1"/>
                                            </p:txEl>
                                          </p:spTgt>
                                        </p:tgtEl>
                                      </p:cBhvr>
                                    </p:animEffect>
                                  </p:childTnLst>
                                </p:cTn>
                              </p:par>
                              <p:par>
                                <p:cTn id="47" presetID="10" presetClass="entr" presetSubtype="0" fill="hold" nodeType="withEffect">
                                  <p:stCondLst>
                                    <p:cond delay="3000"/>
                                  </p:stCondLst>
                                  <p:childTnLst>
                                    <p:set>
                                      <p:cBhvr>
                                        <p:cTn id="48" dur="1" fill="hold">
                                          <p:stCondLst>
                                            <p:cond delay="0"/>
                                          </p:stCondLst>
                                        </p:cTn>
                                        <p:tgtEl>
                                          <p:spTgt spid="39">
                                            <p:txEl>
                                              <p:pRg st="2" end="2"/>
                                            </p:txEl>
                                          </p:spTgt>
                                        </p:tgtEl>
                                        <p:attrNameLst>
                                          <p:attrName>style.visibility</p:attrName>
                                        </p:attrNameLst>
                                      </p:cBhvr>
                                      <p:to>
                                        <p:strVal val="visible"/>
                                      </p:to>
                                    </p:set>
                                    <p:animEffect transition="in" filter="fade">
                                      <p:cBhvr>
                                        <p:cTn id="49" dur="1000"/>
                                        <p:tgtEl>
                                          <p:spTgt spid="39">
                                            <p:txEl>
                                              <p:pRg st="2" end="2"/>
                                            </p:txEl>
                                          </p:spTgt>
                                        </p:tgtEl>
                                      </p:cBhvr>
                                    </p:animEffect>
                                  </p:childTnLst>
                                </p:cTn>
                              </p:par>
                              <p:par>
                                <p:cTn id="50" presetID="10" presetClass="entr" presetSubtype="0" fill="hold" nodeType="withEffect">
                                  <p:stCondLst>
                                    <p:cond delay="4000"/>
                                  </p:stCondLst>
                                  <p:childTnLst>
                                    <p:set>
                                      <p:cBhvr>
                                        <p:cTn id="51" dur="1" fill="hold">
                                          <p:stCondLst>
                                            <p:cond delay="0"/>
                                          </p:stCondLst>
                                        </p:cTn>
                                        <p:tgtEl>
                                          <p:spTgt spid="39">
                                            <p:txEl>
                                              <p:pRg st="3" end="3"/>
                                            </p:txEl>
                                          </p:spTgt>
                                        </p:tgtEl>
                                        <p:attrNameLst>
                                          <p:attrName>style.visibility</p:attrName>
                                        </p:attrNameLst>
                                      </p:cBhvr>
                                      <p:to>
                                        <p:strVal val="visible"/>
                                      </p:to>
                                    </p:set>
                                    <p:animEffect transition="in" filter="fade">
                                      <p:cBhvr>
                                        <p:cTn id="52" dur="1000"/>
                                        <p:tgtEl>
                                          <p:spTgt spid="39">
                                            <p:txEl>
                                              <p:pRg st="3" end="3"/>
                                            </p:txEl>
                                          </p:spTgt>
                                        </p:tgtEl>
                                      </p:cBhvr>
                                    </p:animEffect>
                                  </p:childTnLst>
                                </p:cTn>
                              </p:par>
                              <p:par>
                                <p:cTn id="53" presetID="10" presetClass="entr" presetSubtype="0" fill="hold" nodeType="withEffect">
                                  <p:stCondLst>
                                    <p:cond delay="5000"/>
                                  </p:stCondLst>
                                  <p:childTnLst>
                                    <p:set>
                                      <p:cBhvr>
                                        <p:cTn id="54" dur="1" fill="hold">
                                          <p:stCondLst>
                                            <p:cond delay="0"/>
                                          </p:stCondLst>
                                        </p:cTn>
                                        <p:tgtEl>
                                          <p:spTgt spid="39">
                                            <p:txEl>
                                              <p:pRg st="4" end="4"/>
                                            </p:txEl>
                                          </p:spTgt>
                                        </p:tgtEl>
                                        <p:attrNameLst>
                                          <p:attrName>style.visibility</p:attrName>
                                        </p:attrNameLst>
                                      </p:cBhvr>
                                      <p:to>
                                        <p:strVal val="visible"/>
                                      </p:to>
                                    </p:set>
                                    <p:animEffect transition="in" filter="fade">
                                      <p:cBhvr>
                                        <p:cTn id="55" dur="1000"/>
                                        <p:tgtEl>
                                          <p:spTgt spid="39">
                                            <p:txEl>
                                              <p:pRg st="4" end="4"/>
                                            </p:txEl>
                                          </p:spTgt>
                                        </p:tgtEl>
                                      </p:cBhvr>
                                    </p:animEffect>
                                  </p:childTnLst>
                                </p:cTn>
                              </p:par>
                              <p:par>
                                <p:cTn id="56" presetID="10" presetClass="entr" presetSubtype="0" fill="hold" nodeType="withEffect">
                                  <p:stCondLst>
                                    <p:cond delay="6000"/>
                                  </p:stCondLst>
                                  <p:childTnLst>
                                    <p:set>
                                      <p:cBhvr>
                                        <p:cTn id="57" dur="1" fill="hold">
                                          <p:stCondLst>
                                            <p:cond delay="0"/>
                                          </p:stCondLst>
                                        </p:cTn>
                                        <p:tgtEl>
                                          <p:spTgt spid="39">
                                            <p:txEl>
                                              <p:pRg st="5" end="5"/>
                                            </p:txEl>
                                          </p:spTgt>
                                        </p:tgtEl>
                                        <p:attrNameLst>
                                          <p:attrName>style.visibility</p:attrName>
                                        </p:attrNameLst>
                                      </p:cBhvr>
                                      <p:to>
                                        <p:strVal val="visible"/>
                                      </p:to>
                                    </p:set>
                                    <p:animEffect transition="in" filter="fade">
                                      <p:cBhvr>
                                        <p:cTn id="58" dur="1000"/>
                                        <p:tgtEl>
                                          <p:spTgt spid="39">
                                            <p:txEl>
                                              <p:pRg st="5" end="5"/>
                                            </p:txEl>
                                          </p:spTgt>
                                        </p:tgtEl>
                                      </p:cBhvr>
                                    </p:animEffect>
                                  </p:childTnLst>
                                </p:cTn>
                              </p:par>
                            </p:childTnLst>
                          </p:cTn>
                        </p:par>
                        <p:par>
                          <p:cTn id="59" fill="hold">
                            <p:stCondLst>
                              <p:cond delay="8000"/>
                            </p:stCondLst>
                            <p:childTnLst>
                              <p:par>
                                <p:cTn id="60" presetID="22" presetClass="entr" presetSubtype="2"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right)">
                                      <p:cBhvr>
                                        <p:cTn id="62" dur="3000"/>
                                        <p:tgtEl>
                                          <p:spTgt spid="46"/>
                                        </p:tgtEl>
                                      </p:cBhvr>
                                    </p:animEffect>
                                  </p:childTnLst>
                                </p:cTn>
                              </p:par>
                            </p:childTnLst>
                          </p:cTn>
                        </p:par>
                        <p:par>
                          <p:cTn id="63" fill="hold">
                            <p:stCondLst>
                              <p:cond delay="11000"/>
                            </p:stCondLst>
                            <p:childTnLst>
                              <p:par>
                                <p:cTn id="64" presetID="49" presetClass="entr" presetSubtype="0" decel="100000" fill="hold" grpId="0" nodeType="afterEffect">
                                  <p:stCondLst>
                                    <p:cond delay="0"/>
                                  </p:stCondLst>
                                  <p:childTnLst>
                                    <p:set>
                                      <p:cBhvr>
                                        <p:cTn id="65" dur="1" fill="hold">
                                          <p:stCondLst>
                                            <p:cond delay="0"/>
                                          </p:stCondLst>
                                        </p:cTn>
                                        <p:tgtEl>
                                          <p:spTgt spid="33"/>
                                        </p:tgtEl>
                                        <p:attrNameLst>
                                          <p:attrName>style.visibility</p:attrName>
                                        </p:attrNameLst>
                                      </p:cBhvr>
                                      <p:to>
                                        <p:strVal val="visible"/>
                                      </p:to>
                                    </p:set>
                                    <p:anim calcmode="lin" valueType="num">
                                      <p:cBhvr>
                                        <p:cTn id="66" dur="1000" fill="hold"/>
                                        <p:tgtEl>
                                          <p:spTgt spid="33"/>
                                        </p:tgtEl>
                                        <p:attrNameLst>
                                          <p:attrName>ppt_w</p:attrName>
                                        </p:attrNameLst>
                                      </p:cBhvr>
                                      <p:tavLst>
                                        <p:tav tm="0">
                                          <p:val>
                                            <p:fltVal val="0"/>
                                          </p:val>
                                        </p:tav>
                                        <p:tav tm="100000">
                                          <p:val>
                                            <p:strVal val="#ppt_w"/>
                                          </p:val>
                                        </p:tav>
                                      </p:tavLst>
                                    </p:anim>
                                    <p:anim calcmode="lin" valueType="num">
                                      <p:cBhvr>
                                        <p:cTn id="67" dur="1000" fill="hold"/>
                                        <p:tgtEl>
                                          <p:spTgt spid="33"/>
                                        </p:tgtEl>
                                        <p:attrNameLst>
                                          <p:attrName>ppt_h</p:attrName>
                                        </p:attrNameLst>
                                      </p:cBhvr>
                                      <p:tavLst>
                                        <p:tav tm="0">
                                          <p:val>
                                            <p:fltVal val="0"/>
                                          </p:val>
                                        </p:tav>
                                        <p:tav tm="100000">
                                          <p:val>
                                            <p:strVal val="#ppt_h"/>
                                          </p:val>
                                        </p:tav>
                                      </p:tavLst>
                                    </p:anim>
                                    <p:anim calcmode="lin" valueType="num">
                                      <p:cBhvr>
                                        <p:cTn id="68" dur="1000" fill="hold"/>
                                        <p:tgtEl>
                                          <p:spTgt spid="33"/>
                                        </p:tgtEl>
                                        <p:attrNameLst>
                                          <p:attrName>style.rotation</p:attrName>
                                        </p:attrNameLst>
                                      </p:cBhvr>
                                      <p:tavLst>
                                        <p:tav tm="0">
                                          <p:val>
                                            <p:fltVal val="360"/>
                                          </p:val>
                                        </p:tav>
                                        <p:tav tm="100000">
                                          <p:val>
                                            <p:fltVal val="0"/>
                                          </p:val>
                                        </p:tav>
                                      </p:tavLst>
                                    </p:anim>
                                    <p:animEffect transition="in" filter="fade">
                                      <p:cBhvr>
                                        <p:cTn id="69" dur="1000"/>
                                        <p:tgtEl>
                                          <p:spTgt spid="3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4"/>
                                        </p:tgtEl>
                                        <p:attrNameLst>
                                          <p:attrName>style.visibility</p:attrName>
                                        </p:attrNameLst>
                                      </p:cBhvr>
                                      <p:to>
                                        <p:strVal val="visible"/>
                                      </p:to>
                                    </p:set>
                                    <p:animEffect transition="in" filter="fade">
                                      <p:cBhvr>
                                        <p:cTn id="72" dur="1000"/>
                                        <p:tgtEl>
                                          <p:spTgt spid="34"/>
                                        </p:tgtEl>
                                      </p:cBhvr>
                                    </p:animEffect>
                                  </p:childTnLst>
                                </p:cTn>
                              </p:par>
                            </p:childTnLst>
                          </p:cTn>
                        </p:par>
                        <p:par>
                          <p:cTn id="73" fill="hold">
                            <p:stCondLst>
                              <p:cond delay="12000"/>
                            </p:stCondLst>
                            <p:childTnLst>
                              <p:par>
                                <p:cTn id="74" presetID="49" presetClass="exit" presetSubtype="0" accel="100000" fill="hold" grpId="1" nodeType="afterEffect">
                                  <p:stCondLst>
                                    <p:cond delay="0"/>
                                  </p:stCondLst>
                                  <p:childTnLst>
                                    <p:anim calcmode="lin" valueType="num">
                                      <p:cBhvr>
                                        <p:cTn id="75" dur="1000"/>
                                        <p:tgtEl>
                                          <p:spTgt spid="27"/>
                                        </p:tgtEl>
                                        <p:attrNameLst>
                                          <p:attrName>ppt_w</p:attrName>
                                        </p:attrNameLst>
                                      </p:cBhvr>
                                      <p:tavLst>
                                        <p:tav tm="0">
                                          <p:val>
                                            <p:strVal val="ppt_w"/>
                                          </p:val>
                                        </p:tav>
                                        <p:tav tm="100000">
                                          <p:val>
                                            <p:fltVal val="0"/>
                                          </p:val>
                                        </p:tav>
                                      </p:tavLst>
                                    </p:anim>
                                    <p:anim calcmode="lin" valueType="num">
                                      <p:cBhvr>
                                        <p:cTn id="76" dur="1000"/>
                                        <p:tgtEl>
                                          <p:spTgt spid="27"/>
                                        </p:tgtEl>
                                        <p:attrNameLst>
                                          <p:attrName>ppt_h</p:attrName>
                                        </p:attrNameLst>
                                      </p:cBhvr>
                                      <p:tavLst>
                                        <p:tav tm="0">
                                          <p:val>
                                            <p:strVal val="ppt_h"/>
                                          </p:val>
                                        </p:tav>
                                        <p:tav tm="100000">
                                          <p:val>
                                            <p:fltVal val="0"/>
                                          </p:val>
                                        </p:tav>
                                      </p:tavLst>
                                    </p:anim>
                                    <p:anim calcmode="lin" valueType="num">
                                      <p:cBhvr>
                                        <p:cTn id="77" dur="1000"/>
                                        <p:tgtEl>
                                          <p:spTgt spid="27"/>
                                        </p:tgtEl>
                                        <p:attrNameLst>
                                          <p:attrName>style.rotation</p:attrName>
                                        </p:attrNameLst>
                                      </p:cBhvr>
                                      <p:tavLst>
                                        <p:tav tm="0">
                                          <p:val>
                                            <p:fltVal val="0"/>
                                          </p:val>
                                        </p:tav>
                                        <p:tav tm="100000">
                                          <p:val>
                                            <p:fltVal val="360"/>
                                          </p:val>
                                        </p:tav>
                                      </p:tavLst>
                                    </p:anim>
                                    <p:animEffect transition="out" filter="fade">
                                      <p:cBhvr>
                                        <p:cTn id="78" dur="1000"/>
                                        <p:tgtEl>
                                          <p:spTgt spid="27"/>
                                        </p:tgtEl>
                                      </p:cBhvr>
                                    </p:animEffect>
                                    <p:set>
                                      <p:cBhvr>
                                        <p:cTn id="79" dur="1" fill="hold">
                                          <p:stCondLst>
                                            <p:cond delay="999"/>
                                          </p:stCondLst>
                                        </p:cTn>
                                        <p:tgtEl>
                                          <p:spTgt spid="27"/>
                                        </p:tgtEl>
                                        <p:attrNameLst>
                                          <p:attrName>style.visibility</p:attrName>
                                        </p:attrNameLst>
                                      </p:cBhvr>
                                      <p:to>
                                        <p:strVal val="hidden"/>
                                      </p:to>
                                    </p:set>
                                  </p:childTnLst>
                                </p:cTn>
                              </p:par>
                              <p:par>
                                <p:cTn id="80" presetID="49" presetClass="entr" presetSubtype="0" decel="10000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 calcmode="lin" valueType="num">
                                      <p:cBhvr>
                                        <p:cTn id="82" dur="1000" fill="hold"/>
                                        <p:tgtEl>
                                          <p:spTgt spid="47"/>
                                        </p:tgtEl>
                                        <p:attrNameLst>
                                          <p:attrName>ppt_w</p:attrName>
                                        </p:attrNameLst>
                                      </p:cBhvr>
                                      <p:tavLst>
                                        <p:tav tm="0">
                                          <p:val>
                                            <p:fltVal val="0"/>
                                          </p:val>
                                        </p:tav>
                                        <p:tav tm="100000">
                                          <p:val>
                                            <p:strVal val="#ppt_w"/>
                                          </p:val>
                                        </p:tav>
                                      </p:tavLst>
                                    </p:anim>
                                    <p:anim calcmode="lin" valueType="num">
                                      <p:cBhvr>
                                        <p:cTn id="83" dur="1000" fill="hold"/>
                                        <p:tgtEl>
                                          <p:spTgt spid="47"/>
                                        </p:tgtEl>
                                        <p:attrNameLst>
                                          <p:attrName>ppt_h</p:attrName>
                                        </p:attrNameLst>
                                      </p:cBhvr>
                                      <p:tavLst>
                                        <p:tav tm="0">
                                          <p:val>
                                            <p:fltVal val="0"/>
                                          </p:val>
                                        </p:tav>
                                        <p:tav tm="100000">
                                          <p:val>
                                            <p:strVal val="#ppt_h"/>
                                          </p:val>
                                        </p:tav>
                                      </p:tavLst>
                                    </p:anim>
                                    <p:anim calcmode="lin" valueType="num">
                                      <p:cBhvr>
                                        <p:cTn id="84" dur="1000" fill="hold"/>
                                        <p:tgtEl>
                                          <p:spTgt spid="47"/>
                                        </p:tgtEl>
                                        <p:attrNameLst>
                                          <p:attrName>style.rotation</p:attrName>
                                        </p:attrNameLst>
                                      </p:cBhvr>
                                      <p:tavLst>
                                        <p:tav tm="0">
                                          <p:val>
                                            <p:fltVal val="360"/>
                                          </p:val>
                                        </p:tav>
                                        <p:tav tm="100000">
                                          <p:val>
                                            <p:fltVal val="0"/>
                                          </p:val>
                                        </p:tav>
                                      </p:tavLst>
                                    </p:anim>
                                    <p:animEffect transition="in" filter="fade">
                                      <p:cBhvr>
                                        <p:cTn id="85" dur="1000"/>
                                        <p:tgtEl>
                                          <p:spTgt spid="47"/>
                                        </p:tgtEl>
                                      </p:cBhvr>
                                    </p:animEffect>
                                  </p:childTnLst>
                                </p:cTn>
                              </p:par>
                            </p:childTnLst>
                          </p:cTn>
                        </p:par>
                        <p:par>
                          <p:cTn id="86" fill="hold">
                            <p:stCondLst>
                              <p:cond delay="13000"/>
                            </p:stCondLst>
                            <p:childTnLst>
                              <p:par>
                                <p:cTn id="87" presetID="22" presetClass="entr" presetSubtype="1" fill="hold" grpId="0" nodeType="after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wipe(up)">
                                      <p:cBhvr>
                                        <p:cTn id="89" dur="2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7" grpId="1" animBg="1"/>
      <p:bldP spid="31" grpId="0" animBg="1"/>
      <p:bldP spid="33" grpId="0" animBg="1"/>
      <p:bldP spid="34" grpId="0"/>
      <p:bldP spid="39" grpId="0" build="allAtOnce" animBg="1"/>
      <p:bldP spid="40" grpId="0" animBg="1"/>
      <p:bldP spid="32" grpId="0" animBg="1"/>
      <p:bldP spid="47" grpId="0" animBg="1"/>
      <p:bldP spid="48"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0" y="685800"/>
            <a:ext cx="9144000" cy="6172200"/>
            <a:chOff x="0" y="685800"/>
            <a:chExt cx="9144000" cy="6172200"/>
          </a:xfrm>
        </p:grpSpPr>
        <p:grpSp>
          <p:nvGrpSpPr>
            <p:cNvPr id="12" name="Group 11"/>
            <p:cNvGrpSpPr/>
            <p:nvPr/>
          </p:nvGrpSpPr>
          <p:grpSpPr>
            <a:xfrm>
              <a:off x="0" y="685800"/>
              <a:ext cx="9144000" cy="6172200"/>
              <a:chOff x="0" y="685800"/>
              <a:chExt cx="9144000" cy="6172200"/>
            </a:xfrm>
          </p:grpSpPr>
          <p:grpSp>
            <p:nvGrpSpPr>
              <p:cNvPr id="13" name="Group 35"/>
              <p:cNvGrpSpPr/>
              <p:nvPr/>
            </p:nvGrpSpPr>
            <p:grpSpPr>
              <a:xfrm>
                <a:off x="0" y="685800"/>
                <a:ext cx="9144000" cy="6172200"/>
                <a:chOff x="0" y="685800"/>
                <a:chExt cx="9144000" cy="6172200"/>
              </a:xfrm>
            </p:grpSpPr>
            <p:pic>
              <p:nvPicPr>
                <p:cNvPr id="15" name="Picture 2"/>
                <p:cNvPicPr>
                  <a:picLocks noChangeAspect="1" noChangeArrowheads="1"/>
                </p:cNvPicPr>
                <p:nvPr/>
              </p:nvPicPr>
              <p:blipFill>
                <a:blip r:embed="rId2"/>
                <a:srcRect t="20000" r="980" b="12745"/>
                <a:stretch>
                  <a:fillRect/>
                </a:stretch>
              </p:blipFill>
              <p:spPr bwMode="auto">
                <a:xfrm>
                  <a:off x="0" y="685800"/>
                  <a:ext cx="9144000" cy="6172200"/>
                </a:xfrm>
                <a:prstGeom prst="rect">
                  <a:avLst/>
                </a:prstGeom>
                <a:noFill/>
                <a:ln w="9525">
                  <a:noFill/>
                  <a:miter lim="800000"/>
                  <a:headEnd/>
                  <a:tailEnd/>
                </a:ln>
                <a:effectLst/>
              </p:spPr>
            </p:pic>
            <p:pic>
              <p:nvPicPr>
                <p:cNvPr id="16" name="Picture 2"/>
                <p:cNvPicPr>
                  <a:picLocks noChangeAspect="1" noChangeArrowheads="1"/>
                </p:cNvPicPr>
                <p:nvPr/>
              </p:nvPicPr>
              <p:blipFill>
                <a:blip r:embed="rId2"/>
                <a:srcRect l="1650" t="59024" r="84322" b="36824"/>
                <a:stretch>
                  <a:fillRect/>
                </a:stretch>
              </p:blipFill>
              <p:spPr bwMode="auto">
                <a:xfrm>
                  <a:off x="0" y="4572000"/>
                  <a:ext cx="1295400" cy="381000"/>
                </a:xfrm>
                <a:prstGeom prst="rect">
                  <a:avLst/>
                </a:prstGeom>
                <a:noFill/>
                <a:ln w="9525">
                  <a:noFill/>
                  <a:miter lim="800000"/>
                  <a:headEnd/>
                  <a:tailEnd/>
                </a:ln>
                <a:effectLst/>
              </p:spPr>
            </p:pic>
          </p:grpSp>
          <p:sp>
            <p:nvSpPr>
              <p:cNvPr id="14" name="TextBox 13"/>
              <p:cNvSpPr txBox="1"/>
              <p:nvPr/>
            </p:nvSpPr>
            <p:spPr>
              <a:xfrm>
                <a:off x="3962400" y="5029200"/>
                <a:ext cx="1718740" cy="1200329"/>
              </a:xfrm>
              <a:prstGeom prst="rect">
                <a:avLst/>
              </a:prstGeom>
              <a:noFill/>
            </p:spPr>
            <p:txBody>
              <a:bodyPr wrap="none" rtlCol="0">
                <a:spAutoFit/>
              </a:bodyPr>
              <a:lstStyle/>
              <a:p>
                <a:pPr algn="ctr"/>
                <a:r>
                  <a:rPr lang="en-US" sz="3600" dirty="0" smtClean="0">
                    <a:ln>
                      <a:solidFill>
                        <a:schemeClr val="bg2">
                          <a:lumMod val="25000"/>
                        </a:schemeClr>
                      </a:solidFill>
                    </a:ln>
                    <a:solidFill>
                      <a:schemeClr val="bg1"/>
                    </a:solidFill>
                  </a:rPr>
                  <a:t>Atlantic </a:t>
                </a:r>
              </a:p>
              <a:p>
                <a:pPr algn="ctr"/>
                <a:r>
                  <a:rPr lang="en-US" sz="3600" dirty="0" smtClean="0">
                    <a:ln>
                      <a:solidFill>
                        <a:schemeClr val="bg2">
                          <a:lumMod val="25000"/>
                        </a:schemeClr>
                      </a:solidFill>
                    </a:ln>
                    <a:solidFill>
                      <a:schemeClr val="bg1"/>
                    </a:solidFill>
                  </a:rPr>
                  <a:t>Ocean</a:t>
                </a:r>
                <a:endParaRPr lang="en-US" sz="3600" dirty="0">
                  <a:ln>
                    <a:solidFill>
                      <a:schemeClr val="bg2">
                        <a:lumMod val="25000"/>
                      </a:schemeClr>
                    </a:solidFill>
                  </a:ln>
                  <a:solidFill>
                    <a:schemeClr val="bg1"/>
                  </a:solidFill>
                </a:endParaRPr>
              </a:p>
            </p:txBody>
          </p:sp>
        </p:grpSp>
        <p:sp>
          <p:nvSpPr>
            <p:cNvPr id="17" name="TextBox 16"/>
            <p:cNvSpPr txBox="1"/>
            <p:nvPr/>
          </p:nvSpPr>
          <p:spPr>
            <a:xfrm rot="1186136">
              <a:off x="6667456" y="901863"/>
              <a:ext cx="1358064" cy="461665"/>
            </a:xfrm>
            <a:prstGeom prst="rect">
              <a:avLst/>
            </a:prstGeom>
            <a:solidFill>
              <a:schemeClr val="bg1">
                <a:alpha val="78000"/>
              </a:schemeClr>
            </a:solidFill>
          </p:spPr>
          <p:txBody>
            <a:bodyPr wrap="none" rtlCol="0">
              <a:spAutoFit/>
            </a:bodyPr>
            <a:lstStyle/>
            <a:p>
              <a:r>
                <a:rPr lang="en-US" sz="2400" b="1" dirty="0" smtClean="0"/>
                <a:t>Denmark</a:t>
              </a:r>
              <a:endParaRPr lang="en-US" sz="2400" b="1" dirty="0"/>
            </a:p>
          </p:txBody>
        </p:sp>
        <p:sp>
          <p:nvSpPr>
            <p:cNvPr id="18" name="5-Point Star 17"/>
            <p:cNvSpPr/>
            <p:nvPr/>
          </p:nvSpPr>
          <p:spPr>
            <a:xfrm>
              <a:off x="990600" y="4648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9" name="TextBox 18"/>
            <p:cNvSpPr txBox="1"/>
            <p:nvPr/>
          </p:nvSpPr>
          <p:spPr>
            <a:xfrm rot="1326946">
              <a:off x="19661" y="4137094"/>
              <a:ext cx="1827873" cy="461665"/>
            </a:xfrm>
            <a:prstGeom prst="rect">
              <a:avLst/>
            </a:prstGeom>
            <a:noFill/>
          </p:spPr>
          <p:txBody>
            <a:bodyPr wrap="none" rtlCol="0">
              <a:spAutoFit/>
            </a:bodyPr>
            <a:lstStyle/>
            <a:p>
              <a:r>
                <a:rPr lang="en-US" sz="2400" b="1" dirty="0" smtClean="0"/>
                <a:t>New Orleans</a:t>
              </a:r>
              <a:endParaRPr lang="en-US" sz="2400" b="1" dirty="0"/>
            </a:p>
          </p:txBody>
        </p:sp>
        <p:grpSp>
          <p:nvGrpSpPr>
            <p:cNvPr id="20" name="Group 19"/>
            <p:cNvGrpSpPr/>
            <p:nvPr/>
          </p:nvGrpSpPr>
          <p:grpSpPr>
            <a:xfrm>
              <a:off x="1257300" y="1502229"/>
              <a:ext cx="6874329" cy="4087585"/>
              <a:chOff x="1257300" y="1502229"/>
              <a:chExt cx="6874329" cy="4087585"/>
            </a:xfrm>
          </p:grpSpPr>
          <p:grpSp>
            <p:nvGrpSpPr>
              <p:cNvPr id="21" name="Group 27"/>
              <p:cNvGrpSpPr/>
              <p:nvPr/>
            </p:nvGrpSpPr>
            <p:grpSpPr>
              <a:xfrm>
                <a:off x="1257300" y="1502229"/>
                <a:ext cx="6874329" cy="4087585"/>
                <a:chOff x="1257300" y="1502229"/>
                <a:chExt cx="6874329" cy="4087585"/>
              </a:xfrm>
            </p:grpSpPr>
            <p:sp>
              <p:nvSpPr>
                <p:cNvPr id="23" name="Freeform 22"/>
                <p:cNvSpPr/>
                <p:nvPr/>
              </p:nvSpPr>
              <p:spPr>
                <a:xfrm>
                  <a:off x="5943600" y="1502229"/>
                  <a:ext cx="2188029" cy="1469571"/>
                </a:xfrm>
                <a:custGeom>
                  <a:avLst/>
                  <a:gdLst>
                    <a:gd name="connsiteX0" fmla="*/ 2188029 w 2188029"/>
                    <a:gd name="connsiteY0" fmla="*/ 0 h 1469571"/>
                    <a:gd name="connsiteX1" fmla="*/ 1845129 w 2188029"/>
                    <a:gd name="connsiteY1" fmla="*/ 195942 h 1469571"/>
                    <a:gd name="connsiteX2" fmla="*/ 1698171 w 2188029"/>
                    <a:gd name="connsiteY2" fmla="*/ 522514 h 1469571"/>
                    <a:gd name="connsiteX3" fmla="*/ 1583871 w 2188029"/>
                    <a:gd name="connsiteY3" fmla="*/ 636814 h 1469571"/>
                    <a:gd name="connsiteX4" fmla="*/ 1404257 w 2188029"/>
                    <a:gd name="connsiteY4" fmla="*/ 653142 h 1469571"/>
                    <a:gd name="connsiteX5" fmla="*/ 1338943 w 2188029"/>
                    <a:gd name="connsiteY5" fmla="*/ 653142 h 1469571"/>
                    <a:gd name="connsiteX6" fmla="*/ 1208314 w 2188029"/>
                    <a:gd name="connsiteY6" fmla="*/ 947057 h 1469571"/>
                    <a:gd name="connsiteX7" fmla="*/ 1061357 w 2188029"/>
                    <a:gd name="connsiteY7" fmla="*/ 1077685 h 1469571"/>
                    <a:gd name="connsiteX8" fmla="*/ 571500 w 2188029"/>
                    <a:gd name="connsiteY8" fmla="*/ 1257300 h 1469571"/>
                    <a:gd name="connsiteX9" fmla="*/ 179614 w 2188029"/>
                    <a:gd name="connsiteY9" fmla="*/ 1387928 h 1469571"/>
                    <a:gd name="connsiteX10" fmla="*/ 0 w 2188029"/>
                    <a:gd name="connsiteY10" fmla="*/ 1469571 h 146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8029" h="1469571">
                      <a:moveTo>
                        <a:pt x="2188029" y="0"/>
                      </a:moveTo>
                      <a:cubicBezTo>
                        <a:pt x="2057400" y="54428"/>
                        <a:pt x="1926772" y="108856"/>
                        <a:pt x="1845129" y="195942"/>
                      </a:cubicBezTo>
                      <a:cubicBezTo>
                        <a:pt x="1763486" y="283028"/>
                        <a:pt x="1741714" y="449035"/>
                        <a:pt x="1698171" y="522514"/>
                      </a:cubicBezTo>
                      <a:cubicBezTo>
                        <a:pt x="1654628" y="595993"/>
                        <a:pt x="1632857" y="615043"/>
                        <a:pt x="1583871" y="636814"/>
                      </a:cubicBezTo>
                      <a:cubicBezTo>
                        <a:pt x="1534885" y="658585"/>
                        <a:pt x="1445078" y="650421"/>
                        <a:pt x="1404257" y="653142"/>
                      </a:cubicBezTo>
                      <a:cubicBezTo>
                        <a:pt x="1363436" y="655863"/>
                        <a:pt x="1371600" y="604156"/>
                        <a:pt x="1338943" y="653142"/>
                      </a:cubicBezTo>
                      <a:cubicBezTo>
                        <a:pt x="1306286" y="702128"/>
                        <a:pt x="1254578" y="876300"/>
                        <a:pt x="1208314" y="947057"/>
                      </a:cubicBezTo>
                      <a:cubicBezTo>
                        <a:pt x="1162050" y="1017814"/>
                        <a:pt x="1167493" y="1025978"/>
                        <a:pt x="1061357" y="1077685"/>
                      </a:cubicBezTo>
                      <a:cubicBezTo>
                        <a:pt x="955221" y="1129392"/>
                        <a:pt x="718457" y="1205593"/>
                        <a:pt x="571500" y="1257300"/>
                      </a:cubicBezTo>
                      <a:cubicBezTo>
                        <a:pt x="424543" y="1309007"/>
                        <a:pt x="274864" y="1352550"/>
                        <a:pt x="179614" y="1387928"/>
                      </a:cubicBezTo>
                      <a:cubicBezTo>
                        <a:pt x="84364" y="1423306"/>
                        <a:pt x="42182" y="1446438"/>
                        <a:pt x="0" y="1469571"/>
                      </a:cubicBezTo>
                    </a:path>
                  </a:pathLst>
                </a:custGeom>
                <a:ln w="101600">
                  <a:solidFill>
                    <a:srgbClr val="FF0000"/>
                  </a:solidFill>
                  <a:prstDash val="sysDot"/>
                </a:ln>
                <a:effectLst>
                  <a:outerShdw dist="508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Freeform 23"/>
                <p:cNvSpPr/>
                <p:nvPr/>
              </p:nvSpPr>
              <p:spPr>
                <a:xfrm>
                  <a:off x="1257300" y="3140528"/>
                  <a:ext cx="3663043" cy="2449286"/>
                </a:xfrm>
                <a:custGeom>
                  <a:avLst/>
                  <a:gdLst>
                    <a:gd name="connsiteX0" fmla="*/ 3592286 w 3663043"/>
                    <a:gd name="connsiteY0" fmla="*/ 92529 h 2449286"/>
                    <a:gd name="connsiteX1" fmla="*/ 3494314 w 3663043"/>
                    <a:gd name="connsiteY1" fmla="*/ 92529 h 2449286"/>
                    <a:gd name="connsiteX2" fmla="*/ 2579914 w 3663043"/>
                    <a:gd name="connsiteY2" fmla="*/ 647701 h 2449286"/>
                    <a:gd name="connsiteX3" fmla="*/ 1926771 w 3663043"/>
                    <a:gd name="connsiteY3" fmla="*/ 1398815 h 2449286"/>
                    <a:gd name="connsiteX4" fmla="*/ 1485900 w 3663043"/>
                    <a:gd name="connsiteY4" fmla="*/ 1986643 h 2449286"/>
                    <a:gd name="connsiteX5" fmla="*/ 1077686 w 3663043"/>
                    <a:gd name="connsiteY5" fmla="*/ 2378529 h 2449286"/>
                    <a:gd name="connsiteX6" fmla="*/ 751114 w 3663043"/>
                    <a:gd name="connsiteY6" fmla="*/ 2411186 h 2449286"/>
                    <a:gd name="connsiteX7" fmla="*/ 555171 w 3663043"/>
                    <a:gd name="connsiteY7" fmla="*/ 2394858 h 2449286"/>
                    <a:gd name="connsiteX8" fmla="*/ 310243 w 3663043"/>
                    <a:gd name="connsiteY8" fmla="*/ 2215243 h 2449286"/>
                    <a:gd name="connsiteX9" fmla="*/ 163286 w 3663043"/>
                    <a:gd name="connsiteY9" fmla="*/ 2019301 h 2449286"/>
                    <a:gd name="connsiteX10" fmla="*/ 0 w 3663043"/>
                    <a:gd name="connsiteY10" fmla="*/ 1790701 h 244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3043" h="2449286">
                      <a:moveTo>
                        <a:pt x="3592286" y="92529"/>
                      </a:moveTo>
                      <a:cubicBezTo>
                        <a:pt x="3627664" y="46264"/>
                        <a:pt x="3663043" y="0"/>
                        <a:pt x="3494314" y="92529"/>
                      </a:cubicBezTo>
                      <a:cubicBezTo>
                        <a:pt x="3325585" y="185058"/>
                        <a:pt x="2841171" y="429987"/>
                        <a:pt x="2579914" y="647701"/>
                      </a:cubicBezTo>
                      <a:cubicBezTo>
                        <a:pt x="2318657" y="865415"/>
                        <a:pt x="2109107" y="1175658"/>
                        <a:pt x="1926771" y="1398815"/>
                      </a:cubicBezTo>
                      <a:cubicBezTo>
                        <a:pt x="1744435" y="1621972"/>
                        <a:pt x="1627414" y="1823357"/>
                        <a:pt x="1485900" y="1986643"/>
                      </a:cubicBezTo>
                      <a:cubicBezTo>
                        <a:pt x="1344386" y="2149929"/>
                        <a:pt x="1200150" y="2307772"/>
                        <a:pt x="1077686" y="2378529"/>
                      </a:cubicBezTo>
                      <a:cubicBezTo>
                        <a:pt x="955222" y="2449286"/>
                        <a:pt x="838200" y="2408465"/>
                        <a:pt x="751114" y="2411186"/>
                      </a:cubicBezTo>
                      <a:cubicBezTo>
                        <a:pt x="664028" y="2413907"/>
                        <a:pt x="628649" y="2427515"/>
                        <a:pt x="555171" y="2394858"/>
                      </a:cubicBezTo>
                      <a:cubicBezTo>
                        <a:pt x="481693" y="2362201"/>
                        <a:pt x="375557" y="2277836"/>
                        <a:pt x="310243" y="2215243"/>
                      </a:cubicBezTo>
                      <a:cubicBezTo>
                        <a:pt x="244929" y="2152650"/>
                        <a:pt x="214993" y="2090058"/>
                        <a:pt x="163286" y="2019301"/>
                      </a:cubicBezTo>
                      <a:cubicBezTo>
                        <a:pt x="111579" y="1948544"/>
                        <a:pt x="27214" y="1847851"/>
                        <a:pt x="0" y="1790701"/>
                      </a:cubicBezTo>
                    </a:path>
                  </a:pathLst>
                </a:custGeom>
                <a:ln w="101600">
                  <a:solidFill>
                    <a:srgbClr val="FF0000"/>
                  </a:solidFill>
                  <a:prstDash val="sysDot"/>
                </a:ln>
                <a:effectLst>
                  <a:outerShdw dist="508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2" name="Rectangle 21"/>
              <p:cNvSpPr/>
              <p:nvPr/>
            </p:nvSpPr>
            <p:spPr>
              <a:xfrm rot="19372639">
                <a:off x="3285588" y="3828550"/>
                <a:ext cx="1610436" cy="477054"/>
              </a:xfrm>
              <a:prstGeom prst="rect">
                <a:avLst/>
              </a:prstGeom>
              <a:noFill/>
            </p:spPr>
            <p:txBody>
              <a:bodyPr wrap="square">
                <a:spAutoFit/>
              </a:bodyPr>
              <a:lstStyle/>
              <a:p>
                <a:pPr>
                  <a:lnSpc>
                    <a:spcPts val="3000"/>
                  </a:lnSpc>
                </a:pPr>
                <a:r>
                  <a:rPr lang="en-US" sz="2800" b="1" dirty="0" smtClean="0"/>
                  <a:t>2 months</a:t>
                </a:r>
              </a:p>
            </p:txBody>
          </p:sp>
        </p:grpSp>
        <p:sp>
          <p:nvSpPr>
            <p:cNvPr id="25" name="5-Point Star 24"/>
            <p:cNvSpPr/>
            <p:nvPr/>
          </p:nvSpPr>
          <p:spPr>
            <a:xfrm>
              <a:off x="7924800" y="1371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5"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6" name="Freeform 5"/>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0" name="Rectangle 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Freeform 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 name="Freeform 8"/>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Freeform 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27" name="TextBox 26"/>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p:nvSpPr>
          <p:cNvPr id="29" name="Rectangle 28"/>
          <p:cNvSpPr/>
          <p:nvPr/>
        </p:nvSpPr>
        <p:spPr>
          <a:xfrm>
            <a:off x="6629400" y="4381143"/>
            <a:ext cx="2514600" cy="2400657"/>
          </a:xfrm>
          <a:prstGeom prst="rect">
            <a:avLst/>
          </a:prstGeom>
          <a:solidFill>
            <a:schemeClr val="bg1"/>
          </a:solidFill>
        </p:spPr>
        <p:txBody>
          <a:bodyPr wrap="square">
            <a:spAutoFit/>
          </a:bodyPr>
          <a:lstStyle/>
          <a:p>
            <a:pPr algn="r">
              <a:lnSpc>
                <a:spcPts val="3000"/>
              </a:lnSpc>
            </a:pPr>
            <a:r>
              <a:rPr lang="en-US" sz="2800" b="1" dirty="0" smtClean="0"/>
              <a:t>Catherine - 18</a:t>
            </a:r>
          </a:p>
          <a:p>
            <a:pPr algn="r">
              <a:lnSpc>
                <a:spcPts val="3000"/>
              </a:lnSpc>
            </a:pPr>
            <a:r>
              <a:rPr lang="en-US" sz="2800" b="1" dirty="0" smtClean="0"/>
              <a:t>Elias - 15 </a:t>
            </a:r>
          </a:p>
          <a:p>
            <a:pPr algn="r">
              <a:lnSpc>
                <a:spcPts val="3000"/>
              </a:lnSpc>
            </a:pPr>
            <a:r>
              <a:rPr lang="en-US" sz="2800" b="1" dirty="0" smtClean="0"/>
              <a:t>Christian - 11</a:t>
            </a:r>
          </a:p>
          <a:p>
            <a:pPr algn="r">
              <a:lnSpc>
                <a:spcPts val="3000"/>
              </a:lnSpc>
            </a:pPr>
            <a:r>
              <a:rPr lang="en-US" sz="2800" b="1" dirty="0" smtClean="0"/>
              <a:t> </a:t>
            </a:r>
            <a:r>
              <a:rPr lang="en-US" sz="2800" b="1" dirty="0" err="1" smtClean="0"/>
              <a:t>Ane</a:t>
            </a:r>
            <a:r>
              <a:rPr lang="en-US" sz="2800" b="1" dirty="0" smtClean="0"/>
              <a:t>   - 8</a:t>
            </a:r>
          </a:p>
          <a:p>
            <a:pPr algn="r">
              <a:lnSpc>
                <a:spcPts val="3000"/>
              </a:lnSpc>
            </a:pPr>
            <a:r>
              <a:rPr lang="en-US" sz="2800" b="1" dirty="0" smtClean="0">
                <a:solidFill>
                  <a:srgbClr val="FF0000"/>
                </a:solidFill>
                <a:effectLst>
                  <a:outerShdw dist="50800" dir="7200000" algn="ctr" rotWithShape="0">
                    <a:schemeClr val="tx1"/>
                  </a:outerShdw>
                </a:effectLst>
              </a:rPr>
              <a:t>Mary  - 5</a:t>
            </a:r>
          </a:p>
          <a:p>
            <a:pPr algn="r">
              <a:lnSpc>
                <a:spcPts val="3000"/>
              </a:lnSpc>
            </a:pPr>
            <a:r>
              <a:rPr lang="en-US" sz="2800" b="1" dirty="0" err="1" smtClean="0"/>
              <a:t>Neils</a:t>
            </a:r>
            <a:r>
              <a:rPr lang="en-US" sz="2800" b="1" dirty="0" smtClean="0"/>
              <a:t>  -  3</a:t>
            </a:r>
          </a:p>
        </p:txBody>
      </p:sp>
      <p:sp>
        <p:nvSpPr>
          <p:cNvPr id="30" name="Rectangle 29"/>
          <p:cNvSpPr/>
          <p:nvPr/>
        </p:nvSpPr>
        <p:spPr>
          <a:xfrm>
            <a:off x="6400800" y="3942546"/>
            <a:ext cx="2743200" cy="477054"/>
          </a:xfrm>
          <a:prstGeom prst="rect">
            <a:avLst/>
          </a:prstGeom>
          <a:solidFill>
            <a:schemeClr val="bg1"/>
          </a:solidFill>
        </p:spPr>
        <p:txBody>
          <a:bodyPr wrap="square">
            <a:spAutoFit/>
          </a:bodyPr>
          <a:lstStyle/>
          <a:p>
            <a:pPr>
              <a:lnSpc>
                <a:spcPts val="3000"/>
              </a:lnSpc>
            </a:pPr>
            <a:r>
              <a:rPr lang="en-US" sz="2800" b="1" dirty="0" smtClean="0"/>
              <a:t>Johan &amp; </a:t>
            </a:r>
            <a:r>
              <a:rPr lang="en-US" sz="2800" b="1" dirty="0" err="1" smtClean="0"/>
              <a:t>Johanne</a:t>
            </a:r>
            <a:endParaRPr lang="en-US" sz="2800" b="1" dirty="0" smtClean="0"/>
          </a:p>
        </p:txBody>
      </p:sp>
      <p:sp useBgFill="1">
        <p:nvSpPr>
          <p:cNvPr id="31" name="TextBox 30"/>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1855</a:t>
            </a:r>
          </a:p>
        </p:txBody>
      </p:sp>
      <p:sp>
        <p:nvSpPr>
          <p:cNvPr id="32" name="Freeform 31"/>
          <p:cNvSpPr/>
          <p:nvPr/>
        </p:nvSpPr>
        <p:spPr>
          <a:xfrm>
            <a:off x="4617720" y="3596640"/>
            <a:ext cx="1280160" cy="2148840"/>
          </a:xfrm>
          <a:custGeom>
            <a:avLst/>
            <a:gdLst>
              <a:gd name="connsiteX0" fmla="*/ 1280160 w 1280160"/>
              <a:gd name="connsiteY0" fmla="*/ 2148840 h 2148840"/>
              <a:gd name="connsiteX1" fmla="*/ 960120 w 1280160"/>
              <a:gd name="connsiteY1" fmla="*/ 2072640 h 2148840"/>
              <a:gd name="connsiteX2" fmla="*/ 838200 w 1280160"/>
              <a:gd name="connsiteY2" fmla="*/ 1859280 h 2148840"/>
              <a:gd name="connsiteX3" fmla="*/ 838200 w 1280160"/>
              <a:gd name="connsiteY3" fmla="*/ 1691640 h 2148840"/>
              <a:gd name="connsiteX4" fmla="*/ 914400 w 1280160"/>
              <a:gd name="connsiteY4" fmla="*/ 1463040 h 2148840"/>
              <a:gd name="connsiteX5" fmla="*/ 883920 w 1280160"/>
              <a:gd name="connsiteY5" fmla="*/ 1203960 h 2148840"/>
              <a:gd name="connsiteX6" fmla="*/ 960120 w 1280160"/>
              <a:gd name="connsiteY6" fmla="*/ 960120 h 2148840"/>
              <a:gd name="connsiteX7" fmla="*/ 1021080 w 1280160"/>
              <a:gd name="connsiteY7" fmla="*/ 762000 h 2148840"/>
              <a:gd name="connsiteX8" fmla="*/ 1143000 w 1280160"/>
              <a:gd name="connsiteY8" fmla="*/ 594360 h 2148840"/>
              <a:gd name="connsiteX9" fmla="*/ 1143000 w 1280160"/>
              <a:gd name="connsiteY9" fmla="*/ 502920 h 2148840"/>
              <a:gd name="connsiteX10" fmla="*/ 1097280 w 1280160"/>
              <a:gd name="connsiteY10" fmla="*/ 396240 h 2148840"/>
              <a:gd name="connsiteX11" fmla="*/ 990600 w 1280160"/>
              <a:gd name="connsiteY11" fmla="*/ 274320 h 2148840"/>
              <a:gd name="connsiteX12" fmla="*/ 990600 w 1280160"/>
              <a:gd name="connsiteY12" fmla="*/ 228600 h 2148840"/>
              <a:gd name="connsiteX13" fmla="*/ 746760 w 1280160"/>
              <a:gd name="connsiteY13" fmla="*/ 198120 h 2148840"/>
              <a:gd name="connsiteX14" fmla="*/ 609600 w 1280160"/>
              <a:gd name="connsiteY14" fmla="*/ 198120 h 2148840"/>
              <a:gd name="connsiteX15" fmla="*/ 441960 w 1280160"/>
              <a:gd name="connsiteY15" fmla="*/ 152400 h 2148840"/>
              <a:gd name="connsiteX16" fmla="*/ 91440 w 1280160"/>
              <a:gd name="connsiteY16" fmla="*/ 91440 h 2148840"/>
              <a:gd name="connsiteX17" fmla="*/ 0 w 1280160"/>
              <a:gd name="connsiteY17" fmla="*/ 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0160" h="2148840">
                <a:moveTo>
                  <a:pt x="1280160" y="2148840"/>
                </a:moveTo>
                <a:cubicBezTo>
                  <a:pt x="1156970" y="2134870"/>
                  <a:pt x="1033780" y="2120900"/>
                  <a:pt x="960120" y="2072640"/>
                </a:cubicBezTo>
                <a:cubicBezTo>
                  <a:pt x="886460" y="2024380"/>
                  <a:pt x="858520" y="1922780"/>
                  <a:pt x="838200" y="1859280"/>
                </a:cubicBezTo>
                <a:cubicBezTo>
                  <a:pt x="817880" y="1795780"/>
                  <a:pt x="825500" y="1757680"/>
                  <a:pt x="838200" y="1691640"/>
                </a:cubicBezTo>
                <a:cubicBezTo>
                  <a:pt x="850900" y="1625600"/>
                  <a:pt x="906780" y="1544320"/>
                  <a:pt x="914400" y="1463040"/>
                </a:cubicBezTo>
                <a:cubicBezTo>
                  <a:pt x="922020" y="1381760"/>
                  <a:pt x="876300" y="1287780"/>
                  <a:pt x="883920" y="1203960"/>
                </a:cubicBezTo>
                <a:cubicBezTo>
                  <a:pt x="891540" y="1120140"/>
                  <a:pt x="937260" y="1033780"/>
                  <a:pt x="960120" y="960120"/>
                </a:cubicBezTo>
                <a:cubicBezTo>
                  <a:pt x="982980" y="886460"/>
                  <a:pt x="990600" y="822960"/>
                  <a:pt x="1021080" y="762000"/>
                </a:cubicBezTo>
                <a:cubicBezTo>
                  <a:pt x="1051560" y="701040"/>
                  <a:pt x="1122680" y="637540"/>
                  <a:pt x="1143000" y="594360"/>
                </a:cubicBezTo>
                <a:cubicBezTo>
                  <a:pt x="1163320" y="551180"/>
                  <a:pt x="1150620" y="535940"/>
                  <a:pt x="1143000" y="502920"/>
                </a:cubicBezTo>
                <a:cubicBezTo>
                  <a:pt x="1135380" y="469900"/>
                  <a:pt x="1122680" y="434340"/>
                  <a:pt x="1097280" y="396240"/>
                </a:cubicBezTo>
                <a:cubicBezTo>
                  <a:pt x="1071880" y="358140"/>
                  <a:pt x="1008380" y="302260"/>
                  <a:pt x="990600" y="274320"/>
                </a:cubicBezTo>
                <a:cubicBezTo>
                  <a:pt x="972820" y="246380"/>
                  <a:pt x="1031240" y="241300"/>
                  <a:pt x="990600" y="228600"/>
                </a:cubicBezTo>
                <a:cubicBezTo>
                  <a:pt x="949960" y="215900"/>
                  <a:pt x="810260" y="203200"/>
                  <a:pt x="746760" y="198120"/>
                </a:cubicBezTo>
                <a:cubicBezTo>
                  <a:pt x="683260" y="193040"/>
                  <a:pt x="660400" y="205740"/>
                  <a:pt x="609600" y="198120"/>
                </a:cubicBezTo>
                <a:cubicBezTo>
                  <a:pt x="558800" y="190500"/>
                  <a:pt x="528320" y="170180"/>
                  <a:pt x="441960" y="152400"/>
                </a:cubicBezTo>
                <a:cubicBezTo>
                  <a:pt x="355600" y="134620"/>
                  <a:pt x="165100" y="116840"/>
                  <a:pt x="91440" y="91440"/>
                </a:cubicBezTo>
                <a:cubicBezTo>
                  <a:pt x="17780" y="66040"/>
                  <a:pt x="8890" y="33020"/>
                  <a:pt x="0" y="0"/>
                </a:cubicBezTo>
              </a:path>
            </a:pathLst>
          </a:custGeom>
          <a:ln w="76200">
            <a:solidFill>
              <a:srgbClr val="FF0000"/>
            </a:solidFill>
            <a:prstDash val="sysDot"/>
          </a:ln>
          <a:effectLst>
            <a:outerShdw blurRad="25400" dist="508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5-Point Star 32"/>
          <p:cNvSpPr/>
          <p:nvPr/>
        </p:nvSpPr>
        <p:spPr>
          <a:xfrm>
            <a:off x="57150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4" name="TextBox 33"/>
          <p:cNvSpPr txBox="1"/>
          <p:nvPr/>
        </p:nvSpPr>
        <p:spPr>
          <a:xfrm rot="20608757">
            <a:off x="4904710" y="5889159"/>
            <a:ext cx="1827873" cy="461665"/>
          </a:xfrm>
          <a:prstGeom prst="rect">
            <a:avLst/>
          </a:prstGeom>
          <a:noFill/>
        </p:spPr>
        <p:txBody>
          <a:bodyPr wrap="none" rtlCol="0">
            <a:spAutoFit/>
          </a:bodyPr>
          <a:lstStyle/>
          <a:p>
            <a:r>
              <a:rPr lang="en-US" sz="2400" b="1" dirty="0" smtClean="0"/>
              <a:t>New Orleans</a:t>
            </a:r>
            <a:endParaRPr lang="en-US" sz="2400" b="1" dirty="0"/>
          </a:p>
        </p:txBody>
      </p:sp>
      <p:sp>
        <p:nvSpPr>
          <p:cNvPr id="35" name="5-Point Star 34"/>
          <p:cNvSpPr/>
          <p:nvPr/>
        </p:nvSpPr>
        <p:spPr>
          <a:xfrm>
            <a:off x="4343400" y="3352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6" name="TextBox 35"/>
          <p:cNvSpPr txBox="1"/>
          <p:nvPr/>
        </p:nvSpPr>
        <p:spPr>
          <a:xfrm rot="20344804">
            <a:off x="3205175" y="3370793"/>
            <a:ext cx="1377300" cy="622414"/>
          </a:xfrm>
          <a:prstGeom prst="rect">
            <a:avLst/>
          </a:prstGeom>
          <a:noFill/>
        </p:spPr>
        <p:txBody>
          <a:bodyPr wrap="none" rtlCol="0">
            <a:spAutoFit/>
          </a:bodyPr>
          <a:lstStyle/>
          <a:p>
            <a:pPr algn="ctr">
              <a:lnSpc>
                <a:spcPts val="2000"/>
              </a:lnSpc>
            </a:pPr>
            <a:r>
              <a:rPr lang="en-US" sz="2400" b="1" dirty="0" smtClean="0"/>
              <a:t>Mormon </a:t>
            </a:r>
          </a:p>
          <a:p>
            <a:pPr algn="ctr">
              <a:lnSpc>
                <a:spcPts val="2000"/>
              </a:lnSpc>
            </a:pPr>
            <a:r>
              <a:rPr lang="en-US" sz="2400" b="1" dirty="0" smtClean="0"/>
              <a:t>Grove</a:t>
            </a:r>
            <a:endParaRPr lang="en-US" sz="2400" b="1" dirty="0"/>
          </a:p>
        </p:txBody>
      </p:sp>
      <p:pic>
        <p:nvPicPr>
          <p:cNvPr id="231426" name="Picture 2" descr="Image result for sod house"/>
          <p:cNvPicPr>
            <a:picLocks noChangeAspect="1" noChangeArrowheads="1"/>
          </p:cNvPicPr>
          <p:nvPr/>
        </p:nvPicPr>
        <p:blipFill>
          <a:blip r:embed="rId4"/>
          <a:srcRect/>
          <a:stretch>
            <a:fillRect/>
          </a:stretch>
        </p:blipFill>
        <p:spPr bwMode="auto">
          <a:xfrm>
            <a:off x="152400" y="4038600"/>
            <a:ext cx="3810000" cy="2749550"/>
          </a:xfrm>
          <a:prstGeom prst="rect">
            <a:avLst/>
          </a:prstGeom>
          <a:noFill/>
          <a:ln w="50800">
            <a:solidFill>
              <a:schemeClr val="tx1"/>
            </a:solidFill>
          </a:ln>
        </p:spPr>
      </p:pic>
      <p:sp>
        <p:nvSpPr>
          <p:cNvPr id="38" name="Rectangle 37"/>
          <p:cNvSpPr/>
          <p:nvPr/>
        </p:nvSpPr>
        <p:spPr>
          <a:xfrm>
            <a:off x="0" y="1143000"/>
            <a:ext cx="9144000" cy="523220"/>
          </a:xfrm>
          <a:prstGeom prst="rect">
            <a:avLst/>
          </a:prstGeom>
          <a:solidFill>
            <a:schemeClr val="bg1"/>
          </a:solidFill>
        </p:spPr>
        <p:txBody>
          <a:bodyPr wrap="square">
            <a:spAutoFit/>
          </a:bodyPr>
          <a:lstStyle/>
          <a:p>
            <a:r>
              <a:rPr lang="en-US" sz="2800" b="1" dirty="0" smtClean="0"/>
              <a:t>- family starts homestead, builds a dugout shelter</a:t>
            </a:r>
          </a:p>
        </p:txBody>
      </p:sp>
      <p:sp>
        <p:nvSpPr>
          <p:cNvPr id="39" name="Rectangle 38"/>
          <p:cNvSpPr/>
          <p:nvPr/>
        </p:nvSpPr>
        <p:spPr>
          <a:xfrm>
            <a:off x="0" y="2057400"/>
            <a:ext cx="9144000" cy="523220"/>
          </a:xfrm>
          <a:prstGeom prst="rect">
            <a:avLst/>
          </a:prstGeom>
          <a:solidFill>
            <a:schemeClr val="bg1"/>
          </a:solidFill>
        </p:spPr>
        <p:txBody>
          <a:bodyPr wrap="square">
            <a:spAutoFit/>
          </a:bodyPr>
          <a:lstStyle/>
          <a:p>
            <a:r>
              <a:rPr lang="en-US" sz="2800" b="1" dirty="0" smtClean="0"/>
              <a:t>- cholera strikes – father Johan &amp; baby </a:t>
            </a:r>
            <a:r>
              <a:rPr lang="en-US" sz="2800" b="1" dirty="0" err="1" smtClean="0"/>
              <a:t>Neils</a:t>
            </a:r>
            <a:r>
              <a:rPr lang="en-US" sz="2800" b="1" dirty="0" smtClean="0"/>
              <a:t> die </a:t>
            </a:r>
          </a:p>
        </p:txBody>
      </p:sp>
      <p:sp>
        <p:nvSpPr>
          <p:cNvPr id="40" name="Rectangle 39"/>
          <p:cNvSpPr/>
          <p:nvPr/>
        </p:nvSpPr>
        <p:spPr>
          <a:xfrm>
            <a:off x="0" y="1600200"/>
            <a:ext cx="9144000" cy="523220"/>
          </a:xfrm>
          <a:prstGeom prst="rect">
            <a:avLst/>
          </a:prstGeom>
          <a:solidFill>
            <a:schemeClr val="bg1"/>
          </a:solidFill>
        </p:spPr>
        <p:txBody>
          <a:bodyPr wrap="square">
            <a:spAutoFit/>
          </a:bodyPr>
          <a:lstStyle/>
          <a:p>
            <a:r>
              <a:rPr lang="en-US" sz="2800" b="1" dirty="0" smtClean="0"/>
              <a:t> - Johan finds work @ $1/day but the family struggles</a:t>
            </a:r>
          </a:p>
        </p:txBody>
      </p:sp>
      <p:sp>
        <p:nvSpPr>
          <p:cNvPr id="41" name="Rectangle 40"/>
          <p:cNvSpPr/>
          <p:nvPr/>
        </p:nvSpPr>
        <p:spPr>
          <a:xfrm>
            <a:off x="0" y="685800"/>
            <a:ext cx="9144000" cy="523220"/>
          </a:xfrm>
          <a:prstGeom prst="rect">
            <a:avLst/>
          </a:prstGeom>
          <a:solidFill>
            <a:schemeClr val="bg1"/>
          </a:solidFill>
        </p:spPr>
        <p:txBody>
          <a:bodyPr wrap="square">
            <a:spAutoFit/>
          </a:bodyPr>
          <a:lstStyle/>
          <a:p>
            <a:r>
              <a:rPr lang="en-US" sz="2800" b="1" dirty="0" smtClean="0"/>
              <a:t>- daughter Catherine leaves for Utah to prepare way</a:t>
            </a:r>
          </a:p>
        </p:txBody>
      </p:sp>
      <p:sp>
        <p:nvSpPr>
          <p:cNvPr id="43" name="Rectangle 42"/>
          <p:cNvSpPr/>
          <p:nvPr/>
        </p:nvSpPr>
        <p:spPr>
          <a:xfrm>
            <a:off x="6477000" y="3962400"/>
            <a:ext cx="12192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0" y="2514600"/>
            <a:ext cx="9144000" cy="523220"/>
          </a:xfrm>
          <a:prstGeom prst="rect">
            <a:avLst/>
          </a:prstGeom>
          <a:solidFill>
            <a:schemeClr val="bg1"/>
          </a:solidFill>
        </p:spPr>
        <p:txBody>
          <a:bodyPr wrap="square">
            <a:spAutoFit/>
          </a:bodyPr>
          <a:lstStyle/>
          <a:p>
            <a:r>
              <a:rPr lang="en-US" sz="2800" b="1" dirty="0" smtClean="0"/>
              <a:t>- mother </a:t>
            </a:r>
            <a:r>
              <a:rPr lang="en-US" sz="2800" b="1" dirty="0" err="1" smtClean="0"/>
              <a:t>Johanne</a:t>
            </a:r>
            <a:r>
              <a:rPr lang="en-US" sz="2800" b="1" dirty="0" smtClean="0"/>
              <a:t> is dying; children must find new places</a:t>
            </a:r>
          </a:p>
        </p:txBody>
      </p:sp>
      <p:sp>
        <p:nvSpPr>
          <p:cNvPr id="46" name="Rectangle 45"/>
          <p:cNvSpPr/>
          <p:nvPr/>
        </p:nvSpPr>
        <p:spPr>
          <a:xfrm>
            <a:off x="0" y="2971800"/>
            <a:ext cx="9144000" cy="523220"/>
          </a:xfrm>
          <a:prstGeom prst="rect">
            <a:avLst/>
          </a:prstGeom>
          <a:solidFill>
            <a:schemeClr val="bg1"/>
          </a:solidFill>
        </p:spPr>
        <p:txBody>
          <a:bodyPr wrap="square">
            <a:spAutoFit/>
          </a:bodyPr>
          <a:lstStyle/>
          <a:p>
            <a:r>
              <a:rPr lang="en-US" sz="2800" b="1" dirty="0" smtClean="0"/>
              <a:t>- Elias &amp; Christian find work, then leave for Utah</a:t>
            </a:r>
          </a:p>
        </p:txBody>
      </p:sp>
      <p:sp>
        <p:nvSpPr>
          <p:cNvPr id="47" name="Rectangle 46"/>
          <p:cNvSpPr/>
          <p:nvPr/>
        </p:nvSpPr>
        <p:spPr>
          <a:xfrm>
            <a:off x="0" y="3429000"/>
            <a:ext cx="9144000" cy="523220"/>
          </a:xfrm>
          <a:prstGeom prst="rect">
            <a:avLst/>
          </a:prstGeom>
          <a:solidFill>
            <a:schemeClr val="bg1"/>
          </a:solidFill>
        </p:spPr>
        <p:txBody>
          <a:bodyPr wrap="square">
            <a:spAutoFit/>
          </a:bodyPr>
          <a:lstStyle/>
          <a:p>
            <a:r>
              <a:rPr lang="en-US" sz="2800" b="1" dirty="0" smtClean="0"/>
              <a:t>- </a:t>
            </a:r>
            <a:r>
              <a:rPr lang="en-US" sz="2800" b="1" dirty="0" err="1" smtClean="0"/>
              <a:t>Ane</a:t>
            </a:r>
            <a:r>
              <a:rPr lang="en-US" sz="2800" b="1" dirty="0" smtClean="0"/>
              <a:t> stays to nurse mother, Mary is placed in foster care</a:t>
            </a:r>
          </a:p>
        </p:txBody>
      </p:sp>
      <p:sp>
        <p:nvSpPr>
          <p:cNvPr id="50" name="TextBox 49"/>
          <p:cNvSpPr txBox="1"/>
          <p:nvPr/>
        </p:nvSpPr>
        <p:spPr>
          <a:xfrm>
            <a:off x="8513064" y="4419600"/>
            <a:ext cx="691215" cy="2400657"/>
          </a:xfrm>
          <a:prstGeom prst="rect">
            <a:avLst/>
          </a:prstGeom>
          <a:solidFill>
            <a:schemeClr val="bg1"/>
          </a:solidFill>
        </p:spPr>
        <p:txBody>
          <a:bodyPr wrap="none" rtlCol="0">
            <a:spAutoFit/>
          </a:bodyPr>
          <a:lstStyle/>
          <a:p>
            <a:pPr>
              <a:lnSpc>
                <a:spcPts val="3000"/>
              </a:lnSpc>
            </a:pPr>
            <a:r>
              <a:rPr lang="en-US" sz="2800" b="1" spc="-100" dirty="0" smtClean="0"/>
              <a:t>- 19</a:t>
            </a:r>
          </a:p>
          <a:p>
            <a:pPr>
              <a:lnSpc>
                <a:spcPts val="3000"/>
              </a:lnSpc>
            </a:pPr>
            <a:r>
              <a:rPr lang="en-US" sz="2800" b="1" spc="-100" dirty="0" smtClean="0"/>
              <a:t>- 16</a:t>
            </a:r>
          </a:p>
          <a:p>
            <a:pPr>
              <a:lnSpc>
                <a:spcPts val="3000"/>
              </a:lnSpc>
            </a:pPr>
            <a:r>
              <a:rPr lang="en-US" sz="2800" b="1" spc="-100" dirty="0" smtClean="0"/>
              <a:t>- 12</a:t>
            </a:r>
          </a:p>
          <a:p>
            <a:pPr>
              <a:lnSpc>
                <a:spcPts val="3000"/>
              </a:lnSpc>
            </a:pPr>
            <a:r>
              <a:rPr lang="en-US" sz="2800" b="1" spc="-100" dirty="0" smtClean="0"/>
              <a:t>  - 9</a:t>
            </a:r>
          </a:p>
          <a:p>
            <a:pPr>
              <a:lnSpc>
                <a:spcPts val="3000"/>
              </a:lnSpc>
            </a:pPr>
            <a:r>
              <a:rPr lang="en-US" sz="2800" b="1" spc="-100" dirty="0" smtClean="0"/>
              <a:t>  - 6</a:t>
            </a:r>
          </a:p>
          <a:p>
            <a:pPr>
              <a:lnSpc>
                <a:spcPts val="3000"/>
              </a:lnSpc>
            </a:pPr>
            <a:r>
              <a:rPr lang="en-US" sz="2800" b="1" spc="-100" dirty="0" smtClean="0"/>
              <a:t>  - 4</a:t>
            </a:r>
            <a:endParaRPr lang="en-US" sz="2800" b="1" spc="-100" dirty="0"/>
          </a:p>
        </p:txBody>
      </p:sp>
      <p:sp>
        <p:nvSpPr>
          <p:cNvPr id="42" name="Rectangle 41"/>
          <p:cNvSpPr/>
          <p:nvPr/>
        </p:nvSpPr>
        <p:spPr>
          <a:xfrm>
            <a:off x="6858000" y="4419600"/>
            <a:ext cx="22860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6858000" y="6324600"/>
            <a:ext cx="22860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7162800" y="4800600"/>
            <a:ext cx="19812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7086600" y="5181600"/>
            <a:ext cx="20574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4191000" y="3439180"/>
            <a:ext cx="4419600" cy="523220"/>
          </a:xfrm>
          <a:prstGeom prst="rect">
            <a:avLst/>
          </a:prstGeom>
          <a:noFill/>
        </p:spPr>
        <p:txBody>
          <a:bodyPr wrap="square">
            <a:spAutoFit/>
          </a:bodyPr>
          <a:lstStyle/>
          <a:p>
            <a:r>
              <a:rPr lang="en-US" sz="2800" b="1" dirty="0" smtClean="0"/>
              <a:t>Mary is placed in foster care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10" presetClass="exit" presetSubtype="0" fill="hold" nodeType="withEffect">
                                  <p:stCondLst>
                                    <p:cond delay="500"/>
                                  </p:stCondLst>
                                  <p:childTnLst>
                                    <p:animEffect transition="out" filter="fade">
                                      <p:cBhvr>
                                        <p:cTn id="11" dur="1000"/>
                                        <p:tgtEl>
                                          <p:spTgt spid="26"/>
                                        </p:tgtEl>
                                      </p:cBhvr>
                                    </p:animEffect>
                                    <p:set>
                                      <p:cBhvr>
                                        <p:cTn id="12" dur="1" fill="hold">
                                          <p:stCondLst>
                                            <p:cond delay="999"/>
                                          </p:stCondLst>
                                        </p:cTn>
                                        <p:tgtEl>
                                          <p:spTgt spid="2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p:cTn id="17" dur="1000" fill="hold"/>
                                        <p:tgtEl>
                                          <p:spTgt spid="33"/>
                                        </p:tgtEl>
                                        <p:attrNameLst>
                                          <p:attrName>ppt_w</p:attrName>
                                        </p:attrNameLst>
                                      </p:cBhvr>
                                      <p:tavLst>
                                        <p:tav tm="0">
                                          <p:val>
                                            <p:fltVal val="0"/>
                                          </p:val>
                                        </p:tav>
                                        <p:tav tm="100000">
                                          <p:val>
                                            <p:strVal val="#ppt_w"/>
                                          </p:val>
                                        </p:tav>
                                      </p:tavLst>
                                    </p:anim>
                                    <p:anim calcmode="lin" valueType="num">
                                      <p:cBhvr>
                                        <p:cTn id="18" dur="1000" fill="hold"/>
                                        <p:tgtEl>
                                          <p:spTgt spid="33"/>
                                        </p:tgtEl>
                                        <p:attrNameLst>
                                          <p:attrName>ppt_h</p:attrName>
                                        </p:attrNameLst>
                                      </p:cBhvr>
                                      <p:tavLst>
                                        <p:tav tm="0">
                                          <p:val>
                                            <p:fltVal val="0"/>
                                          </p:val>
                                        </p:tav>
                                        <p:tav tm="100000">
                                          <p:val>
                                            <p:strVal val="#ppt_h"/>
                                          </p:val>
                                        </p:tav>
                                      </p:tavLst>
                                    </p:anim>
                                    <p:anim calcmode="lin" valueType="num">
                                      <p:cBhvr>
                                        <p:cTn id="19" dur="1000" fill="hold"/>
                                        <p:tgtEl>
                                          <p:spTgt spid="33"/>
                                        </p:tgtEl>
                                        <p:attrNameLst>
                                          <p:attrName>style.rotation</p:attrName>
                                        </p:attrNameLst>
                                      </p:cBhvr>
                                      <p:tavLst>
                                        <p:tav tm="0">
                                          <p:val>
                                            <p:fltVal val="360"/>
                                          </p:val>
                                        </p:tav>
                                        <p:tav tm="100000">
                                          <p:val>
                                            <p:fltVal val="0"/>
                                          </p:val>
                                        </p:tav>
                                      </p:tavLst>
                                    </p:anim>
                                    <p:animEffect transition="in" filter="fade">
                                      <p:cBhvr>
                                        <p:cTn id="20" dur="10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1000"/>
                                        <p:tgtEl>
                                          <p:spTgt spid="34"/>
                                        </p:tgtEl>
                                      </p:cBhvr>
                                    </p:animEffect>
                                  </p:childTnLst>
                                </p:cTn>
                              </p:par>
                            </p:childTnLst>
                          </p:cTn>
                        </p:par>
                        <p:par>
                          <p:cTn id="24" fill="hold">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2000"/>
                                        <p:tgtEl>
                                          <p:spTgt spid="32"/>
                                        </p:tgtEl>
                                      </p:cBhvr>
                                    </p:animEffect>
                                  </p:childTnLst>
                                </p:cTn>
                              </p:par>
                            </p:childTnLst>
                          </p:cTn>
                        </p:par>
                        <p:par>
                          <p:cTn id="28" fill="hold">
                            <p:stCondLst>
                              <p:cond delay="3000"/>
                            </p:stCondLst>
                            <p:childTnLst>
                              <p:par>
                                <p:cTn id="29" presetID="49" presetClass="entr" presetSubtype="0" decel="10000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1000" fill="hold"/>
                                        <p:tgtEl>
                                          <p:spTgt spid="35"/>
                                        </p:tgtEl>
                                        <p:attrNameLst>
                                          <p:attrName>ppt_w</p:attrName>
                                        </p:attrNameLst>
                                      </p:cBhvr>
                                      <p:tavLst>
                                        <p:tav tm="0">
                                          <p:val>
                                            <p:fltVal val="0"/>
                                          </p:val>
                                        </p:tav>
                                        <p:tav tm="100000">
                                          <p:val>
                                            <p:strVal val="#ppt_w"/>
                                          </p:val>
                                        </p:tav>
                                      </p:tavLst>
                                    </p:anim>
                                    <p:anim calcmode="lin" valueType="num">
                                      <p:cBhvr>
                                        <p:cTn id="32" dur="1000" fill="hold"/>
                                        <p:tgtEl>
                                          <p:spTgt spid="35"/>
                                        </p:tgtEl>
                                        <p:attrNameLst>
                                          <p:attrName>ppt_h</p:attrName>
                                        </p:attrNameLst>
                                      </p:cBhvr>
                                      <p:tavLst>
                                        <p:tav tm="0">
                                          <p:val>
                                            <p:fltVal val="0"/>
                                          </p:val>
                                        </p:tav>
                                        <p:tav tm="100000">
                                          <p:val>
                                            <p:strVal val="#ppt_h"/>
                                          </p:val>
                                        </p:tav>
                                      </p:tavLst>
                                    </p:anim>
                                    <p:anim calcmode="lin" valueType="num">
                                      <p:cBhvr>
                                        <p:cTn id="33" dur="1000" fill="hold"/>
                                        <p:tgtEl>
                                          <p:spTgt spid="35"/>
                                        </p:tgtEl>
                                        <p:attrNameLst>
                                          <p:attrName>style.rotation</p:attrName>
                                        </p:attrNameLst>
                                      </p:cBhvr>
                                      <p:tavLst>
                                        <p:tav tm="0">
                                          <p:val>
                                            <p:fltVal val="360"/>
                                          </p:val>
                                        </p:tav>
                                        <p:tav tm="100000">
                                          <p:val>
                                            <p:fltVal val="0"/>
                                          </p:val>
                                        </p:tav>
                                      </p:tavLst>
                                    </p:anim>
                                    <p:animEffect transition="in" filter="fade">
                                      <p:cBhvr>
                                        <p:cTn id="34" dur="1000"/>
                                        <p:tgtEl>
                                          <p:spTgt spid="3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fade">
                                      <p:cBhvr>
                                        <p:cTn id="37" dur="1000"/>
                                        <p:tgtEl>
                                          <p:spTgt spid="3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1000"/>
                                        <p:tgtEl>
                                          <p:spTgt spid="34"/>
                                        </p:tgtEl>
                                      </p:cBhvr>
                                    </p:animEffect>
                                    <p:set>
                                      <p:cBhvr>
                                        <p:cTn id="42" dur="1" fill="hold">
                                          <p:stCondLst>
                                            <p:cond delay="999"/>
                                          </p:stCondLst>
                                        </p:cTn>
                                        <p:tgtEl>
                                          <p:spTgt spid="34"/>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33"/>
                                        </p:tgtEl>
                                      </p:cBhvr>
                                    </p:animEffect>
                                    <p:set>
                                      <p:cBhvr>
                                        <p:cTn id="45" dur="1" fill="hold">
                                          <p:stCondLst>
                                            <p:cond delay="999"/>
                                          </p:stCondLst>
                                        </p:cTn>
                                        <p:tgtEl>
                                          <p:spTgt spid="33"/>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32"/>
                                        </p:tgtEl>
                                      </p:cBhvr>
                                    </p:animEffect>
                                    <p:set>
                                      <p:cBhvr>
                                        <p:cTn id="48" dur="1" fill="hold">
                                          <p:stCondLst>
                                            <p:cond delay="999"/>
                                          </p:stCondLst>
                                        </p:cTn>
                                        <p:tgtEl>
                                          <p:spTgt spid="32"/>
                                        </p:tgtEl>
                                        <p:attrNameLst>
                                          <p:attrName>style.visibility</p:attrName>
                                        </p:attrNameLst>
                                      </p:cBhvr>
                                      <p:to>
                                        <p:strVal val="hidden"/>
                                      </p:to>
                                    </p:set>
                                  </p:childTnLst>
                                </p:cTn>
                              </p:par>
                            </p:childTnLst>
                          </p:cTn>
                        </p:par>
                        <p:par>
                          <p:cTn id="49" fill="hold">
                            <p:stCondLst>
                              <p:cond delay="1000"/>
                            </p:stCondLst>
                            <p:childTnLst>
                              <p:par>
                                <p:cTn id="50" presetID="10" presetClass="entr" presetSubtype="0" fill="hold" grpId="0" nodeType="after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fade">
                                      <p:cBhvr>
                                        <p:cTn id="52" dur="1000"/>
                                        <p:tgtEl>
                                          <p:spTgt spid="41"/>
                                        </p:tgtEl>
                                      </p:cBhvr>
                                    </p:animEffect>
                                  </p:childTnLst>
                                </p:cTn>
                              </p:par>
                            </p:childTnLst>
                          </p:cTn>
                        </p:par>
                        <p:par>
                          <p:cTn id="53" fill="hold">
                            <p:stCondLst>
                              <p:cond delay="2000"/>
                            </p:stCondLst>
                            <p:childTnLst>
                              <p:par>
                                <p:cTn id="54" presetID="26" presetClass="entr" presetSubtype="0"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down)">
                                      <p:cBhvr>
                                        <p:cTn id="56" dur="290">
                                          <p:stCondLst>
                                            <p:cond delay="0"/>
                                          </p:stCondLst>
                                        </p:cTn>
                                        <p:tgtEl>
                                          <p:spTgt spid="42"/>
                                        </p:tgtEl>
                                      </p:cBhvr>
                                    </p:animEffect>
                                    <p:anim calcmode="lin" valueType="num">
                                      <p:cBhvr>
                                        <p:cTn id="57" dur="911" tmFilter="0,0; 0.14,0.36; 0.43,0.73; 0.71,0.91; 1.0,1.0">
                                          <p:stCondLst>
                                            <p:cond delay="0"/>
                                          </p:stCondLst>
                                        </p:cTn>
                                        <p:tgtEl>
                                          <p:spTgt spid="42"/>
                                        </p:tgtEl>
                                        <p:attrNameLst>
                                          <p:attrName>ppt_x</p:attrName>
                                        </p:attrNameLst>
                                      </p:cBhvr>
                                      <p:tavLst>
                                        <p:tav tm="0">
                                          <p:val>
                                            <p:strVal val="#ppt_x-0.25"/>
                                          </p:val>
                                        </p:tav>
                                        <p:tav tm="100000">
                                          <p:val>
                                            <p:strVal val="#ppt_x"/>
                                          </p:val>
                                        </p:tav>
                                      </p:tavLst>
                                    </p:anim>
                                    <p:anim calcmode="lin" valueType="num">
                                      <p:cBhvr>
                                        <p:cTn id="58" dur="332" tmFilter="0.0,0.0; 0.25,0.07; 0.50,0.2; 0.75,0.467; 1.0,1.0">
                                          <p:stCondLst>
                                            <p:cond delay="0"/>
                                          </p:stCondLst>
                                        </p:cTn>
                                        <p:tgtEl>
                                          <p:spTgt spid="42"/>
                                        </p:tgtEl>
                                        <p:attrNameLst>
                                          <p:attrName>ppt_y</p:attrName>
                                        </p:attrNameLst>
                                      </p:cBhvr>
                                      <p:tavLst>
                                        <p:tav tm="0" fmla="#ppt_y-sin(pi*$)/3">
                                          <p:val>
                                            <p:fltVal val="0.5"/>
                                          </p:val>
                                        </p:tav>
                                        <p:tav tm="100000">
                                          <p:val>
                                            <p:fltVal val="1"/>
                                          </p:val>
                                        </p:tav>
                                      </p:tavLst>
                                    </p:anim>
                                    <p:anim calcmode="lin" valueType="num">
                                      <p:cBhvr>
                                        <p:cTn id="59" dur="332" tmFilter="0, 0; 0.125,0.2665; 0.25,0.4; 0.375,0.465; 0.5,0.5;  0.625,0.535; 0.75,0.6; 0.875,0.7335; 1,1">
                                          <p:stCondLst>
                                            <p:cond delay="332"/>
                                          </p:stCondLst>
                                        </p:cTn>
                                        <p:tgtEl>
                                          <p:spTgt spid="42"/>
                                        </p:tgtEl>
                                        <p:attrNameLst>
                                          <p:attrName>ppt_y</p:attrName>
                                        </p:attrNameLst>
                                      </p:cBhvr>
                                      <p:tavLst>
                                        <p:tav tm="0" fmla="#ppt_y-sin(pi*$)/9">
                                          <p:val>
                                            <p:fltVal val="0"/>
                                          </p:val>
                                        </p:tav>
                                        <p:tav tm="100000">
                                          <p:val>
                                            <p:fltVal val="1"/>
                                          </p:val>
                                        </p:tav>
                                      </p:tavLst>
                                    </p:anim>
                                    <p:anim calcmode="lin" valueType="num">
                                      <p:cBhvr>
                                        <p:cTn id="60" dur="166" tmFilter="0, 0; 0.125,0.2665; 0.25,0.4; 0.375,0.465; 0.5,0.5;  0.625,0.535; 0.75,0.6; 0.875,0.7335; 1,1">
                                          <p:stCondLst>
                                            <p:cond delay="662"/>
                                          </p:stCondLst>
                                        </p:cTn>
                                        <p:tgtEl>
                                          <p:spTgt spid="42"/>
                                        </p:tgtEl>
                                        <p:attrNameLst>
                                          <p:attrName>ppt_y</p:attrName>
                                        </p:attrNameLst>
                                      </p:cBhvr>
                                      <p:tavLst>
                                        <p:tav tm="0" fmla="#ppt_y-sin(pi*$)/27">
                                          <p:val>
                                            <p:fltVal val="0"/>
                                          </p:val>
                                        </p:tav>
                                        <p:tav tm="100000">
                                          <p:val>
                                            <p:fltVal val="1"/>
                                          </p:val>
                                        </p:tav>
                                      </p:tavLst>
                                    </p:anim>
                                    <p:anim calcmode="lin" valueType="num">
                                      <p:cBhvr>
                                        <p:cTn id="61" dur="82" tmFilter="0, 0; 0.125,0.2665; 0.25,0.4; 0.375,0.465; 0.5,0.5;  0.625,0.535; 0.75,0.6; 0.875,0.7335; 1,1">
                                          <p:stCondLst>
                                            <p:cond delay="828"/>
                                          </p:stCondLst>
                                        </p:cTn>
                                        <p:tgtEl>
                                          <p:spTgt spid="42"/>
                                        </p:tgtEl>
                                        <p:attrNameLst>
                                          <p:attrName>ppt_y</p:attrName>
                                        </p:attrNameLst>
                                      </p:cBhvr>
                                      <p:tavLst>
                                        <p:tav tm="0" fmla="#ppt_y-sin(pi*$)/81">
                                          <p:val>
                                            <p:fltVal val="0"/>
                                          </p:val>
                                        </p:tav>
                                        <p:tav tm="100000">
                                          <p:val>
                                            <p:fltVal val="1"/>
                                          </p:val>
                                        </p:tav>
                                      </p:tavLst>
                                    </p:anim>
                                    <p:animScale>
                                      <p:cBhvr>
                                        <p:cTn id="62" dur="13">
                                          <p:stCondLst>
                                            <p:cond delay="325"/>
                                          </p:stCondLst>
                                        </p:cTn>
                                        <p:tgtEl>
                                          <p:spTgt spid="42"/>
                                        </p:tgtEl>
                                      </p:cBhvr>
                                      <p:to x="100000" y="60000"/>
                                    </p:animScale>
                                    <p:animScale>
                                      <p:cBhvr>
                                        <p:cTn id="63" dur="83" decel="50000">
                                          <p:stCondLst>
                                            <p:cond delay="338"/>
                                          </p:stCondLst>
                                        </p:cTn>
                                        <p:tgtEl>
                                          <p:spTgt spid="42"/>
                                        </p:tgtEl>
                                      </p:cBhvr>
                                      <p:to x="100000" y="100000"/>
                                    </p:animScale>
                                    <p:animScale>
                                      <p:cBhvr>
                                        <p:cTn id="64" dur="13">
                                          <p:stCondLst>
                                            <p:cond delay="656"/>
                                          </p:stCondLst>
                                        </p:cTn>
                                        <p:tgtEl>
                                          <p:spTgt spid="42"/>
                                        </p:tgtEl>
                                      </p:cBhvr>
                                      <p:to x="100000" y="80000"/>
                                    </p:animScale>
                                    <p:animScale>
                                      <p:cBhvr>
                                        <p:cTn id="65" dur="83" decel="50000">
                                          <p:stCondLst>
                                            <p:cond delay="669"/>
                                          </p:stCondLst>
                                        </p:cTn>
                                        <p:tgtEl>
                                          <p:spTgt spid="42"/>
                                        </p:tgtEl>
                                      </p:cBhvr>
                                      <p:to x="100000" y="100000"/>
                                    </p:animScale>
                                    <p:animScale>
                                      <p:cBhvr>
                                        <p:cTn id="66" dur="13">
                                          <p:stCondLst>
                                            <p:cond delay="821"/>
                                          </p:stCondLst>
                                        </p:cTn>
                                        <p:tgtEl>
                                          <p:spTgt spid="42"/>
                                        </p:tgtEl>
                                      </p:cBhvr>
                                      <p:to x="100000" y="90000"/>
                                    </p:animScale>
                                    <p:animScale>
                                      <p:cBhvr>
                                        <p:cTn id="67" dur="83" decel="50000">
                                          <p:stCondLst>
                                            <p:cond delay="834"/>
                                          </p:stCondLst>
                                        </p:cTn>
                                        <p:tgtEl>
                                          <p:spTgt spid="42"/>
                                        </p:tgtEl>
                                      </p:cBhvr>
                                      <p:to x="100000" y="100000"/>
                                    </p:animScale>
                                    <p:animScale>
                                      <p:cBhvr>
                                        <p:cTn id="68" dur="13">
                                          <p:stCondLst>
                                            <p:cond delay="904"/>
                                          </p:stCondLst>
                                        </p:cTn>
                                        <p:tgtEl>
                                          <p:spTgt spid="42"/>
                                        </p:tgtEl>
                                      </p:cBhvr>
                                      <p:to x="100000" y="95000"/>
                                    </p:animScale>
                                    <p:animScale>
                                      <p:cBhvr>
                                        <p:cTn id="69" dur="83" decel="50000">
                                          <p:stCondLst>
                                            <p:cond delay="917"/>
                                          </p:stCondLst>
                                        </p:cTn>
                                        <p:tgtEl>
                                          <p:spTgt spid="42"/>
                                        </p:tgtEl>
                                      </p:cBhvr>
                                      <p:to x="100000" y="100000"/>
                                    </p:animScale>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38"/>
                                        </p:tgtEl>
                                        <p:attrNameLst>
                                          <p:attrName>style.visibility</p:attrName>
                                        </p:attrNameLst>
                                      </p:cBhvr>
                                      <p:to>
                                        <p:strVal val="visible"/>
                                      </p:to>
                                    </p:set>
                                    <p:animEffect transition="in" filter="fade">
                                      <p:cBhvr>
                                        <p:cTn id="74" dur="1000"/>
                                        <p:tgtEl>
                                          <p:spTgt spid="38"/>
                                        </p:tgtEl>
                                      </p:cBhvr>
                                    </p:animEffect>
                                  </p:childTnLst>
                                </p:cTn>
                              </p:par>
                              <p:par>
                                <p:cTn id="75" presetID="10" presetClass="entr" presetSubtype="0" fill="hold" nodeType="withEffect">
                                  <p:stCondLst>
                                    <p:cond delay="0"/>
                                  </p:stCondLst>
                                  <p:childTnLst>
                                    <p:set>
                                      <p:cBhvr>
                                        <p:cTn id="76" dur="1" fill="hold">
                                          <p:stCondLst>
                                            <p:cond delay="0"/>
                                          </p:stCondLst>
                                        </p:cTn>
                                        <p:tgtEl>
                                          <p:spTgt spid="231426"/>
                                        </p:tgtEl>
                                        <p:attrNameLst>
                                          <p:attrName>style.visibility</p:attrName>
                                        </p:attrNameLst>
                                      </p:cBhvr>
                                      <p:to>
                                        <p:strVal val="visible"/>
                                      </p:to>
                                    </p:set>
                                    <p:animEffect transition="in" filter="fade">
                                      <p:cBhvr>
                                        <p:cTn id="77" dur="1000"/>
                                        <p:tgtEl>
                                          <p:spTgt spid="231426"/>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fade">
                                      <p:cBhvr>
                                        <p:cTn id="82" dur="1000"/>
                                        <p:tgtEl>
                                          <p:spTgt spid="40"/>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fade">
                                      <p:cBhvr>
                                        <p:cTn id="87" dur="1000"/>
                                        <p:tgtEl>
                                          <p:spTgt spid="39"/>
                                        </p:tgtEl>
                                      </p:cBhvr>
                                    </p:animEffect>
                                  </p:childTnLst>
                                </p:cTn>
                              </p:par>
                            </p:childTnLst>
                          </p:cTn>
                        </p:par>
                        <p:par>
                          <p:cTn id="88" fill="hold">
                            <p:stCondLst>
                              <p:cond delay="1000"/>
                            </p:stCondLst>
                            <p:childTnLst>
                              <p:par>
                                <p:cTn id="89" presetID="26" presetClass="entr" presetSubtype="0"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wipe(down)">
                                      <p:cBhvr>
                                        <p:cTn id="91" dur="290">
                                          <p:stCondLst>
                                            <p:cond delay="0"/>
                                          </p:stCondLst>
                                        </p:cTn>
                                        <p:tgtEl>
                                          <p:spTgt spid="43"/>
                                        </p:tgtEl>
                                      </p:cBhvr>
                                    </p:animEffect>
                                    <p:anim calcmode="lin" valueType="num">
                                      <p:cBhvr>
                                        <p:cTn id="92" dur="911"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93" dur="332"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94" dur="332" tmFilter="0, 0; 0.125,0.2665; 0.25,0.4; 0.375,0.465; 0.5,0.5;  0.625,0.535; 0.75,0.6; 0.875,0.7335; 1,1">
                                          <p:stCondLst>
                                            <p:cond delay="332"/>
                                          </p:stCondLst>
                                        </p:cTn>
                                        <p:tgtEl>
                                          <p:spTgt spid="43"/>
                                        </p:tgtEl>
                                        <p:attrNameLst>
                                          <p:attrName>ppt_y</p:attrName>
                                        </p:attrNameLst>
                                      </p:cBhvr>
                                      <p:tavLst>
                                        <p:tav tm="0" fmla="#ppt_y-sin(pi*$)/9">
                                          <p:val>
                                            <p:fltVal val="0"/>
                                          </p:val>
                                        </p:tav>
                                        <p:tav tm="100000">
                                          <p:val>
                                            <p:fltVal val="1"/>
                                          </p:val>
                                        </p:tav>
                                      </p:tavLst>
                                    </p:anim>
                                    <p:anim calcmode="lin" valueType="num">
                                      <p:cBhvr>
                                        <p:cTn id="95" dur="166" tmFilter="0, 0; 0.125,0.2665; 0.25,0.4; 0.375,0.465; 0.5,0.5;  0.625,0.535; 0.75,0.6; 0.875,0.7335; 1,1">
                                          <p:stCondLst>
                                            <p:cond delay="662"/>
                                          </p:stCondLst>
                                        </p:cTn>
                                        <p:tgtEl>
                                          <p:spTgt spid="43"/>
                                        </p:tgtEl>
                                        <p:attrNameLst>
                                          <p:attrName>ppt_y</p:attrName>
                                        </p:attrNameLst>
                                      </p:cBhvr>
                                      <p:tavLst>
                                        <p:tav tm="0" fmla="#ppt_y-sin(pi*$)/27">
                                          <p:val>
                                            <p:fltVal val="0"/>
                                          </p:val>
                                        </p:tav>
                                        <p:tav tm="100000">
                                          <p:val>
                                            <p:fltVal val="1"/>
                                          </p:val>
                                        </p:tav>
                                      </p:tavLst>
                                    </p:anim>
                                    <p:anim calcmode="lin" valueType="num">
                                      <p:cBhvr>
                                        <p:cTn id="96" dur="82" tmFilter="0, 0; 0.125,0.2665; 0.25,0.4; 0.375,0.465; 0.5,0.5;  0.625,0.535; 0.75,0.6; 0.875,0.7335; 1,1">
                                          <p:stCondLst>
                                            <p:cond delay="828"/>
                                          </p:stCondLst>
                                        </p:cTn>
                                        <p:tgtEl>
                                          <p:spTgt spid="43"/>
                                        </p:tgtEl>
                                        <p:attrNameLst>
                                          <p:attrName>ppt_y</p:attrName>
                                        </p:attrNameLst>
                                      </p:cBhvr>
                                      <p:tavLst>
                                        <p:tav tm="0" fmla="#ppt_y-sin(pi*$)/81">
                                          <p:val>
                                            <p:fltVal val="0"/>
                                          </p:val>
                                        </p:tav>
                                        <p:tav tm="100000">
                                          <p:val>
                                            <p:fltVal val="1"/>
                                          </p:val>
                                        </p:tav>
                                      </p:tavLst>
                                    </p:anim>
                                    <p:animScale>
                                      <p:cBhvr>
                                        <p:cTn id="97" dur="13">
                                          <p:stCondLst>
                                            <p:cond delay="325"/>
                                          </p:stCondLst>
                                        </p:cTn>
                                        <p:tgtEl>
                                          <p:spTgt spid="43"/>
                                        </p:tgtEl>
                                      </p:cBhvr>
                                      <p:to x="100000" y="60000"/>
                                    </p:animScale>
                                    <p:animScale>
                                      <p:cBhvr>
                                        <p:cTn id="98" dur="83" decel="50000">
                                          <p:stCondLst>
                                            <p:cond delay="338"/>
                                          </p:stCondLst>
                                        </p:cTn>
                                        <p:tgtEl>
                                          <p:spTgt spid="43"/>
                                        </p:tgtEl>
                                      </p:cBhvr>
                                      <p:to x="100000" y="100000"/>
                                    </p:animScale>
                                    <p:animScale>
                                      <p:cBhvr>
                                        <p:cTn id="99" dur="13">
                                          <p:stCondLst>
                                            <p:cond delay="656"/>
                                          </p:stCondLst>
                                        </p:cTn>
                                        <p:tgtEl>
                                          <p:spTgt spid="43"/>
                                        </p:tgtEl>
                                      </p:cBhvr>
                                      <p:to x="100000" y="80000"/>
                                    </p:animScale>
                                    <p:animScale>
                                      <p:cBhvr>
                                        <p:cTn id="100" dur="83" decel="50000">
                                          <p:stCondLst>
                                            <p:cond delay="669"/>
                                          </p:stCondLst>
                                        </p:cTn>
                                        <p:tgtEl>
                                          <p:spTgt spid="43"/>
                                        </p:tgtEl>
                                      </p:cBhvr>
                                      <p:to x="100000" y="100000"/>
                                    </p:animScale>
                                    <p:animScale>
                                      <p:cBhvr>
                                        <p:cTn id="101" dur="13">
                                          <p:stCondLst>
                                            <p:cond delay="821"/>
                                          </p:stCondLst>
                                        </p:cTn>
                                        <p:tgtEl>
                                          <p:spTgt spid="43"/>
                                        </p:tgtEl>
                                      </p:cBhvr>
                                      <p:to x="100000" y="90000"/>
                                    </p:animScale>
                                    <p:animScale>
                                      <p:cBhvr>
                                        <p:cTn id="102" dur="83" decel="50000">
                                          <p:stCondLst>
                                            <p:cond delay="834"/>
                                          </p:stCondLst>
                                        </p:cTn>
                                        <p:tgtEl>
                                          <p:spTgt spid="43"/>
                                        </p:tgtEl>
                                      </p:cBhvr>
                                      <p:to x="100000" y="100000"/>
                                    </p:animScale>
                                    <p:animScale>
                                      <p:cBhvr>
                                        <p:cTn id="103" dur="13">
                                          <p:stCondLst>
                                            <p:cond delay="904"/>
                                          </p:stCondLst>
                                        </p:cTn>
                                        <p:tgtEl>
                                          <p:spTgt spid="43"/>
                                        </p:tgtEl>
                                      </p:cBhvr>
                                      <p:to x="100000" y="95000"/>
                                    </p:animScale>
                                    <p:animScale>
                                      <p:cBhvr>
                                        <p:cTn id="104" dur="83" decel="50000">
                                          <p:stCondLst>
                                            <p:cond delay="917"/>
                                          </p:stCondLst>
                                        </p:cTn>
                                        <p:tgtEl>
                                          <p:spTgt spid="43"/>
                                        </p:tgtEl>
                                      </p:cBhvr>
                                      <p:to x="100000" y="100000"/>
                                    </p:animScale>
                                  </p:childTnLst>
                                </p:cTn>
                              </p:par>
                              <p:par>
                                <p:cTn id="105" presetID="26" presetClass="entr" presetSubtype="0" fill="hold" grpId="0" nodeType="with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wipe(down)">
                                      <p:cBhvr>
                                        <p:cTn id="107" dur="290">
                                          <p:stCondLst>
                                            <p:cond delay="0"/>
                                          </p:stCondLst>
                                        </p:cTn>
                                        <p:tgtEl>
                                          <p:spTgt spid="44"/>
                                        </p:tgtEl>
                                      </p:cBhvr>
                                    </p:animEffect>
                                    <p:anim calcmode="lin" valueType="num">
                                      <p:cBhvr>
                                        <p:cTn id="108" dur="911"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09" dur="332"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10" dur="332" tmFilter="0, 0; 0.125,0.2665; 0.25,0.4; 0.375,0.465; 0.5,0.5;  0.625,0.535; 0.75,0.6; 0.875,0.7335; 1,1">
                                          <p:stCondLst>
                                            <p:cond delay="332"/>
                                          </p:stCondLst>
                                        </p:cTn>
                                        <p:tgtEl>
                                          <p:spTgt spid="44"/>
                                        </p:tgtEl>
                                        <p:attrNameLst>
                                          <p:attrName>ppt_y</p:attrName>
                                        </p:attrNameLst>
                                      </p:cBhvr>
                                      <p:tavLst>
                                        <p:tav tm="0" fmla="#ppt_y-sin(pi*$)/9">
                                          <p:val>
                                            <p:fltVal val="0"/>
                                          </p:val>
                                        </p:tav>
                                        <p:tav tm="100000">
                                          <p:val>
                                            <p:fltVal val="1"/>
                                          </p:val>
                                        </p:tav>
                                      </p:tavLst>
                                    </p:anim>
                                    <p:anim calcmode="lin" valueType="num">
                                      <p:cBhvr>
                                        <p:cTn id="111" dur="166" tmFilter="0, 0; 0.125,0.2665; 0.25,0.4; 0.375,0.465; 0.5,0.5;  0.625,0.535; 0.75,0.6; 0.875,0.7335; 1,1">
                                          <p:stCondLst>
                                            <p:cond delay="662"/>
                                          </p:stCondLst>
                                        </p:cTn>
                                        <p:tgtEl>
                                          <p:spTgt spid="44"/>
                                        </p:tgtEl>
                                        <p:attrNameLst>
                                          <p:attrName>ppt_y</p:attrName>
                                        </p:attrNameLst>
                                      </p:cBhvr>
                                      <p:tavLst>
                                        <p:tav tm="0" fmla="#ppt_y-sin(pi*$)/27">
                                          <p:val>
                                            <p:fltVal val="0"/>
                                          </p:val>
                                        </p:tav>
                                        <p:tav tm="100000">
                                          <p:val>
                                            <p:fltVal val="1"/>
                                          </p:val>
                                        </p:tav>
                                      </p:tavLst>
                                    </p:anim>
                                    <p:anim calcmode="lin" valueType="num">
                                      <p:cBhvr>
                                        <p:cTn id="112" dur="82" tmFilter="0, 0; 0.125,0.2665; 0.25,0.4; 0.375,0.465; 0.5,0.5;  0.625,0.535; 0.75,0.6; 0.875,0.7335; 1,1">
                                          <p:stCondLst>
                                            <p:cond delay="828"/>
                                          </p:stCondLst>
                                        </p:cTn>
                                        <p:tgtEl>
                                          <p:spTgt spid="44"/>
                                        </p:tgtEl>
                                        <p:attrNameLst>
                                          <p:attrName>ppt_y</p:attrName>
                                        </p:attrNameLst>
                                      </p:cBhvr>
                                      <p:tavLst>
                                        <p:tav tm="0" fmla="#ppt_y-sin(pi*$)/81">
                                          <p:val>
                                            <p:fltVal val="0"/>
                                          </p:val>
                                        </p:tav>
                                        <p:tav tm="100000">
                                          <p:val>
                                            <p:fltVal val="1"/>
                                          </p:val>
                                        </p:tav>
                                      </p:tavLst>
                                    </p:anim>
                                    <p:animScale>
                                      <p:cBhvr>
                                        <p:cTn id="113" dur="13">
                                          <p:stCondLst>
                                            <p:cond delay="325"/>
                                          </p:stCondLst>
                                        </p:cTn>
                                        <p:tgtEl>
                                          <p:spTgt spid="44"/>
                                        </p:tgtEl>
                                      </p:cBhvr>
                                      <p:to x="100000" y="60000"/>
                                    </p:animScale>
                                    <p:animScale>
                                      <p:cBhvr>
                                        <p:cTn id="114" dur="83" decel="50000">
                                          <p:stCondLst>
                                            <p:cond delay="338"/>
                                          </p:stCondLst>
                                        </p:cTn>
                                        <p:tgtEl>
                                          <p:spTgt spid="44"/>
                                        </p:tgtEl>
                                      </p:cBhvr>
                                      <p:to x="100000" y="100000"/>
                                    </p:animScale>
                                    <p:animScale>
                                      <p:cBhvr>
                                        <p:cTn id="115" dur="13">
                                          <p:stCondLst>
                                            <p:cond delay="656"/>
                                          </p:stCondLst>
                                        </p:cTn>
                                        <p:tgtEl>
                                          <p:spTgt spid="44"/>
                                        </p:tgtEl>
                                      </p:cBhvr>
                                      <p:to x="100000" y="80000"/>
                                    </p:animScale>
                                    <p:animScale>
                                      <p:cBhvr>
                                        <p:cTn id="116" dur="83" decel="50000">
                                          <p:stCondLst>
                                            <p:cond delay="669"/>
                                          </p:stCondLst>
                                        </p:cTn>
                                        <p:tgtEl>
                                          <p:spTgt spid="44"/>
                                        </p:tgtEl>
                                      </p:cBhvr>
                                      <p:to x="100000" y="100000"/>
                                    </p:animScale>
                                    <p:animScale>
                                      <p:cBhvr>
                                        <p:cTn id="117" dur="13">
                                          <p:stCondLst>
                                            <p:cond delay="821"/>
                                          </p:stCondLst>
                                        </p:cTn>
                                        <p:tgtEl>
                                          <p:spTgt spid="44"/>
                                        </p:tgtEl>
                                      </p:cBhvr>
                                      <p:to x="100000" y="90000"/>
                                    </p:animScale>
                                    <p:animScale>
                                      <p:cBhvr>
                                        <p:cTn id="118" dur="83" decel="50000">
                                          <p:stCondLst>
                                            <p:cond delay="834"/>
                                          </p:stCondLst>
                                        </p:cTn>
                                        <p:tgtEl>
                                          <p:spTgt spid="44"/>
                                        </p:tgtEl>
                                      </p:cBhvr>
                                      <p:to x="100000" y="100000"/>
                                    </p:animScale>
                                    <p:animScale>
                                      <p:cBhvr>
                                        <p:cTn id="119" dur="13">
                                          <p:stCondLst>
                                            <p:cond delay="904"/>
                                          </p:stCondLst>
                                        </p:cTn>
                                        <p:tgtEl>
                                          <p:spTgt spid="44"/>
                                        </p:tgtEl>
                                      </p:cBhvr>
                                      <p:to x="100000" y="95000"/>
                                    </p:animScale>
                                    <p:animScale>
                                      <p:cBhvr>
                                        <p:cTn id="120" dur="83" decel="50000">
                                          <p:stCondLst>
                                            <p:cond delay="917"/>
                                          </p:stCondLst>
                                        </p:cTn>
                                        <p:tgtEl>
                                          <p:spTgt spid="44"/>
                                        </p:tgtEl>
                                      </p:cBhvr>
                                      <p:to x="100000" y="100000"/>
                                    </p:animScale>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5"/>
                                        </p:tgtEl>
                                        <p:attrNameLst>
                                          <p:attrName>style.visibility</p:attrName>
                                        </p:attrNameLst>
                                      </p:cBhvr>
                                      <p:to>
                                        <p:strVal val="visible"/>
                                      </p:to>
                                    </p:set>
                                    <p:animEffect transition="in" filter="fade">
                                      <p:cBhvr>
                                        <p:cTn id="125" dur="1000"/>
                                        <p:tgtEl>
                                          <p:spTgt spid="45"/>
                                        </p:tgtEl>
                                      </p:cBhvr>
                                    </p:animEffect>
                                  </p:childTnLst>
                                </p:cTn>
                              </p:par>
                            </p:childTnLst>
                          </p:cTn>
                        </p:par>
                      </p:childTnLst>
                    </p:cTn>
                  </p:par>
                  <p:par>
                    <p:cTn id="126" fill="hold">
                      <p:stCondLst>
                        <p:cond delay="indefinite"/>
                      </p:stCondLst>
                      <p:childTnLst>
                        <p:par>
                          <p:cTn id="127" fill="hold">
                            <p:stCondLst>
                              <p:cond delay="0"/>
                            </p:stCondLst>
                            <p:childTnLst>
                              <p:par>
                                <p:cTn id="128" presetID="10" presetClass="entr" presetSubtype="0" fill="hold" grpId="0" nodeType="clickEffect">
                                  <p:stCondLst>
                                    <p:cond delay="0"/>
                                  </p:stCondLst>
                                  <p:childTnLst>
                                    <p:set>
                                      <p:cBhvr>
                                        <p:cTn id="129" dur="1" fill="hold">
                                          <p:stCondLst>
                                            <p:cond delay="0"/>
                                          </p:stCondLst>
                                        </p:cTn>
                                        <p:tgtEl>
                                          <p:spTgt spid="46"/>
                                        </p:tgtEl>
                                        <p:attrNameLst>
                                          <p:attrName>style.visibility</p:attrName>
                                        </p:attrNameLst>
                                      </p:cBhvr>
                                      <p:to>
                                        <p:strVal val="visible"/>
                                      </p:to>
                                    </p:set>
                                    <p:animEffect transition="in" filter="fade">
                                      <p:cBhvr>
                                        <p:cTn id="130" dur="1000"/>
                                        <p:tgtEl>
                                          <p:spTgt spid="46"/>
                                        </p:tgtEl>
                                      </p:cBhvr>
                                    </p:animEffect>
                                  </p:childTnLst>
                                </p:cTn>
                              </p:par>
                            </p:childTnLst>
                          </p:cTn>
                        </p:par>
                        <p:par>
                          <p:cTn id="131" fill="hold">
                            <p:stCondLst>
                              <p:cond delay="1000"/>
                            </p:stCondLst>
                            <p:childTnLst>
                              <p:par>
                                <p:cTn id="132" presetID="26" presetClass="entr" presetSubtype="0" fill="hold" grpId="0" nodeType="afterEffect">
                                  <p:stCondLst>
                                    <p:cond delay="0"/>
                                  </p:stCondLst>
                                  <p:childTnLst>
                                    <p:set>
                                      <p:cBhvr>
                                        <p:cTn id="133" dur="1" fill="hold">
                                          <p:stCondLst>
                                            <p:cond delay="0"/>
                                          </p:stCondLst>
                                        </p:cTn>
                                        <p:tgtEl>
                                          <p:spTgt spid="48"/>
                                        </p:tgtEl>
                                        <p:attrNameLst>
                                          <p:attrName>style.visibility</p:attrName>
                                        </p:attrNameLst>
                                      </p:cBhvr>
                                      <p:to>
                                        <p:strVal val="visible"/>
                                      </p:to>
                                    </p:set>
                                    <p:animEffect transition="in" filter="wipe(down)">
                                      <p:cBhvr>
                                        <p:cTn id="134" dur="290">
                                          <p:stCondLst>
                                            <p:cond delay="0"/>
                                          </p:stCondLst>
                                        </p:cTn>
                                        <p:tgtEl>
                                          <p:spTgt spid="48"/>
                                        </p:tgtEl>
                                      </p:cBhvr>
                                    </p:animEffect>
                                    <p:anim calcmode="lin" valueType="num">
                                      <p:cBhvr>
                                        <p:cTn id="135" dur="911"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136" dur="332"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137" dur="332" tmFilter="0, 0; 0.125,0.2665; 0.25,0.4; 0.375,0.465; 0.5,0.5;  0.625,0.535; 0.75,0.6; 0.875,0.7335; 1,1">
                                          <p:stCondLst>
                                            <p:cond delay="332"/>
                                          </p:stCondLst>
                                        </p:cTn>
                                        <p:tgtEl>
                                          <p:spTgt spid="48"/>
                                        </p:tgtEl>
                                        <p:attrNameLst>
                                          <p:attrName>ppt_y</p:attrName>
                                        </p:attrNameLst>
                                      </p:cBhvr>
                                      <p:tavLst>
                                        <p:tav tm="0" fmla="#ppt_y-sin(pi*$)/9">
                                          <p:val>
                                            <p:fltVal val="0"/>
                                          </p:val>
                                        </p:tav>
                                        <p:tav tm="100000">
                                          <p:val>
                                            <p:fltVal val="1"/>
                                          </p:val>
                                        </p:tav>
                                      </p:tavLst>
                                    </p:anim>
                                    <p:anim calcmode="lin" valueType="num">
                                      <p:cBhvr>
                                        <p:cTn id="138" dur="166" tmFilter="0, 0; 0.125,0.2665; 0.25,0.4; 0.375,0.465; 0.5,0.5;  0.625,0.535; 0.75,0.6; 0.875,0.7335; 1,1">
                                          <p:stCondLst>
                                            <p:cond delay="662"/>
                                          </p:stCondLst>
                                        </p:cTn>
                                        <p:tgtEl>
                                          <p:spTgt spid="48"/>
                                        </p:tgtEl>
                                        <p:attrNameLst>
                                          <p:attrName>ppt_y</p:attrName>
                                        </p:attrNameLst>
                                      </p:cBhvr>
                                      <p:tavLst>
                                        <p:tav tm="0" fmla="#ppt_y-sin(pi*$)/27">
                                          <p:val>
                                            <p:fltVal val="0"/>
                                          </p:val>
                                        </p:tav>
                                        <p:tav tm="100000">
                                          <p:val>
                                            <p:fltVal val="1"/>
                                          </p:val>
                                        </p:tav>
                                      </p:tavLst>
                                    </p:anim>
                                    <p:anim calcmode="lin" valueType="num">
                                      <p:cBhvr>
                                        <p:cTn id="139" dur="82" tmFilter="0, 0; 0.125,0.2665; 0.25,0.4; 0.375,0.465; 0.5,0.5;  0.625,0.535; 0.75,0.6; 0.875,0.7335; 1,1">
                                          <p:stCondLst>
                                            <p:cond delay="828"/>
                                          </p:stCondLst>
                                        </p:cTn>
                                        <p:tgtEl>
                                          <p:spTgt spid="48"/>
                                        </p:tgtEl>
                                        <p:attrNameLst>
                                          <p:attrName>ppt_y</p:attrName>
                                        </p:attrNameLst>
                                      </p:cBhvr>
                                      <p:tavLst>
                                        <p:tav tm="0" fmla="#ppt_y-sin(pi*$)/81">
                                          <p:val>
                                            <p:fltVal val="0"/>
                                          </p:val>
                                        </p:tav>
                                        <p:tav tm="100000">
                                          <p:val>
                                            <p:fltVal val="1"/>
                                          </p:val>
                                        </p:tav>
                                      </p:tavLst>
                                    </p:anim>
                                    <p:animScale>
                                      <p:cBhvr>
                                        <p:cTn id="140" dur="13">
                                          <p:stCondLst>
                                            <p:cond delay="325"/>
                                          </p:stCondLst>
                                        </p:cTn>
                                        <p:tgtEl>
                                          <p:spTgt spid="48"/>
                                        </p:tgtEl>
                                      </p:cBhvr>
                                      <p:to x="100000" y="60000"/>
                                    </p:animScale>
                                    <p:animScale>
                                      <p:cBhvr>
                                        <p:cTn id="141" dur="83" decel="50000">
                                          <p:stCondLst>
                                            <p:cond delay="338"/>
                                          </p:stCondLst>
                                        </p:cTn>
                                        <p:tgtEl>
                                          <p:spTgt spid="48"/>
                                        </p:tgtEl>
                                      </p:cBhvr>
                                      <p:to x="100000" y="100000"/>
                                    </p:animScale>
                                    <p:animScale>
                                      <p:cBhvr>
                                        <p:cTn id="142" dur="13">
                                          <p:stCondLst>
                                            <p:cond delay="656"/>
                                          </p:stCondLst>
                                        </p:cTn>
                                        <p:tgtEl>
                                          <p:spTgt spid="48"/>
                                        </p:tgtEl>
                                      </p:cBhvr>
                                      <p:to x="100000" y="80000"/>
                                    </p:animScale>
                                    <p:animScale>
                                      <p:cBhvr>
                                        <p:cTn id="143" dur="83" decel="50000">
                                          <p:stCondLst>
                                            <p:cond delay="669"/>
                                          </p:stCondLst>
                                        </p:cTn>
                                        <p:tgtEl>
                                          <p:spTgt spid="48"/>
                                        </p:tgtEl>
                                      </p:cBhvr>
                                      <p:to x="100000" y="100000"/>
                                    </p:animScale>
                                    <p:animScale>
                                      <p:cBhvr>
                                        <p:cTn id="144" dur="13">
                                          <p:stCondLst>
                                            <p:cond delay="821"/>
                                          </p:stCondLst>
                                        </p:cTn>
                                        <p:tgtEl>
                                          <p:spTgt spid="48"/>
                                        </p:tgtEl>
                                      </p:cBhvr>
                                      <p:to x="100000" y="90000"/>
                                    </p:animScale>
                                    <p:animScale>
                                      <p:cBhvr>
                                        <p:cTn id="145" dur="83" decel="50000">
                                          <p:stCondLst>
                                            <p:cond delay="834"/>
                                          </p:stCondLst>
                                        </p:cTn>
                                        <p:tgtEl>
                                          <p:spTgt spid="48"/>
                                        </p:tgtEl>
                                      </p:cBhvr>
                                      <p:to x="100000" y="100000"/>
                                    </p:animScale>
                                    <p:animScale>
                                      <p:cBhvr>
                                        <p:cTn id="146" dur="13">
                                          <p:stCondLst>
                                            <p:cond delay="904"/>
                                          </p:stCondLst>
                                        </p:cTn>
                                        <p:tgtEl>
                                          <p:spTgt spid="48"/>
                                        </p:tgtEl>
                                      </p:cBhvr>
                                      <p:to x="100000" y="95000"/>
                                    </p:animScale>
                                    <p:animScale>
                                      <p:cBhvr>
                                        <p:cTn id="147" dur="83" decel="50000">
                                          <p:stCondLst>
                                            <p:cond delay="917"/>
                                          </p:stCondLst>
                                        </p:cTn>
                                        <p:tgtEl>
                                          <p:spTgt spid="48"/>
                                        </p:tgtEl>
                                      </p:cBhvr>
                                      <p:to x="100000" y="100000"/>
                                    </p:animScale>
                                  </p:childTnLst>
                                </p:cTn>
                              </p:par>
                              <p:par>
                                <p:cTn id="148" presetID="26" presetClass="entr" presetSubtype="0" fill="hold" grpId="0" nodeType="withEffect">
                                  <p:stCondLst>
                                    <p:cond delay="0"/>
                                  </p:stCondLst>
                                  <p:childTnLst>
                                    <p:set>
                                      <p:cBhvr>
                                        <p:cTn id="149" dur="1" fill="hold">
                                          <p:stCondLst>
                                            <p:cond delay="0"/>
                                          </p:stCondLst>
                                        </p:cTn>
                                        <p:tgtEl>
                                          <p:spTgt spid="49"/>
                                        </p:tgtEl>
                                        <p:attrNameLst>
                                          <p:attrName>style.visibility</p:attrName>
                                        </p:attrNameLst>
                                      </p:cBhvr>
                                      <p:to>
                                        <p:strVal val="visible"/>
                                      </p:to>
                                    </p:set>
                                    <p:animEffect transition="in" filter="wipe(down)">
                                      <p:cBhvr>
                                        <p:cTn id="150" dur="290">
                                          <p:stCondLst>
                                            <p:cond delay="0"/>
                                          </p:stCondLst>
                                        </p:cTn>
                                        <p:tgtEl>
                                          <p:spTgt spid="49"/>
                                        </p:tgtEl>
                                      </p:cBhvr>
                                    </p:animEffect>
                                    <p:anim calcmode="lin" valueType="num">
                                      <p:cBhvr>
                                        <p:cTn id="151" dur="911" tmFilter="0,0; 0.14,0.36; 0.43,0.73; 0.71,0.91; 1.0,1.0">
                                          <p:stCondLst>
                                            <p:cond delay="0"/>
                                          </p:stCondLst>
                                        </p:cTn>
                                        <p:tgtEl>
                                          <p:spTgt spid="49"/>
                                        </p:tgtEl>
                                        <p:attrNameLst>
                                          <p:attrName>ppt_x</p:attrName>
                                        </p:attrNameLst>
                                      </p:cBhvr>
                                      <p:tavLst>
                                        <p:tav tm="0">
                                          <p:val>
                                            <p:strVal val="#ppt_x-0.25"/>
                                          </p:val>
                                        </p:tav>
                                        <p:tav tm="100000">
                                          <p:val>
                                            <p:strVal val="#ppt_x"/>
                                          </p:val>
                                        </p:tav>
                                      </p:tavLst>
                                    </p:anim>
                                    <p:anim calcmode="lin" valueType="num">
                                      <p:cBhvr>
                                        <p:cTn id="152" dur="332" tmFilter="0.0,0.0; 0.25,0.07; 0.50,0.2; 0.75,0.467; 1.0,1.0">
                                          <p:stCondLst>
                                            <p:cond delay="0"/>
                                          </p:stCondLst>
                                        </p:cTn>
                                        <p:tgtEl>
                                          <p:spTgt spid="49"/>
                                        </p:tgtEl>
                                        <p:attrNameLst>
                                          <p:attrName>ppt_y</p:attrName>
                                        </p:attrNameLst>
                                      </p:cBhvr>
                                      <p:tavLst>
                                        <p:tav tm="0" fmla="#ppt_y-sin(pi*$)/3">
                                          <p:val>
                                            <p:fltVal val="0.5"/>
                                          </p:val>
                                        </p:tav>
                                        <p:tav tm="100000">
                                          <p:val>
                                            <p:fltVal val="1"/>
                                          </p:val>
                                        </p:tav>
                                      </p:tavLst>
                                    </p:anim>
                                    <p:anim calcmode="lin" valueType="num">
                                      <p:cBhvr>
                                        <p:cTn id="153" dur="332" tmFilter="0, 0; 0.125,0.2665; 0.25,0.4; 0.375,0.465; 0.5,0.5;  0.625,0.535; 0.75,0.6; 0.875,0.7335; 1,1">
                                          <p:stCondLst>
                                            <p:cond delay="332"/>
                                          </p:stCondLst>
                                        </p:cTn>
                                        <p:tgtEl>
                                          <p:spTgt spid="49"/>
                                        </p:tgtEl>
                                        <p:attrNameLst>
                                          <p:attrName>ppt_y</p:attrName>
                                        </p:attrNameLst>
                                      </p:cBhvr>
                                      <p:tavLst>
                                        <p:tav tm="0" fmla="#ppt_y-sin(pi*$)/9">
                                          <p:val>
                                            <p:fltVal val="0"/>
                                          </p:val>
                                        </p:tav>
                                        <p:tav tm="100000">
                                          <p:val>
                                            <p:fltVal val="1"/>
                                          </p:val>
                                        </p:tav>
                                      </p:tavLst>
                                    </p:anim>
                                    <p:anim calcmode="lin" valueType="num">
                                      <p:cBhvr>
                                        <p:cTn id="154" dur="166" tmFilter="0, 0; 0.125,0.2665; 0.25,0.4; 0.375,0.465; 0.5,0.5;  0.625,0.535; 0.75,0.6; 0.875,0.7335; 1,1">
                                          <p:stCondLst>
                                            <p:cond delay="662"/>
                                          </p:stCondLst>
                                        </p:cTn>
                                        <p:tgtEl>
                                          <p:spTgt spid="49"/>
                                        </p:tgtEl>
                                        <p:attrNameLst>
                                          <p:attrName>ppt_y</p:attrName>
                                        </p:attrNameLst>
                                      </p:cBhvr>
                                      <p:tavLst>
                                        <p:tav tm="0" fmla="#ppt_y-sin(pi*$)/27">
                                          <p:val>
                                            <p:fltVal val="0"/>
                                          </p:val>
                                        </p:tav>
                                        <p:tav tm="100000">
                                          <p:val>
                                            <p:fltVal val="1"/>
                                          </p:val>
                                        </p:tav>
                                      </p:tavLst>
                                    </p:anim>
                                    <p:anim calcmode="lin" valueType="num">
                                      <p:cBhvr>
                                        <p:cTn id="155" dur="82" tmFilter="0, 0; 0.125,0.2665; 0.25,0.4; 0.375,0.465; 0.5,0.5;  0.625,0.535; 0.75,0.6; 0.875,0.7335; 1,1">
                                          <p:stCondLst>
                                            <p:cond delay="828"/>
                                          </p:stCondLst>
                                        </p:cTn>
                                        <p:tgtEl>
                                          <p:spTgt spid="49"/>
                                        </p:tgtEl>
                                        <p:attrNameLst>
                                          <p:attrName>ppt_y</p:attrName>
                                        </p:attrNameLst>
                                      </p:cBhvr>
                                      <p:tavLst>
                                        <p:tav tm="0" fmla="#ppt_y-sin(pi*$)/81">
                                          <p:val>
                                            <p:fltVal val="0"/>
                                          </p:val>
                                        </p:tav>
                                        <p:tav tm="100000">
                                          <p:val>
                                            <p:fltVal val="1"/>
                                          </p:val>
                                        </p:tav>
                                      </p:tavLst>
                                    </p:anim>
                                    <p:animScale>
                                      <p:cBhvr>
                                        <p:cTn id="156" dur="13">
                                          <p:stCondLst>
                                            <p:cond delay="325"/>
                                          </p:stCondLst>
                                        </p:cTn>
                                        <p:tgtEl>
                                          <p:spTgt spid="49"/>
                                        </p:tgtEl>
                                      </p:cBhvr>
                                      <p:to x="100000" y="60000"/>
                                    </p:animScale>
                                    <p:animScale>
                                      <p:cBhvr>
                                        <p:cTn id="157" dur="83" decel="50000">
                                          <p:stCondLst>
                                            <p:cond delay="338"/>
                                          </p:stCondLst>
                                        </p:cTn>
                                        <p:tgtEl>
                                          <p:spTgt spid="49"/>
                                        </p:tgtEl>
                                      </p:cBhvr>
                                      <p:to x="100000" y="100000"/>
                                    </p:animScale>
                                    <p:animScale>
                                      <p:cBhvr>
                                        <p:cTn id="158" dur="13">
                                          <p:stCondLst>
                                            <p:cond delay="656"/>
                                          </p:stCondLst>
                                        </p:cTn>
                                        <p:tgtEl>
                                          <p:spTgt spid="49"/>
                                        </p:tgtEl>
                                      </p:cBhvr>
                                      <p:to x="100000" y="80000"/>
                                    </p:animScale>
                                    <p:animScale>
                                      <p:cBhvr>
                                        <p:cTn id="159" dur="83" decel="50000">
                                          <p:stCondLst>
                                            <p:cond delay="669"/>
                                          </p:stCondLst>
                                        </p:cTn>
                                        <p:tgtEl>
                                          <p:spTgt spid="49"/>
                                        </p:tgtEl>
                                      </p:cBhvr>
                                      <p:to x="100000" y="100000"/>
                                    </p:animScale>
                                    <p:animScale>
                                      <p:cBhvr>
                                        <p:cTn id="160" dur="13">
                                          <p:stCondLst>
                                            <p:cond delay="821"/>
                                          </p:stCondLst>
                                        </p:cTn>
                                        <p:tgtEl>
                                          <p:spTgt spid="49"/>
                                        </p:tgtEl>
                                      </p:cBhvr>
                                      <p:to x="100000" y="90000"/>
                                    </p:animScale>
                                    <p:animScale>
                                      <p:cBhvr>
                                        <p:cTn id="161" dur="83" decel="50000">
                                          <p:stCondLst>
                                            <p:cond delay="834"/>
                                          </p:stCondLst>
                                        </p:cTn>
                                        <p:tgtEl>
                                          <p:spTgt spid="49"/>
                                        </p:tgtEl>
                                      </p:cBhvr>
                                      <p:to x="100000" y="100000"/>
                                    </p:animScale>
                                    <p:animScale>
                                      <p:cBhvr>
                                        <p:cTn id="162" dur="13">
                                          <p:stCondLst>
                                            <p:cond delay="904"/>
                                          </p:stCondLst>
                                        </p:cTn>
                                        <p:tgtEl>
                                          <p:spTgt spid="49"/>
                                        </p:tgtEl>
                                      </p:cBhvr>
                                      <p:to x="100000" y="95000"/>
                                    </p:animScale>
                                    <p:animScale>
                                      <p:cBhvr>
                                        <p:cTn id="163" dur="83" decel="50000">
                                          <p:stCondLst>
                                            <p:cond delay="917"/>
                                          </p:stCondLst>
                                        </p:cTn>
                                        <p:tgtEl>
                                          <p:spTgt spid="49"/>
                                        </p:tgtEl>
                                      </p:cBhvr>
                                      <p:to x="100000" y="100000"/>
                                    </p:animScale>
                                  </p:childTnLst>
                                </p:cTn>
                              </p:par>
                            </p:childTnLst>
                          </p:cTn>
                        </p:par>
                      </p:childTnLst>
                    </p:cTn>
                  </p:par>
                  <p:par>
                    <p:cTn id="164" fill="hold">
                      <p:stCondLst>
                        <p:cond delay="indefinite"/>
                      </p:stCondLst>
                      <p:childTnLst>
                        <p:par>
                          <p:cTn id="165" fill="hold">
                            <p:stCondLst>
                              <p:cond delay="0"/>
                            </p:stCondLst>
                            <p:childTnLst>
                              <p:par>
                                <p:cTn id="166" presetID="10" presetClass="entr" presetSubtype="0" fill="hold" grpId="0" nodeType="clickEffect">
                                  <p:stCondLst>
                                    <p:cond delay="0"/>
                                  </p:stCondLst>
                                  <p:childTnLst>
                                    <p:set>
                                      <p:cBhvr>
                                        <p:cTn id="167" dur="1" fill="hold">
                                          <p:stCondLst>
                                            <p:cond delay="0"/>
                                          </p:stCondLst>
                                        </p:cTn>
                                        <p:tgtEl>
                                          <p:spTgt spid="47"/>
                                        </p:tgtEl>
                                        <p:attrNameLst>
                                          <p:attrName>style.visibility</p:attrName>
                                        </p:attrNameLst>
                                      </p:cBhvr>
                                      <p:to>
                                        <p:strVal val="visible"/>
                                      </p:to>
                                    </p:set>
                                    <p:animEffect transition="in" filter="fade">
                                      <p:cBhvr>
                                        <p:cTn id="168" dur="1000"/>
                                        <p:tgtEl>
                                          <p:spTgt spid="47"/>
                                        </p:tgtEl>
                                      </p:cBhvr>
                                    </p:animEffect>
                                  </p:childTnLst>
                                </p:cTn>
                              </p:par>
                            </p:childTnLst>
                          </p:cTn>
                        </p:par>
                      </p:childTnLst>
                    </p:cTn>
                  </p:par>
                  <p:par>
                    <p:cTn id="169" fill="hold">
                      <p:stCondLst>
                        <p:cond delay="indefinite"/>
                      </p:stCondLst>
                      <p:childTnLst>
                        <p:par>
                          <p:cTn id="170" fill="hold">
                            <p:stCondLst>
                              <p:cond delay="0"/>
                            </p:stCondLst>
                            <p:childTnLst>
                              <p:par>
                                <p:cTn id="171" presetID="10" presetClass="exit" presetSubtype="0" fill="hold" grpId="1" nodeType="clickEffect">
                                  <p:stCondLst>
                                    <p:cond delay="0"/>
                                  </p:stCondLst>
                                  <p:childTnLst>
                                    <p:animEffect transition="out" filter="fade">
                                      <p:cBhvr>
                                        <p:cTn id="172" dur="2000"/>
                                        <p:tgtEl>
                                          <p:spTgt spid="41"/>
                                        </p:tgtEl>
                                      </p:cBhvr>
                                    </p:animEffect>
                                    <p:set>
                                      <p:cBhvr>
                                        <p:cTn id="173" dur="1" fill="hold">
                                          <p:stCondLst>
                                            <p:cond delay="1999"/>
                                          </p:stCondLst>
                                        </p:cTn>
                                        <p:tgtEl>
                                          <p:spTgt spid="41"/>
                                        </p:tgtEl>
                                        <p:attrNameLst>
                                          <p:attrName>style.visibility</p:attrName>
                                        </p:attrNameLst>
                                      </p:cBhvr>
                                      <p:to>
                                        <p:strVal val="hidden"/>
                                      </p:to>
                                    </p:set>
                                  </p:childTnLst>
                                </p:cTn>
                              </p:par>
                              <p:par>
                                <p:cTn id="174" presetID="10" presetClass="exit" presetSubtype="0" fill="hold" grpId="1" nodeType="withEffect">
                                  <p:stCondLst>
                                    <p:cond delay="0"/>
                                  </p:stCondLst>
                                  <p:childTnLst>
                                    <p:animEffect transition="out" filter="fade">
                                      <p:cBhvr>
                                        <p:cTn id="175" dur="2000"/>
                                        <p:tgtEl>
                                          <p:spTgt spid="38"/>
                                        </p:tgtEl>
                                      </p:cBhvr>
                                    </p:animEffect>
                                    <p:set>
                                      <p:cBhvr>
                                        <p:cTn id="176" dur="1" fill="hold">
                                          <p:stCondLst>
                                            <p:cond delay="1999"/>
                                          </p:stCondLst>
                                        </p:cTn>
                                        <p:tgtEl>
                                          <p:spTgt spid="38"/>
                                        </p:tgtEl>
                                        <p:attrNameLst>
                                          <p:attrName>style.visibility</p:attrName>
                                        </p:attrNameLst>
                                      </p:cBhvr>
                                      <p:to>
                                        <p:strVal val="hidden"/>
                                      </p:to>
                                    </p:set>
                                  </p:childTnLst>
                                </p:cTn>
                              </p:par>
                              <p:par>
                                <p:cTn id="177" presetID="10" presetClass="exit" presetSubtype="0" fill="hold" grpId="1" nodeType="withEffect">
                                  <p:stCondLst>
                                    <p:cond delay="0"/>
                                  </p:stCondLst>
                                  <p:childTnLst>
                                    <p:animEffect transition="out" filter="fade">
                                      <p:cBhvr>
                                        <p:cTn id="178" dur="2000"/>
                                        <p:tgtEl>
                                          <p:spTgt spid="40"/>
                                        </p:tgtEl>
                                      </p:cBhvr>
                                    </p:animEffect>
                                    <p:set>
                                      <p:cBhvr>
                                        <p:cTn id="179" dur="1" fill="hold">
                                          <p:stCondLst>
                                            <p:cond delay="1999"/>
                                          </p:stCondLst>
                                        </p:cTn>
                                        <p:tgtEl>
                                          <p:spTgt spid="40"/>
                                        </p:tgtEl>
                                        <p:attrNameLst>
                                          <p:attrName>style.visibility</p:attrName>
                                        </p:attrNameLst>
                                      </p:cBhvr>
                                      <p:to>
                                        <p:strVal val="hidden"/>
                                      </p:to>
                                    </p:set>
                                  </p:childTnLst>
                                </p:cTn>
                              </p:par>
                              <p:par>
                                <p:cTn id="180" presetID="10" presetClass="exit" presetSubtype="0" fill="hold" grpId="1" nodeType="withEffect">
                                  <p:stCondLst>
                                    <p:cond delay="0"/>
                                  </p:stCondLst>
                                  <p:childTnLst>
                                    <p:animEffect transition="out" filter="fade">
                                      <p:cBhvr>
                                        <p:cTn id="181" dur="2000"/>
                                        <p:tgtEl>
                                          <p:spTgt spid="39"/>
                                        </p:tgtEl>
                                      </p:cBhvr>
                                    </p:animEffect>
                                    <p:set>
                                      <p:cBhvr>
                                        <p:cTn id="182" dur="1" fill="hold">
                                          <p:stCondLst>
                                            <p:cond delay="1999"/>
                                          </p:stCondLst>
                                        </p:cTn>
                                        <p:tgtEl>
                                          <p:spTgt spid="39"/>
                                        </p:tgtEl>
                                        <p:attrNameLst>
                                          <p:attrName>style.visibility</p:attrName>
                                        </p:attrNameLst>
                                      </p:cBhvr>
                                      <p:to>
                                        <p:strVal val="hidden"/>
                                      </p:to>
                                    </p:set>
                                  </p:childTnLst>
                                </p:cTn>
                              </p:par>
                              <p:par>
                                <p:cTn id="183" presetID="10" presetClass="exit" presetSubtype="0" fill="hold" grpId="1" nodeType="withEffect">
                                  <p:stCondLst>
                                    <p:cond delay="0"/>
                                  </p:stCondLst>
                                  <p:childTnLst>
                                    <p:animEffect transition="out" filter="fade">
                                      <p:cBhvr>
                                        <p:cTn id="184" dur="2000"/>
                                        <p:tgtEl>
                                          <p:spTgt spid="45"/>
                                        </p:tgtEl>
                                      </p:cBhvr>
                                    </p:animEffect>
                                    <p:set>
                                      <p:cBhvr>
                                        <p:cTn id="185" dur="1" fill="hold">
                                          <p:stCondLst>
                                            <p:cond delay="1999"/>
                                          </p:stCondLst>
                                        </p:cTn>
                                        <p:tgtEl>
                                          <p:spTgt spid="45"/>
                                        </p:tgtEl>
                                        <p:attrNameLst>
                                          <p:attrName>style.visibility</p:attrName>
                                        </p:attrNameLst>
                                      </p:cBhvr>
                                      <p:to>
                                        <p:strVal val="hidden"/>
                                      </p:to>
                                    </p:set>
                                  </p:childTnLst>
                                </p:cTn>
                              </p:par>
                              <p:par>
                                <p:cTn id="186" presetID="10" presetClass="exit" presetSubtype="0" fill="hold" grpId="1" nodeType="withEffect">
                                  <p:stCondLst>
                                    <p:cond delay="0"/>
                                  </p:stCondLst>
                                  <p:childTnLst>
                                    <p:animEffect transition="out" filter="fade">
                                      <p:cBhvr>
                                        <p:cTn id="187" dur="2000"/>
                                        <p:tgtEl>
                                          <p:spTgt spid="46"/>
                                        </p:tgtEl>
                                      </p:cBhvr>
                                    </p:animEffect>
                                    <p:set>
                                      <p:cBhvr>
                                        <p:cTn id="188" dur="1" fill="hold">
                                          <p:stCondLst>
                                            <p:cond delay="1999"/>
                                          </p:stCondLst>
                                        </p:cTn>
                                        <p:tgtEl>
                                          <p:spTgt spid="46"/>
                                        </p:tgtEl>
                                        <p:attrNameLst>
                                          <p:attrName>style.visibility</p:attrName>
                                        </p:attrNameLst>
                                      </p:cBhvr>
                                      <p:to>
                                        <p:strVal val="hidden"/>
                                      </p:to>
                                    </p:set>
                                  </p:childTnLst>
                                </p:cTn>
                              </p:par>
                              <p:par>
                                <p:cTn id="189" presetID="10" presetClass="exit" presetSubtype="0" fill="hold" grpId="1" nodeType="withEffect">
                                  <p:stCondLst>
                                    <p:cond delay="0"/>
                                  </p:stCondLst>
                                  <p:childTnLst>
                                    <p:animEffect transition="out" filter="fade">
                                      <p:cBhvr>
                                        <p:cTn id="190" dur="2000"/>
                                        <p:tgtEl>
                                          <p:spTgt spid="47"/>
                                        </p:tgtEl>
                                      </p:cBhvr>
                                    </p:animEffect>
                                    <p:set>
                                      <p:cBhvr>
                                        <p:cTn id="191" dur="1" fill="hold">
                                          <p:stCondLst>
                                            <p:cond delay="1999"/>
                                          </p:stCondLst>
                                        </p:cTn>
                                        <p:tgtEl>
                                          <p:spTgt spid="47"/>
                                        </p:tgtEl>
                                        <p:attrNameLst>
                                          <p:attrName>style.visibility</p:attrName>
                                        </p:attrNameLst>
                                      </p:cBhvr>
                                      <p:to>
                                        <p:strVal val="hidden"/>
                                      </p:to>
                                    </p:set>
                                  </p:childTnLst>
                                </p:cTn>
                              </p:par>
                              <p:par>
                                <p:cTn id="192" presetID="10" presetClass="exit" presetSubtype="0" fill="hold" nodeType="withEffect">
                                  <p:stCondLst>
                                    <p:cond delay="0"/>
                                  </p:stCondLst>
                                  <p:childTnLst>
                                    <p:animEffect transition="out" filter="fade">
                                      <p:cBhvr>
                                        <p:cTn id="193" dur="2000"/>
                                        <p:tgtEl>
                                          <p:spTgt spid="231426"/>
                                        </p:tgtEl>
                                      </p:cBhvr>
                                    </p:animEffect>
                                    <p:set>
                                      <p:cBhvr>
                                        <p:cTn id="194" dur="1" fill="hold">
                                          <p:stCondLst>
                                            <p:cond delay="1999"/>
                                          </p:stCondLst>
                                        </p:cTn>
                                        <p:tgtEl>
                                          <p:spTgt spid="231426"/>
                                        </p:tgtEl>
                                        <p:attrNameLst>
                                          <p:attrName>style.visibility</p:attrName>
                                        </p:attrNameLst>
                                      </p:cBhvr>
                                      <p:to>
                                        <p:strVal val="hidden"/>
                                      </p:to>
                                    </p:set>
                                  </p:childTnLst>
                                </p:cTn>
                              </p:par>
                              <p:par>
                                <p:cTn id="195" presetID="10" presetClass="exit" presetSubtype="0" fill="hold" grpId="0" nodeType="withEffect">
                                  <p:stCondLst>
                                    <p:cond delay="0"/>
                                  </p:stCondLst>
                                  <p:childTnLst>
                                    <p:animEffect transition="out" filter="fade">
                                      <p:cBhvr>
                                        <p:cTn id="196" dur="2000"/>
                                        <p:tgtEl>
                                          <p:spTgt spid="30"/>
                                        </p:tgtEl>
                                      </p:cBhvr>
                                    </p:animEffect>
                                    <p:set>
                                      <p:cBhvr>
                                        <p:cTn id="197" dur="1" fill="hold">
                                          <p:stCondLst>
                                            <p:cond delay="1999"/>
                                          </p:stCondLst>
                                        </p:cTn>
                                        <p:tgtEl>
                                          <p:spTgt spid="30"/>
                                        </p:tgtEl>
                                        <p:attrNameLst>
                                          <p:attrName>style.visibility</p:attrName>
                                        </p:attrNameLst>
                                      </p:cBhvr>
                                      <p:to>
                                        <p:strVal val="hidden"/>
                                      </p:to>
                                    </p:set>
                                  </p:childTnLst>
                                </p:cTn>
                              </p:par>
                              <p:par>
                                <p:cTn id="198" presetID="10" presetClass="exit" presetSubtype="0" fill="hold" grpId="1" nodeType="withEffect">
                                  <p:stCondLst>
                                    <p:cond delay="0"/>
                                  </p:stCondLst>
                                  <p:childTnLst>
                                    <p:animEffect transition="out" filter="fade">
                                      <p:cBhvr>
                                        <p:cTn id="199" dur="2000"/>
                                        <p:tgtEl>
                                          <p:spTgt spid="44"/>
                                        </p:tgtEl>
                                      </p:cBhvr>
                                    </p:animEffect>
                                    <p:set>
                                      <p:cBhvr>
                                        <p:cTn id="200" dur="1" fill="hold">
                                          <p:stCondLst>
                                            <p:cond delay="1999"/>
                                          </p:stCondLst>
                                        </p:cTn>
                                        <p:tgtEl>
                                          <p:spTgt spid="44"/>
                                        </p:tgtEl>
                                        <p:attrNameLst>
                                          <p:attrName>style.visibility</p:attrName>
                                        </p:attrNameLst>
                                      </p:cBhvr>
                                      <p:to>
                                        <p:strVal val="hidden"/>
                                      </p:to>
                                    </p:set>
                                  </p:childTnLst>
                                </p:cTn>
                              </p:par>
                              <p:par>
                                <p:cTn id="201" presetID="10" presetClass="exit" presetSubtype="0" fill="hold" grpId="0" nodeType="withEffect">
                                  <p:stCondLst>
                                    <p:cond delay="0"/>
                                  </p:stCondLst>
                                  <p:childTnLst>
                                    <p:animEffect transition="out" filter="fade">
                                      <p:cBhvr>
                                        <p:cTn id="202" dur="2000"/>
                                        <p:tgtEl>
                                          <p:spTgt spid="29"/>
                                        </p:tgtEl>
                                      </p:cBhvr>
                                    </p:animEffect>
                                    <p:set>
                                      <p:cBhvr>
                                        <p:cTn id="203" dur="1" fill="hold">
                                          <p:stCondLst>
                                            <p:cond delay="1999"/>
                                          </p:stCondLst>
                                        </p:cTn>
                                        <p:tgtEl>
                                          <p:spTgt spid="29"/>
                                        </p:tgtEl>
                                        <p:attrNameLst>
                                          <p:attrName>style.visibility</p:attrName>
                                        </p:attrNameLst>
                                      </p:cBhvr>
                                      <p:to>
                                        <p:strVal val="hidden"/>
                                      </p:to>
                                    </p:set>
                                  </p:childTnLst>
                                </p:cTn>
                              </p:par>
                              <p:par>
                                <p:cTn id="204" presetID="10" presetClass="exit" presetSubtype="0" fill="hold" grpId="1" nodeType="withEffect">
                                  <p:stCondLst>
                                    <p:cond delay="0"/>
                                  </p:stCondLst>
                                  <p:childTnLst>
                                    <p:animEffect transition="out" filter="fade">
                                      <p:cBhvr>
                                        <p:cTn id="205" dur="2000"/>
                                        <p:tgtEl>
                                          <p:spTgt spid="42"/>
                                        </p:tgtEl>
                                      </p:cBhvr>
                                    </p:animEffect>
                                    <p:set>
                                      <p:cBhvr>
                                        <p:cTn id="206" dur="1" fill="hold">
                                          <p:stCondLst>
                                            <p:cond delay="1999"/>
                                          </p:stCondLst>
                                        </p:cTn>
                                        <p:tgtEl>
                                          <p:spTgt spid="42"/>
                                        </p:tgtEl>
                                        <p:attrNameLst>
                                          <p:attrName>style.visibility</p:attrName>
                                        </p:attrNameLst>
                                      </p:cBhvr>
                                      <p:to>
                                        <p:strVal val="hidden"/>
                                      </p:to>
                                    </p:set>
                                  </p:childTnLst>
                                </p:cTn>
                              </p:par>
                              <p:par>
                                <p:cTn id="207" presetID="10" presetClass="exit" presetSubtype="0" fill="hold" grpId="1" nodeType="withEffect">
                                  <p:stCondLst>
                                    <p:cond delay="0"/>
                                  </p:stCondLst>
                                  <p:childTnLst>
                                    <p:animEffect transition="out" filter="fade">
                                      <p:cBhvr>
                                        <p:cTn id="208" dur="2000"/>
                                        <p:tgtEl>
                                          <p:spTgt spid="48"/>
                                        </p:tgtEl>
                                      </p:cBhvr>
                                    </p:animEffect>
                                    <p:set>
                                      <p:cBhvr>
                                        <p:cTn id="209" dur="1" fill="hold">
                                          <p:stCondLst>
                                            <p:cond delay="1999"/>
                                          </p:stCondLst>
                                        </p:cTn>
                                        <p:tgtEl>
                                          <p:spTgt spid="48"/>
                                        </p:tgtEl>
                                        <p:attrNameLst>
                                          <p:attrName>style.visibility</p:attrName>
                                        </p:attrNameLst>
                                      </p:cBhvr>
                                      <p:to>
                                        <p:strVal val="hidden"/>
                                      </p:to>
                                    </p:set>
                                  </p:childTnLst>
                                </p:cTn>
                              </p:par>
                              <p:par>
                                <p:cTn id="210" presetID="10" presetClass="exit" presetSubtype="0" fill="hold" grpId="1" nodeType="withEffect">
                                  <p:stCondLst>
                                    <p:cond delay="0"/>
                                  </p:stCondLst>
                                  <p:childTnLst>
                                    <p:animEffect transition="out" filter="fade">
                                      <p:cBhvr>
                                        <p:cTn id="211" dur="2000"/>
                                        <p:tgtEl>
                                          <p:spTgt spid="49"/>
                                        </p:tgtEl>
                                      </p:cBhvr>
                                    </p:animEffect>
                                    <p:set>
                                      <p:cBhvr>
                                        <p:cTn id="212" dur="1" fill="hold">
                                          <p:stCondLst>
                                            <p:cond delay="1999"/>
                                          </p:stCondLst>
                                        </p:cTn>
                                        <p:tgtEl>
                                          <p:spTgt spid="49"/>
                                        </p:tgtEl>
                                        <p:attrNameLst>
                                          <p:attrName>style.visibility</p:attrName>
                                        </p:attrNameLst>
                                      </p:cBhvr>
                                      <p:to>
                                        <p:strVal val="hidden"/>
                                      </p:to>
                                    </p:set>
                                  </p:childTnLst>
                                </p:cTn>
                              </p:par>
                              <p:par>
                                <p:cTn id="213" presetID="10" presetClass="exit" presetSubtype="0" fill="hold" grpId="1" nodeType="withEffect">
                                  <p:stCondLst>
                                    <p:cond delay="0"/>
                                  </p:stCondLst>
                                  <p:childTnLst>
                                    <p:animEffect transition="out" filter="fade">
                                      <p:cBhvr>
                                        <p:cTn id="214" dur="1000"/>
                                        <p:tgtEl>
                                          <p:spTgt spid="43"/>
                                        </p:tgtEl>
                                      </p:cBhvr>
                                    </p:animEffect>
                                    <p:set>
                                      <p:cBhvr>
                                        <p:cTn id="215" dur="1" fill="hold">
                                          <p:stCondLst>
                                            <p:cond delay="999"/>
                                          </p:stCondLst>
                                        </p:cTn>
                                        <p:tgtEl>
                                          <p:spTgt spid="43"/>
                                        </p:tgtEl>
                                        <p:attrNameLst>
                                          <p:attrName>style.visibility</p:attrName>
                                        </p:attrNameLst>
                                      </p:cBhvr>
                                      <p:to>
                                        <p:strVal val="hidden"/>
                                      </p:to>
                                    </p:set>
                                  </p:childTnLst>
                                </p:cTn>
                              </p:par>
                              <p:par>
                                <p:cTn id="216" presetID="10" presetClass="exit" presetSubtype="0" fill="hold" grpId="0" nodeType="withEffect">
                                  <p:stCondLst>
                                    <p:cond delay="0"/>
                                  </p:stCondLst>
                                  <p:childTnLst>
                                    <p:animEffect transition="out" filter="fade">
                                      <p:cBhvr>
                                        <p:cTn id="217" dur="1000"/>
                                        <p:tgtEl>
                                          <p:spTgt spid="50"/>
                                        </p:tgtEl>
                                      </p:cBhvr>
                                    </p:animEffect>
                                    <p:set>
                                      <p:cBhvr>
                                        <p:cTn id="218" dur="1" fill="hold">
                                          <p:stCondLst>
                                            <p:cond delay="999"/>
                                          </p:stCondLst>
                                        </p:cTn>
                                        <p:tgtEl>
                                          <p:spTgt spid="50"/>
                                        </p:tgtEl>
                                        <p:attrNameLst>
                                          <p:attrName>style.visibility</p:attrName>
                                        </p:attrNameLst>
                                      </p:cBhvr>
                                      <p:to>
                                        <p:strVal val="hidden"/>
                                      </p:to>
                                    </p:set>
                                  </p:childTnLst>
                                </p:cTn>
                              </p:par>
                              <p:par>
                                <p:cTn id="219" presetID="10" presetClass="entr" presetSubtype="0" fill="hold" grpId="0" nodeType="withEffect">
                                  <p:stCondLst>
                                    <p:cond delay="0"/>
                                  </p:stCondLst>
                                  <p:childTnLst>
                                    <p:set>
                                      <p:cBhvr>
                                        <p:cTn id="220" dur="1" fill="hold">
                                          <p:stCondLst>
                                            <p:cond delay="0"/>
                                          </p:stCondLst>
                                        </p:cTn>
                                        <p:tgtEl>
                                          <p:spTgt spid="51"/>
                                        </p:tgtEl>
                                        <p:attrNameLst>
                                          <p:attrName>style.visibility</p:attrName>
                                        </p:attrNameLst>
                                      </p:cBhvr>
                                      <p:to>
                                        <p:strVal val="visible"/>
                                      </p:to>
                                    </p:set>
                                    <p:animEffect transition="in" filter="fade">
                                      <p:cBhvr>
                                        <p:cTn id="221" dur="1000"/>
                                        <p:tgtEl>
                                          <p:spTgt spid="51"/>
                                        </p:tgtEl>
                                      </p:cBhvr>
                                    </p:animEffect>
                                  </p:childTnLst>
                                </p:cTn>
                              </p:par>
                              <p:par>
                                <p:cTn id="222" presetID="64" presetClass="path" presetSubtype="0" accel="50000" decel="50000" fill="hold" grpId="1" nodeType="withEffect">
                                  <p:stCondLst>
                                    <p:cond delay="0"/>
                                  </p:stCondLst>
                                  <p:childTnLst>
                                    <p:animMotion origin="layout" path="M 0 -3.33333E-6 L -0.25833 -0.40625 " pathEditMode="relative" rAng="0" ptsTypes="AA">
                                      <p:cBhvr>
                                        <p:cTn id="223" dur="1000" fill="hold"/>
                                        <p:tgtEl>
                                          <p:spTgt spid="51"/>
                                        </p:tgtEl>
                                        <p:attrNameLst>
                                          <p:attrName>ppt_x</p:attrName>
                                          <p:attrName>ppt_y</p:attrName>
                                        </p:attrNameLst>
                                      </p:cBhvr>
                                      <p:rCtr x="-129" y="-2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2" grpId="0" animBg="1"/>
      <p:bldP spid="32" grpId="1" animBg="1"/>
      <p:bldP spid="33" grpId="0" animBg="1"/>
      <p:bldP spid="33" grpId="1" animBg="1"/>
      <p:bldP spid="34" grpId="0"/>
      <p:bldP spid="34" grpId="1"/>
      <p:bldP spid="35" grpId="0" animBg="1"/>
      <p:bldP spid="36" grpId="0"/>
      <p:bldP spid="38" grpId="0" animBg="1"/>
      <p:bldP spid="38" grpId="1" animBg="1"/>
      <p:bldP spid="39" grpId="0" animBg="1"/>
      <p:bldP spid="39" grpId="1" animBg="1"/>
      <p:bldP spid="40" grpId="0" animBg="1"/>
      <p:bldP spid="40" grpId="1" animBg="1"/>
      <p:bldP spid="41" grpId="0" animBg="1"/>
      <p:bldP spid="41" grpId="1" animBg="1"/>
      <p:bldP spid="43" grpId="0" animBg="1"/>
      <p:bldP spid="43" grpId="1" animBg="1"/>
      <p:bldP spid="45" grpId="0" animBg="1"/>
      <p:bldP spid="45" grpId="1" animBg="1"/>
      <p:bldP spid="46" grpId="0" animBg="1"/>
      <p:bldP spid="46" grpId="1" animBg="1"/>
      <p:bldP spid="47" grpId="0" animBg="1"/>
      <p:bldP spid="47" grpId="1" animBg="1"/>
      <p:bldP spid="50" grpId="0" animBg="1"/>
      <p:bldP spid="42" grpId="0" animBg="1"/>
      <p:bldP spid="42" grpId="1" animBg="1"/>
      <p:bldP spid="44" grpId="0" animBg="1"/>
      <p:bldP spid="44" grpId="1" animBg="1"/>
      <p:bldP spid="48" grpId="0" animBg="1"/>
      <p:bldP spid="48" grpId="1" animBg="1"/>
      <p:bldP spid="49" grpId="0" animBg="1"/>
      <p:bldP spid="49" grpId="1" animBg="1"/>
      <p:bldP spid="51" grpId="0"/>
      <p:bldP spid="51" grpId="1"/>
    </p:bld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078313"/>
          </a:xfrm>
          <a:prstGeom prst="rect">
            <a:avLst/>
          </a:prstGeom>
        </p:spPr>
        <p:txBody>
          <a:bodyPr wrap="square">
            <a:spAutoFit/>
          </a:bodyPr>
          <a:lstStyle/>
          <a:p>
            <a:r>
              <a:rPr lang="en-US" dirty="0" smtClean="0">
                <a:hlinkClick r:id="rId2"/>
              </a:rPr>
              <a:t>https://www.deseretnews.com/article/1347748/Mormon-Grove.html</a:t>
            </a:r>
            <a:endParaRPr lang="en-US" dirty="0" smtClean="0"/>
          </a:p>
          <a:p>
            <a:pPr fontAlgn="base"/>
            <a:r>
              <a:rPr lang="en-US" dirty="0" smtClean="0"/>
              <a:t>	 In 1854, Milo Andrus was the stake president in St. Louis — nearly 300 miles away — who recommended that Mormon Grove be the outfitting station for immigrants to Utah in 1855, oversaw the site, and led the last of the eight companies that left from there in 1855 to travel to Utah.</a:t>
            </a:r>
          </a:p>
          <a:p>
            <a:pPr fontAlgn="base"/>
            <a:r>
              <a:rPr lang="en-US" dirty="0" smtClean="0"/>
              <a:t>	 The Mormon Grove site was chosen because it was located in a cholera-free area near the Missouri River and near the fledgling town of Atchison, which needed laborers to help construct buildings and roads.</a:t>
            </a:r>
          </a:p>
          <a:p>
            <a:pPr fontAlgn="base"/>
            <a:r>
              <a:rPr lang="en-US" dirty="0" smtClean="0"/>
              <a:t>	In 1855, about 2,000 saints from the United States, England and Denmark gathered in Mormon Grove, where they set up an orderly tent city, planted fields, built sod fences, and worked in Atchison, earning money for their overland trek and building up that new community.</a:t>
            </a:r>
          </a:p>
          <a:p>
            <a:pPr fontAlgn="base"/>
            <a:r>
              <a:rPr lang="en-US" dirty="0" smtClean="0"/>
              <a:t>The saints in Mormon Grove didn't have the persecution or animosity experienced by Church members just 20 years before in nearby western Missouri.</a:t>
            </a:r>
          </a:p>
          <a:p>
            <a:pPr fontAlgn="base"/>
            <a:r>
              <a:rPr lang="en-US" dirty="0" smtClean="0"/>
              <a:t>	Unfortunately, cholera struck the way station and some of the companies that left from Mormon Grove. A makeshift cemetery outside the tent city was created for the victims.</a:t>
            </a:r>
          </a:p>
          <a:p>
            <a:pPr fontAlgn="base"/>
            <a:r>
              <a:rPr lang="en-US" dirty="0" smtClean="0"/>
              <a:t>Mormon Grove was used as an outfitting station for one company of saints in 1856, then abandoned. </a:t>
            </a:r>
          </a:p>
          <a:p>
            <a:endParaRPr lang="en-US" dirty="0"/>
          </a:p>
        </p:txBody>
      </p:sp>
    </p:spTree>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40811172"/>
          </a:xfrm>
          <a:prstGeom prst="rect">
            <a:avLst/>
          </a:prstGeom>
        </p:spPr>
        <p:txBody>
          <a:bodyPr wrap="square">
            <a:spAutoFit/>
          </a:bodyPr>
          <a:lstStyle/>
          <a:p>
            <a:r>
              <a:rPr lang="en-US" dirty="0" smtClean="0">
                <a:hlinkClick r:id="rId3"/>
              </a:rPr>
              <a:t>http://www.tellmystorytoo.com/member_pdfs/maren-kjirstine-johansen-(larsen)_713_277.pdf</a:t>
            </a:r>
            <a:endParaRPr lang="en-US" dirty="0" smtClean="0"/>
          </a:p>
          <a:p>
            <a:r>
              <a:rPr lang="en-US" dirty="0" smtClean="0"/>
              <a:t>MAREN KJIRSTINE JOHANSEN ( or Larsen)</a:t>
            </a:r>
          </a:p>
          <a:p>
            <a:r>
              <a:rPr lang="en-US" dirty="0" smtClean="0"/>
              <a:t>Born: May 7, 1849 in Denmark Age: 7 Hunt Wagon Company</a:t>
            </a:r>
          </a:p>
          <a:p>
            <a:endParaRPr lang="en-US" dirty="0" smtClean="0"/>
          </a:p>
          <a:p>
            <a:r>
              <a:rPr lang="en-US" dirty="0" smtClean="0"/>
              <a:t>	</a:t>
            </a:r>
            <a:r>
              <a:rPr lang="en-US" dirty="0" err="1" smtClean="0"/>
              <a:t>Maren</a:t>
            </a:r>
            <a:r>
              <a:rPr lang="en-US" dirty="0" smtClean="0"/>
              <a:t>  (Mary) was born in </a:t>
            </a:r>
            <a:r>
              <a:rPr lang="en-US" dirty="0" err="1" smtClean="0"/>
              <a:t>Oudrup</a:t>
            </a:r>
            <a:r>
              <a:rPr lang="en-US" dirty="0" smtClean="0"/>
              <a:t>, Aalborg, Denmark, the</a:t>
            </a:r>
          </a:p>
          <a:p>
            <a:r>
              <a:rPr lang="en-US" dirty="0" smtClean="0"/>
              <a:t> eighth of  nine children born to </a:t>
            </a:r>
            <a:r>
              <a:rPr lang="en-US" dirty="0" err="1" smtClean="0"/>
              <a:t>Johanne</a:t>
            </a:r>
            <a:r>
              <a:rPr lang="en-US" dirty="0" smtClean="0"/>
              <a:t> </a:t>
            </a:r>
            <a:r>
              <a:rPr lang="en-US" dirty="0" err="1" smtClean="0"/>
              <a:t>Kirstine</a:t>
            </a:r>
            <a:r>
              <a:rPr lang="en-US" dirty="0" smtClean="0"/>
              <a:t> </a:t>
            </a:r>
            <a:r>
              <a:rPr lang="en-US" dirty="0" err="1" smtClean="0"/>
              <a:t>Laustsen</a:t>
            </a:r>
            <a:r>
              <a:rPr lang="en-US" dirty="0" smtClean="0"/>
              <a:t> and Johan </a:t>
            </a:r>
          </a:p>
          <a:p>
            <a:r>
              <a:rPr lang="en-US" dirty="0" smtClean="0"/>
              <a:t>Larsen. Two children died in infancy in Denmark. </a:t>
            </a:r>
            <a:r>
              <a:rPr lang="en-US" dirty="0" err="1" smtClean="0"/>
              <a:t>Maren</a:t>
            </a:r>
            <a:r>
              <a:rPr lang="en-US" dirty="0" smtClean="0"/>
              <a:t> became known</a:t>
            </a:r>
          </a:p>
          <a:p>
            <a:r>
              <a:rPr lang="en-US" dirty="0" smtClean="0"/>
              <a:t>in America as Mary Christina Johnson. (It was customary in Denmark for</a:t>
            </a:r>
          </a:p>
          <a:p>
            <a:r>
              <a:rPr lang="en-US" dirty="0" smtClean="0"/>
              <a:t> the children to add “</a:t>
            </a:r>
            <a:r>
              <a:rPr lang="en-US" dirty="0" err="1" smtClean="0"/>
              <a:t>sen</a:t>
            </a:r>
            <a:r>
              <a:rPr lang="en-US" dirty="0" smtClean="0"/>
              <a:t>” or “</a:t>
            </a:r>
            <a:r>
              <a:rPr lang="en-US" dirty="0" err="1" smtClean="0"/>
              <a:t>datter</a:t>
            </a:r>
            <a:r>
              <a:rPr lang="en-US" dirty="0" smtClean="0"/>
              <a:t>” to the father’s first name and then </a:t>
            </a:r>
          </a:p>
          <a:p>
            <a:r>
              <a:rPr lang="en-US" dirty="0" smtClean="0"/>
              <a:t>take that as their surname.) </a:t>
            </a:r>
            <a:r>
              <a:rPr lang="en-US" dirty="0" err="1" smtClean="0"/>
              <a:t>Maren’s</a:t>
            </a:r>
            <a:r>
              <a:rPr lang="en-US" dirty="0" smtClean="0"/>
              <a:t> father was a prosperous farmer, </a:t>
            </a:r>
          </a:p>
          <a:p>
            <a:r>
              <a:rPr lang="en-US" dirty="0" smtClean="0"/>
              <a:t>owning large farmlands, cattle, sheep, fine horses and barns. The family </a:t>
            </a:r>
          </a:p>
          <a:p>
            <a:r>
              <a:rPr lang="en-US" dirty="0" smtClean="0"/>
              <a:t>also ran a tavern and an inn. Sometimes travelers would stay two or </a:t>
            </a:r>
          </a:p>
          <a:p>
            <a:r>
              <a:rPr lang="en-US" dirty="0" smtClean="0"/>
              <a:t>three weeks at a time. Some of the wealthier travelers expected their </a:t>
            </a:r>
          </a:p>
          <a:p>
            <a:r>
              <a:rPr lang="en-US" dirty="0" smtClean="0"/>
              <a:t>pipes cleaned, filled and lighted. The younger children would do this</a:t>
            </a:r>
          </a:p>
          <a:p>
            <a:r>
              <a:rPr lang="en-US" dirty="0" smtClean="0"/>
              <a:t> job. The children also assisted at harvest time and had fond memories </a:t>
            </a:r>
          </a:p>
          <a:p>
            <a:r>
              <a:rPr lang="en-US" dirty="0" smtClean="0"/>
              <a:t>of carrying midmorning and afternoon refreshments to the harvest</a:t>
            </a:r>
          </a:p>
          <a:p>
            <a:r>
              <a:rPr lang="en-US" dirty="0" smtClean="0"/>
              <a:t> hands, and tossing food to the eager ducks and geese on the pond. </a:t>
            </a:r>
          </a:p>
          <a:p>
            <a:r>
              <a:rPr lang="en-US" dirty="0" smtClean="0"/>
              <a:t>	The missionaries first brought the gospel to Denmark in 1850. </a:t>
            </a:r>
          </a:p>
          <a:p>
            <a:r>
              <a:rPr lang="en-US" dirty="0" smtClean="0"/>
              <a:t>They visited the Johan Larsen family in 1853. The </a:t>
            </a:r>
            <a:r>
              <a:rPr lang="en-US" dirty="0" err="1" smtClean="0"/>
              <a:t>Larsens</a:t>
            </a:r>
            <a:r>
              <a:rPr lang="en-US" dirty="0" smtClean="0"/>
              <a:t> belonged to </a:t>
            </a:r>
          </a:p>
          <a:p>
            <a:r>
              <a:rPr lang="en-US" dirty="0" smtClean="0"/>
              <a:t>the Lutheran faith at that time. Mary’s family embraced the teachings and joined the Church in 1853. During the year that followed, the </a:t>
            </a:r>
            <a:r>
              <a:rPr lang="en-US" dirty="0" err="1" smtClean="0"/>
              <a:t>Larsens</a:t>
            </a:r>
            <a:r>
              <a:rPr lang="en-US" dirty="0" smtClean="0"/>
              <a:t> sold their property and belongings, mostly at auction, and made preparations to sail to America to be with the Saints in Zion. Some relatives of the </a:t>
            </a:r>
            <a:r>
              <a:rPr lang="en-US" dirty="0" err="1" smtClean="0"/>
              <a:t>Larsens</a:t>
            </a:r>
            <a:r>
              <a:rPr lang="en-US" dirty="0" smtClean="0"/>
              <a:t> were very bitter about their change of religion and plans to emigrate. They tried fruitlessly to change the </a:t>
            </a:r>
            <a:r>
              <a:rPr lang="en-US" dirty="0" err="1" smtClean="0"/>
              <a:t>Larsens</a:t>
            </a:r>
            <a:r>
              <a:rPr lang="en-US" dirty="0" smtClean="0"/>
              <a:t>’ minds. Mary’s thirteen year-old brother, Lars Christian, also did not want to emigrate. An uncle hid Lars away, thinking Lars’s parents would change their minds if they could not find the boy. Johan and </a:t>
            </a:r>
            <a:r>
              <a:rPr lang="en-US" dirty="0" err="1" smtClean="0"/>
              <a:t>Johanne</a:t>
            </a:r>
            <a:r>
              <a:rPr lang="en-US" dirty="0" smtClean="0"/>
              <a:t> became desperate as the time for sailing drew near and they still had not found Lars. After praying about what to do, they received peace and comfort, knowing that the boy would be cared for and treated kindly, and that they should follow through with their plans. </a:t>
            </a:r>
          </a:p>
          <a:p>
            <a:r>
              <a:rPr lang="en-US" dirty="0" smtClean="0"/>
              <a:t>	The </a:t>
            </a:r>
            <a:r>
              <a:rPr lang="en-US" dirty="0" err="1" smtClean="0"/>
              <a:t>Larsens</a:t>
            </a:r>
            <a:r>
              <a:rPr lang="en-US" dirty="0" smtClean="0"/>
              <a:t> left Denmark on November 24, 1854, with their six children: Anne “Catherine” Cecelia (18), Lars “Elias” (15), Christian (11), “</a:t>
            </a:r>
            <a:r>
              <a:rPr lang="en-US" dirty="0" err="1" smtClean="0"/>
              <a:t>Ane</a:t>
            </a:r>
            <a:r>
              <a:rPr lang="en-US" dirty="0" smtClean="0"/>
              <a:t>” </a:t>
            </a:r>
            <a:r>
              <a:rPr lang="en-US" dirty="0" err="1" smtClean="0"/>
              <a:t>Kirstine</a:t>
            </a:r>
            <a:r>
              <a:rPr lang="en-US" dirty="0" smtClean="0"/>
              <a:t> (8), “</a:t>
            </a:r>
            <a:r>
              <a:rPr lang="en-US" dirty="0" err="1" smtClean="0"/>
              <a:t>Maren</a:t>
            </a:r>
            <a:r>
              <a:rPr lang="en-US" dirty="0" smtClean="0"/>
              <a:t>” </a:t>
            </a:r>
            <a:r>
              <a:rPr lang="en-US" dirty="0" err="1" smtClean="0"/>
              <a:t>Kjirstine</a:t>
            </a:r>
            <a:r>
              <a:rPr lang="en-US" dirty="0" smtClean="0"/>
              <a:t> (5), and </a:t>
            </a:r>
            <a:r>
              <a:rPr lang="en-US" dirty="0" err="1" smtClean="0"/>
              <a:t>Niels</a:t>
            </a:r>
            <a:r>
              <a:rPr lang="en-US" dirty="0" smtClean="0"/>
              <a:t> (2). Their ship became frozen in the ice for a time on the shores of Norway, but finally arrived at Liverpool, England, on Christmas day. On January 9, 1855, they began their journey to America on the ship Nesmith. It is reported that many of their goods were stolen by the crew members on this sailing vessel. The Nesmith arrived at New Orleans on February 23, 1855. The immigrants traveled up the Mississippi River by boat to the Missouri River, and then to Mormon Grove, near Atchison, Kansas. Mary’s father had given money from the sale of his properties to other emigrants who were needy and he now had very little. </a:t>
            </a:r>
          </a:p>
          <a:p>
            <a:r>
              <a:rPr lang="en-US" dirty="0" smtClean="0"/>
              <a:t>	The family started to homestead a piece of land, living in a dugout for shelter.  Johan found work for a dollar a day, but this was not enough to develop the land. The family worked hard, but struggled to survive. Cholera was prevalent in this area of the country. Johan and little </a:t>
            </a:r>
            <a:r>
              <a:rPr lang="en-US" dirty="0" err="1" smtClean="0"/>
              <a:t>Niels</a:t>
            </a:r>
            <a:r>
              <a:rPr lang="en-US" dirty="0" smtClean="0"/>
              <a:t> became very sick and died. </a:t>
            </a:r>
          </a:p>
          <a:p>
            <a:r>
              <a:rPr lang="en-US" dirty="0" smtClean="0"/>
              <a:t>	Another convert from Denmark, Jens C. </a:t>
            </a:r>
            <a:r>
              <a:rPr lang="en-US" dirty="0" err="1" smtClean="0"/>
              <a:t>Neilsen</a:t>
            </a:r>
            <a:r>
              <a:rPr lang="en-US" dirty="0" smtClean="0"/>
              <a:t>, to whom Johan had taught the gospel wrote: “Wednesday, November 7, Died Brother Johann Larsen. cause, the chills and fever. November 8, 1855, He was put in a coffin and buried November 8th at the same burial ground [at Mormon Grove]. ... November 25, 1855, Sunday meeting and in the evening held auction on some things - Johann Larsen’s clothing and Brother Brabands’1 who recently died, and the proceeds was turned into the branch fund for to help the poor. ... December 10, 1855, I made door for Widow Larsen. ... December 17, 1855, I work on a stable for the oxen and finished it the 19th, and commencing to learn J. Larsen’s children to read.” </a:t>
            </a:r>
          </a:p>
          <a:p>
            <a:r>
              <a:rPr lang="en-US" dirty="0" smtClean="0"/>
              <a:t>	</a:t>
            </a:r>
            <a:r>
              <a:rPr lang="en-US" dirty="0" err="1" smtClean="0"/>
              <a:t>Johanne</a:t>
            </a:r>
            <a:r>
              <a:rPr lang="en-US" dirty="0" smtClean="0"/>
              <a:t> was also very sick, and not recovering. The Elders advised her to let her children go ahead to the Valley with other companies that were preparing to cross the plains. Catherine had already gone the previous summer and was in Utah preparing the way for her family. Elias and Christian found employment for awhile and then traveled with the A.O. Smoot Company in late 1856. Nine-year-old </a:t>
            </a:r>
            <a:r>
              <a:rPr lang="en-US" dirty="0" err="1" smtClean="0"/>
              <a:t>Ane</a:t>
            </a:r>
            <a:r>
              <a:rPr lang="en-US" dirty="0" smtClean="0"/>
              <a:t> stayed to care for her mother and came to Utah later. 	Mary, now six years old, was sent to Florence, Nebraska, to the care of an older English couple, John and Mary </a:t>
            </a:r>
            <a:r>
              <a:rPr lang="en-US" dirty="0" err="1" smtClean="0"/>
              <a:t>Ennion</a:t>
            </a:r>
            <a:r>
              <a:rPr lang="en-US" dirty="0" smtClean="0"/>
              <a:t>. </a:t>
            </a:r>
            <a:r>
              <a:rPr lang="en-US" dirty="0" err="1" smtClean="0"/>
              <a:t>Johanne</a:t>
            </a:r>
            <a:r>
              <a:rPr lang="en-US" dirty="0" smtClean="0"/>
              <a:t> had given Mary warm clothing, a feather mattress and bed covers for her journey. One night when </a:t>
            </a:r>
            <a:r>
              <a:rPr lang="en-US" dirty="0" err="1" smtClean="0"/>
              <a:t>Ane</a:t>
            </a:r>
            <a:r>
              <a:rPr lang="en-US" dirty="0" smtClean="0"/>
              <a:t> was alone with her mother, </a:t>
            </a:r>
            <a:r>
              <a:rPr lang="en-US" dirty="0" err="1" smtClean="0"/>
              <a:t>Johanne</a:t>
            </a:r>
            <a:r>
              <a:rPr lang="en-US" dirty="0" smtClean="0"/>
              <a:t> passed away.  Little </a:t>
            </a:r>
            <a:r>
              <a:rPr lang="en-US" dirty="0" err="1" smtClean="0"/>
              <a:t>Ane</a:t>
            </a:r>
            <a:r>
              <a:rPr lang="en-US" dirty="0" smtClean="0"/>
              <a:t> crossed the river in the morning to get friends to take care of the burial. Elias and Christian were not far away at the time of their mother’s death, but did not know of it until after she was buried. The five children were now left to fulfill the dreams of their parents in Zion. 	</a:t>
            </a:r>
          </a:p>
          <a:p>
            <a:r>
              <a:rPr lang="en-US" dirty="0" smtClean="0"/>
              <a:t>	Mary and her new guardians joined with the Hunt wagon company in Florence, Nebraska, in August of 1856. This company had previously departed from Iowa City, Iowa, and was following closely with the Martin handcart company. Mary eventually faced more trials due to lack of food and warm clothing, early winter storms and other delays. Mary suffered severe frostbite when the cold weather came. Excerpts from her account, published in the Deseret Evening News, 29 June 1897, pg. 8, record Mary’s great courage and faith, as well as a remarkable attitude: “I am a living witness of those memorable days. My father and mother both died on the Missouri river, at Mormon Grove. ... My lot fell with unfeeling guardians. The summer following my parents’ death, ... we started with our handcarts for Salt Lake City, under command of Captain Hunt. As soon as President Brigham Young learned that there were companies on the road, he started teams and supplies to meet us. [We] camped at the two old log cabins on the other side of Devil’s Gate.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[to Elijah Parsons]. I am the mother of seven children, four sons and three daughters, five of whom are now living. The family I came with soon left the Church and returned East. [Signed] MARY C. JOHNSON PARSONS”.</a:t>
            </a:r>
          </a:p>
          <a:p>
            <a:r>
              <a:rPr lang="en-US" dirty="0" smtClean="0"/>
              <a:t>	A young woman in the Hunt company, Ann </a:t>
            </a:r>
            <a:r>
              <a:rPr lang="en-US" dirty="0" err="1" smtClean="0"/>
              <a:t>Malin</a:t>
            </a:r>
            <a:r>
              <a:rPr lang="en-US" dirty="0" smtClean="0"/>
              <a:t>, was one of the “kind friends” spoken of by Mary. After leaving Devil’s Gate, Ann was assigned to go as a nurse with the “ambulance” or “sick” wagons. Ann reported in her journal of Mary’s frozen feet literally falling off as the wagon jolted along. Ann couldn’t bear to see Mary’s feet hurt any more, so she carried Mary in her arms and walked alongside the wagon, many times in deep snow. (See Ann </a:t>
            </a:r>
            <a:r>
              <a:rPr lang="en-US" dirty="0" err="1" smtClean="0"/>
              <a:t>Malin</a:t>
            </a:r>
            <a:r>
              <a:rPr lang="en-US" dirty="0" smtClean="0"/>
              <a:t> in Tell My Story, Too.) Upon reaching the Salt Lake Valley, Mary was taken into the home of Brigham Young. He called Dr. Washington F. Anderson to continue caring for her legs. They did not heal properly and the doctor had to remove both legs just below the kneecaps. Mary remained with the Young family until May of 1857, when Mary’s sister, Catherine, was located in Spanish Fork. Catherine was married to </a:t>
            </a:r>
            <a:r>
              <a:rPr lang="en-US" dirty="0" err="1" smtClean="0"/>
              <a:t>Jeppe</a:t>
            </a:r>
            <a:r>
              <a:rPr lang="en-US" dirty="0" smtClean="0"/>
              <a:t> Sorensen. </a:t>
            </a:r>
            <a:r>
              <a:rPr lang="en-US" dirty="0" err="1" smtClean="0"/>
              <a:t>Jeppe</a:t>
            </a:r>
            <a:r>
              <a:rPr lang="en-US" dirty="0" smtClean="0"/>
              <a:t> recorded: “My wife gave birth to a daughter on May 5, 1857. I find myself now, by the grace of God, in possession of a larger family because, at the same time, my wife’s younger eight-year-old sister arrived on May 7. She had lost both of her legs which had been amputated just below the knees. I, being called to stand at the head of a family, have a great mission.” </a:t>
            </a:r>
          </a:p>
          <a:p>
            <a:r>
              <a:rPr lang="en-US" dirty="0" smtClean="0"/>
              <a:t>	Brigham Young continued to look after Mary’s welfare. When she was about fifteen years old, President Young had a special sewing machine designed for her that she could operate without her feet. Mary learned to sew for others who appreciated her ambition to support herself. Customers gave her a great deal of business and paid her liberally.</a:t>
            </a:r>
          </a:p>
          <a:p>
            <a:r>
              <a:rPr lang="en-US" dirty="0" smtClean="0"/>
              <a:t>	When Mary was 19 years old, she met a young Englishman by the name of Elijah Parsons. Elijah was kind to Mary and assisted her in participating with other young people. They fell in love and were married in the Endowment House on January 11, 1869. Elijah was a mason and plasterer by trade and also a school teacher, having received a good education. He also kept books for local merchants. They lived in Salt Lake, Richfield, Cedar Grove, Grass Valley and then Koosharem, Utah, where they first purchased a piece of land to raise feed for their chickens and cow. Here they built a small cabin. They later moved into town which was two miles away. Mary was said to never miss a church meeting or a singing practice. If she had work in town on a Saturday, she stayed overnight with friends. She walked on her knees to her meetings, but was nearly always given a ride home. Sometimes her knees became so sore that she would tie gunnysacks on them for a little more protection. The men in town would save their old boots for Mary. She would cut off the heel part, then sew the front opening shut, and she said they made the perfect “shoes” for the stubs of her legs. Mary also took a small chair, cut the legs down, and used it as a “crutch.” She could sit down and rest whenever she wanted to. Mary sometimes worked shearing sheep for George Rust. She became so fast and proficient at this work, that the men who worked for Rust wanted him to let her go. Elijah was not skilled or successful at farming and could not find other work in Koosharem. He was eventually required to return to Salt Lake in order to make money for his family’s support. Elijah returned to Koosharem after Mary’s death. Mary’s oldest child, Arthur, served a mission to the Southern and Northern States from 1898 to 1900. When he returned, he and his two younger brothers built a new home for Mary. Arthur paid for the home. Mary’s children wrote of her: “Mary always radiated cheerfulness and no matter how ill she was she tried to tell a humorous story. She had an encouraging word for everyone. [Mary] lived in poverty herself, but was ready to share her last crust with her neighbor. Many times she sat carding wool, spinning yarn, or knitting stockings into the late hours of the night. She sold her work to help support her family. During the last years of her life she endured intense suffering. [She had asthma, was swollen with dropsy, and needed a major operation.] As long as she was able to be propped up in bed she would knit stockings which she sold, and it was her desire that the money should be added to the amount she had put away to help meet her funeral expenses when she should pass beyond the veil. She also made quilts and did wash for other families. She was known to walk for two miles on her knees to help someone in need. Being well-versed in the doctrines of the Church, she taught her children the gospel, which is lovingly remembered by them. Many times she remarked, “I am sure that I shall have my feet and legs after the resurrection.” Mary died of pneumonia at noon on November 7, 1910, in Koosharem, Utah. Years later, her son, Will, was in a Richfield hospital, close to death himself. When his family came to visit him one day, he told them, “I don’t need to worry now about dying or what the future holds for me, because my mother has been here to see me. She looked as she used to except she was taller and had her feet and legs.” Descendants of the surviving orphans of Johan and </a:t>
            </a:r>
            <a:r>
              <a:rPr lang="en-US" dirty="0" err="1" smtClean="0"/>
              <a:t>Johanne</a:t>
            </a:r>
            <a:r>
              <a:rPr lang="en-US" dirty="0" smtClean="0"/>
              <a:t> Larsen have said that their parents never even hinted at bitterness for their emigration experiences: “They all radiated faith, cheerfulness and courage to the last days of their [lives].”</a:t>
            </a:r>
          </a:p>
          <a:p>
            <a:endParaRPr lang="en-US" dirty="0" smtClean="0"/>
          </a:p>
          <a:p>
            <a:endParaRPr lang="en-US" dirty="0"/>
          </a:p>
        </p:txBody>
      </p:sp>
      <p:pic>
        <p:nvPicPr>
          <p:cNvPr id="193538" name="Picture 2"/>
          <p:cNvPicPr>
            <a:picLocks noChangeAspect="1" noChangeArrowheads="1"/>
          </p:cNvPicPr>
          <p:nvPr/>
        </p:nvPicPr>
        <p:blipFill>
          <a:blip r:embed="rId4"/>
          <a:srcRect l="64056" t="29688" r="13104" b="26562"/>
          <a:stretch>
            <a:fillRect/>
          </a:stretch>
        </p:blipFill>
        <p:spPr bwMode="auto">
          <a:xfrm>
            <a:off x="7162800" y="457200"/>
            <a:ext cx="1981200" cy="2133600"/>
          </a:xfrm>
          <a:prstGeom prst="rect">
            <a:avLst/>
          </a:prstGeom>
          <a:noFill/>
          <a:ln w="9525">
            <a:noFill/>
            <a:miter lim="800000"/>
            <a:headEnd/>
            <a:tailEnd/>
          </a:ln>
          <a:effectLst/>
        </p:spPr>
      </p:pic>
      <p:pic>
        <p:nvPicPr>
          <p:cNvPr id="193539" name="Picture 3"/>
          <p:cNvPicPr>
            <a:picLocks noChangeAspect="1" noChangeArrowheads="1"/>
          </p:cNvPicPr>
          <p:nvPr/>
        </p:nvPicPr>
        <p:blipFill>
          <a:blip r:embed="rId5"/>
          <a:srcRect l="18375" t="34375" r="61420" b="18750"/>
          <a:stretch>
            <a:fillRect/>
          </a:stretch>
        </p:blipFill>
        <p:spPr bwMode="auto">
          <a:xfrm>
            <a:off x="7162800" y="2667000"/>
            <a:ext cx="1752600" cy="22860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r>
              <a:rPr lang="en-US" dirty="0" smtClean="0">
                <a:hlinkClick r:id="rId2"/>
              </a:rPr>
              <a:t>https://en.wikipedia.org/wiki/Second_Great_Awakening</a:t>
            </a:r>
            <a:endParaRPr lang="en-US" dirty="0" smtClean="0"/>
          </a:p>
          <a:p>
            <a:r>
              <a:rPr lang="en-US" dirty="0" smtClean="0"/>
              <a:t>	The </a:t>
            </a:r>
            <a:r>
              <a:rPr lang="en-US" b="1" dirty="0" smtClean="0"/>
              <a:t>Second Great Awakening</a:t>
            </a:r>
            <a:r>
              <a:rPr lang="en-US" dirty="0" smtClean="0"/>
              <a:t> was a Protestant religious revival during the early 19th century in the United States. The movement began around 1790, gained momentum by 1800 and, after 1820, membership rose rapidly among Baptist and Methodist congregations whose preachers led the movement. It was past its peak by the late 1850s. The Second Great Awakening reflected Romanticism characterized by enthusiasm, emotion, and an appeal to the supernatural. It rejected the skeptical rationalism and deism of the Enlightenment.</a:t>
            </a:r>
          </a:p>
          <a:p>
            <a:r>
              <a:rPr lang="en-US" dirty="0" smtClean="0"/>
              <a:t>	The revivals enrolled millions of new members in existing evangelical denominations and led to the formation of new denominations. Many converts believed that the Awakening heralded a new millennial age. The Second Great Awakening stimulated the establishment of many reform movements designed to remedy the evils of society before the anticipated Second Coming of Jesus Christ.</a:t>
            </a:r>
          </a:p>
          <a:p>
            <a:r>
              <a:rPr lang="en-US" dirty="0" smtClean="0"/>
              <a:t>	Historians named the Second Great Awakening in the context of the First Great Awakening of the 1730s and 1750s and of the Third Great Awakening of the late 1850s to early 1900s. These revivals were part of a much larger Romantic religious movement that was sweeping across Europe at the time, mainly throughout England, Scotland, and Germany.</a:t>
            </a:r>
          </a:p>
          <a:p>
            <a:endParaRPr lang="en-US" dirty="0" smtClean="0"/>
          </a:p>
        </p:txBody>
      </p:sp>
      <p:sp>
        <p:nvSpPr>
          <p:cNvPr id="3" name="Rectangle 2"/>
          <p:cNvSpPr/>
          <p:nvPr/>
        </p:nvSpPr>
        <p:spPr>
          <a:xfrm>
            <a:off x="0" y="4724400"/>
            <a:ext cx="9144000" cy="1754326"/>
          </a:xfrm>
          <a:prstGeom prst="rect">
            <a:avLst/>
          </a:prstGeom>
        </p:spPr>
        <p:txBody>
          <a:bodyPr wrap="square">
            <a:spAutoFit/>
          </a:bodyPr>
          <a:lstStyle/>
          <a:p>
            <a:r>
              <a:rPr lang="en-US" dirty="0" smtClean="0">
                <a:hlinkClick r:id="rId3"/>
              </a:rPr>
              <a:t>https://en.wikipedia.org/wiki/Angel_Moroni</a:t>
            </a:r>
            <a:endParaRPr lang="en-US" dirty="0" smtClean="0"/>
          </a:p>
          <a:p>
            <a:r>
              <a:rPr lang="en-US" dirty="0" smtClean="0"/>
              <a:t>	 According to the Book of Mormon, </a:t>
            </a:r>
            <a:r>
              <a:rPr lang="en-US" dirty="0" err="1" smtClean="0"/>
              <a:t>Moroni</a:t>
            </a:r>
            <a:r>
              <a:rPr lang="en-US" dirty="0" smtClean="0"/>
              <a:t> was the son of Mormon,</a:t>
            </a:r>
            <a:r>
              <a:rPr lang="en-US" baseline="30000" dirty="0" smtClean="0"/>
              <a:t> </a:t>
            </a:r>
            <a:r>
              <a:rPr lang="en-US" dirty="0" smtClean="0"/>
              <a:t>the prophet for whom the Book of Mormon is named. </a:t>
            </a:r>
            <a:r>
              <a:rPr lang="en-US" dirty="0" err="1" smtClean="0"/>
              <a:t>Moroni</a:t>
            </a:r>
            <a:r>
              <a:rPr lang="en-US" dirty="0" smtClean="0"/>
              <a:t> may have been named after Captain </a:t>
            </a:r>
            <a:r>
              <a:rPr lang="en-US" dirty="0" err="1" smtClean="0"/>
              <a:t>Moroni</a:t>
            </a:r>
            <a:r>
              <a:rPr lang="en-US" dirty="0" smtClean="0"/>
              <a:t>, an earlier Book of Mormon figure.</a:t>
            </a:r>
            <a:r>
              <a:rPr lang="en-US" baseline="30000" dirty="0" smtClean="0"/>
              <a:t>  </a:t>
            </a:r>
            <a:r>
              <a:rPr lang="en-US" dirty="0" smtClean="0"/>
              <a:t>Before Mormon's death in battle, he passed the golden plates </a:t>
            </a:r>
          </a:p>
          <a:p>
            <a:r>
              <a:rPr lang="en-US" dirty="0" smtClean="0"/>
              <a:t>to </a:t>
            </a:r>
            <a:r>
              <a:rPr lang="en-US" dirty="0" err="1" smtClean="0"/>
              <a:t>Moroni</a:t>
            </a:r>
            <a:r>
              <a:rPr lang="en-US" dirty="0" smtClean="0"/>
              <a:t>.  </a:t>
            </a:r>
            <a:r>
              <a:rPr lang="en-US" dirty="0" err="1" smtClean="0"/>
              <a:t>Moroni</a:t>
            </a:r>
            <a:r>
              <a:rPr lang="en-US" dirty="0" smtClean="0"/>
              <a:t> then finished writing on the plates and concluded the record, presumably burying them in the hill </a:t>
            </a:r>
            <a:r>
              <a:rPr lang="en-US" dirty="0" err="1" smtClean="0"/>
              <a:t>Cumorah</a:t>
            </a:r>
            <a:r>
              <a:rPr lang="en-US" dirty="0" smtClean="0"/>
              <a:t> in western New York.</a:t>
            </a:r>
            <a:endParaRPr lang="en-US" dirty="0"/>
          </a:p>
        </p:txBody>
      </p:sp>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510296"/>
          </a:xfrm>
          <a:prstGeom prst="rect">
            <a:avLst/>
          </a:prstGeom>
        </p:spPr>
        <p:txBody>
          <a:bodyPr wrap="square">
            <a:spAutoFit/>
          </a:bodyPr>
          <a:lstStyle/>
          <a:p>
            <a:r>
              <a:rPr lang="en-US" dirty="0" smtClean="0">
                <a:hlinkClick r:id="rId2"/>
              </a:rPr>
              <a:t>http://ldswomenshistory.blogspot.com/2010/03/mary-johnson-parson.html</a:t>
            </a:r>
            <a:endParaRPr lang="en-US" dirty="0" smtClean="0"/>
          </a:p>
          <a:p>
            <a:r>
              <a:rPr lang="en-US" dirty="0" smtClean="0"/>
              <a:t>	When she was six, Mary Johnson’s family left their native Denmark to join the saints in Utah. Things did not go for the family as planned. While at Mormon Grove, Kansas in 1855, Mary’s father and baby brother died, and because camp leaders knew her mother wouldn’t make it, Mary and her sister were sent to different families before the death so they would have people to care for them in the winter.  At 7 years old, Mary was an orphan, separated from her siblings, in a country where she couldn’t speak the language, and being cared for by an elderly couple that considered her a burden.</a:t>
            </a:r>
          </a:p>
          <a:p>
            <a:r>
              <a:rPr lang="en-US" dirty="0" smtClean="0"/>
              <a:t>	Mary’s guardians joined the ill-fated Martin handcart company. She was small and had a difficult time keeping up, and her guardians were harsh with her when she fell behind. In Wyoming, her feet were frozen so badly that when they thawed out, they turned black. When the rescuers from Salt Lake arrived, she was placed in an ambulance wagon, where she appreciated the kindness she was shown, but it didn’t stop the flesh from falling off her feet. Both feet had dropped off by the time they reached Salt Lake, and she had to have her legs amputated to the knees. She was among the “hard to place with a guardian” cases that Brigham Young took in, and even after her siblings arrived and she joined them, Brigham took special cares for her, helping to pay the bills for a specially designed sewing machine that Mary could use her knees to tread.</a:t>
            </a:r>
          </a:p>
          <a:p>
            <a:r>
              <a:rPr lang="en-US" dirty="0" smtClean="0"/>
              <a:t>	It would be easy for Mary to be discouraged, but she was determined to claim the blessings that came from the sacrifices she made. She told her siblings, “I am sure that I shall have my feet and legs after the resurrection,” and learned to walk on her knees, having decided that artificial limbs were too uncomfortable. At age 19, she married Elijah Parsons in the endowment house. He was good hearted, even carrying her around on his back when they went on outings. Mary took her motherhood seriously, believing it to be her mission in life. She bore 7 children and taught them the gospel. Elijah struggled to find work, so Mary carded wool, spun yarn, and knitted stockings to help make ends meet. She was noted for her knowledge of the scriptures and the doctrines of the Gospel.</a:t>
            </a:r>
          </a:p>
          <a:p>
            <a:r>
              <a:rPr lang="en-US" dirty="0" smtClean="0"/>
              <a:t>	During her last decade, she suffered a variety of health conditions, including asthma, a tumor, and congestive heart failure. However, she was determined that her funeral expenses not burden her family, so she knit and sold stockings to pay for it. She died of pneumonia in 1910.</a:t>
            </a:r>
          </a:p>
          <a:p>
            <a:r>
              <a:rPr lang="en-US" dirty="0" smtClean="0"/>
              <a:t>To me, Mary embodied optimism, hard work, and making the best of painful circumstances. She knew who she was, and she knew the blessings God had promised her, and she clung to those things when life became overwhelmingly difficult.</a:t>
            </a:r>
          </a:p>
          <a:p>
            <a:endParaRPr lang="en-US" dirty="0"/>
          </a:p>
        </p:txBody>
      </p:sp>
      <p:sp useBgFill="1">
        <p:nvSpPr>
          <p:cNvPr id="3" name="Rectangle 2"/>
          <p:cNvSpPr/>
          <p:nvPr/>
        </p:nvSpPr>
        <p:spPr>
          <a:xfrm>
            <a:off x="0" y="9220200"/>
            <a:ext cx="9144000" cy="7571303"/>
          </a:xfrm>
          <a:prstGeom prst="rect">
            <a:avLst/>
          </a:prstGeom>
        </p:spPr>
        <p:txBody>
          <a:bodyPr wrap="square">
            <a:spAutoFit/>
          </a:bodyPr>
          <a:lstStyle/>
          <a:p>
            <a:r>
              <a:rPr lang="en-US" dirty="0" smtClean="0">
                <a:hlinkClick r:id="rId3"/>
              </a:rPr>
              <a:t>https://history.lds.org/overlandtravel/sources/5447/parsons-mary-c-hristine-johnson-a-handcart-survivor-deseret-evening-news-29-june-1897-8?lang=eng</a:t>
            </a:r>
            <a:endParaRPr lang="en-US" dirty="0" smtClean="0"/>
          </a:p>
          <a:p>
            <a:r>
              <a:rPr lang="en-US" dirty="0" smtClean="0"/>
              <a:t>To the Editor:</a:t>
            </a:r>
          </a:p>
          <a:p>
            <a:r>
              <a:rPr lang="en-US" dirty="0" smtClean="0"/>
              <a:t>	Reading an article in the News from "A Handcart Pioneer," has led me to write the following, as I am a living witness of those memorable days. My father and mother both died on the Missouri river, at Mormon Grove. The oldest child was in Utah, the other five were distributed in different places. My lot fell with unfeeling guardians.</a:t>
            </a:r>
          </a:p>
          <a:p>
            <a:r>
              <a:rPr lang="en-US" dirty="0" smtClean="0"/>
              <a:t>	The summer following my parents' death, 1856, I think in July, we started with our handcarts for Salt Lake City, under command of Captain Hunt. As soon as President Brigham Young learned that there were companies on the road, he started teams and supplies to meet us. They found us camped at the two old log cabins on the other side of Devil's Gate.</a:t>
            </a:r>
          </a:p>
          <a:p>
            <a:r>
              <a:rPr lang="en-US" dirty="0" smtClean="0"/>
              <a:t>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a:t>
            </a:r>
          </a:p>
          <a:p>
            <a:r>
              <a:rPr lang="en-US" dirty="0" smtClean="0"/>
              <a:t>	My legs were amputated above the ankles, and then at the knees. My two brothers had reached Salt Lake City in November. How well do I remember our meeting. I told them not to cry so, for I would have my feet again when I got to heaven. </a:t>
            </a:r>
          </a:p>
          <a:p>
            <a:r>
              <a:rPr lang="en-US" dirty="0" smtClean="0"/>
              <a:t>	I have walked on my knees for forty years; during that time I have had three operations performed at the knees, the last one by Dr. Seymour B. Young a young man a year ago last November. I was married in 1868 I am the mother of seven children, four sons and three daughters, five of whom are now living. The family I came with soon left the Church and returned East.</a:t>
            </a:r>
          </a:p>
          <a:p>
            <a:r>
              <a:rPr lang="en-US" dirty="0" smtClean="0"/>
              <a:t> </a:t>
            </a:r>
          </a:p>
          <a:p>
            <a:r>
              <a:rPr lang="en-US" dirty="0" smtClean="0"/>
              <a:t>MARY C. JOHNSON PARSONS</a:t>
            </a:r>
            <a:endParaRPr lang="en-US" dirty="0"/>
          </a:p>
        </p:txBody>
      </p:sp>
    </p:spTree>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54"/>
          <p:cNvGrpSpPr/>
          <p:nvPr/>
        </p:nvGrpSpPr>
        <p:grpSpPr>
          <a:xfrm>
            <a:off x="-137160" y="762000"/>
            <a:ext cx="9870097" cy="6324600"/>
            <a:chOff x="-137160" y="762000"/>
            <a:chExt cx="9870097" cy="6324600"/>
          </a:xfrm>
        </p:grpSpPr>
        <p:grpSp>
          <p:nvGrpSpPr>
            <p:cNvPr id="21" name="Group 25"/>
            <p:cNvGrpSpPr/>
            <p:nvPr/>
          </p:nvGrpSpPr>
          <p:grpSpPr>
            <a:xfrm>
              <a:off x="-137160" y="762000"/>
              <a:ext cx="9870097" cy="6324600"/>
              <a:chOff x="-137160" y="762000"/>
              <a:chExt cx="9870097" cy="6324600"/>
            </a:xfrm>
          </p:grpSpPr>
          <p:pic>
            <p:nvPicPr>
              <p:cNvPr id="5"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6" name="Freeform 5"/>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p:cNvGrpSpPr/>
              <p:nvPr/>
            </p:nvGrpSpPr>
            <p:grpSpPr>
              <a:xfrm>
                <a:off x="21351" y="5294193"/>
                <a:ext cx="3435447" cy="1792407"/>
                <a:chOff x="-152400" y="5257800"/>
                <a:chExt cx="3505200" cy="1828800"/>
              </a:xfrm>
            </p:grpSpPr>
            <p:sp>
              <p:nvSpPr>
                <p:cNvPr id="10" name="Rectangle 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Freeform 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 name="Freeform 8"/>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Freeform 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9" name="Picture 2"/>
          <p:cNvPicPr>
            <a:picLocks noChangeAspect="1" noChangeArrowheads="1"/>
          </p:cNvPicPr>
          <p:nvPr/>
        </p:nvPicPr>
        <p:blipFill>
          <a:blip r:embed="rId3"/>
          <a:srcRect/>
          <a:stretch>
            <a:fillRect/>
          </a:stretch>
        </p:blipFill>
        <p:spPr bwMode="auto">
          <a:xfrm>
            <a:off x="0" y="2900362"/>
            <a:ext cx="9158288" cy="3957638"/>
          </a:xfrm>
          <a:prstGeom prst="rect">
            <a:avLst/>
          </a:prstGeom>
          <a:noFill/>
          <a:ln w="50800">
            <a:solidFill>
              <a:schemeClr val="tx1"/>
            </a:solidFill>
            <a:miter lim="800000"/>
            <a:headEnd/>
            <a:tailEnd/>
          </a:ln>
          <a:effectLst/>
        </p:spPr>
      </p:pic>
      <p:pic>
        <p:nvPicPr>
          <p:cNvPr id="53" name="Picture 2"/>
          <p:cNvPicPr>
            <a:picLocks noChangeAspect="1" noChangeArrowheads="1"/>
          </p:cNvPicPr>
          <p:nvPr/>
        </p:nvPicPr>
        <p:blipFill>
          <a:blip r:embed="rId4" cstate="print"/>
          <a:srcRect/>
          <a:stretch>
            <a:fillRect/>
          </a:stretch>
        </p:blipFill>
        <p:spPr bwMode="auto">
          <a:xfrm>
            <a:off x="1524000" y="2263414"/>
            <a:ext cx="4460588" cy="1927586"/>
          </a:xfrm>
          <a:prstGeom prst="rect">
            <a:avLst/>
          </a:prstGeom>
          <a:noFill/>
          <a:ln w="50800">
            <a:solidFill>
              <a:schemeClr val="tx1"/>
            </a:solidFill>
            <a:miter lim="800000"/>
            <a:headEnd/>
            <a:tailEnd/>
          </a:ln>
          <a:effectLst/>
        </p:spPr>
      </p:pic>
      <p:sp useBgFill="1">
        <p:nvSpPr>
          <p:cNvPr id="27" name="TextBox 26"/>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31" name="TextBox 30"/>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1855</a:t>
            </a:r>
          </a:p>
        </p:txBody>
      </p:sp>
      <p:sp>
        <p:nvSpPr>
          <p:cNvPr id="35" name="5-Point Star 34"/>
          <p:cNvSpPr/>
          <p:nvPr/>
        </p:nvSpPr>
        <p:spPr>
          <a:xfrm>
            <a:off x="4343400" y="3352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6" name="TextBox 35"/>
          <p:cNvSpPr txBox="1"/>
          <p:nvPr/>
        </p:nvSpPr>
        <p:spPr>
          <a:xfrm rot="20344804">
            <a:off x="3205175" y="3370793"/>
            <a:ext cx="1377300" cy="622414"/>
          </a:xfrm>
          <a:prstGeom prst="rect">
            <a:avLst/>
          </a:prstGeom>
          <a:noFill/>
        </p:spPr>
        <p:txBody>
          <a:bodyPr wrap="none" rtlCol="0">
            <a:spAutoFit/>
          </a:bodyPr>
          <a:lstStyle/>
          <a:p>
            <a:pPr algn="ctr">
              <a:lnSpc>
                <a:spcPts val="2000"/>
              </a:lnSpc>
            </a:pPr>
            <a:r>
              <a:rPr lang="en-US" sz="2400" b="1" dirty="0" smtClean="0"/>
              <a:t>Mormon </a:t>
            </a:r>
          </a:p>
          <a:p>
            <a:pPr algn="ctr">
              <a:lnSpc>
                <a:spcPts val="2000"/>
              </a:lnSpc>
            </a:pPr>
            <a:r>
              <a:rPr lang="en-US" sz="2400" b="1" dirty="0" smtClean="0"/>
              <a:t>Grove</a:t>
            </a:r>
            <a:endParaRPr lang="en-US" sz="2400" b="1" dirty="0"/>
          </a:p>
        </p:txBody>
      </p:sp>
      <p:sp>
        <p:nvSpPr>
          <p:cNvPr id="51" name="Rectangle 50"/>
          <p:cNvSpPr/>
          <p:nvPr/>
        </p:nvSpPr>
        <p:spPr>
          <a:xfrm>
            <a:off x="1828800" y="649224"/>
            <a:ext cx="4419600" cy="523220"/>
          </a:xfrm>
          <a:prstGeom prst="rect">
            <a:avLst/>
          </a:prstGeom>
          <a:noFill/>
        </p:spPr>
        <p:txBody>
          <a:bodyPr wrap="square">
            <a:spAutoFit/>
          </a:bodyPr>
          <a:lstStyle/>
          <a:p>
            <a:r>
              <a:rPr lang="en-US" sz="2800" b="1" dirty="0" smtClean="0"/>
              <a:t>Mary is placed in foster care</a:t>
            </a:r>
          </a:p>
        </p:txBody>
      </p:sp>
      <p:sp>
        <p:nvSpPr>
          <p:cNvPr id="19" name="TextBox 18"/>
          <p:cNvSpPr txBox="1"/>
          <p:nvPr/>
        </p:nvSpPr>
        <p:spPr>
          <a:xfrm rot="20344804">
            <a:off x="5094925" y="5787977"/>
            <a:ext cx="1377300" cy="622414"/>
          </a:xfrm>
          <a:prstGeom prst="rect">
            <a:avLst/>
          </a:prstGeom>
          <a:noFill/>
        </p:spPr>
        <p:txBody>
          <a:bodyPr wrap="none" rtlCol="0">
            <a:spAutoFit/>
          </a:bodyPr>
          <a:lstStyle/>
          <a:p>
            <a:pPr algn="ctr">
              <a:lnSpc>
                <a:spcPts val="2000"/>
              </a:lnSpc>
            </a:pPr>
            <a:r>
              <a:rPr lang="en-US" sz="2400" b="1" dirty="0" smtClean="0"/>
              <a:t>Mormon </a:t>
            </a:r>
          </a:p>
          <a:p>
            <a:pPr algn="ctr">
              <a:lnSpc>
                <a:spcPts val="2000"/>
              </a:lnSpc>
            </a:pPr>
            <a:r>
              <a:rPr lang="en-US" sz="2400" b="1" dirty="0" smtClean="0"/>
              <a:t>Grove</a:t>
            </a:r>
            <a:endParaRPr lang="en-US" sz="2400" b="1" dirty="0"/>
          </a:p>
        </p:txBody>
      </p:sp>
      <p:sp>
        <p:nvSpPr>
          <p:cNvPr id="22" name="5-Point Star 21"/>
          <p:cNvSpPr/>
          <p:nvPr/>
        </p:nvSpPr>
        <p:spPr>
          <a:xfrm>
            <a:off x="6233150" y="576998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right)">
                                      <p:cBhvr>
                                        <p:cTn id="7" dur="10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0" nodeType="clickEffect">
                                  <p:stCondLst>
                                    <p:cond delay="0"/>
                                  </p:stCondLst>
                                  <p:childTnLst>
                                    <p:animEffect transition="out" filter="fade">
                                      <p:cBhvr>
                                        <p:cTn id="11" dur="1000"/>
                                        <p:tgtEl>
                                          <p:spTgt spid="35"/>
                                        </p:tgtEl>
                                      </p:cBhvr>
                                    </p:animEffect>
                                    <p:set>
                                      <p:cBhvr>
                                        <p:cTn id="12" dur="1" fill="hold">
                                          <p:stCondLst>
                                            <p:cond delay="999"/>
                                          </p:stCondLst>
                                        </p:cTn>
                                        <p:tgtEl>
                                          <p:spTgt spid="35"/>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1000"/>
                                        <p:tgtEl>
                                          <p:spTgt spid="36"/>
                                        </p:tgtEl>
                                      </p:cBhvr>
                                    </p:animEffect>
                                    <p:set>
                                      <p:cBhvr>
                                        <p:cTn id="15" dur="1" fill="hold">
                                          <p:stCondLst>
                                            <p:cond delay="999"/>
                                          </p:stCondLst>
                                        </p:cTn>
                                        <p:tgtEl>
                                          <p:spTgt spid="36"/>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1000"/>
                                        <p:tgtEl>
                                          <p:spTgt spid="20"/>
                                        </p:tgtEl>
                                      </p:cBhvr>
                                    </p:animEffect>
                                    <p:set>
                                      <p:cBhvr>
                                        <p:cTn id="18" dur="1" fill="hold">
                                          <p:stCondLst>
                                            <p:cond delay="999"/>
                                          </p:stCondLst>
                                        </p:cTn>
                                        <p:tgtEl>
                                          <p:spTgt spid="20"/>
                                        </p:tgtEl>
                                        <p:attrNameLst>
                                          <p:attrName>style.visibility</p:attrName>
                                        </p:attrNameLst>
                                      </p:cBhvr>
                                      <p:to>
                                        <p:strVal val="hidden"/>
                                      </p:to>
                                    </p:set>
                                  </p:childTnLst>
                                </p:cTn>
                              </p:par>
                              <p:par>
                                <p:cTn id="19" presetID="6" presetClass="emph" presetSubtype="0" fill="hold" nodeType="withEffect">
                                  <p:stCondLst>
                                    <p:cond delay="0"/>
                                  </p:stCondLst>
                                  <p:childTnLst>
                                    <p:animScale>
                                      <p:cBhvr>
                                        <p:cTn id="20" dur="1000" fill="hold"/>
                                        <p:tgtEl>
                                          <p:spTgt spid="53"/>
                                        </p:tgtEl>
                                      </p:cBhvr>
                                      <p:by x="200000" y="200000"/>
                                    </p:animScale>
                                  </p:childTnLst>
                                </p:cTn>
                              </p:par>
                              <p:par>
                                <p:cTn id="21" presetID="63" presetClass="path" presetSubtype="0" accel="50000" decel="50000" fill="hold" nodeType="withEffect">
                                  <p:stCondLst>
                                    <p:cond delay="0"/>
                                  </p:stCondLst>
                                  <p:childTnLst>
                                    <p:animMotion origin="layout" path="M -2.77778E-7 -1.85185E-6 L 0.08941 0.24051 " pathEditMode="relative" rAng="0" ptsTypes="AA">
                                      <p:cBhvr>
                                        <p:cTn id="22" dur="1000" fill="hold"/>
                                        <p:tgtEl>
                                          <p:spTgt spid="53"/>
                                        </p:tgtEl>
                                        <p:attrNameLst>
                                          <p:attrName>ppt_x</p:attrName>
                                          <p:attrName>ppt_y</p:attrName>
                                        </p:attrNameLst>
                                      </p:cBhvr>
                                      <p:rCtr x="45" y="120"/>
                                    </p:animMotion>
                                  </p:childTnLst>
                                </p:cTn>
                              </p:par>
                              <p:par>
                                <p:cTn id="23" presetID="10" presetClass="exit" presetSubtype="0" fill="hold" nodeType="withEffect">
                                  <p:stCondLst>
                                    <p:cond delay="500"/>
                                  </p:stCondLst>
                                  <p:childTnLst>
                                    <p:animEffect transition="out" filter="fade">
                                      <p:cBhvr>
                                        <p:cTn id="24" dur="1000"/>
                                        <p:tgtEl>
                                          <p:spTgt spid="53"/>
                                        </p:tgtEl>
                                      </p:cBhvr>
                                    </p:animEffect>
                                    <p:set>
                                      <p:cBhvr>
                                        <p:cTn id="25" dur="1" fill="hold">
                                          <p:stCondLst>
                                            <p:cond delay="999"/>
                                          </p:stCondLst>
                                        </p:cTn>
                                        <p:tgtEl>
                                          <p:spTgt spid="53"/>
                                        </p:tgtEl>
                                        <p:attrNameLst>
                                          <p:attrName>style.visibility</p:attrName>
                                        </p:attrNameLst>
                                      </p:cBhvr>
                                      <p:to>
                                        <p:strVal val="hidden"/>
                                      </p:to>
                                    </p:set>
                                  </p:childTnLst>
                                </p:cTn>
                              </p:par>
                              <p:par>
                                <p:cTn id="26" presetID="10" presetClass="entr" presetSubtype="0" fill="hold" nodeType="withEffect">
                                  <p:stCondLst>
                                    <p:cond delay="50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1000"/>
                                        <p:tgtEl>
                                          <p:spTgt spid="59"/>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1000"/>
                                        <p:tgtEl>
                                          <p:spTgt spid="19"/>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p:bldP spid="19" grpId="0"/>
      <p:bldP spid="2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a:stretch>
            <a:fillRect/>
          </a:stretch>
        </p:blipFill>
        <p:spPr bwMode="auto">
          <a:xfrm>
            <a:off x="0" y="2900362"/>
            <a:ext cx="9158288" cy="3957638"/>
          </a:xfrm>
          <a:prstGeom prst="rect">
            <a:avLst/>
          </a:prstGeom>
          <a:noFill/>
          <a:ln w="50800">
            <a:solidFill>
              <a:schemeClr val="tx1"/>
            </a:solidFill>
            <a:miter lim="800000"/>
            <a:headEnd/>
            <a:tailEnd/>
          </a:ln>
          <a:effectLst/>
        </p:spPr>
      </p:pic>
      <p:pic>
        <p:nvPicPr>
          <p:cNvPr id="17" name="Picture 2"/>
          <p:cNvPicPr>
            <a:picLocks noChangeAspect="1" noChangeArrowheads="1"/>
          </p:cNvPicPr>
          <p:nvPr/>
        </p:nvPicPr>
        <p:blipFill>
          <a:blip r:embed="rId2"/>
          <a:srcRect t="19133" r="28445" b="32732"/>
          <a:stretch>
            <a:fillRect/>
          </a:stretch>
        </p:blipFill>
        <p:spPr bwMode="auto">
          <a:xfrm>
            <a:off x="0" y="3657600"/>
            <a:ext cx="6553200" cy="1905000"/>
          </a:xfrm>
          <a:prstGeom prst="rect">
            <a:avLst/>
          </a:prstGeom>
          <a:noFill/>
          <a:ln w="50800">
            <a:solidFill>
              <a:schemeClr val="tx1"/>
            </a:solidFill>
            <a:miter lim="800000"/>
            <a:headEnd/>
            <a:tailEnd/>
          </a:ln>
          <a:effectLst/>
        </p:spPr>
      </p:pic>
      <p:sp>
        <p:nvSpPr>
          <p:cNvPr id="4" name="TextBox 3"/>
          <p:cNvSpPr txBox="1"/>
          <p:nvPr/>
        </p:nvSpPr>
        <p:spPr>
          <a:xfrm rot="20344804">
            <a:off x="5094925" y="5787977"/>
            <a:ext cx="1377300" cy="622414"/>
          </a:xfrm>
          <a:prstGeom prst="rect">
            <a:avLst/>
          </a:prstGeom>
          <a:noFill/>
        </p:spPr>
        <p:txBody>
          <a:bodyPr wrap="none" rtlCol="0">
            <a:spAutoFit/>
          </a:bodyPr>
          <a:lstStyle/>
          <a:p>
            <a:pPr algn="ctr">
              <a:lnSpc>
                <a:spcPts val="2000"/>
              </a:lnSpc>
            </a:pPr>
            <a:r>
              <a:rPr lang="en-US" sz="2400" b="1" dirty="0" smtClean="0"/>
              <a:t>Mormon </a:t>
            </a:r>
          </a:p>
          <a:p>
            <a:pPr algn="ctr">
              <a:lnSpc>
                <a:spcPts val="2000"/>
              </a:lnSpc>
            </a:pPr>
            <a:r>
              <a:rPr lang="en-US" sz="2400" b="1" dirty="0" smtClean="0"/>
              <a:t>Grove</a:t>
            </a:r>
            <a:endParaRPr lang="en-US" sz="2400" b="1" dirty="0"/>
          </a:p>
        </p:txBody>
      </p:sp>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6" name="TextBox 5"/>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1855</a:t>
            </a:r>
          </a:p>
        </p:txBody>
      </p:sp>
      <p:sp>
        <p:nvSpPr>
          <p:cNvPr id="8" name="Rectangle 7"/>
          <p:cNvSpPr/>
          <p:nvPr/>
        </p:nvSpPr>
        <p:spPr>
          <a:xfrm>
            <a:off x="1828800" y="649224"/>
            <a:ext cx="4419600" cy="523220"/>
          </a:xfrm>
          <a:prstGeom prst="rect">
            <a:avLst/>
          </a:prstGeom>
          <a:noFill/>
        </p:spPr>
        <p:txBody>
          <a:bodyPr wrap="square">
            <a:spAutoFit/>
          </a:bodyPr>
          <a:lstStyle/>
          <a:p>
            <a:r>
              <a:rPr lang="en-US" sz="2800" b="1" dirty="0" smtClean="0"/>
              <a:t>Mary is placed in foster care</a:t>
            </a:r>
          </a:p>
        </p:txBody>
      </p:sp>
      <p:sp>
        <p:nvSpPr>
          <p:cNvPr id="10" name="TextBox 9"/>
          <p:cNvSpPr txBox="1"/>
          <p:nvPr/>
        </p:nvSpPr>
        <p:spPr>
          <a:xfrm>
            <a:off x="6172200" y="4191000"/>
            <a:ext cx="1777794" cy="348813"/>
          </a:xfrm>
          <a:prstGeom prst="rect">
            <a:avLst/>
          </a:prstGeom>
          <a:solidFill>
            <a:srgbClr val="D48E82"/>
          </a:solidFill>
        </p:spPr>
        <p:txBody>
          <a:bodyPr wrap="none" rtlCol="0">
            <a:spAutoFit/>
          </a:bodyPr>
          <a:lstStyle/>
          <a:p>
            <a:pPr algn="ctr">
              <a:lnSpc>
                <a:spcPts val="2000"/>
              </a:lnSpc>
            </a:pPr>
            <a:r>
              <a:rPr lang="en-US" sz="2400" b="1" dirty="0" smtClean="0"/>
              <a:t>Florence, NE</a:t>
            </a:r>
            <a:endParaRPr lang="en-US" sz="2400" b="1" dirty="0"/>
          </a:p>
        </p:txBody>
      </p:sp>
      <p:sp>
        <p:nvSpPr>
          <p:cNvPr id="11" name="Freeform 10"/>
          <p:cNvSpPr/>
          <p:nvPr/>
        </p:nvSpPr>
        <p:spPr>
          <a:xfrm>
            <a:off x="6172200" y="4648200"/>
            <a:ext cx="374109" cy="1353457"/>
          </a:xfrm>
          <a:custGeom>
            <a:avLst/>
            <a:gdLst>
              <a:gd name="connsiteX0" fmla="*/ 457200 w 457200"/>
              <a:gd name="connsiteY0" fmla="*/ 1110343 h 1126672"/>
              <a:gd name="connsiteX1" fmla="*/ 408214 w 457200"/>
              <a:gd name="connsiteY1" fmla="*/ 1077686 h 1126672"/>
              <a:gd name="connsiteX2" fmla="*/ 244929 w 457200"/>
              <a:gd name="connsiteY2" fmla="*/ 816428 h 1126672"/>
              <a:gd name="connsiteX3" fmla="*/ 195943 w 457200"/>
              <a:gd name="connsiteY3" fmla="*/ 555171 h 1126672"/>
              <a:gd name="connsiteX4" fmla="*/ 114300 w 457200"/>
              <a:gd name="connsiteY4" fmla="*/ 473528 h 1126672"/>
              <a:gd name="connsiteX5" fmla="*/ 81643 w 457200"/>
              <a:gd name="connsiteY5" fmla="*/ 277586 h 1126672"/>
              <a:gd name="connsiteX6" fmla="*/ 0 w 457200"/>
              <a:gd name="connsiteY6" fmla="*/ 0 h 1126672"/>
              <a:gd name="connsiteX0" fmla="*/ 457200 w 457200"/>
              <a:gd name="connsiteY0" fmla="*/ 1110343 h 1126672"/>
              <a:gd name="connsiteX1" fmla="*/ 408214 w 457200"/>
              <a:gd name="connsiteY1" fmla="*/ 1077686 h 1126672"/>
              <a:gd name="connsiteX2" fmla="*/ 244929 w 457200"/>
              <a:gd name="connsiteY2" fmla="*/ 816428 h 1126672"/>
              <a:gd name="connsiteX3" fmla="*/ 195943 w 457200"/>
              <a:gd name="connsiteY3" fmla="*/ 555171 h 1126672"/>
              <a:gd name="connsiteX4" fmla="*/ 114300 w 457200"/>
              <a:gd name="connsiteY4" fmla="*/ 473528 h 1126672"/>
              <a:gd name="connsiteX5" fmla="*/ 81643 w 457200"/>
              <a:gd name="connsiteY5" fmla="*/ 277586 h 1126672"/>
              <a:gd name="connsiteX6" fmla="*/ 0 w 457200"/>
              <a:gd name="connsiteY6" fmla="*/ 0 h 1126672"/>
              <a:gd name="connsiteX0" fmla="*/ 457200 w 457200"/>
              <a:gd name="connsiteY0" fmla="*/ 1110343 h 1345179"/>
              <a:gd name="connsiteX1" fmla="*/ 408214 w 457200"/>
              <a:gd name="connsiteY1" fmla="*/ 1077686 h 1345179"/>
              <a:gd name="connsiteX2" fmla="*/ 244929 w 457200"/>
              <a:gd name="connsiteY2" fmla="*/ 816428 h 1345179"/>
              <a:gd name="connsiteX3" fmla="*/ 195943 w 457200"/>
              <a:gd name="connsiteY3" fmla="*/ 555171 h 1345179"/>
              <a:gd name="connsiteX4" fmla="*/ 114300 w 457200"/>
              <a:gd name="connsiteY4" fmla="*/ 473528 h 1345179"/>
              <a:gd name="connsiteX5" fmla="*/ 81643 w 457200"/>
              <a:gd name="connsiteY5" fmla="*/ 277586 h 1345179"/>
              <a:gd name="connsiteX6" fmla="*/ 0 w 457200"/>
              <a:gd name="connsiteY6" fmla="*/ 0 h 1345179"/>
              <a:gd name="connsiteX0" fmla="*/ 408214 w 408214"/>
              <a:gd name="connsiteY0" fmla="*/ 1077686 h 1077686"/>
              <a:gd name="connsiteX1" fmla="*/ 244929 w 408214"/>
              <a:gd name="connsiteY1" fmla="*/ 816428 h 1077686"/>
              <a:gd name="connsiteX2" fmla="*/ 195943 w 408214"/>
              <a:gd name="connsiteY2" fmla="*/ 555171 h 1077686"/>
              <a:gd name="connsiteX3" fmla="*/ 114300 w 408214"/>
              <a:gd name="connsiteY3" fmla="*/ 473528 h 1077686"/>
              <a:gd name="connsiteX4" fmla="*/ 81643 w 408214"/>
              <a:gd name="connsiteY4" fmla="*/ 277586 h 1077686"/>
              <a:gd name="connsiteX5" fmla="*/ 0 w 408214"/>
              <a:gd name="connsiteY5" fmla="*/ 0 h 1077686"/>
              <a:gd name="connsiteX0" fmla="*/ 255814 w 255814"/>
              <a:gd name="connsiteY0" fmla="*/ 1230086 h 1230086"/>
              <a:gd name="connsiteX1" fmla="*/ 244929 w 255814"/>
              <a:gd name="connsiteY1" fmla="*/ 816428 h 1230086"/>
              <a:gd name="connsiteX2" fmla="*/ 195943 w 255814"/>
              <a:gd name="connsiteY2" fmla="*/ 555171 h 1230086"/>
              <a:gd name="connsiteX3" fmla="*/ 114300 w 255814"/>
              <a:gd name="connsiteY3" fmla="*/ 473528 h 1230086"/>
              <a:gd name="connsiteX4" fmla="*/ 81643 w 255814"/>
              <a:gd name="connsiteY4" fmla="*/ 277586 h 1230086"/>
              <a:gd name="connsiteX5" fmla="*/ 0 w 255814"/>
              <a:gd name="connsiteY5" fmla="*/ 0 h 1230086"/>
              <a:gd name="connsiteX0" fmla="*/ 255814 w 328752"/>
              <a:gd name="connsiteY0" fmla="*/ 1230086 h 1230086"/>
              <a:gd name="connsiteX1" fmla="*/ 244929 w 328752"/>
              <a:gd name="connsiteY1" fmla="*/ 816428 h 1230086"/>
              <a:gd name="connsiteX2" fmla="*/ 320588 w 328752"/>
              <a:gd name="connsiteY2" fmla="*/ 967747 h 1230086"/>
              <a:gd name="connsiteX3" fmla="*/ 195943 w 328752"/>
              <a:gd name="connsiteY3" fmla="*/ 555171 h 1230086"/>
              <a:gd name="connsiteX4" fmla="*/ 114300 w 328752"/>
              <a:gd name="connsiteY4" fmla="*/ 473528 h 1230086"/>
              <a:gd name="connsiteX5" fmla="*/ 81643 w 328752"/>
              <a:gd name="connsiteY5" fmla="*/ 277586 h 1230086"/>
              <a:gd name="connsiteX6" fmla="*/ 0 w 328752"/>
              <a:gd name="connsiteY6" fmla="*/ 0 h 1230086"/>
              <a:gd name="connsiteX0" fmla="*/ 255814 w 341452"/>
              <a:gd name="connsiteY0" fmla="*/ 1230086 h 1233714"/>
              <a:gd name="connsiteX1" fmla="*/ 321129 w 341452"/>
              <a:gd name="connsiteY1" fmla="*/ 1121228 h 1233714"/>
              <a:gd name="connsiteX2" fmla="*/ 320588 w 341452"/>
              <a:gd name="connsiteY2" fmla="*/ 967747 h 1233714"/>
              <a:gd name="connsiteX3" fmla="*/ 195943 w 341452"/>
              <a:gd name="connsiteY3" fmla="*/ 555171 h 1233714"/>
              <a:gd name="connsiteX4" fmla="*/ 114300 w 341452"/>
              <a:gd name="connsiteY4" fmla="*/ 473528 h 1233714"/>
              <a:gd name="connsiteX5" fmla="*/ 81643 w 341452"/>
              <a:gd name="connsiteY5" fmla="*/ 277586 h 1233714"/>
              <a:gd name="connsiteX6" fmla="*/ 0 w 341452"/>
              <a:gd name="connsiteY6" fmla="*/ 0 h 123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452" h="1233714">
                <a:moveTo>
                  <a:pt x="255814" y="1230086"/>
                </a:moveTo>
                <a:cubicBezTo>
                  <a:pt x="220436" y="1181100"/>
                  <a:pt x="331107" y="1233714"/>
                  <a:pt x="321129" y="1121228"/>
                </a:cubicBezTo>
                <a:cubicBezTo>
                  <a:pt x="319225" y="1052105"/>
                  <a:pt x="341452" y="1062090"/>
                  <a:pt x="320588" y="967747"/>
                </a:cubicBezTo>
                <a:cubicBezTo>
                  <a:pt x="299724" y="873404"/>
                  <a:pt x="230324" y="637541"/>
                  <a:pt x="195943" y="555171"/>
                </a:cubicBezTo>
                <a:cubicBezTo>
                  <a:pt x="161562" y="472801"/>
                  <a:pt x="133350" y="519792"/>
                  <a:pt x="114300" y="473528"/>
                </a:cubicBezTo>
                <a:cubicBezTo>
                  <a:pt x="95250" y="427264"/>
                  <a:pt x="100693" y="356507"/>
                  <a:pt x="81643" y="277586"/>
                </a:cubicBezTo>
                <a:cubicBezTo>
                  <a:pt x="62593" y="198665"/>
                  <a:pt x="31296" y="99332"/>
                  <a:pt x="0" y="0"/>
                </a:cubicBezTo>
              </a:path>
            </a:pathLst>
          </a:custGeom>
          <a:ln w="101600">
            <a:solidFill>
              <a:srgbClr val="FFFF00"/>
            </a:solidFill>
            <a:prstDash val="sysDot"/>
          </a:ln>
          <a:effectLst>
            <a:outerShdw dist="50800" dir="4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 name="5-Point Star 2"/>
          <p:cNvSpPr/>
          <p:nvPr/>
        </p:nvSpPr>
        <p:spPr>
          <a:xfrm>
            <a:off x="6233150" y="576998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9" name="5-Point Star 8"/>
          <p:cNvSpPr/>
          <p:nvPr/>
        </p:nvSpPr>
        <p:spPr>
          <a:xfrm>
            <a:off x="59436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2" name="Rectangle 11"/>
          <p:cNvSpPr/>
          <p:nvPr/>
        </p:nvSpPr>
        <p:spPr>
          <a:xfrm>
            <a:off x="0" y="1143000"/>
            <a:ext cx="9144000" cy="523220"/>
          </a:xfrm>
          <a:prstGeom prst="rect">
            <a:avLst/>
          </a:prstGeom>
        </p:spPr>
        <p:txBody>
          <a:bodyPr wrap="square">
            <a:spAutoFit/>
          </a:bodyPr>
          <a:lstStyle/>
          <a:p>
            <a:r>
              <a:rPr lang="en-US" sz="2800" b="1" dirty="0" smtClean="0"/>
              <a:t> - sent to an elderly English couple in Florence, NE</a:t>
            </a:r>
            <a:endParaRPr lang="en-US" sz="2800" b="1" dirty="0"/>
          </a:p>
        </p:txBody>
      </p:sp>
      <p:sp>
        <p:nvSpPr>
          <p:cNvPr id="13" name="Rectangle 12"/>
          <p:cNvSpPr/>
          <p:nvPr/>
        </p:nvSpPr>
        <p:spPr>
          <a:xfrm>
            <a:off x="0" y="1600200"/>
            <a:ext cx="9144000" cy="523220"/>
          </a:xfrm>
          <a:prstGeom prst="rect">
            <a:avLst/>
          </a:prstGeom>
        </p:spPr>
        <p:txBody>
          <a:bodyPr wrap="square">
            <a:spAutoFit/>
          </a:bodyPr>
          <a:lstStyle/>
          <a:p>
            <a:r>
              <a:rPr lang="en-US" sz="2800" b="1" dirty="0" smtClean="0"/>
              <a:t> - an orphan, without siblings, doesn’t speak English    </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2209800"/>
            <a:ext cx="9144000" cy="523220"/>
          </a:xfrm>
          <a:prstGeom prst="rect">
            <a:avLst/>
          </a:prstGeom>
        </p:spPr>
        <p:txBody>
          <a:bodyPr wrap="square">
            <a:spAutoFit/>
          </a:bodyPr>
          <a:lstStyle/>
          <a:p>
            <a:pPr algn="ctr"/>
            <a:r>
              <a:rPr lang="en-US" sz="2800" b="1" dirty="0" smtClean="0"/>
              <a:t>August 1856: Mary &amp; guardians join Hunt Wagon Company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20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1000"/>
                                        <p:tgtEl>
                                          <p:spTgt spid="12"/>
                                        </p:tgtEl>
                                      </p:cBhvr>
                                    </p:animEffect>
                                  </p:childTnLst>
                                </p:cTn>
                              </p:par>
                            </p:childTnLst>
                          </p:cTn>
                        </p:par>
                        <p:par>
                          <p:cTn id="11" fill="hold">
                            <p:stCondLst>
                              <p:cond delay="2000"/>
                            </p:stCondLst>
                            <p:childTnLst>
                              <p:par>
                                <p:cTn id="12" presetID="49" presetClass="entr" presetSubtype="0" decel="10000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1000" fill="hold"/>
                                        <p:tgtEl>
                                          <p:spTgt spid="9"/>
                                        </p:tgtEl>
                                        <p:attrNameLst>
                                          <p:attrName>ppt_w</p:attrName>
                                        </p:attrNameLst>
                                      </p:cBhvr>
                                      <p:tavLst>
                                        <p:tav tm="0">
                                          <p:val>
                                            <p:fltVal val="0"/>
                                          </p:val>
                                        </p:tav>
                                        <p:tav tm="100000">
                                          <p:val>
                                            <p:strVal val="#ppt_w"/>
                                          </p:val>
                                        </p:tav>
                                      </p:tavLst>
                                    </p:anim>
                                    <p:anim calcmode="lin" valueType="num">
                                      <p:cBhvr>
                                        <p:cTn id="15" dur="1000" fill="hold"/>
                                        <p:tgtEl>
                                          <p:spTgt spid="9"/>
                                        </p:tgtEl>
                                        <p:attrNameLst>
                                          <p:attrName>ppt_h</p:attrName>
                                        </p:attrNameLst>
                                      </p:cBhvr>
                                      <p:tavLst>
                                        <p:tav tm="0">
                                          <p:val>
                                            <p:fltVal val="0"/>
                                          </p:val>
                                        </p:tav>
                                        <p:tav tm="100000">
                                          <p:val>
                                            <p:strVal val="#ppt_h"/>
                                          </p:val>
                                        </p:tav>
                                      </p:tavLst>
                                    </p:anim>
                                    <p:anim calcmode="lin" valueType="num">
                                      <p:cBhvr>
                                        <p:cTn id="16" dur="1000" fill="hold"/>
                                        <p:tgtEl>
                                          <p:spTgt spid="9"/>
                                        </p:tgtEl>
                                        <p:attrNameLst>
                                          <p:attrName>style.rotation</p:attrName>
                                        </p:attrNameLst>
                                      </p:cBhvr>
                                      <p:tavLst>
                                        <p:tav tm="0">
                                          <p:val>
                                            <p:fltVal val="360"/>
                                          </p:val>
                                        </p:tav>
                                        <p:tav tm="100000">
                                          <p:val>
                                            <p:fltVal val="0"/>
                                          </p:val>
                                        </p:tav>
                                      </p:tavLst>
                                    </p:anim>
                                    <p:animEffect transition="in" filter="fade">
                                      <p:cBhvr>
                                        <p:cTn id="17" dur="10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10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1000"/>
                                        <p:tgtEl>
                                          <p:spTgt spid="11"/>
                                        </p:tgtEl>
                                      </p:cBhvr>
                                    </p:animEffect>
                                    <p:set>
                                      <p:cBhvr>
                                        <p:cTn id="25" dur="1" fill="hold">
                                          <p:stCondLst>
                                            <p:cond delay="999"/>
                                          </p:stCondLst>
                                        </p:cTn>
                                        <p:tgtEl>
                                          <p:spTgt spid="11"/>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1000"/>
                                        <p:tgtEl>
                                          <p:spTgt spid="4"/>
                                        </p:tgtEl>
                                      </p:cBhvr>
                                    </p:animEffect>
                                    <p:set>
                                      <p:cBhvr>
                                        <p:cTn id="28" dur="1" fill="hold">
                                          <p:stCondLst>
                                            <p:cond delay="999"/>
                                          </p:stCondLst>
                                        </p:cTn>
                                        <p:tgtEl>
                                          <p:spTgt spid="4"/>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3"/>
                                        </p:tgtEl>
                                      </p:cBhvr>
                                    </p:animEffect>
                                    <p:set>
                                      <p:cBhvr>
                                        <p:cTn id="31" dur="1" fill="hold">
                                          <p:stCondLst>
                                            <p:cond delay="999"/>
                                          </p:stCondLst>
                                        </p:cTn>
                                        <p:tgtEl>
                                          <p:spTgt spid="3"/>
                                        </p:tgtEl>
                                        <p:attrNameLst>
                                          <p:attrName>style.visibility</p:attrName>
                                        </p:attrNameLst>
                                      </p:cBhvr>
                                      <p:to>
                                        <p:strVal val="hidden"/>
                                      </p:to>
                                    </p:se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000"/>
                                        <p:tgtEl>
                                          <p:spTgt spid="13"/>
                                        </p:tgtEl>
                                      </p:cBhvr>
                                    </p:animEffect>
                                  </p:childTnLst>
                                </p:cTn>
                              </p:par>
                            </p:childTnLst>
                          </p:cTn>
                        </p:par>
                      </p:childTnLst>
                    </p:cTn>
                  </p:par>
                  <p:par>
                    <p:cTn id="36" fill="hold">
                      <p:stCondLst>
                        <p:cond delay="indefinite"/>
                      </p:stCondLst>
                      <p:childTnLst>
                        <p:par>
                          <p:cTn id="37" fill="hold">
                            <p:stCondLst>
                              <p:cond delay="0"/>
                            </p:stCondLst>
                            <p:childTnLst>
                              <p:par>
                                <p:cTn id="38" presetID="49" presetClass="exit" presetSubtype="0" accel="100000" fill="hold" grpId="0" nodeType="clickEffect">
                                  <p:stCondLst>
                                    <p:cond delay="0"/>
                                  </p:stCondLst>
                                  <p:childTnLst>
                                    <p:anim calcmode="lin" valueType="num">
                                      <p:cBhvr>
                                        <p:cTn id="39" dur="1000"/>
                                        <p:tgtEl>
                                          <p:spTgt spid="6"/>
                                        </p:tgtEl>
                                        <p:attrNameLst>
                                          <p:attrName>ppt_w</p:attrName>
                                        </p:attrNameLst>
                                      </p:cBhvr>
                                      <p:tavLst>
                                        <p:tav tm="0">
                                          <p:val>
                                            <p:strVal val="ppt_w"/>
                                          </p:val>
                                        </p:tav>
                                        <p:tav tm="100000">
                                          <p:val>
                                            <p:fltVal val="0"/>
                                          </p:val>
                                        </p:tav>
                                      </p:tavLst>
                                    </p:anim>
                                    <p:anim calcmode="lin" valueType="num">
                                      <p:cBhvr>
                                        <p:cTn id="40" dur="1000"/>
                                        <p:tgtEl>
                                          <p:spTgt spid="6"/>
                                        </p:tgtEl>
                                        <p:attrNameLst>
                                          <p:attrName>ppt_h</p:attrName>
                                        </p:attrNameLst>
                                      </p:cBhvr>
                                      <p:tavLst>
                                        <p:tav tm="0">
                                          <p:val>
                                            <p:strVal val="ppt_h"/>
                                          </p:val>
                                        </p:tav>
                                        <p:tav tm="100000">
                                          <p:val>
                                            <p:fltVal val="0"/>
                                          </p:val>
                                        </p:tav>
                                      </p:tavLst>
                                    </p:anim>
                                    <p:anim calcmode="lin" valueType="num">
                                      <p:cBhvr>
                                        <p:cTn id="41" dur="1000"/>
                                        <p:tgtEl>
                                          <p:spTgt spid="6"/>
                                        </p:tgtEl>
                                        <p:attrNameLst>
                                          <p:attrName>style.rotation</p:attrName>
                                        </p:attrNameLst>
                                      </p:cBhvr>
                                      <p:tavLst>
                                        <p:tav tm="0">
                                          <p:val>
                                            <p:fltVal val="0"/>
                                          </p:val>
                                        </p:tav>
                                        <p:tav tm="100000">
                                          <p:val>
                                            <p:fltVal val="360"/>
                                          </p:val>
                                        </p:tav>
                                      </p:tavLst>
                                    </p:anim>
                                    <p:animEffect transition="out" filter="fade">
                                      <p:cBhvr>
                                        <p:cTn id="42" dur="1000"/>
                                        <p:tgtEl>
                                          <p:spTgt spid="6"/>
                                        </p:tgtEl>
                                      </p:cBhvr>
                                    </p:animEffect>
                                    <p:set>
                                      <p:cBhvr>
                                        <p:cTn id="43" dur="1" fill="hold">
                                          <p:stCondLst>
                                            <p:cond delay="999"/>
                                          </p:stCondLst>
                                        </p:cTn>
                                        <p:tgtEl>
                                          <p:spTgt spid="6"/>
                                        </p:tgtEl>
                                        <p:attrNameLst>
                                          <p:attrName>style.visibility</p:attrName>
                                        </p:attrNameLst>
                                      </p:cBhvr>
                                      <p:to>
                                        <p:strVal val="hidden"/>
                                      </p:to>
                                    </p:set>
                                  </p:childTnLst>
                                </p:cTn>
                              </p:par>
                              <p:par>
                                <p:cTn id="44" presetID="49" presetClass="entr" presetSubtype="0" decel="10000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1000" fill="hold"/>
                                        <p:tgtEl>
                                          <p:spTgt spid="15"/>
                                        </p:tgtEl>
                                        <p:attrNameLst>
                                          <p:attrName>ppt_w</p:attrName>
                                        </p:attrNameLst>
                                      </p:cBhvr>
                                      <p:tavLst>
                                        <p:tav tm="0">
                                          <p:val>
                                            <p:fltVal val="0"/>
                                          </p:val>
                                        </p:tav>
                                        <p:tav tm="100000">
                                          <p:val>
                                            <p:strVal val="#ppt_w"/>
                                          </p:val>
                                        </p:tav>
                                      </p:tavLst>
                                    </p:anim>
                                    <p:anim calcmode="lin" valueType="num">
                                      <p:cBhvr>
                                        <p:cTn id="47" dur="1000" fill="hold"/>
                                        <p:tgtEl>
                                          <p:spTgt spid="15"/>
                                        </p:tgtEl>
                                        <p:attrNameLst>
                                          <p:attrName>ppt_h</p:attrName>
                                        </p:attrNameLst>
                                      </p:cBhvr>
                                      <p:tavLst>
                                        <p:tav tm="0">
                                          <p:val>
                                            <p:fltVal val="0"/>
                                          </p:val>
                                        </p:tav>
                                        <p:tav tm="100000">
                                          <p:val>
                                            <p:strVal val="#ppt_h"/>
                                          </p:val>
                                        </p:tav>
                                      </p:tavLst>
                                    </p:anim>
                                    <p:anim calcmode="lin" valueType="num">
                                      <p:cBhvr>
                                        <p:cTn id="48" dur="1000" fill="hold"/>
                                        <p:tgtEl>
                                          <p:spTgt spid="15"/>
                                        </p:tgtEl>
                                        <p:attrNameLst>
                                          <p:attrName>style.rotation</p:attrName>
                                        </p:attrNameLst>
                                      </p:cBhvr>
                                      <p:tavLst>
                                        <p:tav tm="0">
                                          <p:val>
                                            <p:fltVal val="360"/>
                                          </p:val>
                                        </p:tav>
                                        <p:tav tm="100000">
                                          <p:val>
                                            <p:fltVal val="0"/>
                                          </p:val>
                                        </p:tav>
                                      </p:tavLst>
                                    </p:anim>
                                    <p:animEffect transition="in" filter="fade">
                                      <p:cBhvr>
                                        <p:cTn id="49" dur="1000"/>
                                        <p:tgtEl>
                                          <p:spTgt spid="15"/>
                                        </p:tgtEl>
                                      </p:cBhvr>
                                    </p:animEffect>
                                  </p:childTnLst>
                                </p:cTn>
                              </p:par>
                            </p:childTnLst>
                          </p:cTn>
                        </p:par>
                        <p:par>
                          <p:cTn id="50" fill="hold">
                            <p:stCondLst>
                              <p:cond delay="1000"/>
                            </p:stCondLst>
                            <p:childTnLst>
                              <p:par>
                                <p:cTn id="51" presetID="10" presetClass="entr" presetSubtype="0" fill="hold" grpId="0"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10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grpId="0" nodeType="clickEffect">
                                  <p:stCondLst>
                                    <p:cond delay="0"/>
                                  </p:stCondLst>
                                  <p:childTnLst>
                                    <p:animEffect transition="out" filter="fade">
                                      <p:cBhvr>
                                        <p:cTn id="57" dur="1000"/>
                                        <p:tgtEl>
                                          <p:spTgt spid="8"/>
                                        </p:tgtEl>
                                      </p:cBhvr>
                                    </p:animEffect>
                                    <p:set>
                                      <p:cBhvr>
                                        <p:cTn id="58" dur="1" fill="hold">
                                          <p:stCondLst>
                                            <p:cond delay="999"/>
                                          </p:stCondLst>
                                        </p:cTn>
                                        <p:tgtEl>
                                          <p:spTgt spid="8"/>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12"/>
                                        </p:tgtEl>
                                      </p:cBhvr>
                                    </p:animEffect>
                                    <p:set>
                                      <p:cBhvr>
                                        <p:cTn id="61" dur="1" fill="hold">
                                          <p:stCondLst>
                                            <p:cond delay="999"/>
                                          </p:stCondLst>
                                        </p:cTn>
                                        <p:tgtEl>
                                          <p:spTgt spid="12"/>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13"/>
                                        </p:tgtEl>
                                      </p:cBhvr>
                                    </p:animEffect>
                                    <p:set>
                                      <p:cBhvr>
                                        <p:cTn id="64" dur="1" fill="hold">
                                          <p:stCondLst>
                                            <p:cond delay="999"/>
                                          </p:stCondLst>
                                        </p:cTn>
                                        <p:tgtEl>
                                          <p:spTgt spid="13"/>
                                        </p:tgtEl>
                                        <p:attrNameLst>
                                          <p:attrName>style.visibility</p:attrName>
                                        </p:attrNameLst>
                                      </p:cBhvr>
                                      <p:to>
                                        <p:strVal val="hidden"/>
                                      </p:to>
                                    </p:set>
                                  </p:childTnLst>
                                </p:cTn>
                              </p:par>
                            </p:childTnLst>
                          </p:cTn>
                        </p:par>
                        <p:par>
                          <p:cTn id="65" fill="hold">
                            <p:stCondLst>
                              <p:cond delay="1000"/>
                            </p:stCondLst>
                            <p:childTnLst>
                              <p:par>
                                <p:cTn id="66" presetID="64" presetClass="path" presetSubtype="0" accel="50000" decel="50000" fill="hold" grpId="1" nodeType="afterEffect">
                                  <p:stCondLst>
                                    <p:cond delay="0"/>
                                  </p:stCondLst>
                                  <p:childTnLst>
                                    <p:animMotion origin="layout" path="M 0 3.33333E-6 L 0 -0.2382 " pathEditMode="relative" rAng="0" ptsTypes="AA">
                                      <p:cBhvr>
                                        <p:cTn id="67" dur="1000" fill="hold"/>
                                        <p:tgtEl>
                                          <p:spTgt spid="16"/>
                                        </p:tgtEl>
                                        <p:attrNameLst>
                                          <p:attrName>ppt_x</p:attrName>
                                          <p:attrName>ppt_y</p:attrName>
                                        </p:attrNameLst>
                                      </p:cBhvr>
                                      <p:rCtr x="0" y="-119"/>
                                    </p:animMotion>
                                  </p:childTnLst>
                                </p:cTn>
                              </p:par>
                            </p:childTnLst>
                          </p:cTn>
                        </p:par>
                        <p:par>
                          <p:cTn id="68" fill="hold">
                            <p:stCondLst>
                              <p:cond delay="2000"/>
                            </p:stCondLst>
                            <p:childTnLst>
                              <p:par>
                                <p:cTn id="69" presetID="22" presetClass="entr" presetSubtype="2" fill="hold" nodeType="after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8" grpId="0"/>
      <p:bldP spid="10" grpId="0" animBg="1"/>
      <p:bldP spid="11" grpId="0" animBg="1"/>
      <p:bldP spid="11" grpId="1" animBg="1"/>
      <p:bldP spid="3" grpId="0" animBg="1"/>
      <p:bldP spid="9" grpId="0" animBg="1"/>
      <p:bldP spid="12" grpId="0"/>
      <p:bldP spid="12" grpId="1"/>
      <p:bldP spid="13" grpId="0"/>
      <p:bldP spid="13" grpId="1"/>
      <p:bldP spid="15" grpId="0" animBg="1"/>
      <p:bldP spid="16" grpId="0"/>
      <p:bldP spid="16" grpId="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a:stretch>
            <a:fillRect/>
          </a:stretch>
        </p:blipFill>
        <p:spPr bwMode="auto">
          <a:xfrm>
            <a:off x="0" y="2900362"/>
            <a:ext cx="9158288" cy="3957638"/>
          </a:xfrm>
          <a:prstGeom prst="rect">
            <a:avLst/>
          </a:prstGeom>
          <a:noFill/>
          <a:ln w="50800">
            <a:solidFill>
              <a:schemeClr val="tx1"/>
            </a:solidFill>
            <a:miter lim="800000"/>
            <a:headEnd/>
            <a:tailEnd/>
          </a:ln>
          <a:effectLst/>
        </p:spPr>
      </p:pic>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566928"/>
            <a:ext cx="9144000" cy="523220"/>
          </a:xfrm>
          <a:prstGeom prst="rect">
            <a:avLst/>
          </a:prstGeom>
        </p:spPr>
        <p:txBody>
          <a:bodyPr wrap="square">
            <a:spAutoFit/>
          </a:bodyPr>
          <a:lstStyle/>
          <a:p>
            <a:pPr algn="ctr"/>
            <a:r>
              <a:rPr lang="en-US" sz="2800" b="1" dirty="0" smtClean="0"/>
              <a:t>August 1856: Mary &amp; guardians join Hunt Wagon Company </a:t>
            </a:r>
          </a:p>
        </p:txBody>
      </p:sp>
      <p:grpSp>
        <p:nvGrpSpPr>
          <p:cNvPr id="22" name="Group 21"/>
          <p:cNvGrpSpPr/>
          <p:nvPr/>
        </p:nvGrpSpPr>
        <p:grpSpPr>
          <a:xfrm>
            <a:off x="0" y="3657600"/>
            <a:ext cx="6553200" cy="1905000"/>
            <a:chOff x="0" y="3657600"/>
            <a:chExt cx="6553200" cy="1905000"/>
          </a:xfrm>
        </p:grpSpPr>
        <p:pic>
          <p:nvPicPr>
            <p:cNvPr id="19" name="Picture 2"/>
            <p:cNvPicPr>
              <a:picLocks noChangeAspect="1" noChangeArrowheads="1"/>
            </p:cNvPicPr>
            <p:nvPr/>
          </p:nvPicPr>
          <p:blipFill>
            <a:blip r:embed="rId2"/>
            <a:srcRect t="19133" r="28445" b="32732"/>
            <a:stretch>
              <a:fillRect/>
            </a:stretch>
          </p:blipFill>
          <p:spPr bwMode="auto">
            <a:xfrm>
              <a:off x="0" y="3657600"/>
              <a:ext cx="6553200" cy="1905000"/>
            </a:xfrm>
            <a:prstGeom prst="rect">
              <a:avLst/>
            </a:prstGeom>
            <a:noFill/>
            <a:ln w="50800">
              <a:solidFill>
                <a:schemeClr val="tx1"/>
              </a:solidFill>
              <a:miter lim="800000"/>
              <a:headEnd/>
              <a:tailEnd/>
            </a:ln>
            <a:effectLst/>
          </p:spPr>
        </p:pic>
        <p:sp>
          <p:nvSpPr>
            <p:cNvPr id="20" name="5-Point Star 19"/>
            <p:cNvSpPr/>
            <p:nvPr/>
          </p:nvSpPr>
          <p:spPr>
            <a:xfrm>
              <a:off x="59436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21" name="TextBox 20"/>
          <p:cNvSpPr txBox="1"/>
          <p:nvPr/>
        </p:nvSpPr>
        <p:spPr>
          <a:xfrm>
            <a:off x="6172200" y="4191000"/>
            <a:ext cx="1777794" cy="348813"/>
          </a:xfrm>
          <a:prstGeom prst="rect">
            <a:avLst/>
          </a:prstGeom>
          <a:solidFill>
            <a:srgbClr val="D48E82"/>
          </a:solidFill>
        </p:spPr>
        <p:txBody>
          <a:bodyPr wrap="none" rtlCol="0">
            <a:spAutoFit/>
          </a:bodyPr>
          <a:lstStyle/>
          <a:p>
            <a:pPr algn="ctr">
              <a:lnSpc>
                <a:spcPts val="2000"/>
              </a:lnSpc>
            </a:pPr>
            <a:r>
              <a:rPr lang="en-US" sz="2400" b="1" dirty="0" smtClean="0"/>
              <a:t>Florence, NE</a:t>
            </a:r>
            <a:endParaRPr lang="en-US" sz="2400" b="1" dirty="0"/>
          </a:p>
        </p:txBody>
      </p:sp>
      <p:grpSp>
        <p:nvGrpSpPr>
          <p:cNvPr id="27" name="Group 26"/>
          <p:cNvGrpSpPr/>
          <p:nvPr/>
        </p:nvGrpSpPr>
        <p:grpSpPr>
          <a:xfrm>
            <a:off x="0" y="4199860"/>
            <a:ext cx="9144000" cy="2658140"/>
            <a:chOff x="0" y="4199860"/>
            <a:chExt cx="9144000" cy="2658140"/>
          </a:xfrm>
        </p:grpSpPr>
        <p:pic>
          <p:nvPicPr>
            <p:cNvPr id="25" name="Picture 2"/>
            <p:cNvPicPr>
              <a:picLocks noChangeAspect="1" noChangeArrowheads="1"/>
            </p:cNvPicPr>
            <p:nvPr/>
          </p:nvPicPr>
          <p:blipFill>
            <a:blip r:embed="rId2"/>
            <a:srcRect t="19133" r="28445" b="32732"/>
            <a:stretch>
              <a:fillRect/>
            </a:stretch>
          </p:blipFill>
          <p:spPr bwMode="auto">
            <a:xfrm>
              <a:off x="0" y="4199860"/>
              <a:ext cx="9144000" cy="2658140"/>
            </a:xfrm>
            <a:prstGeom prst="rect">
              <a:avLst/>
            </a:prstGeom>
            <a:noFill/>
            <a:ln w="50800">
              <a:solidFill>
                <a:schemeClr val="tx1"/>
              </a:solidFill>
              <a:miter lim="800000"/>
              <a:headEnd/>
              <a:tailEnd/>
            </a:ln>
            <a:effectLst/>
          </p:spPr>
        </p:pic>
        <p:sp>
          <p:nvSpPr>
            <p:cNvPr id="26" name="5-Point Star 25"/>
            <p:cNvSpPr/>
            <p:nvPr/>
          </p:nvSpPr>
          <p:spPr>
            <a:xfrm>
              <a:off x="84582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30" name="Rectangle 29"/>
          <p:cNvSpPr/>
          <p:nvPr/>
        </p:nvSpPr>
        <p:spPr>
          <a:xfrm>
            <a:off x="0" y="1066800"/>
            <a:ext cx="9144000" cy="523220"/>
          </a:xfrm>
          <a:prstGeom prst="rect">
            <a:avLst/>
          </a:prstGeom>
        </p:spPr>
        <p:txBody>
          <a:bodyPr wrap="square">
            <a:spAutoFit/>
          </a:bodyPr>
          <a:lstStyle/>
          <a:p>
            <a:r>
              <a:rPr lang="en-US" sz="2800" b="1" dirty="0" smtClean="0"/>
              <a:t> Hunt wagons follow Willie &amp; Martin Handcart Companies</a:t>
            </a:r>
          </a:p>
        </p:txBody>
      </p:sp>
      <p:pic>
        <p:nvPicPr>
          <p:cNvPr id="31" name="Picture 3"/>
          <p:cNvPicPr>
            <a:picLocks noChangeAspect="1" noChangeArrowheads="1"/>
          </p:cNvPicPr>
          <p:nvPr/>
        </p:nvPicPr>
        <p:blipFill>
          <a:blip r:embed="rId3"/>
          <a:srcRect l="56135" t="32479" r="13450" b="31865"/>
          <a:stretch>
            <a:fillRect/>
          </a:stretch>
        </p:blipFill>
        <p:spPr bwMode="auto">
          <a:xfrm>
            <a:off x="493986" y="1981200"/>
            <a:ext cx="7977352" cy="5257800"/>
          </a:xfrm>
          <a:prstGeom prst="rect">
            <a:avLst/>
          </a:prstGeom>
          <a:noFill/>
          <a:ln w="9525">
            <a:noFill/>
            <a:miter lim="800000"/>
            <a:headEnd/>
            <a:tailEnd/>
          </a:ln>
          <a:effectLst/>
        </p:spPr>
      </p:pic>
      <p:grpSp>
        <p:nvGrpSpPr>
          <p:cNvPr id="38" name="Group 37"/>
          <p:cNvGrpSpPr/>
          <p:nvPr/>
        </p:nvGrpSpPr>
        <p:grpSpPr>
          <a:xfrm>
            <a:off x="5257800" y="3733800"/>
            <a:ext cx="2219132" cy="1524000"/>
            <a:chOff x="5410200" y="3810000"/>
            <a:chExt cx="2219132" cy="1524000"/>
          </a:xfrm>
        </p:grpSpPr>
        <p:sp>
          <p:nvSpPr>
            <p:cNvPr id="32" name="Rectangle 31"/>
            <p:cNvSpPr/>
            <p:nvPr/>
          </p:nvSpPr>
          <p:spPr>
            <a:xfrm rot="19302477">
              <a:off x="5903944" y="4497761"/>
              <a:ext cx="1725388" cy="646331"/>
            </a:xfrm>
            <a:prstGeom prst="rect">
              <a:avLst/>
            </a:prstGeom>
            <a:solidFill>
              <a:schemeClr val="bg1"/>
            </a:solidFill>
          </p:spPr>
          <p:txBody>
            <a:bodyPr wrap="square">
              <a:spAutoFit/>
            </a:bodyPr>
            <a:lstStyle/>
            <a:p>
              <a:r>
                <a:rPr lang="en-US" sz="3600" b="1" i="1" dirty="0" smtClean="0">
                  <a:ln>
                    <a:solidFill>
                      <a:schemeClr val="tx1"/>
                    </a:solidFill>
                  </a:ln>
                  <a:latin typeface="Tempus Sans ITC" pitchFamily="82" charset="0"/>
                </a:rPr>
                <a:t> 6’ long</a:t>
              </a:r>
            </a:p>
          </p:txBody>
        </p:sp>
        <p:cxnSp>
          <p:nvCxnSpPr>
            <p:cNvPr id="34" name="Straight Connector 33"/>
            <p:cNvCxnSpPr/>
            <p:nvPr/>
          </p:nvCxnSpPr>
          <p:spPr>
            <a:xfrm flipV="1">
              <a:off x="5410200" y="3810000"/>
              <a:ext cx="2133600" cy="1524000"/>
            </a:xfrm>
            <a:prstGeom prst="line">
              <a:avLst/>
            </a:prstGeom>
            <a:ln w="1016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grpSp>
      <p:grpSp>
        <p:nvGrpSpPr>
          <p:cNvPr id="53" name="Group 52"/>
          <p:cNvGrpSpPr/>
          <p:nvPr/>
        </p:nvGrpSpPr>
        <p:grpSpPr>
          <a:xfrm>
            <a:off x="2971800" y="731520"/>
            <a:ext cx="3505200" cy="4907280"/>
            <a:chOff x="2971800" y="731520"/>
            <a:chExt cx="3505200" cy="4907280"/>
          </a:xfrm>
        </p:grpSpPr>
        <p:pic>
          <p:nvPicPr>
            <p:cNvPr id="45" name="Picture 2" descr="C:\Users\Sandra\AppData\Local\Microsoft\Windows\INetCache\IE\51KKD49H\5328193347e29_80fb8e3e17eb8a5e700c0010269f8649281d4c4b[1].png"/>
            <p:cNvPicPr>
              <a:picLocks noChangeAspect="1" noChangeArrowheads="1"/>
            </p:cNvPicPr>
            <p:nvPr/>
          </p:nvPicPr>
          <p:blipFill>
            <a:blip r:embed="rId4"/>
            <a:srcRect/>
            <a:stretch>
              <a:fillRect/>
            </a:stretch>
          </p:blipFill>
          <p:spPr bwMode="auto">
            <a:xfrm>
              <a:off x="2971800" y="731520"/>
              <a:ext cx="3505200" cy="4907280"/>
            </a:xfrm>
            <a:prstGeom prst="rect">
              <a:avLst/>
            </a:prstGeom>
            <a:noFill/>
          </p:spPr>
        </p:pic>
        <p:sp>
          <p:nvSpPr>
            <p:cNvPr id="47" name="Oval 46"/>
            <p:cNvSpPr/>
            <p:nvPr/>
          </p:nvSpPr>
          <p:spPr>
            <a:xfrm>
              <a:off x="3886200" y="2209800"/>
              <a:ext cx="1828800" cy="1676400"/>
            </a:xfrm>
            <a:prstGeom prst="ellipse">
              <a:avLst/>
            </a:prstGeom>
            <a:solidFill>
              <a:srgbClr val="B681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3657600" y="2560320"/>
              <a:ext cx="2164375" cy="830997"/>
            </a:xfrm>
            <a:prstGeom prst="rect">
              <a:avLst/>
            </a:prstGeom>
            <a:noFill/>
          </p:spPr>
          <p:txBody>
            <a:bodyPr wrap="none" rtlCol="0">
              <a:spAutoFit/>
            </a:bodyPr>
            <a:lstStyle/>
            <a:p>
              <a:r>
                <a:rPr lang="en-US" sz="4800" b="1" i="1" dirty="0" smtClean="0">
                  <a:ln>
                    <a:solidFill>
                      <a:schemeClr val="tx1"/>
                    </a:solidFill>
                  </a:ln>
                  <a:latin typeface="Tempus Sans ITC" pitchFamily="82" charset="0"/>
                </a:rPr>
                <a:t>500 lbs</a:t>
              </a:r>
              <a:endParaRPr lang="en-US" sz="4800" b="1" i="1" dirty="0">
                <a:ln>
                  <a:solidFill>
                    <a:schemeClr val="tx1"/>
                  </a:solidFill>
                </a:ln>
                <a:latin typeface="Tempus Sans ITC" pitchFamily="82" charset="0"/>
              </a:endParaRPr>
            </a:p>
          </p:txBody>
        </p:sp>
      </p:grpSp>
      <p:grpSp>
        <p:nvGrpSpPr>
          <p:cNvPr id="54" name="Group 53"/>
          <p:cNvGrpSpPr/>
          <p:nvPr/>
        </p:nvGrpSpPr>
        <p:grpSpPr>
          <a:xfrm>
            <a:off x="2514600" y="3657600"/>
            <a:ext cx="4017963" cy="1292225"/>
            <a:chOff x="2514600" y="3657600"/>
            <a:chExt cx="4017963" cy="1292225"/>
          </a:xfrm>
        </p:grpSpPr>
        <p:pic>
          <p:nvPicPr>
            <p:cNvPr id="50" name="Picture 3"/>
            <p:cNvPicPr>
              <a:picLocks noChangeAspect="1" noChangeArrowheads="1"/>
            </p:cNvPicPr>
            <p:nvPr/>
          </p:nvPicPr>
          <p:blipFill>
            <a:blip r:embed="rId3"/>
            <a:srcRect l="63839" t="47465" r="24540" b="47367"/>
            <a:stretch>
              <a:fillRect/>
            </a:stretch>
          </p:blipFill>
          <p:spPr bwMode="auto">
            <a:xfrm>
              <a:off x="2514600" y="4151376"/>
              <a:ext cx="3048000" cy="762000"/>
            </a:xfrm>
            <a:prstGeom prst="rect">
              <a:avLst/>
            </a:prstGeom>
            <a:noFill/>
            <a:ln w="9525">
              <a:noFill/>
              <a:miter lim="800000"/>
              <a:headEnd/>
              <a:tailEnd/>
            </a:ln>
            <a:effectLst/>
          </p:spPr>
        </p:pic>
        <p:pic>
          <p:nvPicPr>
            <p:cNvPr id="238594" name="Picture 2"/>
            <p:cNvPicPr>
              <a:picLocks noChangeAspect="1" noChangeArrowheads="1"/>
            </p:cNvPicPr>
            <p:nvPr/>
          </p:nvPicPr>
          <p:blipFill>
            <a:blip r:embed="rId5"/>
            <a:srcRect/>
            <a:stretch>
              <a:fillRect/>
            </a:stretch>
          </p:blipFill>
          <p:spPr bwMode="auto">
            <a:xfrm>
              <a:off x="5105400" y="3657600"/>
              <a:ext cx="1427163" cy="1292225"/>
            </a:xfrm>
            <a:prstGeom prst="rect">
              <a:avLst/>
            </a:prstGeom>
            <a:noFill/>
            <a:ln w="9525">
              <a:noFill/>
              <a:miter lim="800000"/>
              <a:headEnd/>
              <a:tailEnd/>
            </a:ln>
            <a:effectLst/>
          </p:spPr>
        </p:pic>
      </p:grpSp>
      <p:grpSp>
        <p:nvGrpSpPr>
          <p:cNvPr id="39" name="Group 38"/>
          <p:cNvGrpSpPr/>
          <p:nvPr/>
        </p:nvGrpSpPr>
        <p:grpSpPr>
          <a:xfrm rot="257404">
            <a:off x="2264857" y="5028407"/>
            <a:ext cx="2895600" cy="717708"/>
            <a:chOff x="2034233" y="2951101"/>
            <a:chExt cx="2895600" cy="717708"/>
          </a:xfrm>
        </p:grpSpPr>
        <p:sp>
          <p:nvSpPr>
            <p:cNvPr id="40" name="Rectangle 39"/>
            <p:cNvSpPr/>
            <p:nvPr/>
          </p:nvSpPr>
          <p:spPr>
            <a:xfrm rot="21591229">
              <a:off x="2459690" y="3022478"/>
              <a:ext cx="1666002" cy="646331"/>
            </a:xfrm>
            <a:prstGeom prst="rect">
              <a:avLst/>
            </a:prstGeom>
            <a:solidFill>
              <a:schemeClr val="bg1"/>
            </a:solidFill>
          </p:spPr>
          <p:txBody>
            <a:bodyPr wrap="square">
              <a:spAutoFit/>
            </a:bodyPr>
            <a:lstStyle/>
            <a:p>
              <a:r>
                <a:rPr lang="en-US" sz="3600" b="1" i="1" dirty="0" smtClean="0">
                  <a:ln>
                    <a:solidFill>
                      <a:schemeClr val="tx1"/>
                    </a:solidFill>
                  </a:ln>
                  <a:latin typeface="Tempus Sans ITC" pitchFamily="82" charset="0"/>
                </a:rPr>
                <a:t>4’ wide</a:t>
              </a:r>
            </a:p>
          </p:txBody>
        </p:sp>
        <p:cxnSp>
          <p:nvCxnSpPr>
            <p:cNvPr id="41" name="Straight Connector 40"/>
            <p:cNvCxnSpPr/>
            <p:nvPr/>
          </p:nvCxnSpPr>
          <p:spPr>
            <a:xfrm rot="21342596">
              <a:off x="2034233" y="2951101"/>
              <a:ext cx="2895600" cy="152400"/>
            </a:xfrm>
            <a:prstGeom prst="line">
              <a:avLst/>
            </a:prstGeom>
            <a:ln w="1016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3429000" y="6172200"/>
            <a:ext cx="2978701" cy="646331"/>
          </a:xfrm>
          <a:prstGeom prst="rect">
            <a:avLst/>
          </a:prstGeom>
          <a:noFill/>
        </p:spPr>
        <p:txBody>
          <a:bodyPr wrap="none" rtlCol="0">
            <a:spAutoFit/>
          </a:bodyPr>
          <a:lstStyle/>
          <a:p>
            <a:r>
              <a:rPr lang="en-US" sz="3600" b="1" i="1" dirty="0" smtClean="0">
                <a:ln>
                  <a:solidFill>
                    <a:schemeClr val="tx1"/>
                  </a:solidFill>
                </a:ln>
                <a:latin typeface="Tempus Sans ITC" pitchFamily="82" charset="0"/>
              </a:rPr>
              <a:t>made of wood</a:t>
            </a:r>
            <a:endParaRPr lang="en-US" sz="3600" b="1" i="1" dirty="0">
              <a:ln>
                <a:solidFill>
                  <a:schemeClr val="tx1"/>
                </a:solidFill>
              </a:ln>
              <a:latin typeface="Tempus Sans ITC" pitchFamily="82" charset="0"/>
            </a:endParaRPr>
          </a:p>
        </p:txBody>
      </p:sp>
      <p:sp>
        <p:nvSpPr>
          <p:cNvPr id="29" name="Oval 28"/>
          <p:cNvSpPr/>
          <p:nvPr/>
        </p:nvSpPr>
        <p:spPr>
          <a:xfrm>
            <a:off x="5410200" y="990600"/>
            <a:ext cx="16764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22"/>
                                        </p:tgtEl>
                                      </p:cBhvr>
                                      <p:by x="140000" y="140000"/>
                                    </p:animScale>
                                  </p:childTnLst>
                                </p:cTn>
                              </p:par>
                              <p:par>
                                <p:cTn id="7" presetID="42" presetClass="path" presetSubtype="0" accel="50000" decel="50000" fill="hold" nodeType="withEffect">
                                  <p:stCondLst>
                                    <p:cond delay="0"/>
                                  </p:stCondLst>
                                  <p:childTnLst>
                                    <p:animMotion origin="layout" path="M -3.33333E-6 -0.00555 L 0.15 0.11111 " pathEditMode="relative" rAng="0" ptsTypes="AA">
                                      <p:cBhvr>
                                        <p:cTn id="8" dur="1000" fill="hold"/>
                                        <p:tgtEl>
                                          <p:spTgt spid="22"/>
                                        </p:tgtEl>
                                        <p:attrNameLst>
                                          <p:attrName>ppt_x</p:attrName>
                                          <p:attrName>ppt_y</p:attrName>
                                        </p:attrNameLst>
                                      </p:cBhvr>
                                      <p:rCtr x="75" y="58"/>
                                    </p:animMotion>
                                  </p:childTnLst>
                                </p:cTn>
                              </p:par>
                              <p:par>
                                <p:cTn id="9" presetID="10" presetClass="exit" presetSubtype="0" fill="hold" grpId="0" nodeType="withEffect">
                                  <p:stCondLst>
                                    <p:cond delay="0"/>
                                  </p:stCondLst>
                                  <p:childTnLst>
                                    <p:animEffect transition="out" filter="fade">
                                      <p:cBhvr>
                                        <p:cTn id="10" dur="500"/>
                                        <p:tgtEl>
                                          <p:spTgt spid="21"/>
                                        </p:tgtEl>
                                      </p:cBhvr>
                                    </p:animEffect>
                                    <p:set>
                                      <p:cBhvr>
                                        <p:cTn id="11" dur="1" fill="hold">
                                          <p:stCondLst>
                                            <p:cond delay="499"/>
                                          </p:stCondLst>
                                        </p:cTn>
                                        <p:tgtEl>
                                          <p:spTgt spid="21"/>
                                        </p:tgtEl>
                                        <p:attrNameLst>
                                          <p:attrName>style.visibility</p:attrName>
                                        </p:attrNameLst>
                                      </p:cBhvr>
                                      <p:to>
                                        <p:strVal val="hidden"/>
                                      </p:to>
                                    </p:set>
                                  </p:childTnLst>
                                </p:cTn>
                              </p:par>
                              <p:par>
                                <p:cTn id="12" presetID="10" presetClass="exit" presetSubtype="0" fill="hold" nodeType="withEffect">
                                  <p:stCondLst>
                                    <p:cond delay="500"/>
                                  </p:stCondLst>
                                  <p:childTnLst>
                                    <p:animEffect transition="out" filter="fade">
                                      <p:cBhvr>
                                        <p:cTn id="13" dur="1000"/>
                                        <p:tgtEl>
                                          <p:spTgt spid="2"/>
                                        </p:tgtEl>
                                      </p:cBhvr>
                                    </p:animEffect>
                                    <p:set>
                                      <p:cBhvr>
                                        <p:cTn id="14" dur="1" fill="hold">
                                          <p:stCondLst>
                                            <p:cond delay="999"/>
                                          </p:stCondLst>
                                        </p:cTn>
                                        <p:tgtEl>
                                          <p:spTgt spid="2"/>
                                        </p:tgtEl>
                                        <p:attrNameLst>
                                          <p:attrName>style.visibility</p:attrName>
                                        </p:attrNameLst>
                                      </p:cBhvr>
                                      <p:to>
                                        <p:strVal val="hidden"/>
                                      </p:to>
                                    </p:set>
                                  </p:childTnLst>
                                </p:cTn>
                              </p:par>
                              <p:par>
                                <p:cTn id="15" presetID="10" presetClass="entr" presetSubtype="0" fill="hold" nodeType="withEffect">
                                  <p:stCondLst>
                                    <p:cond delay="50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1000"/>
                                        <p:tgtEl>
                                          <p:spTgt spid="27"/>
                                        </p:tgtEl>
                                      </p:cBhvr>
                                    </p:animEffect>
                                  </p:childTnLst>
                                </p:cTn>
                              </p:par>
                              <p:par>
                                <p:cTn id="18" presetID="10" presetClass="exit" presetSubtype="0" fill="hold" nodeType="withEffect">
                                  <p:stCondLst>
                                    <p:cond delay="500"/>
                                  </p:stCondLst>
                                  <p:childTnLst>
                                    <p:animEffect transition="out" filter="fade">
                                      <p:cBhvr>
                                        <p:cTn id="19" dur="1000"/>
                                        <p:tgtEl>
                                          <p:spTgt spid="22"/>
                                        </p:tgtEl>
                                      </p:cBhvr>
                                    </p:animEffect>
                                    <p:set>
                                      <p:cBhvr>
                                        <p:cTn id="20" dur="1" fill="hold">
                                          <p:stCondLst>
                                            <p:cond delay="999"/>
                                          </p:stCondLst>
                                        </p:cTn>
                                        <p:tgtEl>
                                          <p:spTgt spid="2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10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nodeType="clickEffect">
                                  <p:stCondLst>
                                    <p:cond delay="0"/>
                                  </p:stCondLst>
                                  <p:childTnLst>
                                    <p:animEffect transition="out" filter="fade">
                                      <p:cBhvr>
                                        <p:cTn id="34" dur="1000"/>
                                        <p:tgtEl>
                                          <p:spTgt spid="27"/>
                                        </p:tgtEl>
                                      </p:cBhvr>
                                    </p:animEffect>
                                    <p:set>
                                      <p:cBhvr>
                                        <p:cTn id="35" dur="1" fill="hold">
                                          <p:stCondLst>
                                            <p:cond delay="999"/>
                                          </p:stCondLst>
                                        </p:cTn>
                                        <p:tgtEl>
                                          <p:spTgt spid="27"/>
                                        </p:tgtEl>
                                        <p:attrNameLst>
                                          <p:attrName>style.visibility</p:attrName>
                                        </p:attrNameLst>
                                      </p:cBhvr>
                                      <p:to>
                                        <p:strVal val="hidden"/>
                                      </p:to>
                                    </p:set>
                                  </p:childTnLst>
                                </p:cTn>
                              </p:par>
                              <p:par>
                                <p:cTn id="36" presetID="10" presetClass="entr" presetSubtype="0"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1000"/>
                                        <p:tgtEl>
                                          <p:spTgt spid="31"/>
                                        </p:tgtEl>
                                      </p:cBhvr>
                                    </p:animEffect>
                                  </p:childTnLst>
                                </p:cTn>
                              </p:par>
                              <p:par>
                                <p:cTn id="39" presetID="10" presetClass="entr" presetSubtype="0" fill="hold"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1000"/>
                                        <p:tgtEl>
                                          <p:spTgt spid="54"/>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wipe(left)">
                                      <p:cBhvr>
                                        <p:cTn id="46" dur="1000"/>
                                        <p:tgtEl>
                                          <p:spTgt spid="56"/>
                                        </p:tgtEl>
                                      </p:cBhvr>
                                    </p:animEffect>
                                  </p:childTnLst>
                                </p:cTn>
                              </p:par>
                              <p:par>
                                <p:cTn id="47" presetID="10" presetClass="exit" presetSubtype="0" fill="hold" grpId="1" nodeType="withEffect">
                                  <p:stCondLst>
                                    <p:cond delay="0"/>
                                  </p:stCondLst>
                                  <p:childTnLst>
                                    <p:animEffect transition="out" filter="fade">
                                      <p:cBhvr>
                                        <p:cTn id="48" dur="1000"/>
                                        <p:tgtEl>
                                          <p:spTgt spid="29"/>
                                        </p:tgtEl>
                                      </p:cBhvr>
                                    </p:animEffect>
                                    <p:set>
                                      <p:cBhvr>
                                        <p:cTn id="49" dur="1" fill="hold">
                                          <p:stCondLst>
                                            <p:cond delay="999"/>
                                          </p:stCondLst>
                                        </p:cTn>
                                        <p:tgtEl>
                                          <p:spTgt spid="29"/>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6" presetClass="entr" presetSubtype="37" fill="hold" nodeType="clickEffect">
                                  <p:stCondLst>
                                    <p:cond delay="0"/>
                                  </p:stCondLst>
                                  <p:childTnLst>
                                    <p:set>
                                      <p:cBhvr>
                                        <p:cTn id="53" dur="1" fill="hold">
                                          <p:stCondLst>
                                            <p:cond delay="0"/>
                                          </p:stCondLst>
                                        </p:cTn>
                                        <p:tgtEl>
                                          <p:spTgt spid="38"/>
                                        </p:tgtEl>
                                        <p:attrNameLst>
                                          <p:attrName>style.visibility</p:attrName>
                                        </p:attrNameLst>
                                      </p:cBhvr>
                                      <p:to>
                                        <p:strVal val="visible"/>
                                      </p:to>
                                    </p:set>
                                    <p:animEffect transition="in" filter="barn(outVertical)">
                                      <p:cBhvr>
                                        <p:cTn id="54" dur="1000"/>
                                        <p:tgtEl>
                                          <p:spTgt spid="38"/>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37" fill="hold" nodeType="click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barn(outVertical)">
                                      <p:cBhvr>
                                        <p:cTn id="59" dur="1000"/>
                                        <p:tgtEl>
                                          <p:spTgt spid="39"/>
                                        </p:tgtEl>
                                      </p:cBhvr>
                                    </p:animEffect>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fade">
                                      <p:cBhvr>
                                        <p:cTn id="64" dur="1000"/>
                                        <p:tgtEl>
                                          <p:spTgt spid="53"/>
                                        </p:tgtEl>
                                      </p:cBhvr>
                                    </p:animEffect>
                                    <p:anim calcmode="lin" valueType="num">
                                      <p:cBhvr>
                                        <p:cTn id="65" dur="1000" fill="hold"/>
                                        <p:tgtEl>
                                          <p:spTgt spid="53"/>
                                        </p:tgtEl>
                                        <p:attrNameLst>
                                          <p:attrName>ppt_x</p:attrName>
                                        </p:attrNameLst>
                                      </p:cBhvr>
                                      <p:tavLst>
                                        <p:tav tm="0">
                                          <p:val>
                                            <p:strVal val="#ppt_x"/>
                                          </p:val>
                                        </p:tav>
                                        <p:tav tm="100000">
                                          <p:val>
                                            <p:strVal val="#ppt_x"/>
                                          </p:val>
                                        </p:tav>
                                      </p:tavLst>
                                    </p:anim>
                                    <p:anim calcmode="lin" valueType="num">
                                      <p:cBhvr>
                                        <p:cTn id="66"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nodeType="clickEffect">
                                  <p:stCondLst>
                                    <p:cond delay="0"/>
                                  </p:stCondLst>
                                  <p:childTnLst>
                                    <p:animEffect transition="out" filter="fade">
                                      <p:cBhvr>
                                        <p:cTn id="70" dur="500"/>
                                        <p:tgtEl>
                                          <p:spTgt spid="39"/>
                                        </p:tgtEl>
                                      </p:cBhvr>
                                    </p:animEffect>
                                    <p:set>
                                      <p:cBhvr>
                                        <p:cTn id="71" dur="1" fill="hold">
                                          <p:stCondLst>
                                            <p:cond delay="499"/>
                                          </p:stCondLst>
                                        </p:cTn>
                                        <p:tgtEl>
                                          <p:spTgt spid="39"/>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56"/>
                                        </p:tgtEl>
                                      </p:cBhvr>
                                    </p:animEffect>
                                    <p:set>
                                      <p:cBhvr>
                                        <p:cTn id="74" dur="1" fill="hold">
                                          <p:stCondLst>
                                            <p:cond delay="499"/>
                                          </p:stCondLst>
                                        </p:cTn>
                                        <p:tgtEl>
                                          <p:spTgt spid="56"/>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500"/>
                                        <p:tgtEl>
                                          <p:spTgt spid="38"/>
                                        </p:tgtEl>
                                      </p:cBhvr>
                                    </p:animEffect>
                                    <p:set>
                                      <p:cBhvr>
                                        <p:cTn id="77" dur="1" fill="hold">
                                          <p:stCondLst>
                                            <p:cond delay="499"/>
                                          </p:stCondLst>
                                        </p:cTn>
                                        <p:tgtEl>
                                          <p:spTgt spid="38"/>
                                        </p:tgtEl>
                                        <p:attrNameLst>
                                          <p:attrName>style.visibility</p:attrName>
                                        </p:attrNameLst>
                                      </p:cBhvr>
                                      <p:to>
                                        <p:strVal val="hidden"/>
                                      </p:to>
                                    </p:set>
                                  </p:childTnLst>
                                </p:cTn>
                              </p:par>
                              <p:par>
                                <p:cTn id="78" presetID="42" presetClass="path" presetSubtype="0" accel="50000" decel="50000" fill="hold" nodeType="withEffect">
                                  <p:stCondLst>
                                    <p:cond delay="0"/>
                                  </p:stCondLst>
                                  <p:childTnLst>
                                    <p:animMotion origin="layout" path="M 3.33333E-6 3.53661E-6 L -0.6 0.53453 " pathEditMode="relative" rAng="0" ptsTypes="AA">
                                      <p:cBhvr>
                                        <p:cTn id="79" dur="3000" fill="hold"/>
                                        <p:tgtEl>
                                          <p:spTgt spid="53"/>
                                        </p:tgtEl>
                                        <p:attrNameLst>
                                          <p:attrName>ppt_x</p:attrName>
                                          <p:attrName>ppt_y</p:attrName>
                                        </p:attrNameLst>
                                      </p:cBhvr>
                                      <p:rCtr x="-300" y="267"/>
                                    </p:animMotion>
                                  </p:childTnLst>
                                </p:cTn>
                              </p:par>
                              <p:par>
                                <p:cTn id="80" presetID="42" presetClass="path" presetSubtype="0" accel="50000" decel="50000" fill="hold" nodeType="withEffect">
                                  <p:stCondLst>
                                    <p:cond delay="0"/>
                                  </p:stCondLst>
                                  <p:childTnLst>
                                    <p:animMotion origin="layout" path="M -8.33333E-7 -1.11111E-6 L -0.6151 0.52778 " pathEditMode="relative" rAng="0" ptsTypes="AA">
                                      <p:cBhvr>
                                        <p:cTn id="81" dur="3000" fill="hold"/>
                                        <p:tgtEl>
                                          <p:spTgt spid="31"/>
                                        </p:tgtEl>
                                        <p:attrNameLst>
                                          <p:attrName>ppt_x</p:attrName>
                                          <p:attrName>ppt_y</p:attrName>
                                        </p:attrNameLst>
                                      </p:cBhvr>
                                      <p:rCtr x="-308" y="264"/>
                                    </p:animMotion>
                                  </p:childTnLst>
                                </p:cTn>
                              </p:par>
                              <p:par>
                                <p:cTn id="82" presetID="42" presetClass="path" presetSubtype="0" accel="50000" decel="50000" fill="hold" nodeType="withEffect">
                                  <p:stCondLst>
                                    <p:cond delay="0"/>
                                  </p:stCondLst>
                                  <p:childTnLst>
                                    <p:animMotion origin="layout" path="M 1.94444E-6 3.7037E-6 L -0.60295 0.50578 " pathEditMode="relative" rAng="0" ptsTypes="AA">
                                      <p:cBhvr>
                                        <p:cTn id="83" dur="3000" fill="hold"/>
                                        <p:tgtEl>
                                          <p:spTgt spid="54"/>
                                        </p:tgtEl>
                                        <p:attrNameLst>
                                          <p:attrName>ppt_x</p:attrName>
                                          <p:attrName>ppt_y</p:attrName>
                                        </p:attrNameLst>
                                      </p:cBhvr>
                                      <p:rCtr x="-302" y="253"/>
                                    </p:animMotion>
                                  </p:childTnLst>
                                </p:cTn>
                              </p:par>
                            </p:childTnLst>
                          </p:cTn>
                        </p:par>
                        <p:par>
                          <p:cTn id="84" fill="hold">
                            <p:stCondLst>
                              <p:cond delay="3000"/>
                            </p:stCondLst>
                            <p:childTnLst>
                              <p:par>
                                <p:cTn id="85" presetID="10" presetClass="exit" presetSubtype="0" fill="hold" nodeType="afterEffect">
                                  <p:stCondLst>
                                    <p:cond delay="0"/>
                                  </p:stCondLst>
                                  <p:childTnLst>
                                    <p:animEffect transition="out" filter="fade">
                                      <p:cBhvr>
                                        <p:cTn id="86" dur="1000"/>
                                        <p:tgtEl>
                                          <p:spTgt spid="31"/>
                                        </p:tgtEl>
                                      </p:cBhvr>
                                    </p:animEffect>
                                    <p:set>
                                      <p:cBhvr>
                                        <p:cTn id="87" dur="1" fill="hold">
                                          <p:stCondLst>
                                            <p:cond delay="999"/>
                                          </p:stCondLst>
                                        </p:cTn>
                                        <p:tgtEl>
                                          <p:spTgt spid="31"/>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1000"/>
                                        <p:tgtEl>
                                          <p:spTgt spid="53"/>
                                        </p:tgtEl>
                                      </p:cBhvr>
                                    </p:animEffect>
                                    <p:set>
                                      <p:cBhvr>
                                        <p:cTn id="90" dur="1" fill="hold">
                                          <p:stCondLst>
                                            <p:cond delay="999"/>
                                          </p:stCondLst>
                                        </p:cTn>
                                        <p:tgtEl>
                                          <p:spTgt spid="53"/>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fade">
                                      <p:cBhvr>
                                        <p:cTn id="93"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0" grpId="0"/>
      <p:bldP spid="56" grpId="0"/>
      <p:bldP spid="56" grpId="1"/>
      <p:bldP spid="29" grpId="0" animBg="1"/>
      <p:bldP spid="29" grpId="1" animBg="1"/>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9426178"/>
          </a:xfrm>
          <a:prstGeom prst="rect">
            <a:avLst/>
          </a:prstGeom>
        </p:spPr>
        <p:txBody>
          <a:bodyPr wrap="square">
            <a:spAutoFit/>
          </a:bodyPr>
          <a:lstStyle/>
          <a:p>
            <a:r>
              <a:rPr lang="en-US" dirty="0" smtClean="0">
                <a:hlinkClick r:id="rId2"/>
              </a:rPr>
              <a:t>http://heritage.uen.org/companies/Wce56eae76ecd1.shtml</a:t>
            </a:r>
            <a:endParaRPr lang="en-US" dirty="0" smtClean="0"/>
          </a:p>
          <a:p>
            <a:r>
              <a:rPr lang="en-US" dirty="0" smtClean="0"/>
              <a:t>	A major change in the pattern of Mormon immigration took place in 1856 in Iowa City, Iowa, with the development of a remarkable travel experiment in the history of the west--the handcart experience.  In 1854 the Chicago and Rock Island Railroad (C&amp;RI) reached the Mississippi River at Rock Island, Illinois; two years later the railroad bridged (or should one say </a:t>
            </a:r>
            <a:r>
              <a:rPr lang="en-US" dirty="0" err="1" smtClean="0"/>
              <a:t>trestled</a:t>
            </a:r>
            <a:r>
              <a:rPr lang="en-US" dirty="0" smtClean="0"/>
              <a:t>?) the Mississippi and connected with the Missouri and Mississippi Railroad that ran to Iowa City. Thereafter, through 1858, most European Mormon emigrants took various railroads from Atlantic ports, connecting with the C&amp;RI, directly to Iowa City, which became the main point of departure for the Rocky Mountains. (Beginning in 1859 most handcart pioneers took the Hannibal and St. Joseph Railroad to St. Joseph, Missouri, thence by riverboat to Florence [now North Omaha], Nebraska.)</a:t>
            </a:r>
          </a:p>
          <a:p>
            <a:r>
              <a:rPr lang="en-US" dirty="0" smtClean="0"/>
              <a:t>	Brigham Young, safely settled in Utah since 1847, had also decided to try this supposedly faster, easier, cheaper, and certainly more unusual way to bring thousands of European converts to Salt Lake City. While the Mormons were not the first to use some kind of carts going west (some gold-rushers, for example, had experimented with wheelbarrows and some who had moved into trans-Appalachia after the War of 1812 used handcarts), they were the first and only group to use them extensively, certainly the first to transport entire emigrant companies with them.</a:t>
            </a:r>
          </a:p>
          <a:p>
            <a:r>
              <a:rPr lang="en-US" dirty="0" smtClean="0"/>
              <a:t>	The Mormon open carts varied in size and were modeled after carts used by street sweepers; they were made almost entirely out of wood. They were generally six or seven feet long, the width of a wide track wagon, and carried about 500 pounds of flour, bedding, extra clothing, cooking utensils, and a tent. The carts could be pushed or pulled by hand. Some were painted with mottos and inscriptions like "Truth Will Prevail," "Merry Mormons," and "Zion's Express." Most companies also had a few ox-drawn wagons to carry extra supplies. These Mormons, mainly from England, Wales, and Scandinavia, landed in New York, Boston, and Philadelphia, and traveled by train via Chicago to Iowa City, Iowa.</a:t>
            </a:r>
          </a:p>
          <a:p>
            <a:r>
              <a:rPr lang="en-US" dirty="0" smtClean="0"/>
              <a:t>	Train travel was easier than travel by wagon, but it was far from luxurious. Trains averaged 20 miles an hour and had no sleeping accommodations or dining cars. Smoke and soot were everywhere, sanitation facilities were primitive, and schedules were erratic. Travelers had to provide their own food or pick it up en route. Many spent nights sitting up or in warehouses or barns. Some Mormons felt they were singled out for rude treatment by railway officials. Passenger cars sometimes caught fire or derailed. Some women gave birth en route. But on the emigrants came. (During the Civil War, because of wartime demands, rail travel became even more difficult and uncomfortable. Mormons often had to travel in cattle cars.1 Handcart emigrants crossed the Iowa River and went to the staging area that had been located on the banks of Clear Creek, 3 miles west of Iowa City, at a small settlement known as Clark's Mills, now called Coralville.</a:t>
            </a:r>
          </a:p>
          <a:p>
            <a:r>
              <a:rPr lang="en-US" dirty="0" smtClean="0"/>
              <a:t>	This famous experiment involved 2,962 people in 10 companies from 1856 through 1860, but only the first 7 companies, or 2,071 Saints (70 percent of the total), trod Iowa soil! The handcart company of 1859 entrained at New York City and reached St. Joseph, Missouri, on the Hannibal and St. Joseph Railroad, where they took a Missouri River riverboat to Florence, Nebraska. The C&amp;RI reached Council Bluffs in 1860 and handcart companies of that year (the last year of the handcart experiment) were able to ride the C&amp;RI all the way to Council Bluffs. With the exception of the fourth and fifth companies of 1856, the famous Martin and Willie companies, which started too late in the year and were trapped in Wyoming snows, the system was a success.</a:t>
            </a:r>
          </a:p>
          <a:p>
            <a:r>
              <a:rPr lang="en-US" dirty="0" smtClean="0"/>
              <a:t>	The first 7 companies made the 275-mile trip across Iowa from Iowa City, Iowa, to Florence, Nebraska, in from 21 to 39 days, averaging 25 days and 11 miles a day. The first company of 226 persons started out on June 9, 1856, led by the Birmingham Brass Band from England, and arrived in Utah September 26th. March music and singing kept the people together and helped ward off tedium and fatigue. The most popular of all songs was the famous "Handcart Song":</a:t>
            </a:r>
          </a:p>
          <a:p>
            <a:r>
              <a:rPr lang="en-US" dirty="0" smtClean="0"/>
              <a:t>			Some must push and some must pull</a:t>
            </a:r>
            <a:br>
              <a:rPr lang="en-US" dirty="0" smtClean="0"/>
            </a:br>
            <a:r>
              <a:rPr lang="en-US" dirty="0" smtClean="0"/>
              <a:t>			As we go marching up the hill,</a:t>
            </a:r>
            <a:br>
              <a:rPr lang="en-US" dirty="0" smtClean="0"/>
            </a:br>
            <a:r>
              <a:rPr lang="en-US" dirty="0" smtClean="0"/>
              <a:t>			As merrily on the way we go</a:t>
            </a:r>
            <a:br>
              <a:rPr lang="en-US" dirty="0" smtClean="0"/>
            </a:br>
            <a:r>
              <a:rPr lang="en-US" dirty="0" smtClean="0"/>
              <a:t>			Until we reach the valley, oh!</a:t>
            </a:r>
          </a:p>
          <a:p>
            <a:r>
              <a:rPr lang="en-US" dirty="0" smtClean="0"/>
              <a:t>	In Coralville, Iowa, the Daughters of the American Revolution have erected a bronzed tablet commemorating the handcart companies. It is located on the south side of the road just west of the intersection of Fifth Street and Tenth Avenue. Also in Coralville and the western part of Iowa City is the Mormon Trek Boulevard, a modern highway honoring these pioneers.</a:t>
            </a:r>
          </a:p>
          <a:p>
            <a:r>
              <a:rPr lang="en-US" dirty="0" smtClean="0"/>
              <a:t>	In 1976, in connection with the U.S. Bicentennial Celebration, a several-acre Mormon Handcart Park was developed in Coralville on ground owned by the University of Iowa, through funds provided by the Mormon Church. The site is near Clear Creek and U.S. 6, near the Hawkeye Court housing complex to the west of Mormon Trek Boulevard. There are three markers at this site having extensive text commemorating a pioneer campsite, pioneer burial ground, and the whole site in general.</a:t>
            </a:r>
          </a:p>
          <a:p>
            <a:r>
              <a:rPr lang="en-US" dirty="0" smtClean="0"/>
              <a:t>	Although the handcart pioneers did not know it before starting, Iowa roads were to be veritable "super highways" compared to what lay west of the Missouri. Like all Mormon pioneers before and after them, they used the best, most convenient roads and trails. Since at least 1846, when Brigham Young led the Saints across Iowa, there had been some kind of a road between Iowa City and Council Bluffs. In the beginning it had been a military road to Fort Des Moines, and later a territorial, state, mail, and coach route. Most of the handcart pioneer journals of 1856-1857 refer often to the good roads. In fact, had the Saints not been so poor, they could have ridden over the roads by stagecoach to the Missouri for about eleven dollars a person.</a:t>
            </a:r>
          </a:p>
          <a:p>
            <a:r>
              <a:rPr lang="en-US" dirty="0" smtClean="0"/>
              <a:t>	Today's Highway 6 generally follows this old trans-Iowa road as far as Redfield. From Coralville the pioneers passed through Homestead and South Amana, two German colonies established in 1854. (This part of Highway 6 up to Grinnell is also marked as the Hiawatha Pioneer Trail.) Passing through Marengo, Brooklyn, Grinnell, Newton, and Rising Sun, they reached Fort Des Moines. The old fort on the west bank of the Des Moines River was by then abandoned, but still standing. Near the intersection of Riverside Drive and Southwest First Street in Des Moines is a granite marker commemorating this old fort and part of the newly restored fort.</a:t>
            </a:r>
          </a:p>
          <a:p>
            <a:r>
              <a:rPr lang="en-US" dirty="0" smtClean="0"/>
              <a:t>	West of Des Moines, the Mormons proceeded via Adel to Redfield. West of Redfield, the old trail is only approximated by today's roads. From Redfield the pioneers went to Bear Grove. Merely a wide spot in the road today, Bear Grove was then an important coach stop and a place where the pioneers obtained necessary supplies.</a:t>
            </a:r>
          </a:p>
          <a:p>
            <a:r>
              <a:rPr lang="en-US" dirty="0" smtClean="0"/>
              <a:t>	From Bear Grove the Saints traveled the old military, or Dragoon Road, now largely nonexistent, to what is now Lewis, where they intersected the pioneer trail of 1846 and followed it directly to Council Bluffs. There, crossing the Missouri by ferry, they arrived at the new staging ground in Florence, Nebraska, and made final preparations to go to the Salt Lake Valley.</a:t>
            </a:r>
          </a:p>
          <a:p>
            <a:r>
              <a:rPr lang="en-US" dirty="0" smtClean="0"/>
              <a:t>	In the Lewis, Iowa, town park, there are two markers commemorating the Mormon Trail. One is a section of a telephone pole with "Mormon Trail" carved into it; a few yards away is a handsome bronze marker that was placed by the Daughters of the American Revolution in 1917.</a:t>
            </a:r>
          </a:p>
          <a:p>
            <a:r>
              <a:rPr lang="en-US" dirty="0" smtClean="0"/>
              <a:t>	In the Trans-Missouri west, the </a:t>
            </a:r>
            <a:r>
              <a:rPr lang="en-US" dirty="0" err="1" smtClean="0"/>
              <a:t>handcarters</a:t>
            </a:r>
            <a:r>
              <a:rPr lang="en-US" dirty="0" smtClean="0"/>
              <a:t> followed the established Mormon Trail into their new Zion and, as previously noted, most of these companies made it safely there. Across Nebraska all the of the handcart companies made the journey successfully. Their route and general experiences were much like other </a:t>
            </a:r>
            <a:r>
              <a:rPr lang="en-US" dirty="0" err="1" smtClean="0"/>
              <a:t>westering</a:t>
            </a:r>
            <a:r>
              <a:rPr lang="en-US" dirty="0" smtClean="0"/>
              <a:t> Mormons. They did move faster and, of course, suffered less from accidents occasioned by draft animals, heavy wagons, and stampedes. Costs were reduced by about one-third. </a:t>
            </a:r>
            <a:r>
              <a:rPr lang="en-US" dirty="0" err="1" smtClean="0"/>
              <a:t>Handcarters</a:t>
            </a:r>
            <a:r>
              <a:rPr lang="en-US" dirty="0" smtClean="0"/>
              <a:t> were able to transport less food, far few belongings, and of course, could neither ride in the carts nor sleep in them. Handcart companies also seemed to have a higher percentage of European emigrants; one company was largely Welsh, one Scandinavian, and in one, nine different languages were spoken. And most also made it successfully across Wyoming.</a:t>
            </a:r>
          </a:p>
          <a:p>
            <a:r>
              <a:rPr lang="en-US" dirty="0" smtClean="0"/>
              <a:t>	The joy of the success of this new, faster, and cheaper way of immigrating soon turned to sorrow with the tragic experience of the Willie and Martin companies, the 4th and 5th companies of 1856. When they arrived on the Missouri River, they found their carts were not yet prepared. Some wisely thought they should postpone the crossing of the plains that year, but such wisdom was decried by others as evidence of a weak faith. So, after a delay and with some carts made of green wood, the two companies headed west.</a:t>
            </a:r>
          </a:p>
          <a:p>
            <a:r>
              <a:rPr lang="en-US" dirty="0" smtClean="0"/>
              <a:t>	After reaching what is now Wyoming, they were caught in an early snowstorm. Among the Martin company of 576, a total of 145 (about 25 percent) died of exposure across Wyoming, as many as thirteen a night. Most could not be buried because the ground was so frozen. This company reached what has become known as Martin's Cove about November 3rd. It was 2 miles west of Devil's Gate. On the 6th, the temperature dropped to eleven degrees below zero. It was here a rescue party from Utah finally reached this company. Across Wyoming the Willie's company lost 77 persons (about 19 percent) out of 404. They managed to push on to a camp on Rock Creek where they awaited rescue, a rescue that came near the end of October.</a:t>
            </a:r>
          </a:p>
          <a:p>
            <a:r>
              <a:rPr lang="en-US" dirty="0" smtClean="0"/>
              <a:t>	The handcart experiment continued in 1857, and worked well until it ended in 1860. In 1857, for example, an attempt was made across Nebraska to establish supply stations for the benefit of </a:t>
            </a:r>
            <a:r>
              <a:rPr lang="en-US" dirty="0" err="1" smtClean="0"/>
              <a:t>handcarters</a:t>
            </a:r>
            <a:r>
              <a:rPr lang="en-US" dirty="0" smtClean="0"/>
              <a:t>. This effort had just gotten under way when the cancellation of a government contract ended it. Thereafter, the handcart companies replenished their supplies as best they could, sometimes receiving supplies sent out from Salt Lake City, and buying what they needed from the ever-growing number of supply stations, forts, and trading posts along the trail.</a:t>
            </a:r>
          </a:p>
          <a:p>
            <a:r>
              <a:rPr lang="en-US" dirty="0" smtClean="0"/>
              <a:t>	The handcart company of 1859 experienced what this author (Stan Kimball) considers the most bizarre trail experience of the entire Mormon immigration. Near Devil's Gate, in what is now Wyoming, the Mormons met a group of Indians who had just won a battle with another tribe. "The victorious tribe were [Sic] parading around with scalps suspended on sticks which they held high in the air. They had a number of prisoners. They invited a number of us boys to go to their camp that night to witness them torture to death their prisoners. However, we respectfully declined."</a:t>
            </a:r>
          </a:p>
          <a:p>
            <a:r>
              <a:rPr lang="en-US" dirty="0" smtClean="0"/>
              <a:t>	In summary, about 3,000 emigrants in 10 companies were transported west between 1856 and 1860, in 653 carts and 50 supply wagons. Generally, they traveled successfully, and cheaper and faster than wagon trains. The handcart era ended after 1860, when the Mormons switched to large church ox-team trains sent out from Salt Lake City to haul emigrants and freight west from the Missouri and other points. (This change is detailed in "Church Team Emigrants, 1860- 1868.")</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http://heritage.uen.org/companies/Wce56eae76ecd1.shtml</a:t>
            </a:r>
            <a:endParaRPr lang="en-US" dirty="0" smtClean="0"/>
          </a:p>
          <a:p>
            <a:endParaRPr lang="en-US" dirty="0" smtClean="0"/>
          </a:p>
          <a:p>
            <a:endParaRPr lang="en-US" dirty="0" smtClean="0"/>
          </a:p>
          <a:p>
            <a:endParaRPr lang="en-US" dirty="0" smtClean="0"/>
          </a:p>
          <a:p>
            <a:endParaRPr lang="en-US" dirty="0"/>
          </a:p>
        </p:txBody>
      </p:sp>
      <p:pic>
        <p:nvPicPr>
          <p:cNvPr id="236547" name="Picture 3"/>
          <p:cNvPicPr>
            <a:picLocks noChangeAspect="1" noChangeArrowheads="1"/>
          </p:cNvPicPr>
          <p:nvPr/>
        </p:nvPicPr>
        <p:blipFill>
          <a:blip r:embed="rId3"/>
          <a:srcRect l="56135" t="32479" r="13450" b="31865"/>
          <a:stretch>
            <a:fillRect/>
          </a:stretch>
        </p:blipFill>
        <p:spPr bwMode="auto">
          <a:xfrm>
            <a:off x="1447800" y="1524000"/>
            <a:ext cx="6705600" cy="44196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566928"/>
            <a:ext cx="9144000" cy="523220"/>
          </a:xfrm>
          <a:prstGeom prst="rect">
            <a:avLst/>
          </a:prstGeom>
        </p:spPr>
        <p:txBody>
          <a:bodyPr wrap="square">
            <a:spAutoFit/>
          </a:bodyPr>
          <a:lstStyle/>
          <a:p>
            <a:pPr algn="ctr"/>
            <a:r>
              <a:rPr lang="en-US" sz="2800" b="1" dirty="0" smtClean="0"/>
              <a:t>August 1856: Mary &amp; guardians join Hunt Wagon Company </a:t>
            </a:r>
          </a:p>
        </p:txBody>
      </p:sp>
      <p:pic>
        <p:nvPicPr>
          <p:cNvPr id="25" name="Picture 2"/>
          <p:cNvPicPr>
            <a:picLocks noChangeAspect="1" noChangeArrowheads="1"/>
          </p:cNvPicPr>
          <p:nvPr/>
        </p:nvPicPr>
        <p:blipFill>
          <a:blip r:embed="rId2"/>
          <a:srcRect t="19133" r="28445" b="32732"/>
          <a:stretch>
            <a:fillRect/>
          </a:stretch>
        </p:blipFill>
        <p:spPr bwMode="auto">
          <a:xfrm>
            <a:off x="0" y="4199860"/>
            <a:ext cx="9144000" cy="2658140"/>
          </a:xfrm>
          <a:prstGeom prst="rect">
            <a:avLst/>
          </a:prstGeom>
          <a:noFill/>
          <a:ln w="50800">
            <a:solidFill>
              <a:schemeClr val="tx1"/>
            </a:solidFill>
            <a:miter lim="800000"/>
            <a:headEnd/>
            <a:tailEnd/>
          </a:ln>
          <a:effectLst/>
        </p:spPr>
      </p:pic>
      <p:sp>
        <p:nvSpPr>
          <p:cNvPr id="29" name="TextBox 28"/>
          <p:cNvSpPr txBox="1"/>
          <p:nvPr/>
        </p:nvSpPr>
        <p:spPr>
          <a:xfrm rot="19259443">
            <a:off x="7814311" y="4988967"/>
            <a:ext cx="1276054" cy="622414"/>
          </a:xfrm>
          <a:prstGeom prst="rect">
            <a:avLst/>
          </a:prstGeom>
          <a:solidFill>
            <a:srgbClr val="D48E82"/>
          </a:solidFill>
          <a:ln w="38100">
            <a:solidFill>
              <a:schemeClr val="tx1"/>
            </a:solidFill>
          </a:ln>
        </p:spPr>
        <p:txBody>
          <a:bodyPr wrap="none" rtlCol="0">
            <a:spAutoFit/>
          </a:bodyPr>
          <a:lstStyle/>
          <a:p>
            <a:pPr algn="ctr">
              <a:lnSpc>
                <a:spcPts val="2000"/>
              </a:lnSpc>
            </a:pPr>
            <a:r>
              <a:rPr lang="en-US" sz="2400" b="1" dirty="0" smtClean="0"/>
              <a:t>Aug 31-</a:t>
            </a:r>
          </a:p>
          <a:p>
            <a:pPr algn="ctr">
              <a:lnSpc>
                <a:spcPts val="2000"/>
              </a:lnSpc>
            </a:pPr>
            <a:r>
              <a:rPr lang="en-US" sz="2400" b="1" dirty="0" smtClean="0"/>
              <a:t>Florence</a:t>
            </a:r>
            <a:endParaRPr lang="en-US" sz="2400" b="1" dirty="0"/>
          </a:p>
        </p:txBody>
      </p:sp>
      <p:pic>
        <p:nvPicPr>
          <p:cNvPr id="239618" name="Picture 2" descr="Image result for mormon handcarts"/>
          <p:cNvPicPr>
            <a:picLocks noChangeAspect="1" noChangeArrowheads="1"/>
          </p:cNvPicPr>
          <p:nvPr/>
        </p:nvPicPr>
        <p:blipFill>
          <a:blip r:embed="rId3"/>
          <a:srcRect l="-2198" t="19687" b="23042"/>
          <a:stretch>
            <a:fillRect/>
          </a:stretch>
        </p:blipFill>
        <p:spPr bwMode="auto">
          <a:xfrm flipH="1">
            <a:off x="6210300" y="1676400"/>
            <a:ext cx="3543300" cy="2438400"/>
          </a:xfrm>
          <a:prstGeom prst="rect">
            <a:avLst/>
          </a:prstGeom>
          <a:noFill/>
        </p:spPr>
      </p:pic>
      <p:sp>
        <p:nvSpPr>
          <p:cNvPr id="33" name="Freeform 32"/>
          <p:cNvSpPr/>
          <p:nvPr/>
        </p:nvSpPr>
        <p:spPr>
          <a:xfrm>
            <a:off x="4718957" y="5355771"/>
            <a:ext cx="3869872" cy="938893"/>
          </a:xfrm>
          <a:custGeom>
            <a:avLst/>
            <a:gdLst>
              <a:gd name="connsiteX0" fmla="*/ 3869872 w 3869872"/>
              <a:gd name="connsiteY0" fmla="*/ 620486 h 938893"/>
              <a:gd name="connsiteX1" fmla="*/ 3380014 w 3869872"/>
              <a:gd name="connsiteY1" fmla="*/ 751115 h 938893"/>
              <a:gd name="connsiteX2" fmla="*/ 2612572 w 3869872"/>
              <a:gd name="connsiteY2" fmla="*/ 930729 h 938893"/>
              <a:gd name="connsiteX3" fmla="*/ 2008414 w 3869872"/>
              <a:gd name="connsiteY3" fmla="*/ 800100 h 938893"/>
              <a:gd name="connsiteX4" fmla="*/ 1600200 w 3869872"/>
              <a:gd name="connsiteY4" fmla="*/ 636815 h 938893"/>
              <a:gd name="connsiteX5" fmla="*/ 1159329 w 3869872"/>
              <a:gd name="connsiteY5" fmla="*/ 636815 h 938893"/>
              <a:gd name="connsiteX6" fmla="*/ 538843 w 3869872"/>
              <a:gd name="connsiteY6" fmla="*/ 261258 h 938893"/>
              <a:gd name="connsiteX7" fmla="*/ 0 w 3869872"/>
              <a:gd name="connsiteY7" fmla="*/ 0 h 93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872" h="938893">
                <a:moveTo>
                  <a:pt x="3869872" y="620486"/>
                </a:moveTo>
                <a:cubicBezTo>
                  <a:pt x="3729718" y="659947"/>
                  <a:pt x="3589564" y="699408"/>
                  <a:pt x="3380014" y="751115"/>
                </a:cubicBezTo>
                <a:cubicBezTo>
                  <a:pt x="3170464" y="802822"/>
                  <a:pt x="2841172" y="922565"/>
                  <a:pt x="2612572" y="930729"/>
                </a:cubicBezTo>
                <a:cubicBezTo>
                  <a:pt x="2383972" y="938893"/>
                  <a:pt x="2177143" y="849086"/>
                  <a:pt x="2008414" y="800100"/>
                </a:cubicBezTo>
                <a:cubicBezTo>
                  <a:pt x="1839685" y="751114"/>
                  <a:pt x="1741714" y="664029"/>
                  <a:pt x="1600200" y="636815"/>
                </a:cubicBezTo>
                <a:cubicBezTo>
                  <a:pt x="1458686" y="609601"/>
                  <a:pt x="1336222" y="699408"/>
                  <a:pt x="1159329" y="636815"/>
                </a:cubicBezTo>
                <a:cubicBezTo>
                  <a:pt x="982436" y="574222"/>
                  <a:pt x="732064" y="367394"/>
                  <a:pt x="538843" y="261258"/>
                </a:cubicBezTo>
                <a:cubicBezTo>
                  <a:pt x="345622" y="155122"/>
                  <a:pt x="92528" y="68036"/>
                  <a:pt x="0" y="0"/>
                </a:cubicBezTo>
              </a:path>
            </a:pathLst>
          </a:custGeom>
          <a:ln w="101600">
            <a:solidFill>
              <a:srgbClr val="FFFF00"/>
            </a:solidFill>
            <a:prstDash val="sysDot"/>
          </a:ln>
          <a:effectLst>
            <a:outerShdw dist="50800" dir="12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5-Point Star 25"/>
          <p:cNvSpPr/>
          <p:nvPr/>
        </p:nvSpPr>
        <p:spPr>
          <a:xfrm>
            <a:off x="84582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9" name="Freeform 38"/>
          <p:cNvSpPr/>
          <p:nvPr/>
        </p:nvSpPr>
        <p:spPr>
          <a:xfrm>
            <a:off x="3764280" y="4954385"/>
            <a:ext cx="874222" cy="349135"/>
          </a:xfrm>
          <a:custGeom>
            <a:avLst/>
            <a:gdLst>
              <a:gd name="connsiteX0" fmla="*/ 874222 w 874222"/>
              <a:gd name="connsiteY0" fmla="*/ 349135 h 349135"/>
              <a:gd name="connsiteX1" fmla="*/ 732905 w 874222"/>
              <a:gd name="connsiteY1" fmla="*/ 141317 h 349135"/>
              <a:gd name="connsiteX2" fmla="*/ 550025 w 874222"/>
              <a:gd name="connsiteY2" fmla="*/ 74815 h 349135"/>
              <a:gd name="connsiteX3" fmla="*/ 292331 w 874222"/>
              <a:gd name="connsiteY3" fmla="*/ 33251 h 349135"/>
              <a:gd name="connsiteX4" fmla="*/ 26324 w 874222"/>
              <a:gd name="connsiteY4" fmla="*/ 0 h 34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2" h="349135">
                <a:moveTo>
                  <a:pt x="874222" y="349135"/>
                </a:moveTo>
                <a:cubicBezTo>
                  <a:pt x="830580" y="268086"/>
                  <a:pt x="786938" y="187037"/>
                  <a:pt x="732905" y="141317"/>
                </a:cubicBezTo>
                <a:cubicBezTo>
                  <a:pt x="678872" y="95597"/>
                  <a:pt x="623454" y="92826"/>
                  <a:pt x="550025" y="74815"/>
                </a:cubicBezTo>
                <a:cubicBezTo>
                  <a:pt x="476596" y="56804"/>
                  <a:pt x="379615" y="45720"/>
                  <a:pt x="292331" y="33251"/>
                </a:cubicBezTo>
                <a:cubicBezTo>
                  <a:pt x="205048" y="20782"/>
                  <a:pt x="0" y="56804"/>
                  <a:pt x="26324" y="0"/>
                </a:cubicBezTo>
              </a:path>
            </a:pathLst>
          </a:custGeom>
          <a:ln w="101600">
            <a:solidFill>
              <a:srgbClr val="FFFF00"/>
            </a:solidFill>
            <a:prstDash val="sysDot"/>
          </a:ln>
          <a:effectLst>
            <a:outerShdw dist="508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4495800" y="5105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42" name="Picture 1"/>
          <p:cNvPicPr>
            <a:picLocks noChangeAspect="1" noChangeArrowheads="1"/>
          </p:cNvPicPr>
          <p:nvPr/>
        </p:nvPicPr>
        <p:blipFill>
          <a:blip r:embed="rId4"/>
          <a:srcRect l="1613" r="37097" b="20271"/>
          <a:stretch>
            <a:fillRect/>
          </a:stretch>
        </p:blipFill>
        <p:spPr bwMode="auto">
          <a:xfrm flipH="1">
            <a:off x="4191000" y="1600200"/>
            <a:ext cx="3886200" cy="2454443"/>
          </a:xfrm>
          <a:prstGeom prst="rect">
            <a:avLst/>
          </a:prstGeom>
          <a:noFill/>
          <a:ln w="9525">
            <a:noFill/>
            <a:miter lim="800000"/>
            <a:headEnd/>
            <a:tailEnd/>
          </a:ln>
          <a:effectLst/>
        </p:spPr>
      </p:pic>
      <p:sp>
        <p:nvSpPr>
          <p:cNvPr id="37" name="TextBox 36"/>
          <p:cNvSpPr txBox="1"/>
          <p:nvPr/>
        </p:nvSpPr>
        <p:spPr>
          <a:xfrm rot="19796224">
            <a:off x="3493331" y="3656805"/>
            <a:ext cx="3741152" cy="348813"/>
          </a:xfrm>
          <a:prstGeom prst="rect">
            <a:avLst/>
          </a:prstGeom>
          <a:solidFill>
            <a:srgbClr val="D48E82"/>
          </a:solidFill>
        </p:spPr>
        <p:txBody>
          <a:bodyPr wrap="none" rtlCol="0">
            <a:spAutoFit/>
          </a:bodyPr>
          <a:lstStyle/>
          <a:p>
            <a:pPr algn="ctr">
              <a:lnSpc>
                <a:spcPts val="2000"/>
              </a:lnSpc>
            </a:pPr>
            <a:r>
              <a:rPr lang="en-US" sz="2400" b="1" dirty="0" smtClean="0"/>
              <a:t>Oct 24 - Independence Rock</a:t>
            </a:r>
            <a:endParaRPr lang="en-US" sz="2400" b="1" dirty="0"/>
          </a:p>
        </p:txBody>
      </p:sp>
      <p:sp>
        <p:nvSpPr>
          <p:cNvPr id="36" name="TextBox 35"/>
          <p:cNvSpPr txBox="1"/>
          <p:nvPr/>
        </p:nvSpPr>
        <p:spPr>
          <a:xfrm rot="19711917">
            <a:off x="4717315" y="4326934"/>
            <a:ext cx="2370714" cy="348813"/>
          </a:xfrm>
          <a:prstGeom prst="rect">
            <a:avLst/>
          </a:prstGeom>
          <a:solidFill>
            <a:srgbClr val="D48E82"/>
          </a:solidFill>
        </p:spPr>
        <p:txBody>
          <a:bodyPr wrap="none" rtlCol="0">
            <a:spAutoFit/>
          </a:bodyPr>
          <a:lstStyle/>
          <a:p>
            <a:pPr algn="ctr">
              <a:lnSpc>
                <a:spcPts val="2000"/>
              </a:lnSpc>
            </a:pPr>
            <a:r>
              <a:rPr lang="en-US" sz="2400" b="1" dirty="0" smtClean="0"/>
              <a:t>Oct 9 - F. Laramie</a:t>
            </a:r>
            <a:endParaRPr lang="en-US" sz="2400" b="1" dirty="0"/>
          </a:p>
        </p:txBody>
      </p:sp>
      <p:sp>
        <p:nvSpPr>
          <p:cNvPr id="38" name="5-Point Star 37"/>
          <p:cNvSpPr/>
          <p:nvPr/>
        </p:nvSpPr>
        <p:spPr>
          <a:xfrm>
            <a:off x="3581400" y="4724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Rectangle 20"/>
          <p:cNvSpPr/>
          <p:nvPr/>
        </p:nvSpPr>
        <p:spPr>
          <a:xfrm>
            <a:off x="0" y="1066800"/>
            <a:ext cx="9144000" cy="523220"/>
          </a:xfrm>
          <a:prstGeom prst="rect">
            <a:avLst/>
          </a:prstGeom>
        </p:spPr>
        <p:txBody>
          <a:bodyPr wrap="square">
            <a:spAutoFit/>
          </a:bodyPr>
          <a:lstStyle/>
          <a:p>
            <a:r>
              <a:rPr lang="en-US" sz="2800" b="1" dirty="0" smtClean="0"/>
              <a:t> Hunt wagons follow Willie &amp; Martin Handcart Companies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21600000">
                                      <p:cBhvr>
                                        <p:cTn id="6" dur="1000" fill="hold"/>
                                        <p:tgtEl>
                                          <p:spTgt spid="26"/>
                                        </p:tgtEl>
                                        <p:attrNameLst>
                                          <p:attrName>r</p:attrName>
                                        </p:attrNameLst>
                                      </p:cBhvr>
                                    </p:animRot>
                                  </p:childTnLst>
                                </p:cTn>
                              </p:par>
                              <p:par>
                                <p:cTn id="7" presetID="10" presetClass="entr" presetSubtype="0" fill="hold" grpId="0"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fade">
                                      <p:cBhvr>
                                        <p:cTn id="9" dur="1000"/>
                                        <p:tgtEl>
                                          <p:spTgt spid="29"/>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39618"/>
                                        </p:tgtEl>
                                        <p:attrNameLst>
                                          <p:attrName>style.visibility</p:attrName>
                                        </p:attrNameLst>
                                      </p:cBhvr>
                                      <p:to>
                                        <p:strVal val="visible"/>
                                      </p:to>
                                    </p:set>
                                    <p:animEffect transition="in" filter="fade">
                                      <p:cBhvr>
                                        <p:cTn id="13" dur="1000"/>
                                        <p:tgtEl>
                                          <p:spTgt spid="23961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ipe(right)">
                                      <p:cBhvr>
                                        <p:cTn id="18" dur="3000"/>
                                        <p:tgtEl>
                                          <p:spTgt spid="33"/>
                                        </p:tgtEl>
                                      </p:cBhvr>
                                    </p:animEffect>
                                  </p:childTnLst>
                                </p:cTn>
                              </p:par>
                              <p:par>
                                <p:cTn id="19" presetID="63" presetClass="path" presetSubtype="0" accel="50000" decel="50000" fill="hold" nodeType="withEffect">
                                  <p:stCondLst>
                                    <p:cond delay="0"/>
                                  </p:stCondLst>
                                  <p:childTnLst>
                                    <p:animMotion origin="layout" path="M 0 -1.11111E-6 L -0.17292 0.01111 " pathEditMode="relative" rAng="0" ptsTypes="AA">
                                      <p:cBhvr>
                                        <p:cTn id="20" dur="5000" fill="hold"/>
                                        <p:tgtEl>
                                          <p:spTgt spid="239618"/>
                                        </p:tgtEl>
                                        <p:attrNameLst>
                                          <p:attrName>ppt_x</p:attrName>
                                          <p:attrName>ppt_y</p:attrName>
                                        </p:attrNameLst>
                                      </p:cBhvr>
                                      <p:rCtr x="-86" y="6"/>
                                    </p:animMotion>
                                  </p:childTnLst>
                                </p:cTn>
                              </p:par>
                            </p:childTnLst>
                          </p:cTn>
                        </p:par>
                        <p:par>
                          <p:cTn id="21" fill="hold">
                            <p:stCondLst>
                              <p:cond delay="5000"/>
                            </p:stCondLst>
                            <p:childTnLst>
                              <p:par>
                                <p:cTn id="22" presetID="49" presetClass="entr" presetSubtype="0" decel="100000"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 calcmode="lin" valueType="num">
                                      <p:cBhvr>
                                        <p:cTn id="26" dur="1000" fill="hold"/>
                                        <p:tgtEl>
                                          <p:spTgt spid="35"/>
                                        </p:tgtEl>
                                        <p:attrNameLst>
                                          <p:attrName>style.rotation</p:attrName>
                                        </p:attrNameLst>
                                      </p:cBhvr>
                                      <p:tavLst>
                                        <p:tav tm="0">
                                          <p:val>
                                            <p:fltVal val="360"/>
                                          </p:val>
                                        </p:tav>
                                        <p:tav tm="100000">
                                          <p:val>
                                            <p:fltVal val="0"/>
                                          </p:val>
                                        </p:tav>
                                      </p:tavLst>
                                    </p:anim>
                                    <p:animEffect transition="in" filter="fade">
                                      <p:cBhvr>
                                        <p:cTn id="27" dur="1000"/>
                                        <p:tgtEl>
                                          <p:spTgt spid="3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wipe(right)">
                                      <p:cBhvr>
                                        <p:cTn id="35" dur="2000"/>
                                        <p:tgtEl>
                                          <p:spTgt spid="39"/>
                                        </p:tgtEl>
                                      </p:cBhvr>
                                    </p:animEffect>
                                  </p:childTnLst>
                                </p:cTn>
                              </p:par>
                              <p:par>
                                <p:cTn id="36" presetID="35" presetClass="path" presetSubtype="0" accel="50000" decel="50000" fill="hold" nodeType="withEffect">
                                  <p:stCondLst>
                                    <p:cond delay="0"/>
                                  </p:stCondLst>
                                  <p:childTnLst>
                                    <p:animMotion origin="layout" path="M -0.17291 0.01111 L -0.29791 0.01111 " pathEditMode="relative" rAng="0" ptsTypes="AA">
                                      <p:cBhvr>
                                        <p:cTn id="37" dur="3000" fill="hold"/>
                                        <p:tgtEl>
                                          <p:spTgt spid="239618"/>
                                        </p:tgtEl>
                                        <p:attrNameLst>
                                          <p:attrName>ppt_x</p:attrName>
                                          <p:attrName>ppt_y</p:attrName>
                                        </p:attrNameLst>
                                      </p:cBhvr>
                                      <p:rCtr x="-63" y="0"/>
                                    </p:animMotion>
                                  </p:childTnLst>
                                </p:cTn>
                              </p:par>
                              <p:par>
                                <p:cTn id="38" presetID="10" presetClass="exit" presetSubtype="0" fill="hold" nodeType="withEffect">
                                  <p:stCondLst>
                                    <p:cond delay="0"/>
                                  </p:stCondLst>
                                  <p:childTnLst>
                                    <p:animEffect transition="out" filter="fade">
                                      <p:cBhvr>
                                        <p:cTn id="39" dur="3000"/>
                                        <p:tgtEl>
                                          <p:spTgt spid="239618"/>
                                        </p:tgtEl>
                                      </p:cBhvr>
                                    </p:animEffect>
                                    <p:set>
                                      <p:cBhvr>
                                        <p:cTn id="40" dur="1" fill="hold">
                                          <p:stCondLst>
                                            <p:cond delay="2999"/>
                                          </p:stCondLst>
                                        </p:cTn>
                                        <p:tgtEl>
                                          <p:spTgt spid="239618"/>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3000"/>
                                        <p:tgtEl>
                                          <p:spTgt spid="42"/>
                                        </p:tgtEl>
                                      </p:cBhvr>
                                    </p:animEffect>
                                  </p:childTnLst>
                                </p:cTn>
                              </p:par>
                              <p:par>
                                <p:cTn id="44" presetID="35" presetClass="path" presetSubtype="0" accel="50000" decel="50000" fill="hold" nodeType="withEffect">
                                  <p:stCondLst>
                                    <p:cond delay="0"/>
                                  </p:stCondLst>
                                  <p:childTnLst>
                                    <p:animMotion origin="layout" path="M 0.02917 0.02107 L -0.125 0.01991 " pathEditMode="relative" rAng="0" ptsTypes="AA">
                                      <p:cBhvr>
                                        <p:cTn id="45" dur="3000" fill="hold"/>
                                        <p:tgtEl>
                                          <p:spTgt spid="42"/>
                                        </p:tgtEl>
                                        <p:attrNameLst>
                                          <p:attrName>ppt_x</p:attrName>
                                          <p:attrName>ppt_y</p:attrName>
                                        </p:attrNameLst>
                                      </p:cBhvr>
                                      <p:rCtr x="-77" y="-1"/>
                                    </p:animMotion>
                                  </p:childTnLst>
                                </p:cTn>
                              </p:par>
                            </p:childTnLst>
                          </p:cTn>
                        </p:par>
                        <p:par>
                          <p:cTn id="46" fill="hold">
                            <p:stCondLst>
                              <p:cond delay="3000"/>
                            </p:stCondLst>
                            <p:childTnLst>
                              <p:par>
                                <p:cTn id="47" presetID="49" presetClass="entr" presetSubtype="0" decel="100000"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p:cTn id="49" dur="1000" fill="hold"/>
                                        <p:tgtEl>
                                          <p:spTgt spid="38"/>
                                        </p:tgtEl>
                                        <p:attrNameLst>
                                          <p:attrName>ppt_w</p:attrName>
                                        </p:attrNameLst>
                                      </p:cBhvr>
                                      <p:tavLst>
                                        <p:tav tm="0">
                                          <p:val>
                                            <p:fltVal val="0"/>
                                          </p:val>
                                        </p:tav>
                                        <p:tav tm="100000">
                                          <p:val>
                                            <p:strVal val="#ppt_w"/>
                                          </p:val>
                                        </p:tav>
                                      </p:tavLst>
                                    </p:anim>
                                    <p:anim calcmode="lin" valueType="num">
                                      <p:cBhvr>
                                        <p:cTn id="50" dur="1000" fill="hold"/>
                                        <p:tgtEl>
                                          <p:spTgt spid="38"/>
                                        </p:tgtEl>
                                        <p:attrNameLst>
                                          <p:attrName>ppt_h</p:attrName>
                                        </p:attrNameLst>
                                      </p:cBhvr>
                                      <p:tavLst>
                                        <p:tav tm="0">
                                          <p:val>
                                            <p:fltVal val="0"/>
                                          </p:val>
                                        </p:tav>
                                        <p:tav tm="100000">
                                          <p:val>
                                            <p:strVal val="#ppt_h"/>
                                          </p:val>
                                        </p:tav>
                                      </p:tavLst>
                                    </p:anim>
                                    <p:anim calcmode="lin" valueType="num">
                                      <p:cBhvr>
                                        <p:cTn id="51" dur="1000" fill="hold"/>
                                        <p:tgtEl>
                                          <p:spTgt spid="38"/>
                                        </p:tgtEl>
                                        <p:attrNameLst>
                                          <p:attrName>style.rotation</p:attrName>
                                        </p:attrNameLst>
                                      </p:cBhvr>
                                      <p:tavLst>
                                        <p:tav tm="0">
                                          <p:val>
                                            <p:fltVal val="360"/>
                                          </p:val>
                                        </p:tav>
                                        <p:tav tm="100000">
                                          <p:val>
                                            <p:fltVal val="0"/>
                                          </p:val>
                                        </p:tav>
                                      </p:tavLst>
                                    </p:anim>
                                    <p:animEffect transition="in" filter="fade">
                                      <p:cBhvr>
                                        <p:cTn id="52" dur="1000"/>
                                        <p:tgtEl>
                                          <p:spTgt spid="3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26" grpId="0" animBg="1"/>
      <p:bldP spid="39" grpId="0" animBg="1"/>
      <p:bldP spid="35" grpId="0" animBg="1"/>
      <p:bldP spid="37" grpId="0" animBg="1"/>
      <p:bldP spid="36" grpId="0" animBg="1"/>
      <p:bldP spid="38"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566928"/>
            <a:ext cx="9144000" cy="523220"/>
          </a:xfrm>
          <a:prstGeom prst="rect">
            <a:avLst/>
          </a:prstGeom>
        </p:spPr>
        <p:txBody>
          <a:bodyPr wrap="square">
            <a:spAutoFit/>
          </a:bodyPr>
          <a:lstStyle/>
          <a:p>
            <a:pPr algn="ctr"/>
            <a:r>
              <a:rPr lang="en-US" sz="2800" b="1" dirty="0" smtClean="0"/>
              <a:t>August 1856: Mary &amp; guardians join Hunt Wagon Company </a:t>
            </a:r>
          </a:p>
        </p:txBody>
      </p:sp>
      <p:pic>
        <p:nvPicPr>
          <p:cNvPr id="25" name="Picture 2"/>
          <p:cNvPicPr>
            <a:picLocks noChangeAspect="1" noChangeArrowheads="1"/>
          </p:cNvPicPr>
          <p:nvPr/>
        </p:nvPicPr>
        <p:blipFill>
          <a:blip r:embed="rId2"/>
          <a:srcRect t="19133" r="28445" b="32732"/>
          <a:stretch>
            <a:fillRect/>
          </a:stretch>
        </p:blipFill>
        <p:spPr bwMode="auto">
          <a:xfrm>
            <a:off x="0" y="4199860"/>
            <a:ext cx="9144000" cy="2658140"/>
          </a:xfrm>
          <a:prstGeom prst="rect">
            <a:avLst/>
          </a:prstGeom>
          <a:noFill/>
          <a:ln w="50800">
            <a:solidFill>
              <a:schemeClr val="tx1"/>
            </a:solidFill>
            <a:miter lim="800000"/>
            <a:headEnd/>
            <a:tailEnd/>
          </a:ln>
          <a:effectLst/>
        </p:spPr>
      </p:pic>
      <p:sp>
        <p:nvSpPr>
          <p:cNvPr id="33" name="Freeform 32"/>
          <p:cNvSpPr/>
          <p:nvPr/>
        </p:nvSpPr>
        <p:spPr>
          <a:xfrm>
            <a:off x="4718957" y="5355771"/>
            <a:ext cx="3869872" cy="938893"/>
          </a:xfrm>
          <a:custGeom>
            <a:avLst/>
            <a:gdLst>
              <a:gd name="connsiteX0" fmla="*/ 3869872 w 3869872"/>
              <a:gd name="connsiteY0" fmla="*/ 620486 h 938893"/>
              <a:gd name="connsiteX1" fmla="*/ 3380014 w 3869872"/>
              <a:gd name="connsiteY1" fmla="*/ 751115 h 938893"/>
              <a:gd name="connsiteX2" fmla="*/ 2612572 w 3869872"/>
              <a:gd name="connsiteY2" fmla="*/ 930729 h 938893"/>
              <a:gd name="connsiteX3" fmla="*/ 2008414 w 3869872"/>
              <a:gd name="connsiteY3" fmla="*/ 800100 h 938893"/>
              <a:gd name="connsiteX4" fmla="*/ 1600200 w 3869872"/>
              <a:gd name="connsiteY4" fmla="*/ 636815 h 938893"/>
              <a:gd name="connsiteX5" fmla="*/ 1159329 w 3869872"/>
              <a:gd name="connsiteY5" fmla="*/ 636815 h 938893"/>
              <a:gd name="connsiteX6" fmla="*/ 538843 w 3869872"/>
              <a:gd name="connsiteY6" fmla="*/ 261258 h 938893"/>
              <a:gd name="connsiteX7" fmla="*/ 0 w 3869872"/>
              <a:gd name="connsiteY7" fmla="*/ 0 h 93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872" h="938893">
                <a:moveTo>
                  <a:pt x="3869872" y="620486"/>
                </a:moveTo>
                <a:cubicBezTo>
                  <a:pt x="3729718" y="659947"/>
                  <a:pt x="3589564" y="699408"/>
                  <a:pt x="3380014" y="751115"/>
                </a:cubicBezTo>
                <a:cubicBezTo>
                  <a:pt x="3170464" y="802822"/>
                  <a:pt x="2841172" y="922565"/>
                  <a:pt x="2612572" y="930729"/>
                </a:cubicBezTo>
                <a:cubicBezTo>
                  <a:pt x="2383972" y="938893"/>
                  <a:pt x="2177143" y="849086"/>
                  <a:pt x="2008414" y="800100"/>
                </a:cubicBezTo>
                <a:cubicBezTo>
                  <a:pt x="1839685" y="751114"/>
                  <a:pt x="1741714" y="664029"/>
                  <a:pt x="1600200" y="636815"/>
                </a:cubicBezTo>
                <a:cubicBezTo>
                  <a:pt x="1458686" y="609601"/>
                  <a:pt x="1336222" y="699408"/>
                  <a:pt x="1159329" y="636815"/>
                </a:cubicBezTo>
                <a:cubicBezTo>
                  <a:pt x="982436" y="574222"/>
                  <a:pt x="732064" y="367394"/>
                  <a:pt x="538843" y="261258"/>
                </a:cubicBezTo>
                <a:cubicBezTo>
                  <a:pt x="345622" y="155122"/>
                  <a:pt x="92528" y="68036"/>
                  <a:pt x="0" y="0"/>
                </a:cubicBezTo>
              </a:path>
            </a:pathLst>
          </a:custGeom>
          <a:ln w="101600">
            <a:solidFill>
              <a:srgbClr val="FFFF00"/>
            </a:solidFill>
            <a:prstDash val="sysDot"/>
          </a:ln>
          <a:effectLst>
            <a:outerShdw dist="50800" dir="12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5-Point Star 25"/>
          <p:cNvSpPr/>
          <p:nvPr/>
        </p:nvSpPr>
        <p:spPr>
          <a:xfrm>
            <a:off x="84582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9" name="Freeform 38"/>
          <p:cNvSpPr/>
          <p:nvPr/>
        </p:nvSpPr>
        <p:spPr>
          <a:xfrm>
            <a:off x="3764280" y="4954385"/>
            <a:ext cx="874222" cy="349135"/>
          </a:xfrm>
          <a:custGeom>
            <a:avLst/>
            <a:gdLst>
              <a:gd name="connsiteX0" fmla="*/ 874222 w 874222"/>
              <a:gd name="connsiteY0" fmla="*/ 349135 h 349135"/>
              <a:gd name="connsiteX1" fmla="*/ 732905 w 874222"/>
              <a:gd name="connsiteY1" fmla="*/ 141317 h 349135"/>
              <a:gd name="connsiteX2" fmla="*/ 550025 w 874222"/>
              <a:gd name="connsiteY2" fmla="*/ 74815 h 349135"/>
              <a:gd name="connsiteX3" fmla="*/ 292331 w 874222"/>
              <a:gd name="connsiteY3" fmla="*/ 33251 h 349135"/>
              <a:gd name="connsiteX4" fmla="*/ 26324 w 874222"/>
              <a:gd name="connsiteY4" fmla="*/ 0 h 34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2" h="349135">
                <a:moveTo>
                  <a:pt x="874222" y="349135"/>
                </a:moveTo>
                <a:cubicBezTo>
                  <a:pt x="830580" y="268086"/>
                  <a:pt x="786938" y="187037"/>
                  <a:pt x="732905" y="141317"/>
                </a:cubicBezTo>
                <a:cubicBezTo>
                  <a:pt x="678872" y="95597"/>
                  <a:pt x="623454" y="92826"/>
                  <a:pt x="550025" y="74815"/>
                </a:cubicBezTo>
                <a:cubicBezTo>
                  <a:pt x="476596" y="56804"/>
                  <a:pt x="379615" y="45720"/>
                  <a:pt x="292331" y="33251"/>
                </a:cubicBezTo>
                <a:cubicBezTo>
                  <a:pt x="205048" y="20782"/>
                  <a:pt x="0" y="56804"/>
                  <a:pt x="26324" y="0"/>
                </a:cubicBezTo>
              </a:path>
            </a:pathLst>
          </a:custGeom>
          <a:ln w="101600">
            <a:solidFill>
              <a:srgbClr val="FFFF00"/>
            </a:solidFill>
            <a:prstDash val="sysDot"/>
          </a:ln>
          <a:effectLst>
            <a:outerShdw dist="508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4495800" y="5105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42" name="Picture 1"/>
          <p:cNvPicPr>
            <a:picLocks noChangeAspect="1" noChangeArrowheads="1"/>
          </p:cNvPicPr>
          <p:nvPr/>
        </p:nvPicPr>
        <p:blipFill>
          <a:blip r:embed="rId3"/>
          <a:srcRect l="1613" r="37097" b="20271"/>
          <a:stretch>
            <a:fillRect/>
          </a:stretch>
        </p:blipFill>
        <p:spPr bwMode="auto">
          <a:xfrm flipH="1">
            <a:off x="3048000" y="1736557"/>
            <a:ext cx="3886200" cy="2454443"/>
          </a:xfrm>
          <a:prstGeom prst="rect">
            <a:avLst/>
          </a:prstGeom>
          <a:noFill/>
          <a:ln w="9525">
            <a:noFill/>
            <a:miter lim="800000"/>
            <a:headEnd/>
            <a:tailEnd/>
          </a:ln>
          <a:effectLst/>
        </p:spPr>
      </p:pic>
      <p:sp>
        <p:nvSpPr>
          <p:cNvPr id="36" name="TextBox 35"/>
          <p:cNvSpPr txBox="1"/>
          <p:nvPr/>
        </p:nvSpPr>
        <p:spPr>
          <a:xfrm rot="19711917">
            <a:off x="4717315" y="4326934"/>
            <a:ext cx="2370714" cy="348813"/>
          </a:xfrm>
          <a:prstGeom prst="rect">
            <a:avLst/>
          </a:prstGeom>
          <a:solidFill>
            <a:srgbClr val="D48E82"/>
          </a:solidFill>
        </p:spPr>
        <p:txBody>
          <a:bodyPr wrap="none" rtlCol="0">
            <a:spAutoFit/>
          </a:bodyPr>
          <a:lstStyle/>
          <a:p>
            <a:pPr algn="ctr">
              <a:lnSpc>
                <a:spcPts val="2000"/>
              </a:lnSpc>
            </a:pPr>
            <a:r>
              <a:rPr lang="en-US" sz="2400" b="1" dirty="0" smtClean="0"/>
              <a:t>Oct 9 - F. Laramie</a:t>
            </a:r>
            <a:endParaRPr lang="en-US" sz="2400" b="1" dirty="0"/>
          </a:p>
        </p:txBody>
      </p:sp>
      <p:sp>
        <p:nvSpPr>
          <p:cNvPr id="37" name="TextBox 36"/>
          <p:cNvSpPr txBox="1"/>
          <p:nvPr/>
        </p:nvSpPr>
        <p:spPr>
          <a:xfrm rot="19796224">
            <a:off x="3493331" y="3656805"/>
            <a:ext cx="3741152" cy="348813"/>
          </a:xfrm>
          <a:prstGeom prst="rect">
            <a:avLst/>
          </a:prstGeom>
          <a:solidFill>
            <a:srgbClr val="D48E82"/>
          </a:solidFill>
        </p:spPr>
        <p:txBody>
          <a:bodyPr wrap="none" rtlCol="0">
            <a:spAutoFit/>
          </a:bodyPr>
          <a:lstStyle/>
          <a:p>
            <a:pPr algn="ctr">
              <a:lnSpc>
                <a:spcPts val="2000"/>
              </a:lnSpc>
            </a:pPr>
            <a:r>
              <a:rPr lang="en-US" sz="2400" b="1" dirty="0" smtClean="0"/>
              <a:t>Oct 24 - Independence Rock</a:t>
            </a:r>
            <a:endParaRPr lang="en-US" sz="2400" b="1" dirty="0"/>
          </a:p>
        </p:txBody>
      </p:sp>
      <p:sp>
        <p:nvSpPr>
          <p:cNvPr id="21" name="Oval 20"/>
          <p:cNvSpPr/>
          <p:nvPr/>
        </p:nvSpPr>
        <p:spPr>
          <a:xfrm>
            <a:off x="1524000" y="3962400"/>
            <a:ext cx="1905000" cy="7620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rot="21083169">
            <a:off x="812069" y="2899998"/>
            <a:ext cx="2156360" cy="830997"/>
          </a:xfrm>
          <a:prstGeom prst="rect">
            <a:avLst/>
          </a:prstGeom>
          <a:noFill/>
        </p:spPr>
        <p:txBody>
          <a:bodyPr wrap="none" rtlCol="0">
            <a:spAutoFit/>
          </a:bodyPr>
          <a:lstStyle/>
          <a:p>
            <a:r>
              <a:rPr lang="en-US" sz="4800" b="1" dirty="0" smtClean="0">
                <a:solidFill>
                  <a:srgbClr val="008E40"/>
                </a:solidFill>
                <a:effectLst>
                  <a:outerShdw dist="50800" dir="5400000" algn="ctr" rotWithShape="0">
                    <a:schemeClr val="tx1"/>
                  </a:outerShdw>
                </a:effectLst>
              </a:rPr>
              <a:t>July 4th</a:t>
            </a:r>
            <a:endParaRPr lang="en-US" sz="4800" b="1" dirty="0">
              <a:solidFill>
                <a:srgbClr val="008E40"/>
              </a:solidFill>
              <a:effectLst>
                <a:outerShdw dist="50800" dir="5400000" algn="ctr" rotWithShape="0">
                  <a:schemeClr val="tx1"/>
                </a:outerShdw>
              </a:effectLst>
            </a:endParaRPr>
          </a:p>
        </p:txBody>
      </p:sp>
      <p:pic>
        <p:nvPicPr>
          <p:cNvPr id="356354" name="Picture 2" descr="C:\Users\Sandra\AppData\Local\Microsoft\Windows\INetCache\IE\51KKD49H\500px-RedX.svg[1].png"/>
          <p:cNvPicPr>
            <a:picLocks noChangeAspect="1" noChangeArrowheads="1"/>
          </p:cNvPicPr>
          <p:nvPr/>
        </p:nvPicPr>
        <p:blipFill>
          <a:blip r:embed="rId4"/>
          <a:srcRect/>
          <a:stretch>
            <a:fillRect/>
          </a:stretch>
        </p:blipFill>
        <p:spPr bwMode="auto">
          <a:xfrm>
            <a:off x="1447800" y="3581400"/>
            <a:ext cx="1752600" cy="1752600"/>
          </a:xfrm>
          <a:prstGeom prst="rect">
            <a:avLst/>
          </a:prstGeom>
          <a:noFill/>
        </p:spPr>
      </p:pic>
      <p:sp>
        <p:nvSpPr>
          <p:cNvPr id="24" name="TextBox 23"/>
          <p:cNvSpPr txBox="1"/>
          <p:nvPr/>
        </p:nvSpPr>
        <p:spPr>
          <a:xfrm rot="19796224">
            <a:off x="3493332" y="3656805"/>
            <a:ext cx="3741152" cy="348813"/>
          </a:xfrm>
          <a:prstGeom prst="rect">
            <a:avLst/>
          </a:prstGeom>
          <a:solidFill>
            <a:srgbClr val="D48E82"/>
          </a:solidFill>
        </p:spPr>
        <p:txBody>
          <a:bodyPr wrap="none" rtlCol="0">
            <a:spAutoFit/>
          </a:bodyPr>
          <a:lstStyle/>
          <a:p>
            <a:pPr algn="ctr">
              <a:lnSpc>
                <a:spcPts val="2000"/>
              </a:lnSpc>
            </a:pPr>
            <a:r>
              <a:rPr lang="en-US" sz="2400" b="1" dirty="0" smtClean="0"/>
              <a:t>Oct 24 - Independence Rock</a:t>
            </a:r>
            <a:endParaRPr lang="en-US" sz="2400" b="1" dirty="0"/>
          </a:p>
        </p:txBody>
      </p:sp>
      <p:sp>
        <p:nvSpPr>
          <p:cNvPr id="28" name="Freeform 27"/>
          <p:cNvSpPr/>
          <p:nvPr/>
        </p:nvSpPr>
        <p:spPr>
          <a:xfrm>
            <a:off x="3256767" y="4935255"/>
            <a:ext cx="538619" cy="182671"/>
          </a:xfrm>
          <a:custGeom>
            <a:avLst/>
            <a:gdLst>
              <a:gd name="connsiteX0" fmla="*/ 538619 w 538619"/>
              <a:gd name="connsiteY0" fmla="*/ 0 h 182671"/>
              <a:gd name="connsiteX1" fmla="*/ 444674 w 538619"/>
              <a:gd name="connsiteY1" fmla="*/ 87682 h 182671"/>
              <a:gd name="connsiteX2" fmla="*/ 331940 w 538619"/>
              <a:gd name="connsiteY2" fmla="*/ 169101 h 182671"/>
              <a:gd name="connsiteX3" fmla="*/ 100208 w 538619"/>
              <a:gd name="connsiteY3" fmla="*/ 169101 h 182671"/>
              <a:gd name="connsiteX4" fmla="*/ 0 w 538619"/>
              <a:gd name="connsiteY4" fmla="*/ 169101 h 18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19" h="182671">
                <a:moveTo>
                  <a:pt x="538619" y="0"/>
                </a:moveTo>
                <a:cubicBezTo>
                  <a:pt x="508870" y="29749"/>
                  <a:pt x="479121" y="59499"/>
                  <a:pt x="444674" y="87682"/>
                </a:cubicBezTo>
                <a:cubicBezTo>
                  <a:pt x="410228" y="115866"/>
                  <a:pt x="389351" y="155531"/>
                  <a:pt x="331940" y="169101"/>
                </a:cubicBezTo>
                <a:cubicBezTo>
                  <a:pt x="274529" y="182671"/>
                  <a:pt x="100208" y="169101"/>
                  <a:pt x="100208" y="169101"/>
                </a:cubicBezTo>
                <a:lnTo>
                  <a:pt x="0" y="169101"/>
                </a:lnTo>
              </a:path>
            </a:pathLst>
          </a:custGeom>
          <a:ln w="101600">
            <a:solidFill>
              <a:srgbClr val="FFFF00"/>
            </a:solidFill>
            <a:prstDash val="sysDot"/>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5-Point Star 37"/>
          <p:cNvSpPr/>
          <p:nvPr/>
        </p:nvSpPr>
        <p:spPr>
          <a:xfrm>
            <a:off x="3581400" y="4724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5-Point Star 26"/>
          <p:cNvSpPr/>
          <p:nvPr/>
        </p:nvSpPr>
        <p:spPr>
          <a:xfrm>
            <a:off x="3124200" y="4876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1" name="TextBox 30"/>
          <p:cNvSpPr txBox="1"/>
          <p:nvPr/>
        </p:nvSpPr>
        <p:spPr>
          <a:xfrm>
            <a:off x="1828800" y="4191000"/>
            <a:ext cx="1688475" cy="734625"/>
          </a:xfrm>
          <a:prstGeom prst="rect">
            <a:avLst/>
          </a:prstGeom>
          <a:solidFill>
            <a:srgbClr val="D48E82"/>
          </a:solidFill>
          <a:ln w="50800">
            <a:solidFill>
              <a:schemeClr val="tx1"/>
            </a:solidFill>
          </a:ln>
        </p:spPr>
        <p:txBody>
          <a:bodyPr wrap="none" rtlCol="0">
            <a:spAutoFit/>
          </a:bodyPr>
          <a:lstStyle/>
          <a:p>
            <a:pPr algn="ctr">
              <a:lnSpc>
                <a:spcPts val="2500"/>
              </a:lnSpc>
            </a:pPr>
            <a:r>
              <a:rPr lang="en-US" sz="2400" b="1" dirty="0" smtClean="0"/>
              <a:t>Nov 2 – </a:t>
            </a:r>
          </a:p>
          <a:p>
            <a:pPr algn="ctr">
              <a:lnSpc>
                <a:spcPts val="2500"/>
              </a:lnSpc>
            </a:pPr>
            <a:r>
              <a:rPr lang="en-US" sz="2400" b="1" dirty="0" smtClean="0"/>
              <a:t>Devil’s Gate</a:t>
            </a:r>
            <a:endParaRPr lang="en-US" sz="2400" b="1" dirty="0"/>
          </a:p>
        </p:txBody>
      </p:sp>
      <p:pic>
        <p:nvPicPr>
          <p:cNvPr id="34" name="Picture 2"/>
          <p:cNvPicPr>
            <a:picLocks noChangeAspect="1" noChangeArrowheads="1"/>
          </p:cNvPicPr>
          <p:nvPr/>
        </p:nvPicPr>
        <p:blipFill>
          <a:blip r:embed="rId5"/>
          <a:srcRect/>
          <a:stretch>
            <a:fillRect/>
          </a:stretch>
        </p:blipFill>
        <p:spPr bwMode="auto">
          <a:xfrm>
            <a:off x="2514600" y="1693545"/>
            <a:ext cx="4611915" cy="2421255"/>
          </a:xfrm>
          <a:prstGeom prst="rect">
            <a:avLst/>
          </a:prstGeom>
          <a:noFill/>
          <a:ln w="9525">
            <a:noFill/>
            <a:miter lim="800000"/>
            <a:headEnd/>
            <a:tailEnd/>
          </a:ln>
          <a:effectLst/>
        </p:spPr>
      </p:pic>
      <p:sp>
        <p:nvSpPr>
          <p:cNvPr id="40" name="TextBox 39"/>
          <p:cNvSpPr txBox="1"/>
          <p:nvPr/>
        </p:nvSpPr>
        <p:spPr>
          <a:xfrm rot="19259443">
            <a:off x="7814311" y="4988967"/>
            <a:ext cx="1276054" cy="622414"/>
          </a:xfrm>
          <a:prstGeom prst="rect">
            <a:avLst/>
          </a:prstGeom>
          <a:solidFill>
            <a:srgbClr val="D48E82"/>
          </a:solidFill>
          <a:ln w="38100">
            <a:solidFill>
              <a:schemeClr val="tx1"/>
            </a:solidFill>
          </a:ln>
        </p:spPr>
        <p:txBody>
          <a:bodyPr wrap="none" rtlCol="0">
            <a:spAutoFit/>
          </a:bodyPr>
          <a:lstStyle/>
          <a:p>
            <a:pPr algn="ctr">
              <a:lnSpc>
                <a:spcPts val="2000"/>
              </a:lnSpc>
            </a:pPr>
            <a:r>
              <a:rPr lang="en-US" sz="2400" b="1" dirty="0" smtClean="0"/>
              <a:t>Aug 31-</a:t>
            </a:r>
          </a:p>
          <a:p>
            <a:pPr algn="ctr">
              <a:lnSpc>
                <a:spcPts val="2000"/>
              </a:lnSpc>
            </a:pPr>
            <a:r>
              <a:rPr lang="en-US" sz="2400" b="1" dirty="0" smtClean="0"/>
              <a:t>Florence</a:t>
            </a:r>
            <a:endParaRPr lang="en-US" sz="2400" b="1" dirty="0"/>
          </a:p>
        </p:txBody>
      </p:sp>
      <p:sp>
        <p:nvSpPr>
          <p:cNvPr id="41" name="Rectangle 40"/>
          <p:cNvSpPr/>
          <p:nvPr/>
        </p:nvSpPr>
        <p:spPr>
          <a:xfrm>
            <a:off x="0" y="1066800"/>
            <a:ext cx="9144000" cy="523220"/>
          </a:xfrm>
          <a:prstGeom prst="rect">
            <a:avLst/>
          </a:prstGeom>
        </p:spPr>
        <p:txBody>
          <a:bodyPr wrap="square">
            <a:spAutoFit/>
          </a:bodyPr>
          <a:lstStyle/>
          <a:p>
            <a:r>
              <a:rPr lang="en-US" sz="2800" b="1" dirty="0" smtClean="0"/>
              <a:t> Hunt wagons follow Willie &amp; Martin Handcart Companies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1800000">
                                      <p:cBhvr>
                                        <p:cTn id="6" dur="1000" fill="hold"/>
                                        <p:tgtEl>
                                          <p:spTgt spid="37"/>
                                        </p:tgtEl>
                                        <p:attrNameLst>
                                          <p:attrName>r</p:attrName>
                                        </p:attrNameLst>
                                      </p:cBhvr>
                                    </p:animRot>
                                  </p:childTnLst>
                                </p:cTn>
                              </p:par>
                              <p:par>
                                <p:cTn id="7" presetID="6" presetClass="emph" presetSubtype="0" fill="hold" grpId="1" nodeType="withEffect">
                                  <p:stCondLst>
                                    <p:cond delay="0"/>
                                  </p:stCondLst>
                                  <p:childTnLst>
                                    <p:animScale>
                                      <p:cBhvr>
                                        <p:cTn id="8" dur="1000" fill="hold"/>
                                        <p:tgtEl>
                                          <p:spTgt spid="37"/>
                                        </p:tgtEl>
                                      </p:cBhvr>
                                      <p:by x="175000" y="175000"/>
                                    </p:animScale>
                                  </p:childTnLst>
                                </p:cTn>
                              </p:par>
                              <p:par>
                                <p:cTn id="9" presetID="42" presetClass="path" presetSubtype="0" accel="50000" decel="50000" fill="hold" grpId="2" nodeType="withEffect">
                                  <p:stCondLst>
                                    <p:cond delay="0"/>
                                  </p:stCondLst>
                                  <p:childTnLst>
                                    <p:animMotion origin="layout" path="M 4.72222E-6 -4.44444E-6 L -0.06164 0.07477 " pathEditMode="relative" rAng="0" ptsTypes="AA">
                                      <p:cBhvr>
                                        <p:cTn id="10" dur="1000" fill="hold"/>
                                        <p:tgtEl>
                                          <p:spTgt spid="37"/>
                                        </p:tgtEl>
                                        <p:attrNameLst>
                                          <p:attrName>ppt_x</p:attrName>
                                          <p:attrName>ppt_y</p:attrName>
                                        </p:attrNameLst>
                                      </p:cBhvr>
                                      <p:rCtr x="-31" y="37"/>
                                    </p:animMotion>
                                  </p:childTnLst>
                                </p:cTn>
                              </p:par>
                              <p:par>
                                <p:cTn id="11" presetID="1" presetClass="emph" presetSubtype="2" fill="hold" nodeType="withEffect">
                                  <p:stCondLst>
                                    <p:cond delay="0"/>
                                  </p:stCondLst>
                                  <p:childTnLst>
                                    <p:animClr clrSpc="rgb">
                                      <p:cBhvr>
                                        <p:cTn id="12" dur="1000" fill="hold"/>
                                        <p:tgtEl>
                                          <p:spTgt spid="37"/>
                                        </p:tgtEl>
                                        <p:attrNameLst>
                                          <p:attrName>fillcolor</p:attrName>
                                        </p:attrNameLst>
                                      </p:cBhvr>
                                      <p:to>
                                        <a:schemeClr val="tx1"/>
                                      </p:to>
                                    </p:animClr>
                                    <p:set>
                                      <p:cBhvr>
                                        <p:cTn id="13" dur="1000" fill="hold"/>
                                        <p:tgtEl>
                                          <p:spTgt spid="37"/>
                                        </p:tgtEl>
                                        <p:attrNameLst>
                                          <p:attrName>fill.type</p:attrName>
                                        </p:attrNameLst>
                                      </p:cBhvr>
                                      <p:to>
                                        <p:strVal val="solid"/>
                                      </p:to>
                                    </p:set>
                                    <p:set>
                                      <p:cBhvr>
                                        <p:cTn id="14" dur="1000" fill="hold"/>
                                        <p:tgtEl>
                                          <p:spTgt spid="37"/>
                                        </p:tgtEl>
                                        <p:attrNameLst>
                                          <p:attrName>fill.on</p:attrName>
                                        </p:attrNameLst>
                                      </p:cBhvr>
                                      <p:to>
                                        <p:strVal val="true"/>
                                      </p:to>
                                    </p:set>
                                  </p:childTnLst>
                                </p:cTn>
                              </p:par>
                              <p:par>
                                <p:cTn id="15" presetID="3" presetClass="emph" presetSubtype="2" fill="hold" nodeType="withEffect">
                                  <p:stCondLst>
                                    <p:cond delay="0"/>
                                  </p:stCondLst>
                                  <p:childTnLst>
                                    <p:animClr clrSpc="rgb">
                                      <p:cBhvr override="childStyle">
                                        <p:cTn id="16" dur="1000" fill="hold"/>
                                        <p:tgtEl>
                                          <p:spTgt spid="37"/>
                                        </p:tgtEl>
                                        <p:attrNameLst>
                                          <p:attrName>style.color</p:attrName>
                                        </p:attrNameLst>
                                      </p:cBhvr>
                                      <p:to>
                                        <a:schemeClr val="bg1"/>
                                      </p:to>
                                    </p:animClr>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left)">
                                      <p:cBhvr>
                                        <p:cTn id="21" dur="10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1000"/>
                                        <p:tgtEl>
                                          <p:spTgt spid="21"/>
                                        </p:tgtEl>
                                      </p:cBhvr>
                                    </p:animEffect>
                                    <p:set>
                                      <p:cBhvr>
                                        <p:cTn id="26" dur="1" fill="hold">
                                          <p:stCondLst>
                                            <p:cond delay="999"/>
                                          </p:stCondLst>
                                        </p:cTn>
                                        <p:tgtEl>
                                          <p:spTgt spid="21"/>
                                        </p:tgtEl>
                                        <p:attrNameLst>
                                          <p:attrName>style.visibility</p:attrName>
                                        </p:attrNameLst>
                                      </p:cBhvr>
                                      <p:to>
                                        <p:strVal val="hidden"/>
                                      </p:to>
                                    </p:set>
                                  </p:childTnLst>
                                </p:cTn>
                              </p:par>
                              <p:par>
                                <p:cTn id="27" presetID="22" presetClass="entr" presetSubtype="8" fill="hold" nodeType="withEffect">
                                  <p:stCondLst>
                                    <p:cond delay="0"/>
                                  </p:stCondLst>
                                  <p:childTnLst>
                                    <p:set>
                                      <p:cBhvr>
                                        <p:cTn id="28" dur="1" fill="hold">
                                          <p:stCondLst>
                                            <p:cond delay="0"/>
                                          </p:stCondLst>
                                        </p:cTn>
                                        <p:tgtEl>
                                          <p:spTgt spid="356354"/>
                                        </p:tgtEl>
                                        <p:attrNameLst>
                                          <p:attrName>style.visibility</p:attrName>
                                        </p:attrNameLst>
                                      </p:cBhvr>
                                      <p:to>
                                        <p:strVal val="visible"/>
                                      </p:to>
                                    </p:set>
                                    <p:animEffect transition="in" filter="wipe(left)">
                                      <p:cBhvr>
                                        <p:cTn id="29" dur="1000"/>
                                        <p:tgtEl>
                                          <p:spTgt spid="356354"/>
                                        </p:tgtEl>
                                      </p:cBhvr>
                                    </p:animEffect>
                                  </p:childTnLst>
                                </p:cTn>
                              </p:par>
                              <p:par>
                                <p:cTn id="30" presetID="42" presetClass="entr" presetSubtype="0" fill="hold" grpId="0" nodeType="withEffect">
                                  <p:stCondLst>
                                    <p:cond delay="100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1000"/>
                                        <p:tgtEl>
                                          <p:spTgt spid="22"/>
                                        </p:tgtEl>
                                      </p:cBhvr>
                                    </p:animEffect>
                                    <p:set>
                                      <p:cBhvr>
                                        <p:cTn id="39" dur="1" fill="hold">
                                          <p:stCondLst>
                                            <p:cond delay="999"/>
                                          </p:stCondLst>
                                        </p:cTn>
                                        <p:tgtEl>
                                          <p:spTgt spid="22"/>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1000"/>
                                        <p:tgtEl>
                                          <p:spTgt spid="356354"/>
                                        </p:tgtEl>
                                      </p:cBhvr>
                                    </p:animEffect>
                                    <p:set>
                                      <p:cBhvr>
                                        <p:cTn id="42" dur="1" fill="hold">
                                          <p:stCondLst>
                                            <p:cond delay="999"/>
                                          </p:stCondLst>
                                        </p:cTn>
                                        <p:tgtEl>
                                          <p:spTgt spid="356354"/>
                                        </p:tgtEl>
                                        <p:attrNameLst>
                                          <p:attrName>style.visibility</p:attrName>
                                        </p:attrNameLst>
                                      </p:cBhvr>
                                      <p:to>
                                        <p:strVal val="hidden"/>
                                      </p:to>
                                    </p:set>
                                  </p:childTnLst>
                                </p:cTn>
                              </p:par>
                              <p:par>
                                <p:cTn id="43" presetID="10" presetClass="exit" presetSubtype="0" fill="hold" grpId="3" nodeType="withEffect">
                                  <p:stCondLst>
                                    <p:cond delay="0"/>
                                  </p:stCondLst>
                                  <p:childTnLst>
                                    <p:animEffect transition="out" filter="fade">
                                      <p:cBhvr>
                                        <p:cTn id="44" dur="1000"/>
                                        <p:tgtEl>
                                          <p:spTgt spid="37"/>
                                        </p:tgtEl>
                                      </p:cBhvr>
                                    </p:animEffect>
                                    <p:set>
                                      <p:cBhvr>
                                        <p:cTn id="45" dur="1" fill="hold">
                                          <p:stCondLst>
                                            <p:cond delay="999"/>
                                          </p:stCondLst>
                                        </p:cTn>
                                        <p:tgtEl>
                                          <p:spTgt spid="37"/>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1000"/>
                                        <p:tgtEl>
                                          <p:spTgt spid="24"/>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grpId="0" nodeType="click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wipe(right)">
                                      <p:cBhvr>
                                        <p:cTn id="53" dur="2000"/>
                                        <p:tgtEl>
                                          <p:spTgt spid="28"/>
                                        </p:tgtEl>
                                      </p:cBhvr>
                                    </p:animEffect>
                                  </p:childTnLst>
                                </p:cTn>
                              </p:par>
                              <p:par>
                                <p:cTn id="54" presetID="49" presetClass="entr" presetSubtype="0" decel="100000" fill="hold" grpId="0" nodeType="withEffect">
                                  <p:stCondLst>
                                    <p:cond delay="10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1000" fill="hold"/>
                                        <p:tgtEl>
                                          <p:spTgt spid="27"/>
                                        </p:tgtEl>
                                        <p:attrNameLst>
                                          <p:attrName>ppt_w</p:attrName>
                                        </p:attrNameLst>
                                      </p:cBhvr>
                                      <p:tavLst>
                                        <p:tav tm="0">
                                          <p:val>
                                            <p:fltVal val="0"/>
                                          </p:val>
                                        </p:tav>
                                        <p:tav tm="100000">
                                          <p:val>
                                            <p:strVal val="#ppt_w"/>
                                          </p:val>
                                        </p:tav>
                                      </p:tavLst>
                                    </p:anim>
                                    <p:anim calcmode="lin" valueType="num">
                                      <p:cBhvr>
                                        <p:cTn id="57" dur="1000" fill="hold"/>
                                        <p:tgtEl>
                                          <p:spTgt spid="27"/>
                                        </p:tgtEl>
                                        <p:attrNameLst>
                                          <p:attrName>ppt_h</p:attrName>
                                        </p:attrNameLst>
                                      </p:cBhvr>
                                      <p:tavLst>
                                        <p:tav tm="0">
                                          <p:val>
                                            <p:fltVal val="0"/>
                                          </p:val>
                                        </p:tav>
                                        <p:tav tm="100000">
                                          <p:val>
                                            <p:strVal val="#ppt_h"/>
                                          </p:val>
                                        </p:tav>
                                      </p:tavLst>
                                    </p:anim>
                                    <p:anim calcmode="lin" valueType="num">
                                      <p:cBhvr>
                                        <p:cTn id="58" dur="1000" fill="hold"/>
                                        <p:tgtEl>
                                          <p:spTgt spid="27"/>
                                        </p:tgtEl>
                                        <p:attrNameLst>
                                          <p:attrName>style.rotation</p:attrName>
                                        </p:attrNameLst>
                                      </p:cBhvr>
                                      <p:tavLst>
                                        <p:tav tm="0">
                                          <p:val>
                                            <p:fltVal val="360"/>
                                          </p:val>
                                        </p:tav>
                                        <p:tav tm="100000">
                                          <p:val>
                                            <p:fltVal val="0"/>
                                          </p:val>
                                        </p:tav>
                                      </p:tavLst>
                                    </p:anim>
                                    <p:animEffect transition="in" filter="fade">
                                      <p:cBhvr>
                                        <p:cTn id="59" dur="1000"/>
                                        <p:tgtEl>
                                          <p:spTgt spid="27"/>
                                        </p:tgtEl>
                                      </p:cBhvr>
                                    </p:animEffect>
                                  </p:childTnLst>
                                </p:cTn>
                              </p:par>
                              <p:par>
                                <p:cTn id="60" presetID="10" presetClass="entr" presetSubtype="0" fill="hold" grpId="0" nodeType="withEffect">
                                  <p:stCondLst>
                                    <p:cond delay="100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1000"/>
                                        <p:tgtEl>
                                          <p:spTgt spid="31"/>
                                        </p:tgtEl>
                                      </p:cBhvr>
                                    </p:animEffect>
                                  </p:childTnLst>
                                </p:cTn>
                              </p:par>
                              <p:par>
                                <p:cTn id="63" presetID="29" presetClass="exit" presetSubtype="0" fill="hold" nodeType="withEffect">
                                  <p:stCondLst>
                                    <p:cond delay="1000"/>
                                  </p:stCondLst>
                                  <p:childTnLst>
                                    <p:anim calcmode="lin" valueType="num">
                                      <p:cBhvr>
                                        <p:cTn id="64" dur="1000"/>
                                        <p:tgtEl>
                                          <p:spTgt spid="42"/>
                                        </p:tgtEl>
                                        <p:attrNameLst>
                                          <p:attrName>ppt_x</p:attrName>
                                        </p:attrNameLst>
                                      </p:cBhvr>
                                      <p:tavLst>
                                        <p:tav tm="0">
                                          <p:val>
                                            <p:strVal val="ppt_x"/>
                                          </p:val>
                                        </p:tav>
                                        <p:tav tm="100000">
                                          <p:val>
                                            <p:strVal val="ppt_x-.2"/>
                                          </p:val>
                                        </p:tav>
                                      </p:tavLst>
                                    </p:anim>
                                    <p:anim calcmode="lin" valueType="num">
                                      <p:cBhvr>
                                        <p:cTn id="65" dur="1000"/>
                                        <p:tgtEl>
                                          <p:spTgt spid="42"/>
                                        </p:tgtEl>
                                        <p:attrNameLst>
                                          <p:attrName>ppt_y</p:attrName>
                                        </p:attrNameLst>
                                      </p:cBhvr>
                                      <p:tavLst>
                                        <p:tav tm="0">
                                          <p:val>
                                            <p:strVal val="ppt_y"/>
                                          </p:val>
                                        </p:tav>
                                        <p:tav tm="100000">
                                          <p:val>
                                            <p:strVal val="ppt_y"/>
                                          </p:val>
                                        </p:tav>
                                      </p:tavLst>
                                    </p:anim>
                                    <p:animEffect transition="out" filter="fade">
                                      <p:cBhvr>
                                        <p:cTn id="66" dur="1000"/>
                                        <p:tgtEl>
                                          <p:spTgt spid="42"/>
                                        </p:tgtEl>
                                      </p:cBhvr>
                                    </p:animEffect>
                                    <p:set>
                                      <p:cBhvr>
                                        <p:cTn id="67" dur="1" fill="hold">
                                          <p:stCondLst>
                                            <p:cond delay="999"/>
                                          </p:stCondLst>
                                        </p:cTn>
                                        <p:tgtEl>
                                          <p:spTgt spid="42"/>
                                        </p:tgtEl>
                                        <p:attrNameLst>
                                          <p:attrName>style.visibility</p:attrName>
                                        </p:attrNameLst>
                                      </p:cBhvr>
                                      <p:to>
                                        <p:strVal val="hidden"/>
                                      </p:to>
                                    </p:set>
                                  </p:childTnLst>
                                </p:cTn>
                              </p:par>
                              <p:par>
                                <p:cTn id="68" presetID="50" presetClass="entr" presetSubtype="0" decel="100000" fill="hold" nodeType="withEffect">
                                  <p:stCondLst>
                                    <p:cond delay="10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1000" fill="hold"/>
                                        <p:tgtEl>
                                          <p:spTgt spid="34"/>
                                        </p:tgtEl>
                                        <p:attrNameLst>
                                          <p:attrName>ppt_w</p:attrName>
                                        </p:attrNameLst>
                                      </p:cBhvr>
                                      <p:tavLst>
                                        <p:tav tm="0">
                                          <p:val>
                                            <p:strVal val="#ppt_w+.3"/>
                                          </p:val>
                                        </p:tav>
                                        <p:tav tm="100000">
                                          <p:val>
                                            <p:strVal val="#ppt_w"/>
                                          </p:val>
                                        </p:tav>
                                      </p:tavLst>
                                    </p:anim>
                                    <p:anim calcmode="lin" valueType="num">
                                      <p:cBhvr>
                                        <p:cTn id="71" dur="1000" fill="hold"/>
                                        <p:tgtEl>
                                          <p:spTgt spid="34"/>
                                        </p:tgtEl>
                                        <p:attrNameLst>
                                          <p:attrName>ppt_h</p:attrName>
                                        </p:attrNameLst>
                                      </p:cBhvr>
                                      <p:tavLst>
                                        <p:tav tm="0">
                                          <p:val>
                                            <p:strVal val="#ppt_h"/>
                                          </p:val>
                                        </p:tav>
                                        <p:tav tm="100000">
                                          <p:val>
                                            <p:strVal val="#ppt_h"/>
                                          </p:val>
                                        </p:tav>
                                      </p:tavLst>
                                    </p:anim>
                                    <p:animEffect transition="in" filter="fade">
                                      <p:cBhvr>
                                        <p:cTn id="72"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21" grpId="0" animBg="1"/>
      <p:bldP spid="21" grpId="1" animBg="1"/>
      <p:bldP spid="22" grpId="0"/>
      <p:bldP spid="22" grpId="1"/>
      <p:bldP spid="24" grpId="0" animBg="1"/>
      <p:bldP spid="28" grpId="0" animBg="1"/>
      <p:bldP spid="27" grpId="0" animBg="1"/>
      <p:bldP spid="31"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566928"/>
            <a:ext cx="9144000" cy="523220"/>
          </a:xfrm>
          <a:prstGeom prst="rect">
            <a:avLst/>
          </a:prstGeom>
        </p:spPr>
        <p:txBody>
          <a:bodyPr wrap="square">
            <a:spAutoFit/>
          </a:bodyPr>
          <a:lstStyle/>
          <a:p>
            <a:pPr algn="ctr"/>
            <a:r>
              <a:rPr lang="en-US" sz="2800" b="1" dirty="0" smtClean="0"/>
              <a:t>August 1856: Mary &amp; guardians join Hunt Wagon Company </a:t>
            </a:r>
          </a:p>
        </p:txBody>
      </p:sp>
      <p:pic>
        <p:nvPicPr>
          <p:cNvPr id="25" name="Picture 2"/>
          <p:cNvPicPr>
            <a:picLocks noChangeAspect="1" noChangeArrowheads="1"/>
          </p:cNvPicPr>
          <p:nvPr/>
        </p:nvPicPr>
        <p:blipFill>
          <a:blip r:embed="rId3"/>
          <a:srcRect t="19133" r="28445" b="32732"/>
          <a:stretch>
            <a:fillRect/>
          </a:stretch>
        </p:blipFill>
        <p:spPr bwMode="auto">
          <a:xfrm>
            <a:off x="0" y="4199860"/>
            <a:ext cx="9144000" cy="2658140"/>
          </a:xfrm>
          <a:prstGeom prst="rect">
            <a:avLst/>
          </a:prstGeom>
          <a:noFill/>
          <a:ln w="50800">
            <a:solidFill>
              <a:schemeClr val="tx1"/>
            </a:solidFill>
            <a:miter lim="800000"/>
            <a:headEnd/>
            <a:tailEnd/>
          </a:ln>
          <a:effectLst/>
        </p:spPr>
      </p:pic>
      <p:sp>
        <p:nvSpPr>
          <p:cNvPr id="33" name="Freeform 32"/>
          <p:cNvSpPr/>
          <p:nvPr/>
        </p:nvSpPr>
        <p:spPr>
          <a:xfrm>
            <a:off x="4718957" y="5355771"/>
            <a:ext cx="3869872" cy="938893"/>
          </a:xfrm>
          <a:custGeom>
            <a:avLst/>
            <a:gdLst>
              <a:gd name="connsiteX0" fmla="*/ 3869872 w 3869872"/>
              <a:gd name="connsiteY0" fmla="*/ 620486 h 938893"/>
              <a:gd name="connsiteX1" fmla="*/ 3380014 w 3869872"/>
              <a:gd name="connsiteY1" fmla="*/ 751115 h 938893"/>
              <a:gd name="connsiteX2" fmla="*/ 2612572 w 3869872"/>
              <a:gd name="connsiteY2" fmla="*/ 930729 h 938893"/>
              <a:gd name="connsiteX3" fmla="*/ 2008414 w 3869872"/>
              <a:gd name="connsiteY3" fmla="*/ 800100 h 938893"/>
              <a:gd name="connsiteX4" fmla="*/ 1600200 w 3869872"/>
              <a:gd name="connsiteY4" fmla="*/ 636815 h 938893"/>
              <a:gd name="connsiteX5" fmla="*/ 1159329 w 3869872"/>
              <a:gd name="connsiteY5" fmla="*/ 636815 h 938893"/>
              <a:gd name="connsiteX6" fmla="*/ 538843 w 3869872"/>
              <a:gd name="connsiteY6" fmla="*/ 261258 h 938893"/>
              <a:gd name="connsiteX7" fmla="*/ 0 w 3869872"/>
              <a:gd name="connsiteY7" fmla="*/ 0 h 93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872" h="938893">
                <a:moveTo>
                  <a:pt x="3869872" y="620486"/>
                </a:moveTo>
                <a:cubicBezTo>
                  <a:pt x="3729718" y="659947"/>
                  <a:pt x="3589564" y="699408"/>
                  <a:pt x="3380014" y="751115"/>
                </a:cubicBezTo>
                <a:cubicBezTo>
                  <a:pt x="3170464" y="802822"/>
                  <a:pt x="2841172" y="922565"/>
                  <a:pt x="2612572" y="930729"/>
                </a:cubicBezTo>
                <a:cubicBezTo>
                  <a:pt x="2383972" y="938893"/>
                  <a:pt x="2177143" y="849086"/>
                  <a:pt x="2008414" y="800100"/>
                </a:cubicBezTo>
                <a:cubicBezTo>
                  <a:pt x="1839685" y="751114"/>
                  <a:pt x="1741714" y="664029"/>
                  <a:pt x="1600200" y="636815"/>
                </a:cubicBezTo>
                <a:cubicBezTo>
                  <a:pt x="1458686" y="609601"/>
                  <a:pt x="1336222" y="699408"/>
                  <a:pt x="1159329" y="636815"/>
                </a:cubicBezTo>
                <a:cubicBezTo>
                  <a:pt x="982436" y="574222"/>
                  <a:pt x="732064" y="367394"/>
                  <a:pt x="538843" y="261258"/>
                </a:cubicBezTo>
                <a:cubicBezTo>
                  <a:pt x="345622" y="155122"/>
                  <a:pt x="92528" y="68036"/>
                  <a:pt x="0" y="0"/>
                </a:cubicBezTo>
              </a:path>
            </a:pathLst>
          </a:custGeom>
          <a:ln w="101600">
            <a:solidFill>
              <a:srgbClr val="FFFF00"/>
            </a:solidFill>
            <a:prstDash val="sysDot"/>
          </a:ln>
          <a:effectLst>
            <a:outerShdw dist="50800" dir="12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5-Point Star 25"/>
          <p:cNvSpPr/>
          <p:nvPr/>
        </p:nvSpPr>
        <p:spPr>
          <a:xfrm>
            <a:off x="84582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9" name="Freeform 38"/>
          <p:cNvSpPr/>
          <p:nvPr/>
        </p:nvSpPr>
        <p:spPr>
          <a:xfrm>
            <a:off x="3764280" y="4954385"/>
            <a:ext cx="874222" cy="349135"/>
          </a:xfrm>
          <a:custGeom>
            <a:avLst/>
            <a:gdLst>
              <a:gd name="connsiteX0" fmla="*/ 874222 w 874222"/>
              <a:gd name="connsiteY0" fmla="*/ 349135 h 349135"/>
              <a:gd name="connsiteX1" fmla="*/ 732905 w 874222"/>
              <a:gd name="connsiteY1" fmla="*/ 141317 h 349135"/>
              <a:gd name="connsiteX2" fmla="*/ 550025 w 874222"/>
              <a:gd name="connsiteY2" fmla="*/ 74815 h 349135"/>
              <a:gd name="connsiteX3" fmla="*/ 292331 w 874222"/>
              <a:gd name="connsiteY3" fmla="*/ 33251 h 349135"/>
              <a:gd name="connsiteX4" fmla="*/ 26324 w 874222"/>
              <a:gd name="connsiteY4" fmla="*/ 0 h 34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2" h="349135">
                <a:moveTo>
                  <a:pt x="874222" y="349135"/>
                </a:moveTo>
                <a:cubicBezTo>
                  <a:pt x="830580" y="268086"/>
                  <a:pt x="786938" y="187037"/>
                  <a:pt x="732905" y="141317"/>
                </a:cubicBezTo>
                <a:cubicBezTo>
                  <a:pt x="678872" y="95597"/>
                  <a:pt x="623454" y="92826"/>
                  <a:pt x="550025" y="74815"/>
                </a:cubicBezTo>
                <a:cubicBezTo>
                  <a:pt x="476596" y="56804"/>
                  <a:pt x="379615" y="45720"/>
                  <a:pt x="292331" y="33251"/>
                </a:cubicBezTo>
                <a:cubicBezTo>
                  <a:pt x="205048" y="20782"/>
                  <a:pt x="0" y="56804"/>
                  <a:pt x="26324" y="0"/>
                </a:cubicBezTo>
              </a:path>
            </a:pathLst>
          </a:custGeom>
          <a:ln w="101600">
            <a:solidFill>
              <a:srgbClr val="FFFF00"/>
            </a:solidFill>
            <a:prstDash val="sysDot"/>
          </a:ln>
          <a:effectLst>
            <a:outerShdw dist="508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4495800" y="5105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7" name="TextBox 36"/>
          <p:cNvSpPr txBox="1"/>
          <p:nvPr/>
        </p:nvSpPr>
        <p:spPr>
          <a:xfrm rot="19796224">
            <a:off x="3493331" y="3656805"/>
            <a:ext cx="3741152" cy="348813"/>
          </a:xfrm>
          <a:prstGeom prst="rect">
            <a:avLst/>
          </a:prstGeom>
          <a:solidFill>
            <a:srgbClr val="D48E82"/>
          </a:solidFill>
        </p:spPr>
        <p:txBody>
          <a:bodyPr wrap="none" rtlCol="0">
            <a:spAutoFit/>
          </a:bodyPr>
          <a:lstStyle/>
          <a:p>
            <a:pPr algn="ctr">
              <a:lnSpc>
                <a:spcPts val="2000"/>
              </a:lnSpc>
            </a:pPr>
            <a:r>
              <a:rPr lang="en-US" sz="2400" b="1" dirty="0" smtClean="0"/>
              <a:t>Oct 24 - Independence Rock</a:t>
            </a:r>
            <a:endParaRPr lang="en-US" sz="2400" b="1" dirty="0"/>
          </a:p>
        </p:txBody>
      </p:sp>
      <p:sp>
        <p:nvSpPr>
          <p:cNvPr id="36" name="TextBox 35"/>
          <p:cNvSpPr txBox="1"/>
          <p:nvPr/>
        </p:nvSpPr>
        <p:spPr>
          <a:xfrm rot="19711917">
            <a:off x="4717315" y="4326934"/>
            <a:ext cx="2370714" cy="348813"/>
          </a:xfrm>
          <a:prstGeom prst="rect">
            <a:avLst/>
          </a:prstGeom>
          <a:solidFill>
            <a:srgbClr val="D48E82"/>
          </a:solidFill>
        </p:spPr>
        <p:txBody>
          <a:bodyPr wrap="none" rtlCol="0">
            <a:spAutoFit/>
          </a:bodyPr>
          <a:lstStyle/>
          <a:p>
            <a:pPr algn="ctr">
              <a:lnSpc>
                <a:spcPts val="2000"/>
              </a:lnSpc>
            </a:pPr>
            <a:r>
              <a:rPr lang="en-US" sz="2400" b="1" dirty="0" smtClean="0"/>
              <a:t>Oct 9 - F. Laramie</a:t>
            </a:r>
            <a:endParaRPr lang="en-US" sz="2400" b="1" dirty="0"/>
          </a:p>
        </p:txBody>
      </p:sp>
      <p:sp>
        <p:nvSpPr>
          <p:cNvPr id="38" name="5-Point Star 37"/>
          <p:cNvSpPr/>
          <p:nvPr/>
        </p:nvSpPr>
        <p:spPr>
          <a:xfrm>
            <a:off x="3581400" y="4724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4" name="Freeform 43"/>
          <p:cNvSpPr/>
          <p:nvPr/>
        </p:nvSpPr>
        <p:spPr>
          <a:xfrm>
            <a:off x="1273629" y="5018314"/>
            <a:ext cx="1905000" cy="1170215"/>
          </a:xfrm>
          <a:custGeom>
            <a:avLst/>
            <a:gdLst>
              <a:gd name="connsiteX0" fmla="*/ 0 w 1143000"/>
              <a:gd name="connsiteY0" fmla="*/ 865415 h 865415"/>
              <a:gd name="connsiteX1" fmla="*/ 179614 w 1143000"/>
              <a:gd name="connsiteY1" fmla="*/ 718457 h 865415"/>
              <a:gd name="connsiteX2" fmla="*/ 538842 w 1143000"/>
              <a:gd name="connsiteY2" fmla="*/ 620486 h 865415"/>
              <a:gd name="connsiteX3" fmla="*/ 702128 w 1143000"/>
              <a:gd name="connsiteY3" fmla="*/ 473529 h 865415"/>
              <a:gd name="connsiteX4" fmla="*/ 832757 w 1143000"/>
              <a:gd name="connsiteY4" fmla="*/ 277586 h 865415"/>
              <a:gd name="connsiteX5" fmla="*/ 1143000 w 1143000"/>
              <a:gd name="connsiteY5" fmla="*/ 0 h 865415"/>
              <a:gd name="connsiteX0" fmla="*/ 0 w 1905000"/>
              <a:gd name="connsiteY0" fmla="*/ 1170215 h 1170215"/>
              <a:gd name="connsiteX1" fmla="*/ 179614 w 1905000"/>
              <a:gd name="connsiteY1" fmla="*/ 1023257 h 1170215"/>
              <a:gd name="connsiteX2" fmla="*/ 538842 w 1905000"/>
              <a:gd name="connsiteY2" fmla="*/ 925286 h 1170215"/>
              <a:gd name="connsiteX3" fmla="*/ 702128 w 1905000"/>
              <a:gd name="connsiteY3" fmla="*/ 778329 h 1170215"/>
              <a:gd name="connsiteX4" fmla="*/ 832757 w 1905000"/>
              <a:gd name="connsiteY4" fmla="*/ 582386 h 1170215"/>
              <a:gd name="connsiteX5" fmla="*/ 1905000 w 1905000"/>
              <a:gd name="connsiteY5" fmla="*/ 0 h 117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0" h="1170215">
                <a:moveTo>
                  <a:pt x="0" y="1170215"/>
                </a:moveTo>
                <a:cubicBezTo>
                  <a:pt x="44903" y="1117147"/>
                  <a:pt x="89807" y="1064079"/>
                  <a:pt x="179614" y="1023257"/>
                </a:cubicBezTo>
                <a:cubicBezTo>
                  <a:pt x="269421" y="982436"/>
                  <a:pt x="451757" y="966107"/>
                  <a:pt x="538842" y="925286"/>
                </a:cubicBezTo>
                <a:cubicBezTo>
                  <a:pt x="625927" y="884465"/>
                  <a:pt x="653142" y="835479"/>
                  <a:pt x="702128" y="778329"/>
                </a:cubicBezTo>
                <a:cubicBezTo>
                  <a:pt x="751114" y="721179"/>
                  <a:pt x="632278" y="712108"/>
                  <a:pt x="832757" y="582386"/>
                </a:cubicBezTo>
                <a:cubicBezTo>
                  <a:pt x="1033236" y="452665"/>
                  <a:pt x="1850572" y="40822"/>
                  <a:pt x="1905000" y="0"/>
                </a:cubicBezTo>
              </a:path>
            </a:pathLst>
          </a:custGeom>
          <a:ln w="101600">
            <a:solidFill>
              <a:schemeClr val="tx1"/>
            </a:solidFill>
            <a:prstDash val="sysDot"/>
          </a:ln>
          <a:effectLst>
            <a:outerShdw dist="50800" dir="9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Freeform 20"/>
          <p:cNvSpPr/>
          <p:nvPr/>
        </p:nvSpPr>
        <p:spPr>
          <a:xfrm>
            <a:off x="3256767" y="4935255"/>
            <a:ext cx="538619" cy="182671"/>
          </a:xfrm>
          <a:custGeom>
            <a:avLst/>
            <a:gdLst>
              <a:gd name="connsiteX0" fmla="*/ 538619 w 538619"/>
              <a:gd name="connsiteY0" fmla="*/ 0 h 182671"/>
              <a:gd name="connsiteX1" fmla="*/ 444674 w 538619"/>
              <a:gd name="connsiteY1" fmla="*/ 87682 h 182671"/>
              <a:gd name="connsiteX2" fmla="*/ 331940 w 538619"/>
              <a:gd name="connsiteY2" fmla="*/ 169101 h 182671"/>
              <a:gd name="connsiteX3" fmla="*/ 100208 w 538619"/>
              <a:gd name="connsiteY3" fmla="*/ 169101 h 182671"/>
              <a:gd name="connsiteX4" fmla="*/ 0 w 538619"/>
              <a:gd name="connsiteY4" fmla="*/ 169101 h 18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19" h="182671">
                <a:moveTo>
                  <a:pt x="538619" y="0"/>
                </a:moveTo>
                <a:cubicBezTo>
                  <a:pt x="508870" y="29749"/>
                  <a:pt x="479121" y="59499"/>
                  <a:pt x="444674" y="87682"/>
                </a:cubicBezTo>
                <a:cubicBezTo>
                  <a:pt x="410228" y="115866"/>
                  <a:pt x="389351" y="155531"/>
                  <a:pt x="331940" y="169101"/>
                </a:cubicBezTo>
                <a:cubicBezTo>
                  <a:pt x="274529" y="182671"/>
                  <a:pt x="100208" y="169101"/>
                  <a:pt x="100208" y="169101"/>
                </a:cubicBezTo>
                <a:lnTo>
                  <a:pt x="0" y="169101"/>
                </a:lnTo>
              </a:path>
            </a:pathLst>
          </a:custGeom>
          <a:ln w="101600">
            <a:solidFill>
              <a:srgbClr val="FFFF00"/>
            </a:solidFill>
            <a:prstDash val="sysDot"/>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5-Point Star 21"/>
          <p:cNvSpPr/>
          <p:nvPr/>
        </p:nvSpPr>
        <p:spPr>
          <a:xfrm>
            <a:off x="3124200" y="4876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24" name="Picture 2"/>
          <p:cNvPicPr>
            <a:picLocks noChangeAspect="1" noChangeArrowheads="1"/>
          </p:cNvPicPr>
          <p:nvPr/>
        </p:nvPicPr>
        <p:blipFill>
          <a:blip r:embed="rId4"/>
          <a:srcRect/>
          <a:stretch>
            <a:fillRect/>
          </a:stretch>
        </p:blipFill>
        <p:spPr bwMode="auto">
          <a:xfrm>
            <a:off x="2514600" y="1693545"/>
            <a:ext cx="4611915" cy="2421255"/>
          </a:xfrm>
          <a:prstGeom prst="rect">
            <a:avLst/>
          </a:prstGeom>
          <a:noFill/>
          <a:ln w="9525">
            <a:noFill/>
            <a:miter lim="800000"/>
            <a:headEnd/>
            <a:tailEnd/>
          </a:ln>
          <a:effectLst/>
        </p:spPr>
      </p:pic>
      <p:pic>
        <p:nvPicPr>
          <p:cNvPr id="48" name="Picture 4"/>
          <p:cNvPicPr>
            <a:picLocks noChangeAspect="1" noChangeArrowheads="1"/>
          </p:cNvPicPr>
          <p:nvPr/>
        </p:nvPicPr>
        <p:blipFill>
          <a:blip r:embed="rId5"/>
          <a:srcRect l="1920" t="26044" r="28966" b="6240"/>
          <a:stretch>
            <a:fillRect/>
          </a:stretch>
        </p:blipFill>
        <p:spPr bwMode="auto">
          <a:xfrm>
            <a:off x="-838200" y="1697568"/>
            <a:ext cx="3352800" cy="2421466"/>
          </a:xfrm>
          <a:prstGeom prst="rect">
            <a:avLst/>
          </a:prstGeom>
          <a:noFill/>
          <a:ln w="9525">
            <a:noFill/>
            <a:miter lim="800000"/>
            <a:headEnd/>
            <a:tailEnd/>
          </a:ln>
          <a:effectLst/>
        </p:spPr>
      </p:pic>
      <p:sp>
        <p:nvSpPr>
          <p:cNvPr id="27" name="TextBox 26"/>
          <p:cNvSpPr txBox="1"/>
          <p:nvPr/>
        </p:nvSpPr>
        <p:spPr>
          <a:xfrm>
            <a:off x="1828800" y="4191000"/>
            <a:ext cx="1688475" cy="734625"/>
          </a:xfrm>
          <a:prstGeom prst="rect">
            <a:avLst/>
          </a:prstGeom>
          <a:solidFill>
            <a:srgbClr val="D48E82"/>
          </a:solidFill>
          <a:ln w="50800">
            <a:solidFill>
              <a:schemeClr val="tx1"/>
            </a:solidFill>
          </a:ln>
        </p:spPr>
        <p:txBody>
          <a:bodyPr wrap="none" rtlCol="0">
            <a:spAutoFit/>
          </a:bodyPr>
          <a:lstStyle/>
          <a:p>
            <a:pPr algn="ctr">
              <a:lnSpc>
                <a:spcPts val="2500"/>
              </a:lnSpc>
            </a:pPr>
            <a:r>
              <a:rPr lang="en-US" sz="2400" b="1" dirty="0" smtClean="0"/>
              <a:t>Nov 2 – </a:t>
            </a:r>
          </a:p>
          <a:p>
            <a:pPr algn="ctr">
              <a:lnSpc>
                <a:spcPts val="2500"/>
              </a:lnSpc>
            </a:pPr>
            <a:r>
              <a:rPr lang="en-US" sz="2400" b="1" dirty="0" smtClean="0"/>
              <a:t>Devil’s Gate</a:t>
            </a:r>
            <a:endParaRPr lang="en-US" sz="2400" b="1" dirty="0"/>
          </a:p>
        </p:txBody>
      </p:sp>
      <p:pic>
        <p:nvPicPr>
          <p:cNvPr id="28" name="Picture 2"/>
          <p:cNvPicPr>
            <a:picLocks noChangeAspect="1" noChangeArrowheads="1"/>
          </p:cNvPicPr>
          <p:nvPr/>
        </p:nvPicPr>
        <p:blipFill>
          <a:blip r:embed="rId6"/>
          <a:srcRect b="32517"/>
          <a:stretch>
            <a:fillRect/>
          </a:stretch>
        </p:blipFill>
        <p:spPr bwMode="auto">
          <a:xfrm>
            <a:off x="2057400" y="1600200"/>
            <a:ext cx="3726298" cy="2514600"/>
          </a:xfrm>
          <a:prstGeom prst="rect">
            <a:avLst/>
          </a:prstGeom>
          <a:noFill/>
          <a:ln w="9525">
            <a:noFill/>
            <a:miter lim="800000"/>
            <a:headEnd/>
            <a:tailEnd/>
          </a:ln>
          <a:effectLst/>
        </p:spPr>
      </p:pic>
      <p:pic>
        <p:nvPicPr>
          <p:cNvPr id="31" name="Picture 2"/>
          <p:cNvPicPr>
            <a:picLocks noChangeAspect="1" noChangeArrowheads="1"/>
          </p:cNvPicPr>
          <p:nvPr/>
        </p:nvPicPr>
        <p:blipFill>
          <a:blip r:embed="rId7"/>
          <a:srcRect/>
          <a:stretch>
            <a:fillRect/>
          </a:stretch>
        </p:blipFill>
        <p:spPr bwMode="auto">
          <a:xfrm>
            <a:off x="0" y="1600200"/>
            <a:ext cx="2471648" cy="2557483"/>
          </a:xfrm>
          <a:prstGeom prst="rect">
            <a:avLst/>
          </a:prstGeom>
          <a:noFill/>
          <a:ln w="9525">
            <a:noFill/>
            <a:miter lim="800000"/>
            <a:headEnd/>
            <a:tailEnd/>
          </a:ln>
          <a:effectLst/>
        </p:spPr>
      </p:pic>
      <p:sp>
        <p:nvSpPr>
          <p:cNvPr id="32" name="TextBox 31"/>
          <p:cNvSpPr txBox="1"/>
          <p:nvPr/>
        </p:nvSpPr>
        <p:spPr>
          <a:xfrm>
            <a:off x="228600" y="5029200"/>
            <a:ext cx="1562864" cy="733534"/>
          </a:xfrm>
          <a:prstGeom prst="rect">
            <a:avLst/>
          </a:prstGeom>
          <a:solidFill>
            <a:srgbClr val="D48E82"/>
          </a:solidFill>
          <a:ln w="50800">
            <a:solidFill>
              <a:schemeClr val="tx1"/>
            </a:solidFill>
          </a:ln>
        </p:spPr>
        <p:txBody>
          <a:bodyPr wrap="none" rtlCol="0">
            <a:spAutoFit/>
          </a:bodyPr>
          <a:lstStyle/>
          <a:p>
            <a:pPr algn="ctr">
              <a:lnSpc>
                <a:spcPts val="2500"/>
              </a:lnSpc>
            </a:pPr>
            <a:r>
              <a:rPr lang="en-US" sz="2400" b="1" dirty="0" smtClean="0"/>
              <a:t>Dec 15</a:t>
            </a:r>
          </a:p>
          <a:p>
            <a:pPr algn="ctr">
              <a:lnSpc>
                <a:spcPts val="2500"/>
              </a:lnSpc>
            </a:pPr>
            <a:r>
              <a:rPr lang="en-US" sz="2400" b="1" dirty="0" smtClean="0"/>
              <a:t>Salt Lake V</a:t>
            </a:r>
            <a:endParaRPr lang="en-US" sz="2400" b="1" dirty="0"/>
          </a:p>
        </p:txBody>
      </p:sp>
      <p:sp>
        <p:nvSpPr>
          <p:cNvPr id="34" name="TextBox 33"/>
          <p:cNvSpPr txBox="1"/>
          <p:nvPr/>
        </p:nvSpPr>
        <p:spPr>
          <a:xfrm rot="2293286">
            <a:off x="3274398" y="5483996"/>
            <a:ext cx="1076640" cy="348813"/>
          </a:xfrm>
          <a:prstGeom prst="rect">
            <a:avLst/>
          </a:prstGeom>
          <a:solidFill>
            <a:schemeClr val="tx1"/>
          </a:solidFill>
        </p:spPr>
        <p:txBody>
          <a:bodyPr wrap="none" rtlCol="0">
            <a:spAutoFit/>
          </a:bodyPr>
          <a:lstStyle/>
          <a:p>
            <a:pPr algn="ctr">
              <a:lnSpc>
                <a:spcPts val="2000"/>
              </a:lnSpc>
            </a:pPr>
            <a:r>
              <a:rPr lang="en-US" sz="2400" b="1" dirty="0" smtClean="0">
                <a:solidFill>
                  <a:schemeClr val="bg1"/>
                </a:solidFill>
              </a:rPr>
              <a:t>Nov 21</a:t>
            </a:r>
            <a:endParaRPr lang="en-US" sz="2400" b="1" dirty="0">
              <a:solidFill>
                <a:schemeClr val="bg1"/>
              </a:solidFill>
            </a:endParaRPr>
          </a:p>
        </p:txBody>
      </p:sp>
      <p:sp>
        <p:nvSpPr>
          <p:cNvPr id="40" name="TextBox 39"/>
          <p:cNvSpPr txBox="1"/>
          <p:nvPr/>
        </p:nvSpPr>
        <p:spPr>
          <a:xfrm rot="19259443">
            <a:off x="7814311" y="4988967"/>
            <a:ext cx="1276054" cy="622414"/>
          </a:xfrm>
          <a:prstGeom prst="rect">
            <a:avLst/>
          </a:prstGeom>
          <a:solidFill>
            <a:srgbClr val="D48E82"/>
          </a:solidFill>
          <a:ln w="38100">
            <a:solidFill>
              <a:schemeClr val="tx1"/>
            </a:solidFill>
          </a:ln>
        </p:spPr>
        <p:txBody>
          <a:bodyPr wrap="none" rtlCol="0">
            <a:spAutoFit/>
          </a:bodyPr>
          <a:lstStyle/>
          <a:p>
            <a:pPr algn="ctr">
              <a:lnSpc>
                <a:spcPts val="2000"/>
              </a:lnSpc>
            </a:pPr>
            <a:r>
              <a:rPr lang="en-US" sz="2400" b="1" dirty="0" smtClean="0"/>
              <a:t>Aug 31-</a:t>
            </a:r>
          </a:p>
          <a:p>
            <a:pPr algn="ctr">
              <a:lnSpc>
                <a:spcPts val="2000"/>
              </a:lnSpc>
            </a:pPr>
            <a:r>
              <a:rPr lang="en-US" sz="2400" b="1" dirty="0" smtClean="0"/>
              <a:t>Florence</a:t>
            </a:r>
            <a:endParaRPr lang="en-US" sz="2400" b="1" dirty="0"/>
          </a:p>
        </p:txBody>
      </p:sp>
      <p:sp>
        <p:nvSpPr>
          <p:cNvPr id="41" name="Rectangle 40"/>
          <p:cNvSpPr/>
          <p:nvPr/>
        </p:nvSpPr>
        <p:spPr>
          <a:xfrm>
            <a:off x="0" y="1066800"/>
            <a:ext cx="9144000" cy="523220"/>
          </a:xfrm>
          <a:prstGeom prst="rect">
            <a:avLst/>
          </a:prstGeom>
        </p:spPr>
        <p:txBody>
          <a:bodyPr wrap="square">
            <a:spAutoFit/>
          </a:bodyPr>
          <a:lstStyle/>
          <a:p>
            <a:r>
              <a:rPr lang="en-US" sz="2800" b="1" dirty="0" smtClean="0"/>
              <a:t> Hunt wagons follow Willie &amp; Martin Handcart Companies</a:t>
            </a:r>
          </a:p>
        </p:txBody>
      </p:sp>
      <p:sp>
        <p:nvSpPr>
          <p:cNvPr id="43" name="5-Point Star 42"/>
          <p:cNvSpPr/>
          <p:nvPr/>
        </p:nvSpPr>
        <p:spPr>
          <a:xfrm>
            <a:off x="990600" y="6019800"/>
            <a:ext cx="381000" cy="381000"/>
          </a:xfrm>
          <a:prstGeom prst="star5">
            <a:avLst/>
          </a:prstGeom>
          <a:solidFill>
            <a:schemeClr val="tx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5" name="Rectangle 44"/>
          <p:cNvSpPr/>
          <p:nvPr/>
        </p:nvSpPr>
        <p:spPr>
          <a:xfrm>
            <a:off x="2667000" y="1524000"/>
            <a:ext cx="3657600" cy="646331"/>
          </a:xfrm>
          <a:prstGeom prst="rect">
            <a:avLst/>
          </a:prstGeom>
        </p:spPr>
        <p:txBody>
          <a:bodyPr wrap="square">
            <a:spAutoFit/>
          </a:bodyPr>
          <a:lstStyle/>
          <a:p>
            <a:r>
              <a:rPr lang="en-US" sz="3600" b="1" dirty="0" smtClean="0">
                <a:ln>
                  <a:solidFill>
                    <a:schemeClr val="tx1"/>
                  </a:solidFill>
                </a:ln>
                <a:latin typeface="Tempus Sans ITC" pitchFamily="82" charset="0"/>
              </a:rPr>
              <a:t>What Happened?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1000" fill="hold"/>
                                        <p:tgtEl>
                                          <p:spTgt spid="43"/>
                                        </p:tgtEl>
                                        <p:attrNameLst>
                                          <p:attrName>ppt_w</p:attrName>
                                        </p:attrNameLst>
                                      </p:cBhvr>
                                      <p:tavLst>
                                        <p:tav tm="0">
                                          <p:val>
                                            <p:fltVal val="0"/>
                                          </p:val>
                                        </p:tav>
                                        <p:tav tm="100000">
                                          <p:val>
                                            <p:strVal val="#ppt_w"/>
                                          </p:val>
                                        </p:tav>
                                      </p:tavLst>
                                    </p:anim>
                                    <p:anim calcmode="lin" valueType="num">
                                      <p:cBhvr>
                                        <p:cTn id="8" dur="1000" fill="hold"/>
                                        <p:tgtEl>
                                          <p:spTgt spid="43"/>
                                        </p:tgtEl>
                                        <p:attrNameLst>
                                          <p:attrName>ppt_h</p:attrName>
                                        </p:attrNameLst>
                                      </p:cBhvr>
                                      <p:tavLst>
                                        <p:tav tm="0">
                                          <p:val>
                                            <p:fltVal val="0"/>
                                          </p:val>
                                        </p:tav>
                                        <p:tav tm="100000">
                                          <p:val>
                                            <p:strVal val="#ppt_h"/>
                                          </p:val>
                                        </p:tav>
                                      </p:tavLst>
                                    </p:anim>
                                    <p:anim calcmode="lin" valueType="num">
                                      <p:cBhvr>
                                        <p:cTn id="9" dur="1000" fill="hold"/>
                                        <p:tgtEl>
                                          <p:spTgt spid="43"/>
                                        </p:tgtEl>
                                        <p:attrNameLst>
                                          <p:attrName>style.rotation</p:attrName>
                                        </p:attrNameLst>
                                      </p:cBhvr>
                                      <p:tavLst>
                                        <p:tav tm="0">
                                          <p:val>
                                            <p:fltVal val="360"/>
                                          </p:val>
                                        </p:tav>
                                        <p:tav tm="100000">
                                          <p:val>
                                            <p:fltVal val="0"/>
                                          </p:val>
                                        </p:tav>
                                      </p:tavLst>
                                    </p:anim>
                                    <p:animEffect transition="in" filter="fade">
                                      <p:cBhvr>
                                        <p:cTn id="10" dur="1000"/>
                                        <p:tgtEl>
                                          <p:spTgt spid="43"/>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wipe(left)">
                                      <p:cBhvr>
                                        <p:cTn id="14" dur="2000"/>
                                        <p:tgtEl>
                                          <p:spTgt spid="44"/>
                                        </p:tgtEl>
                                      </p:cBhvr>
                                    </p:animEffect>
                                  </p:childTnLst>
                                </p:cTn>
                              </p:par>
                              <p:par>
                                <p:cTn id="15" presetID="10" presetClass="entr" presetSubtype="0" fill="hold" nodeType="with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1000"/>
                                        <p:tgtEl>
                                          <p:spTgt spid="48"/>
                                        </p:tgtEl>
                                      </p:cBhvr>
                                    </p:animEffect>
                                  </p:childTnLst>
                                </p:cTn>
                              </p:par>
                              <p:par>
                                <p:cTn id="18" presetID="63" presetClass="path" presetSubtype="0" accel="50000" decel="50000" fill="hold" nodeType="withEffect">
                                  <p:stCondLst>
                                    <p:cond delay="0"/>
                                  </p:stCondLst>
                                  <p:childTnLst>
                                    <p:animMotion origin="layout" path="M 1.38778E-17 7.40741E-7 L 0.2625 0.00532 " pathEditMode="relative" rAng="0" ptsTypes="AA">
                                      <p:cBhvr>
                                        <p:cTn id="19" dur="3000" fill="hold"/>
                                        <p:tgtEl>
                                          <p:spTgt spid="48"/>
                                        </p:tgtEl>
                                        <p:attrNameLst>
                                          <p:attrName>ppt_x</p:attrName>
                                          <p:attrName>ppt_y</p:attrName>
                                        </p:attrNameLst>
                                      </p:cBhvr>
                                      <p:rCtr x="131" y="3"/>
                                    </p:animMotion>
                                  </p:childTnLst>
                                </p:cTn>
                              </p:par>
                              <p:par>
                                <p:cTn id="20" presetID="53" presetClass="entr" presetSubtype="0" fill="hold" grpId="0" nodeType="withEffect">
                                  <p:stCondLst>
                                    <p:cond delay="1000"/>
                                  </p:stCondLst>
                                  <p:childTnLst>
                                    <p:set>
                                      <p:cBhvr>
                                        <p:cTn id="21" dur="1" fill="hold">
                                          <p:stCondLst>
                                            <p:cond delay="0"/>
                                          </p:stCondLst>
                                        </p:cTn>
                                        <p:tgtEl>
                                          <p:spTgt spid="34"/>
                                        </p:tgtEl>
                                        <p:attrNameLst>
                                          <p:attrName>style.visibility</p:attrName>
                                        </p:attrNameLst>
                                      </p:cBhvr>
                                      <p:to>
                                        <p:strVal val="visible"/>
                                      </p:to>
                                    </p:set>
                                    <p:anim calcmode="lin" valueType="num">
                                      <p:cBhvr>
                                        <p:cTn id="22" dur="1000" fill="hold"/>
                                        <p:tgtEl>
                                          <p:spTgt spid="34"/>
                                        </p:tgtEl>
                                        <p:attrNameLst>
                                          <p:attrName>ppt_w</p:attrName>
                                        </p:attrNameLst>
                                      </p:cBhvr>
                                      <p:tavLst>
                                        <p:tav tm="0">
                                          <p:val>
                                            <p:fltVal val="0"/>
                                          </p:val>
                                        </p:tav>
                                        <p:tav tm="100000">
                                          <p:val>
                                            <p:strVal val="#ppt_w"/>
                                          </p:val>
                                        </p:tav>
                                      </p:tavLst>
                                    </p:anim>
                                    <p:anim calcmode="lin" valueType="num">
                                      <p:cBhvr>
                                        <p:cTn id="23" dur="1000" fill="hold"/>
                                        <p:tgtEl>
                                          <p:spTgt spid="34"/>
                                        </p:tgtEl>
                                        <p:attrNameLst>
                                          <p:attrName>ppt_h</p:attrName>
                                        </p:attrNameLst>
                                      </p:cBhvr>
                                      <p:tavLst>
                                        <p:tav tm="0">
                                          <p:val>
                                            <p:fltVal val="0"/>
                                          </p:val>
                                        </p:tav>
                                        <p:tav tm="100000">
                                          <p:val>
                                            <p:strVal val="#ppt_h"/>
                                          </p:val>
                                        </p:tav>
                                      </p:tavLst>
                                    </p:anim>
                                    <p:animEffect transition="in" filter="fade">
                                      <p:cBhvr>
                                        <p:cTn id="24" dur="1000"/>
                                        <p:tgtEl>
                                          <p:spTgt spid="34"/>
                                        </p:tgtEl>
                                      </p:cBhvr>
                                    </p:animEffect>
                                  </p:childTnLst>
                                </p:cTn>
                              </p:par>
                            </p:childTnLst>
                          </p:cTn>
                        </p:par>
                        <p:par>
                          <p:cTn id="25" fill="hold">
                            <p:stCondLst>
                              <p:cond delay="4000"/>
                            </p:stCondLst>
                            <p:childTnLst>
                              <p:par>
                                <p:cTn id="26" presetID="29" presetClass="exit" presetSubtype="0" fill="hold" nodeType="afterEffect">
                                  <p:stCondLst>
                                    <p:cond delay="0"/>
                                  </p:stCondLst>
                                  <p:childTnLst>
                                    <p:anim calcmode="lin" valueType="num">
                                      <p:cBhvr>
                                        <p:cTn id="27" dur="1000"/>
                                        <p:tgtEl>
                                          <p:spTgt spid="24"/>
                                        </p:tgtEl>
                                        <p:attrNameLst>
                                          <p:attrName>ppt_x</p:attrName>
                                        </p:attrNameLst>
                                      </p:cBhvr>
                                      <p:tavLst>
                                        <p:tav tm="0">
                                          <p:val>
                                            <p:strVal val="ppt_x"/>
                                          </p:val>
                                        </p:tav>
                                        <p:tav tm="100000">
                                          <p:val>
                                            <p:strVal val="ppt_x-.2"/>
                                          </p:val>
                                        </p:tav>
                                      </p:tavLst>
                                    </p:anim>
                                    <p:anim calcmode="lin" valueType="num">
                                      <p:cBhvr>
                                        <p:cTn id="28" dur="1000"/>
                                        <p:tgtEl>
                                          <p:spTgt spid="24"/>
                                        </p:tgtEl>
                                        <p:attrNameLst>
                                          <p:attrName>ppt_y</p:attrName>
                                        </p:attrNameLst>
                                      </p:cBhvr>
                                      <p:tavLst>
                                        <p:tav tm="0">
                                          <p:val>
                                            <p:strVal val="ppt_y"/>
                                          </p:val>
                                        </p:tav>
                                        <p:tav tm="100000">
                                          <p:val>
                                            <p:strVal val="ppt_y"/>
                                          </p:val>
                                        </p:tav>
                                      </p:tavLst>
                                    </p:anim>
                                    <p:animEffect transition="out" filter="fade">
                                      <p:cBhvr>
                                        <p:cTn id="29" dur="1000"/>
                                        <p:tgtEl>
                                          <p:spTgt spid="24"/>
                                        </p:tgtEl>
                                      </p:cBhvr>
                                    </p:animEffect>
                                    <p:set>
                                      <p:cBhvr>
                                        <p:cTn id="30" dur="1" fill="hold">
                                          <p:stCondLst>
                                            <p:cond delay="999"/>
                                          </p:stCondLst>
                                        </p:cTn>
                                        <p:tgtEl>
                                          <p:spTgt spid="24"/>
                                        </p:tgtEl>
                                        <p:attrNameLst>
                                          <p:attrName>style.visibility</p:attrName>
                                        </p:attrNameLst>
                                      </p:cBhvr>
                                      <p:to>
                                        <p:strVal val="hidden"/>
                                      </p:to>
                                    </p:set>
                                  </p:childTnLst>
                                </p:cTn>
                              </p:par>
                              <p:par>
                                <p:cTn id="31" presetID="17" presetClass="exit" presetSubtype="10" fill="hold" nodeType="withEffect">
                                  <p:stCondLst>
                                    <p:cond delay="0"/>
                                  </p:stCondLst>
                                  <p:childTnLst>
                                    <p:anim calcmode="lin" valueType="num">
                                      <p:cBhvr>
                                        <p:cTn id="32" dur="500"/>
                                        <p:tgtEl>
                                          <p:spTgt spid="48"/>
                                        </p:tgtEl>
                                        <p:attrNameLst>
                                          <p:attrName>ppt_w</p:attrName>
                                        </p:attrNameLst>
                                      </p:cBhvr>
                                      <p:tavLst>
                                        <p:tav tm="0">
                                          <p:val>
                                            <p:strVal val="ppt_w"/>
                                          </p:val>
                                        </p:tav>
                                        <p:tav tm="100000">
                                          <p:val>
                                            <p:fltVal val="0"/>
                                          </p:val>
                                        </p:tav>
                                      </p:tavLst>
                                    </p:anim>
                                    <p:anim calcmode="lin" valueType="num">
                                      <p:cBhvr>
                                        <p:cTn id="33" dur="500"/>
                                        <p:tgtEl>
                                          <p:spTgt spid="48"/>
                                        </p:tgtEl>
                                        <p:attrNameLst>
                                          <p:attrName>ppt_h</p:attrName>
                                        </p:attrNameLst>
                                      </p:cBhvr>
                                      <p:tavLst>
                                        <p:tav tm="0">
                                          <p:val>
                                            <p:strVal val="ppt_h"/>
                                          </p:val>
                                        </p:tav>
                                        <p:tav tm="100000">
                                          <p:val>
                                            <p:strVal val="ppt_h"/>
                                          </p:val>
                                        </p:tav>
                                      </p:tavLst>
                                    </p:anim>
                                    <p:set>
                                      <p:cBhvr>
                                        <p:cTn id="34" dur="1" fill="hold">
                                          <p:stCondLst>
                                            <p:cond delay="499"/>
                                          </p:stCondLst>
                                        </p:cTn>
                                        <p:tgtEl>
                                          <p:spTgt spid="48"/>
                                        </p:tgtEl>
                                        <p:attrNameLst>
                                          <p:attrName>style.visibility</p:attrName>
                                        </p:attrNameLst>
                                      </p:cBhvr>
                                      <p:to>
                                        <p:strVal val="hidden"/>
                                      </p:to>
                                    </p:set>
                                  </p:childTnLst>
                                </p:cTn>
                              </p:par>
                              <p:par>
                                <p:cTn id="35" presetID="10" presetClass="entr" presetSubtype="0"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35" presetClass="path" presetSubtype="0" accel="50000" decel="50000" fill="hold" nodeType="clickEffect">
                                  <p:stCondLst>
                                    <p:cond delay="0"/>
                                  </p:stCondLst>
                                  <p:childTnLst>
                                    <p:animMotion origin="layout" path="M 0 0  L -0.25 0  E" pathEditMode="relative" ptsTypes="">
                                      <p:cBhvr>
                                        <p:cTn id="41" dur="3000" fill="hold"/>
                                        <p:tgtEl>
                                          <p:spTgt spid="28"/>
                                        </p:tgtEl>
                                        <p:attrNameLst>
                                          <p:attrName>ppt_x</p:attrName>
                                          <p:attrName>ppt_y</p:attrName>
                                        </p:attrNameLst>
                                      </p:cBhvr>
                                    </p:animMotion>
                                  </p:childTnLst>
                                </p:cTn>
                              </p:par>
                              <p:par>
                                <p:cTn id="42" presetID="22" presetClass="entr" presetSubtype="2" fill="hold" grpId="1"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wipe(right)">
                                      <p:cBhvr>
                                        <p:cTn id="44" dur="2000"/>
                                        <p:tgtEl>
                                          <p:spTgt spid="44"/>
                                        </p:tgtEl>
                                      </p:cBhvr>
                                    </p:animEffect>
                                  </p:childTnLst>
                                </p:cTn>
                              </p:par>
                              <p:par>
                                <p:cTn id="45" presetID="7" presetClass="emph" presetSubtype="2" fill="hold" nodeType="withEffect">
                                  <p:stCondLst>
                                    <p:cond delay="0"/>
                                  </p:stCondLst>
                                  <p:childTnLst>
                                    <p:animClr clrSpc="rgb">
                                      <p:cBhvr>
                                        <p:cTn id="46" dur="2000" fill="hold"/>
                                        <p:tgtEl>
                                          <p:spTgt spid="44"/>
                                        </p:tgtEl>
                                        <p:attrNameLst>
                                          <p:attrName>stroke.color</p:attrName>
                                        </p:attrNameLst>
                                      </p:cBhvr>
                                      <p:to>
                                        <a:srgbClr val="FFFF00"/>
                                      </p:to>
                                    </p:animClr>
                                    <p:set>
                                      <p:cBhvr>
                                        <p:cTn id="47" dur="2000" fill="hold"/>
                                        <p:tgtEl>
                                          <p:spTgt spid="44"/>
                                        </p:tgtEl>
                                        <p:attrNameLst>
                                          <p:attrName>stroke.on</p:attrName>
                                        </p:attrNameLst>
                                      </p:cBhvr>
                                      <p:to>
                                        <p:strVal val="true"/>
                                      </p:to>
                                    </p:set>
                                  </p:childTnLst>
                                </p:cTn>
                              </p:par>
                              <p:par>
                                <p:cTn id="48" presetID="1" presetClass="emph" presetSubtype="2" fill="hold" nodeType="withEffect">
                                  <p:stCondLst>
                                    <p:cond delay="1000"/>
                                  </p:stCondLst>
                                  <p:childTnLst>
                                    <p:animClr clrSpc="rgb">
                                      <p:cBhvr>
                                        <p:cTn id="49" dur="2000" fill="hold"/>
                                        <p:tgtEl>
                                          <p:spTgt spid="43"/>
                                        </p:tgtEl>
                                        <p:attrNameLst>
                                          <p:attrName>fillcolor</p:attrName>
                                        </p:attrNameLst>
                                      </p:cBhvr>
                                      <p:to>
                                        <a:srgbClr val="FFFF00"/>
                                      </p:to>
                                    </p:animClr>
                                    <p:set>
                                      <p:cBhvr>
                                        <p:cTn id="50" dur="2000" fill="hold"/>
                                        <p:tgtEl>
                                          <p:spTgt spid="43"/>
                                        </p:tgtEl>
                                        <p:attrNameLst>
                                          <p:attrName>fill.type</p:attrName>
                                        </p:attrNameLst>
                                      </p:cBhvr>
                                      <p:to>
                                        <p:strVal val="solid"/>
                                      </p:to>
                                    </p:set>
                                    <p:set>
                                      <p:cBhvr>
                                        <p:cTn id="51" dur="2000" fill="hold"/>
                                        <p:tgtEl>
                                          <p:spTgt spid="43"/>
                                        </p:tgtEl>
                                        <p:attrNameLst>
                                          <p:attrName>fill.on</p:attrName>
                                        </p:attrNameLst>
                                      </p:cBhvr>
                                      <p:to>
                                        <p:strVal val="true"/>
                                      </p:to>
                                    </p:set>
                                  </p:childTnLst>
                                </p:cTn>
                              </p:par>
                              <p:par>
                                <p:cTn id="52" presetID="7" presetClass="emph" presetSubtype="2" fill="hold" nodeType="withEffect">
                                  <p:stCondLst>
                                    <p:cond delay="1000"/>
                                  </p:stCondLst>
                                  <p:childTnLst>
                                    <p:animClr clrSpc="rgb">
                                      <p:cBhvr>
                                        <p:cTn id="53" dur="2000" fill="hold"/>
                                        <p:tgtEl>
                                          <p:spTgt spid="43"/>
                                        </p:tgtEl>
                                        <p:attrNameLst>
                                          <p:attrName>stroke.color</p:attrName>
                                        </p:attrNameLst>
                                      </p:cBhvr>
                                      <p:to>
                                        <a:schemeClr val="tx1"/>
                                      </p:to>
                                    </p:animClr>
                                    <p:set>
                                      <p:cBhvr>
                                        <p:cTn id="54" dur="2000" fill="hold"/>
                                        <p:tgtEl>
                                          <p:spTgt spid="43"/>
                                        </p:tgtEl>
                                        <p:attrNameLst>
                                          <p:attrName>stroke.on</p:attrName>
                                        </p:attrNameLst>
                                      </p:cBhvr>
                                      <p:to>
                                        <p:strVal val="true"/>
                                      </p:to>
                                    </p:set>
                                  </p:childTnLst>
                                </p:cTn>
                              </p:par>
                              <p:par>
                                <p:cTn id="55" presetID="8" presetClass="emph" presetSubtype="0" fill="hold" grpId="1" nodeType="withEffect">
                                  <p:stCondLst>
                                    <p:cond delay="1000"/>
                                  </p:stCondLst>
                                  <p:childTnLst>
                                    <p:animRot by="21600000">
                                      <p:cBhvr>
                                        <p:cTn id="56" dur="1000" fill="hold"/>
                                        <p:tgtEl>
                                          <p:spTgt spid="43"/>
                                        </p:tgtEl>
                                        <p:attrNameLst>
                                          <p:attrName>r</p:attrName>
                                        </p:attrNameLst>
                                      </p:cBhvr>
                                    </p:animRot>
                                  </p:childTnLst>
                                </p:cTn>
                              </p:par>
                              <p:par>
                                <p:cTn id="57" presetID="10" presetClass="entr" presetSubtype="0" fill="hold" grpId="0" nodeType="withEffect">
                                  <p:stCondLst>
                                    <p:cond delay="100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childTnLst>
                                </p:cTn>
                              </p:par>
                              <p:par>
                                <p:cTn id="60" presetID="10" presetClass="entr" presetSubtype="0" fill="hold" nodeType="withEffect">
                                  <p:stCondLst>
                                    <p:cond delay="200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1000"/>
                                        <p:tgtEl>
                                          <p:spTgt spid="31"/>
                                        </p:tgtEl>
                                      </p:cBhvr>
                                    </p:animEffect>
                                  </p:childTnLst>
                                </p:cTn>
                              </p:par>
                              <p:par>
                                <p:cTn id="63" presetID="10" presetClass="exit" presetSubtype="0" fill="hold" nodeType="withEffect">
                                  <p:stCondLst>
                                    <p:cond delay="2000"/>
                                  </p:stCondLst>
                                  <p:childTnLst>
                                    <p:animEffect transition="out" filter="fade">
                                      <p:cBhvr>
                                        <p:cTn id="64" dur="1000"/>
                                        <p:tgtEl>
                                          <p:spTgt spid="28"/>
                                        </p:tgtEl>
                                      </p:cBhvr>
                                    </p:animEffect>
                                    <p:set>
                                      <p:cBhvr>
                                        <p:cTn id="65" dur="1" fill="hold">
                                          <p:stCondLst>
                                            <p:cond delay="999"/>
                                          </p:stCondLst>
                                        </p:cTn>
                                        <p:tgtEl>
                                          <p:spTgt spid="28"/>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nodeType="clickEffect">
                                  <p:stCondLst>
                                    <p:cond delay="0"/>
                                  </p:stCondLst>
                                  <p:childTnLst>
                                    <p:animEffect transition="out" filter="fade">
                                      <p:cBhvr>
                                        <p:cTn id="69" dur="1000"/>
                                        <p:tgtEl>
                                          <p:spTgt spid="31"/>
                                        </p:tgtEl>
                                      </p:cBhvr>
                                    </p:animEffect>
                                    <p:set>
                                      <p:cBhvr>
                                        <p:cTn id="70" dur="1" fill="hold">
                                          <p:stCondLst>
                                            <p:cond delay="999"/>
                                          </p:stCondLst>
                                        </p:cTn>
                                        <p:tgtEl>
                                          <p:spTgt spid="31"/>
                                        </p:tgtEl>
                                        <p:attrNameLst>
                                          <p:attrName>style.visibility</p:attrName>
                                        </p:attrNameLst>
                                      </p:cBhvr>
                                      <p:to>
                                        <p:strVal val="hidden"/>
                                      </p:to>
                                    </p:set>
                                  </p:childTnLst>
                                </p:cTn>
                              </p:par>
                              <p:par>
                                <p:cTn id="71" presetID="10" presetClass="exit" presetSubtype="0" fill="hold" grpId="0" nodeType="withEffect">
                                  <p:stCondLst>
                                    <p:cond delay="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par>
                                <p:cTn id="74" presetID="10" presetClass="exit" presetSubtype="0" fill="hold" grpId="0" nodeType="withEffect">
                                  <p:stCondLst>
                                    <p:cond delay="0"/>
                                  </p:stCondLst>
                                  <p:childTnLst>
                                    <p:animEffect transition="out" filter="fade">
                                      <p:cBhvr>
                                        <p:cTn id="75" dur="1000"/>
                                        <p:tgtEl>
                                          <p:spTgt spid="36"/>
                                        </p:tgtEl>
                                      </p:cBhvr>
                                    </p:animEffect>
                                    <p:set>
                                      <p:cBhvr>
                                        <p:cTn id="76" dur="1" fill="hold">
                                          <p:stCondLst>
                                            <p:cond delay="999"/>
                                          </p:stCondLst>
                                        </p:cTn>
                                        <p:tgtEl>
                                          <p:spTgt spid="36"/>
                                        </p:tgtEl>
                                        <p:attrNameLst>
                                          <p:attrName>style.visibility</p:attrName>
                                        </p:attrNameLst>
                                      </p:cBhvr>
                                      <p:to>
                                        <p:strVal val="hidden"/>
                                      </p:to>
                                    </p:set>
                                  </p:childTnLst>
                                </p:cTn>
                              </p:par>
                              <p:par>
                                <p:cTn id="77" presetID="53" presetClass="entr" presetSubtype="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1000" fill="hold"/>
                                        <p:tgtEl>
                                          <p:spTgt spid="45"/>
                                        </p:tgtEl>
                                        <p:attrNameLst>
                                          <p:attrName>ppt_w</p:attrName>
                                        </p:attrNameLst>
                                      </p:cBhvr>
                                      <p:tavLst>
                                        <p:tav tm="0">
                                          <p:val>
                                            <p:fltVal val="0"/>
                                          </p:val>
                                        </p:tav>
                                        <p:tav tm="100000">
                                          <p:val>
                                            <p:strVal val="#ppt_w"/>
                                          </p:val>
                                        </p:tav>
                                      </p:tavLst>
                                    </p:anim>
                                    <p:anim calcmode="lin" valueType="num">
                                      <p:cBhvr>
                                        <p:cTn id="80" dur="1000" fill="hold"/>
                                        <p:tgtEl>
                                          <p:spTgt spid="45"/>
                                        </p:tgtEl>
                                        <p:attrNameLst>
                                          <p:attrName>ppt_h</p:attrName>
                                        </p:attrNameLst>
                                      </p:cBhvr>
                                      <p:tavLst>
                                        <p:tav tm="0">
                                          <p:val>
                                            <p:fltVal val="0"/>
                                          </p:val>
                                        </p:tav>
                                        <p:tav tm="100000">
                                          <p:val>
                                            <p:strVal val="#ppt_h"/>
                                          </p:val>
                                        </p:tav>
                                      </p:tavLst>
                                    </p:anim>
                                    <p:animEffect transition="in" filter="fade">
                                      <p:cBhvr>
                                        <p:cTn id="81"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44" grpId="0" animBg="1"/>
      <p:bldP spid="44" grpId="1" animBg="1"/>
      <p:bldP spid="32" grpId="0" animBg="1"/>
      <p:bldP spid="34" grpId="0" animBg="1"/>
      <p:bldP spid="43" grpId="0" animBg="1"/>
      <p:bldP spid="43" grpId="1" animBg="1"/>
      <p:bldP spid="45" grpId="0"/>
    </p:bld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1726287"/>
          </a:xfrm>
          <a:prstGeom prst="rect">
            <a:avLst/>
          </a:prstGeom>
        </p:spPr>
        <p:txBody>
          <a:bodyPr wrap="square">
            <a:spAutoFit/>
          </a:bodyPr>
          <a:lstStyle/>
          <a:p>
            <a:r>
              <a:rPr lang="en-US" dirty="0" smtClean="0">
                <a:hlinkClick r:id="rId3"/>
              </a:rPr>
              <a:t>https://history.lds.org/timeline/historic-sites/wyoming/sixth-crossing?lang=eng</a:t>
            </a:r>
            <a:endParaRPr lang="en-US" dirty="0" smtClean="0"/>
          </a:p>
          <a:p>
            <a:endParaRPr lang="en-US" dirty="0" smtClean="0"/>
          </a:p>
          <a:p>
            <a:r>
              <a:rPr lang="en-US" dirty="0" smtClean="0"/>
              <a:t>Aug 25 – Willie Handcart Co leaves Florence NE</a:t>
            </a:r>
          </a:p>
          <a:p>
            <a:r>
              <a:rPr lang="en-US" b="1" dirty="0" smtClean="0">
                <a:solidFill>
                  <a:srgbClr val="FF0000"/>
                </a:solidFill>
              </a:rPr>
              <a:t>Aug 31 - Hunt company leaves Florence NE</a:t>
            </a:r>
          </a:p>
          <a:p>
            <a:r>
              <a:rPr lang="en-US" dirty="0" smtClean="0"/>
              <a:t>Sept 30 – Willie Co reaches Fort Laramie</a:t>
            </a:r>
          </a:p>
          <a:p>
            <a:r>
              <a:rPr lang="en-US" dirty="0" smtClean="0"/>
              <a:t>					Oct 5 – Young issues plea for assistance on trail</a:t>
            </a:r>
          </a:p>
          <a:p>
            <a:r>
              <a:rPr lang="en-US" dirty="0" smtClean="0"/>
              <a:t>					Oct 7 – 1</a:t>
            </a:r>
            <a:r>
              <a:rPr lang="en-US" baseline="30000" dirty="0" smtClean="0"/>
              <a:t>st</a:t>
            </a:r>
            <a:r>
              <a:rPr lang="en-US" dirty="0" smtClean="0"/>
              <a:t> relief Co leaves SLC</a:t>
            </a:r>
          </a:p>
          <a:p>
            <a:r>
              <a:rPr lang="en-US" b="1" dirty="0" smtClean="0">
                <a:solidFill>
                  <a:srgbClr val="FF0000"/>
                </a:solidFill>
              </a:rPr>
              <a:t>Oct 9 – Hunt Co reaches Fort Laramie</a:t>
            </a:r>
          </a:p>
          <a:p>
            <a:r>
              <a:rPr lang="en-US" dirty="0" smtClean="0"/>
              <a:t>					Oct 14 – express riders push east to locate Co’s</a:t>
            </a:r>
          </a:p>
          <a:p>
            <a:r>
              <a:rPr lang="en-US" dirty="0" smtClean="0"/>
              <a:t>Oct 15 – Willie Co passes Independence Rock</a:t>
            </a:r>
          </a:p>
          <a:p>
            <a:r>
              <a:rPr lang="en-US" dirty="0" smtClean="0"/>
              <a:t>Oct 19 – 1</a:t>
            </a:r>
            <a:r>
              <a:rPr lang="en-US" baseline="30000" dirty="0" smtClean="0"/>
              <a:t>st</a:t>
            </a:r>
            <a:r>
              <a:rPr lang="en-US" dirty="0" smtClean="0"/>
              <a:t> snow storm</a:t>
            </a:r>
          </a:p>
          <a:p>
            <a:r>
              <a:rPr lang="en-US" dirty="0" smtClean="0"/>
              <a:t>	Express Riders reach Willie Co</a:t>
            </a:r>
          </a:p>
          <a:p>
            <a:r>
              <a:rPr lang="en-US" dirty="0" smtClean="0"/>
              <a:t>					Oct 19 – base camp established at South Pass</a:t>
            </a:r>
          </a:p>
          <a:p>
            <a:r>
              <a:rPr lang="en-US" dirty="0" smtClean="0"/>
              <a:t>						relief team east to Sweetwater R</a:t>
            </a:r>
          </a:p>
          <a:p>
            <a:r>
              <a:rPr lang="en-US" b="1" dirty="0" smtClean="0">
                <a:solidFill>
                  <a:srgbClr val="FF0000"/>
                </a:solidFill>
              </a:rPr>
              <a:t>Oct 19 – Hunt Co reaches Platte R. crossing</a:t>
            </a:r>
          </a:p>
          <a:p>
            <a:r>
              <a:rPr lang="en-US" dirty="0" smtClean="0"/>
              <a:t>Oct 20 – Willie Co finds relief at Sweetwater</a:t>
            </a:r>
          </a:p>
          <a:p>
            <a:r>
              <a:rPr lang="en-US" dirty="0" smtClean="0"/>
              <a:t>Oct 21 – Willie Co receives supplies</a:t>
            </a:r>
          </a:p>
          <a:p>
            <a:r>
              <a:rPr lang="en-US" dirty="0" smtClean="0"/>
              <a:t>Oct 22 – Willie Co moves west w/6 supply wagons</a:t>
            </a:r>
          </a:p>
          <a:p>
            <a:r>
              <a:rPr lang="en-US" b="1" dirty="0" smtClean="0">
                <a:solidFill>
                  <a:srgbClr val="FF0000"/>
                </a:solidFill>
              </a:rPr>
              <a:t>Oct 22 – Hunt Co last Platte R crossing</a:t>
            </a:r>
          </a:p>
          <a:p>
            <a:r>
              <a:rPr lang="en-US" dirty="0" smtClean="0"/>
              <a:t>Oct 23 – Willie Co trek Rocky Ridge in blizzard</a:t>
            </a:r>
          </a:p>
          <a:p>
            <a:r>
              <a:rPr lang="en-US" b="1" dirty="0" smtClean="0">
                <a:solidFill>
                  <a:srgbClr val="FF0000"/>
                </a:solidFill>
              </a:rPr>
              <a:t>About Oct 24 – Hunt reaches Independence Rock</a:t>
            </a:r>
          </a:p>
          <a:p>
            <a:r>
              <a:rPr lang="en-US" dirty="0" smtClean="0"/>
              <a:t>Oct 24 – 6 Willie Co die, additional supplies arrive</a:t>
            </a:r>
          </a:p>
          <a:p>
            <a:r>
              <a:rPr lang="en-US" dirty="0" smtClean="0"/>
              <a:t>Oct 26 – Willie Co crosses South Pass</a:t>
            </a:r>
          </a:p>
          <a:p>
            <a:r>
              <a:rPr lang="en-US" dirty="0" smtClean="0"/>
              <a:t>					Oct 26 – request in SLC for more rescue help</a:t>
            </a:r>
          </a:p>
          <a:p>
            <a:r>
              <a:rPr lang="en-US" dirty="0" smtClean="0"/>
              <a:t>Oct 28 – express riders reach Hunt Co at Platte</a:t>
            </a:r>
          </a:p>
          <a:p>
            <a:r>
              <a:rPr lang="en-US" b="1" dirty="0" smtClean="0">
                <a:solidFill>
                  <a:srgbClr val="FF0000"/>
                </a:solidFill>
              </a:rPr>
              <a:t>Oct 29 – Hunt Co resumes journey west</a:t>
            </a:r>
          </a:p>
          <a:p>
            <a:r>
              <a:rPr lang="en-US" b="1" dirty="0" smtClean="0">
                <a:solidFill>
                  <a:srgbClr val="FF0000"/>
                </a:solidFill>
              </a:rPr>
              <a:t>Oct 30 – Hunt Co reaches Red Buttes (Bessemer Bend)</a:t>
            </a:r>
          </a:p>
          <a:p>
            <a:r>
              <a:rPr lang="en-US" dirty="0" smtClean="0"/>
              <a:t>Nov 2 – Willie Co reaches Fort Bridger</a:t>
            </a:r>
          </a:p>
          <a:p>
            <a:r>
              <a:rPr lang="en-US" b="1" dirty="0" smtClean="0">
                <a:solidFill>
                  <a:srgbClr val="FF0000"/>
                </a:solidFill>
              </a:rPr>
              <a:t>Nov 2 – Hunt Co camps at Willow Springs (near Devil’s Gate)</a:t>
            </a:r>
          </a:p>
          <a:p>
            <a:r>
              <a:rPr lang="en-US" b="1" dirty="0" smtClean="0">
                <a:solidFill>
                  <a:srgbClr val="FF0000"/>
                </a:solidFill>
              </a:rPr>
              <a:t>Nov 6 – Hunt Co empty wagons at F </a:t>
            </a:r>
            <a:r>
              <a:rPr lang="en-US" b="1" dirty="0" err="1" smtClean="0">
                <a:solidFill>
                  <a:srgbClr val="FF0000"/>
                </a:solidFill>
              </a:rPr>
              <a:t>Seminoe</a:t>
            </a:r>
            <a:endParaRPr lang="en-US" b="1" dirty="0" smtClean="0">
              <a:solidFill>
                <a:srgbClr val="FF0000"/>
              </a:solidFill>
            </a:endParaRPr>
          </a:p>
          <a:p>
            <a:r>
              <a:rPr lang="en-US" dirty="0" smtClean="0"/>
              <a:t>Nov 9 – rescuers bring Willie Co into SLC</a:t>
            </a:r>
          </a:p>
          <a:p>
            <a:r>
              <a:rPr lang="en-US" b="1" dirty="0" smtClean="0">
                <a:solidFill>
                  <a:srgbClr val="FF0000"/>
                </a:solidFill>
              </a:rPr>
              <a:t>Nov 10 – Hunt Co leaves F </a:t>
            </a:r>
            <a:r>
              <a:rPr lang="en-US" b="1" dirty="0" err="1" smtClean="0">
                <a:solidFill>
                  <a:srgbClr val="FF0000"/>
                </a:solidFill>
              </a:rPr>
              <a:t>Seminoe</a:t>
            </a:r>
            <a:endParaRPr lang="en-US" b="1" dirty="0" smtClean="0">
              <a:solidFill>
                <a:srgbClr val="FF0000"/>
              </a:solidFill>
            </a:endParaRPr>
          </a:p>
          <a:p>
            <a:r>
              <a:rPr lang="en-US" b="1" dirty="0" smtClean="0">
                <a:solidFill>
                  <a:srgbClr val="FF0000"/>
                </a:solidFill>
              </a:rPr>
              <a:t>Nov 21 – Hunt Co meets 4 rescue wagons</a:t>
            </a:r>
          </a:p>
          <a:p>
            <a:r>
              <a:rPr lang="en-US" dirty="0" smtClean="0"/>
              <a:t>					Nov 23 – additional help requested at SLC</a:t>
            </a:r>
          </a:p>
          <a:p>
            <a:r>
              <a:rPr lang="en-US" b="1" dirty="0" smtClean="0">
                <a:solidFill>
                  <a:srgbClr val="FF0000"/>
                </a:solidFill>
              </a:rPr>
              <a:t>Dec 2 – Hunt Co reaches Fort Bridger</a:t>
            </a:r>
          </a:p>
          <a:p>
            <a:r>
              <a:rPr lang="en-US" dirty="0" smtClean="0"/>
              <a:t>					Dec 2 – 60 wagons leave SLC for rescue</a:t>
            </a:r>
          </a:p>
          <a:p>
            <a:r>
              <a:rPr lang="en-US" b="1" dirty="0" smtClean="0">
                <a:solidFill>
                  <a:srgbClr val="FF0000"/>
                </a:solidFill>
              </a:rPr>
              <a:t>Dec 7 – relief wagons arrive at Bridger</a:t>
            </a:r>
          </a:p>
          <a:p>
            <a:r>
              <a:rPr lang="en-US" b="1" dirty="0" smtClean="0">
                <a:solidFill>
                  <a:srgbClr val="FF0000"/>
                </a:solidFill>
              </a:rPr>
              <a:t>Dec 10 – Hunt Co leaves F Bridger</a:t>
            </a:r>
          </a:p>
          <a:p>
            <a:r>
              <a:rPr lang="en-US" b="1" dirty="0" smtClean="0">
                <a:solidFill>
                  <a:srgbClr val="FF0000"/>
                </a:solidFill>
              </a:rPr>
              <a:t>Dec 15 – rescuers bring Hunt Co into SLC </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158270"/>
          </a:xfrm>
          <a:prstGeom prst="rect">
            <a:avLst/>
          </a:prstGeom>
        </p:spPr>
        <p:txBody>
          <a:bodyPr wrap="square">
            <a:spAutoFit/>
          </a:bodyPr>
          <a:lstStyle/>
          <a:p>
            <a:r>
              <a:rPr lang="en-US" dirty="0" smtClean="0">
                <a:hlinkClick r:id="rId2"/>
              </a:rPr>
              <a:t>https://en.wikipedia.org/wiki/Joseph_Smith</a:t>
            </a:r>
            <a:r>
              <a:rPr lang="en-US" dirty="0" smtClean="0"/>
              <a:t>     (CONTINUED)   </a:t>
            </a:r>
          </a:p>
          <a:p>
            <a:r>
              <a:rPr lang="en-US" u="sng" dirty="0" smtClean="0"/>
              <a:t>FOUNDING A CHURCH (1827–30)</a:t>
            </a:r>
          </a:p>
          <a:p>
            <a:r>
              <a:rPr lang="en-US" dirty="0" smtClean="0"/>
              <a:t>	 In October 1827, Smith and his wife moved from Palmyra to Harmony (now Oakland), Pennsylvania, aided by a relatively prosperous neighbor, Martin Harris.</a:t>
            </a:r>
            <a:r>
              <a:rPr lang="en-US" baseline="30000" dirty="0" smtClean="0"/>
              <a:t> </a:t>
            </a:r>
            <a:r>
              <a:rPr lang="en-US" dirty="0" smtClean="0"/>
              <a:t> Living near his in-laws, Smith transcribed some characters that he said were engraved on the plates, and then dictated a translation to his wife.</a:t>
            </a:r>
          </a:p>
          <a:p>
            <a:r>
              <a:rPr lang="en-US" dirty="0" smtClean="0"/>
              <a:t>	In February 1828, Martin Harris arrived to assist Smith by transcribing his dictation. Harris also took a sample of the characters to a few prominent scholars, including Charles Anthon. Harris said Anthon initially authenticated the characters and their translation, but then retracted his opinion after learning that Smith claimed to have received the plates from an angel.</a:t>
            </a:r>
            <a:r>
              <a:rPr lang="en-US" baseline="30000" dirty="0" smtClean="0"/>
              <a:t> </a:t>
            </a:r>
            <a:r>
              <a:rPr lang="en-US" dirty="0" smtClean="0"/>
              <a:t> Anthon denied Harris's account of the meeting, claiming instead that he had tried to convince Harris that he was the victim of a fraud. In any event, Harris returned to Harmony in April 1828, and continued as Smith's scribe.</a:t>
            </a:r>
          </a:p>
          <a:p>
            <a:r>
              <a:rPr lang="en-US" dirty="0" smtClean="0"/>
              <a:t>	However, by June 1828, Harris began having doubts about the project, fueled in part by his wife's skepticism. Harris convinced Smith to let him take the existing 116 pages of manuscript to Palmyra to show a few family members, including his wife.</a:t>
            </a:r>
            <a:r>
              <a:rPr lang="en-US" baseline="30000" dirty="0" smtClean="0"/>
              <a:t> </a:t>
            </a:r>
            <a:r>
              <a:rPr lang="en-US" dirty="0" smtClean="0"/>
              <a:t> Harris lost the manuscript, of which there was no other copy.  As punishment for losing the manuscript, Smith said that the angel returned and took away the plates, and revoked his ability to translate. During this period, Smith briefly attended Methodist meetings with his wife, until a cousin of hers objected to inclusion of a "practicing necromancer" on the Methodist class roll.</a:t>
            </a:r>
          </a:p>
          <a:p>
            <a:r>
              <a:rPr lang="en-US" dirty="0" smtClean="0"/>
              <a:t>	 Smith said that the angel returned the plates to him in September 1828.</a:t>
            </a:r>
            <a:r>
              <a:rPr lang="en-US" baseline="30000" dirty="0" smtClean="0"/>
              <a:t> </a:t>
            </a:r>
            <a:r>
              <a:rPr lang="en-US" dirty="0" smtClean="0"/>
              <a:t>In April 1829, he met Oliver </a:t>
            </a:r>
            <a:r>
              <a:rPr lang="en-US" dirty="0" err="1" smtClean="0"/>
              <a:t>Cowdery</a:t>
            </a:r>
            <a:r>
              <a:rPr lang="en-US" dirty="0" smtClean="0"/>
              <a:t>, who replaced Harris as his scribe, and resumed dictation. They worked full time on the manuscript between April and early June 1829, and then moved to Fayette, New York, where they continued to work at the home of </a:t>
            </a:r>
            <a:r>
              <a:rPr lang="en-US" dirty="0" err="1" smtClean="0"/>
              <a:t>Cowdery's</a:t>
            </a:r>
            <a:r>
              <a:rPr lang="en-US" dirty="0" smtClean="0"/>
              <a:t> friend, Peter </a:t>
            </a:r>
            <a:r>
              <a:rPr lang="en-US" dirty="0" err="1" smtClean="0"/>
              <a:t>Whitmer</a:t>
            </a:r>
            <a:r>
              <a:rPr lang="en-US" dirty="0" smtClean="0"/>
              <a:t>. When the narrative described an institutional church and a requirement for baptism, Smith and </a:t>
            </a:r>
            <a:r>
              <a:rPr lang="en-US" dirty="0" err="1" smtClean="0"/>
              <a:t>Cowdery</a:t>
            </a:r>
            <a:r>
              <a:rPr lang="en-US" dirty="0" smtClean="0"/>
              <a:t> baptized each other. Dictation was completed about July 1, 1829.</a:t>
            </a:r>
          </a:p>
          <a:p>
            <a:r>
              <a:rPr lang="en-US" dirty="0" smtClean="0"/>
              <a:t>	Although Smith had previously refused to show the plates to anyone, he told Martin Harris, Oliver </a:t>
            </a:r>
            <a:r>
              <a:rPr lang="en-US" dirty="0" err="1" smtClean="0"/>
              <a:t>Cowdery</a:t>
            </a:r>
            <a:r>
              <a:rPr lang="en-US" dirty="0" smtClean="0"/>
              <a:t>, and David </a:t>
            </a:r>
            <a:r>
              <a:rPr lang="en-US" dirty="0" err="1" smtClean="0"/>
              <a:t>Whitmer</a:t>
            </a:r>
            <a:r>
              <a:rPr lang="en-US" dirty="0" smtClean="0"/>
              <a:t> that they would be allowed to see them. These men, known collectively as the Three Witnesses, signed a statement stating that they had been shown the golden plates by an angel, and that the voice of God had confirmed the truth of their translation.  Later, a group of Eight Witnesses — composed of male members of the </a:t>
            </a:r>
            <a:r>
              <a:rPr lang="en-US" dirty="0" err="1" smtClean="0"/>
              <a:t>Whitmer</a:t>
            </a:r>
            <a:r>
              <a:rPr lang="en-US" dirty="0" smtClean="0"/>
              <a:t> and Smith families — issued a statement that they had been shown the golden plates by Smith.</a:t>
            </a:r>
            <a:r>
              <a:rPr lang="en-US" baseline="30000" dirty="0" smtClean="0"/>
              <a:t> </a:t>
            </a:r>
            <a:r>
              <a:rPr lang="en-US" dirty="0" smtClean="0"/>
              <a:t>According to Smith, the angel </a:t>
            </a:r>
            <a:r>
              <a:rPr lang="en-US" dirty="0" err="1" smtClean="0"/>
              <a:t>Moroni</a:t>
            </a:r>
            <a:r>
              <a:rPr lang="en-US" dirty="0" smtClean="0"/>
              <a:t> took back the plates once Smith finished using them.</a:t>
            </a:r>
          </a:p>
          <a:p>
            <a:r>
              <a:rPr lang="en-US" dirty="0" smtClean="0"/>
              <a:t>	The completed work, titled the Book of Mormon, was published in Palmyra on March 26, 1830, by printer E. B. </a:t>
            </a:r>
            <a:r>
              <a:rPr lang="en-US" dirty="0" err="1" smtClean="0"/>
              <a:t>Grandin</a:t>
            </a:r>
            <a:r>
              <a:rPr lang="en-US" dirty="0" smtClean="0"/>
              <a:t>. Soon after, on April 6, 1830, Smith and his followers formally organized the Church of Christ, and small branches were established in Palmyra, Fayette, and </a:t>
            </a:r>
            <a:r>
              <a:rPr lang="en-US" dirty="0" err="1" smtClean="0"/>
              <a:t>Colesville</a:t>
            </a:r>
            <a:r>
              <a:rPr lang="en-US" dirty="0" smtClean="0"/>
              <a:t>, New York.</a:t>
            </a:r>
            <a:r>
              <a:rPr lang="en-US" baseline="30000" dirty="0" smtClean="0"/>
              <a:t> </a:t>
            </a:r>
            <a:r>
              <a:rPr lang="en-US" dirty="0" smtClean="0"/>
              <a:t>The Book of Mormon brought Smith regional notoriety and opposition from those who remembered the 1826 Chenango County trial.</a:t>
            </a:r>
            <a:r>
              <a:rPr lang="en-US" baseline="30000" dirty="0" smtClean="0"/>
              <a:t>  </a:t>
            </a:r>
            <a:r>
              <a:rPr lang="en-US" dirty="0" smtClean="0"/>
              <a:t>After </a:t>
            </a:r>
            <a:r>
              <a:rPr lang="en-US" dirty="0" err="1" smtClean="0"/>
              <a:t>Cowdery</a:t>
            </a:r>
            <a:r>
              <a:rPr lang="en-US" dirty="0" smtClean="0"/>
              <a:t> baptized several new church members, the Mormons received threats of mob violence; before Smith could confirm the newly baptized members, he was arrested and brought to trial as a disorderly person.</a:t>
            </a:r>
            <a:r>
              <a:rPr lang="en-US" baseline="30000" dirty="0" smtClean="0"/>
              <a:t> </a:t>
            </a:r>
            <a:r>
              <a:rPr lang="en-US" dirty="0" smtClean="0"/>
              <a:t> He was acquitted, but soon both he and </a:t>
            </a:r>
            <a:r>
              <a:rPr lang="en-US" dirty="0" err="1" smtClean="0"/>
              <a:t>Cowdery</a:t>
            </a:r>
            <a:r>
              <a:rPr lang="en-US" dirty="0" smtClean="0"/>
              <a:t> fled to </a:t>
            </a:r>
            <a:r>
              <a:rPr lang="en-US" dirty="0" err="1" smtClean="0"/>
              <a:t>Colesville</a:t>
            </a:r>
            <a:r>
              <a:rPr lang="en-US" dirty="0" smtClean="0"/>
              <a:t> to escape a gathering mob. In probable reference to this period of flight, Smith said that Peter, James, and John had appeared to him and had ordained him and </a:t>
            </a:r>
            <a:r>
              <a:rPr lang="en-US" dirty="0" err="1" smtClean="0"/>
              <a:t>Cowdery</a:t>
            </a:r>
            <a:r>
              <a:rPr lang="en-US" dirty="0" smtClean="0"/>
              <a:t> to a higher priesthood.            </a:t>
            </a:r>
          </a:p>
          <a:p>
            <a:r>
              <a:rPr lang="en-US" dirty="0" smtClean="0"/>
              <a:t>	Smith's authority was undermined when Oliver </a:t>
            </a:r>
            <a:r>
              <a:rPr lang="en-US" dirty="0" err="1" smtClean="0"/>
              <a:t>Cowdery</a:t>
            </a:r>
            <a:r>
              <a:rPr lang="en-US" dirty="0" smtClean="0"/>
              <a:t>, Hiram Page, and other church members also claimed to receive revelations. </a:t>
            </a:r>
            <a:r>
              <a:rPr lang="en-US" baseline="30000" dirty="0" smtClean="0"/>
              <a:t> </a:t>
            </a:r>
            <a:r>
              <a:rPr lang="en-US" dirty="0" smtClean="0"/>
              <a:t>In response, Smith dictated a revelation which clarified his office as a prophet and an apostle, and which declared that only he held the ability to give doctrine and scripture for the entire church.</a:t>
            </a:r>
            <a:r>
              <a:rPr lang="en-US" baseline="30000" dirty="0" smtClean="0"/>
              <a:t> </a:t>
            </a:r>
            <a:r>
              <a:rPr lang="en-US" dirty="0" smtClean="0"/>
              <a:t>Shortly after the conference, Smith dispatched </a:t>
            </a:r>
            <a:r>
              <a:rPr lang="en-US" dirty="0" err="1" smtClean="0"/>
              <a:t>Cowdery</a:t>
            </a:r>
            <a:r>
              <a:rPr lang="en-US" dirty="0" smtClean="0"/>
              <a:t>, Peter </a:t>
            </a:r>
            <a:r>
              <a:rPr lang="en-US" dirty="0" err="1" smtClean="0"/>
              <a:t>Whitmer</a:t>
            </a:r>
            <a:r>
              <a:rPr lang="en-US" dirty="0" smtClean="0"/>
              <a:t>, and others on a mission to proselytize Native Americans.</a:t>
            </a:r>
            <a:r>
              <a:rPr lang="en-US" baseline="30000" dirty="0" smtClean="0"/>
              <a:t> </a:t>
            </a:r>
            <a:r>
              <a:rPr lang="en-US" dirty="0" smtClean="0"/>
              <a:t> </a:t>
            </a:r>
            <a:r>
              <a:rPr lang="en-US" dirty="0" err="1" smtClean="0"/>
              <a:t>Cowdery</a:t>
            </a:r>
            <a:r>
              <a:rPr lang="en-US" dirty="0" smtClean="0"/>
              <a:t> was also assigned the task of locating the site of the New Jerusalem.</a:t>
            </a:r>
          </a:p>
          <a:p>
            <a:r>
              <a:rPr lang="en-US" dirty="0" smtClean="0"/>
              <a:t>	On their way to Missouri, </a:t>
            </a:r>
            <a:r>
              <a:rPr lang="en-US" dirty="0" err="1" smtClean="0"/>
              <a:t>Cowdery's</a:t>
            </a:r>
            <a:r>
              <a:rPr lang="en-US" dirty="0" smtClean="0"/>
              <a:t> party passed through northeastern Ohio, where Sidney </a:t>
            </a:r>
            <a:r>
              <a:rPr lang="en-US" dirty="0" err="1" smtClean="0"/>
              <a:t>Rigdon</a:t>
            </a:r>
            <a:r>
              <a:rPr lang="en-US" dirty="0" smtClean="0"/>
              <a:t> and over a hundred followers of his variety of </a:t>
            </a:r>
            <a:r>
              <a:rPr lang="en-US" dirty="0" err="1" smtClean="0"/>
              <a:t>Campbellite</a:t>
            </a:r>
            <a:r>
              <a:rPr lang="en-US" dirty="0" smtClean="0"/>
              <a:t> </a:t>
            </a:r>
            <a:r>
              <a:rPr lang="en-US" dirty="0" err="1" smtClean="0"/>
              <a:t>Restorationism</a:t>
            </a:r>
            <a:r>
              <a:rPr lang="en-US" dirty="0" smtClean="0"/>
              <a:t> </a:t>
            </a:r>
          </a:p>
          <a:p>
            <a:r>
              <a:rPr lang="en-US" dirty="0" smtClean="0"/>
              <a:t>converted to Mormonism, more than doubling the size of the church. </a:t>
            </a:r>
            <a:r>
              <a:rPr lang="en-US" baseline="30000" dirty="0" smtClean="0"/>
              <a:t> </a:t>
            </a:r>
            <a:r>
              <a:rPr lang="en-US" dirty="0" err="1" smtClean="0"/>
              <a:t>Rigdon</a:t>
            </a:r>
            <a:r>
              <a:rPr lang="en-US" dirty="0" smtClean="0"/>
              <a:t> soon visited New York and quickly became Smith's primary assistant.</a:t>
            </a:r>
            <a:r>
              <a:rPr lang="en-US" baseline="30000" dirty="0" smtClean="0"/>
              <a:t> </a:t>
            </a:r>
            <a:r>
              <a:rPr lang="en-US" dirty="0" smtClean="0"/>
              <a:t>With growing opposition in New York, Smith gave a revelation stating that Kirtland was the eastern boundary of the New Jerusalem, and that his followers must gather there.</a:t>
            </a:r>
          </a:p>
          <a:p>
            <a:endParaRPr lang="en-US" dirty="0"/>
          </a:p>
        </p:txBody>
      </p:sp>
    </p:spTree>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280285"/>
          </a:xfrm>
          <a:prstGeom prst="rect">
            <a:avLst/>
          </a:prstGeom>
        </p:spPr>
        <p:txBody>
          <a:bodyPr wrap="square">
            <a:spAutoFit/>
          </a:bodyPr>
          <a:lstStyle/>
          <a:p>
            <a:r>
              <a:rPr lang="en-US" dirty="0" smtClean="0">
                <a:hlinkClick r:id="rId2"/>
              </a:rPr>
              <a:t>https://en.wikipedia.org/wiki/Mormon_Trail</a:t>
            </a:r>
            <a:endParaRPr lang="en-US" dirty="0" smtClean="0"/>
          </a:p>
          <a:p>
            <a:r>
              <a:rPr lang="en-US" dirty="0" smtClean="0"/>
              <a:t>	Each year during the Mormon migration, people continued to be organized into "companies", each company bearing the name of its leader and subdivided into groups of 10 and 50. The Saints traveled the trail broken by the vanguard company, splitting the journey into two sections. The first segment began in Nauvoo and ended in Winter Quarters, near modern-day Omaha, Nebraska. The second half of the journey took the Saints through the area that later became Nebraska and Wyoming, before finishing their journey in the Salt Lake Valley in present-day Utah. The earlier groups used covered wagons pulled by oxen to carry their supplies across the country. Some later companies used handcarts and traveled by foot.</a:t>
            </a:r>
          </a:p>
          <a:p>
            <a:r>
              <a:rPr lang="en-US" dirty="0" smtClean="0"/>
              <a:t>	By 1849, many of the Latter-day Saints who remained in Iowa or Missouri were poor and unable to afford the costs of the wagon, teams of oxen, and supplies that would be required for the trip. Therefore, the LDS Church established a revolving fund, known as the Perpetual Emigration Fund, to enable the poor to emigrate. By 1852, most of the Latter-day Saints from Nauvoo who wished to emigrate had done so, and the church abandoned its settlements in Iowa. However, many church members from the eastern states and from Europe continued to emigrate to Utah, often assisted by the Perpetual Emigration Fund.</a:t>
            </a:r>
          </a:p>
          <a:p>
            <a:r>
              <a:rPr lang="en-US" dirty="0" smtClean="0"/>
              <a:t>	In 1856, the church inaugurated a system of handcart companies in order to enable poor European emigrants to make the trek more cheaply. Handcarts, two-wheeled carts that were pulled by emigrants instead of draft animals, were sometimes used as an alternate means of transportation from 1856 to 1860. They were seen as a faster, easier, and cheaper way to bring European converts to Salt Lake City. Almost 3,000 Mormons, with 653 carts and 50 supply wagons, traveling in 10 different companies, made the trip over the trail to Salt Lake City. While not the first to use handcarts, they were the only group to use them extensively.</a:t>
            </a:r>
          </a:p>
          <a:p>
            <a:r>
              <a:rPr lang="en-US" dirty="0" smtClean="0"/>
              <a:t>	The handcarts were modeled after carts used by street sweepers and were made almost entirely of wood. They were generally six to seven feet (183 to 213 cm) long, wide enough to span a narrow wagon track, and could be alternately pushed or pulled. The small boxes affixed to the carts were three to four feet (91 to 122 cm) long and eight inches (20 cm) high. They could carry about 500 pounds (227 kg), most of this weight consisting of trail provisions and a few personal possessions.</a:t>
            </a:r>
          </a:p>
          <a:p>
            <a:r>
              <a:rPr lang="en-US" dirty="0" smtClean="0"/>
              <a:t>	All but two of the handcart companies successfully completed the rugged journey, with relatively few problems and only a few deaths. However, the fourth and fifth companies, known as the Willie and Martin Companies, respectively, had serious problems. The companies left Iowa City, Iowa, in July 1856, very late to begin the trip across the plains. They met severe winter weather west of present-day Casper, Wyoming, and continued to cope with deep snow and storms for the remainder of the journey. Food supplies were soon exhausted. Brigham Young organized a rescue effort that brought the companies in, but more than 210 of the 980 emigrants in the two parties died.</a:t>
            </a:r>
          </a:p>
          <a:p>
            <a:r>
              <a:rPr lang="en-US" dirty="0" smtClean="0"/>
              <a:t>	The handcart companies continued with more success until 1860, and traditional ox-and-wagon companies also continued for those who could afford the higher cost. After 1860, the church began sending wagon companies east each spring, to return to Utah in the summer with the emigrating Latter-day Saints. Finally, with the completion of the Transcontinental Railroad in 1869, future emigrants were able to travel by rail, and the era of the Mormon pioneer trail came to an end.</a:t>
            </a:r>
          </a:p>
        </p:txBody>
      </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1144250"/>
          </a:xfrm>
          <a:prstGeom prst="rect">
            <a:avLst/>
          </a:prstGeom>
        </p:spPr>
        <p:txBody>
          <a:bodyPr wrap="square">
            <a:spAutoFit/>
          </a:bodyPr>
          <a:lstStyle/>
          <a:p>
            <a:r>
              <a:rPr lang="en-US" dirty="0" smtClean="0">
                <a:hlinkClick r:id="rId2"/>
              </a:rPr>
              <a:t>https://www.denverpost.com/2008/12/11/handcart-hypocrisy/</a:t>
            </a:r>
            <a:endParaRPr lang="en-US" dirty="0" smtClean="0"/>
          </a:p>
          <a:p>
            <a:r>
              <a:rPr lang="en-US" b="1" dirty="0" smtClean="0"/>
              <a:t>Handcart hypocrisy</a:t>
            </a:r>
          </a:p>
          <a:p>
            <a:r>
              <a:rPr lang="en-US" dirty="0" smtClean="0"/>
              <a:t>	 The Mormon handcart expeditions were the “most deadly (chapter) in the history of westward migration in the United States,” David Roberts says in “Devil’s Gate.” Nearly 250 of the 900 members of the Martin and Willie handcart companies, which were caught in brutal blizzards in the Wyoming and Utah mountains in the fall of 1856, died, mostly from cold and starvation. That compares to 42 members of the Donner Party who perished in the Sierras.</a:t>
            </a:r>
          </a:p>
          <a:p>
            <a:pPr fontAlgn="base"/>
            <a:r>
              <a:rPr lang="en-US" dirty="0" smtClean="0"/>
              <a:t>	 And yet, the Donner tragedy is so much better known. Few people beyond Western historians and members of the Church of Jesus Christ of Latter-day Saints know about the handcart expeditions, one of the strangest experiments in Western history. And many of those who are aware of it see the experience as inspiring, as evidence of profound faith and divine intervention, according to Roberts. Not a single member of the handcart companies </a:t>
            </a:r>
            <a:r>
              <a:rPr lang="en-US" dirty="0" err="1" smtClean="0"/>
              <a:t>apostated</a:t>
            </a:r>
            <a:r>
              <a:rPr lang="en-US" dirty="0" smtClean="0"/>
              <a:t>, they claim.</a:t>
            </a:r>
          </a:p>
          <a:p>
            <a:pPr fontAlgn="base"/>
            <a:r>
              <a:rPr lang="en-US" dirty="0" smtClean="0"/>
              <a:t>	The truth, however, is that the planning for the handcarts was bungled through stupidity and arrogance, and the result was a journey of such horror that many who lived through it could never talk about it. And yes, many of the survivors did desert the church.</a:t>
            </a:r>
          </a:p>
          <a:p>
            <a:pPr fontAlgn="base"/>
            <a:r>
              <a:rPr lang="en-US" dirty="0" smtClean="0"/>
              <a:t>	 Prophet and LDS president Brigham Young himself thought up the handcart scheme as an expeditious way to bring impoverished converts to Zion. Young was a brilliant organizer, and there was nothing inherently wrong with the idea.</a:t>
            </a:r>
          </a:p>
          <a:p>
            <a:pPr fontAlgn="base"/>
            <a:r>
              <a:rPr lang="en-US" dirty="0" smtClean="0"/>
              <a:t>	The LDS converts, many from factory towns in Great Britain and Scandinavia, were too poor to purchase wagons and oxen. So instead, the prophet reasoned, they would pile their belongings onto handcarts and push them across the prairies, arriving hale and hearty in no more than 60 days, less time than it took to travel in a covered wagon.</a:t>
            </a:r>
          </a:p>
          <a:p>
            <a:r>
              <a:rPr lang="en-US" dirty="0" smtClean="0"/>
              <a:t>	 The reality was that poor planning and irrational decisions, even stinginess, doomed the handcart scheme from the outset. The carts were made of green wood, which means they split and broke as the pioneers pushed them across the prairie and mountains. Most of the converts were not used to the strenuous work required to propel a loaded cart over hundreds of miles. And because Young claimed the handcarts would cross in just two months, he provided for no supply stations along the route. Planning was so poor, in fact, that officials in Salt Lake did not even know how many handcart companies were stranded in the mountains in 1856.</a:t>
            </a:r>
          </a:p>
          <a:p>
            <a:pPr fontAlgn="base"/>
            <a:r>
              <a:rPr lang="en-US" dirty="0" smtClean="0"/>
              <a:t>	 The most devastating decision was to allow the immigrants to leave late in the season. They should have been on the road in May or June. Instead, the ill-fated Willie and Martin companies (two of 10 handcart companies that crossed the plains to Zion between 1856 and 1860) left in August.</a:t>
            </a:r>
          </a:p>
          <a:p>
            <a:pPr fontAlgn="base"/>
            <a:r>
              <a:rPr lang="en-US" dirty="0" smtClean="0"/>
              <a:t>	One arrogant church official, who castigated anyone who suggested the last two companies wait until spring and who later zipped past them in his light wagon, promised there would be no snow. He declared he’d eat every snowflake the pioneers encountered.</a:t>
            </a:r>
          </a:p>
          <a:p>
            <a:pPr fontAlgn="base"/>
            <a:r>
              <a:rPr lang="en-US" dirty="0" smtClean="0"/>
              <a:t>	 In fact, there was snow, thick and heavy and cold, and it all but buried the two parties of immigrants as they made their way through the mountains. The few wagons accompanying the trains couldn’t handle the sick and feeble, so the infirm were piled on top of their handcarts and pushed by exhausted families. Some crawled along on their knees through the snow because their feet were frozen.</a:t>
            </a:r>
          </a:p>
          <a:p>
            <a:pPr fontAlgn="base"/>
            <a:r>
              <a:rPr lang="en-US" dirty="0" smtClean="0"/>
              <a:t>	Dozens died, a dozen or more on some nights. Over and over again, the firsthand accounts tell of pioneers waking up in the morning next to frozen bodies.</a:t>
            </a:r>
          </a:p>
          <a:p>
            <a:pPr fontAlgn="base"/>
            <a:r>
              <a:rPr lang="en-US" dirty="0" smtClean="0"/>
              <a:t>	Many immigrants succumbed from starvation because the organizers had under-estimated the amount of food the pioneers would require. The head of one company ordered the immigrants to lighten their loads, thereby depriving them of blankets and clothing that might have saved their lives. Then he ordered the abandoned articles burned, lest their owners return to retrieve them. A number of converts who survived lost limbs to frostbite.</a:t>
            </a:r>
          </a:p>
          <a:p>
            <a:pPr fontAlgn="base"/>
            <a:r>
              <a:rPr lang="en-US" dirty="0" smtClean="0"/>
              <a:t>	 Drawing heavily on diaries and firsthand accounts, Roberts re-creates the story of the Martin and Willie handcart companies in all their agony. He rebuffs many of the stories told by earlier chroniclers, including Wallace </a:t>
            </a:r>
            <a:r>
              <a:rPr lang="en-US" dirty="0" err="1" smtClean="0"/>
              <a:t>Stegner</a:t>
            </a:r>
            <a:r>
              <a:rPr lang="en-US" dirty="0" smtClean="0"/>
              <a:t> and Ann and Leroy </a:t>
            </a:r>
            <a:r>
              <a:rPr lang="en-US" dirty="0" err="1" smtClean="0"/>
              <a:t>Hafen</a:t>
            </a:r>
            <a:r>
              <a:rPr lang="en-US" dirty="0" smtClean="0"/>
              <a:t>, as well as the piousness that has crept into the various </a:t>
            </a:r>
            <a:r>
              <a:rPr lang="en-US" dirty="0" err="1" smtClean="0"/>
              <a:t>tellings</a:t>
            </a:r>
            <a:r>
              <a:rPr lang="en-US" dirty="0" smtClean="0"/>
              <a:t>.</a:t>
            </a:r>
          </a:p>
          <a:p>
            <a:pPr fontAlgn="base"/>
            <a:r>
              <a:rPr lang="en-US" dirty="0" smtClean="0"/>
              <a:t>	“Devil’s Gate” is the first major account that rips aside the veil of religiosity that has covered the handcart story for 150 years and sanitized the fiasco, turning it into what Roberts calls the “Mormon Mayflower.”</a:t>
            </a:r>
          </a:p>
          <a:p>
            <a:pPr fontAlgn="base"/>
            <a:r>
              <a:rPr lang="en-US" dirty="0" smtClean="0"/>
              <a:t>	He charges that from the day the survivors of the Willie and Martin companies reached Salt Lake, Mormon officials, beginning with Young, whitewashed the handcart experience. Young and other church officials claimed that the handcarts had reached Salt Lake City in record time and with few casualties.</a:t>
            </a:r>
          </a:p>
          <a:p>
            <a:pPr fontAlgn="base"/>
            <a:r>
              <a:rPr lang="en-US" dirty="0" smtClean="0"/>
              <a:t>	The tragedy was turned into an act of faith so powerful that faithful LDS re-enactors, many dressed in period costume and impersonating various pioneers, trudge the Mormon Trail today, pushing handcarts (made of hardwood and with steel rims on the wheels). So enmeshed is the handcart saga in LDS history in fact, that descendents of the Martin and Willie companies are considered Mormon royalty.</a:t>
            </a:r>
          </a:p>
          <a:p>
            <a:pPr fontAlgn="base"/>
            <a:r>
              <a:rPr lang="en-US" dirty="0" smtClean="0"/>
              <a:t>	Historians will applaud Roberts’ research and his courage in writing this book, but it will offend others. Church officials likely will view it as they do Will Bagley’s acclaimed “Blood of the Prophets: Brigham Young and the Massacre at Mountain Meadows,” published a few years ago.</a:t>
            </a:r>
          </a:p>
          <a:p>
            <a:pPr fontAlgn="base"/>
            <a:r>
              <a:rPr lang="en-US" dirty="0" smtClean="0"/>
              <a:t>That’s because “Devil’s Gate” (the title comes from a treacherous mountain pass where so many died) questions a cherished Mormon story and places blame for the death and suffering directly on the prophet Brigham Young.</a:t>
            </a:r>
          </a:p>
          <a:p>
            <a:pPr fontAlgn="base"/>
            <a:r>
              <a:rPr lang="en-US" dirty="0" smtClean="0"/>
              <a:t>	Readers will have to decide between the truth and the myth.</a:t>
            </a:r>
          </a:p>
          <a:p>
            <a:r>
              <a:rPr lang="en-US" dirty="0" smtClean="0"/>
              <a:t/>
            </a:r>
            <a:br>
              <a:rPr lang="en-US" dirty="0" smtClean="0"/>
            </a:br>
            <a:endParaRPr lang="en-US" dirty="0" smtClean="0"/>
          </a:p>
          <a:p>
            <a:endParaRPr lang="en-US" dirty="0"/>
          </a:p>
        </p:txBody>
      </p:sp>
    </p:spTree>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0" y="4191000"/>
            <a:ext cx="9144000" cy="2667000"/>
            <a:chOff x="0" y="4191000"/>
            <a:chExt cx="9144000" cy="2667000"/>
          </a:xfrm>
        </p:grpSpPr>
        <p:pic>
          <p:nvPicPr>
            <p:cNvPr id="25" name="Picture 2"/>
            <p:cNvPicPr>
              <a:picLocks noChangeAspect="1" noChangeArrowheads="1"/>
            </p:cNvPicPr>
            <p:nvPr/>
          </p:nvPicPr>
          <p:blipFill>
            <a:blip r:embed="rId3"/>
            <a:srcRect t="19133" r="28445" b="32732"/>
            <a:stretch>
              <a:fillRect/>
            </a:stretch>
          </p:blipFill>
          <p:spPr bwMode="auto">
            <a:xfrm>
              <a:off x="0" y="4199860"/>
              <a:ext cx="9144000" cy="2658140"/>
            </a:xfrm>
            <a:prstGeom prst="rect">
              <a:avLst/>
            </a:prstGeom>
            <a:noFill/>
            <a:ln w="50800">
              <a:solidFill>
                <a:schemeClr val="tx1"/>
              </a:solidFill>
              <a:miter lim="800000"/>
              <a:headEnd/>
              <a:tailEnd/>
            </a:ln>
            <a:effectLst/>
          </p:spPr>
        </p:pic>
        <p:sp>
          <p:nvSpPr>
            <p:cNvPr id="33" name="Freeform 32"/>
            <p:cNvSpPr/>
            <p:nvPr/>
          </p:nvSpPr>
          <p:spPr>
            <a:xfrm>
              <a:off x="4718957" y="5355771"/>
              <a:ext cx="3869872" cy="938893"/>
            </a:xfrm>
            <a:custGeom>
              <a:avLst/>
              <a:gdLst>
                <a:gd name="connsiteX0" fmla="*/ 3869872 w 3869872"/>
                <a:gd name="connsiteY0" fmla="*/ 620486 h 938893"/>
                <a:gd name="connsiteX1" fmla="*/ 3380014 w 3869872"/>
                <a:gd name="connsiteY1" fmla="*/ 751115 h 938893"/>
                <a:gd name="connsiteX2" fmla="*/ 2612572 w 3869872"/>
                <a:gd name="connsiteY2" fmla="*/ 930729 h 938893"/>
                <a:gd name="connsiteX3" fmla="*/ 2008414 w 3869872"/>
                <a:gd name="connsiteY3" fmla="*/ 800100 h 938893"/>
                <a:gd name="connsiteX4" fmla="*/ 1600200 w 3869872"/>
                <a:gd name="connsiteY4" fmla="*/ 636815 h 938893"/>
                <a:gd name="connsiteX5" fmla="*/ 1159329 w 3869872"/>
                <a:gd name="connsiteY5" fmla="*/ 636815 h 938893"/>
                <a:gd name="connsiteX6" fmla="*/ 538843 w 3869872"/>
                <a:gd name="connsiteY6" fmla="*/ 261258 h 938893"/>
                <a:gd name="connsiteX7" fmla="*/ 0 w 3869872"/>
                <a:gd name="connsiteY7" fmla="*/ 0 h 93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872" h="938893">
                  <a:moveTo>
                    <a:pt x="3869872" y="620486"/>
                  </a:moveTo>
                  <a:cubicBezTo>
                    <a:pt x="3729718" y="659947"/>
                    <a:pt x="3589564" y="699408"/>
                    <a:pt x="3380014" y="751115"/>
                  </a:cubicBezTo>
                  <a:cubicBezTo>
                    <a:pt x="3170464" y="802822"/>
                    <a:pt x="2841172" y="922565"/>
                    <a:pt x="2612572" y="930729"/>
                  </a:cubicBezTo>
                  <a:cubicBezTo>
                    <a:pt x="2383972" y="938893"/>
                    <a:pt x="2177143" y="849086"/>
                    <a:pt x="2008414" y="800100"/>
                  </a:cubicBezTo>
                  <a:cubicBezTo>
                    <a:pt x="1839685" y="751114"/>
                    <a:pt x="1741714" y="664029"/>
                    <a:pt x="1600200" y="636815"/>
                  </a:cubicBezTo>
                  <a:cubicBezTo>
                    <a:pt x="1458686" y="609601"/>
                    <a:pt x="1336222" y="699408"/>
                    <a:pt x="1159329" y="636815"/>
                  </a:cubicBezTo>
                  <a:cubicBezTo>
                    <a:pt x="982436" y="574222"/>
                    <a:pt x="732064" y="367394"/>
                    <a:pt x="538843" y="261258"/>
                  </a:cubicBezTo>
                  <a:cubicBezTo>
                    <a:pt x="345622" y="155122"/>
                    <a:pt x="92528" y="68036"/>
                    <a:pt x="0" y="0"/>
                  </a:cubicBezTo>
                </a:path>
              </a:pathLst>
            </a:custGeom>
            <a:ln w="101600">
              <a:solidFill>
                <a:srgbClr val="FFFF00"/>
              </a:solidFill>
              <a:prstDash val="sysDot"/>
            </a:ln>
            <a:effectLst>
              <a:outerShdw dist="50800" dir="12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5-Point Star 25"/>
            <p:cNvSpPr/>
            <p:nvPr/>
          </p:nvSpPr>
          <p:spPr>
            <a:xfrm>
              <a:off x="8458200" y="5562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9" name="Freeform 38"/>
            <p:cNvSpPr/>
            <p:nvPr/>
          </p:nvSpPr>
          <p:spPr>
            <a:xfrm>
              <a:off x="3764280" y="4954385"/>
              <a:ext cx="874222" cy="349135"/>
            </a:xfrm>
            <a:custGeom>
              <a:avLst/>
              <a:gdLst>
                <a:gd name="connsiteX0" fmla="*/ 874222 w 874222"/>
                <a:gd name="connsiteY0" fmla="*/ 349135 h 349135"/>
                <a:gd name="connsiteX1" fmla="*/ 732905 w 874222"/>
                <a:gd name="connsiteY1" fmla="*/ 141317 h 349135"/>
                <a:gd name="connsiteX2" fmla="*/ 550025 w 874222"/>
                <a:gd name="connsiteY2" fmla="*/ 74815 h 349135"/>
                <a:gd name="connsiteX3" fmla="*/ 292331 w 874222"/>
                <a:gd name="connsiteY3" fmla="*/ 33251 h 349135"/>
                <a:gd name="connsiteX4" fmla="*/ 26324 w 874222"/>
                <a:gd name="connsiteY4" fmla="*/ 0 h 34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222" h="349135">
                  <a:moveTo>
                    <a:pt x="874222" y="349135"/>
                  </a:moveTo>
                  <a:cubicBezTo>
                    <a:pt x="830580" y="268086"/>
                    <a:pt x="786938" y="187037"/>
                    <a:pt x="732905" y="141317"/>
                  </a:cubicBezTo>
                  <a:cubicBezTo>
                    <a:pt x="678872" y="95597"/>
                    <a:pt x="623454" y="92826"/>
                    <a:pt x="550025" y="74815"/>
                  </a:cubicBezTo>
                  <a:cubicBezTo>
                    <a:pt x="476596" y="56804"/>
                    <a:pt x="379615" y="45720"/>
                    <a:pt x="292331" y="33251"/>
                  </a:cubicBezTo>
                  <a:cubicBezTo>
                    <a:pt x="205048" y="20782"/>
                    <a:pt x="0" y="56804"/>
                    <a:pt x="26324" y="0"/>
                  </a:cubicBezTo>
                </a:path>
              </a:pathLst>
            </a:custGeom>
            <a:ln w="101600">
              <a:solidFill>
                <a:srgbClr val="FFFF00"/>
              </a:solidFill>
              <a:prstDash val="sysDot"/>
            </a:ln>
            <a:effectLst>
              <a:outerShdw dist="508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4495800" y="5105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8" name="5-Point Star 37"/>
            <p:cNvSpPr/>
            <p:nvPr/>
          </p:nvSpPr>
          <p:spPr>
            <a:xfrm>
              <a:off x="3581400" y="4724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4" name="Freeform 43"/>
            <p:cNvSpPr/>
            <p:nvPr/>
          </p:nvSpPr>
          <p:spPr>
            <a:xfrm>
              <a:off x="1273629" y="5018314"/>
              <a:ext cx="1905000" cy="1170215"/>
            </a:xfrm>
            <a:custGeom>
              <a:avLst/>
              <a:gdLst>
                <a:gd name="connsiteX0" fmla="*/ 0 w 1143000"/>
                <a:gd name="connsiteY0" fmla="*/ 865415 h 865415"/>
                <a:gd name="connsiteX1" fmla="*/ 179614 w 1143000"/>
                <a:gd name="connsiteY1" fmla="*/ 718457 h 865415"/>
                <a:gd name="connsiteX2" fmla="*/ 538842 w 1143000"/>
                <a:gd name="connsiteY2" fmla="*/ 620486 h 865415"/>
                <a:gd name="connsiteX3" fmla="*/ 702128 w 1143000"/>
                <a:gd name="connsiteY3" fmla="*/ 473529 h 865415"/>
                <a:gd name="connsiteX4" fmla="*/ 832757 w 1143000"/>
                <a:gd name="connsiteY4" fmla="*/ 277586 h 865415"/>
                <a:gd name="connsiteX5" fmla="*/ 1143000 w 1143000"/>
                <a:gd name="connsiteY5" fmla="*/ 0 h 865415"/>
                <a:gd name="connsiteX0" fmla="*/ 0 w 1905000"/>
                <a:gd name="connsiteY0" fmla="*/ 1170215 h 1170215"/>
                <a:gd name="connsiteX1" fmla="*/ 179614 w 1905000"/>
                <a:gd name="connsiteY1" fmla="*/ 1023257 h 1170215"/>
                <a:gd name="connsiteX2" fmla="*/ 538842 w 1905000"/>
                <a:gd name="connsiteY2" fmla="*/ 925286 h 1170215"/>
                <a:gd name="connsiteX3" fmla="*/ 702128 w 1905000"/>
                <a:gd name="connsiteY3" fmla="*/ 778329 h 1170215"/>
                <a:gd name="connsiteX4" fmla="*/ 832757 w 1905000"/>
                <a:gd name="connsiteY4" fmla="*/ 582386 h 1170215"/>
                <a:gd name="connsiteX5" fmla="*/ 1905000 w 1905000"/>
                <a:gd name="connsiteY5" fmla="*/ 0 h 117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0" h="1170215">
                  <a:moveTo>
                    <a:pt x="0" y="1170215"/>
                  </a:moveTo>
                  <a:cubicBezTo>
                    <a:pt x="44903" y="1117147"/>
                    <a:pt x="89807" y="1064079"/>
                    <a:pt x="179614" y="1023257"/>
                  </a:cubicBezTo>
                  <a:cubicBezTo>
                    <a:pt x="269421" y="982436"/>
                    <a:pt x="451757" y="966107"/>
                    <a:pt x="538842" y="925286"/>
                  </a:cubicBezTo>
                  <a:cubicBezTo>
                    <a:pt x="625927" y="884465"/>
                    <a:pt x="653142" y="835479"/>
                    <a:pt x="702128" y="778329"/>
                  </a:cubicBezTo>
                  <a:cubicBezTo>
                    <a:pt x="751114" y="721179"/>
                    <a:pt x="632278" y="712108"/>
                    <a:pt x="832757" y="582386"/>
                  </a:cubicBezTo>
                  <a:cubicBezTo>
                    <a:pt x="1033236" y="452665"/>
                    <a:pt x="1850572" y="40822"/>
                    <a:pt x="1905000" y="0"/>
                  </a:cubicBezTo>
                </a:path>
              </a:pathLst>
            </a:custGeom>
            <a:ln w="101600">
              <a:solidFill>
                <a:srgbClr val="FFFF00"/>
              </a:solidFill>
              <a:prstDash val="sysDot"/>
            </a:ln>
            <a:effectLst>
              <a:outerShdw dist="50800" dir="9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1" name="Freeform 20"/>
            <p:cNvSpPr/>
            <p:nvPr/>
          </p:nvSpPr>
          <p:spPr>
            <a:xfrm>
              <a:off x="3256767" y="4935255"/>
              <a:ext cx="538619" cy="182671"/>
            </a:xfrm>
            <a:custGeom>
              <a:avLst/>
              <a:gdLst>
                <a:gd name="connsiteX0" fmla="*/ 538619 w 538619"/>
                <a:gd name="connsiteY0" fmla="*/ 0 h 182671"/>
                <a:gd name="connsiteX1" fmla="*/ 444674 w 538619"/>
                <a:gd name="connsiteY1" fmla="*/ 87682 h 182671"/>
                <a:gd name="connsiteX2" fmla="*/ 331940 w 538619"/>
                <a:gd name="connsiteY2" fmla="*/ 169101 h 182671"/>
                <a:gd name="connsiteX3" fmla="*/ 100208 w 538619"/>
                <a:gd name="connsiteY3" fmla="*/ 169101 h 182671"/>
                <a:gd name="connsiteX4" fmla="*/ 0 w 538619"/>
                <a:gd name="connsiteY4" fmla="*/ 169101 h 18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619" h="182671">
                  <a:moveTo>
                    <a:pt x="538619" y="0"/>
                  </a:moveTo>
                  <a:cubicBezTo>
                    <a:pt x="508870" y="29749"/>
                    <a:pt x="479121" y="59499"/>
                    <a:pt x="444674" y="87682"/>
                  </a:cubicBezTo>
                  <a:cubicBezTo>
                    <a:pt x="410228" y="115866"/>
                    <a:pt x="389351" y="155531"/>
                    <a:pt x="331940" y="169101"/>
                  </a:cubicBezTo>
                  <a:cubicBezTo>
                    <a:pt x="274529" y="182671"/>
                    <a:pt x="100208" y="169101"/>
                    <a:pt x="100208" y="169101"/>
                  </a:cubicBezTo>
                  <a:lnTo>
                    <a:pt x="0" y="169101"/>
                  </a:lnTo>
                </a:path>
              </a:pathLst>
            </a:custGeom>
            <a:ln w="101600">
              <a:solidFill>
                <a:srgbClr val="FFFF00"/>
              </a:solidFill>
              <a:prstDash val="sysDot"/>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2" name="5-Point Star 21"/>
            <p:cNvSpPr/>
            <p:nvPr/>
          </p:nvSpPr>
          <p:spPr>
            <a:xfrm>
              <a:off x="3124200" y="4876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1828800" y="4191000"/>
              <a:ext cx="1688475" cy="734625"/>
            </a:xfrm>
            <a:prstGeom prst="rect">
              <a:avLst/>
            </a:prstGeom>
            <a:solidFill>
              <a:srgbClr val="D48E82"/>
            </a:solidFill>
            <a:ln w="50800">
              <a:solidFill>
                <a:schemeClr val="tx1"/>
              </a:solidFill>
            </a:ln>
          </p:spPr>
          <p:txBody>
            <a:bodyPr wrap="none" rtlCol="0">
              <a:spAutoFit/>
            </a:bodyPr>
            <a:lstStyle/>
            <a:p>
              <a:pPr algn="ctr">
                <a:lnSpc>
                  <a:spcPts val="2500"/>
                </a:lnSpc>
              </a:pPr>
              <a:r>
                <a:rPr lang="en-US" sz="2400" b="1" dirty="0" smtClean="0"/>
                <a:t>Nov 2 – </a:t>
              </a:r>
            </a:p>
            <a:p>
              <a:pPr algn="ctr">
                <a:lnSpc>
                  <a:spcPts val="2500"/>
                </a:lnSpc>
              </a:pPr>
              <a:r>
                <a:rPr lang="en-US" sz="2400" b="1" dirty="0" smtClean="0"/>
                <a:t>Devil’s Gate</a:t>
              </a:r>
              <a:endParaRPr lang="en-US" sz="2400" b="1" dirty="0"/>
            </a:p>
          </p:txBody>
        </p:sp>
        <p:sp>
          <p:nvSpPr>
            <p:cNvPr id="32" name="TextBox 31"/>
            <p:cNvSpPr txBox="1"/>
            <p:nvPr/>
          </p:nvSpPr>
          <p:spPr>
            <a:xfrm>
              <a:off x="228600" y="5029200"/>
              <a:ext cx="1543628" cy="733534"/>
            </a:xfrm>
            <a:prstGeom prst="rect">
              <a:avLst/>
            </a:prstGeom>
            <a:solidFill>
              <a:srgbClr val="D48E82"/>
            </a:solidFill>
            <a:ln w="50800">
              <a:solidFill>
                <a:schemeClr val="tx1"/>
              </a:solidFill>
            </a:ln>
          </p:spPr>
          <p:txBody>
            <a:bodyPr wrap="none" rtlCol="0">
              <a:spAutoFit/>
            </a:bodyPr>
            <a:lstStyle/>
            <a:p>
              <a:pPr algn="ctr">
                <a:lnSpc>
                  <a:spcPts val="2500"/>
                </a:lnSpc>
              </a:pPr>
              <a:r>
                <a:rPr lang="en-US" sz="2400" b="1" dirty="0" smtClean="0"/>
                <a:t>Dec 15</a:t>
              </a:r>
            </a:p>
            <a:p>
              <a:pPr algn="ctr">
                <a:lnSpc>
                  <a:spcPts val="2500"/>
                </a:lnSpc>
              </a:pPr>
              <a:r>
                <a:rPr lang="en-US" sz="2400" b="1" dirty="0" smtClean="0"/>
                <a:t>Salt Lake C</a:t>
              </a:r>
              <a:endParaRPr lang="en-US" sz="2400" b="1" dirty="0"/>
            </a:p>
          </p:txBody>
        </p:sp>
        <p:sp>
          <p:nvSpPr>
            <p:cNvPr id="34" name="TextBox 33"/>
            <p:cNvSpPr txBox="1"/>
            <p:nvPr/>
          </p:nvSpPr>
          <p:spPr>
            <a:xfrm rot="2293286">
              <a:off x="3274398" y="5483996"/>
              <a:ext cx="1076640" cy="348813"/>
            </a:xfrm>
            <a:prstGeom prst="rect">
              <a:avLst/>
            </a:prstGeom>
            <a:solidFill>
              <a:schemeClr val="tx1"/>
            </a:solidFill>
          </p:spPr>
          <p:txBody>
            <a:bodyPr wrap="none" rtlCol="0">
              <a:spAutoFit/>
            </a:bodyPr>
            <a:lstStyle/>
            <a:p>
              <a:pPr algn="ctr">
                <a:lnSpc>
                  <a:spcPts val="2000"/>
                </a:lnSpc>
              </a:pPr>
              <a:r>
                <a:rPr lang="en-US" sz="2400" b="1" dirty="0" smtClean="0">
                  <a:solidFill>
                    <a:schemeClr val="bg1"/>
                  </a:solidFill>
                </a:rPr>
                <a:t>Nov 21</a:t>
              </a:r>
              <a:endParaRPr lang="en-US" sz="2400" b="1" dirty="0">
                <a:solidFill>
                  <a:schemeClr val="bg1"/>
                </a:solidFill>
              </a:endParaRPr>
            </a:p>
          </p:txBody>
        </p:sp>
        <p:sp>
          <p:nvSpPr>
            <p:cNvPr id="40" name="TextBox 39"/>
            <p:cNvSpPr txBox="1"/>
            <p:nvPr/>
          </p:nvSpPr>
          <p:spPr>
            <a:xfrm rot="19259443">
              <a:off x="7814311" y="4988967"/>
              <a:ext cx="1276054" cy="622414"/>
            </a:xfrm>
            <a:prstGeom prst="rect">
              <a:avLst/>
            </a:prstGeom>
            <a:solidFill>
              <a:srgbClr val="D48E82"/>
            </a:solidFill>
            <a:ln w="38100">
              <a:solidFill>
                <a:schemeClr val="tx1"/>
              </a:solidFill>
            </a:ln>
          </p:spPr>
          <p:txBody>
            <a:bodyPr wrap="none" rtlCol="0">
              <a:spAutoFit/>
            </a:bodyPr>
            <a:lstStyle/>
            <a:p>
              <a:pPr algn="ctr">
                <a:lnSpc>
                  <a:spcPts val="2000"/>
                </a:lnSpc>
              </a:pPr>
              <a:r>
                <a:rPr lang="en-US" sz="2400" b="1" dirty="0" smtClean="0"/>
                <a:t>Aug 31-</a:t>
              </a:r>
            </a:p>
            <a:p>
              <a:pPr algn="ctr">
                <a:lnSpc>
                  <a:spcPts val="2000"/>
                </a:lnSpc>
              </a:pPr>
              <a:r>
                <a:rPr lang="en-US" sz="2400" b="1" dirty="0" smtClean="0"/>
                <a:t>Florence</a:t>
              </a:r>
              <a:endParaRPr lang="en-US" sz="2400" b="1" dirty="0"/>
            </a:p>
          </p:txBody>
        </p:sp>
        <p:sp>
          <p:nvSpPr>
            <p:cNvPr id="43" name="5-Point Star 42"/>
            <p:cNvSpPr/>
            <p:nvPr/>
          </p:nvSpPr>
          <p:spPr>
            <a:xfrm>
              <a:off x="990600" y="6019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useBgFill="1">
        <p:nvSpPr>
          <p:cNvPr id="47" name="Rectangle 46"/>
          <p:cNvSpPr/>
          <p:nvPr/>
        </p:nvSpPr>
        <p:spPr>
          <a:xfrm>
            <a:off x="228600" y="3886200"/>
            <a:ext cx="8915400" cy="2985433"/>
          </a:xfrm>
          <a:prstGeom prst="rect">
            <a:avLst/>
          </a:prstGeom>
        </p:spPr>
        <p:txBody>
          <a:bodyPr wrap="square">
            <a:spAutoFit/>
          </a:bodyPr>
          <a:lstStyle/>
          <a:p>
            <a:r>
              <a:rPr lang="en-US" sz="3600" b="1" dirty="0" smtClean="0">
                <a:latin typeface="Tempus Sans ITC" pitchFamily="82" charset="0"/>
              </a:rPr>
              <a:t>	   What is the mortality rate?</a:t>
            </a:r>
          </a:p>
          <a:p>
            <a:r>
              <a:rPr lang="en-US" sz="2800" b="1" dirty="0" smtClean="0"/>
              <a:t>		 		-  Mormon WAGON trains__ 3.5%</a:t>
            </a:r>
          </a:p>
          <a:p>
            <a:r>
              <a:rPr lang="en-US" sz="2800" b="1" dirty="0" smtClean="0"/>
              <a:t>				-  Mormon HANDCARTS____ 4.7%</a:t>
            </a:r>
          </a:p>
          <a:p>
            <a:r>
              <a:rPr lang="en-US" sz="2800" b="1" dirty="0" smtClean="0"/>
              <a:t>				-  late-leaving groups_____ 16.0%</a:t>
            </a:r>
          </a:p>
          <a:p>
            <a:r>
              <a:rPr lang="en-US" sz="2800" b="1" dirty="0" smtClean="0"/>
              <a:t>				     240 travel with Hunt Company </a:t>
            </a:r>
          </a:p>
          <a:p>
            <a:r>
              <a:rPr lang="en-US" sz="2800" b="1" dirty="0" smtClean="0"/>
              <a:t>				</a:t>
            </a:r>
            <a:r>
              <a:rPr lang="en-US" sz="4000" b="1" dirty="0" smtClean="0"/>
              <a:t>	16% = 38 people</a:t>
            </a:r>
          </a:p>
        </p:txBody>
      </p:sp>
      <p:pic>
        <p:nvPicPr>
          <p:cNvPr id="361475" name="Picture 3"/>
          <p:cNvPicPr>
            <a:picLocks noChangeAspect="1" noChangeArrowheads="1"/>
          </p:cNvPicPr>
          <p:nvPr/>
        </p:nvPicPr>
        <p:blipFill>
          <a:blip r:embed="rId4"/>
          <a:srcRect/>
          <a:stretch>
            <a:fillRect/>
          </a:stretch>
        </p:blipFill>
        <p:spPr bwMode="auto">
          <a:xfrm>
            <a:off x="0" y="4495801"/>
            <a:ext cx="2957026" cy="2362199"/>
          </a:xfrm>
          <a:prstGeom prst="rect">
            <a:avLst/>
          </a:prstGeom>
          <a:noFill/>
          <a:ln w="9525">
            <a:noFill/>
            <a:miter lim="800000"/>
            <a:headEnd/>
            <a:tailEnd/>
          </a:ln>
          <a:effectLst/>
        </p:spPr>
      </p:pic>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p:nvSpPr>
          <p:cNvPr id="16" name="Rectangle 15"/>
          <p:cNvSpPr/>
          <p:nvPr/>
        </p:nvSpPr>
        <p:spPr>
          <a:xfrm>
            <a:off x="0" y="566928"/>
            <a:ext cx="9144000" cy="523220"/>
          </a:xfrm>
          <a:prstGeom prst="rect">
            <a:avLst/>
          </a:prstGeom>
        </p:spPr>
        <p:txBody>
          <a:bodyPr wrap="square">
            <a:spAutoFit/>
          </a:bodyPr>
          <a:lstStyle/>
          <a:p>
            <a:pPr algn="ctr"/>
            <a:r>
              <a:rPr lang="en-US" sz="2800" b="1" dirty="0" smtClean="0"/>
              <a:t>August 1856: Mary &amp; guardians join Hunt Wagon Company </a:t>
            </a:r>
          </a:p>
        </p:txBody>
      </p:sp>
      <p:sp>
        <p:nvSpPr>
          <p:cNvPr id="41" name="Rectangle 40"/>
          <p:cNvSpPr/>
          <p:nvPr/>
        </p:nvSpPr>
        <p:spPr>
          <a:xfrm>
            <a:off x="0" y="1066800"/>
            <a:ext cx="9144000" cy="523220"/>
          </a:xfrm>
          <a:prstGeom prst="rect">
            <a:avLst/>
          </a:prstGeom>
        </p:spPr>
        <p:txBody>
          <a:bodyPr wrap="square">
            <a:spAutoFit/>
          </a:bodyPr>
          <a:lstStyle/>
          <a:p>
            <a:r>
              <a:rPr lang="en-US" sz="2800" b="1" dirty="0" smtClean="0"/>
              <a:t> Hunt wagons follow Willie &amp; Martin Handcart Companies</a:t>
            </a:r>
          </a:p>
        </p:txBody>
      </p:sp>
      <p:sp>
        <p:nvSpPr>
          <p:cNvPr id="29" name="Rectangle 28"/>
          <p:cNvSpPr/>
          <p:nvPr/>
        </p:nvSpPr>
        <p:spPr>
          <a:xfrm>
            <a:off x="2667000" y="1524000"/>
            <a:ext cx="3657600" cy="646331"/>
          </a:xfrm>
          <a:prstGeom prst="rect">
            <a:avLst/>
          </a:prstGeom>
        </p:spPr>
        <p:txBody>
          <a:bodyPr wrap="square">
            <a:spAutoFit/>
          </a:bodyPr>
          <a:lstStyle/>
          <a:p>
            <a:r>
              <a:rPr lang="en-US" sz="3600" b="1" dirty="0" smtClean="0">
                <a:ln>
                  <a:solidFill>
                    <a:schemeClr val="tx1"/>
                  </a:solidFill>
                </a:ln>
                <a:latin typeface="Tempus Sans ITC" pitchFamily="82" charset="0"/>
              </a:rPr>
              <a:t>What Happened?</a:t>
            </a:r>
          </a:p>
        </p:txBody>
      </p:sp>
      <p:sp useBgFill="1">
        <p:nvSpPr>
          <p:cNvPr id="42" name="Rectangle 41"/>
          <p:cNvSpPr/>
          <p:nvPr/>
        </p:nvSpPr>
        <p:spPr>
          <a:xfrm>
            <a:off x="1371600" y="1524000"/>
            <a:ext cx="5410200" cy="646331"/>
          </a:xfrm>
          <a:prstGeom prst="rect">
            <a:avLst/>
          </a:prstGeom>
        </p:spPr>
        <p:txBody>
          <a:bodyPr wrap="square">
            <a:spAutoFit/>
          </a:bodyPr>
          <a:lstStyle/>
          <a:p>
            <a:r>
              <a:rPr lang="en-US" sz="3600" b="1" dirty="0" smtClean="0">
                <a:ln>
                  <a:solidFill>
                    <a:schemeClr val="tx1"/>
                  </a:solidFill>
                </a:ln>
                <a:latin typeface="Tempus Sans ITC" pitchFamily="82" charset="0"/>
              </a:rPr>
              <a:t>What Happens </a:t>
            </a: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to Mary</a:t>
            </a:r>
            <a:r>
              <a:rPr lang="en-US" sz="3600" b="1" dirty="0" smtClean="0">
                <a:ln>
                  <a:solidFill>
                    <a:schemeClr val="tx1"/>
                  </a:solidFill>
                </a:ln>
                <a:latin typeface="Tempus Sans ITC" pitchFamily="82" charset="0"/>
              </a:rPr>
              <a:t>?</a:t>
            </a:r>
          </a:p>
        </p:txBody>
      </p:sp>
      <p:pic>
        <p:nvPicPr>
          <p:cNvPr id="361476" name="Picture 4"/>
          <p:cNvPicPr>
            <a:picLocks noChangeAspect="1" noChangeArrowheads="1"/>
          </p:cNvPicPr>
          <p:nvPr/>
        </p:nvPicPr>
        <p:blipFill>
          <a:blip r:embed="rId5"/>
          <a:srcRect/>
          <a:stretch>
            <a:fillRect/>
          </a:stretch>
        </p:blipFill>
        <p:spPr bwMode="auto">
          <a:xfrm>
            <a:off x="2057400" y="5724174"/>
            <a:ext cx="1828800" cy="1133826"/>
          </a:xfrm>
          <a:prstGeom prst="rect">
            <a:avLst/>
          </a:prstGeom>
          <a:noFill/>
          <a:ln w="9525">
            <a:noFill/>
            <a:miter lim="800000"/>
            <a:headEnd/>
            <a:tailEnd/>
          </a:ln>
          <a:effectLst/>
        </p:spPr>
      </p:pic>
      <p:sp>
        <p:nvSpPr>
          <p:cNvPr id="30" name="Rectangle 29"/>
          <p:cNvSpPr/>
          <p:nvPr/>
        </p:nvSpPr>
        <p:spPr>
          <a:xfrm>
            <a:off x="228600" y="2057400"/>
            <a:ext cx="8915400" cy="1815882"/>
          </a:xfrm>
          <a:prstGeom prst="rect">
            <a:avLst/>
          </a:prstGeom>
        </p:spPr>
        <p:txBody>
          <a:bodyPr wrap="square">
            <a:spAutoFit/>
          </a:bodyPr>
          <a:lstStyle/>
          <a:p>
            <a:r>
              <a:rPr lang="en-US" sz="2800" b="1" dirty="0" smtClean="0"/>
              <a:t> - poor emigrants, inexperienced with overland travel</a:t>
            </a:r>
          </a:p>
          <a:p>
            <a:r>
              <a:rPr lang="en-US" sz="2800" b="1" dirty="0" smtClean="0"/>
              <a:t> - carts made of green wood – split and break on trail   </a:t>
            </a:r>
          </a:p>
          <a:p>
            <a:r>
              <a:rPr lang="en-US" sz="2800" b="1" dirty="0" smtClean="0"/>
              <a:t> - late departure date: August rather than May/June</a:t>
            </a:r>
          </a:p>
          <a:p>
            <a:r>
              <a:rPr lang="en-US" sz="2800" b="1" dirty="0" smtClean="0"/>
              <a:t> - early deep snow and bitter cold on the plains</a:t>
            </a:r>
          </a:p>
        </p:txBody>
      </p:sp>
      <p:pic>
        <p:nvPicPr>
          <p:cNvPr id="46" name="Picture 4"/>
          <p:cNvPicPr>
            <a:picLocks noChangeAspect="1" noChangeArrowheads="1"/>
          </p:cNvPicPr>
          <p:nvPr/>
        </p:nvPicPr>
        <p:blipFill>
          <a:blip r:embed="rId6"/>
          <a:srcRect/>
          <a:stretch>
            <a:fillRect/>
          </a:stretch>
        </p:blipFill>
        <p:spPr bwMode="auto">
          <a:xfrm>
            <a:off x="0" y="1981200"/>
            <a:ext cx="2438400" cy="297219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Effect transition="in" filter="fade">
                                      <p:cBhvr>
                                        <p:cTn id="7" dur="1000"/>
                                        <p:tgtEl>
                                          <p:spTgt spid="3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0">
                                            <p:txEl>
                                              <p:pRg st="1" end="1"/>
                                            </p:txEl>
                                          </p:spTgt>
                                        </p:tgtEl>
                                        <p:attrNameLst>
                                          <p:attrName>style.visibility</p:attrName>
                                        </p:attrNameLst>
                                      </p:cBhvr>
                                      <p:to>
                                        <p:strVal val="visible"/>
                                      </p:to>
                                    </p:set>
                                    <p:animEffect transition="in" filter="fade">
                                      <p:cBhvr>
                                        <p:cTn id="12" dur="1000"/>
                                        <p:tgtEl>
                                          <p:spTgt spid="3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1000"/>
                                        <p:tgtEl>
                                          <p:spTgt spid="3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0">
                                            <p:txEl>
                                              <p:pRg st="3" end="3"/>
                                            </p:txEl>
                                          </p:spTgt>
                                        </p:tgtEl>
                                        <p:attrNameLst>
                                          <p:attrName>style.visibility</p:attrName>
                                        </p:attrNameLst>
                                      </p:cBhvr>
                                      <p:to>
                                        <p:strVal val="visible"/>
                                      </p:to>
                                    </p:set>
                                    <p:animEffect transition="in" filter="fade">
                                      <p:cBhvr>
                                        <p:cTn id="22" dur="1000"/>
                                        <p:tgtEl>
                                          <p:spTgt spid="3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1000"/>
                                        <p:tgtEl>
                                          <p:spTgt spid="45"/>
                                        </p:tgtEl>
                                      </p:cBhvr>
                                    </p:animEffect>
                                    <p:set>
                                      <p:cBhvr>
                                        <p:cTn id="27" dur="1" fill="hold">
                                          <p:stCondLst>
                                            <p:cond delay="999"/>
                                          </p:stCondLst>
                                        </p:cTn>
                                        <p:tgtEl>
                                          <p:spTgt spid="45"/>
                                        </p:tgtEl>
                                        <p:attrNameLst>
                                          <p:attrName>style.visibility</p:attrName>
                                        </p:attrNameLst>
                                      </p:cBhvr>
                                      <p:to>
                                        <p:strVal val="hidden"/>
                                      </p:to>
                                    </p:set>
                                  </p:childTnLst>
                                </p:cTn>
                              </p:par>
                            </p:childTnLst>
                          </p:cTn>
                        </p:par>
                        <p:par>
                          <p:cTn id="28" fill="hold">
                            <p:stCondLst>
                              <p:cond delay="1000"/>
                            </p:stCondLst>
                            <p:childTnLst>
                              <p:par>
                                <p:cTn id="29" presetID="10" presetClass="entr" presetSubtype="0" fill="hold" grpId="1" nodeType="afterEffect">
                                  <p:stCondLst>
                                    <p:cond delay="0"/>
                                  </p:stCondLst>
                                  <p:childTnLst>
                                    <p:set>
                                      <p:cBhvr>
                                        <p:cTn id="30" dur="1" fill="hold">
                                          <p:stCondLst>
                                            <p:cond delay="0"/>
                                          </p:stCondLst>
                                        </p:cTn>
                                        <p:tgtEl>
                                          <p:spTgt spid="47">
                                            <p:bg/>
                                          </p:spTgt>
                                        </p:tgtEl>
                                        <p:attrNameLst>
                                          <p:attrName>style.visibility</p:attrName>
                                        </p:attrNameLst>
                                      </p:cBhvr>
                                      <p:to>
                                        <p:strVal val="visible"/>
                                      </p:to>
                                    </p:set>
                                    <p:animEffect transition="in" filter="fade">
                                      <p:cBhvr>
                                        <p:cTn id="31" dur="1000"/>
                                        <p:tgtEl>
                                          <p:spTgt spid="47">
                                            <p:bg/>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47">
                                            <p:txEl>
                                              <p:pRg st="0" end="0"/>
                                            </p:txEl>
                                          </p:spTgt>
                                        </p:tgtEl>
                                        <p:attrNameLst>
                                          <p:attrName>style.visibility</p:attrName>
                                        </p:attrNameLst>
                                      </p:cBhvr>
                                      <p:to>
                                        <p:strVal val="visible"/>
                                      </p:to>
                                    </p:set>
                                    <p:animEffect transition="in" filter="fade">
                                      <p:cBhvr>
                                        <p:cTn id="34" dur="1000"/>
                                        <p:tgtEl>
                                          <p:spTgt spid="47">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7">
                                            <p:txEl>
                                              <p:pRg st="1" end="1"/>
                                            </p:txEl>
                                          </p:spTgt>
                                        </p:tgtEl>
                                        <p:attrNameLst>
                                          <p:attrName>style.visibility</p:attrName>
                                        </p:attrNameLst>
                                      </p:cBhvr>
                                      <p:to>
                                        <p:strVal val="visible"/>
                                      </p:to>
                                    </p:set>
                                    <p:animEffect transition="in" filter="fade">
                                      <p:cBhvr>
                                        <p:cTn id="39" dur="1000"/>
                                        <p:tgtEl>
                                          <p:spTgt spid="47">
                                            <p:txEl>
                                              <p:pRg st="1" end="1"/>
                                            </p:txEl>
                                          </p:spTgt>
                                        </p:tgtEl>
                                      </p:cBhvr>
                                    </p:animEffect>
                                  </p:childTnLst>
                                </p:cTn>
                              </p:par>
                              <p:par>
                                <p:cTn id="40" presetID="10" presetClass="entr" presetSubtype="0" fill="hold" nodeType="withEffect">
                                  <p:stCondLst>
                                    <p:cond delay="0"/>
                                  </p:stCondLst>
                                  <p:childTnLst>
                                    <p:set>
                                      <p:cBhvr>
                                        <p:cTn id="41" dur="1" fill="hold">
                                          <p:stCondLst>
                                            <p:cond delay="0"/>
                                          </p:stCondLst>
                                        </p:cTn>
                                        <p:tgtEl>
                                          <p:spTgt spid="361475"/>
                                        </p:tgtEl>
                                        <p:attrNameLst>
                                          <p:attrName>style.visibility</p:attrName>
                                        </p:attrNameLst>
                                      </p:cBhvr>
                                      <p:to>
                                        <p:strVal val="visible"/>
                                      </p:to>
                                    </p:set>
                                    <p:animEffect transition="in" filter="fade">
                                      <p:cBhvr>
                                        <p:cTn id="42" dur="1000"/>
                                        <p:tgtEl>
                                          <p:spTgt spid="36147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47">
                                            <p:txEl>
                                              <p:pRg st="2" end="2"/>
                                            </p:txEl>
                                          </p:spTgt>
                                        </p:tgtEl>
                                        <p:attrNameLst>
                                          <p:attrName>style.visibility</p:attrName>
                                        </p:attrNameLst>
                                      </p:cBhvr>
                                      <p:to>
                                        <p:strVal val="visible"/>
                                      </p:to>
                                    </p:set>
                                    <p:animEffect transition="in" filter="fade">
                                      <p:cBhvr>
                                        <p:cTn id="47" dur="1000"/>
                                        <p:tgtEl>
                                          <p:spTgt spid="47">
                                            <p:txEl>
                                              <p:pRg st="2" end="2"/>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361476"/>
                                        </p:tgtEl>
                                        <p:attrNameLst>
                                          <p:attrName>style.visibility</p:attrName>
                                        </p:attrNameLst>
                                      </p:cBhvr>
                                      <p:to>
                                        <p:strVal val="visible"/>
                                      </p:to>
                                    </p:set>
                                    <p:animEffect transition="in" filter="fade">
                                      <p:cBhvr>
                                        <p:cTn id="50" dur="1000"/>
                                        <p:tgtEl>
                                          <p:spTgt spid="36147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47">
                                            <p:txEl>
                                              <p:pRg st="3" end="3"/>
                                            </p:txEl>
                                          </p:spTgt>
                                        </p:tgtEl>
                                        <p:attrNameLst>
                                          <p:attrName>style.visibility</p:attrName>
                                        </p:attrNameLst>
                                      </p:cBhvr>
                                      <p:to>
                                        <p:strVal val="visible"/>
                                      </p:to>
                                    </p:set>
                                    <p:animEffect transition="in" filter="fade">
                                      <p:cBhvr>
                                        <p:cTn id="55" dur="1000"/>
                                        <p:tgtEl>
                                          <p:spTgt spid="47">
                                            <p:txEl>
                                              <p:pRg st="3" end="3"/>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47">
                                            <p:txEl>
                                              <p:pRg st="4" end="4"/>
                                            </p:txEl>
                                          </p:spTgt>
                                        </p:tgtEl>
                                        <p:attrNameLst>
                                          <p:attrName>style.visibility</p:attrName>
                                        </p:attrNameLst>
                                      </p:cBhvr>
                                      <p:to>
                                        <p:strVal val="visible"/>
                                      </p:to>
                                    </p:set>
                                    <p:animEffect transition="in" filter="fade">
                                      <p:cBhvr>
                                        <p:cTn id="60" dur="1000"/>
                                        <p:tgtEl>
                                          <p:spTgt spid="47">
                                            <p:txEl>
                                              <p:pRg st="4" end="4"/>
                                            </p:txEl>
                                          </p:spTgt>
                                        </p:tgtEl>
                                      </p:cBhvr>
                                    </p:animEffect>
                                  </p:childTnLst>
                                </p:cTn>
                              </p:par>
                            </p:childTnLst>
                          </p:cTn>
                        </p:par>
                        <p:par>
                          <p:cTn id="61" fill="hold">
                            <p:stCondLst>
                              <p:cond delay="1000"/>
                            </p:stCondLst>
                            <p:childTnLst>
                              <p:par>
                                <p:cTn id="62" presetID="53" presetClass="entr" presetSubtype="0" fill="hold" nodeType="afterEffect">
                                  <p:stCondLst>
                                    <p:cond delay="0"/>
                                  </p:stCondLst>
                                  <p:childTnLst>
                                    <p:set>
                                      <p:cBhvr>
                                        <p:cTn id="63" dur="1" fill="hold">
                                          <p:stCondLst>
                                            <p:cond delay="0"/>
                                          </p:stCondLst>
                                        </p:cTn>
                                        <p:tgtEl>
                                          <p:spTgt spid="47">
                                            <p:txEl>
                                              <p:pRg st="5" end="5"/>
                                            </p:txEl>
                                          </p:spTgt>
                                        </p:tgtEl>
                                        <p:attrNameLst>
                                          <p:attrName>style.visibility</p:attrName>
                                        </p:attrNameLst>
                                      </p:cBhvr>
                                      <p:to>
                                        <p:strVal val="visible"/>
                                      </p:to>
                                    </p:set>
                                    <p:anim calcmode="lin" valueType="num">
                                      <p:cBhvr>
                                        <p:cTn id="64" dur="1000" fill="hold"/>
                                        <p:tgtEl>
                                          <p:spTgt spid="47">
                                            <p:txEl>
                                              <p:pRg st="5" end="5"/>
                                            </p:txEl>
                                          </p:spTgt>
                                        </p:tgtEl>
                                        <p:attrNameLst>
                                          <p:attrName>ppt_w</p:attrName>
                                        </p:attrNameLst>
                                      </p:cBhvr>
                                      <p:tavLst>
                                        <p:tav tm="0">
                                          <p:val>
                                            <p:fltVal val="0"/>
                                          </p:val>
                                        </p:tav>
                                        <p:tav tm="100000">
                                          <p:val>
                                            <p:strVal val="#ppt_w"/>
                                          </p:val>
                                        </p:tav>
                                      </p:tavLst>
                                    </p:anim>
                                    <p:anim calcmode="lin" valueType="num">
                                      <p:cBhvr>
                                        <p:cTn id="65" dur="1000" fill="hold"/>
                                        <p:tgtEl>
                                          <p:spTgt spid="47">
                                            <p:txEl>
                                              <p:pRg st="5" end="5"/>
                                            </p:txEl>
                                          </p:spTgt>
                                        </p:tgtEl>
                                        <p:attrNameLst>
                                          <p:attrName>ppt_h</p:attrName>
                                        </p:attrNameLst>
                                      </p:cBhvr>
                                      <p:tavLst>
                                        <p:tav tm="0">
                                          <p:val>
                                            <p:fltVal val="0"/>
                                          </p:val>
                                        </p:tav>
                                        <p:tav tm="100000">
                                          <p:val>
                                            <p:strVal val="#ppt_h"/>
                                          </p:val>
                                        </p:tav>
                                      </p:tavLst>
                                    </p:anim>
                                    <p:animEffect transition="in" filter="fade">
                                      <p:cBhvr>
                                        <p:cTn id="66" dur="1000"/>
                                        <p:tgtEl>
                                          <p:spTgt spid="47">
                                            <p:txEl>
                                              <p:pRg st="5" end="5"/>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1000"/>
                                        <p:tgtEl>
                                          <p:spTgt spid="30">
                                            <p:txEl>
                                              <p:pRg st="0" end="0"/>
                                            </p:txEl>
                                          </p:spTgt>
                                        </p:tgtEl>
                                      </p:cBhvr>
                                    </p:animEffect>
                                    <p:set>
                                      <p:cBhvr>
                                        <p:cTn id="71" dur="1" fill="hold">
                                          <p:stCondLst>
                                            <p:cond delay="999"/>
                                          </p:stCondLst>
                                        </p:cTn>
                                        <p:tgtEl>
                                          <p:spTgt spid="30">
                                            <p:txEl>
                                              <p:pRg st="0" end="0"/>
                                            </p:txEl>
                                          </p:spTgt>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1000"/>
                                        <p:tgtEl>
                                          <p:spTgt spid="30">
                                            <p:txEl>
                                              <p:pRg st="1" end="1"/>
                                            </p:txEl>
                                          </p:spTgt>
                                        </p:tgtEl>
                                      </p:cBhvr>
                                    </p:animEffect>
                                    <p:set>
                                      <p:cBhvr>
                                        <p:cTn id="74" dur="1" fill="hold">
                                          <p:stCondLst>
                                            <p:cond delay="999"/>
                                          </p:stCondLst>
                                        </p:cTn>
                                        <p:tgtEl>
                                          <p:spTgt spid="30">
                                            <p:txEl>
                                              <p:pRg st="1" end="1"/>
                                            </p:txEl>
                                          </p:spTgt>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1000"/>
                                        <p:tgtEl>
                                          <p:spTgt spid="30">
                                            <p:txEl>
                                              <p:pRg st="2" end="2"/>
                                            </p:txEl>
                                          </p:spTgt>
                                        </p:tgtEl>
                                      </p:cBhvr>
                                    </p:animEffect>
                                    <p:set>
                                      <p:cBhvr>
                                        <p:cTn id="77" dur="1" fill="hold">
                                          <p:stCondLst>
                                            <p:cond delay="999"/>
                                          </p:stCondLst>
                                        </p:cTn>
                                        <p:tgtEl>
                                          <p:spTgt spid="30">
                                            <p:txEl>
                                              <p:pRg st="2" end="2"/>
                                            </p:txEl>
                                          </p:spTgt>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00"/>
                                        <p:tgtEl>
                                          <p:spTgt spid="30">
                                            <p:txEl>
                                              <p:pRg st="3" end="3"/>
                                            </p:txEl>
                                          </p:spTgt>
                                        </p:tgtEl>
                                      </p:cBhvr>
                                    </p:animEffect>
                                    <p:set>
                                      <p:cBhvr>
                                        <p:cTn id="80" dur="1" fill="hold">
                                          <p:stCondLst>
                                            <p:cond delay="999"/>
                                          </p:stCondLst>
                                        </p:cTn>
                                        <p:tgtEl>
                                          <p:spTgt spid="30">
                                            <p:txEl>
                                              <p:pRg st="3" end="3"/>
                                            </p:txEl>
                                          </p:spTgt>
                                        </p:tgtEl>
                                        <p:attrNameLst>
                                          <p:attrName>style.visibility</p:attrName>
                                        </p:attrNameLst>
                                      </p:cBhvr>
                                      <p:to>
                                        <p:strVal val="hidden"/>
                                      </p:to>
                                    </p:set>
                                  </p:childTnLst>
                                </p:cTn>
                              </p:par>
                              <p:par>
                                <p:cTn id="81" presetID="35" presetClass="path" presetSubtype="0" accel="50000" decel="50000" fill="hold" grpId="0" nodeType="withEffect">
                                  <p:stCondLst>
                                    <p:cond delay="0"/>
                                  </p:stCondLst>
                                  <p:childTnLst>
                                    <p:animMotion origin="layout" path="M 3.33333E-6 -2.96296E-6 L -0.15 -0.00254 " pathEditMode="relative" rAng="0" ptsTypes="AA">
                                      <p:cBhvr>
                                        <p:cTn id="82" dur="1000" fill="hold"/>
                                        <p:tgtEl>
                                          <p:spTgt spid="29"/>
                                        </p:tgtEl>
                                        <p:attrNameLst>
                                          <p:attrName>ppt_x</p:attrName>
                                          <p:attrName>ppt_y</p:attrName>
                                        </p:attrNameLst>
                                      </p:cBhvr>
                                      <p:rCtr x="-75" y="-1"/>
                                    </p:animMotion>
                                  </p:childTnLst>
                                </p:cTn>
                              </p:par>
                              <p:par>
                                <p:cTn id="83" presetID="10" presetClass="entr" presetSubtype="0" fill="hold" grpId="0" nodeType="withEffect">
                                  <p:stCondLst>
                                    <p:cond delay="500"/>
                                  </p:stCondLst>
                                  <p:childTnLst>
                                    <p:set>
                                      <p:cBhvr>
                                        <p:cTn id="84" dur="1" fill="hold">
                                          <p:stCondLst>
                                            <p:cond delay="0"/>
                                          </p:stCondLst>
                                        </p:cTn>
                                        <p:tgtEl>
                                          <p:spTgt spid="42"/>
                                        </p:tgtEl>
                                        <p:attrNameLst>
                                          <p:attrName>style.visibility</p:attrName>
                                        </p:attrNameLst>
                                      </p:cBhvr>
                                      <p:to>
                                        <p:strVal val="visible"/>
                                      </p:to>
                                    </p:set>
                                    <p:animEffect transition="in" filter="fade">
                                      <p:cBhvr>
                                        <p:cTn id="85" dur="1000"/>
                                        <p:tgtEl>
                                          <p:spTgt spid="42"/>
                                        </p:tgtEl>
                                      </p:cBhvr>
                                    </p:animEffect>
                                  </p:childTnLst>
                                </p:cTn>
                              </p:par>
                              <p:par>
                                <p:cTn id="86" presetID="10" presetClass="entr" presetSubtype="0" fill="hold" nodeType="withEffect">
                                  <p:stCondLst>
                                    <p:cond delay="500"/>
                                  </p:stCondLst>
                                  <p:childTnLst>
                                    <p:set>
                                      <p:cBhvr>
                                        <p:cTn id="87" dur="1" fill="hold">
                                          <p:stCondLst>
                                            <p:cond delay="0"/>
                                          </p:stCondLst>
                                        </p:cTn>
                                        <p:tgtEl>
                                          <p:spTgt spid="46"/>
                                        </p:tgtEl>
                                        <p:attrNameLst>
                                          <p:attrName>style.visibility</p:attrName>
                                        </p:attrNameLst>
                                      </p:cBhvr>
                                      <p:to>
                                        <p:strVal val="visible"/>
                                      </p:to>
                                    </p:set>
                                    <p:animEffect transition="in" filter="fade">
                                      <p:cBhvr>
                                        <p:cTn id="88" dur="1000"/>
                                        <p:tgtEl>
                                          <p:spTgt spid="46"/>
                                        </p:tgtEl>
                                      </p:cBhvr>
                                    </p:animEffect>
                                  </p:childTnLst>
                                </p:cTn>
                              </p:par>
                              <p:par>
                                <p:cTn id="89" presetID="10" presetClass="exit" presetSubtype="0" fill="hold" grpId="0" nodeType="withEffect">
                                  <p:stCondLst>
                                    <p:cond delay="500"/>
                                  </p:stCondLst>
                                  <p:childTnLst>
                                    <p:animEffect transition="out" filter="fade">
                                      <p:cBhvr>
                                        <p:cTn id="90" dur="1000"/>
                                        <p:tgtEl>
                                          <p:spTgt spid="47">
                                            <p:txEl>
                                              <p:pRg st="0" end="0"/>
                                            </p:txEl>
                                          </p:spTgt>
                                        </p:tgtEl>
                                      </p:cBhvr>
                                    </p:animEffect>
                                    <p:set>
                                      <p:cBhvr>
                                        <p:cTn id="91" dur="1" fill="hold">
                                          <p:stCondLst>
                                            <p:cond delay="999"/>
                                          </p:stCondLst>
                                        </p:cTn>
                                        <p:tgtEl>
                                          <p:spTgt spid="47">
                                            <p:txEl>
                                              <p:pRg st="0" end="0"/>
                                            </p:txEl>
                                          </p:spTgt>
                                        </p:tgtEl>
                                        <p:attrNameLst>
                                          <p:attrName>style.visibility</p:attrName>
                                        </p:attrNameLst>
                                      </p:cBhvr>
                                      <p:to>
                                        <p:strVal val="hidden"/>
                                      </p:to>
                                    </p:set>
                                  </p:childTnLst>
                                </p:cTn>
                              </p:par>
                              <p:par>
                                <p:cTn id="92" presetID="10" presetClass="exit" presetSubtype="0" fill="hold" grpId="0" nodeType="withEffect">
                                  <p:stCondLst>
                                    <p:cond delay="500"/>
                                  </p:stCondLst>
                                  <p:childTnLst>
                                    <p:animEffect transition="out" filter="fade">
                                      <p:cBhvr>
                                        <p:cTn id="93" dur="1000"/>
                                        <p:tgtEl>
                                          <p:spTgt spid="47">
                                            <p:txEl>
                                              <p:pRg st="1" end="1"/>
                                            </p:txEl>
                                          </p:spTgt>
                                        </p:tgtEl>
                                      </p:cBhvr>
                                    </p:animEffect>
                                    <p:set>
                                      <p:cBhvr>
                                        <p:cTn id="94" dur="1" fill="hold">
                                          <p:stCondLst>
                                            <p:cond delay="999"/>
                                          </p:stCondLst>
                                        </p:cTn>
                                        <p:tgtEl>
                                          <p:spTgt spid="47">
                                            <p:txEl>
                                              <p:pRg st="1" end="1"/>
                                            </p:txEl>
                                          </p:spTgt>
                                        </p:tgtEl>
                                        <p:attrNameLst>
                                          <p:attrName>style.visibility</p:attrName>
                                        </p:attrNameLst>
                                      </p:cBhvr>
                                      <p:to>
                                        <p:strVal val="hidden"/>
                                      </p:to>
                                    </p:set>
                                  </p:childTnLst>
                                </p:cTn>
                              </p:par>
                              <p:par>
                                <p:cTn id="95" presetID="10" presetClass="exit" presetSubtype="0" fill="hold" grpId="0" nodeType="withEffect">
                                  <p:stCondLst>
                                    <p:cond delay="500"/>
                                  </p:stCondLst>
                                  <p:childTnLst>
                                    <p:animEffect transition="out" filter="fade">
                                      <p:cBhvr>
                                        <p:cTn id="96" dur="1000"/>
                                        <p:tgtEl>
                                          <p:spTgt spid="47">
                                            <p:txEl>
                                              <p:pRg st="2" end="2"/>
                                            </p:txEl>
                                          </p:spTgt>
                                        </p:tgtEl>
                                      </p:cBhvr>
                                    </p:animEffect>
                                    <p:set>
                                      <p:cBhvr>
                                        <p:cTn id="97" dur="1" fill="hold">
                                          <p:stCondLst>
                                            <p:cond delay="999"/>
                                          </p:stCondLst>
                                        </p:cTn>
                                        <p:tgtEl>
                                          <p:spTgt spid="47">
                                            <p:txEl>
                                              <p:pRg st="2" end="2"/>
                                            </p:txEl>
                                          </p:spTgt>
                                        </p:tgtEl>
                                        <p:attrNameLst>
                                          <p:attrName>style.visibility</p:attrName>
                                        </p:attrNameLst>
                                      </p:cBhvr>
                                      <p:to>
                                        <p:strVal val="hidden"/>
                                      </p:to>
                                    </p:set>
                                  </p:childTnLst>
                                </p:cTn>
                              </p:par>
                              <p:par>
                                <p:cTn id="98" presetID="10" presetClass="exit" presetSubtype="0" fill="hold" grpId="0" nodeType="withEffect">
                                  <p:stCondLst>
                                    <p:cond delay="500"/>
                                  </p:stCondLst>
                                  <p:childTnLst>
                                    <p:animEffect transition="out" filter="fade">
                                      <p:cBhvr>
                                        <p:cTn id="99" dur="1000"/>
                                        <p:tgtEl>
                                          <p:spTgt spid="47">
                                            <p:txEl>
                                              <p:pRg st="3" end="3"/>
                                            </p:txEl>
                                          </p:spTgt>
                                        </p:tgtEl>
                                      </p:cBhvr>
                                    </p:animEffect>
                                    <p:set>
                                      <p:cBhvr>
                                        <p:cTn id="100" dur="1" fill="hold">
                                          <p:stCondLst>
                                            <p:cond delay="999"/>
                                          </p:stCondLst>
                                        </p:cTn>
                                        <p:tgtEl>
                                          <p:spTgt spid="47">
                                            <p:txEl>
                                              <p:pRg st="3" end="3"/>
                                            </p:txEl>
                                          </p:spTgt>
                                        </p:tgtEl>
                                        <p:attrNameLst>
                                          <p:attrName>style.visibility</p:attrName>
                                        </p:attrNameLst>
                                      </p:cBhvr>
                                      <p:to>
                                        <p:strVal val="hidden"/>
                                      </p:to>
                                    </p:set>
                                  </p:childTnLst>
                                </p:cTn>
                              </p:par>
                              <p:par>
                                <p:cTn id="101" presetID="10" presetClass="exit" presetSubtype="0" fill="hold" grpId="0" nodeType="withEffect">
                                  <p:stCondLst>
                                    <p:cond delay="0"/>
                                  </p:stCondLst>
                                  <p:childTnLst>
                                    <p:animEffect transition="out" filter="fade">
                                      <p:cBhvr>
                                        <p:cTn id="102" dur="1000"/>
                                        <p:tgtEl>
                                          <p:spTgt spid="47">
                                            <p:txEl>
                                              <p:pRg st="4" end="4"/>
                                            </p:txEl>
                                          </p:spTgt>
                                        </p:tgtEl>
                                      </p:cBhvr>
                                    </p:animEffect>
                                    <p:set>
                                      <p:cBhvr>
                                        <p:cTn id="103" dur="1" fill="hold">
                                          <p:stCondLst>
                                            <p:cond delay="999"/>
                                          </p:stCondLst>
                                        </p:cTn>
                                        <p:tgtEl>
                                          <p:spTgt spid="47">
                                            <p:txEl>
                                              <p:pRg st="4" end="4"/>
                                            </p:txEl>
                                          </p:spTgt>
                                        </p:tgtEl>
                                        <p:attrNameLst>
                                          <p:attrName>style.visibility</p:attrName>
                                        </p:attrNameLst>
                                      </p:cBhvr>
                                      <p:to>
                                        <p:strVal val="hidden"/>
                                      </p:to>
                                    </p:set>
                                  </p:childTnLst>
                                </p:cTn>
                              </p:par>
                              <p:par>
                                <p:cTn id="104" presetID="10" presetClass="exit" presetSubtype="0" fill="hold" grpId="0" nodeType="withEffect">
                                  <p:stCondLst>
                                    <p:cond delay="0"/>
                                  </p:stCondLst>
                                  <p:childTnLst>
                                    <p:animEffect transition="out" filter="fade">
                                      <p:cBhvr>
                                        <p:cTn id="105" dur="1000"/>
                                        <p:tgtEl>
                                          <p:spTgt spid="47">
                                            <p:txEl>
                                              <p:pRg st="5" end="5"/>
                                            </p:txEl>
                                          </p:spTgt>
                                        </p:tgtEl>
                                      </p:cBhvr>
                                    </p:animEffect>
                                    <p:set>
                                      <p:cBhvr>
                                        <p:cTn id="106" dur="1" fill="hold">
                                          <p:stCondLst>
                                            <p:cond delay="999"/>
                                          </p:stCondLst>
                                        </p:cTn>
                                        <p:tgtEl>
                                          <p:spTgt spid="47">
                                            <p:txEl>
                                              <p:pRg st="5" end="5"/>
                                            </p:txEl>
                                          </p:spTgt>
                                        </p:tgtEl>
                                        <p:attrNameLst>
                                          <p:attrName>style.visibility</p:attrName>
                                        </p:attrNameLst>
                                      </p:cBhvr>
                                      <p:to>
                                        <p:strVal val="hidden"/>
                                      </p:to>
                                    </p:set>
                                  </p:childTnLst>
                                </p:cTn>
                              </p:par>
                              <p:par>
                                <p:cTn id="107" presetID="10" presetClass="exit" presetSubtype="0" fill="hold" grpId="0" nodeType="withEffect">
                                  <p:stCondLst>
                                    <p:cond delay="500"/>
                                  </p:stCondLst>
                                  <p:childTnLst>
                                    <p:animEffect transition="out" filter="fade">
                                      <p:cBhvr>
                                        <p:cTn id="108" dur="1000"/>
                                        <p:tgtEl>
                                          <p:spTgt spid="47">
                                            <p:bg/>
                                          </p:spTgt>
                                        </p:tgtEl>
                                      </p:cBhvr>
                                    </p:animEffect>
                                    <p:set>
                                      <p:cBhvr>
                                        <p:cTn id="109" dur="1" fill="hold">
                                          <p:stCondLst>
                                            <p:cond delay="999"/>
                                          </p:stCondLst>
                                        </p:cTn>
                                        <p:tgtEl>
                                          <p:spTgt spid="47">
                                            <p:bg/>
                                          </p:spTgt>
                                        </p:tgtEl>
                                        <p:attrNameLst>
                                          <p:attrName>style.visibility</p:attrName>
                                        </p:attrNameLst>
                                      </p:cBhvr>
                                      <p:to>
                                        <p:strVal val="hidden"/>
                                      </p:to>
                                    </p:set>
                                  </p:childTnLst>
                                </p:cTn>
                              </p:par>
                              <p:par>
                                <p:cTn id="110" presetID="10" presetClass="exit" presetSubtype="0" fill="hold" nodeType="withEffect">
                                  <p:stCondLst>
                                    <p:cond delay="500"/>
                                  </p:stCondLst>
                                  <p:childTnLst>
                                    <p:animEffect transition="out" filter="fade">
                                      <p:cBhvr>
                                        <p:cTn id="111" dur="1000"/>
                                        <p:tgtEl>
                                          <p:spTgt spid="361475"/>
                                        </p:tgtEl>
                                      </p:cBhvr>
                                    </p:animEffect>
                                    <p:set>
                                      <p:cBhvr>
                                        <p:cTn id="112" dur="1" fill="hold">
                                          <p:stCondLst>
                                            <p:cond delay="999"/>
                                          </p:stCondLst>
                                        </p:cTn>
                                        <p:tgtEl>
                                          <p:spTgt spid="361475"/>
                                        </p:tgtEl>
                                        <p:attrNameLst>
                                          <p:attrName>style.visibility</p:attrName>
                                        </p:attrNameLst>
                                      </p:cBhvr>
                                      <p:to>
                                        <p:strVal val="hidden"/>
                                      </p:to>
                                    </p:set>
                                  </p:childTnLst>
                                </p:cTn>
                              </p:par>
                              <p:par>
                                <p:cTn id="113" presetID="10" presetClass="exit" presetSubtype="0" fill="hold" nodeType="withEffect">
                                  <p:stCondLst>
                                    <p:cond delay="500"/>
                                  </p:stCondLst>
                                  <p:childTnLst>
                                    <p:animEffect transition="out" filter="fade">
                                      <p:cBhvr>
                                        <p:cTn id="114" dur="1000"/>
                                        <p:tgtEl>
                                          <p:spTgt spid="361476"/>
                                        </p:tgtEl>
                                      </p:cBhvr>
                                    </p:animEffect>
                                    <p:set>
                                      <p:cBhvr>
                                        <p:cTn id="115" dur="1" fill="hold">
                                          <p:stCondLst>
                                            <p:cond delay="999"/>
                                          </p:stCondLst>
                                        </p:cTn>
                                        <p:tgtEl>
                                          <p:spTgt spid="361476"/>
                                        </p:tgtEl>
                                        <p:attrNameLst>
                                          <p:attrName>style.visibility</p:attrName>
                                        </p:attrNameLst>
                                      </p:cBhvr>
                                      <p:to>
                                        <p:strVal val="hidden"/>
                                      </p:to>
                                    </p:set>
                                  </p:childTnLst>
                                </p:cTn>
                              </p:par>
                              <p:par>
                                <p:cTn id="116" presetID="10" presetClass="exit" presetSubtype="0" fill="hold" grpId="0" nodeType="withEffect">
                                  <p:stCondLst>
                                    <p:cond delay="500"/>
                                  </p:stCondLst>
                                  <p:childTnLst>
                                    <p:animEffect transition="out" filter="fade">
                                      <p:cBhvr>
                                        <p:cTn id="117" dur="1000"/>
                                        <p:tgtEl>
                                          <p:spTgt spid="16"/>
                                        </p:tgtEl>
                                      </p:cBhvr>
                                    </p:animEffect>
                                    <p:set>
                                      <p:cBhvr>
                                        <p:cTn id="118" dur="1" fill="hold">
                                          <p:stCondLst>
                                            <p:cond delay="999"/>
                                          </p:stCondLst>
                                        </p:cTn>
                                        <p:tgtEl>
                                          <p:spTgt spid="16"/>
                                        </p:tgtEl>
                                        <p:attrNameLst>
                                          <p:attrName>style.visibility</p:attrName>
                                        </p:attrNameLst>
                                      </p:cBhvr>
                                      <p:to>
                                        <p:strVal val="hidden"/>
                                      </p:to>
                                    </p:set>
                                  </p:childTnLst>
                                </p:cTn>
                              </p:par>
                              <p:par>
                                <p:cTn id="119" presetID="10" presetClass="exit" presetSubtype="0" fill="hold" grpId="0" nodeType="withEffect">
                                  <p:stCondLst>
                                    <p:cond delay="500"/>
                                  </p:stCondLst>
                                  <p:childTnLst>
                                    <p:animEffect transition="out" filter="fade">
                                      <p:cBhvr>
                                        <p:cTn id="120" dur="1000"/>
                                        <p:tgtEl>
                                          <p:spTgt spid="41"/>
                                        </p:tgtEl>
                                      </p:cBhvr>
                                    </p:animEffect>
                                    <p:set>
                                      <p:cBhvr>
                                        <p:cTn id="121" dur="1" fill="hold">
                                          <p:stCondLst>
                                            <p:cond delay="9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allAtOnce" animBg="1"/>
      <p:bldP spid="47" grpId="1" uiExpand="1" build="allAtOnce" animBg="1"/>
      <p:bldP spid="16" grpId="0"/>
      <p:bldP spid="41" grpId="0"/>
      <p:bldP spid="29" grpId="0"/>
      <p:bldP spid="42" grpId="0" animBg="1"/>
      <p:bldP spid="30" grpId="0" build="allAtOnce"/>
    </p:bld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388280"/>
          </a:xfrm>
          <a:prstGeom prst="rect">
            <a:avLst/>
          </a:prstGeom>
        </p:spPr>
        <p:txBody>
          <a:bodyPr wrap="square">
            <a:spAutoFit/>
          </a:bodyPr>
          <a:lstStyle/>
          <a:p>
            <a:r>
              <a:rPr lang="en-US" dirty="0" smtClean="0">
                <a:hlinkClick r:id="rId2"/>
              </a:rPr>
              <a:t>https://news.byu.edu/news/death-trek-study-mormon-pioneer-mortality</a:t>
            </a:r>
            <a:endParaRPr lang="en-US" dirty="0" smtClean="0"/>
          </a:p>
          <a:p>
            <a:r>
              <a:rPr lang="en-US" dirty="0" smtClean="0"/>
              <a:t> 	Now new research shows that pioneer mortality rates were not much greater than national averages at the time.  This may come as a surprise to modern Mormon youth who’ve participated in handcart treks.</a:t>
            </a:r>
          </a:p>
          <a:p>
            <a:r>
              <a:rPr lang="en-US" dirty="0" smtClean="0"/>
              <a:t>	“The youth go out and learn that a lot of people died and they push the handcart and after three days they think they are practically dead,” said retired historian Mel </a:t>
            </a:r>
            <a:r>
              <a:rPr lang="en-US" dirty="0" err="1" smtClean="0"/>
              <a:t>Bashore</a:t>
            </a:r>
            <a:r>
              <a:rPr lang="en-US" dirty="0" smtClean="0"/>
              <a:t>. “But most people traveled in wagons to Utah. The whole Mormon trail movement that spanned 20 years was a really successful endeavor.”</a:t>
            </a:r>
          </a:p>
          <a:p>
            <a:r>
              <a:rPr lang="en-US" dirty="0" smtClean="0"/>
              <a:t>	</a:t>
            </a:r>
            <a:r>
              <a:rPr lang="en-US" dirty="0" err="1" smtClean="0"/>
              <a:t>Bashore</a:t>
            </a:r>
            <a:r>
              <a:rPr lang="en-US" dirty="0" smtClean="0"/>
              <a:t> worked with a team of actuarial scientists at Brigham Young University to analyze 56,000 pioneer records from 1847-1868. Of these 56,000, there were an estimated 1,900 people who died either on the plains or within the calendar year of their arrival. That is about a 3.5 percent mortality rate, whereas a national comparison group in 1850 experienced an annual mortality rate between 2.5 percent and 2.9 percent.</a:t>
            </a:r>
          </a:p>
          <a:p>
            <a:r>
              <a:rPr lang="en-US" dirty="0" smtClean="0"/>
              <a:t>	“Everyone knows about pioneers, but what are the data, and what are they saying?” said Dennis </a:t>
            </a:r>
            <a:r>
              <a:rPr lang="en-US" dirty="0" err="1" smtClean="0"/>
              <a:t>Tolley</a:t>
            </a:r>
            <a:r>
              <a:rPr lang="en-US" dirty="0" smtClean="0"/>
              <a:t>, a BYU statistics professor and co-author of the new study. “This is one of the first definitive analyses with the most up-to-date data regarding how many people there were in this immigration, how many pioneers died, and the breakdowns of these deaths.”</a:t>
            </a:r>
          </a:p>
          <a:p>
            <a:r>
              <a:rPr lang="en-US" dirty="0" smtClean="0"/>
              <a:t>Consulting pioneer journals and family histories, </a:t>
            </a:r>
            <a:r>
              <a:rPr lang="en-US" dirty="0" err="1" smtClean="0"/>
              <a:t>Bashore</a:t>
            </a:r>
            <a:r>
              <a:rPr lang="en-US" dirty="0" smtClean="0"/>
              <a:t> and </a:t>
            </a:r>
            <a:r>
              <a:rPr lang="en-US" dirty="0" err="1" smtClean="0"/>
              <a:t>Tolley</a:t>
            </a:r>
            <a:r>
              <a:rPr lang="en-US" dirty="0" smtClean="0"/>
              <a:t> worked with eight BYU students to confirm how many people came over and how many died along the way.</a:t>
            </a:r>
          </a:p>
          <a:p>
            <a:r>
              <a:rPr lang="en-US" dirty="0" smtClean="0"/>
              <a:t>	Many of those who died suffered from illnesses common to the time period such as cholera or dysentery. There were also considerable risks from some form of accident along the immigration trail, such as being run over by a wagon, stampeded, or accidentally shot.</a:t>
            </a:r>
          </a:p>
          <a:p>
            <a:r>
              <a:rPr lang="en-US" dirty="0" smtClean="0"/>
              <a:t>Only four deaths reported were from Native Americans, two were eaten by wolves, two suffered a poisonous bite or scorpion sting, and one was murdered.</a:t>
            </a:r>
          </a:p>
          <a:p>
            <a:r>
              <a:rPr lang="en-US" dirty="0" smtClean="0"/>
              <a:t>	The pioneers’ mode of travel proved a major factor. Those travelling by wagon saw a mortality rate of 3.5 percent.  But the mortality rate for the roughly 3,000 who traveled by handcart was higher.</a:t>
            </a:r>
          </a:p>
          <a:p>
            <a:r>
              <a:rPr lang="en-US" dirty="0" smtClean="0"/>
              <a:t>	The ill-fated Willie and Martin companies suffered a 16.5 percent mortality rate. These two handcart companies left in late July of 1856, and this late departure date led to these companies experiencing many hardships in the winter months with the eventual need for rescue wagons sent from Salt Lake.</a:t>
            </a:r>
          </a:p>
          <a:p>
            <a:r>
              <a:rPr lang="en-US" dirty="0" smtClean="0"/>
              <a:t>	Since this story is told so often, there’s a perception that such hardship was the norm.</a:t>
            </a:r>
          </a:p>
          <a:p>
            <a:r>
              <a:rPr lang="en-US" dirty="0" smtClean="0"/>
              <a:t>Yet just 5 percent of Mormon immigrants traveled by handcart. Of those, 1,000 belonged to the Willie and Martin handcart companies. Not counting the Willie and Martin companies, pioneers who traveled by handcart experienced a 4.7 percent mortality rate.</a:t>
            </a:r>
          </a:p>
          <a:p>
            <a:r>
              <a:rPr lang="en-US" dirty="0" smtClean="0"/>
              <a:t>	“If you take out the Willie and Martin handcart company and look at the mortality of those in handcarts compared to the pioneers travelling by wagon, the mortality is still much higher,” </a:t>
            </a:r>
            <a:r>
              <a:rPr lang="en-US" dirty="0" err="1" smtClean="0"/>
              <a:t>Tolley</a:t>
            </a:r>
            <a:r>
              <a:rPr lang="en-US" dirty="0" smtClean="0"/>
              <a:t> said. “Those travelling with handcarts were presumably poorer, malnourished, and all sorts of other factors.”</a:t>
            </a:r>
          </a:p>
          <a:p>
            <a:r>
              <a:rPr lang="en-US" dirty="0" smtClean="0"/>
              <a:t>	The gender breakdown of the Mormon immigrants that came over is quite balanced, with 26,615 females and 28,306 males. In conjunction with the balanced number of females versus males in the data, their mortality rate is also quite similar with females at 3.6 percent and males at 3.3 percent.  Interestingly, almost half of the immigrants were under the age of 20, and the mortality rate for this age demographic was a surprisingly low 1.75 percent.</a:t>
            </a:r>
          </a:p>
          <a:p>
            <a:r>
              <a:rPr lang="en-US" dirty="0" smtClean="0"/>
              <a:t>	For some reason, pioneer babies fared better than expected on the trail given infant mortality rates at the time. </a:t>
            </a:r>
            <a:r>
              <a:rPr lang="en-US" dirty="0" err="1" smtClean="0"/>
              <a:t>Tolley</a:t>
            </a:r>
            <a:r>
              <a:rPr lang="en-US" dirty="0" smtClean="0"/>
              <a:t> isn’t certain about the cause - but one possible explanation is that some expectant mothers chose to wait and make the journey after a successful delivery.</a:t>
            </a:r>
            <a:endParaRPr lang="en-US" dirty="0"/>
          </a:p>
        </p:txBody>
      </p:sp>
    </p:spTree>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2078486"/>
            <a:ext cx="9144000" cy="4811574"/>
          </a:xfrm>
          <a:prstGeom prst="rect">
            <a:avLst/>
          </a:prstGeom>
        </p:spPr>
        <p:txBody>
          <a:bodyPr wrap="square">
            <a:spAutoFit/>
          </a:bodyPr>
          <a:lstStyle/>
          <a:p>
            <a:pPr algn="ctr">
              <a:lnSpc>
                <a:spcPts val="4600"/>
              </a:lnSpc>
            </a:pPr>
            <a:r>
              <a:rPr lang="en-US" sz="3000" b="1" dirty="0" smtClean="0">
                <a:ln>
                  <a:solidFill>
                    <a:schemeClr val="tx1"/>
                  </a:solidFill>
                </a:ln>
                <a:latin typeface="Bradley Hand ITC" pitchFamily="66" charset="0"/>
              </a:rPr>
              <a:t>		    “when we arrived at those old log cabins </a:t>
            </a:r>
          </a:p>
          <a:p>
            <a:pPr algn="ctr">
              <a:lnSpc>
                <a:spcPts val="4600"/>
              </a:lnSpc>
            </a:pPr>
            <a:r>
              <a:rPr lang="en-US" sz="3000" b="1" dirty="0" smtClean="0">
                <a:ln>
                  <a:solidFill>
                    <a:schemeClr val="tx1"/>
                  </a:solidFill>
                </a:ln>
                <a:latin typeface="Bradley Hand ITC" pitchFamily="66" charset="0"/>
              </a:rPr>
              <a:t>			my feet were . . . frozen very badly . . . </a:t>
            </a:r>
          </a:p>
          <a:p>
            <a:pPr algn="ctr">
              <a:lnSpc>
                <a:spcPts val="4600"/>
              </a:lnSpc>
            </a:pPr>
            <a:r>
              <a:rPr lang="en-US" sz="3000" b="1" dirty="0" smtClean="0">
                <a:ln>
                  <a:solidFill>
                    <a:schemeClr val="tx1"/>
                  </a:solidFill>
                </a:ln>
                <a:latin typeface="Bradley Hand ITC" pitchFamily="66" charset="0"/>
              </a:rPr>
              <a:t>		    they were thawed out and turned black. </a:t>
            </a:r>
          </a:p>
          <a:p>
            <a:pPr algn="ctr">
              <a:lnSpc>
                <a:spcPts val="4600"/>
              </a:lnSpc>
            </a:pPr>
            <a:r>
              <a:rPr lang="en-US" sz="3000" b="1" dirty="0" smtClean="0">
                <a:ln>
                  <a:solidFill>
                    <a:schemeClr val="tx1"/>
                  </a:solidFill>
                </a:ln>
                <a:latin typeface="Bradley Hand ITC" pitchFamily="66" charset="0"/>
              </a:rPr>
              <a:t>		     The rest of the way I was taken care of</a:t>
            </a:r>
          </a:p>
          <a:p>
            <a:pPr algn="ctr">
              <a:lnSpc>
                <a:spcPts val="4600"/>
              </a:lnSpc>
            </a:pPr>
            <a:r>
              <a:rPr lang="en-US" sz="3000" b="1" dirty="0" smtClean="0">
                <a:ln>
                  <a:solidFill>
                    <a:schemeClr val="tx1"/>
                  </a:solidFill>
                </a:ln>
                <a:latin typeface="Bradley Hand ITC" pitchFamily="66" charset="0"/>
              </a:rPr>
              <a:t>		 by kind friends;  all was done that was </a:t>
            </a:r>
          </a:p>
          <a:p>
            <a:pPr algn="ctr">
              <a:lnSpc>
                <a:spcPts val="4600"/>
              </a:lnSpc>
            </a:pPr>
            <a:r>
              <a:rPr lang="en-US" sz="3000" b="1" dirty="0" smtClean="0">
                <a:ln>
                  <a:solidFill>
                    <a:schemeClr val="tx1"/>
                  </a:solidFill>
                </a:ln>
                <a:latin typeface="Bradley Hand ITC" pitchFamily="66" charset="0"/>
              </a:rPr>
              <a:t> possible . . . but my feet both dropped off </a:t>
            </a:r>
          </a:p>
          <a:p>
            <a:pPr algn="ctr">
              <a:lnSpc>
                <a:spcPts val="4600"/>
              </a:lnSpc>
            </a:pPr>
            <a:r>
              <a:rPr lang="en-US" sz="3000" b="1" dirty="0" smtClean="0">
                <a:ln>
                  <a:solidFill>
                    <a:schemeClr val="tx1"/>
                  </a:solidFill>
                </a:ln>
                <a:latin typeface="Bradley Hand ITC" pitchFamily="66" charset="0"/>
              </a:rPr>
              <a:t>before we got to the city . . . my legs were amputated</a:t>
            </a:r>
          </a:p>
          <a:p>
            <a:pPr algn="ctr">
              <a:lnSpc>
                <a:spcPts val="4600"/>
              </a:lnSpc>
            </a:pPr>
            <a:r>
              <a:rPr lang="en-US" sz="3000" b="1" dirty="0" smtClean="0">
                <a:ln>
                  <a:solidFill>
                    <a:schemeClr val="tx1"/>
                  </a:solidFill>
                </a:ln>
                <a:latin typeface="Bradley Hand ITC" pitchFamily="66" charset="0"/>
              </a:rPr>
              <a:t> above the ankles, and then at the knees.”</a:t>
            </a:r>
            <a:endParaRPr lang="en-US" sz="3000" b="1" dirty="0">
              <a:ln>
                <a:solidFill>
                  <a:schemeClr val="tx1"/>
                </a:solidFill>
              </a:ln>
              <a:latin typeface="Bradley Hand ITC" pitchFamily="66" charset="0"/>
            </a:endParaRPr>
          </a:p>
        </p:txBody>
      </p:sp>
      <p:sp useBgFill="1">
        <p:nvSpPr>
          <p:cNvPr id="42" name="Rectangle 41"/>
          <p:cNvSpPr/>
          <p:nvPr/>
        </p:nvSpPr>
        <p:spPr>
          <a:xfrm>
            <a:off x="1371600" y="1524000"/>
            <a:ext cx="5410200" cy="646331"/>
          </a:xfrm>
          <a:prstGeom prst="rect">
            <a:avLst/>
          </a:prstGeom>
        </p:spPr>
        <p:txBody>
          <a:bodyPr wrap="square">
            <a:spAutoFit/>
          </a:bodyPr>
          <a:lstStyle/>
          <a:p>
            <a:r>
              <a:rPr lang="en-US" sz="3600" b="1" dirty="0" smtClean="0">
                <a:ln>
                  <a:solidFill>
                    <a:schemeClr val="tx1"/>
                  </a:solidFill>
                </a:ln>
                <a:latin typeface="Tempus Sans ITC" pitchFamily="82" charset="0"/>
              </a:rPr>
              <a:t>What Happens </a:t>
            </a: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to Mary</a:t>
            </a:r>
            <a:r>
              <a:rPr lang="en-US" sz="3600" b="1" dirty="0" smtClean="0">
                <a:ln>
                  <a:solidFill>
                    <a:schemeClr val="tx1"/>
                  </a:solidFill>
                </a:ln>
                <a:latin typeface="Tempus Sans ITC" pitchFamily="82" charset="0"/>
              </a:rPr>
              <a:t>?</a:t>
            </a:r>
          </a:p>
        </p:txBody>
      </p:sp>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pic>
        <p:nvPicPr>
          <p:cNvPr id="359428" name="Picture 4"/>
          <p:cNvPicPr>
            <a:picLocks noChangeAspect="1" noChangeArrowheads="1"/>
          </p:cNvPicPr>
          <p:nvPr/>
        </p:nvPicPr>
        <p:blipFill>
          <a:blip r:embed="rId3"/>
          <a:srcRect/>
          <a:stretch>
            <a:fillRect/>
          </a:stretch>
        </p:blipFill>
        <p:spPr bwMode="auto">
          <a:xfrm>
            <a:off x="0" y="1981200"/>
            <a:ext cx="2438400" cy="2972195"/>
          </a:xfrm>
          <a:prstGeom prst="rect">
            <a:avLst/>
          </a:prstGeom>
          <a:noFill/>
          <a:ln w="9525">
            <a:noFill/>
            <a:miter lim="800000"/>
            <a:headEnd/>
            <a:tailEnd/>
          </a:ln>
          <a:effectLst/>
        </p:spPr>
      </p:pic>
      <p:sp>
        <p:nvSpPr>
          <p:cNvPr id="45" name="Rectangle 44"/>
          <p:cNvSpPr/>
          <p:nvPr/>
        </p:nvSpPr>
        <p:spPr>
          <a:xfrm>
            <a:off x="0" y="762000"/>
            <a:ext cx="9144000" cy="584775"/>
          </a:xfrm>
          <a:prstGeom prst="rect">
            <a:avLst/>
          </a:prstGeom>
        </p:spPr>
        <p:txBody>
          <a:bodyPr wrap="square">
            <a:spAutoFit/>
          </a:bodyPr>
          <a:lstStyle/>
          <a:p>
            <a:pPr algn="ctr"/>
            <a:r>
              <a:rPr lang="en-US" sz="3200" b="1" dirty="0" smtClean="0"/>
              <a:t> Brigham Young takes Mary into his home.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wipe(left)">
                                      <p:cBhvr>
                                        <p:cTn id="7" dur="2000"/>
                                        <p:tgtEl>
                                          <p:spTgt spid="24">
                                            <p:txEl>
                                              <p:pRg st="0" end="0"/>
                                            </p:txEl>
                                          </p:spTgt>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24">
                                            <p:txEl>
                                              <p:pRg st="1" end="1"/>
                                            </p:txEl>
                                          </p:spTgt>
                                        </p:tgtEl>
                                        <p:attrNameLst>
                                          <p:attrName>style.visibility</p:attrName>
                                        </p:attrNameLst>
                                      </p:cBhvr>
                                      <p:to>
                                        <p:strVal val="visible"/>
                                      </p:to>
                                    </p:set>
                                    <p:animEffect transition="in" filter="wipe(left)">
                                      <p:cBhvr>
                                        <p:cTn id="11" dur="2000"/>
                                        <p:tgtEl>
                                          <p:spTgt spid="24">
                                            <p:txEl>
                                              <p:pRg st="1" end="1"/>
                                            </p:txEl>
                                          </p:spTgt>
                                        </p:tgtEl>
                                      </p:cBhvr>
                                    </p:animEffect>
                                  </p:childTnLst>
                                </p:cTn>
                              </p:par>
                            </p:childTnLst>
                          </p:cTn>
                        </p:par>
                        <p:par>
                          <p:cTn id="12" fill="hold">
                            <p:stCondLst>
                              <p:cond delay="4000"/>
                            </p:stCondLst>
                            <p:childTnLst>
                              <p:par>
                                <p:cTn id="13" presetID="22" presetClass="entr" presetSubtype="8" fill="hold" nodeType="afterEffect">
                                  <p:stCondLst>
                                    <p:cond delay="0"/>
                                  </p:stCondLst>
                                  <p:childTnLst>
                                    <p:set>
                                      <p:cBhvr>
                                        <p:cTn id="14" dur="1" fill="hold">
                                          <p:stCondLst>
                                            <p:cond delay="0"/>
                                          </p:stCondLst>
                                        </p:cTn>
                                        <p:tgtEl>
                                          <p:spTgt spid="24">
                                            <p:txEl>
                                              <p:pRg st="2" end="2"/>
                                            </p:txEl>
                                          </p:spTgt>
                                        </p:tgtEl>
                                        <p:attrNameLst>
                                          <p:attrName>style.visibility</p:attrName>
                                        </p:attrNameLst>
                                      </p:cBhvr>
                                      <p:to>
                                        <p:strVal val="visible"/>
                                      </p:to>
                                    </p:set>
                                    <p:animEffect transition="in" filter="wipe(left)">
                                      <p:cBhvr>
                                        <p:cTn id="15" dur="2000"/>
                                        <p:tgtEl>
                                          <p:spTgt spid="24">
                                            <p:txEl>
                                              <p:pRg st="2" end="2"/>
                                            </p:txEl>
                                          </p:spTgt>
                                        </p:tgtEl>
                                      </p:cBhvr>
                                    </p:animEffect>
                                  </p:childTnLst>
                                </p:cTn>
                              </p:par>
                            </p:childTnLst>
                          </p:cTn>
                        </p:par>
                        <p:par>
                          <p:cTn id="16" fill="hold">
                            <p:stCondLst>
                              <p:cond delay="6000"/>
                            </p:stCondLst>
                            <p:childTnLst>
                              <p:par>
                                <p:cTn id="17" presetID="22" presetClass="entr" presetSubtype="8" fill="hold" nodeType="afterEffect">
                                  <p:stCondLst>
                                    <p:cond delay="0"/>
                                  </p:stCondLst>
                                  <p:childTnLst>
                                    <p:set>
                                      <p:cBhvr>
                                        <p:cTn id="18" dur="1" fill="hold">
                                          <p:stCondLst>
                                            <p:cond delay="0"/>
                                          </p:stCondLst>
                                        </p:cTn>
                                        <p:tgtEl>
                                          <p:spTgt spid="24">
                                            <p:txEl>
                                              <p:pRg st="3" end="3"/>
                                            </p:txEl>
                                          </p:spTgt>
                                        </p:tgtEl>
                                        <p:attrNameLst>
                                          <p:attrName>style.visibility</p:attrName>
                                        </p:attrNameLst>
                                      </p:cBhvr>
                                      <p:to>
                                        <p:strVal val="visible"/>
                                      </p:to>
                                    </p:set>
                                    <p:animEffect transition="in" filter="wipe(left)">
                                      <p:cBhvr>
                                        <p:cTn id="19" dur="2000"/>
                                        <p:tgtEl>
                                          <p:spTgt spid="24">
                                            <p:txEl>
                                              <p:pRg st="3" end="3"/>
                                            </p:txEl>
                                          </p:spTgt>
                                        </p:tgtEl>
                                      </p:cBhvr>
                                    </p:animEffect>
                                  </p:childTnLst>
                                </p:cTn>
                              </p:par>
                            </p:childTnLst>
                          </p:cTn>
                        </p:par>
                        <p:par>
                          <p:cTn id="20" fill="hold">
                            <p:stCondLst>
                              <p:cond delay="8000"/>
                            </p:stCondLst>
                            <p:childTnLst>
                              <p:par>
                                <p:cTn id="21" presetID="22" presetClass="entr" presetSubtype="8" fill="hold" nodeType="afterEffect">
                                  <p:stCondLst>
                                    <p:cond delay="0"/>
                                  </p:stCondLst>
                                  <p:childTnLst>
                                    <p:set>
                                      <p:cBhvr>
                                        <p:cTn id="22" dur="1" fill="hold">
                                          <p:stCondLst>
                                            <p:cond delay="0"/>
                                          </p:stCondLst>
                                        </p:cTn>
                                        <p:tgtEl>
                                          <p:spTgt spid="24">
                                            <p:txEl>
                                              <p:pRg st="4" end="4"/>
                                            </p:txEl>
                                          </p:spTgt>
                                        </p:tgtEl>
                                        <p:attrNameLst>
                                          <p:attrName>style.visibility</p:attrName>
                                        </p:attrNameLst>
                                      </p:cBhvr>
                                      <p:to>
                                        <p:strVal val="visible"/>
                                      </p:to>
                                    </p:set>
                                    <p:animEffect transition="in" filter="wipe(left)">
                                      <p:cBhvr>
                                        <p:cTn id="23" dur="2000"/>
                                        <p:tgtEl>
                                          <p:spTgt spid="24">
                                            <p:txEl>
                                              <p:pRg st="4" end="4"/>
                                            </p:txEl>
                                          </p:spTgt>
                                        </p:tgtEl>
                                      </p:cBhvr>
                                    </p:animEffect>
                                  </p:childTnLst>
                                </p:cTn>
                              </p:par>
                            </p:childTnLst>
                          </p:cTn>
                        </p:par>
                        <p:par>
                          <p:cTn id="24" fill="hold">
                            <p:stCondLst>
                              <p:cond delay="10000"/>
                            </p:stCondLst>
                            <p:childTnLst>
                              <p:par>
                                <p:cTn id="25" presetID="22" presetClass="entr" presetSubtype="8" fill="hold" nodeType="afterEffect">
                                  <p:stCondLst>
                                    <p:cond delay="0"/>
                                  </p:stCondLst>
                                  <p:childTnLst>
                                    <p:set>
                                      <p:cBhvr>
                                        <p:cTn id="26" dur="1" fill="hold">
                                          <p:stCondLst>
                                            <p:cond delay="0"/>
                                          </p:stCondLst>
                                        </p:cTn>
                                        <p:tgtEl>
                                          <p:spTgt spid="24">
                                            <p:txEl>
                                              <p:pRg st="5" end="5"/>
                                            </p:txEl>
                                          </p:spTgt>
                                        </p:tgtEl>
                                        <p:attrNameLst>
                                          <p:attrName>style.visibility</p:attrName>
                                        </p:attrNameLst>
                                      </p:cBhvr>
                                      <p:to>
                                        <p:strVal val="visible"/>
                                      </p:to>
                                    </p:set>
                                    <p:animEffect transition="in" filter="wipe(left)">
                                      <p:cBhvr>
                                        <p:cTn id="27" dur="2000"/>
                                        <p:tgtEl>
                                          <p:spTgt spid="24">
                                            <p:txEl>
                                              <p:pRg st="5" end="5"/>
                                            </p:txEl>
                                          </p:spTgt>
                                        </p:tgtEl>
                                      </p:cBhvr>
                                    </p:animEffect>
                                  </p:childTnLst>
                                </p:cTn>
                              </p:par>
                            </p:childTnLst>
                          </p:cTn>
                        </p:par>
                        <p:par>
                          <p:cTn id="28" fill="hold">
                            <p:stCondLst>
                              <p:cond delay="12000"/>
                            </p:stCondLst>
                            <p:childTnLst>
                              <p:par>
                                <p:cTn id="29" presetID="22" presetClass="entr" presetSubtype="8" fill="hold" nodeType="afterEffect">
                                  <p:stCondLst>
                                    <p:cond delay="0"/>
                                  </p:stCondLst>
                                  <p:childTnLst>
                                    <p:set>
                                      <p:cBhvr>
                                        <p:cTn id="30" dur="1" fill="hold">
                                          <p:stCondLst>
                                            <p:cond delay="0"/>
                                          </p:stCondLst>
                                        </p:cTn>
                                        <p:tgtEl>
                                          <p:spTgt spid="24">
                                            <p:txEl>
                                              <p:pRg st="6" end="6"/>
                                            </p:txEl>
                                          </p:spTgt>
                                        </p:tgtEl>
                                        <p:attrNameLst>
                                          <p:attrName>style.visibility</p:attrName>
                                        </p:attrNameLst>
                                      </p:cBhvr>
                                      <p:to>
                                        <p:strVal val="visible"/>
                                      </p:to>
                                    </p:set>
                                    <p:animEffect transition="in" filter="wipe(left)">
                                      <p:cBhvr>
                                        <p:cTn id="31" dur="2000"/>
                                        <p:tgtEl>
                                          <p:spTgt spid="24">
                                            <p:txEl>
                                              <p:pRg st="6" end="6"/>
                                            </p:txEl>
                                          </p:spTgt>
                                        </p:tgtEl>
                                      </p:cBhvr>
                                    </p:animEffect>
                                  </p:childTnLst>
                                </p:cTn>
                              </p:par>
                            </p:childTnLst>
                          </p:cTn>
                        </p:par>
                        <p:par>
                          <p:cTn id="32" fill="hold">
                            <p:stCondLst>
                              <p:cond delay="14000"/>
                            </p:stCondLst>
                            <p:childTnLst>
                              <p:par>
                                <p:cTn id="33" presetID="22" presetClass="entr" presetSubtype="8" fill="hold" nodeType="afterEffect">
                                  <p:stCondLst>
                                    <p:cond delay="0"/>
                                  </p:stCondLst>
                                  <p:childTnLst>
                                    <p:set>
                                      <p:cBhvr>
                                        <p:cTn id="34" dur="1" fill="hold">
                                          <p:stCondLst>
                                            <p:cond delay="0"/>
                                          </p:stCondLst>
                                        </p:cTn>
                                        <p:tgtEl>
                                          <p:spTgt spid="24">
                                            <p:txEl>
                                              <p:pRg st="7" end="7"/>
                                            </p:txEl>
                                          </p:spTgt>
                                        </p:tgtEl>
                                        <p:attrNameLst>
                                          <p:attrName>style.visibility</p:attrName>
                                        </p:attrNameLst>
                                      </p:cBhvr>
                                      <p:to>
                                        <p:strVal val="visible"/>
                                      </p:to>
                                    </p:set>
                                    <p:animEffect transition="in" filter="wipe(left)">
                                      <p:cBhvr>
                                        <p:cTn id="35" dur="2000"/>
                                        <p:tgtEl>
                                          <p:spTgt spid="24">
                                            <p:txEl>
                                              <p:pRg st="7" end="7"/>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xit" presetSubtype="0" fill="hold" grpId="0" nodeType="clickEffect">
                                  <p:stCondLst>
                                    <p:cond delay="0"/>
                                  </p:stCondLst>
                                  <p:childTnLst>
                                    <p:animEffect transition="out" filter="fade">
                                      <p:cBhvr>
                                        <p:cTn id="39" dur="1000"/>
                                        <p:tgtEl>
                                          <p:spTgt spid="24">
                                            <p:txEl>
                                              <p:pRg st="0" end="0"/>
                                            </p:txEl>
                                          </p:spTgt>
                                        </p:tgtEl>
                                      </p:cBhvr>
                                    </p:animEffect>
                                    <p:set>
                                      <p:cBhvr>
                                        <p:cTn id="40" dur="1" fill="hold">
                                          <p:stCondLst>
                                            <p:cond delay="999"/>
                                          </p:stCondLst>
                                        </p:cTn>
                                        <p:tgtEl>
                                          <p:spTgt spid="24">
                                            <p:txEl>
                                              <p:pRg st="0" end="0"/>
                                            </p:txEl>
                                          </p:spTgt>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1000"/>
                                        <p:tgtEl>
                                          <p:spTgt spid="24">
                                            <p:txEl>
                                              <p:pRg st="1" end="1"/>
                                            </p:txEl>
                                          </p:spTgt>
                                        </p:tgtEl>
                                      </p:cBhvr>
                                    </p:animEffect>
                                    <p:set>
                                      <p:cBhvr>
                                        <p:cTn id="43" dur="1" fill="hold">
                                          <p:stCondLst>
                                            <p:cond delay="999"/>
                                          </p:stCondLst>
                                        </p:cTn>
                                        <p:tgtEl>
                                          <p:spTgt spid="24">
                                            <p:txEl>
                                              <p:pRg st="1" end="1"/>
                                            </p:txEl>
                                          </p:spTgt>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1000"/>
                                        <p:tgtEl>
                                          <p:spTgt spid="24">
                                            <p:txEl>
                                              <p:pRg st="2" end="2"/>
                                            </p:txEl>
                                          </p:spTgt>
                                        </p:tgtEl>
                                      </p:cBhvr>
                                    </p:animEffect>
                                    <p:set>
                                      <p:cBhvr>
                                        <p:cTn id="46" dur="1" fill="hold">
                                          <p:stCondLst>
                                            <p:cond delay="999"/>
                                          </p:stCondLst>
                                        </p:cTn>
                                        <p:tgtEl>
                                          <p:spTgt spid="24">
                                            <p:txEl>
                                              <p:pRg st="2" end="2"/>
                                            </p:txEl>
                                          </p:spTgt>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24">
                                            <p:txEl>
                                              <p:pRg st="3" end="3"/>
                                            </p:txEl>
                                          </p:spTgt>
                                        </p:tgtEl>
                                      </p:cBhvr>
                                    </p:animEffect>
                                    <p:set>
                                      <p:cBhvr>
                                        <p:cTn id="49" dur="1" fill="hold">
                                          <p:stCondLst>
                                            <p:cond delay="999"/>
                                          </p:stCondLst>
                                        </p:cTn>
                                        <p:tgtEl>
                                          <p:spTgt spid="24">
                                            <p:txEl>
                                              <p:pRg st="3" end="3"/>
                                            </p:txEl>
                                          </p:spTgt>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1000"/>
                                        <p:tgtEl>
                                          <p:spTgt spid="24">
                                            <p:txEl>
                                              <p:pRg st="4" end="4"/>
                                            </p:txEl>
                                          </p:spTgt>
                                        </p:tgtEl>
                                      </p:cBhvr>
                                    </p:animEffect>
                                    <p:set>
                                      <p:cBhvr>
                                        <p:cTn id="52" dur="1" fill="hold">
                                          <p:stCondLst>
                                            <p:cond delay="999"/>
                                          </p:stCondLst>
                                        </p:cTn>
                                        <p:tgtEl>
                                          <p:spTgt spid="24">
                                            <p:txEl>
                                              <p:pRg st="4" end="4"/>
                                            </p:txEl>
                                          </p:spTgt>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1000"/>
                                        <p:tgtEl>
                                          <p:spTgt spid="24">
                                            <p:txEl>
                                              <p:pRg st="5" end="5"/>
                                            </p:txEl>
                                          </p:spTgt>
                                        </p:tgtEl>
                                      </p:cBhvr>
                                    </p:animEffect>
                                    <p:set>
                                      <p:cBhvr>
                                        <p:cTn id="55" dur="1" fill="hold">
                                          <p:stCondLst>
                                            <p:cond delay="999"/>
                                          </p:stCondLst>
                                        </p:cTn>
                                        <p:tgtEl>
                                          <p:spTgt spid="24">
                                            <p:txEl>
                                              <p:pRg st="5" end="5"/>
                                            </p:txEl>
                                          </p:spTgt>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1000"/>
                                        <p:tgtEl>
                                          <p:spTgt spid="24">
                                            <p:txEl>
                                              <p:pRg st="6" end="6"/>
                                            </p:txEl>
                                          </p:spTgt>
                                        </p:tgtEl>
                                      </p:cBhvr>
                                    </p:animEffect>
                                    <p:set>
                                      <p:cBhvr>
                                        <p:cTn id="58" dur="1" fill="hold">
                                          <p:stCondLst>
                                            <p:cond delay="999"/>
                                          </p:stCondLst>
                                        </p:cTn>
                                        <p:tgtEl>
                                          <p:spTgt spid="24">
                                            <p:txEl>
                                              <p:pRg st="6" end="6"/>
                                            </p:txEl>
                                          </p:spTgt>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1000"/>
                                        <p:tgtEl>
                                          <p:spTgt spid="24">
                                            <p:txEl>
                                              <p:pRg st="7" end="7"/>
                                            </p:txEl>
                                          </p:spTgt>
                                        </p:tgtEl>
                                      </p:cBhvr>
                                    </p:animEffect>
                                    <p:set>
                                      <p:cBhvr>
                                        <p:cTn id="61" dur="1" fill="hold">
                                          <p:stCondLst>
                                            <p:cond delay="999"/>
                                          </p:stCondLst>
                                        </p:cTn>
                                        <p:tgtEl>
                                          <p:spTgt spid="24">
                                            <p:txEl>
                                              <p:pRg st="7" end="7"/>
                                            </p:txEl>
                                          </p:spTgt>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1000"/>
                                        <p:tgtEl>
                                          <p:spTgt spid="42"/>
                                        </p:tgtEl>
                                      </p:cBhvr>
                                    </p:animEffect>
                                    <p:set>
                                      <p:cBhvr>
                                        <p:cTn id="64" dur="1" fill="hold">
                                          <p:stCondLst>
                                            <p:cond delay="999"/>
                                          </p:stCondLst>
                                        </p:cTn>
                                        <p:tgtEl>
                                          <p:spTgt spid="42"/>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Effect transition="in" filter="fade">
                                      <p:cBhvr>
                                        <p:cTn id="68"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allAtOnce"/>
      <p:bldP spid="42" grpId="0" animBg="1"/>
      <p:bldP spid="45" grpId="0"/>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17693"/>
            <a:ext cx="9144000" cy="7294305"/>
          </a:xfrm>
          <a:prstGeom prst="rect">
            <a:avLst/>
          </a:prstGeom>
        </p:spPr>
        <p:txBody>
          <a:bodyPr wrap="square">
            <a:spAutoFit/>
          </a:bodyPr>
          <a:lstStyle/>
          <a:p>
            <a:r>
              <a:rPr lang="en-US" dirty="0" smtClean="0">
                <a:hlinkClick r:id="rId2"/>
              </a:rPr>
              <a:t>http://www.tellmystorytoo.com/member_pdfs/maren-kjirstine-johansen-(larsen)_713_277.pdf</a:t>
            </a:r>
            <a:endParaRPr lang="en-US" dirty="0" smtClean="0"/>
          </a:p>
          <a:p>
            <a:r>
              <a:rPr lang="en-US" dirty="0" smtClean="0"/>
              <a:t>	Mary and her new guardians joined with the Hunt wagon company in Florence, Nebraska, in August of 1856. This company had previously departed from Iowa City, Iowa, and was following closely with the Martin handcart company. Mary eventually faced more trials due to lack of food and warm clothing, early winter storms and other delays. Mary suffered severe frostbite when the cold weather came. Excerpts from her account, published in the Deseret Evening News, 29 June 1897, pg. 8, record Mary’s great courage and faith, as well as a remarkable attitude: “I am a living witness of those memorable days. My father and mother both died on the Missouri river, at Mormon Grove. ... My lot fell with unfeeling guardians. The summer following my parents’ death, ... we started with our handcarts for Salt Lake City, under command of Captain Hunt. As soon as President Brigham Young learned that there were companies on the road, he started teams and supplies to meet us. [We] camped at the two old log cabins on the other side of Devil’s Gate.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[to Elijah Parsons]. I am the mother of seven children, four sons and three daughters, five of whom are now living. The family I came with soon left the Church and returned East. </a:t>
            </a:r>
          </a:p>
          <a:p>
            <a:r>
              <a:rPr lang="en-US" dirty="0" smtClean="0"/>
              <a:t>[Signed] MARY C. JOHNSON PARSONS”.</a:t>
            </a:r>
            <a:endParaRPr lang="en-US" dirty="0"/>
          </a:p>
        </p:txBody>
      </p:sp>
    </p:spTree>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4"/>
          <p:cNvSpPr txBox="1"/>
          <p:nvPr/>
        </p:nvSpPr>
        <p:spPr>
          <a:xfrm>
            <a:off x="0" y="0"/>
            <a:ext cx="9144000" cy="707886"/>
          </a:xfrm>
          <a:prstGeom prst="rect">
            <a:avLst/>
          </a:prstGeom>
        </p:spPr>
        <p:txBody>
          <a:bodyPr wrap="square" rtlCol="0">
            <a:spAutoFit/>
          </a:bodyPr>
          <a:lstStyle/>
          <a:p>
            <a:r>
              <a:rPr lang="en-US" sz="4000" b="1" dirty="0" smtClean="0">
                <a:effectLst>
                  <a:outerShdw dist="50800" dir="7200000" algn="ctr" rotWithShape="0">
                    <a:schemeClr val="bg1"/>
                  </a:outerShdw>
                </a:effectLst>
              </a:rPr>
              <a:t>	     Mary Johnson Parsons</a:t>
            </a:r>
          </a:p>
        </p:txBody>
      </p:sp>
      <p:sp useBgFill="1">
        <p:nvSpPr>
          <p:cNvPr id="15" name="TextBox 14"/>
          <p:cNvSpPr txBox="1"/>
          <p:nvPr/>
        </p:nvSpPr>
        <p:spPr>
          <a:xfrm>
            <a:off x="7023192" y="-1524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pic>
        <p:nvPicPr>
          <p:cNvPr id="359428" name="Picture 4"/>
          <p:cNvPicPr>
            <a:picLocks noChangeAspect="1" noChangeArrowheads="1"/>
          </p:cNvPicPr>
          <p:nvPr/>
        </p:nvPicPr>
        <p:blipFill>
          <a:blip r:embed="rId3"/>
          <a:srcRect/>
          <a:stretch>
            <a:fillRect/>
          </a:stretch>
        </p:blipFill>
        <p:spPr bwMode="auto">
          <a:xfrm>
            <a:off x="0" y="1981200"/>
            <a:ext cx="2438400" cy="2972195"/>
          </a:xfrm>
          <a:prstGeom prst="rect">
            <a:avLst/>
          </a:prstGeom>
          <a:noFill/>
          <a:ln w="9525">
            <a:noFill/>
            <a:miter lim="800000"/>
            <a:headEnd/>
            <a:tailEnd/>
          </a:ln>
          <a:effectLst/>
        </p:spPr>
      </p:pic>
      <p:sp>
        <p:nvSpPr>
          <p:cNvPr id="45" name="Rectangle 44"/>
          <p:cNvSpPr/>
          <p:nvPr/>
        </p:nvSpPr>
        <p:spPr>
          <a:xfrm>
            <a:off x="0" y="762000"/>
            <a:ext cx="9144000" cy="584775"/>
          </a:xfrm>
          <a:prstGeom prst="rect">
            <a:avLst/>
          </a:prstGeom>
        </p:spPr>
        <p:txBody>
          <a:bodyPr wrap="square">
            <a:spAutoFit/>
          </a:bodyPr>
          <a:lstStyle/>
          <a:p>
            <a:pPr algn="ctr"/>
            <a:r>
              <a:rPr lang="en-US" sz="3200" b="1" dirty="0" smtClean="0"/>
              <a:t> Brigham Young takes Mary into his home.</a:t>
            </a:r>
          </a:p>
        </p:txBody>
      </p:sp>
      <p:sp>
        <p:nvSpPr>
          <p:cNvPr id="9" name="Rectangle 8"/>
          <p:cNvSpPr/>
          <p:nvPr/>
        </p:nvSpPr>
        <p:spPr>
          <a:xfrm>
            <a:off x="0" y="1447800"/>
            <a:ext cx="9144000" cy="584775"/>
          </a:xfrm>
          <a:prstGeom prst="rect">
            <a:avLst/>
          </a:prstGeom>
        </p:spPr>
        <p:txBody>
          <a:bodyPr wrap="square">
            <a:spAutoFit/>
          </a:bodyPr>
          <a:lstStyle/>
          <a:p>
            <a:r>
              <a:rPr lang="en-US" sz="3200" b="1" dirty="0" smtClean="0"/>
              <a:t>   What happens to Mary Parsons . . .</a:t>
            </a:r>
          </a:p>
        </p:txBody>
      </p:sp>
      <p:sp>
        <p:nvSpPr>
          <p:cNvPr id="10" name="Rectangle 9"/>
          <p:cNvSpPr/>
          <p:nvPr/>
        </p:nvSpPr>
        <p:spPr>
          <a:xfrm>
            <a:off x="0" y="2057400"/>
            <a:ext cx="9144000" cy="584775"/>
          </a:xfrm>
          <a:prstGeom prst="rect">
            <a:avLst/>
          </a:prstGeom>
        </p:spPr>
        <p:txBody>
          <a:bodyPr wrap="square">
            <a:spAutoFit/>
          </a:bodyPr>
          <a:lstStyle/>
          <a:p>
            <a:r>
              <a:rPr lang="en-US" sz="3200" b="1" dirty="0" smtClean="0"/>
              <a:t>				  Olive </a:t>
            </a:r>
            <a:r>
              <a:rPr lang="en-US" sz="3200" b="1" dirty="0" err="1" smtClean="0"/>
              <a:t>Oatman</a:t>
            </a:r>
            <a:r>
              <a:rPr lang="en-US" sz="3200" b="1" dirty="0" smtClean="0"/>
              <a:t> . . .</a:t>
            </a:r>
          </a:p>
        </p:txBody>
      </p:sp>
      <p:sp>
        <p:nvSpPr>
          <p:cNvPr id="11" name="Rectangle 10"/>
          <p:cNvSpPr/>
          <p:nvPr/>
        </p:nvSpPr>
        <p:spPr>
          <a:xfrm>
            <a:off x="0" y="2691825"/>
            <a:ext cx="9144000" cy="584775"/>
          </a:xfrm>
          <a:prstGeom prst="rect">
            <a:avLst/>
          </a:prstGeom>
        </p:spPr>
        <p:txBody>
          <a:bodyPr wrap="square">
            <a:spAutoFit/>
          </a:bodyPr>
          <a:lstStyle/>
          <a:p>
            <a:r>
              <a:rPr lang="en-US" sz="3200" b="1" dirty="0" smtClean="0"/>
              <a:t>					Rebecca’s family . . .</a:t>
            </a:r>
          </a:p>
        </p:txBody>
      </p:sp>
      <p:sp>
        <p:nvSpPr>
          <p:cNvPr id="12" name="Rectangle 11"/>
          <p:cNvSpPr/>
          <p:nvPr/>
        </p:nvSpPr>
        <p:spPr>
          <a:xfrm>
            <a:off x="0" y="6019800"/>
            <a:ext cx="9144000" cy="707886"/>
          </a:xfrm>
          <a:prstGeom prst="rect">
            <a:avLst/>
          </a:prstGeom>
        </p:spPr>
        <p:txBody>
          <a:bodyPr wrap="square">
            <a:spAutoFit/>
          </a:bodyPr>
          <a:lstStyle/>
          <a:p>
            <a:r>
              <a:rPr lang="en-US" sz="4000" b="1" dirty="0" smtClean="0"/>
              <a:t>   . . . and the Mormons in Utah Territory</a:t>
            </a:r>
          </a:p>
        </p:txBody>
      </p:sp>
      <p:pic>
        <p:nvPicPr>
          <p:cNvPr id="13" name="Picture 4" descr="Image result for pioneer girl"/>
          <p:cNvPicPr>
            <a:picLocks noChangeAspect="1" noChangeArrowheads="1"/>
          </p:cNvPicPr>
          <p:nvPr/>
        </p:nvPicPr>
        <p:blipFill>
          <a:blip r:embed="rId4" cstate="print"/>
          <a:srcRect l="16255" t="6381" r="24825" b="50228"/>
          <a:stretch>
            <a:fillRect/>
          </a:stretch>
        </p:blipFill>
        <p:spPr bwMode="auto">
          <a:xfrm>
            <a:off x="1981200" y="2819400"/>
            <a:ext cx="2057400" cy="2412124"/>
          </a:xfrm>
          <a:prstGeom prst="rect">
            <a:avLst/>
          </a:prstGeom>
          <a:noFill/>
          <a:ln w="50800">
            <a:solidFill>
              <a:schemeClr val="tx2">
                <a:lumMod val="60000"/>
                <a:lumOff val="40000"/>
              </a:schemeClr>
            </a:solidFill>
          </a:ln>
        </p:spPr>
      </p:pic>
      <p:pic>
        <p:nvPicPr>
          <p:cNvPr id="14" name="Picture 2" descr="https://www.deseretnews.com/images/article/hires/1846361/1846361.jpg"/>
          <p:cNvPicPr>
            <a:picLocks noChangeAspect="1" noChangeArrowheads="1"/>
          </p:cNvPicPr>
          <p:nvPr/>
        </p:nvPicPr>
        <p:blipFill>
          <a:blip r:embed="rId5"/>
          <a:srcRect l="13090" t="12648" r="15849" b="24638"/>
          <a:stretch>
            <a:fillRect/>
          </a:stretch>
        </p:blipFill>
        <p:spPr bwMode="auto">
          <a:xfrm>
            <a:off x="6553200" y="4038600"/>
            <a:ext cx="1676400" cy="1909010"/>
          </a:xfrm>
          <a:prstGeom prst="rect">
            <a:avLst/>
          </a:prstGeom>
          <a:noFill/>
          <a:ln w="50800">
            <a:solidFill>
              <a:schemeClr val="tx1"/>
            </a:solidFill>
          </a:ln>
        </p:spPr>
      </p:pic>
      <p:pic>
        <p:nvPicPr>
          <p:cNvPr id="16" name="Picture 1"/>
          <p:cNvPicPr>
            <a:picLocks noChangeAspect="1" noChangeArrowheads="1"/>
          </p:cNvPicPr>
          <p:nvPr/>
        </p:nvPicPr>
        <p:blipFill>
          <a:blip r:embed="rId6"/>
          <a:srcRect r="11001" b="40000"/>
          <a:stretch>
            <a:fillRect/>
          </a:stretch>
        </p:blipFill>
        <p:spPr bwMode="auto">
          <a:xfrm>
            <a:off x="3657600" y="3810000"/>
            <a:ext cx="1750290" cy="199171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17" name="Rectangle 16"/>
          <p:cNvSpPr/>
          <p:nvPr/>
        </p:nvSpPr>
        <p:spPr>
          <a:xfrm>
            <a:off x="0" y="3352800"/>
            <a:ext cx="9144000" cy="584775"/>
          </a:xfrm>
          <a:prstGeom prst="rect">
            <a:avLst/>
          </a:prstGeom>
        </p:spPr>
        <p:txBody>
          <a:bodyPr wrap="square">
            <a:spAutoFit/>
          </a:bodyPr>
          <a:lstStyle/>
          <a:p>
            <a:r>
              <a:rPr lang="en-US" sz="3200" b="1" dirty="0" smtClean="0"/>
              <a:t>						Brigham Young . . .</a:t>
            </a:r>
          </a:p>
        </p:txBody>
      </p:sp>
      <p:sp>
        <p:nvSpPr>
          <p:cNvPr id="18" name="Rectangle 17"/>
          <p:cNvSpPr/>
          <p:nvPr/>
        </p:nvSpPr>
        <p:spPr>
          <a:xfrm>
            <a:off x="0" y="152400"/>
            <a:ext cx="9144000" cy="830997"/>
          </a:xfrm>
          <a:prstGeom prst="rect">
            <a:avLst/>
          </a:prstGeom>
        </p:spPr>
        <p:txBody>
          <a:bodyPr wrap="square">
            <a:spAutoFit/>
          </a:bodyPr>
          <a:lstStyle/>
          <a:p>
            <a:pPr algn="ctr"/>
            <a:r>
              <a:rPr lang="en-US" sz="4800" b="1" dirty="0" smtClean="0">
                <a:solidFill>
                  <a:srgbClr val="0070C0"/>
                </a:solidFill>
                <a:effectLst>
                  <a:outerShdw dist="63500" dir="7200000" algn="ctr" rotWithShape="0">
                    <a:schemeClr val="tx1"/>
                  </a:outerShdw>
                </a:effectLst>
              </a:rPr>
              <a:t>WEEK 6:  After the Trails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5"/>
                                        </p:tgtEl>
                                      </p:cBhvr>
                                    </p:animEffect>
                                    <p:set>
                                      <p:cBhvr>
                                        <p:cTn id="10" dur="1" fill="hold">
                                          <p:stCondLst>
                                            <p:cond delay="999"/>
                                          </p:stCondLst>
                                        </p:cTn>
                                        <p:tgtEl>
                                          <p:spTgt spid="15"/>
                                        </p:tgtEl>
                                        <p:attrNameLst>
                                          <p:attrName>style.visibility</p:attrName>
                                        </p:attrNameLst>
                                      </p:cBhvr>
                                      <p:to>
                                        <p:strVal val="hidden"/>
                                      </p:to>
                                    </p:set>
                                  </p:childTnLst>
                                </p:cTn>
                              </p:par>
                              <p:par>
                                <p:cTn id="11" presetID="10" presetClass="exit" presetSubtype="0" fill="hold" grpId="1" nodeType="withEffect">
                                  <p:stCondLst>
                                    <p:cond delay="0"/>
                                  </p:stCondLst>
                                  <p:childTnLst>
                                    <p:animEffect transition="out" filter="fade">
                                      <p:cBhvr>
                                        <p:cTn id="12" dur="1000"/>
                                        <p:tgtEl>
                                          <p:spTgt spid="45"/>
                                        </p:tgtEl>
                                      </p:cBhvr>
                                    </p:animEffect>
                                    <p:set>
                                      <p:cBhvr>
                                        <p:cTn id="13" dur="1" fill="hold">
                                          <p:stCondLst>
                                            <p:cond delay="999"/>
                                          </p:stCondLst>
                                        </p:cTn>
                                        <p:tgtEl>
                                          <p:spTgt spid="45"/>
                                        </p:tgtEl>
                                        <p:attrNameLst>
                                          <p:attrName>style.visibility</p:attrName>
                                        </p:attrNameLst>
                                      </p:cBhvr>
                                      <p:to>
                                        <p:strVal val="hidden"/>
                                      </p:to>
                                    </p:se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1000" fill="hold"/>
                                        <p:tgtEl>
                                          <p:spTgt spid="18"/>
                                        </p:tgtEl>
                                        <p:attrNameLst>
                                          <p:attrName>ppt_w</p:attrName>
                                        </p:attrNameLst>
                                      </p:cBhvr>
                                      <p:tavLst>
                                        <p:tav tm="0">
                                          <p:val>
                                            <p:fltVal val="0"/>
                                          </p:val>
                                        </p:tav>
                                        <p:tav tm="100000">
                                          <p:val>
                                            <p:strVal val="#ppt_w"/>
                                          </p:val>
                                        </p:tav>
                                      </p:tavLst>
                                    </p:anim>
                                    <p:anim calcmode="lin" valueType="num">
                                      <p:cBhvr>
                                        <p:cTn id="18" dur="1000" fill="hold"/>
                                        <p:tgtEl>
                                          <p:spTgt spid="18"/>
                                        </p:tgtEl>
                                        <p:attrNameLst>
                                          <p:attrName>ppt_h</p:attrName>
                                        </p:attrNameLst>
                                      </p:cBhvr>
                                      <p:tavLst>
                                        <p:tav tm="0">
                                          <p:val>
                                            <p:fltVal val="0"/>
                                          </p:val>
                                        </p:tav>
                                        <p:tav tm="100000">
                                          <p:val>
                                            <p:strVal val="#ppt_h"/>
                                          </p:val>
                                        </p:tav>
                                      </p:tavLst>
                                    </p:anim>
                                    <p:animEffect transition="in" filter="fade">
                                      <p:cBhvr>
                                        <p:cTn id="19" dur="10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childTnLst>
                                </p:cTn>
                              </p:par>
                              <p:par>
                                <p:cTn id="30" presetID="10" presetClass="entr" presetSubtype="0"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10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childTnLst>
                                </p:cTn>
                              </p:par>
                              <p:par>
                                <p:cTn id="38" presetID="10" presetClass="entr" presetSubtype="0" fill="hold" nodeType="with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10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1000"/>
                                        <p:tgtEl>
                                          <p:spTgt spid="17"/>
                                        </p:tgtEl>
                                      </p:cBhvr>
                                    </p:animEffect>
                                  </p:childTnLst>
                                </p:cTn>
                              </p:par>
                              <p:par>
                                <p:cTn id="46" presetID="10" presetClass="entr" presetSubtype="0"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1000"/>
                                        <p:tgtEl>
                                          <p:spTgt spid="14"/>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5" grpId="0" animBg="1"/>
      <p:bldP spid="45" grpId="1"/>
      <p:bldP spid="9" grpId="0"/>
      <p:bldP spid="10" grpId="0"/>
      <p:bldP spid="11" grpId="0"/>
      <p:bldP spid="12" grpId="0"/>
      <p:bldP spid="17" grpId="0"/>
      <p:bldP spid="18"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0" y="152400"/>
            <a:ext cx="9144000" cy="6575286"/>
            <a:chOff x="0" y="152400"/>
            <a:chExt cx="9144000" cy="6575286"/>
          </a:xfrm>
        </p:grpSpPr>
        <p:pic>
          <p:nvPicPr>
            <p:cNvPr id="7" name="Picture 4"/>
            <p:cNvPicPr>
              <a:picLocks noChangeAspect="1" noChangeArrowheads="1"/>
            </p:cNvPicPr>
            <p:nvPr/>
          </p:nvPicPr>
          <p:blipFill>
            <a:blip r:embed="rId2"/>
            <a:srcRect/>
            <a:stretch>
              <a:fillRect/>
            </a:stretch>
          </p:blipFill>
          <p:spPr bwMode="auto">
            <a:xfrm>
              <a:off x="0" y="1981200"/>
              <a:ext cx="2438400" cy="2972195"/>
            </a:xfrm>
            <a:prstGeom prst="rect">
              <a:avLst/>
            </a:prstGeom>
            <a:noFill/>
            <a:ln w="9525">
              <a:noFill/>
              <a:miter lim="800000"/>
              <a:headEnd/>
              <a:tailEnd/>
            </a:ln>
            <a:effectLst/>
          </p:spPr>
        </p:pic>
        <p:sp>
          <p:nvSpPr>
            <p:cNvPr id="8" name="Rectangle 7"/>
            <p:cNvSpPr/>
            <p:nvPr/>
          </p:nvSpPr>
          <p:spPr>
            <a:xfrm>
              <a:off x="0" y="1447800"/>
              <a:ext cx="9144000" cy="584775"/>
            </a:xfrm>
            <a:prstGeom prst="rect">
              <a:avLst/>
            </a:prstGeom>
          </p:spPr>
          <p:txBody>
            <a:bodyPr wrap="square">
              <a:spAutoFit/>
            </a:bodyPr>
            <a:lstStyle/>
            <a:p>
              <a:r>
                <a:rPr lang="en-US" sz="3200" b="1" dirty="0" smtClean="0"/>
                <a:t>   What happens to Mary Parsons . . .</a:t>
              </a:r>
            </a:p>
          </p:txBody>
        </p:sp>
        <p:sp>
          <p:nvSpPr>
            <p:cNvPr id="9" name="Rectangle 8"/>
            <p:cNvSpPr/>
            <p:nvPr/>
          </p:nvSpPr>
          <p:spPr>
            <a:xfrm>
              <a:off x="0" y="2057400"/>
              <a:ext cx="9144000" cy="584775"/>
            </a:xfrm>
            <a:prstGeom prst="rect">
              <a:avLst/>
            </a:prstGeom>
          </p:spPr>
          <p:txBody>
            <a:bodyPr wrap="square">
              <a:spAutoFit/>
            </a:bodyPr>
            <a:lstStyle/>
            <a:p>
              <a:r>
                <a:rPr lang="en-US" sz="3200" b="1" dirty="0" smtClean="0"/>
                <a:t>				  Olive </a:t>
              </a:r>
              <a:r>
                <a:rPr lang="en-US" sz="3200" b="1" dirty="0" err="1" smtClean="0"/>
                <a:t>Oatman</a:t>
              </a:r>
              <a:r>
                <a:rPr lang="en-US" sz="3200" b="1" dirty="0" smtClean="0"/>
                <a:t> . . .</a:t>
              </a:r>
            </a:p>
          </p:txBody>
        </p:sp>
        <p:sp>
          <p:nvSpPr>
            <p:cNvPr id="10" name="Rectangle 9"/>
            <p:cNvSpPr/>
            <p:nvPr/>
          </p:nvSpPr>
          <p:spPr>
            <a:xfrm>
              <a:off x="0" y="2691825"/>
              <a:ext cx="9144000" cy="584775"/>
            </a:xfrm>
            <a:prstGeom prst="rect">
              <a:avLst/>
            </a:prstGeom>
          </p:spPr>
          <p:txBody>
            <a:bodyPr wrap="square">
              <a:spAutoFit/>
            </a:bodyPr>
            <a:lstStyle/>
            <a:p>
              <a:r>
                <a:rPr lang="en-US" sz="3200" b="1" dirty="0" smtClean="0"/>
                <a:t>					Rebecca’s family . . .</a:t>
              </a:r>
            </a:p>
          </p:txBody>
        </p:sp>
        <p:sp>
          <p:nvSpPr>
            <p:cNvPr id="13" name="Rectangle 12"/>
            <p:cNvSpPr/>
            <p:nvPr/>
          </p:nvSpPr>
          <p:spPr>
            <a:xfrm>
              <a:off x="0" y="6019800"/>
              <a:ext cx="9144000" cy="707886"/>
            </a:xfrm>
            <a:prstGeom prst="rect">
              <a:avLst/>
            </a:prstGeom>
          </p:spPr>
          <p:txBody>
            <a:bodyPr wrap="square">
              <a:spAutoFit/>
            </a:bodyPr>
            <a:lstStyle/>
            <a:p>
              <a:r>
                <a:rPr lang="en-US" sz="4000" b="1" dirty="0" smtClean="0"/>
                <a:t>   . . . and the Mormons in Utah Territory.</a:t>
              </a:r>
            </a:p>
          </p:txBody>
        </p:sp>
        <p:pic>
          <p:nvPicPr>
            <p:cNvPr id="14" name="Picture 4" descr="Image result for pioneer girl"/>
            <p:cNvPicPr>
              <a:picLocks noChangeAspect="1" noChangeArrowheads="1"/>
            </p:cNvPicPr>
            <p:nvPr/>
          </p:nvPicPr>
          <p:blipFill>
            <a:blip r:embed="rId3" cstate="print"/>
            <a:srcRect l="16255" t="6381" r="24825" b="50228"/>
            <a:stretch>
              <a:fillRect/>
            </a:stretch>
          </p:blipFill>
          <p:spPr bwMode="auto">
            <a:xfrm>
              <a:off x="1981200" y="2819400"/>
              <a:ext cx="2057400" cy="2412124"/>
            </a:xfrm>
            <a:prstGeom prst="rect">
              <a:avLst/>
            </a:prstGeom>
            <a:noFill/>
            <a:ln w="50800">
              <a:solidFill>
                <a:schemeClr val="tx2">
                  <a:lumMod val="60000"/>
                  <a:lumOff val="40000"/>
                </a:schemeClr>
              </a:solidFill>
            </a:ln>
          </p:spPr>
        </p:pic>
        <p:pic>
          <p:nvPicPr>
            <p:cNvPr id="15" name="Picture 2" descr="https://www.deseretnews.com/images/article/hires/1846361/1846361.jpg"/>
            <p:cNvPicPr>
              <a:picLocks noChangeAspect="1" noChangeArrowheads="1"/>
            </p:cNvPicPr>
            <p:nvPr/>
          </p:nvPicPr>
          <p:blipFill>
            <a:blip r:embed="rId4"/>
            <a:srcRect l="13090" t="12648" r="15849" b="24638"/>
            <a:stretch>
              <a:fillRect/>
            </a:stretch>
          </p:blipFill>
          <p:spPr bwMode="auto">
            <a:xfrm>
              <a:off x="6553200" y="4038600"/>
              <a:ext cx="1676400" cy="1909010"/>
            </a:xfrm>
            <a:prstGeom prst="rect">
              <a:avLst/>
            </a:prstGeom>
            <a:noFill/>
            <a:ln w="50800">
              <a:solidFill>
                <a:schemeClr val="tx1"/>
              </a:solidFill>
            </a:ln>
          </p:spPr>
        </p:pic>
        <p:pic>
          <p:nvPicPr>
            <p:cNvPr id="16" name="Picture 1"/>
            <p:cNvPicPr>
              <a:picLocks noChangeAspect="1" noChangeArrowheads="1"/>
            </p:cNvPicPr>
            <p:nvPr/>
          </p:nvPicPr>
          <p:blipFill>
            <a:blip r:embed="rId5"/>
            <a:srcRect r="11001" b="40000"/>
            <a:stretch>
              <a:fillRect/>
            </a:stretch>
          </p:blipFill>
          <p:spPr bwMode="auto">
            <a:xfrm>
              <a:off x="3657600" y="3810000"/>
              <a:ext cx="1750290" cy="199171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17" name="Rectangle 16"/>
            <p:cNvSpPr/>
            <p:nvPr/>
          </p:nvSpPr>
          <p:spPr>
            <a:xfrm>
              <a:off x="0" y="3352800"/>
              <a:ext cx="9144000" cy="584775"/>
            </a:xfrm>
            <a:prstGeom prst="rect">
              <a:avLst/>
            </a:prstGeom>
          </p:spPr>
          <p:txBody>
            <a:bodyPr wrap="square">
              <a:spAutoFit/>
            </a:bodyPr>
            <a:lstStyle/>
            <a:p>
              <a:r>
                <a:rPr lang="en-US" sz="3200" b="1" dirty="0" smtClean="0"/>
                <a:t>						Brigham Young . . .</a:t>
              </a:r>
            </a:p>
          </p:txBody>
        </p:sp>
        <p:sp>
          <p:nvSpPr>
            <p:cNvPr id="18" name="Rectangle 17"/>
            <p:cNvSpPr/>
            <p:nvPr/>
          </p:nvSpPr>
          <p:spPr>
            <a:xfrm>
              <a:off x="0" y="152400"/>
              <a:ext cx="9144000" cy="830997"/>
            </a:xfrm>
            <a:prstGeom prst="rect">
              <a:avLst/>
            </a:prstGeom>
          </p:spPr>
          <p:txBody>
            <a:bodyPr wrap="square">
              <a:spAutoFit/>
            </a:bodyPr>
            <a:lstStyle/>
            <a:p>
              <a:pPr algn="ctr"/>
              <a:r>
                <a:rPr lang="en-US" sz="4800" b="1" dirty="0" smtClean="0">
                  <a:solidFill>
                    <a:srgbClr val="0070C0"/>
                  </a:solidFill>
                  <a:effectLst>
                    <a:outerShdw dist="63500" dir="7200000" algn="ctr" rotWithShape="0">
                      <a:schemeClr val="tx1"/>
                    </a:outerShdw>
                  </a:effectLst>
                </a:rPr>
                <a:t>WEEK 6:  After the Trails</a:t>
              </a:r>
            </a:p>
          </p:txBody>
        </p:sp>
      </p:grpSp>
      <p:pic>
        <p:nvPicPr>
          <p:cNvPr id="11" name="Picture 2" descr="Emigrants on the mountainous road to California, as depicted in 1850"/>
          <p:cNvPicPr>
            <a:picLocks noChangeAspect="1" noChangeArrowheads="1"/>
          </p:cNvPicPr>
          <p:nvPr/>
        </p:nvPicPr>
        <p:blipFill>
          <a:blip r:embed="rId6"/>
          <a:srcRect l="14224"/>
          <a:stretch>
            <a:fillRect/>
          </a:stretch>
        </p:blipFill>
        <p:spPr bwMode="auto">
          <a:xfrm>
            <a:off x="0" y="0"/>
            <a:ext cx="9106980" cy="6858002"/>
          </a:xfrm>
          <a:prstGeom prst="rect">
            <a:avLst/>
          </a:prstGeom>
          <a:noFill/>
        </p:spPr>
      </p:pic>
      <p:sp>
        <p:nvSpPr>
          <p:cNvPr id="6"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Next Week: The California Trail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2" name="Rectangle 3"/>
          <p:cNvSpPr>
            <a:spLocks noChangeArrowheads="1"/>
          </p:cNvSpPr>
          <p:nvPr/>
        </p:nvSpPr>
        <p:spPr bwMode="auto">
          <a:xfrm>
            <a:off x="533400" y="838200"/>
            <a:ext cx="8077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a:t>
            </a:r>
            <a:r>
              <a:rPr lang="en-US" sz="4400" b="1" dirty="0" err="1"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Thar’s</a:t>
            </a: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 GOLD in them, </a:t>
            </a:r>
            <a:r>
              <a:rPr lang="en-US" sz="4400" b="1" dirty="0" err="1"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thar</a:t>
            </a: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 hills!”</a:t>
            </a:r>
            <a:endParaRPr kumimoji="0" lang="en-US" sz="4400" b="1" i="0" u="none" strike="noStrike" cap="none" normalizeH="0" baseline="0" dirty="0" smtClean="0">
              <a:ln>
                <a:solidFill>
                  <a:srgbClr val="C59715"/>
                </a:solidFill>
              </a:ln>
              <a:solidFill>
                <a:srgbClr val="E7B119"/>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par>
                                <p:cTn id="8" presetID="10" presetClass="exit" presetSubtype="0" fill="hold" nodeType="withEffect">
                                  <p:stCondLst>
                                    <p:cond delay="500"/>
                                  </p:stCondLst>
                                  <p:childTnLst>
                                    <p:animEffect transition="out" filter="fade">
                                      <p:cBhvr>
                                        <p:cTn id="9" dur="1000"/>
                                        <p:tgtEl>
                                          <p:spTgt spid="5"/>
                                        </p:tgtEl>
                                      </p:cBhvr>
                                    </p:animEffect>
                                    <p:set>
                                      <p:cBhvr>
                                        <p:cTn id="10" dur="1" fill="hold">
                                          <p:stCondLst>
                                            <p:cond delay="999"/>
                                          </p:stCondLst>
                                        </p:cTn>
                                        <p:tgtEl>
                                          <p:spTgt spid="5"/>
                                        </p:tgtEl>
                                        <p:attrNameLst>
                                          <p:attrName>style.visibility</p:attrName>
                                        </p:attrNameLst>
                                      </p:cBhvr>
                                      <p:to>
                                        <p:strVal val="hidden"/>
                                      </p:to>
                                    </p:set>
                                  </p:childTnLst>
                                </p:cTn>
                              </p:par>
                            </p:childTnLst>
                          </p:cTn>
                        </p:par>
                        <p:par>
                          <p:cTn id="11" fill="hold">
                            <p:stCondLst>
                              <p:cond delay="1500"/>
                            </p:stCondLst>
                            <p:childTnLst>
                              <p:par>
                                <p:cTn id="12" presetID="10"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482" name="Picture 2" descr="Emigrants on the mountainous road to California, as depicted in 1850"/>
          <p:cNvPicPr>
            <a:picLocks noChangeAspect="1" noChangeArrowheads="1"/>
          </p:cNvPicPr>
          <p:nvPr/>
        </p:nvPicPr>
        <p:blipFill>
          <a:blip r:embed="rId2"/>
          <a:srcRect/>
          <a:stretch>
            <a:fillRect/>
          </a:stretch>
        </p:blipFill>
        <p:spPr bwMode="auto">
          <a:xfrm>
            <a:off x="-1" y="685800"/>
            <a:ext cx="9106981" cy="6172201"/>
          </a:xfrm>
          <a:prstGeom prst="rect">
            <a:avLst/>
          </a:prstGeom>
          <a:noFill/>
        </p:spPr>
      </p:pic>
      <p:sp>
        <p:nvSpPr>
          <p:cNvPr id="3" name="Rectangle 2"/>
          <p:cNvSpPr/>
          <p:nvPr/>
        </p:nvSpPr>
        <p:spPr>
          <a:xfrm>
            <a:off x="0" y="0"/>
            <a:ext cx="9144000" cy="646331"/>
          </a:xfrm>
          <a:prstGeom prst="rect">
            <a:avLst/>
          </a:prstGeom>
        </p:spPr>
        <p:txBody>
          <a:bodyPr wrap="square">
            <a:spAutoFit/>
          </a:bodyPr>
          <a:lstStyle/>
          <a:p>
            <a:r>
              <a:rPr lang="en-US" dirty="0" smtClean="0"/>
              <a:t>Emigrants on the mountainous road to California, as depicted in 1850</a:t>
            </a:r>
            <a:br>
              <a:rPr lang="en-US" dirty="0" smtClean="0"/>
            </a:br>
            <a:r>
              <a:rPr lang="en-US" i="1" dirty="0" smtClean="0"/>
              <a:t>Courtesy of the Library of Congress</a:t>
            </a:r>
            <a:endParaRPr lang="en-US" dirty="0"/>
          </a:p>
        </p:txBody>
      </p:sp>
    </p:spTree>
  </p:cSld>
  <p:clrMapOvr>
    <a:masterClrMapping/>
  </p:clrMapOvr>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0"/>
            <a:ext cx="9144000" cy="6858002"/>
            <a:chOff x="0" y="0"/>
            <a:chExt cx="9144000" cy="6858002"/>
          </a:xfrm>
        </p:grpSpPr>
        <p:pic>
          <p:nvPicPr>
            <p:cNvPr id="11" name="Picture 2" descr="Emigrants on the mountainous road to California, as depicted in 1850"/>
            <p:cNvPicPr>
              <a:picLocks noChangeAspect="1" noChangeArrowheads="1"/>
            </p:cNvPicPr>
            <p:nvPr/>
          </p:nvPicPr>
          <p:blipFill>
            <a:blip r:embed="rId4"/>
            <a:srcRect l="14224"/>
            <a:stretch>
              <a:fillRect/>
            </a:stretch>
          </p:blipFill>
          <p:spPr bwMode="auto">
            <a:xfrm>
              <a:off x="0" y="0"/>
              <a:ext cx="9106980" cy="6858002"/>
            </a:xfrm>
            <a:prstGeom prst="rect">
              <a:avLst/>
            </a:prstGeom>
            <a:noFill/>
          </p:spPr>
        </p:pic>
        <p:sp>
          <p:nvSpPr>
            <p:cNvPr id="12"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Next Week: The California Trail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3" name="Rectangle 3"/>
            <p:cNvSpPr>
              <a:spLocks noChangeArrowheads="1"/>
            </p:cNvSpPr>
            <p:nvPr/>
          </p:nvSpPr>
          <p:spPr bwMode="auto">
            <a:xfrm>
              <a:off x="533400" y="838200"/>
              <a:ext cx="8077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a:t>
              </a:r>
              <a:r>
                <a:rPr lang="en-US" sz="4400" b="1" dirty="0" err="1"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Thar’s</a:t>
              </a: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 GOLD in them, </a:t>
              </a:r>
              <a:r>
                <a:rPr lang="en-US" sz="4400" b="1" dirty="0" err="1"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thar</a:t>
              </a:r>
              <a:r>
                <a:rPr lang="en-US" sz="4400" b="1" dirty="0" smtClean="0">
                  <a:ln>
                    <a:solidFill>
                      <a:srgbClr val="C59715"/>
                    </a:solidFill>
                  </a:ln>
                  <a:solidFill>
                    <a:srgbClr val="E7B119"/>
                  </a:solidFill>
                  <a:effectLst>
                    <a:outerShdw dist="50800" dir="7200000" algn="ctr" rotWithShape="0">
                      <a:schemeClr val="tx1"/>
                    </a:outerShdw>
                  </a:effectLst>
                  <a:latin typeface="Tempus Sans ITC" pitchFamily="82" charset="0"/>
                  <a:ea typeface="Calibri" pitchFamily="34" charset="0"/>
                  <a:cs typeface="Arial" pitchFamily="34" charset="0"/>
                </a:rPr>
                <a:t> hills!”</a:t>
              </a:r>
              <a:endParaRPr kumimoji="0" lang="en-US" sz="4400" b="1" i="0" u="none" strike="noStrike" cap="none" normalizeH="0" baseline="0" dirty="0" smtClean="0">
                <a:ln>
                  <a:solidFill>
                    <a:srgbClr val="C59715"/>
                  </a:solidFill>
                </a:ln>
                <a:solidFill>
                  <a:srgbClr val="E7B119"/>
                </a:solidFill>
                <a:effectLst>
                  <a:outerShdw dist="50800" dir="7200000" algn="ctr" rotWithShape="0">
                    <a:schemeClr val="tx1"/>
                  </a:outerShdw>
                </a:effectLst>
                <a:latin typeface="Tempus Sans ITC" pitchFamily="82" charset="0"/>
                <a:cs typeface="Arial" pitchFamily="34" charset="0"/>
              </a:endParaRPr>
            </a:p>
          </p:txBody>
        </p:sp>
      </p:grpSp>
      <p:sp useBgFill="1">
        <p:nvSpPr>
          <p:cNvPr id="2" name="Rectangle 1"/>
          <p:cNvSpPr/>
          <p:nvPr/>
        </p:nvSpPr>
        <p:spPr>
          <a:xfrm>
            <a:off x="1143000" y="685800"/>
            <a:ext cx="7162800" cy="26161008"/>
          </a:xfrm>
          <a:prstGeom prst="rect">
            <a:avLst/>
          </a:prstGeom>
        </p:spPr>
        <p:txBody>
          <a:bodyPr wrap="square">
            <a:spAutoFit/>
          </a:bodyPr>
          <a:lstStyle/>
          <a:p>
            <a:r>
              <a:rPr lang="en-US" sz="1400" dirty="0" smtClean="0"/>
              <a:t> </a:t>
            </a:r>
          </a:p>
          <a:p>
            <a:pPr algn="ctr"/>
            <a:r>
              <a:rPr lang="en-US" sz="1400" b="1" dirty="0" smtClean="0"/>
              <a:t>BIBLIOGRAPHY</a:t>
            </a:r>
            <a:endParaRPr lang="en-US" sz="1400" dirty="0" smtClean="0"/>
          </a:p>
          <a:p>
            <a:r>
              <a:rPr lang="en-US" sz="1400" b="1" dirty="0" smtClean="0"/>
              <a:t> </a:t>
            </a:r>
            <a:endParaRPr lang="en-US" sz="1400" dirty="0" smtClean="0"/>
          </a:p>
          <a:p>
            <a:pPr algn="ctr"/>
            <a:r>
              <a:rPr lang="en-US" sz="1400" u="sng" dirty="0" smtClean="0"/>
              <a:t>CHARACTERS FEATURED IN OUR PRESENTATIONS</a:t>
            </a:r>
            <a:endParaRPr lang="en-US" sz="1400" dirty="0" smtClean="0"/>
          </a:p>
          <a:p>
            <a:r>
              <a:rPr lang="en-US" sz="1400" b="1" dirty="0" smtClean="0"/>
              <a:t>	BEFORE THE TRAILS</a:t>
            </a:r>
            <a:endParaRPr lang="en-US" sz="1400" dirty="0" smtClean="0"/>
          </a:p>
          <a:p>
            <a:pPr>
              <a:buFont typeface="Arial" pitchFamily="34" charset="0"/>
              <a:buChar char="•"/>
            </a:pPr>
            <a:r>
              <a:rPr lang="en-US" sz="1400" dirty="0" smtClean="0"/>
              <a:t>  Jim Bridger (1804-1881) - traveled w/Freemont, built Fort Bridger</a:t>
            </a:r>
          </a:p>
          <a:p>
            <a:pPr>
              <a:buFont typeface="Arial" pitchFamily="34" charset="0"/>
              <a:buChar char="•"/>
            </a:pPr>
            <a:r>
              <a:rPr lang="en-US" sz="1400" dirty="0" smtClean="0"/>
              <a:t>  John </a:t>
            </a:r>
            <a:r>
              <a:rPr lang="en-US" sz="1400" dirty="0" err="1" smtClean="0"/>
              <a:t>McLoughlin</a:t>
            </a:r>
            <a:r>
              <a:rPr lang="en-US" sz="1400" dirty="0" smtClean="0"/>
              <a:t> (1784-1857) - chief factor at Hudson Bay Co's Fort Vancouver</a:t>
            </a:r>
          </a:p>
          <a:p>
            <a:pPr>
              <a:buFont typeface="Arial" pitchFamily="34" charset="0"/>
              <a:buChar char="•"/>
            </a:pPr>
            <a:r>
              <a:rPr lang="en-US" sz="1400" dirty="0" smtClean="0"/>
              <a:t>  Robert Stuart (1785-1848) - first Euro-American to cross South Pass overland</a:t>
            </a:r>
          </a:p>
          <a:p>
            <a:pPr>
              <a:buFont typeface="Arial" pitchFamily="34" charset="0"/>
              <a:buChar char="•"/>
            </a:pPr>
            <a:r>
              <a:rPr lang="en-US" sz="1400" dirty="0" smtClean="0"/>
              <a:t>  </a:t>
            </a:r>
            <a:r>
              <a:rPr lang="en-US" sz="1400" dirty="0" err="1" smtClean="0"/>
              <a:t>Jedediah</a:t>
            </a:r>
            <a:r>
              <a:rPr lang="en-US" sz="1400" dirty="0" smtClean="0"/>
              <a:t> Smith - (1799-1831) - western explorer who  publicized South Pass across Rockies</a:t>
            </a:r>
          </a:p>
          <a:p>
            <a:pPr>
              <a:buFont typeface="Arial" pitchFamily="34" charset="0"/>
              <a:buChar char="•"/>
            </a:pPr>
            <a:r>
              <a:rPr lang="en-US" sz="1400" dirty="0" smtClean="0"/>
              <a:t>  John Fremont (1813-1890) - western explorer who led 5 explorations through American west</a:t>
            </a:r>
          </a:p>
          <a:p>
            <a:pPr>
              <a:buFont typeface="Arial" pitchFamily="34" charset="0"/>
              <a:buChar char="•"/>
            </a:pPr>
            <a:r>
              <a:rPr lang="en-US" sz="1400" dirty="0" smtClean="0"/>
              <a:t>  Jean Batiste "Pomp" Charbonneau (1805-1866) - blazed Mormon Battalion Trail -Santa Fe to  </a:t>
            </a:r>
          </a:p>
          <a:p>
            <a:r>
              <a:rPr lang="en-US" sz="1400" dirty="0" smtClean="0"/>
              <a:t>   California, early gold miner</a:t>
            </a:r>
          </a:p>
          <a:p>
            <a:r>
              <a:rPr lang="en-US" sz="1400" b="1" dirty="0" smtClean="0"/>
              <a:t>	OREGON TRAIL</a:t>
            </a:r>
            <a:endParaRPr lang="en-US" sz="1400" dirty="0" smtClean="0"/>
          </a:p>
          <a:p>
            <a:pPr>
              <a:buFont typeface="Arial" pitchFamily="34" charset="0"/>
              <a:buChar char="•"/>
            </a:pPr>
            <a:r>
              <a:rPr lang="en-US" sz="1400" dirty="0" smtClean="0"/>
              <a:t>  Father De </a:t>
            </a:r>
            <a:r>
              <a:rPr lang="en-US" sz="1400" dirty="0" err="1" smtClean="0"/>
              <a:t>Smet</a:t>
            </a:r>
            <a:r>
              <a:rPr lang="en-US" sz="1400" dirty="0" smtClean="0"/>
              <a:t>  (1801-1873) - Catholic missionary to Native Americans in American northwest</a:t>
            </a:r>
          </a:p>
          <a:p>
            <a:pPr>
              <a:buFont typeface="Arial" pitchFamily="34" charset="0"/>
              <a:buChar char="•"/>
            </a:pPr>
            <a:r>
              <a:rPr lang="en-US" sz="1400" dirty="0" smtClean="0"/>
              <a:t>  </a:t>
            </a:r>
            <a:r>
              <a:rPr lang="en-US" sz="1400" dirty="0" err="1" smtClean="0"/>
              <a:t>Narcissa</a:t>
            </a:r>
            <a:r>
              <a:rPr lang="en-US" sz="1400" dirty="0" smtClean="0"/>
              <a:t> Whitman (1808-1847)- first Am group to cross Oregon Trail w/wagon; 1 of 2 first </a:t>
            </a:r>
          </a:p>
          <a:p>
            <a:r>
              <a:rPr lang="en-US" sz="1400" dirty="0" smtClean="0"/>
              <a:t>    white women across Rockies</a:t>
            </a:r>
          </a:p>
          <a:p>
            <a:pPr>
              <a:buFont typeface="Arial" pitchFamily="34" charset="0"/>
              <a:buChar char="•"/>
            </a:pPr>
            <a:r>
              <a:rPr lang="en-US" sz="1400" dirty="0" smtClean="0"/>
              <a:t>  Eliza Spalding (1807-1851) - first group to cross Oregon Trail w/wagon, one of two first white</a:t>
            </a:r>
          </a:p>
          <a:p>
            <a:r>
              <a:rPr lang="en-US" sz="1400" dirty="0" smtClean="0"/>
              <a:t>    women across Rockies</a:t>
            </a:r>
          </a:p>
          <a:p>
            <a:pPr>
              <a:buFont typeface="Arial" pitchFamily="34" charset="0"/>
              <a:buChar char="•"/>
            </a:pPr>
            <a:r>
              <a:rPr lang="en-US" sz="1400" dirty="0" smtClean="0"/>
              <a:t>  Ezra Meeker  (1830-1928)  - Oregon pioneer who </a:t>
            </a:r>
            <a:r>
              <a:rPr lang="en-US" sz="1400" dirty="0" err="1" smtClean="0"/>
              <a:t>memorailized</a:t>
            </a:r>
            <a:r>
              <a:rPr lang="en-US" sz="1400" dirty="0" smtClean="0"/>
              <a:t> trail with Meeker monuments</a:t>
            </a:r>
          </a:p>
          <a:p>
            <a:r>
              <a:rPr lang="en-US" sz="1400" b="1" dirty="0" smtClean="0"/>
              <a:t>	MORMON TRAIL</a:t>
            </a:r>
            <a:endParaRPr lang="en-US" sz="1400" dirty="0" smtClean="0"/>
          </a:p>
          <a:p>
            <a:pPr>
              <a:buFont typeface="Arial" pitchFamily="34" charset="0"/>
              <a:buChar char="•"/>
            </a:pPr>
            <a:r>
              <a:rPr lang="en-US" sz="1400" dirty="0" smtClean="0"/>
              <a:t>  Brigham Young ( 1801-1877)- </a:t>
            </a:r>
            <a:r>
              <a:rPr lang="en-US" sz="1400" dirty="0" err="1" smtClean="0"/>
              <a:t>religous</a:t>
            </a:r>
            <a:r>
              <a:rPr lang="en-US" sz="1400" dirty="0" smtClean="0"/>
              <a:t> leader who led Mormons from Illinois to Utah</a:t>
            </a:r>
          </a:p>
          <a:p>
            <a:pPr>
              <a:buFont typeface="Arial" pitchFamily="34" charset="0"/>
              <a:buChar char="•"/>
            </a:pPr>
            <a:r>
              <a:rPr lang="en-US" sz="1400" dirty="0" smtClean="0"/>
              <a:t>  Rebecca Winters (1799-1852) - Mormon pioneer who dies of cholera on the trail; grave site </a:t>
            </a:r>
          </a:p>
          <a:p>
            <a:r>
              <a:rPr lang="en-US" sz="1400" dirty="0" smtClean="0"/>
              <a:t>    is still visible</a:t>
            </a:r>
          </a:p>
          <a:p>
            <a:pPr>
              <a:buFont typeface="Arial" pitchFamily="34" charset="0"/>
              <a:buChar char="•"/>
            </a:pPr>
            <a:r>
              <a:rPr lang="en-US" sz="1400" dirty="0" smtClean="0"/>
              <a:t>  Olive </a:t>
            </a:r>
            <a:r>
              <a:rPr lang="en-US" sz="1400" dirty="0" err="1" smtClean="0"/>
              <a:t>Oatman</a:t>
            </a:r>
            <a:r>
              <a:rPr lang="en-US" sz="1400" dirty="0" smtClean="0"/>
              <a:t> (1838-1903) - kidnapped Mormon girl on pioneer trail to California</a:t>
            </a:r>
          </a:p>
          <a:p>
            <a:pPr>
              <a:buFont typeface="Arial" pitchFamily="34" charset="0"/>
              <a:buChar char="•"/>
            </a:pPr>
            <a:r>
              <a:rPr lang="en-US" sz="1400" dirty="0" smtClean="0"/>
              <a:t>  Mary Parson Johnson (1849-1910) -  Danish Mormon child pioneer whose legs were</a:t>
            </a:r>
          </a:p>
          <a:p>
            <a:r>
              <a:rPr lang="en-US" sz="1400" dirty="0" smtClean="0"/>
              <a:t>    amputated due to frostbite on the trail</a:t>
            </a:r>
          </a:p>
          <a:p>
            <a:r>
              <a:rPr lang="en-US" sz="1400" b="1" dirty="0" smtClean="0"/>
              <a:t>	CALIFORNIA TRAIL</a:t>
            </a:r>
            <a:endParaRPr lang="en-US" sz="1400" dirty="0" smtClean="0"/>
          </a:p>
          <a:p>
            <a:pPr>
              <a:buFont typeface="Arial" pitchFamily="34" charset="0"/>
              <a:buChar char="•"/>
            </a:pPr>
            <a:r>
              <a:rPr lang="en-US" sz="1400" dirty="0" smtClean="0"/>
              <a:t>  John Sutter  (1803-1880) - Swiss born pioneer developed Sutter's Fort and Sutter's Mill</a:t>
            </a:r>
          </a:p>
          <a:p>
            <a:pPr>
              <a:buFont typeface="Arial" pitchFamily="34" charset="0"/>
              <a:buChar char="•"/>
            </a:pPr>
            <a:r>
              <a:rPr lang="en-US" sz="1400" dirty="0" smtClean="0"/>
              <a:t>  John Marshall (1810-1885) - American carpenter credited w/first gold discovery  in California </a:t>
            </a:r>
          </a:p>
          <a:p>
            <a:r>
              <a:rPr lang="en-US" sz="1400" dirty="0" smtClean="0"/>
              <a:t>    at Sutter's Mill</a:t>
            </a:r>
          </a:p>
          <a:p>
            <a:pPr>
              <a:buFont typeface="Arial" pitchFamily="34" charset="0"/>
              <a:buChar char="•"/>
            </a:pPr>
            <a:r>
              <a:rPr lang="en-US" sz="1400" dirty="0" smtClean="0"/>
              <a:t>  Virginia Reed (1833-1921) - Daughter of Reeds on Donner Party wagon trail</a:t>
            </a:r>
          </a:p>
          <a:p>
            <a:pPr algn="ctr"/>
            <a:endParaRPr lang="en-US" sz="1400" u="sng" dirty="0" smtClean="0"/>
          </a:p>
          <a:p>
            <a:r>
              <a:rPr lang="en-US" sz="1400" dirty="0" smtClean="0"/>
              <a:t>			</a:t>
            </a:r>
            <a:r>
              <a:rPr lang="en-US" sz="1400" u="sng" dirty="0" smtClean="0"/>
              <a:t>PERSONAL CONTACTS</a:t>
            </a:r>
            <a:endParaRPr lang="en-US" sz="1400" dirty="0" smtClean="0"/>
          </a:p>
          <a:p>
            <a:pPr>
              <a:buFont typeface="Arial" pitchFamily="34" charset="0"/>
              <a:buChar char="•"/>
            </a:pPr>
            <a:r>
              <a:rPr lang="en-US" sz="1400" dirty="0" smtClean="0"/>
              <a:t>  Gary Guy, Director, </a:t>
            </a:r>
            <a:r>
              <a:rPr lang="en-US" sz="1400" dirty="0" err="1" smtClean="0"/>
              <a:t>Strickler</a:t>
            </a:r>
            <a:r>
              <a:rPr lang="en-US" sz="1400" dirty="0" smtClean="0"/>
              <a:t> Home &amp; Rock Creek Station, Idaho  (208)423-4000</a:t>
            </a:r>
          </a:p>
          <a:p>
            <a:pPr>
              <a:buFont typeface="Arial" pitchFamily="34" charset="0"/>
              <a:buChar char="•"/>
            </a:pPr>
            <a:r>
              <a:rPr lang="en-US" sz="1400" dirty="0" smtClean="0"/>
              <a:t>  </a:t>
            </a:r>
            <a:r>
              <a:rPr lang="en-US" sz="1400" dirty="0" err="1" smtClean="0"/>
              <a:t>Jeeremy</a:t>
            </a:r>
            <a:r>
              <a:rPr lang="en-US" sz="1400" dirty="0" smtClean="0"/>
              <a:t> Martin, Park Ranger, NH Oregon Trail </a:t>
            </a:r>
            <a:r>
              <a:rPr lang="en-US" sz="1400" dirty="0" err="1" smtClean="0"/>
              <a:t>Intrepretive</a:t>
            </a:r>
            <a:r>
              <a:rPr lang="en-US" sz="1400" dirty="0" smtClean="0"/>
              <a:t> Center (Geology/flint </a:t>
            </a:r>
            <a:r>
              <a:rPr lang="en-US" sz="1400" dirty="0" err="1" smtClean="0"/>
              <a:t>knapper</a:t>
            </a:r>
            <a:r>
              <a:rPr lang="en-US" sz="1400" dirty="0" smtClean="0"/>
              <a:t>) </a:t>
            </a:r>
          </a:p>
          <a:p>
            <a:r>
              <a:rPr lang="en-US" sz="1400" dirty="0" smtClean="0"/>
              <a:t>     541-523-1830   </a:t>
            </a:r>
            <a:r>
              <a:rPr lang="en-US" sz="1400" u="sng" dirty="0" smtClean="0">
                <a:hlinkClick r:id="rId5"/>
              </a:rPr>
              <a:t>j4martin@blm.gov</a:t>
            </a:r>
            <a:r>
              <a:rPr lang="en-US" sz="1400" dirty="0" smtClean="0"/>
              <a:t> </a:t>
            </a:r>
          </a:p>
          <a:p>
            <a:pPr>
              <a:buFont typeface="Arial" pitchFamily="34" charset="0"/>
              <a:buChar char="•"/>
            </a:pPr>
            <a:r>
              <a:rPr lang="en-US" sz="1400" dirty="0" smtClean="0"/>
              <a:t>  Loren </a:t>
            </a:r>
            <a:r>
              <a:rPr lang="en-US" sz="1400" dirty="0" err="1" smtClean="0"/>
              <a:t>Pospisil</a:t>
            </a:r>
            <a:r>
              <a:rPr lang="en-US" sz="1400" dirty="0" smtClean="0"/>
              <a:t>, Tourism Facilities Operator, Chimney Rock National Historic Site, </a:t>
            </a:r>
          </a:p>
          <a:p>
            <a:r>
              <a:rPr lang="en-US" sz="1400" dirty="0" smtClean="0"/>
              <a:t>    308-586-2581   </a:t>
            </a:r>
            <a:r>
              <a:rPr lang="en-US" sz="1400" u="sng" dirty="0" smtClean="0">
                <a:hlinkClick r:id="rId6"/>
              </a:rPr>
              <a:t>loren.pospisil@nebraska.gov</a:t>
            </a:r>
            <a:r>
              <a:rPr lang="en-US" sz="1400" dirty="0" smtClean="0"/>
              <a:t> </a:t>
            </a:r>
          </a:p>
          <a:p>
            <a:pPr>
              <a:buFont typeface="Arial" pitchFamily="34" charset="0"/>
              <a:buChar char="•"/>
            </a:pPr>
            <a:r>
              <a:rPr lang="en-US" sz="1400" dirty="0" smtClean="0"/>
              <a:t>  Patti Payne, LDS (Mormon) Volunteer, Martin’s Cove at Devil’s Gate Historic Site,</a:t>
            </a:r>
          </a:p>
          <a:p>
            <a:r>
              <a:rPr lang="en-US" sz="1400" dirty="0" smtClean="0"/>
              <a:t>     </a:t>
            </a:r>
            <a:r>
              <a:rPr lang="en-US" sz="1400" u="sng" dirty="0" smtClean="0">
                <a:hlinkClick r:id="rId7"/>
              </a:rPr>
              <a:t>vbgrandma@gmail.com</a:t>
            </a:r>
            <a:r>
              <a:rPr lang="en-US" sz="1400" dirty="0" smtClean="0"/>
              <a:t>   </a:t>
            </a:r>
          </a:p>
          <a:p>
            <a:endParaRPr lang="en-US" sz="1400" dirty="0" smtClean="0"/>
          </a:p>
          <a:p>
            <a:r>
              <a:rPr lang="en-US" sz="1400" dirty="0" smtClean="0"/>
              <a:t>			</a:t>
            </a:r>
            <a:r>
              <a:rPr lang="en-US" sz="1400" u="sng" dirty="0" smtClean="0"/>
              <a:t>MUSEUMS</a:t>
            </a:r>
            <a:endParaRPr lang="en-US" sz="1400" dirty="0" smtClean="0"/>
          </a:p>
          <a:p>
            <a:r>
              <a:rPr lang="en-US" sz="1400" dirty="0" smtClean="0"/>
              <a:t>Missouri History Museum, Forest Park, St. Louis, MO</a:t>
            </a:r>
          </a:p>
          <a:p>
            <a:r>
              <a:rPr lang="en-US" sz="1400" dirty="0" smtClean="0"/>
              <a:t>National Frontier Trails Center, 318 West Pacific, Independence, MO</a:t>
            </a:r>
          </a:p>
          <a:p>
            <a:r>
              <a:rPr lang="en-US" sz="1400" dirty="0" smtClean="0"/>
              <a:t>Frontier Army Museum, Metropolitan Ave @ 4th St, Fort Leavenworth KS</a:t>
            </a:r>
          </a:p>
          <a:p>
            <a:r>
              <a:rPr lang="en-US" sz="1400" dirty="0" smtClean="0"/>
              <a:t>Pony Express Museum, 914 Penn Street, St. Joseph, MO</a:t>
            </a:r>
          </a:p>
          <a:p>
            <a:r>
              <a:rPr lang="en-US" sz="1400" dirty="0" smtClean="0"/>
              <a:t>Western Historic Trails Center, 3434 Richard Downing Ave, Council Bluffs, IA</a:t>
            </a:r>
          </a:p>
          <a:p>
            <a:r>
              <a:rPr lang="en-US" sz="1400" dirty="0" smtClean="0"/>
              <a:t>Lewis &amp;Clark Nat'l Historic Trail Headquarters, 601 Riverfront Drive, Omaha, NE</a:t>
            </a:r>
          </a:p>
          <a:p>
            <a:r>
              <a:rPr lang="en-US" sz="1400" dirty="0" smtClean="0"/>
              <a:t>Fort Atkinson State Historic Park, 201 S 7th St, Fort Calhoun, NE</a:t>
            </a:r>
          </a:p>
          <a:p>
            <a:r>
              <a:rPr lang="en-US" sz="1400" dirty="0" err="1" smtClean="0"/>
              <a:t>Akta</a:t>
            </a:r>
            <a:r>
              <a:rPr lang="en-US" sz="1400" dirty="0" smtClean="0"/>
              <a:t> Lakota Museum, 1301 N Main St, Chamberlain, SD</a:t>
            </a:r>
          </a:p>
          <a:p>
            <a:r>
              <a:rPr lang="en-US" sz="1400" dirty="0" smtClean="0"/>
              <a:t>Fort Abe Lincoln State Park &amp; On-A-Slant Indian Village, 480 Fort Lincoln Rd, Mandan, ND</a:t>
            </a:r>
          </a:p>
          <a:p>
            <a:r>
              <a:rPr lang="en-US" sz="1400" dirty="0" smtClean="0"/>
              <a:t>Fort Buford (US </a:t>
            </a:r>
            <a:r>
              <a:rPr lang="en-US" sz="1400" dirty="0" err="1" smtClean="0"/>
              <a:t>Govt</a:t>
            </a:r>
            <a:r>
              <a:rPr lang="en-US" sz="1400" dirty="0" smtClean="0"/>
              <a:t>) State Historic Site, 15349 39th NW, Williston, ND</a:t>
            </a:r>
          </a:p>
          <a:p>
            <a:r>
              <a:rPr lang="en-US" sz="1400" dirty="0" smtClean="0"/>
              <a:t>Fort Union Trading Post (Hudson’s Bay Co) Nat’l Historic Site, 15550 Hwy. 1804, Williston, ND</a:t>
            </a:r>
          </a:p>
          <a:p>
            <a:r>
              <a:rPr lang="en-US" sz="1400" dirty="0" smtClean="0"/>
              <a:t>Whitman Mission Nat’l Historic Site, 328 Whitman Mission Rd, Walla Walla, WA</a:t>
            </a:r>
          </a:p>
          <a:p>
            <a:r>
              <a:rPr lang="en-US" sz="1400" dirty="0" smtClean="0"/>
              <a:t>Columbia Gorge Discovery Center, 5000 Discovery Dr, The </a:t>
            </a:r>
            <a:r>
              <a:rPr lang="en-US" sz="1400" dirty="0" err="1" smtClean="0"/>
              <a:t>Dalles</a:t>
            </a:r>
            <a:r>
              <a:rPr lang="en-US" sz="1400" dirty="0" smtClean="0"/>
              <a:t>, OR</a:t>
            </a:r>
          </a:p>
          <a:p>
            <a:r>
              <a:rPr lang="en-US" sz="1400" dirty="0" smtClean="0"/>
              <a:t>Columbia Gorge Interpretive Center, 990 SW Rock Creek Dr, Stevenson, WA</a:t>
            </a:r>
          </a:p>
          <a:p>
            <a:endParaRPr lang="en-US" sz="1400" dirty="0" smtClean="0"/>
          </a:p>
          <a:p>
            <a:r>
              <a:rPr lang="en-US" sz="1400" dirty="0" smtClean="0"/>
              <a:t>			</a:t>
            </a:r>
            <a:r>
              <a:rPr lang="en-US" sz="1400" u="sng" dirty="0" smtClean="0"/>
              <a:t>MAPS</a:t>
            </a:r>
          </a:p>
          <a:p>
            <a:r>
              <a:rPr lang="en-US" sz="1400" dirty="0" smtClean="0"/>
              <a:t> Overland Trails: Opening the American West; Oregon-California Trail Association</a:t>
            </a:r>
          </a:p>
          <a:p>
            <a:endParaRPr lang="en-US" sz="1400" dirty="0" smtClean="0"/>
          </a:p>
          <a:p>
            <a:r>
              <a:rPr lang="en-US" sz="1400" dirty="0" smtClean="0"/>
              <a:t>			</a:t>
            </a:r>
            <a:r>
              <a:rPr lang="en-US" sz="1400" u="sng" dirty="0" smtClean="0"/>
              <a:t>BOOKS</a:t>
            </a:r>
            <a:endParaRPr lang="en-US" sz="1400" dirty="0" smtClean="0"/>
          </a:p>
          <a:p>
            <a:r>
              <a:rPr lang="en-US" sz="1400" u="sng" dirty="0" smtClean="0"/>
              <a:t>Across the Great Divide</a:t>
            </a:r>
            <a:r>
              <a:rPr lang="en-US" sz="1400" dirty="0" smtClean="0"/>
              <a:t>, </a:t>
            </a:r>
            <a:r>
              <a:rPr lang="en-US" sz="1400" dirty="0" err="1" smtClean="0"/>
              <a:t>Laton</a:t>
            </a:r>
            <a:r>
              <a:rPr lang="en-US" sz="1400" dirty="0" smtClean="0"/>
              <a:t> McCartney, Free Press, 2003</a:t>
            </a:r>
          </a:p>
          <a:p>
            <a:r>
              <a:rPr lang="en-US" sz="1400" u="sng" dirty="0" smtClean="0"/>
              <a:t>After Lewis and Clark</a:t>
            </a:r>
            <a:r>
              <a:rPr lang="en-US" sz="1400" dirty="0" smtClean="0"/>
              <a:t>, Robert Utley, U. of Nebraska Press, 1997</a:t>
            </a:r>
          </a:p>
          <a:p>
            <a:r>
              <a:rPr lang="en-US" sz="1400" u="sng" dirty="0" smtClean="0"/>
              <a:t>Barlow Toll Road 1846-1919</a:t>
            </a:r>
            <a:r>
              <a:rPr lang="en-US" sz="1400" dirty="0" smtClean="0"/>
              <a:t>,  E.L. Meyers, Genealogical Forum of Oregon, 1991</a:t>
            </a:r>
          </a:p>
          <a:p>
            <a:r>
              <a:rPr lang="en-US" sz="1400" u="sng" dirty="0" smtClean="0"/>
              <a:t>Best Land Under Heaven</a:t>
            </a:r>
            <a:r>
              <a:rPr lang="en-US" sz="1400" dirty="0" smtClean="0"/>
              <a:t>, Michael Wallis, </a:t>
            </a:r>
            <a:r>
              <a:rPr lang="en-US" sz="1400" dirty="0" err="1" smtClean="0"/>
              <a:t>Liveright</a:t>
            </a:r>
            <a:r>
              <a:rPr lang="en-US" sz="1400" dirty="0" smtClean="0"/>
              <a:t> Publishing Co, 2017</a:t>
            </a:r>
          </a:p>
          <a:p>
            <a:r>
              <a:rPr lang="en-US" sz="1400" u="sng" dirty="0" smtClean="0"/>
              <a:t>Best of Covered Wagon Women,</a:t>
            </a:r>
            <a:r>
              <a:rPr lang="en-US" sz="1400" dirty="0" smtClean="0"/>
              <a:t> Kenneth Holmes, U. of Oklahoma, 2008</a:t>
            </a:r>
            <a:endParaRPr lang="en-US" sz="1400" u="sng" dirty="0" smtClean="0"/>
          </a:p>
          <a:p>
            <a:r>
              <a:rPr lang="en-US" sz="1400" u="sng" dirty="0" smtClean="0"/>
              <a:t>Blazing a Wagon Trail to Oregon, a Weekly Chronicle</a:t>
            </a:r>
            <a:r>
              <a:rPr lang="en-US" sz="1400" dirty="0" smtClean="0"/>
              <a:t>, Lloyd Coffman, Caxton Press, 2012</a:t>
            </a:r>
          </a:p>
          <a:p>
            <a:r>
              <a:rPr lang="en-US" sz="1400" u="sng" dirty="0" smtClean="0"/>
              <a:t>The Blue </a:t>
            </a:r>
            <a:r>
              <a:rPr lang="en-US" sz="1400" u="sng" dirty="0" err="1" smtClean="0"/>
              <a:t>Tatotoo</a:t>
            </a:r>
            <a:r>
              <a:rPr lang="en-US" sz="1400" dirty="0" smtClean="0"/>
              <a:t>,  Margot Mifflin, U. of Nebraska Press, 2009</a:t>
            </a:r>
            <a:endParaRPr lang="en-US" sz="1400" u="sng" dirty="0" smtClean="0"/>
          </a:p>
          <a:p>
            <a:r>
              <a:rPr lang="en-US" sz="1400" u="sng" dirty="0" smtClean="0"/>
              <a:t>California Trail</a:t>
            </a:r>
            <a:r>
              <a:rPr lang="en-US" sz="1400" dirty="0" smtClean="0"/>
              <a:t>, Dodd &amp; </a:t>
            </a:r>
            <a:r>
              <a:rPr lang="en-US" sz="1400" dirty="0" err="1" smtClean="0"/>
              <a:t>Gnass</a:t>
            </a:r>
            <a:r>
              <a:rPr lang="en-US" sz="1400" dirty="0" smtClean="0"/>
              <a:t>, KC Publications, 1996</a:t>
            </a:r>
            <a:endParaRPr lang="en-US" sz="1400" u="sng" dirty="0" smtClean="0"/>
          </a:p>
          <a:p>
            <a:r>
              <a:rPr lang="en-US" sz="1400" u="sng" dirty="0" smtClean="0"/>
              <a:t>Converting the West</a:t>
            </a:r>
            <a:r>
              <a:rPr lang="en-US" sz="1400" dirty="0" smtClean="0"/>
              <a:t>, Julie Jeffery, U. of Oklahoma Press, 1991</a:t>
            </a:r>
            <a:endParaRPr lang="en-US" sz="1400" u="sng" dirty="0" smtClean="0"/>
          </a:p>
          <a:p>
            <a:r>
              <a:rPr lang="en-US" sz="1400" u="sng" dirty="0" smtClean="0"/>
              <a:t>Covered Wagon Women –Diaries &amp; Letters From the Western Trails, </a:t>
            </a:r>
            <a:r>
              <a:rPr lang="en-US" sz="1400" dirty="0" smtClean="0"/>
              <a:t>Kenneth Holmes, U. of Nebraska, 1993</a:t>
            </a:r>
          </a:p>
          <a:p>
            <a:r>
              <a:rPr lang="en-US" sz="1400" u="sng" dirty="0" smtClean="0"/>
              <a:t>Fort </a:t>
            </a:r>
            <a:r>
              <a:rPr lang="en-US" sz="1400" u="sng" dirty="0" err="1" smtClean="0"/>
              <a:t>Harker</a:t>
            </a:r>
            <a:r>
              <a:rPr lang="en-US" sz="1400" dirty="0" smtClean="0"/>
              <a:t>,  Leo </a:t>
            </a:r>
            <a:r>
              <a:rPr lang="en-US" sz="1400" dirty="0" err="1" smtClean="0"/>
              <a:t>Oliva</a:t>
            </a:r>
            <a:r>
              <a:rPr lang="en-US" sz="1400" dirty="0" smtClean="0"/>
              <a:t>, Kansas State Historical Society, 2000</a:t>
            </a:r>
            <a:endParaRPr lang="en-US" sz="1400" u="sng" dirty="0" smtClean="0"/>
          </a:p>
          <a:p>
            <a:r>
              <a:rPr lang="en-US" sz="1400" u="sng" dirty="0" smtClean="0"/>
              <a:t>Fur, Fortune, and Empire</a:t>
            </a:r>
            <a:r>
              <a:rPr lang="en-US" sz="1400" dirty="0" smtClean="0"/>
              <a:t>,  Eric Dolin, W.W. Norton Co, 2010</a:t>
            </a:r>
          </a:p>
          <a:p>
            <a:r>
              <a:rPr lang="en-US" sz="1400" u="sng" dirty="0" smtClean="0"/>
              <a:t>The Geologic Story of the Great Plains</a:t>
            </a:r>
            <a:r>
              <a:rPr lang="en-US" sz="1400" dirty="0" smtClean="0"/>
              <a:t>, Donald Trimble, The Printers, Inc;  2013</a:t>
            </a:r>
          </a:p>
          <a:p>
            <a:r>
              <a:rPr lang="en-US" sz="1400" u="sng" dirty="0" smtClean="0"/>
              <a:t>Gold Rush Towns of Nevada County</a:t>
            </a:r>
            <a:r>
              <a:rPr lang="en-US" sz="1400" dirty="0" smtClean="0"/>
              <a:t>, Maria Brower,  Arcadia Publishing, 2006</a:t>
            </a:r>
            <a:endParaRPr lang="en-US" sz="1400" u="sng" dirty="0" smtClean="0"/>
          </a:p>
          <a:p>
            <a:r>
              <a:rPr lang="en-US" sz="1400" u="sng" dirty="0" smtClean="0"/>
              <a:t>Great Basin</a:t>
            </a:r>
            <a:r>
              <a:rPr lang="en-US" sz="1400" dirty="0" smtClean="0"/>
              <a:t>, Maryellen Conner, KC Publications, 1996</a:t>
            </a:r>
            <a:endParaRPr lang="en-US" sz="1400" u="sng" dirty="0" smtClean="0"/>
          </a:p>
          <a:p>
            <a:r>
              <a:rPr lang="en-US" sz="1400" u="sng" dirty="0" smtClean="0"/>
              <a:t>A Guide to the Oregon Trail, Volume 2</a:t>
            </a:r>
            <a:r>
              <a:rPr lang="en-US" sz="1400" dirty="0" smtClean="0"/>
              <a:t>, Terry L. Anderson, 1998</a:t>
            </a:r>
          </a:p>
          <a:p>
            <a:r>
              <a:rPr lang="en-US" sz="1400" u="sng" dirty="0" smtClean="0"/>
              <a:t>The Heart of Everything That Is</a:t>
            </a:r>
            <a:r>
              <a:rPr lang="en-US" sz="1400" dirty="0" smtClean="0"/>
              <a:t>, Dob Drury &amp; Tom </a:t>
            </a:r>
            <a:r>
              <a:rPr lang="en-US" sz="1400" dirty="0" err="1" smtClean="0"/>
              <a:t>Clavin</a:t>
            </a:r>
            <a:r>
              <a:rPr lang="en-US" sz="1400" dirty="0" smtClean="0"/>
              <a:t>, Simon &amp; Schuster, 2013</a:t>
            </a:r>
          </a:p>
          <a:p>
            <a:r>
              <a:rPr lang="en-US" sz="1400" u="sng" dirty="0" smtClean="0"/>
              <a:t>Jane A. Gould Her Journals</a:t>
            </a:r>
            <a:r>
              <a:rPr lang="en-US" sz="1400" dirty="0" smtClean="0"/>
              <a:t>, Friends of Massacre Rocks, 1986</a:t>
            </a:r>
            <a:endParaRPr lang="en-US" sz="1400" u="sng" dirty="0" smtClean="0"/>
          </a:p>
          <a:p>
            <a:r>
              <a:rPr lang="en-US" sz="1400" u="sng" dirty="0" err="1" smtClean="0"/>
              <a:t>Jededian</a:t>
            </a:r>
            <a:r>
              <a:rPr lang="en-US" sz="1400" u="sng" dirty="0" smtClean="0"/>
              <a:t> Smith – No Ordinary Mountain Man</a:t>
            </a:r>
            <a:r>
              <a:rPr lang="en-US" sz="1400" dirty="0" smtClean="0"/>
              <a:t>,  Barton Barbour, U. of Oklahoma Press, 2009</a:t>
            </a:r>
          </a:p>
          <a:p>
            <a:r>
              <a:rPr lang="en-US" sz="1400" u="sng" dirty="0" smtClean="0"/>
              <a:t>Last Bonanza Kings</a:t>
            </a:r>
            <a:r>
              <a:rPr lang="en-US" sz="1400" dirty="0" smtClean="0"/>
              <a:t>, </a:t>
            </a:r>
            <a:r>
              <a:rPr lang="en-US" sz="1400" dirty="0" err="1" smtClean="0"/>
              <a:t>Ferol</a:t>
            </a:r>
            <a:r>
              <a:rPr lang="en-US" sz="1400" dirty="0" smtClean="0"/>
              <a:t> Egan, U. of Nebraska Press,  1998</a:t>
            </a:r>
            <a:endParaRPr lang="en-US" sz="1400" u="sng" dirty="0" smtClean="0"/>
          </a:p>
          <a:p>
            <a:r>
              <a:rPr lang="en-US" sz="1400" u="sng" dirty="0" smtClean="0"/>
              <a:t>The Life and Letters of Caspar W. Collins</a:t>
            </a:r>
            <a:r>
              <a:rPr lang="en-US" sz="1400" dirty="0" smtClean="0"/>
              <a:t>, Alex Service, City of Casper WY, 2000</a:t>
            </a:r>
          </a:p>
          <a:p>
            <a:r>
              <a:rPr lang="en-US" sz="1400" u="sng" dirty="0" err="1" smtClean="0"/>
              <a:t>Missons</a:t>
            </a:r>
            <a:r>
              <a:rPr lang="en-US" sz="1400" u="sng" dirty="0" smtClean="0"/>
              <a:t> of California</a:t>
            </a:r>
            <a:r>
              <a:rPr lang="en-US" sz="1400" dirty="0" smtClean="0"/>
              <a:t>, Charm Kraft Industries, 2010</a:t>
            </a:r>
          </a:p>
          <a:p>
            <a:r>
              <a:rPr lang="en-US" sz="1400" u="sng" dirty="0" smtClean="0"/>
              <a:t>Mormon Trail</a:t>
            </a:r>
            <a:r>
              <a:rPr lang="en-US" sz="1400" dirty="0" smtClean="0"/>
              <a:t>, Stanley &amp; Violet Kimball, KC Publications, 1998</a:t>
            </a:r>
            <a:endParaRPr lang="en-US" sz="1400" u="sng" dirty="0" smtClean="0"/>
          </a:p>
          <a:p>
            <a:r>
              <a:rPr lang="en-US" sz="1400" u="sng" dirty="0" smtClean="0"/>
              <a:t>Northwest Exposure: A Geologic Story of the Northwest</a:t>
            </a:r>
            <a:r>
              <a:rPr lang="en-US" sz="1400" dirty="0" smtClean="0"/>
              <a:t>, Alt &amp; Hyndman, Mountain Press, 1995 </a:t>
            </a:r>
          </a:p>
          <a:p>
            <a:r>
              <a:rPr lang="en-US" sz="1400" u="sng" dirty="0" smtClean="0"/>
              <a:t>O Pioneer</a:t>
            </a:r>
            <a:r>
              <a:rPr lang="en-US" sz="1400" dirty="0" smtClean="0"/>
              <a:t>, Willa Cather,  Houghton Mifflin Co, 1913</a:t>
            </a:r>
          </a:p>
          <a:p>
            <a:r>
              <a:rPr lang="en-US" sz="1400" u="sng" dirty="0" smtClean="0"/>
              <a:t>The Oregon Trail</a:t>
            </a:r>
            <a:r>
              <a:rPr lang="en-US" sz="1400" dirty="0" smtClean="0"/>
              <a:t>, Francis Parkman, Dover Publications, 2002</a:t>
            </a:r>
          </a:p>
          <a:p>
            <a:r>
              <a:rPr lang="en-US" sz="1400" u="sng" dirty="0" smtClean="0"/>
              <a:t>The Oregon Trail – a New American Journey</a:t>
            </a:r>
            <a:r>
              <a:rPr lang="en-US" sz="1400" dirty="0" smtClean="0"/>
              <a:t>, Rinker Buck, Simon &amp; Schuster, 2013</a:t>
            </a:r>
            <a:endParaRPr lang="en-US" sz="1400" u="sng" dirty="0" smtClean="0"/>
          </a:p>
          <a:p>
            <a:r>
              <a:rPr lang="en-US" sz="1400" u="sng" dirty="0" smtClean="0"/>
              <a:t>Our Hearts Fell to the Ground</a:t>
            </a:r>
            <a:r>
              <a:rPr lang="en-US" sz="1400" dirty="0" smtClean="0"/>
              <a:t>, Colin Calloway, Bedford, 1996</a:t>
            </a:r>
            <a:endParaRPr lang="en-US" sz="1400" u="sng" dirty="0" smtClean="0"/>
          </a:p>
          <a:p>
            <a:r>
              <a:rPr lang="en-US" sz="1400" u="sng" dirty="0" smtClean="0"/>
              <a:t>Outlasting the Trail</a:t>
            </a:r>
            <a:r>
              <a:rPr lang="en-US" sz="1400" dirty="0" smtClean="0"/>
              <a:t>, Mary O’Brien, Two-Dot Press, 2005</a:t>
            </a:r>
          </a:p>
          <a:p>
            <a:r>
              <a:rPr lang="en-US" sz="1400" u="sng" dirty="0" smtClean="0"/>
              <a:t>Overland Journal, Volume 33</a:t>
            </a:r>
            <a:r>
              <a:rPr lang="en-US" sz="1400" dirty="0" smtClean="0"/>
              <a:t>, Oregon-California Trail Assoc.  2015</a:t>
            </a:r>
            <a:endParaRPr lang="en-US" sz="1400" u="sng" dirty="0" smtClean="0"/>
          </a:p>
          <a:p>
            <a:r>
              <a:rPr lang="en-US" sz="1400" u="sng" dirty="0" smtClean="0"/>
              <a:t>Ox-Team Days on the Oregon Trail</a:t>
            </a:r>
            <a:r>
              <a:rPr lang="en-US" sz="1400" dirty="0" smtClean="0"/>
              <a:t>, Ezra Meeker, The World Book Company,  1922</a:t>
            </a:r>
          </a:p>
          <a:p>
            <a:r>
              <a:rPr lang="en-US" sz="1400" u="sng" dirty="0" smtClean="0"/>
              <a:t>The Prairie Traveler – 1859 Handbook for Western Travelers</a:t>
            </a:r>
            <a:r>
              <a:rPr lang="en-US" sz="1400" dirty="0" smtClean="0"/>
              <a:t>,  Randolph Marcy, Dover Publications, 2006</a:t>
            </a:r>
            <a:endParaRPr lang="en-US" sz="1400" u="sng" dirty="0" smtClean="0"/>
          </a:p>
          <a:p>
            <a:r>
              <a:rPr lang="en-US" sz="1400" u="sng" dirty="0" smtClean="0"/>
              <a:t>Scotts Bluff National Monument Landmark on the Overland Trails</a:t>
            </a:r>
            <a:r>
              <a:rPr lang="en-US" sz="1400" dirty="0" smtClean="0"/>
              <a:t>, Dean Knudsen, National Park Service</a:t>
            </a:r>
          </a:p>
          <a:p>
            <a:r>
              <a:rPr lang="en-US" sz="1400" u="sng" dirty="0" smtClean="0"/>
              <a:t>Thomas “Peg Leg” Smith</a:t>
            </a:r>
            <a:r>
              <a:rPr lang="en-US" sz="1400" dirty="0" smtClean="0"/>
              <a:t>, J Patrick Wilde, Bear Lake County Historian, Bear Lake Historical Society, 1992</a:t>
            </a:r>
          </a:p>
          <a:p>
            <a:r>
              <a:rPr lang="en-US" sz="1400" u="sng" dirty="0" smtClean="0"/>
              <a:t>Train of Innocents</a:t>
            </a:r>
            <a:r>
              <a:rPr lang="en-US" sz="1400" dirty="0" smtClean="0"/>
              <a:t>, </a:t>
            </a:r>
            <a:r>
              <a:rPr lang="en-US" sz="1400" dirty="0" err="1" smtClean="0"/>
              <a:t>Everell</a:t>
            </a:r>
            <a:r>
              <a:rPr lang="en-US" sz="1400" dirty="0" smtClean="0"/>
              <a:t> Cummins, </a:t>
            </a:r>
            <a:r>
              <a:rPr lang="en-US" sz="1400" dirty="0" err="1" smtClean="0"/>
              <a:t>AuthorHouse</a:t>
            </a:r>
            <a:r>
              <a:rPr lang="en-US" sz="1400" dirty="0" smtClean="0"/>
              <a:t>,  2005</a:t>
            </a:r>
            <a:endParaRPr lang="en-US" sz="1400" u="sng" dirty="0" smtClean="0"/>
          </a:p>
          <a:p>
            <a:r>
              <a:rPr lang="en-US" sz="1400" u="sng" dirty="0" smtClean="0"/>
              <a:t>Virginia City and the Big Bonanza</a:t>
            </a:r>
            <a:r>
              <a:rPr lang="en-US" sz="1400" dirty="0" smtClean="0"/>
              <a:t>, Ronald &amp; Susan James, Arcadia Publishing, 2009</a:t>
            </a:r>
            <a:endParaRPr lang="en-US" sz="1400" u="sng" dirty="0" smtClean="0"/>
          </a:p>
          <a:p>
            <a:r>
              <a:rPr lang="en-US" sz="1400" u="sng" dirty="0" smtClean="0"/>
              <a:t>Washakie – Chief of the Shoshones</a:t>
            </a:r>
            <a:r>
              <a:rPr lang="en-US" sz="1400" dirty="0" smtClean="0"/>
              <a:t>, Grace </a:t>
            </a:r>
            <a:r>
              <a:rPr lang="en-US" sz="1400" dirty="0" err="1" smtClean="0"/>
              <a:t>Hebard</a:t>
            </a:r>
            <a:r>
              <a:rPr lang="en-US" sz="1400" dirty="0" smtClean="0"/>
              <a:t>, University of Nebraska Press, 1995</a:t>
            </a:r>
          </a:p>
          <a:p>
            <a:r>
              <a:rPr lang="en-US" sz="1400" u="sng" dirty="0" smtClean="0"/>
              <a:t>Westward Woman-My 2000 Mile </a:t>
            </a:r>
            <a:r>
              <a:rPr lang="en-US" sz="1400" u="sng" dirty="0" err="1" smtClean="0"/>
              <a:t>Treck</a:t>
            </a:r>
            <a:r>
              <a:rPr lang="en-US" sz="1400" u="sng" dirty="0" smtClean="0"/>
              <a:t> Along Donner Trail</a:t>
            </a:r>
            <a:r>
              <a:rPr lang="en-US" sz="1400" dirty="0" smtClean="0"/>
              <a:t>, Barbara </a:t>
            </a:r>
            <a:r>
              <a:rPr lang="en-US" sz="1400" dirty="0" err="1" smtClean="0"/>
              <a:t>Maat</a:t>
            </a:r>
            <a:r>
              <a:rPr lang="en-US" sz="1400" dirty="0" smtClean="0"/>
              <a:t>, Little Nest Press, 1979</a:t>
            </a:r>
          </a:p>
          <a:p>
            <a:endParaRPr lang="en-US" sz="1400" dirty="0" smtClean="0"/>
          </a:p>
          <a:p>
            <a:r>
              <a:rPr lang="en-US" sz="1400" dirty="0" smtClean="0"/>
              <a:t>			</a:t>
            </a:r>
            <a:r>
              <a:rPr lang="en-US" sz="1400" u="sng" dirty="0" smtClean="0"/>
              <a:t>DVDS</a:t>
            </a:r>
            <a:endParaRPr lang="en-US" sz="1400" dirty="0" smtClean="0"/>
          </a:p>
          <a:p>
            <a:r>
              <a:rPr lang="en-US" sz="1400" i="1" dirty="0" smtClean="0"/>
              <a:t>Bury My Heart at Wounded Knee</a:t>
            </a:r>
            <a:r>
              <a:rPr lang="en-US" sz="1400" dirty="0" smtClean="0"/>
              <a:t>, HBO Films Production (132 minutes)</a:t>
            </a:r>
            <a:endParaRPr lang="en-US" sz="1400" i="1" dirty="0" smtClean="0"/>
          </a:p>
          <a:p>
            <a:r>
              <a:rPr lang="en-US" sz="1400" i="1" dirty="0" smtClean="0"/>
              <a:t>Days of the Pony Express, </a:t>
            </a:r>
            <a:r>
              <a:rPr lang="en-US" sz="1400" dirty="0" smtClean="0"/>
              <a:t>Scout Pictures, (60 minutes)</a:t>
            </a:r>
          </a:p>
          <a:p>
            <a:r>
              <a:rPr lang="en-US" sz="1400" i="1" dirty="0" smtClean="0"/>
              <a:t>The Donner Party</a:t>
            </a:r>
            <a:r>
              <a:rPr lang="en-US" sz="1400" dirty="0" smtClean="0"/>
              <a:t>, PBS, 2000, (90 minutes)</a:t>
            </a:r>
            <a:endParaRPr lang="en-US" sz="1400" i="1" dirty="0" smtClean="0"/>
          </a:p>
          <a:p>
            <a:r>
              <a:rPr lang="en-US" sz="1400" i="1" dirty="0" smtClean="0"/>
              <a:t>Fort Bridger State Historic Site</a:t>
            </a:r>
            <a:r>
              <a:rPr lang="en-US" sz="1400" dirty="0" smtClean="0"/>
              <a:t>, Click Point Ranch Productions, 2009 (30 minutes)</a:t>
            </a:r>
          </a:p>
          <a:p>
            <a:r>
              <a:rPr lang="en-US" sz="1400" i="1" dirty="0" smtClean="0"/>
              <a:t>Fort Kearny State Historic Park, </a:t>
            </a:r>
            <a:r>
              <a:rPr lang="en-US" sz="1400" dirty="0" smtClean="0"/>
              <a:t>??</a:t>
            </a:r>
          </a:p>
          <a:p>
            <a:r>
              <a:rPr lang="en-US" sz="1400" i="1" dirty="0" smtClean="0"/>
              <a:t>The Gold Rush</a:t>
            </a:r>
            <a:r>
              <a:rPr lang="en-US" sz="1400" dirty="0" smtClean="0"/>
              <a:t>,  PBS Home Video, 2006 (120 minutes)</a:t>
            </a:r>
          </a:p>
          <a:p>
            <a:r>
              <a:rPr lang="en-US" sz="1400" i="1" dirty="0" smtClean="0"/>
              <a:t>Gold Rush Tech</a:t>
            </a:r>
            <a:r>
              <a:rPr lang="en-US" sz="1400" dirty="0" smtClean="0"/>
              <a:t>, The History Channel, 2004 (50 minutes)</a:t>
            </a:r>
          </a:p>
          <a:p>
            <a:r>
              <a:rPr lang="en-US" sz="1400" i="1" dirty="0" smtClean="0"/>
              <a:t>Handcarts 1856-1860</a:t>
            </a:r>
            <a:r>
              <a:rPr lang="en-US" sz="1400" dirty="0" smtClean="0"/>
              <a:t>, History of the Saints, 2017 (60 minutes)</a:t>
            </a:r>
          </a:p>
          <a:p>
            <a:r>
              <a:rPr lang="en-US" sz="1400" i="1" dirty="0" smtClean="0"/>
              <a:t>The Oregon Trail</a:t>
            </a:r>
            <a:r>
              <a:rPr lang="en-US" sz="1400" dirty="0" smtClean="0"/>
              <a:t>, Oregon-California Trail Assoc. (120 minutes)</a:t>
            </a:r>
          </a:p>
          <a:p>
            <a:r>
              <a:rPr lang="en-US" sz="1400" i="1" dirty="0" smtClean="0"/>
              <a:t>Pathways of Pioneers – Idaho’s Oregon Trail Legacy</a:t>
            </a:r>
            <a:r>
              <a:rPr lang="en-US" sz="1400" dirty="0" smtClean="0"/>
              <a:t>, Idaho Public Television, 2009 </a:t>
            </a:r>
          </a:p>
          <a:p>
            <a:r>
              <a:rPr lang="en-US" sz="1400" i="1" dirty="0" smtClean="0"/>
              <a:t>Virginia City and the Comstock Lode</a:t>
            </a:r>
            <a:r>
              <a:rPr lang="en-US" sz="1400" dirty="0" smtClean="0"/>
              <a:t>, </a:t>
            </a:r>
            <a:r>
              <a:rPr lang="en-US" sz="1400" dirty="0" err="1" smtClean="0"/>
              <a:t>VideoVelocity</a:t>
            </a:r>
            <a:r>
              <a:rPr lang="en-US" sz="1400" dirty="0" smtClean="0"/>
              <a:t>, 2015 (2 hours, 33 minutes)</a:t>
            </a:r>
          </a:p>
          <a:p>
            <a:r>
              <a:rPr lang="en-US" sz="1400" i="1" dirty="0" smtClean="0"/>
              <a:t>West</a:t>
            </a:r>
            <a:r>
              <a:rPr lang="en-US" sz="1400" dirty="0" smtClean="0"/>
              <a:t>, Friends of the National Frontier Trails Museum, 1990 (18 minutes)</a:t>
            </a:r>
          </a:p>
          <a:p>
            <a:r>
              <a:rPr lang="en-US" sz="1400" i="1" dirty="0" smtClean="0"/>
              <a:t>We Shall Remain – America Through Native Eyes,  </a:t>
            </a:r>
            <a:r>
              <a:rPr lang="en-US" sz="1400" dirty="0" smtClean="0"/>
              <a:t>PBS Home Video  (3 videos, 90 min each)</a:t>
            </a:r>
          </a:p>
          <a:p>
            <a:endParaRPr lang="en-US" sz="1400" dirty="0" smtClean="0"/>
          </a:p>
        </p:txBody>
      </p:sp>
      <p:grpSp>
        <p:nvGrpSpPr>
          <p:cNvPr id="3" name="Group 3"/>
          <p:cNvGrpSpPr/>
          <p:nvPr/>
        </p:nvGrpSpPr>
        <p:grpSpPr>
          <a:xfrm>
            <a:off x="0" y="487025"/>
            <a:ext cx="9144000" cy="6617196"/>
            <a:chOff x="0" y="609600"/>
            <a:chExt cx="9144000" cy="6617196"/>
          </a:xfrm>
        </p:grpSpPr>
        <p:sp useBgFill="1">
          <p:nvSpPr>
            <p:cNvPr id="5" name="TextBox 4"/>
            <p:cNvSpPr txBox="1"/>
            <p:nvPr/>
          </p:nvSpPr>
          <p:spPr>
            <a:xfrm>
              <a:off x="0" y="609600"/>
              <a:ext cx="9144000" cy="6617196"/>
            </a:xfrm>
            <a:prstGeom prst="rect">
              <a:avLst/>
            </a:prstGeom>
          </p:spPr>
          <p:txBody>
            <a:bodyPr wrap="square" rtlCol="0">
              <a:spAutoFit/>
            </a:bodyPr>
            <a:lstStyle/>
            <a:p>
              <a:endParaRPr lang="en-US" sz="1000" b="1" dirty="0" smtClean="0">
                <a:ln>
                  <a:solidFill>
                    <a:schemeClr val="tx1"/>
                  </a:solidFill>
                </a:ln>
                <a:latin typeface="Bradley Hand ITC" pitchFamily="66" charset="0"/>
              </a:endParaRPr>
            </a:p>
            <a:p>
              <a:endParaRPr lang="en-US" dirty="0" smtClean="0">
                <a:ln>
                  <a:solidFill>
                    <a:schemeClr val="tx1"/>
                  </a:solidFill>
                </a:ln>
                <a:latin typeface="Tempus Sans ITC" pitchFamily="82" charset="0"/>
                <a:cs typeface="Arial" pitchFamily="34" charset="0"/>
              </a:endParaRPr>
            </a:p>
            <a:p>
              <a:r>
                <a:rPr lang="en-US" sz="4000" dirty="0" smtClean="0">
                  <a:ln>
                    <a:solidFill>
                      <a:schemeClr val="tx1"/>
                    </a:solidFill>
                  </a:ln>
                  <a:latin typeface="Tempus Sans ITC" pitchFamily="82" charset="0"/>
                  <a:cs typeface="Arial" pitchFamily="34" charset="0"/>
                </a:rPr>
                <a:t>   The Trail Band</a:t>
              </a:r>
              <a:endParaRPr lang="en-US" sz="4000" b="1" dirty="0" smtClean="0">
                <a:ln>
                  <a:solidFill>
                    <a:schemeClr val="tx1"/>
                  </a:solidFill>
                </a:ln>
                <a:latin typeface="Tempus Sans ITC" pitchFamily="82" charset="0"/>
              </a:endParaRPr>
            </a:p>
            <a:p>
              <a:r>
                <a:rPr lang="en-US" sz="3600" b="1" dirty="0" smtClean="0">
                  <a:ln>
                    <a:solidFill>
                      <a:schemeClr val="tx1"/>
                    </a:solidFill>
                  </a:ln>
                  <a:latin typeface="Bradley Hand ITC" pitchFamily="66" charset="0"/>
                </a:rPr>
                <a:t>  	</a:t>
              </a:r>
              <a:endParaRPr lang="en-US" sz="3600" b="1" dirty="0" smtClean="0">
                <a:ln>
                  <a:solidFill>
                    <a:schemeClr val="tx1"/>
                  </a:solidFill>
                </a:ln>
                <a:latin typeface="Bradley Hand ITC" pitchFamily="66" charset="0"/>
                <a:cs typeface="Arial" pitchFamily="34" charset="0"/>
              </a:endParaRPr>
            </a:p>
            <a:p>
              <a:endParaRPr lang="en-US" sz="3600" b="1" dirty="0" smtClean="0">
                <a:ln>
                  <a:solidFill>
                    <a:schemeClr val="tx1"/>
                  </a:solidFill>
                </a:ln>
                <a:latin typeface="Bradley Hand ITC" pitchFamily="66" charset="0"/>
                <a:cs typeface="Arial" pitchFamily="34" charset="0"/>
              </a:endParaRPr>
            </a:p>
            <a:p>
              <a:endParaRPr lang="en-US" sz="3600" b="1" dirty="0" smtClean="0">
                <a:ln>
                  <a:solidFill>
                    <a:schemeClr val="tx1"/>
                  </a:solidFill>
                </a:ln>
                <a:latin typeface="Bradley Hand ITC" pitchFamily="66" charset="0"/>
                <a:cs typeface="Arial" pitchFamily="34" charset="0"/>
              </a:endParaRPr>
            </a:p>
            <a:p>
              <a:r>
                <a:rPr lang="en-US" sz="3600" dirty="0" smtClean="0">
                  <a:ln>
                    <a:solidFill>
                      <a:schemeClr val="tx1"/>
                    </a:solidFill>
                  </a:ln>
                  <a:latin typeface="Arial" pitchFamily="34" charset="0"/>
                  <a:cs typeface="Arial" pitchFamily="34" charset="0"/>
                </a:rPr>
                <a:t> </a:t>
              </a:r>
            </a:p>
            <a:p>
              <a:endParaRPr lang="en-US" sz="3600" dirty="0" smtClean="0">
                <a:ln>
                  <a:solidFill>
                    <a:schemeClr val="tx1"/>
                  </a:solidFill>
                </a:ln>
                <a:latin typeface="Arial" pitchFamily="34" charset="0"/>
                <a:cs typeface="Arial" pitchFamily="34" charset="0"/>
              </a:endParaRPr>
            </a:p>
            <a:p>
              <a:endParaRPr lang="en-US" sz="3600" dirty="0" smtClean="0">
                <a:ln>
                  <a:solidFill>
                    <a:schemeClr val="tx1"/>
                  </a:solidFill>
                </a:ln>
                <a:latin typeface="Arial" pitchFamily="34" charset="0"/>
                <a:cs typeface="Arial" pitchFamily="34" charset="0"/>
              </a:endParaRPr>
            </a:p>
            <a:p>
              <a:endParaRPr lang="en-US" sz="3600" dirty="0" smtClean="0">
                <a:ln>
                  <a:solidFill>
                    <a:schemeClr val="tx1"/>
                  </a:solidFill>
                </a:ln>
                <a:latin typeface="Arial" pitchFamily="34" charset="0"/>
                <a:cs typeface="Arial" pitchFamily="34" charset="0"/>
              </a:endParaRPr>
            </a:p>
            <a:p>
              <a:endParaRPr lang="en-US" sz="3600" dirty="0" smtClean="0">
                <a:ln>
                  <a:solidFill>
                    <a:schemeClr val="tx1"/>
                  </a:solidFill>
                </a:ln>
                <a:latin typeface="Arial" pitchFamily="34" charset="0"/>
                <a:cs typeface="Arial" pitchFamily="34" charset="0"/>
              </a:endParaRPr>
            </a:p>
            <a:p>
              <a:r>
                <a:rPr lang="en-US" sz="3600" dirty="0" smtClean="0">
                  <a:ln>
                    <a:solidFill>
                      <a:schemeClr val="tx1"/>
                    </a:solidFill>
                  </a:ln>
                  <a:latin typeface="Arial" pitchFamily="34" charset="0"/>
                  <a:cs typeface="Arial" pitchFamily="34" charset="0"/>
                </a:rPr>
                <a:t>   ‘Eden’s Gate March’</a:t>
              </a:r>
              <a:endParaRPr lang="en-US" sz="3200" dirty="0" smtClean="0">
                <a:ln>
                  <a:solidFill>
                    <a:schemeClr val="tx1"/>
                  </a:solidFill>
                </a:ln>
                <a:latin typeface="Arial" pitchFamily="34" charset="0"/>
                <a:cs typeface="Arial" pitchFamily="34" charset="0"/>
              </a:endParaRPr>
            </a:p>
            <a:p>
              <a:endParaRPr lang="en-US" sz="3200" dirty="0" smtClean="0">
                <a:ln>
                  <a:solidFill>
                    <a:schemeClr val="tx1"/>
                  </a:solidFill>
                </a:ln>
                <a:latin typeface="Arial" pitchFamily="34" charset="0"/>
                <a:cs typeface="Arial" pitchFamily="34" charset="0"/>
              </a:endParaRPr>
            </a:p>
          </p:txBody>
        </p:sp>
        <p:pic>
          <p:nvPicPr>
            <p:cNvPr id="6" name="Picture 3"/>
            <p:cNvPicPr>
              <a:picLocks noChangeAspect="1" noChangeArrowheads="1"/>
            </p:cNvPicPr>
            <p:nvPr/>
          </p:nvPicPr>
          <p:blipFill>
            <a:blip r:embed="rId8"/>
            <a:srcRect/>
            <a:stretch>
              <a:fillRect/>
            </a:stretch>
          </p:blipFill>
          <p:spPr bwMode="auto">
            <a:xfrm rot="1707230">
              <a:off x="3398665" y="1085107"/>
              <a:ext cx="5410200" cy="5402611"/>
            </a:xfrm>
            <a:prstGeom prst="rect">
              <a:avLst/>
            </a:prstGeom>
            <a:noFill/>
            <a:ln w="9525">
              <a:noFill/>
              <a:miter lim="800000"/>
              <a:headEnd/>
              <a:tailEnd/>
            </a:ln>
            <a:effectLst>
              <a:outerShdw dist="114300" dir="8400000" algn="ctr" rotWithShape="0">
                <a:schemeClr val="tx1"/>
              </a:outerShdw>
            </a:effectLst>
          </p:spPr>
        </p:pic>
      </p:grpSp>
      <p:sp useBgFill="1">
        <p:nvSpPr>
          <p:cNvPr id="8" name="Rectangle 7"/>
          <p:cNvSpPr/>
          <p:nvPr/>
        </p:nvSpPr>
        <p:spPr>
          <a:xfrm>
            <a:off x="1143000" y="6019800"/>
            <a:ext cx="7467600" cy="14804053"/>
          </a:xfrm>
          <a:prstGeom prst="rect">
            <a:avLst/>
          </a:prstGeom>
        </p:spPr>
        <p:txBody>
          <a:bodyPr wrap="square">
            <a:spAutoFit/>
          </a:bodyPr>
          <a:lstStyle/>
          <a:p>
            <a:r>
              <a:rPr lang="en-US" sz="1400" dirty="0" smtClean="0"/>
              <a:t>			</a:t>
            </a:r>
            <a:r>
              <a:rPr lang="en-US" sz="1400" u="sng" dirty="0" smtClean="0"/>
              <a:t>WEBSITES</a:t>
            </a:r>
          </a:p>
          <a:p>
            <a:endParaRPr lang="en-US" sz="1400" u="sng" dirty="0" smtClean="0">
              <a:hlinkClick r:id="rId9"/>
            </a:endParaRPr>
          </a:p>
          <a:p>
            <a:r>
              <a:rPr lang="en-US" sz="1400" u="sng" dirty="0" smtClean="0">
                <a:hlinkClick r:id="rId9"/>
              </a:rPr>
              <a:t>http://3dtemples.photogent.com/chronological-temples/far-west-missouri-temple/ </a:t>
            </a:r>
            <a:r>
              <a:rPr lang="en-US" sz="1400" dirty="0" smtClean="0"/>
              <a:t> </a:t>
            </a:r>
            <a:r>
              <a:rPr lang="en-US" sz="1400" u="sng" dirty="0" smtClean="0">
                <a:hlinkClick r:id="rId10"/>
              </a:rPr>
              <a:t>http://heritage.uen.org/companies/Wce56eae76ecd1.shtml </a:t>
            </a:r>
            <a:r>
              <a:rPr lang="en-US" sz="1400" dirty="0" smtClean="0"/>
              <a:t> </a:t>
            </a:r>
            <a:r>
              <a:rPr lang="en-US" sz="1400" u="sng" dirty="0" smtClean="0">
                <a:hlinkClick r:id="rId11"/>
              </a:rPr>
              <a:t>http://ldswomenshistory.blogspot.com/2010/03/mary-johnson-parson.html </a:t>
            </a:r>
            <a:r>
              <a:rPr lang="en-US" sz="1400" dirty="0" smtClean="0"/>
              <a:t> </a:t>
            </a:r>
            <a:r>
              <a:rPr lang="en-US" sz="1400" u="sng" dirty="0" smtClean="0">
                <a:hlinkClick r:id="rId12"/>
              </a:rPr>
              <a:t>http://mormonhistoricsites.org/garden-grove/ </a:t>
            </a:r>
            <a:r>
              <a:rPr lang="en-US" sz="1400" dirty="0" smtClean="0"/>
              <a:t> </a:t>
            </a:r>
          </a:p>
          <a:p>
            <a:r>
              <a:rPr lang="en-US" sz="1400" u="sng" dirty="0" smtClean="0">
                <a:hlinkClick r:id="rId13"/>
              </a:rPr>
              <a:t>http://mormonhistoricsites.org/rebecca-winters-gravesite/ </a:t>
            </a:r>
            <a:r>
              <a:rPr lang="en-US" sz="1400" dirty="0" smtClean="0"/>
              <a:t> </a:t>
            </a:r>
          </a:p>
          <a:p>
            <a:r>
              <a:rPr lang="en-US" sz="1400" u="sng" dirty="0" smtClean="0">
                <a:hlinkClick r:id="rId14"/>
              </a:rPr>
              <a:t>http://mtpleasantpioneerofthemonth.blogspot.com/2015/07/rebecca-winters-pioneer-of-month-july.html </a:t>
            </a:r>
            <a:r>
              <a:rPr lang="en-US" sz="1400" dirty="0" smtClean="0"/>
              <a:t> </a:t>
            </a:r>
          </a:p>
          <a:p>
            <a:r>
              <a:rPr lang="en-US" sz="1400" u="sng" dirty="0" smtClean="0">
                <a:hlinkClick r:id="rId15"/>
              </a:rPr>
              <a:t>http://socorro-history.org/HISTORY/PH_History/201003_trails02.pdf </a:t>
            </a:r>
            <a:r>
              <a:rPr lang="en-US" sz="1400" dirty="0" smtClean="0"/>
              <a:t> </a:t>
            </a:r>
            <a:r>
              <a:rPr lang="en-US" sz="1400" u="sng" dirty="0" smtClean="0">
                <a:hlinkClick r:id="rId15"/>
              </a:rPr>
              <a:t>http://socorro-history.org/HISTORY/PH_History/201003_trails02.pdf </a:t>
            </a:r>
            <a:r>
              <a:rPr lang="en-US" sz="1400" dirty="0" smtClean="0"/>
              <a:t> </a:t>
            </a:r>
            <a:r>
              <a:rPr lang="en-US" sz="1400" u="sng" dirty="0" smtClean="0">
                <a:hlinkClick r:id="rId16"/>
              </a:rPr>
              <a:t>http://www.tellmystorytoo.com/member_pdfs/maren-kjirstine-johansen-(larsen)_713_277.pdf </a:t>
            </a:r>
            <a:r>
              <a:rPr lang="en-US" sz="1400" dirty="0" smtClean="0"/>
              <a:t> </a:t>
            </a:r>
            <a:r>
              <a:rPr lang="en-US" sz="1400" u="sng" dirty="0" smtClean="0">
                <a:hlinkClick r:id="rId17"/>
              </a:rPr>
              <a:t>http://www.thearda.com/timeline/events/event_122.asp </a:t>
            </a:r>
            <a:r>
              <a:rPr lang="en-US" sz="1400" dirty="0" smtClean="0"/>
              <a:t> </a:t>
            </a:r>
            <a:r>
              <a:rPr lang="en-US" sz="1400" u="sng" dirty="0" smtClean="0">
                <a:hlinkClick r:id="rId18"/>
              </a:rPr>
              <a:t>https://commons.wikimedia.org/wiki/File:United_States_1837-03-1838.png </a:t>
            </a:r>
            <a:r>
              <a:rPr lang="en-US" sz="1400" dirty="0" smtClean="0"/>
              <a:t> </a:t>
            </a:r>
            <a:r>
              <a:rPr lang="en-US" sz="1400" u="sng" dirty="0" smtClean="0">
                <a:hlinkClick r:id="rId19"/>
              </a:rPr>
              <a:t>https://commons.wikimedia.org/wiki/File:United_States_1846-12-1848-02.png </a:t>
            </a:r>
            <a:r>
              <a:rPr lang="en-US" sz="1400" dirty="0" smtClean="0"/>
              <a:t> </a:t>
            </a:r>
            <a:r>
              <a:rPr lang="en-US" sz="1400" u="sng" dirty="0" smtClean="0">
                <a:hlinkClick r:id="rId20"/>
              </a:rPr>
              <a:t>https://commons.wikimedia.org/wiki/File:United_States_1848-02-1848-05.png </a:t>
            </a:r>
            <a:r>
              <a:rPr lang="en-US" sz="1400" dirty="0" smtClean="0"/>
              <a:t> </a:t>
            </a:r>
            <a:r>
              <a:rPr lang="en-US" sz="1400" u="sng" dirty="0" smtClean="0">
                <a:hlinkClick r:id="rId21"/>
              </a:rPr>
              <a:t>https://commons.wikimedia.org/wiki/File:United_States_1850-1853-03.png </a:t>
            </a:r>
            <a:r>
              <a:rPr lang="en-US" sz="1400" dirty="0" smtClean="0"/>
              <a:t> </a:t>
            </a:r>
            <a:r>
              <a:rPr lang="en-US" sz="1400" u="sng" dirty="0" smtClean="0">
                <a:hlinkClick r:id="rId22"/>
              </a:rPr>
              <a:t>https://en.wikipedia.org/wiki/Angel_Moroni </a:t>
            </a:r>
            <a:r>
              <a:rPr lang="en-US" sz="1400" dirty="0" smtClean="0"/>
              <a:t> </a:t>
            </a:r>
            <a:r>
              <a:rPr lang="en-US" sz="1400" u="sng" dirty="0" smtClean="0">
                <a:hlinkClick r:id="rId23"/>
              </a:rPr>
              <a:t>https://en.wikipedia.org/wiki/Church_of_Christ_(Brewsterite) </a:t>
            </a:r>
            <a:r>
              <a:rPr lang="en-US" sz="1400" dirty="0" smtClean="0"/>
              <a:t> </a:t>
            </a:r>
            <a:r>
              <a:rPr lang="en-US" sz="1400" u="sng" dirty="0" smtClean="0">
                <a:hlinkClick r:id="rId24"/>
              </a:rPr>
              <a:t>https://en.wikipedia.org/wiki/Demographics_of_Utah </a:t>
            </a:r>
            <a:r>
              <a:rPr lang="en-US" sz="1400" dirty="0" smtClean="0"/>
              <a:t> </a:t>
            </a:r>
            <a:r>
              <a:rPr lang="en-US" sz="1400" u="sng" dirty="0" smtClean="0">
                <a:hlinkClick r:id="rId25"/>
              </a:rPr>
              <a:t>https://en.wikipedia.org/wiki/Endowment_(Mormonism) </a:t>
            </a:r>
            <a:r>
              <a:rPr lang="en-US" sz="1400" dirty="0" smtClean="0"/>
              <a:t> </a:t>
            </a:r>
            <a:r>
              <a:rPr lang="en-US" sz="1400" u="sng" dirty="0" smtClean="0">
                <a:hlinkClick r:id="rId26"/>
              </a:rPr>
              <a:t>https://en.wikipedia.org/wiki/Jean_Baptiste_Charbonneau </a:t>
            </a:r>
            <a:r>
              <a:rPr lang="en-US" sz="1400" dirty="0" smtClean="0"/>
              <a:t> </a:t>
            </a:r>
            <a:r>
              <a:rPr lang="en-US" sz="1400" u="sng" dirty="0" smtClean="0">
                <a:hlinkClick r:id="rId27"/>
              </a:rPr>
              <a:t>https://en.wikipedia.org/wiki/Joseph_Smith </a:t>
            </a:r>
            <a:r>
              <a:rPr lang="en-US" sz="1400" dirty="0" smtClean="0"/>
              <a:t> </a:t>
            </a:r>
          </a:p>
          <a:p>
            <a:r>
              <a:rPr lang="en-US" sz="1400" u="sng" dirty="0" smtClean="0">
                <a:hlinkClick r:id="rId28"/>
              </a:rPr>
              <a:t>https://en.wikipedia.org/wiki/Missionary_(LDS_Church) </a:t>
            </a:r>
            <a:r>
              <a:rPr lang="en-US" sz="1400" dirty="0" smtClean="0"/>
              <a:t> </a:t>
            </a:r>
            <a:r>
              <a:rPr lang="en-US" sz="1400" u="sng" dirty="0" smtClean="0">
                <a:hlinkClick r:id="rId29"/>
              </a:rPr>
              <a:t>https://en.wikipedia.org/wiki/Mormon_Battalion </a:t>
            </a:r>
            <a:r>
              <a:rPr lang="en-US" sz="1400" dirty="0" smtClean="0"/>
              <a:t> </a:t>
            </a:r>
          </a:p>
          <a:p>
            <a:r>
              <a:rPr lang="en-US" sz="1400" u="sng" dirty="0" smtClean="0">
                <a:hlinkClick r:id="rId30"/>
              </a:rPr>
              <a:t>https://en.wikipedia.org/wiki/Mormon_Trail </a:t>
            </a:r>
            <a:r>
              <a:rPr lang="en-US" sz="1400" dirty="0" smtClean="0"/>
              <a:t> </a:t>
            </a:r>
            <a:r>
              <a:rPr lang="en-US" sz="1400" u="sng" dirty="0" smtClean="0">
                <a:hlinkClick r:id="rId30"/>
              </a:rPr>
              <a:t>https://en.wikipedia.org/wiki/Mormon_Trail#/media/File:Mormon_Trail_3.png </a:t>
            </a:r>
            <a:r>
              <a:rPr lang="en-US" sz="1400" dirty="0" smtClean="0"/>
              <a:t> </a:t>
            </a:r>
            <a:r>
              <a:rPr lang="en-US" sz="1400" u="sng" dirty="0" smtClean="0">
                <a:hlinkClick r:id="rId31"/>
              </a:rPr>
              <a:t>https://en.wikipedia.org/wiki/Mormons  </a:t>
            </a:r>
            <a:r>
              <a:rPr lang="en-US" sz="1400" dirty="0" smtClean="0"/>
              <a:t> </a:t>
            </a:r>
          </a:p>
          <a:p>
            <a:r>
              <a:rPr lang="en-US" sz="1400" u="sng" dirty="0" smtClean="0">
                <a:hlinkClick r:id="rId32"/>
              </a:rPr>
              <a:t>https://en.wikipedia.org/wiki/Mount_Pisgah,_Iowa </a:t>
            </a:r>
            <a:r>
              <a:rPr lang="en-US" sz="1400" dirty="0" smtClean="0"/>
              <a:t> </a:t>
            </a:r>
          </a:p>
          <a:p>
            <a:r>
              <a:rPr lang="en-US" sz="1400" u="sng" dirty="0" smtClean="0">
                <a:hlinkClick r:id="rId33"/>
              </a:rPr>
              <a:t>https://en.wikipedia.org/wiki/Olive_Oatman </a:t>
            </a:r>
            <a:r>
              <a:rPr lang="en-US" sz="1400" dirty="0" smtClean="0"/>
              <a:t> </a:t>
            </a:r>
          </a:p>
          <a:p>
            <a:r>
              <a:rPr lang="en-US" sz="1400" u="sng" dirty="0" smtClean="0">
                <a:hlinkClick r:id="rId34"/>
              </a:rPr>
              <a:t>https://en.wikipedia.org/wiki/Quorum_of_the_Twelve </a:t>
            </a:r>
            <a:r>
              <a:rPr lang="en-US" sz="1400" dirty="0" smtClean="0"/>
              <a:t> </a:t>
            </a:r>
            <a:r>
              <a:rPr lang="en-US" sz="1400" u="sng" dirty="0" smtClean="0">
                <a:hlinkClick r:id="rId35"/>
              </a:rPr>
              <a:t>https://en.wikipedia.org/wiki/Revelation_(Latter_Day_Saints) </a:t>
            </a:r>
            <a:r>
              <a:rPr lang="en-US" sz="1400" dirty="0" smtClean="0"/>
              <a:t> </a:t>
            </a:r>
            <a:r>
              <a:rPr lang="en-US" sz="1400" u="sng" dirty="0" smtClean="0">
                <a:hlinkClick r:id="rId36"/>
              </a:rPr>
              <a:t>https://en.wikipedia.org/wiki/Second_Great_Awakening </a:t>
            </a:r>
            <a:r>
              <a:rPr lang="en-US" sz="1400" dirty="0" smtClean="0"/>
              <a:t> </a:t>
            </a:r>
            <a:r>
              <a:rPr lang="en-US" sz="1400" u="sng" dirty="0" smtClean="0">
                <a:hlinkClick r:id="rId37"/>
              </a:rPr>
              <a:t>https://en.wikipedia.org/wiki/State_of_Deseret </a:t>
            </a:r>
            <a:r>
              <a:rPr lang="en-US" sz="1400" dirty="0" smtClean="0"/>
              <a:t> </a:t>
            </a:r>
          </a:p>
          <a:p>
            <a:r>
              <a:rPr lang="en-US" sz="1400" u="sng" dirty="0" smtClean="0">
                <a:hlinkClick r:id="rId38"/>
              </a:rPr>
              <a:t>https://en.wikipedia.org/wiki/Utah_Territory </a:t>
            </a:r>
            <a:r>
              <a:rPr lang="en-US" sz="1400" dirty="0" smtClean="0"/>
              <a:t> </a:t>
            </a:r>
          </a:p>
          <a:p>
            <a:r>
              <a:rPr lang="en-US" sz="1400" u="sng" dirty="0" smtClean="0">
                <a:hlinkClick r:id="rId39"/>
              </a:rPr>
              <a:t>https://history.lds.org/article/historic-sites/missouri/liberty/liberty-jail?lang=eng </a:t>
            </a:r>
            <a:r>
              <a:rPr lang="en-US" sz="1400" dirty="0" smtClean="0"/>
              <a:t> </a:t>
            </a:r>
          </a:p>
          <a:p>
            <a:r>
              <a:rPr lang="en-US" sz="1400" u="sng" dirty="0" smtClean="0">
                <a:hlinkClick r:id="rId40"/>
              </a:rPr>
              <a:t>https://history.lds.org/article/trek/echo-canyon?lang=eng </a:t>
            </a:r>
            <a:r>
              <a:rPr lang="en-US" sz="1400" dirty="0" smtClean="0"/>
              <a:t> </a:t>
            </a:r>
            <a:r>
              <a:rPr lang="en-US" sz="1400" u="sng" dirty="0" smtClean="0">
                <a:hlinkClick r:id="rId41"/>
              </a:rPr>
              <a:t>https://history.lds.org/article/trek/emigration-canyon-donner-hill?lang=eng </a:t>
            </a:r>
            <a:r>
              <a:rPr lang="en-US" sz="1400" dirty="0" smtClean="0"/>
              <a:t> </a:t>
            </a:r>
            <a:r>
              <a:rPr lang="en-US" sz="1400" u="sng" dirty="0" smtClean="0">
                <a:hlinkClick r:id="rId42"/>
              </a:rPr>
              <a:t>https://history.lds.org/article/trek/pioneer-story-council-bluffs?lang=eng </a:t>
            </a:r>
            <a:r>
              <a:rPr lang="en-US" sz="1400" dirty="0" smtClean="0"/>
              <a:t> </a:t>
            </a:r>
            <a:r>
              <a:rPr lang="en-US" sz="1400" u="sng" dirty="0" smtClean="0">
                <a:hlinkClick r:id="rId43"/>
              </a:rPr>
              <a:t>https://history.lds.org/article/trek/the-needles?lang=eng </a:t>
            </a:r>
            <a:r>
              <a:rPr lang="en-US" sz="1400" dirty="0" smtClean="0"/>
              <a:t> </a:t>
            </a:r>
          </a:p>
          <a:p>
            <a:r>
              <a:rPr lang="en-US" sz="1400" u="sng" dirty="0" smtClean="0">
                <a:hlinkClick r:id="rId44"/>
              </a:rPr>
              <a:t>https://history.lds.org/timeline/historic-sites/wyoming/sixth-crossing?lang=eng </a:t>
            </a:r>
            <a:r>
              <a:rPr lang="en-US" sz="1400" dirty="0" smtClean="0"/>
              <a:t> </a:t>
            </a:r>
            <a:r>
              <a:rPr lang="en-US" sz="1400" u="sng" dirty="0" smtClean="0">
                <a:hlinkClick r:id="rId45"/>
              </a:rPr>
              <a:t>https://historyofmormonism.com/2008/07/08/first_mormon_missions/ </a:t>
            </a:r>
            <a:r>
              <a:rPr lang="en-US" sz="1400" dirty="0" smtClean="0"/>
              <a:t> </a:t>
            </a:r>
            <a:r>
              <a:rPr lang="en-US" sz="1400" u="sng" dirty="0" smtClean="0">
                <a:hlinkClick r:id="rId46"/>
              </a:rPr>
              <a:t>https://moastore.byu.edu/product/the-nauvoo-temple/ </a:t>
            </a:r>
            <a:r>
              <a:rPr lang="en-US" sz="1400" dirty="0" smtClean="0"/>
              <a:t> </a:t>
            </a:r>
            <a:r>
              <a:rPr lang="en-US" sz="1400" u="sng" dirty="0" smtClean="0">
                <a:hlinkClick r:id="rId47"/>
              </a:rPr>
              <a:t>https://mormonmigration.lib.byu.edu/explore/ </a:t>
            </a:r>
            <a:r>
              <a:rPr lang="en-US" sz="1400" dirty="0" smtClean="0"/>
              <a:t> </a:t>
            </a:r>
          </a:p>
          <a:p>
            <a:r>
              <a:rPr lang="en-US" sz="1400" u="sng" dirty="0" smtClean="0">
                <a:hlinkClick r:id="rId48"/>
              </a:rPr>
              <a:t>https://news.byu.edu/news/death-trek-study-mormon-pioneer-mortality </a:t>
            </a:r>
            <a:r>
              <a:rPr lang="en-US" sz="1400" dirty="0" smtClean="0"/>
              <a:t> </a:t>
            </a:r>
            <a:r>
              <a:rPr lang="en-US" sz="1400" u="sng" dirty="0" smtClean="0">
                <a:hlinkClick r:id="rId49"/>
              </a:rPr>
              <a:t>https://truewestmagazine.com/10-myths-about-olive-oatman/ </a:t>
            </a:r>
            <a:r>
              <a:rPr lang="en-US" sz="1400" dirty="0" smtClean="0"/>
              <a:t> </a:t>
            </a:r>
            <a:r>
              <a:rPr lang="en-US" sz="1400" u="sng" dirty="0" smtClean="0">
                <a:hlinkClick r:id="rId50"/>
              </a:rPr>
              <a:t>https://www.beautifulnauvoo.com/nauvoo-during-the-mormon-period-(1839-1846).html </a:t>
            </a:r>
            <a:r>
              <a:rPr lang="en-US" sz="1400" dirty="0" smtClean="0"/>
              <a:t> </a:t>
            </a:r>
            <a:r>
              <a:rPr lang="en-US" sz="1400" u="sng" dirty="0" smtClean="0">
                <a:hlinkClick r:id="rId51"/>
              </a:rPr>
              <a:t>https://www.denverpost.com/2008/12/11/handcart-hypocrisy/ </a:t>
            </a:r>
            <a:r>
              <a:rPr lang="en-US" sz="1400" dirty="0" smtClean="0"/>
              <a:t> </a:t>
            </a:r>
            <a:r>
              <a:rPr lang="en-US" sz="1400" u="sng" dirty="0" smtClean="0">
                <a:hlinkClick r:id="rId52"/>
              </a:rPr>
              <a:t>https://www.deseretnews.com/article/1347748/Mormon-Grove.html </a:t>
            </a:r>
            <a:r>
              <a:rPr lang="en-US" sz="1400" dirty="0" smtClean="0"/>
              <a:t> </a:t>
            </a:r>
            <a:r>
              <a:rPr lang="en-US" sz="1400" u="sng" dirty="0" smtClean="0">
                <a:hlinkClick r:id="rId53"/>
              </a:rPr>
              <a:t>https://www.deseretnews.com/top/1674/0/10-inspiring-quotes-that-link-Mormon-pioneers-to-modern-saints.html</a:t>
            </a:r>
            <a:r>
              <a:rPr lang="en-US" sz="1400" dirty="0" smtClean="0"/>
              <a:t> </a:t>
            </a:r>
            <a:r>
              <a:rPr lang="en-US" sz="1400" u="sng" dirty="0" smtClean="0">
                <a:hlinkClick r:id="rId54"/>
              </a:rPr>
              <a:t>https://www.history.com/news/why-the-mormons-settled-in-utah </a:t>
            </a:r>
            <a:r>
              <a:rPr lang="en-US" sz="1400" dirty="0" smtClean="0"/>
              <a:t> </a:t>
            </a:r>
            <a:r>
              <a:rPr lang="en-US" sz="1400" u="sng" dirty="0" smtClean="0">
                <a:hlinkClick r:id="rId55"/>
              </a:rPr>
              <a:t>https://www.history.com/this-day-in-history/mormons-begin-exodus-to-utah </a:t>
            </a:r>
            <a:r>
              <a:rPr lang="en-US" sz="1400" dirty="0" smtClean="0"/>
              <a:t> </a:t>
            </a:r>
            <a:r>
              <a:rPr lang="en-US" sz="1400" u="sng" dirty="0" smtClean="0">
                <a:hlinkClick r:id="rId56"/>
              </a:rPr>
              <a:t>https://www.lds.org/ensign/1975/07/coming-to-zion-saga-of-the-gathering?lang=eng </a:t>
            </a:r>
            <a:r>
              <a:rPr lang="en-US" sz="1400" dirty="0" smtClean="0"/>
              <a:t> </a:t>
            </a:r>
            <a:r>
              <a:rPr lang="en-US" sz="1400" u="sng" dirty="0" smtClean="0">
                <a:hlinkClick r:id="rId57"/>
              </a:rPr>
              <a:t>https://www.lds.org/topics/baptisms-for-the-dead?lang=eng </a:t>
            </a:r>
            <a:endParaRPr lang="en-US" sz="1400" u="sng" dirty="0" smtClean="0"/>
          </a:p>
          <a:p>
            <a:r>
              <a:rPr lang="en-US" sz="1400" dirty="0" smtClean="0"/>
              <a:t> </a:t>
            </a:r>
            <a:r>
              <a:rPr lang="en-US" sz="1400" u="sng" dirty="0" smtClean="0">
                <a:hlinkClick r:id="rId58"/>
              </a:rPr>
              <a:t>https://www.lds.org/topics/plural-marriage-and-families-in-early-utah?lang=eng </a:t>
            </a:r>
            <a:r>
              <a:rPr lang="en-US" sz="1400" dirty="0" smtClean="0"/>
              <a:t> </a:t>
            </a:r>
            <a:r>
              <a:rPr lang="en-US" sz="1400" u="sng" dirty="0" smtClean="0">
                <a:hlinkClick r:id="rId59"/>
              </a:rPr>
              <a:t>https://www.lds.org/topics/revelation?lang=eng </a:t>
            </a:r>
            <a:r>
              <a:rPr lang="en-US" sz="1400" dirty="0" smtClean="0"/>
              <a:t> </a:t>
            </a:r>
            <a:r>
              <a:rPr lang="en-US" sz="1400" u="sng" dirty="0" smtClean="0">
                <a:hlinkClick r:id="rId60"/>
              </a:rPr>
              <a:t>https://www.nps.gov/mopi/planyourvisit/site3.htm </a:t>
            </a:r>
            <a:r>
              <a:rPr lang="en-US" sz="1400" dirty="0" smtClean="0"/>
              <a:t> </a:t>
            </a:r>
            <a:r>
              <a:rPr lang="en-US" sz="1400" u="sng" dirty="0" smtClean="0">
                <a:hlinkClick r:id="rId61"/>
              </a:rPr>
              <a:t>https://www.nps.gov/parkhistory/online_books/mopi/hrs4.htm </a:t>
            </a:r>
            <a:r>
              <a:rPr lang="en-US" sz="1400" dirty="0" smtClean="0"/>
              <a:t> </a:t>
            </a:r>
            <a:r>
              <a:rPr lang="en-US" sz="1400" u="sng" dirty="0" smtClean="0">
                <a:hlinkClick r:id="rId62"/>
              </a:rPr>
              <a:t>https://www.nps.gov/scbl/planyourvisit/upload/rebecca-winters-story.pdf </a:t>
            </a:r>
            <a:r>
              <a:rPr lang="en-US" sz="1400" dirty="0" smtClean="0"/>
              <a:t> </a:t>
            </a:r>
            <a:r>
              <a:rPr lang="en-US" sz="1400" u="sng" dirty="0" smtClean="0">
                <a:hlinkClick r:id="rId63"/>
              </a:rPr>
              <a:t>https://www.raremaps.com/gallery/detail/23100/Map_of_an_Exploring_Expedition_To_The_Rocky_Mountains_in_the_Years_1842_and/Fremont.html </a:t>
            </a:r>
            <a:r>
              <a:rPr lang="en-US" sz="1400" dirty="0" smtClean="0"/>
              <a:t> </a:t>
            </a:r>
          </a:p>
          <a:p>
            <a:r>
              <a:rPr lang="en-US" sz="1400" u="sng" dirty="0" smtClean="0">
                <a:hlinkClick r:id="rId64"/>
              </a:rPr>
              <a:t>https://www.theclio.com/web/entry?id=19431 </a:t>
            </a:r>
            <a:r>
              <a:rPr lang="en-US" sz="1400" dirty="0" smtClean="0"/>
              <a:t> </a:t>
            </a:r>
          </a:p>
          <a:p>
            <a:r>
              <a:rPr lang="en-US" sz="1400" u="sng" dirty="0" smtClean="0">
                <a:hlinkClick r:id="rId65"/>
              </a:rPr>
              <a:t>https://www.thoughtco.com/valley-formation-and-development-1435365 </a:t>
            </a:r>
            <a:r>
              <a:rPr lang="en-US" sz="1400" dirty="0" smtClean="0"/>
              <a:t> </a:t>
            </a:r>
            <a:r>
              <a:rPr lang="en-US" sz="1400" u="sng" dirty="0" smtClean="0">
                <a:hlinkClick r:id="rId66"/>
              </a:rPr>
              <a:t>https://www.wikitree.com/wiki/Oatman-62 </a:t>
            </a:r>
            <a:endParaRPr lang="en-US" sz="1400" u="sng" dirty="0" smtClean="0"/>
          </a:p>
          <a:p>
            <a:endParaRPr lang="en-US" sz="1400" u="sng" dirty="0" smtClean="0"/>
          </a:p>
          <a:p>
            <a:endParaRPr lang="en-US" sz="1000" u="sng" dirty="0" smtClean="0"/>
          </a:p>
          <a:p>
            <a:pPr algn="ctr"/>
            <a:r>
              <a:rPr lang="en-US" sz="3600" dirty="0" smtClean="0">
                <a:ln>
                  <a:solidFill>
                    <a:srgbClr val="FF0000"/>
                  </a:solidFill>
                </a:ln>
                <a:solidFill>
                  <a:srgbClr val="FF0000"/>
                </a:solidFill>
                <a:effectLst>
                  <a:outerShdw dist="50800" dir="7200000" algn="ctr" rotWithShape="0">
                    <a:schemeClr val="tx1"/>
                  </a:outerShdw>
                </a:effectLst>
                <a:latin typeface="Tempus Sans ITC" pitchFamily="82" charset="0"/>
              </a:rPr>
              <a:t>That’s all, folks! </a:t>
            </a:r>
            <a:endParaRPr lang="en-US" sz="3600" dirty="0" smtClean="0">
              <a:ln>
                <a:solidFill>
                  <a:srgbClr val="FF0000"/>
                </a:solidFill>
              </a:ln>
              <a:solidFill>
                <a:srgbClr val="FF0000"/>
              </a:solidFill>
              <a:effectLst>
                <a:outerShdw dist="50800" dir="7200000" algn="ctr" rotWithShape="0">
                  <a:schemeClr val="tx1"/>
                </a:outerShdw>
              </a:effectLst>
              <a:latin typeface="Tempus Sans ITC" pitchFamily="82" charset="0"/>
              <a:hlinkClick r:id="rId67"/>
            </a:endParaRPr>
          </a:p>
        </p:txBody>
      </p:sp>
      <p:sp useBgFill="1">
        <p:nvSpPr>
          <p:cNvPr id="7" name="TextBox 6"/>
          <p:cNvSpPr txBox="1"/>
          <p:nvPr/>
        </p:nvSpPr>
        <p:spPr>
          <a:xfrm>
            <a:off x="0" y="0"/>
            <a:ext cx="9144000" cy="677108"/>
          </a:xfrm>
          <a:prstGeom prst="rect">
            <a:avLst/>
          </a:prstGeom>
          <a:ln w="50800">
            <a:solidFill>
              <a:schemeClr val="tx1"/>
            </a:solidFill>
          </a:ln>
        </p:spPr>
        <p:txBody>
          <a:bodyPr wrap="square" rtlCol="0">
            <a:spAutoFit/>
          </a:bodyPr>
          <a:lstStyle/>
          <a:p>
            <a:pPr algn="ctr"/>
            <a:r>
              <a:rPr lang="en-US" sz="3800" b="1" dirty="0" smtClean="0"/>
              <a:t> our website:   www.VagabondGeology.com</a:t>
            </a:r>
            <a:endParaRPr lang="en-US" sz="3800" b="1" dirty="0"/>
          </a:p>
        </p:txBody>
      </p:sp>
      <p:pic>
        <p:nvPicPr>
          <p:cNvPr id="14" name="08 Eden's Gate March.mp3">
            <a:hlinkClick r:id="" action="ppaction://media"/>
          </p:cNvPr>
          <p:cNvPicPr>
            <a:picLocks noRot="1" noChangeAspect="1"/>
          </p:cNvPicPr>
          <p:nvPr>
            <a:audioFile r:link="rId1"/>
          </p:nvPr>
        </p:nvPicPr>
        <p:blipFill>
          <a:blip r:embed="rId68"/>
          <a:stretch>
            <a:fillRect/>
          </a:stretch>
        </p:blipFill>
        <p:spPr>
          <a:xfrm>
            <a:off x="9966325" y="6232525"/>
            <a:ext cx="244475" cy="2444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1000"/>
                                        <p:tgtEl>
                                          <p:spTgt spid="10"/>
                                        </p:tgtEl>
                                      </p:cBhvr>
                                    </p:animEffect>
                                    <p:set>
                                      <p:cBhvr>
                                        <p:cTn id="7" dur="1" fill="hold">
                                          <p:stCondLst>
                                            <p:cond delay="999"/>
                                          </p:stCondLst>
                                        </p:cTn>
                                        <p:tgtEl>
                                          <p:spTgt spid="10"/>
                                        </p:tgtEl>
                                        <p:attrNameLst>
                                          <p:attrName>style.visibility</p:attrName>
                                        </p:attrNameLst>
                                      </p:cBhvr>
                                      <p:to>
                                        <p:strVal val="hidden"/>
                                      </p:to>
                                    </p:set>
                                  </p:childTnLst>
                                </p:cTn>
                              </p:par>
                              <p:par>
                                <p:cTn id="8" presetID="22" presetClass="entr" presetSubtype="8"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left)">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70559" fill="hold"/>
                                        <p:tgtEl>
                                          <p:spTgt spid="14"/>
                                        </p:tgtEl>
                                      </p:cBhvr>
                                    </p:cmd>
                                  </p:childTnLst>
                                </p:cTn>
                              </p:par>
                              <p:par>
                                <p:cTn id="15" presetID="10" presetClass="entr" presetSubtype="0" fill="hold" grpId="1" nodeType="withEffect">
                                  <p:stCondLst>
                                    <p:cond delay="300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par>
                                <p:cTn id="18" presetID="64" presetClass="path" presetSubtype="0" fill="hold" grpId="0" nodeType="withEffect">
                                  <p:stCondLst>
                                    <p:cond delay="6000"/>
                                  </p:stCondLst>
                                  <p:childTnLst>
                                    <p:animMotion origin="layout" path="M 3.33333E-6 2.22222E-6 L -0.00834 -4.52431 " pathEditMode="relative" rAng="0" ptsTypes="AA">
                                      <p:cBhvr>
                                        <p:cTn id="19" dur="60000" fill="hold"/>
                                        <p:tgtEl>
                                          <p:spTgt spid="2"/>
                                        </p:tgtEl>
                                        <p:attrNameLst>
                                          <p:attrName>ppt_x</p:attrName>
                                          <p:attrName>ppt_y</p:attrName>
                                        </p:attrNameLst>
                                      </p:cBhvr>
                                      <p:rCtr x="-4" y="-2262"/>
                                    </p:animMotion>
                                  </p:childTnLst>
                                </p:cTn>
                              </p:par>
                              <p:par>
                                <p:cTn id="20" presetID="10" presetClass="entr" presetSubtype="0" fill="hold" grpId="0" nodeType="withEffect">
                                  <p:stCondLst>
                                    <p:cond delay="450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childTnLst>
                                </p:cTn>
                              </p:par>
                              <p:par>
                                <p:cTn id="23" presetID="64" presetClass="path" presetSubtype="0" fill="hold" grpId="1" nodeType="withEffect">
                                  <p:stCondLst>
                                    <p:cond delay="45000"/>
                                  </p:stCondLst>
                                  <p:childTnLst>
                                    <p:animMotion origin="layout" path="M -3.33333E-6 -1.45857E-6 L 0.00834 -3.01962 " pathEditMode="relative" rAng="0" ptsTypes="AA">
                                      <p:cBhvr>
                                        <p:cTn id="24" dur="42000" fill="hold"/>
                                        <p:tgtEl>
                                          <p:spTgt spid="8"/>
                                        </p:tgtEl>
                                        <p:attrNameLst>
                                          <p:attrName>ppt_x</p:attrName>
                                          <p:attrName>ppt_y</p:attrName>
                                        </p:attrNameLst>
                                      </p:cBhvr>
                                      <p:rCtr x="4" y="-1510"/>
                                    </p:animMotion>
                                  </p:childTnLst>
                                </p:cTn>
                              </p:par>
                              <p:par>
                                <p:cTn id="25" presetID="10" presetClass="entr" presetSubtype="0" fill="hold" nodeType="withEffect">
                                  <p:stCondLst>
                                    <p:cond delay="8500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28" fill="hold" display="0">
                  <p:stCondLst>
                    <p:cond delay="indefinite"/>
                  </p:stCondLst>
                  <p:endCondLst>
                    <p:cond evt="onNext" delay="0">
                      <p:tgtEl>
                        <p:sldTgt/>
                      </p:tgtEl>
                    </p:cond>
                    <p:cond evt="onPrev" delay="0">
                      <p:tgtEl>
                        <p:sldTgt/>
                      </p:tgtEl>
                    </p:cond>
                    <p:cond evt="onStopAudio" delay="0">
                      <p:tgtEl>
                        <p:sldTgt/>
                      </p:tgtEl>
                    </p:cond>
                  </p:endCondLst>
                </p:cTn>
                <p:tgtEl>
                  <p:spTgt spid="14"/>
                </p:tgtEl>
              </p:cMediaNode>
            </p:audio>
          </p:childTnLst>
        </p:cTn>
      </p:par>
    </p:tnLst>
    <p:bldLst>
      <p:bldP spid="2" grpId="0" animBg="1"/>
      <p:bldP spid="2" grpId="1" animBg="1"/>
      <p:bldP spid="8" grpId="0" animBg="1"/>
      <p:bldP spid="8" grpId="1" animBg="1"/>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 name="TextBox 2"/>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4" name="TextBox 3"/>
          <p:cNvSpPr txBox="1"/>
          <p:nvPr/>
        </p:nvSpPr>
        <p:spPr>
          <a:xfrm>
            <a:off x="0" y="1524000"/>
            <a:ext cx="9144000" cy="2554545"/>
          </a:xfrm>
          <a:prstGeom prst="rect">
            <a:avLst/>
          </a:prstGeom>
          <a:noFill/>
        </p:spPr>
        <p:txBody>
          <a:bodyPr wrap="square" rtlCol="0">
            <a:spAutoFit/>
          </a:bodyPr>
          <a:lstStyle/>
          <a:p>
            <a:pPr>
              <a:buFont typeface="Arial" pitchFamily="34" charset="0"/>
              <a:buChar char="•"/>
            </a:pPr>
            <a:r>
              <a:rPr lang="en-US" sz="3200" b="1" dirty="0" smtClean="0"/>
              <a:t>  due to animosity in NY, Joseph </a:t>
            </a:r>
          </a:p>
          <a:p>
            <a:r>
              <a:rPr lang="en-US" sz="3200" b="1" dirty="0" smtClean="0"/>
              <a:t>    Smith moves with followers to Ohio</a:t>
            </a:r>
          </a:p>
          <a:p>
            <a:pPr>
              <a:buFont typeface="Arial" pitchFamily="34" charset="0"/>
              <a:buChar char="•"/>
            </a:pPr>
            <a:r>
              <a:rPr lang="en-US" sz="3200" b="1" dirty="0" smtClean="0"/>
              <a:t>  1832 Brigham Young comes to help</a:t>
            </a:r>
          </a:p>
          <a:p>
            <a:r>
              <a:rPr lang="en-US" sz="3200" b="1" dirty="0" smtClean="0"/>
              <a:t>   build this new town, Kirtland</a:t>
            </a:r>
          </a:p>
          <a:p>
            <a:pPr>
              <a:buFont typeface="Arial" pitchFamily="34" charset="0"/>
              <a:buChar char="•"/>
            </a:pPr>
            <a:r>
              <a:rPr lang="en-US" sz="3200" b="1" dirty="0" smtClean="0"/>
              <a:t>  Rebecca Winters’ family moves to Kirtland OH</a:t>
            </a:r>
          </a:p>
        </p:txBody>
      </p:sp>
      <p:pic>
        <p:nvPicPr>
          <p:cNvPr id="5" name="Picture 14"/>
          <p:cNvPicPr preferRelativeResize="0">
            <a:picLocks noChangeAspect="1" noChangeArrowheads="1"/>
          </p:cNvPicPr>
          <p:nvPr/>
        </p:nvPicPr>
        <p:blipFill>
          <a:blip r:embed="rId2"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pic>
        <p:nvPicPr>
          <p:cNvPr id="6" name="Picture 2"/>
          <p:cNvPicPr>
            <a:picLocks noChangeAspect="1" noChangeArrowheads="1"/>
          </p:cNvPicPr>
          <p:nvPr/>
        </p:nvPicPr>
        <p:blipFill>
          <a:blip r:embed="rId3"/>
          <a:srcRect l="17292" r="16997" b="40000"/>
          <a:stretch>
            <a:fillRect/>
          </a:stretch>
        </p:blipFill>
        <p:spPr bwMode="auto">
          <a:xfrm>
            <a:off x="533399" y="4419600"/>
            <a:ext cx="1999343" cy="2209800"/>
          </a:xfrm>
          <a:prstGeom prst="rect">
            <a:avLst/>
          </a:prstGeom>
          <a:noFill/>
          <a:ln w="50800">
            <a:solidFill>
              <a:schemeClr val="tx1"/>
            </a:solidFill>
            <a:miter lim="800000"/>
            <a:headEnd/>
            <a:tailEnd/>
          </a:ln>
          <a:effectLst>
            <a:outerShdw dist="50800" dir="7200000" algn="ctr" rotWithShape="0">
              <a:schemeClr val="tx1"/>
            </a:outerShdw>
          </a:effectLst>
        </p:spPr>
      </p:pic>
      <p:sp>
        <p:nvSpPr>
          <p:cNvPr id="8" name="TextBox 7"/>
          <p:cNvSpPr txBox="1"/>
          <p:nvPr/>
        </p:nvSpPr>
        <p:spPr>
          <a:xfrm>
            <a:off x="5029200" y="4038600"/>
            <a:ext cx="4114800" cy="2062103"/>
          </a:xfrm>
          <a:prstGeom prst="rect">
            <a:avLst/>
          </a:prstGeom>
          <a:noFill/>
        </p:spPr>
        <p:txBody>
          <a:bodyPr wrap="square" rtlCol="0">
            <a:spAutoFit/>
          </a:bodyPr>
          <a:lstStyle/>
          <a:p>
            <a:pPr>
              <a:buFont typeface="Arial" pitchFamily="34" charset="0"/>
              <a:buChar char="•"/>
            </a:pPr>
            <a:r>
              <a:rPr lang="en-US" sz="3200" b="1" dirty="0" smtClean="0"/>
              <a:t>  1835 Mormons build  </a:t>
            </a:r>
          </a:p>
          <a:p>
            <a:r>
              <a:rPr lang="en-US" sz="3200" b="1" dirty="0" smtClean="0"/>
              <a:t>    the Kirtland Temple</a:t>
            </a:r>
          </a:p>
          <a:p>
            <a:pPr>
              <a:buFont typeface="Arial" pitchFamily="34" charset="0"/>
              <a:buChar char="•"/>
            </a:pPr>
            <a:r>
              <a:rPr lang="en-US" sz="3200" b="1" dirty="0" smtClean="0"/>
              <a:t>  Rebecca &amp; Hiram are</a:t>
            </a:r>
          </a:p>
          <a:p>
            <a:r>
              <a:rPr lang="en-US" sz="3200" b="1" dirty="0" smtClean="0"/>
              <a:t>   temple care-takers</a:t>
            </a:r>
          </a:p>
        </p:txBody>
      </p:sp>
      <p:pic>
        <p:nvPicPr>
          <p:cNvPr id="1027" name="Picture 3"/>
          <p:cNvPicPr>
            <a:picLocks noChangeAspect="1" noChangeArrowheads="1"/>
          </p:cNvPicPr>
          <p:nvPr/>
        </p:nvPicPr>
        <p:blipFill>
          <a:blip r:embed="rId4"/>
          <a:srcRect/>
          <a:stretch>
            <a:fillRect/>
          </a:stretch>
        </p:blipFill>
        <p:spPr bwMode="auto">
          <a:xfrm>
            <a:off x="304800" y="4038600"/>
            <a:ext cx="3429000" cy="2715504"/>
          </a:xfrm>
          <a:prstGeom prst="rect">
            <a:avLst/>
          </a:prstGeom>
          <a:noFill/>
          <a:ln w="50800">
            <a:solidFill>
              <a:schemeClr val="tx1"/>
            </a:solidFill>
            <a:miter lim="800000"/>
            <a:headEnd/>
            <a:tailEnd/>
          </a:ln>
          <a:effectLst/>
        </p:spPr>
      </p:pic>
      <p:pic>
        <p:nvPicPr>
          <p:cNvPr id="7" name="Picture 1"/>
          <p:cNvPicPr>
            <a:picLocks noChangeAspect="1" noChangeArrowheads="1"/>
          </p:cNvPicPr>
          <p:nvPr/>
        </p:nvPicPr>
        <p:blipFill>
          <a:blip r:embed="rId5"/>
          <a:srcRect r="11001" b="40000"/>
          <a:stretch>
            <a:fillRect/>
          </a:stretch>
        </p:blipFill>
        <p:spPr bwMode="auto">
          <a:xfrm>
            <a:off x="2819400" y="4288220"/>
            <a:ext cx="2057400" cy="2341180"/>
          </a:xfrm>
          <a:prstGeom prst="rect">
            <a:avLst/>
          </a:prstGeom>
          <a:noFill/>
          <a:ln w="50800">
            <a:solidFill>
              <a:srgbClr val="FF0000"/>
            </a:solidFill>
            <a:miter lim="800000"/>
            <a:headEnd/>
            <a:tailEnd/>
          </a:ln>
          <a:effectLst>
            <a:outerShdw dist="50800" dir="7200000" algn="ctr" rotWithShape="0">
              <a:schemeClr val="tx1"/>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10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1000"/>
                                        <p:tgtEl>
                                          <p:spTgt spid="4">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fade">
                                      <p:cBhvr>
                                        <p:cTn id="18" dur="1000"/>
                                        <p:tgtEl>
                                          <p:spTgt spid="4">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fade">
                                      <p:cBhvr>
                                        <p:cTn id="26" dur="1000"/>
                                        <p:tgtEl>
                                          <p:spTgt spid="4">
                                            <p:txEl>
                                              <p:pRg st="4" end="4"/>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8">
                                            <p:txEl>
                                              <p:pRg st="0" end="0"/>
                                            </p:txEl>
                                          </p:spTgt>
                                        </p:tgtEl>
                                        <p:attrNameLst>
                                          <p:attrName>style.visibility</p:attrName>
                                        </p:attrNameLst>
                                      </p:cBhvr>
                                      <p:to>
                                        <p:strVal val="visible"/>
                                      </p:to>
                                    </p:set>
                                    <p:animEffect transition="in" filter="fade">
                                      <p:cBhvr>
                                        <p:cTn id="34" dur="1000"/>
                                        <p:tgtEl>
                                          <p:spTgt spid="8">
                                            <p:txEl>
                                              <p:pRg st="0" end="0"/>
                                            </p:tx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Effect transition="in" filter="fade">
                                      <p:cBhvr>
                                        <p:cTn id="37" dur="1000"/>
                                        <p:tgtEl>
                                          <p:spTgt spid="8">
                                            <p:txEl>
                                              <p:pRg st="1" end="1"/>
                                            </p:txEl>
                                          </p:spTgt>
                                        </p:tgtEl>
                                      </p:cBhvr>
                                    </p:animEffect>
                                  </p:childTnLst>
                                </p:cTn>
                              </p:par>
                              <p:par>
                                <p:cTn id="38" presetID="22" presetClass="entr" presetSubtype="4" fill="hold" nodeType="withEffect">
                                  <p:stCondLst>
                                    <p:cond delay="0"/>
                                  </p:stCondLst>
                                  <p:childTnLst>
                                    <p:set>
                                      <p:cBhvr>
                                        <p:cTn id="39" dur="1" fill="hold">
                                          <p:stCondLst>
                                            <p:cond delay="0"/>
                                          </p:stCondLst>
                                        </p:cTn>
                                        <p:tgtEl>
                                          <p:spTgt spid="1027"/>
                                        </p:tgtEl>
                                        <p:attrNameLst>
                                          <p:attrName>style.visibility</p:attrName>
                                        </p:attrNameLst>
                                      </p:cBhvr>
                                      <p:to>
                                        <p:strVal val="visible"/>
                                      </p:to>
                                    </p:set>
                                    <p:animEffect transition="in" filter="wipe(down)">
                                      <p:cBhvr>
                                        <p:cTn id="40" dur="1000"/>
                                        <p:tgtEl>
                                          <p:spTgt spid="1027"/>
                                        </p:tgtEl>
                                      </p:cBhvr>
                                    </p:animEffect>
                                  </p:childTnLst>
                                </p:cTn>
                              </p:par>
                              <p:par>
                                <p:cTn id="41" presetID="10" presetClass="exit" presetSubtype="0" fill="hold" nodeType="withEffect">
                                  <p:stCondLst>
                                    <p:cond delay="0"/>
                                  </p:stCondLst>
                                  <p:childTnLst>
                                    <p:animEffect transition="out" filter="fade">
                                      <p:cBhvr>
                                        <p:cTn id="42" dur="1000"/>
                                        <p:tgtEl>
                                          <p:spTgt spid="6"/>
                                        </p:tgtEl>
                                      </p:cBhvr>
                                    </p:animEffect>
                                    <p:set>
                                      <p:cBhvr>
                                        <p:cTn id="43" dur="1" fill="hold">
                                          <p:stCondLst>
                                            <p:cond delay="999"/>
                                          </p:stCondLst>
                                        </p:cTn>
                                        <p:tgtEl>
                                          <p:spTgt spid="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8">
                                            <p:txEl>
                                              <p:pRg st="2" end="2"/>
                                            </p:txEl>
                                          </p:spTgt>
                                        </p:tgtEl>
                                        <p:attrNameLst>
                                          <p:attrName>style.visibility</p:attrName>
                                        </p:attrNameLst>
                                      </p:cBhvr>
                                      <p:to>
                                        <p:strVal val="visible"/>
                                      </p:to>
                                    </p:set>
                                    <p:animEffect transition="in" filter="fade">
                                      <p:cBhvr>
                                        <p:cTn id="48" dur="1000"/>
                                        <p:tgtEl>
                                          <p:spTgt spid="8">
                                            <p:txEl>
                                              <p:pRg st="2" end="2"/>
                                            </p:txEl>
                                          </p:spTgt>
                                        </p:tgtEl>
                                      </p:cBhvr>
                                    </p:animEffect>
                                  </p:childTnLst>
                                </p:cTn>
                              </p:par>
                              <p:par>
                                <p:cTn id="49" presetID="10" presetClass="entr" presetSubtype="0" fill="hold" nodeType="withEffect">
                                  <p:stCondLst>
                                    <p:cond delay="0"/>
                                  </p:stCondLst>
                                  <p:childTnLst>
                                    <p:set>
                                      <p:cBhvr>
                                        <p:cTn id="50" dur="1" fill="hold">
                                          <p:stCondLst>
                                            <p:cond delay="0"/>
                                          </p:stCondLst>
                                        </p:cTn>
                                        <p:tgtEl>
                                          <p:spTgt spid="8">
                                            <p:txEl>
                                              <p:pRg st="3" end="3"/>
                                            </p:txEl>
                                          </p:spTgt>
                                        </p:tgtEl>
                                        <p:attrNameLst>
                                          <p:attrName>style.visibility</p:attrName>
                                        </p:attrNameLst>
                                      </p:cBhvr>
                                      <p:to>
                                        <p:strVal val="visible"/>
                                      </p:to>
                                    </p:set>
                                    <p:animEffect transition="in" filter="fade">
                                      <p:cBhvr>
                                        <p:cTn id="51" dur="1000"/>
                                        <p:tgtEl>
                                          <p:spTgt spid="8">
                                            <p:txEl>
                                              <p:pRg st="3" end="3"/>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0" nodeType="clickEffect">
                                  <p:stCondLst>
                                    <p:cond delay="0"/>
                                  </p:stCondLst>
                                  <p:childTnLst>
                                    <p:animEffect transition="out" filter="fade">
                                      <p:cBhvr>
                                        <p:cTn id="55" dur="1000"/>
                                        <p:tgtEl>
                                          <p:spTgt spid="4">
                                            <p:txEl>
                                              <p:pRg st="0" end="0"/>
                                            </p:txEl>
                                          </p:spTgt>
                                        </p:tgtEl>
                                      </p:cBhvr>
                                    </p:animEffect>
                                    <p:set>
                                      <p:cBhvr>
                                        <p:cTn id="56" dur="1" fill="hold">
                                          <p:stCondLst>
                                            <p:cond delay="999"/>
                                          </p:stCondLst>
                                        </p:cTn>
                                        <p:tgtEl>
                                          <p:spTgt spid="4">
                                            <p:txEl>
                                              <p:pRg st="0" end="0"/>
                                            </p:txEl>
                                          </p:spTgt>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1000"/>
                                        <p:tgtEl>
                                          <p:spTgt spid="4">
                                            <p:txEl>
                                              <p:pRg st="1" end="1"/>
                                            </p:txEl>
                                          </p:spTgt>
                                        </p:tgtEl>
                                      </p:cBhvr>
                                    </p:animEffect>
                                    <p:set>
                                      <p:cBhvr>
                                        <p:cTn id="59" dur="1" fill="hold">
                                          <p:stCondLst>
                                            <p:cond delay="999"/>
                                          </p:stCondLst>
                                        </p:cTn>
                                        <p:tgtEl>
                                          <p:spTgt spid="4">
                                            <p:txEl>
                                              <p:pRg st="1" end="1"/>
                                            </p:txEl>
                                          </p:spTgt>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1000"/>
                                        <p:tgtEl>
                                          <p:spTgt spid="4">
                                            <p:txEl>
                                              <p:pRg st="2" end="2"/>
                                            </p:txEl>
                                          </p:spTgt>
                                        </p:tgtEl>
                                      </p:cBhvr>
                                    </p:animEffect>
                                    <p:set>
                                      <p:cBhvr>
                                        <p:cTn id="62" dur="1" fill="hold">
                                          <p:stCondLst>
                                            <p:cond delay="999"/>
                                          </p:stCondLst>
                                        </p:cTn>
                                        <p:tgtEl>
                                          <p:spTgt spid="4">
                                            <p:txEl>
                                              <p:pRg st="2" end="2"/>
                                            </p:txEl>
                                          </p:spTgt>
                                        </p:tgtEl>
                                        <p:attrNameLst>
                                          <p:attrName>style.visibility</p:attrName>
                                        </p:attrNameLst>
                                      </p:cBhvr>
                                      <p:to>
                                        <p:strVal val="hidden"/>
                                      </p:to>
                                    </p:set>
                                  </p:childTnLst>
                                </p:cTn>
                              </p:par>
                              <p:par>
                                <p:cTn id="63" presetID="10" presetClass="exit" presetSubtype="0" fill="hold" grpId="0" nodeType="withEffect">
                                  <p:stCondLst>
                                    <p:cond delay="0"/>
                                  </p:stCondLst>
                                  <p:childTnLst>
                                    <p:animEffect transition="out" filter="fade">
                                      <p:cBhvr>
                                        <p:cTn id="64" dur="1000"/>
                                        <p:tgtEl>
                                          <p:spTgt spid="4">
                                            <p:txEl>
                                              <p:pRg st="3" end="3"/>
                                            </p:txEl>
                                          </p:spTgt>
                                        </p:tgtEl>
                                      </p:cBhvr>
                                    </p:animEffect>
                                    <p:set>
                                      <p:cBhvr>
                                        <p:cTn id="65" dur="1" fill="hold">
                                          <p:stCondLst>
                                            <p:cond delay="999"/>
                                          </p:stCondLst>
                                        </p:cTn>
                                        <p:tgtEl>
                                          <p:spTgt spid="4">
                                            <p:txEl>
                                              <p:pRg st="3" end="3"/>
                                            </p:txEl>
                                          </p:spTgt>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4">
                                            <p:txEl>
                                              <p:pRg st="4" end="4"/>
                                            </p:txEl>
                                          </p:spTgt>
                                        </p:tgtEl>
                                      </p:cBhvr>
                                    </p:animEffect>
                                    <p:set>
                                      <p:cBhvr>
                                        <p:cTn id="68" dur="1" fill="hold">
                                          <p:stCondLst>
                                            <p:cond delay="999"/>
                                          </p:stCondLst>
                                        </p:cTn>
                                        <p:tgtEl>
                                          <p:spTgt spid="4">
                                            <p:txEl>
                                              <p:pRg st="4" end="4"/>
                                            </p:txEl>
                                          </p:spTgt>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8">
                                            <p:txEl>
                                              <p:pRg st="0" end="0"/>
                                            </p:txEl>
                                          </p:spTgt>
                                        </p:tgtEl>
                                      </p:cBhvr>
                                    </p:animEffect>
                                    <p:set>
                                      <p:cBhvr>
                                        <p:cTn id="71" dur="1" fill="hold">
                                          <p:stCondLst>
                                            <p:cond delay="999"/>
                                          </p:stCondLst>
                                        </p:cTn>
                                        <p:tgtEl>
                                          <p:spTgt spid="8">
                                            <p:txEl>
                                              <p:pRg st="0" end="0"/>
                                            </p:txEl>
                                          </p:spTgt>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1000"/>
                                        <p:tgtEl>
                                          <p:spTgt spid="8">
                                            <p:txEl>
                                              <p:pRg st="1" end="1"/>
                                            </p:txEl>
                                          </p:spTgt>
                                        </p:tgtEl>
                                      </p:cBhvr>
                                    </p:animEffect>
                                    <p:set>
                                      <p:cBhvr>
                                        <p:cTn id="74" dur="1" fill="hold">
                                          <p:stCondLst>
                                            <p:cond delay="999"/>
                                          </p:stCondLst>
                                        </p:cTn>
                                        <p:tgtEl>
                                          <p:spTgt spid="8">
                                            <p:txEl>
                                              <p:pRg st="1" end="1"/>
                                            </p:txEl>
                                          </p:spTgt>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1000"/>
                                        <p:tgtEl>
                                          <p:spTgt spid="8">
                                            <p:txEl>
                                              <p:pRg st="2" end="2"/>
                                            </p:txEl>
                                          </p:spTgt>
                                        </p:tgtEl>
                                      </p:cBhvr>
                                    </p:animEffect>
                                    <p:set>
                                      <p:cBhvr>
                                        <p:cTn id="77" dur="1" fill="hold">
                                          <p:stCondLst>
                                            <p:cond delay="999"/>
                                          </p:stCondLst>
                                        </p:cTn>
                                        <p:tgtEl>
                                          <p:spTgt spid="8">
                                            <p:txEl>
                                              <p:pRg st="2" end="2"/>
                                            </p:txEl>
                                          </p:spTgt>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00"/>
                                        <p:tgtEl>
                                          <p:spTgt spid="8">
                                            <p:txEl>
                                              <p:pRg st="3" end="3"/>
                                            </p:txEl>
                                          </p:spTgt>
                                        </p:tgtEl>
                                      </p:cBhvr>
                                    </p:animEffect>
                                    <p:set>
                                      <p:cBhvr>
                                        <p:cTn id="80" dur="1" fill="hold">
                                          <p:stCondLst>
                                            <p:cond delay="999"/>
                                          </p:stCondLst>
                                        </p:cTn>
                                        <p:tgtEl>
                                          <p:spTgt spid="8">
                                            <p:txEl>
                                              <p:pRg st="3" end="3"/>
                                            </p:txEl>
                                          </p:spTgt>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1027"/>
                                        </p:tgtEl>
                                      </p:cBhvr>
                                    </p:animEffect>
                                    <p:set>
                                      <p:cBhvr>
                                        <p:cTn id="83" dur="1" fill="hold">
                                          <p:stCondLst>
                                            <p:cond delay="999"/>
                                          </p:stCondLst>
                                        </p:cTn>
                                        <p:tgtEl>
                                          <p:spTgt spid="1027"/>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1000"/>
                                        <p:tgtEl>
                                          <p:spTgt spid="7"/>
                                        </p:tgtEl>
                                      </p:cBhvr>
                                    </p:animEffect>
                                    <p:set>
                                      <p:cBhvr>
                                        <p:cTn id="86" dur="1" fill="hold">
                                          <p:stCondLst>
                                            <p:cond delay="9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allAtOnce"/>
      <p:bldP spid="8" grpId="0" build="allAtOnce"/>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http://www.thearda.com/timeline/events/event_122.asp</a:t>
            </a:r>
            <a:endParaRPr lang="en-US" dirty="0" smtClean="0"/>
          </a:p>
          <a:p>
            <a:r>
              <a:rPr lang="en-US" dirty="0" smtClean="0"/>
              <a:t>	In Kirtland, Ohio, Joseph Smith continued to incorporate Hebraic models into his movement by building a temple, not a church, for his members. During the construction of the temple, Smith, along with associate Oliver </a:t>
            </a:r>
            <a:r>
              <a:rPr lang="en-US" dirty="0" err="1" smtClean="0"/>
              <a:t>Cowdery</a:t>
            </a:r>
            <a:r>
              <a:rPr lang="en-US" dirty="0" smtClean="0"/>
              <a:t>, witnessed Jesus and famous Jewish prophets in an event similar to the biblical account of the transfiguration. This legitimized the temple’s construction as a divinely ordained act. While there was a focus on continuity with the Jewish tradition, they also performed the Christian ritual of foot-washing at the temple’s dedication on March 27, 1836. The first Latter-day Saints temple had areas for worship and for education.</a:t>
            </a:r>
            <a:endParaRPr lang="en-US" dirty="0"/>
          </a:p>
        </p:txBody>
      </p:sp>
      <p:pic>
        <p:nvPicPr>
          <p:cNvPr id="3" name="Picture 3"/>
          <p:cNvPicPr>
            <a:picLocks noChangeAspect="1" noChangeArrowheads="1"/>
          </p:cNvPicPr>
          <p:nvPr/>
        </p:nvPicPr>
        <p:blipFill>
          <a:blip r:embed="rId3"/>
          <a:srcRect/>
          <a:stretch>
            <a:fillRect/>
          </a:stretch>
        </p:blipFill>
        <p:spPr bwMode="auto">
          <a:xfrm>
            <a:off x="304800" y="2590800"/>
            <a:ext cx="3429000" cy="2715504"/>
          </a:xfrm>
          <a:prstGeom prst="rect">
            <a:avLst/>
          </a:prstGeom>
          <a:noFill/>
          <a:ln w="50800">
            <a:solidFill>
              <a:schemeClr val="tx1"/>
            </a:solidFill>
            <a:miter lim="800000"/>
            <a:headEnd/>
            <a:tailEnd/>
          </a:ln>
          <a:effectLst/>
        </p:spPr>
      </p:pic>
      <p:sp useBgFill="1">
        <p:nvSpPr>
          <p:cNvPr id="5" name="Rectangle 4"/>
          <p:cNvSpPr/>
          <p:nvPr/>
        </p:nvSpPr>
        <p:spPr>
          <a:xfrm>
            <a:off x="0" y="5334000"/>
            <a:ext cx="9144000" cy="3139321"/>
          </a:xfrm>
          <a:prstGeom prst="rect">
            <a:avLst/>
          </a:prstGeom>
        </p:spPr>
        <p:txBody>
          <a:bodyPr wrap="square">
            <a:spAutoFit/>
          </a:bodyPr>
          <a:lstStyle/>
          <a:p>
            <a:r>
              <a:rPr lang="en-US" dirty="0" smtClean="0">
                <a:hlinkClick r:id="rId4"/>
              </a:rPr>
              <a:t>https://moastore.byu.edu/product/the-nauvoo-temple/</a:t>
            </a:r>
            <a:endParaRPr lang="en-US" dirty="0" smtClean="0"/>
          </a:p>
          <a:p>
            <a:r>
              <a:rPr lang="en-US" dirty="0" smtClean="0"/>
              <a:t>	The Temple , started in 1841, was the most significant religious edifice in Nauvoo and represented the culmination of Joseph Smith’s work. Situated on a hilltop, it could be seen from twenty miles away. As rooms of the temple were completed, they were dedicated so that the Saints could participate in important religious ordinances. However, before the temple was completely finished, most of the Nauvoo people were forced to leave the city. One week following the dedication, the temple was closed and entrusted to a caretaker. The sky is a painted metaphor of the plight of the early Saints. A patch of bright blue appearing through the clouds suggests the brief but glorious period when the temple fulfilled its purpose. The resumed persecution that eventually drove the Saints from Nauvoo is symbolized by the encroachment of the dark sky upon the white clouds.</a:t>
            </a:r>
            <a:endParaRPr lang="en-US" dirty="0"/>
          </a:p>
        </p:txBody>
      </p:sp>
      <p:pic>
        <p:nvPicPr>
          <p:cNvPr id="2051" name="Picture 3"/>
          <p:cNvPicPr>
            <a:picLocks noChangeAspect="1" noChangeArrowheads="1"/>
          </p:cNvPicPr>
          <p:nvPr/>
        </p:nvPicPr>
        <p:blipFill>
          <a:blip r:embed="rId5"/>
          <a:srcRect/>
          <a:stretch>
            <a:fillRect/>
          </a:stretch>
        </p:blipFill>
        <p:spPr bwMode="auto">
          <a:xfrm>
            <a:off x="5562600" y="2362200"/>
            <a:ext cx="2967235" cy="3048000"/>
          </a:xfrm>
          <a:prstGeom prst="rect">
            <a:avLst/>
          </a:prstGeom>
          <a:noFill/>
          <a:ln w="50800">
            <a:solidFill>
              <a:srgbClr val="714B25"/>
            </a:solidFill>
            <a:miter lim="800000"/>
            <a:headEnd/>
            <a:tailEnd/>
          </a:ln>
          <a:effectLst/>
        </p:spPr>
      </p:pic>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0" y="3886200"/>
            <a:ext cx="9144000" cy="3046988"/>
          </a:xfrm>
          <a:prstGeom prst="rect">
            <a:avLst/>
          </a:prstGeom>
          <a:noFill/>
        </p:spPr>
        <p:txBody>
          <a:bodyPr wrap="square" rtlCol="0">
            <a:spAutoFit/>
          </a:bodyPr>
          <a:lstStyle/>
          <a:p>
            <a:pPr>
              <a:buFont typeface="Arial" pitchFamily="34" charset="0"/>
              <a:buChar char="•"/>
            </a:pPr>
            <a:r>
              <a:rPr lang="en-US" sz="3200" b="1" dirty="0" smtClean="0"/>
              <a:t>  1837 internal church disputes &amp; warrant for bank</a:t>
            </a:r>
          </a:p>
          <a:p>
            <a:r>
              <a:rPr lang="en-US" sz="3200" b="1" dirty="0" smtClean="0"/>
              <a:t>   fraud cause  Joseph Smith</a:t>
            </a:r>
          </a:p>
          <a:p>
            <a:r>
              <a:rPr lang="en-US" sz="3200" b="1" dirty="0" smtClean="0"/>
              <a:t>    to flee from Ohio</a:t>
            </a:r>
          </a:p>
          <a:p>
            <a:pPr>
              <a:buFont typeface="Arial" pitchFamily="34" charset="0"/>
              <a:buChar char="•"/>
            </a:pPr>
            <a:r>
              <a:rPr lang="en-US" sz="3200" b="1" dirty="0" smtClean="0"/>
              <a:t>  Smith and followers settle in</a:t>
            </a:r>
          </a:p>
          <a:p>
            <a:r>
              <a:rPr lang="en-US" sz="3200" b="1" dirty="0" smtClean="0"/>
              <a:t>   Missouri, laying cornerstone</a:t>
            </a:r>
          </a:p>
          <a:p>
            <a:r>
              <a:rPr lang="en-US" sz="3200" b="1" dirty="0" smtClean="0"/>
              <a:t>   for new Mormon Temple</a:t>
            </a:r>
          </a:p>
        </p:txBody>
      </p:sp>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 name="TextBox 2"/>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4" name="TextBox 3"/>
          <p:cNvSpPr txBox="1"/>
          <p:nvPr/>
        </p:nvSpPr>
        <p:spPr>
          <a:xfrm>
            <a:off x="0" y="1447800"/>
            <a:ext cx="9144000" cy="2554545"/>
          </a:xfrm>
          <a:prstGeom prst="rect">
            <a:avLst/>
          </a:prstGeom>
          <a:noFill/>
        </p:spPr>
        <p:txBody>
          <a:bodyPr wrap="square" rtlCol="0">
            <a:spAutoFit/>
          </a:bodyPr>
          <a:lstStyle/>
          <a:p>
            <a:pPr>
              <a:buFont typeface="Arial" pitchFamily="34" charset="0"/>
              <a:buChar char="•"/>
            </a:pPr>
            <a:r>
              <a:rPr lang="en-US" sz="3200" b="1" dirty="0" smtClean="0"/>
              <a:t>  1835 Joseph Smith establishes five </a:t>
            </a:r>
          </a:p>
          <a:p>
            <a:r>
              <a:rPr lang="en-US" sz="3200" b="1" dirty="0" smtClean="0"/>
              <a:t>    governing groups for the church</a:t>
            </a:r>
          </a:p>
          <a:p>
            <a:pPr>
              <a:buFont typeface="Arial" pitchFamily="34" charset="0"/>
              <a:buChar char="•"/>
            </a:pPr>
            <a:r>
              <a:rPr lang="en-US" sz="3200" b="1" i="1" dirty="0" smtClean="0"/>
              <a:t>   </a:t>
            </a:r>
            <a:r>
              <a:rPr lang="en-US" sz="3200" b="1" dirty="0" smtClean="0"/>
              <a:t>one is the </a:t>
            </a:r>
            <a:r>
              <a:rPr lang="en-US" sz="3200" b="1" i="1" dirty="0" smtClean="0"/>
              <a:t>Quorum of 12 Apostles 	</a:t>
            </a:r>
          </a:p>
          <a:p>
            <a:r>
              <a:rPr lang="en-US" sz="3200" b="1" i="1" dirty="0" smtClean="0"/>
              <a:t>      -  </a:t>
            </a:r>
            <a:r>
              <a:rPr lang="en-US" sz="3200" b="1" dirty="0" smtClean="0"/>
              <a:t>Brigham Young is one of the 12</a:t>
            </a:r>
            <a:endParaRPr lang="en-US" sz="3200" b="1" i="1" dirty="0" smtClean="0"/>
          </a:p>
          <a:p>
            <a:r>
              <a:rPr lang="en-US" sz="3200" b="1" dirty="0" smtClean="0"/>
              <a:t>      -  “evangelistic ambassadors to the world”</a:t>
            </a:r>
          </a:p>
        </p:txBody>
      </p:sp>
      <p:pic>
        <p:nvPicPr>
          <p:cNvPr id="5" name="Picture 14"/>
          <p:cNvPicPr preferRelativeResize="0">
            <a:picLocks noChangeAspect="1" noChangeArrowheads="1"/>
          </p:cNvPicPr>
          <p:nvPr/>
        </p:nvPicPr>
        <p:blipFill>
          <a:blip r:embed="rId2"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pic>
        <p:nvPicPr>
          <p:cNvPr id="6" name="Picture 2"/>
          <p:cNvPicPr>
            <a:picLocks noChangeAspect="1" noChangeArrowheads="1"/>
          </p:cNvPicPr>
          <p:nvPr/>
        </p:nvPicPr>
        <p:blipFill>
          <a:blip r:embed="rId3"/>
          <a:srcRect l="17292" r="16997" b="40000"/>
          <a:stretch>
            <a:fillRect/>
          </a:stretch>
        </p:blipFill>
        <p:spPr bwMode="auto">
          <a:xfrm>
            <a:off x="533399" y="4419600"/>
            <a:ext cx="1999343" cy="2209800"/>
          </a:xfrm>
          <a:prstGeom prst="rect">
            <a:avLst/>
          </a:prstGeom>
          <a:noFill/>
          <a:ln w="50800">
            <a:solidFill>
              <a:schemeClr val="tx1"/>
            </a:solidFill>
            <a:miter lim="800000"/>
            <a:headEnd/>
            <a:tailEnd/>
          </a:ln>
          <a:effectLst>
            <a:outerShdw dist="50800" dir="7200000" algn="ctr" rotWithShape="0">
              <a:schemeClr val="tx1"/>
            </a:outerShdw>
          </a:effectLst>
        </p:spPr>
      </p:pic>
      <p:pic>
        <p:nvPicPr>
          <p:cNvPr id="8195" name="Picture 3"/>
          <p:cNvPicPr>
            <a:picLocks noChangeAspect="1" noChangeArrowheads="1"/>
          </p:cNvPicPr>
          <p:nvPr/>
        </p:nvPicPr>
        <p:blipFill>
          <a:blip r:embed="rId4"/>
          <a:srcRect/>
          <a:stretch>
            <a:fillRect/>
          </a:stretch>
        </p:blipFill>
        <p:spPr bwMode="auto">
          <a:xfrm>
            <a:off x="5334000" y="4572000"/>
            <a:ext cx="3563663" cy="2133600"/>
          </a:xfrm>
          <a:prstGeom prst="rect">
            <a:avLst/>
          </a:prstGeom>
          <a:noFill/>
          <a:ln w="50800">
            <a:solidFill>
              <a:schemeClr val="tx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10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1000"/>
                                        <p:tgtEl>
                                          <p:spTgt spid="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4">
                                            <p:txEl>
                                              <p:pRg st="3" end="3"/>
                                            </p:txEl>
                                          </p:spTgt>
                                        </p:tgtEl>
                                        <p:attrNameLst>
                                          <p:attrName>style.visibility</p:attrName>
                                        </p:attrNameLst>
                                      </p:cBhvr>
                                      <p:to>
                                        <p:strVal val="visible"/>
                                      </p:to>
                                    </p:set>
                                    <p:animEffect transition="in" filter="fade">
                                      <p:cBhvr>
                                        <p:cTn id="20" dur="1000"/>
                                        <p:tgtEl>
                                          <p:spTgt spid="4">
                                            <p:txEl>
                                              <p:pRg st="3" end="3"/>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1000"/>
                                        <p:tgtEl>
                                          <p:spTgt spid="6"/>
                                        </p:tgtEl>
                                      </p:cBhvr>
                                    </p:animEffect>
                                    <p:set>
                                      <p:cBhvr>
                                        <p:cTn id="33" dur="1" fill="hold">
                                          <p:stCondLst>
                                            <p:cond delay="999"/>
                                          </p:stCondLst>
                                        </p:cTn>
                                        <p:tgtEl>
                                          <p:spTgt spid="6"/>
                                        </p:tgtEl>
                                        <p:attrNameLst>
                                          <p:attrName>style.visibility</p:attrName>
                                        </p:attrNameLst>
                                      </p:cBhvr>
                                      <p:to>
                                        <p:strVal val="hidden"/>
                                      </p:to>
                                    </p:se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7">
                                            <p:txEl>
                                              <p:pRg st="0" end="0"/>
                                            </p:txEl>
                                          </p:spTgt>
                                        </p:tgtEl>
                                        <p:attrNameLst>
                                          <p:attrName>style.visibility</p:attrName>
                                        </p:attrNameLst>
                                      </p:cBhvr>
                                      <p:to>
                                        <p:strVal val="visible"/>
                                      </p:to>
                                    </p:set>
                                    <p:animEffect transition="in" filter="fade">
                                      <p:cBhvr>
                                        <p:cTn id="37" dur="1000"/>
                                        <p:tgtEl>
                                          <p:spTgt spid="7">
                                            <p:txEl>
                                              <p:pRg st="0" end="0"/>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7">
                                            <p:txEl>
                                              <p:pRg st="1" end="1"/>
                                            </p:txEl>
                                          </p:spTgt>
                                        </p:tgtEl>
                                        <p:attrNameLst>
                                          <p:attrName>style.visibility</p:attrName>
                                        </p:attrNameLst>
                                      </p:cBhvr>
                                      <p:to>
                                        <p:strVal val="visible"/>
                                      </p:to>
                                    </p:set>
                                    <p:animEffect transition="in" filter="fade">
                                      <p:cBhvr>
                                        <p:cTn id="40" dur="1000"/>
                                        <p:tgtEl>
                                          <p:spTgt spid="7">
                                            <p:txEl>
                                              <p:pRg st="1" end="1"/>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Effect transition="in" filter="fade">
                                      <p:cBhvr>
                                        <p:cTn id="43" dur="1000"/>
                                        <p:tgtEl>
                                          <p:spTgt spid="7">
                                            <p:txEl>
                                              <p:pRg st="2" end="2"/>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
                                            <p:txEl>
                                              <p:pRg st="3" end="3"/>
                                            </p:txEl>
                                          </p:spTgt>
                                        </p:tgtEl>
                                        <p:attrNameLst>
                                          <p:attrName>style.visibility</p:attrName>
                                        </p:attrNameLst>
                                      </p:cBhvr>
                                      <p:to>
                                        <p:strVal val="visible"/>
                                      </p:to>
                                    </p:set>
                                    <p:animEffect transition="in" filter="fade">
                                      <p:cBhvr>
                                        <p:cTn id="48" dur="1000"/>
                                        <p:tgtEl>
                                          <p:spTgt spid="7">
                                            <p:txEl>
                                              <p:pRg st="3" end="3"/>
                                            </p:txEl>
                                          </p:spTgt>
                                        </p:tgtEl>
                                      </p:cBhvr>
                                    </p:animEffect>
                                  </p:childTnLst>
                                </p:cTn>
                              </p:par>
                              <p:par>
                                <p:cTn id="49" presetID="10" presetClass="entr" presetSubtype="0" fill="hold" nodeType="withEffect">
                                  <p:stCondLst>
                                    <p:cond delay="0"/>
                                  </p:stCondLst>
                                  <p:childTnLst>
                                    <p:set>
                                      <p:cBhvr>
                                        <p:cTn id="50" dur="1" fill="hold">
                                          <p:stCondLst>
                                            <p:cond delay="0"/>
                                          </p:stCondLst>
                                        </p:cTn>
                                        <p:tgtEl>
                                          <p:spTgt spid="7">
                                            <p:txEl>
                                              <p:pRg st="4" end="4"/>
                                            </p:txEl>
                                          </p:spTgt>
                                        </p:tgtEl>
                                        <p:attrNameLst>
                                          <p:attrName>style.visibility</p:attrName>
                                        </p:attrNameLst>
                                      </p:cBhvr>
                                      <p:to>
                                        <p:strVal val="visible"/>
                                      </p:to>
                                    </p:set>
                                    <p:animEffect transition="in" filter="fade">
                                      <p:cBhvr>
                                        <p:cTn id="51" dur="1000"/>
                                        <p:tgtEl>
                                          <p:spTgt spid="7">
                                            <p:txEl>
                                              <p:pRg st="4" end="4"/>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7">
                                            <p:txEl>
                                              <p:pRg st="5" end="5"/>
                                            </p:txEl>
                                          </p:spTgt>
                                        </p:tgtEl>
                                        <p:attrNameLst>
                                          <p:attrName>style.visibility</p:attrName>
                                        </p:attrNameLst>
                                      </p:cBhvr>
                                      <p:to>
                                        <p:strVal val="visible"/>
                                      </p:to>
                                    </p:set>
                                    <p:animEffect transition="in" filter="fade">
                                      <p:cBhvr>
                                        <p:cTn id="54" dur="1000"/>
                                        <p:tgtEl>
                                          <p:spTgt spid="7">
                                            <p:txEl>
                                              <p:pRg st="5" end="5"/>
                                            </p:txEl>
                                          </p:spTgt>
                                        </p:tgtEl>
                                      </p:cBhvr>
                                    </p:animEffect>
                                  </p:childTnLst>
                                </p:cTn>
                              </p:par>
                            </p:childTnLst>
                          </p:cTn>
                        </p:par>
                        <p:par>
                          <p:cTn id="55" fill="hold">
                            <p:stCondLst>
                              <p:cond delay="1000"/>
                            </p:stCondLst>
                            <p:childTnLst>
                              <p:par>
                                <p:cTn id="56" presetID="10" presetClass="entr" presetSubtype="0" fill="hold" nodeType="afterEffect">
                                  <p:stCondLst>
                                    <p:cond delay="0"/>
                                  </p:stCondLst>
                                  <p:childTnLst>
                                    <p:set>
                                      <p:cBhvr>
                                        <p:cTn id="57" dur="1" fill="hold">
                                          <p:stCondLst>
                                            <p:cond delay="0"/>
                                          </p:stCondLst>
                                        </p:cTn>
                                        <p:tgtEl>
                                          <p:spTgt spid="8195"/>
                                        </p:tgtEl>
                                        <p:attrNameLst>
                                          <p:attrName>style.visibility</p:attrName>
                                        </p:attrNameLst>
                                      </p:cBhvr>
                                      <p:to>
                                        <p:strVal val="visible"/>
                                      </p:to>
                                    </p:set>
                                    <p:animEffect transition="in" filter="fade">
                                      <p:cBhvr>
                                        <p:cTn id="58" dur="1000"/>
                                        <p:tgtEl>
                                          <p:spTgt spid="8195"/>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xit" presetSubtype="0" fill="hold" grpId="0" nodeType="clickEffect">
                                  <p:stCondLst>
                                    <p:cond delay="0"/>
                                  </p:stCondLst>
                                  <p:childTnLst>
                                    <p:animEffect transition="out" filter="fade">
                                      <p:cBhvr>
                                        <p:cTn id="62" dur="1000"/>
                                        <p:tgtEl>
                                          <p:spTgt spid="4">
                                            <p:txEl>
                                              <p:pRg st="0" end="0"/>
                                            </p:txEl>
                                          </p:spTgt>
                                        </p:tgtEl>
                                      </p:cBhvr>
                                    </p:animEffect>
                                    <p:set>
                                      <p:cBhvr>
                                        <p:cTn id="63" dur="1" fill="hold">
                                          <p:stCondLst>
                                            <p:cond delay="999"/>
                                          </p:stCondLst>
                                        </p:cTn>
                                        <p:tgtEl>
                                          <p:spTgt spid="4">
                                            <p:txEl>
                                              <p:pRg st="0" end="0"/>
                                            </p:txEl>
                                          </p:spTgt>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1000"/>
                                        <p:tgtEl>
                                          <p:spTgt spid="4">
                                            <p:txEl>
                                              <p:pRg st="1" end="1"/>
                                            </p:txEl>
                                          </p:spTgt>
                                        </p:tgtEl>
                                      </p:cBhvr>
                                    </p:animEffect>
                                    <p:set>
                                      <p:cBhvr>
                                        <p:cTn id="66" dur="1" fill="hold">
                                          <p:stCondLst>
                                            <p:cond delay="999"/>
                                          </p:stCondLst>
                                        </p:cTn>
                                        <p:tgtEl>
                                          <p:spTgt spid="4">
                                            <p:txEl>
                                              <p:pRg st="1" end="1"/>
                                            </p:txEl>
                                          </p:spTgt>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1000"/>
                                        <p:tgtEl>
                                          <p:spTgt spid="4">
                                            <p:txEl>
                                              <p:pRg st="2" end="2"/>
                                            </p:txEl>
                                          </p:spTgt>
                                        </p:tgtEl>
                                      </p:cBhvr>
                                    </p:animEffect>
                                    <p:set>
                                      <p:cBhvr>
                                        <p:cTn id="69" dur="1" fill="hold">
                                          <p:stCondLst>
                                            <p:cond delay="999"/>
                                          </p:stCondLst>
                                        </p:cTn>
                                        <p:tgtEl>
                                          <p:spTgt spid="4">
                                            <p:txEl>
                                              <p:pRg st="2" end="2"/>
                                            </p:txEl>
                                          </p:spTgt>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00"/>
                                        <p:tgtEl>
                                          <p:spTgt spid="4">
                                            <p:txEl>
                                              <p:pRg st="3" end="3"/>
                                            </p:txEl>
                                          </p:spTgt>
                                        </p:tgtEl>
                                      </p:cBhvr>
                                    </p:animEffect>
                                    <p:set>
                                      <p:cBhvr>
                                        <p:cTn id="72" dur="1" fill="hold">
                                          <p:stCondLst>
                                            <p:cond delay="999"/>
                                          </p:stCondLst>
                                        </p:cTn>
                                        <p:tgtEl>
                                          <p:spTgt spid="4">
                                            <p:txEl>
                                              <p:pRg st="3" end="3"/>
                                            </p:txEl>
                                          </p:spTgt>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4">
                                            <p:txEl>
                                              <p:pRg st="4" end="4"/>
                                            </p:txEl>
                                          </p:spTgt>
                                        </p:tgtEl>
                                      </p:cBhvr>
                                    </p:animEffect>
                                    <p:set>
                                      <p:cBhvr>
                                        <p:cTn id="75" dur="1" fill="hold">
                                          <p:stCondLst>
                                            <p:cond delay="999"/>
                                          </p:stCondLst>
                                        </p:cTn>
                                        <p:tgtEl>
                                          <p:spTgt spid="4">
                                            <p:txEl>
                                              <p:pRg st="4" end="4"/>
                                            </p:txEl>
                                          </p:spTgt>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7">
                                            <p:txEl>
                                              <p:pRg st="0" end="0"/>
                                            </p:txEl>
                                          </p:spTgt>
                                        </p:tgtEl>
                                      </p:cBhvr>
                                    </p:animEffect>
                                    <p:set>
                                      <p:cBhvr>
                                        <p:cTn id="78" dur="1" fill="hold">
                                          <p:stCondLst>
                                            <p:cond delay="999"/>
                                          </p:stCondLst>
                                        </p:cTn>
                                        <p:tgtEl>
                                          <p:spTgt spid="7">
                                            <p:txEl>
                                              <p:pRg st="0" end="0"/>
                                            </p:txEl>
                                          </p:spTgt>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1000"/>
                                        <p:tgtEl>
                                          <p:spTgt spid="7">
                                            <p:txEl>
                                              <p:pRg st="1" end="1"/>
                                            </p:txEl>
                                          </p:spTgt>
                                        </p:tgtEl>
                                      </p:cBhvr>
                                    </p:animEffect>
                                    <p:set>
                                      <p:cBhvr>
                                        <p:cTn id="81" dur="1" fill="hold">
                                          <p:stCondLst>
                                            <p:cond delay="999"/>
                                          </p:stCondLst>
                                        </p:cTn>
                                        <p:tgtEl>
                                          <p:spTgt spid="7">
                                            <p:txEl>
                                              <p:pRg st="1" end="1"/>
                                            </p:txEl>
                                          </p:spTgt>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7">
                                            <p:txEl>
                                              <p:pRg st="2" end="2"/>
                                            </p:txEl>
                                          </p:spTgt>
                                        </p:tgtEl>
                                      </p:cBhvr>
                                    </p:animEffect>
                                    <p:set>
                                      <p:cBhvr>
                                        <p:cTn id="84" dur="1" fill="hold">
                                          <p:stCondLst>
                                            <p:cond delay="999"/>
                                          </p:stCondLst>
                                        </p:cTn>
                                        <p:tgtEl>
                                          <p:spTgt spid="7">
                                            <p:txEl>
                                              <p:pRg st="2" end="2"/>
                                            </p:txEl>
                                          </p:spTgt>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7">
                                            <p:txEl>
                                              <p:pRg st="3" end="3"/>
                                            </p:txEl>
                                          </p:spTgt>
                                        </p:tgtEl>
                                      </p:cBhvr>
                                    </p:animEffect>
                                    <p:set>
                                      <p:cBhvr>
                                        <p:cTn id="87" dur="1" fill="hold">
                                          <p:stCondLst>
                                            <p:cond delay="999"/>
                                          </p:stCondLst>
                                        </p:cTn>
                                        <p:tgtEl>
                                          <p:spTgt spid="7">
                                            <p:txEl>
                                              <p:pRg st="3" end="3"/>
                                            </p:txEl>
                                          </p:spTgt>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7">
                                            <p:txEl>
                                              <p:pRg st="4" end="4"/>
                                            </p:txEl>
                                          </p:spTgt>
                                        </p:tgtEl>
                                      </p:cBhvr>
                                    </p:animEffect>
                                    <p:set>
                                      <p:cBhvr>
                                        <p:cTn id="90" dur="1" fill="hold">
                                          <p:stCondLst>
                                            <p:cond delay="999"/>
                                          </p:stCondLst>
                                        </p:cTn>
                                        <p:tgtEl>
                                          <p:spTgt spid="7">
                                            <p:txEl>
                                              <p:pRg st="4" end="4"/>
                                            </p:txEl>
                                          </p:spTgt>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1000"/>
                                        <p:tgtEl>
                                          <p:spTgt spid="7">
                                            <p:txEl>
                                              <p:pRg st="5" end="5"/>
                                            </p:txEl>
                                          </p:spTgt>
                                        </p:tgtEl>
                                      </p:cBhvr>
                                    </p:animEffect>
                                    <p:set>
                                      <p:cBhvr>
                                        <p:cTn id="93" dur="1" fill="hold">
                                          <p:stCondLst>
                                            <p:cond delay="999"/>
                                          </p:stCondLst>
                                        </p:cTn>
                                        <p:tgtEl>
                                          <p:spTgt spid="7">
                                            <p:txEl>
                                              <p:pRg st="5" end="5"/>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allAtOnce"/>
      <p:bldP spid="4" grpId="0" uiExpand="1" build="allAtOnce"/>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 name="Picture 11"/>
          <p:cNvPicPr>
            <a:picLocks noChangeAspect="1" noChangeArrowheads="1"/>
          </p:cNvPicPr>
          <p:nvPr/>
        </p:nvPicPr>
        <p:blipFill>
          <a:blip r:embed="rId4" cstate="print"/>
          <a:srcRect t="2740" r="5833"/>
          <a:stretch>
            <a:fillRect/>
          </a:stretch>
        </p:blipFill>
        <p:spPr bwMode="auto">
          <a:xfrm>
            <a:off x="0" y="0"/>
            <a:ext cx="10154634" cy="6890773"/>
          </a:xfrm>
          <a:prstGeom prst="rect">
            <a:avLst/>
          </a:prstGeom>
          <a:noFill/>
          <a:ln w="9525">
            <a:noFill/>
            <a:miter lim="800000"/>
            <a:headEnd/>
            <a:tailEnd/>
          </a:ln>
          <a:effectLst/>
        </p:spPr>
      </p:pic>
      <p:sp>
        <p:nvSpPr>
          <p:cNvPr id="5" name="Rectangle 4"/>
          <p:cNvSpPr/>
          <p:nvPr/>
        </p:nvSpPr>
        <p:spPr>
          <a:xfrm>
            <a:off x="0" y="0"/>
            <a:ext cx="9144000" cy="6858000"/>
          </a:xfrm>
          <a:prstGeom prst="rect">
            <a:avLst/>
          </a:prstGeom>
          <a:solidFill>
            <a:schemeClr val="bg2">
              <a:lumMod val="90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p:cNvSpPr/>
          <p:nvPr/>
        </p:nvSpPr>
        <p:spPr>
          <a:xfrm>
            <a:off x="152400" y="3124200"/>
            <a:ext cx="8458200" cy="28263071"/>
          </a:xfrm>
          <a:prstGeom prst="rect">
            <a:avLst/>
          </a:prstGeom>
        </p:spPr>
        <p:txBody>
          <a:bodyPr wrap="square">
            <a:spAutoFit/>
          </a:bodyPr>
          <a:lstStyle/>
          <a:p>
            <a:pPr algn="ctr">
              <a:lnSpc>
                <a:spcPct val="150000"/>
              </a:lnSpc>
            </a:pPr>
            <a:r>
              <a:rPr lang="en-US" sz="3100" i="1" dirty="0" smtClean="0">
                <a:ln>
                  <a:solidFill>
                    <a:schemeClr val="tx1"/>
                  </a:solidFill>
                </a:ln>
                <a:solidFill>
                  <a:schemeClr val="tx1">
                    <a:lumMod val="95000"/>
                    <a:lumOff val="5000"/>
                  </a:schemeClr>
                </a:solidFill>
              </a:rPr>
              <a:t>“</a:t>
            </a:r>
            <a:r>
              <a:rPr lang="en-US" sz="3100" i="1" dirty="0" smtClean="0">
                <a:ln>
                  <a:solidFill>
                    <a:schemeClr val="tx1"/>
                  </a:solidFill>
                </a:ln>
              </a:rPr>
              <a:t>How is thankfulness expressed</a:t>
            </a:r>
          </a:p>
          <a:p>
            <a:pPr algn="ctr">
              <a:lnSpc>
                <a:spcPct val="150000"/>
              </a:lnSpc>
            </a:pPr>
            <a:r>
              <a:rPr lang="en-US" sz="3100" i="1" dirty="0" smtClean="0">
                <a:ln>
                  <a:solidFill>
                    <a:schemeClr val="tx1"/>
                  </a:solidFill>
                </a:ln>
              </a:rPr>
              <a:t> for the intrepid handcart pioneers who, </a:t>
            </a:r>
          </a:p>
          <a:p>
            <a:pPr algn="ctr">
              <a:lnSpc>
                <a:spcPct val="150000"/>
              </a:lnSpc>
            </a:pPr>
            <a:r>
              <a:rPr lang="en-US" sz="3100" i="1" dirty="0" smtClean="0">
                <a:ln>
                  <a:solidFill>
                    <a:schemeClr val="tx1"/>
                  </a:solidFill>
                </a:ln>
              </a:rPr>
              <a:t>by their own brute strength, </a:t>
            </a:r>
          </a:p>
          <a:p>
            <a:pPr algn="ctr">
              <a:lnSpc>
                <a:spcPct val="150000"/>
              </a:lnSpc>
            </a:pPr>
            <a:r>
              <a:rPr lang="en-US" sz="3100" i="1" dirty="0" smtClean="0">
                <a:ln>
                  <a:solidFill>
                    <a:schemeClr val="tx1"/>
                  </a:solidFill>
                </a:ln>
              </a:rPr>
              <a:t>pulled their meager belongings in handcarts </a:t>
            </a:r>
          </a:p>
          <a:p>
            <a:pPr algn="ctr">
              <a:lnSpc>
                <a:spcPct val="150000"/>
              </a:lnSpc>
            </a:pPr>
            <a:r>
              <a:rPr lang="en-US" sz="3100" i="1" dirty="0" smtClean="0">
                <a:ln>
                  <a:solidFill>
                    <a:schemeClr val="tx1"/>
                  </a:solidFill>
                </a:ln>
              </a:rPr>
              <a:t>across the scorching plains and </a:t>
            </a:r>
          </a:p>
          <a:p>
            <a:pPr algn="ctr">
              <a:lnSpc>
                <a:spcPct val="150000"/>
              </a:lnSpc>
            </a:pPr>
            <a:r>
              <a:rPr lang="en-US" sz="3100" i="1" dirty="0" smtClean="0">
                <a:ln>
                  <a:solidFill>
                    <a:schemeClr val="tx1"/>
                  </a:solidFill>
                </a:ln>
              </a:rPr>
              <a:t>through the snows of the high mountain passes</a:t>
            </a:r>
          </a:p>
          <a:p>
            <a:pPr algn="ctr">
              <a:lnSpc>
                <a:spcPct val="150000"/>
              </a:lnSpc>
            </a:pPr>
            <a:r>
              <a:rPr lang="en-US" sz="3100" i="1" dirty="0" smtClean="0">
                <a:ln>
                  <a:solidFill>
                    <a:schemeClr val="tx1"/>
                  </a:solidFill>
                </a:ln>
              </a:rPr>
              <a:t> to escape persecution and</a:t>
            </a:r>
          </a:p>
          <a:p>
            <a:pPr algn="ctr">
              <a:lnSpc>
                <a:spcPct val="150000"/>
              </a:lnSpc>
            </a:pPr>
            <a:r>
              <a:rPr lang="en-US" sz="3100" i="1" dirty="0" smtClean="0">
                <a:ln>
                  <a:solidFill>
                    <a:schemeClr val="tx1"/>
                  </a:solidFill>
                </a:ln>
              </a:rPr>
              <a:t> find peaceful worship in these valleys? ”</a:t>
            </a:r>
            <a:endParaRPr lang="en-US" sz="3100" i="1" dirty="0" smtClean="0">
              <a:ln>
                <a:solidFill>
                  <a:schemeClr val="tx1"/>
                </a:solidFill>
              </a:ln>
              <a:solidFill>
                <a:schemeClr val="tx1">
                  <a:lumMod val="95000"/>
                  <a:lumOff val="5000"/>
                </a:schemeClr>
              </a:solidFill>
            </a:endParaRPr>
          </a:p>
          <a:p>
            <a:pPr algn="ctr">
              <a:lnSpc>
                <a:spcPct val="150000"/>
              </a:lnSpc>
            </a:pPr>
            <a:r>
              <a:rPr lang="en-US" sz="2000" i="1" dirty="0" smtClean="0">
                <a:ln>
                  <a:solidFill>
                    <a:schemeClr val="tx1"/>
                  </a:solidFill>
                </a:ln>
              </a:rPr>
              <a:t>		</a:t>
            </a:r>
            <a:r>
              <a:rPr lang="en-US" sz="2000" b="1" i="1" dirty="0" smtClean="0">
                <a:ln>
                  <a:solidFill>
                    <a:schemeClr val="tx1"/>
                  </a:solidFill>
                </a:ln>
                <a:latin typeface="Tempus Sans ITC" pitchFamily="82" charset="0"/>
              </a:rPr>
              <a:t>- James E. Faust</a:t>
            </a:r>
            <a:endParaRPr lang="en-US" sz="2000" b="1" i="1"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i="1" dirty="0" smtClean="0">
              <a:ln>
                <a:solidFill>
                  <a:schemeClr val="tx1"/>
                </a:solidFill>
              </a:ln>
              <a:solidFill>
                <a:schemeClr val="tx1">
                  <a:lumMod val="95000"/>
                  <a:lumOff val="5000"/>
                </a:schemeClr>
              </a:solidFill>
            </a:endParaRPr>
          </a:p>
          <a:p>
            <a:pPr algn="ctr">
              <a:lnSpc>
                <a:spcPct val="150000"/>
              </a:lnSpc>
            </a:pPr>
            <a:endParaRPr lang="en-US" sz="2000" i="1" dirty="0" smtClean="0">
              <a:ln>
                <a:solidFill>
                  <a:schemeClr val="tx1"/>
                </a:solidFill>
              </a:ln>
            </a:endParaRPr>
          </a:p>
          <a:p>
            <a:pPr algn="ctr">
              <a:lnSpc>
                <a:spcPct val="150000"/>
              </a:lnSpc>
            </a:pPr>
            <a:r>
              <a:rPr lang="en-US" sz="3100" i="1" dirty="0" smtClean="0">
                <a:ln>
                  <a:solidFill>
                    <a:schemeClr val="tx1"/>
                  </a:solidFill>
                </a:ln>
              </a:rPr>
              <a:t>“The passage of time dims our memories </a:t>
            </a:r>
          </a:p>
          <a:p>
            <a:pPr algn="ctr">
              <a:lnSpc>
                <a:spcPct val="150000"/>
              </a:lnSpc>
            </a:pPr>
            <a:r>
              <a:rPr lang="en-US" sz="3100" i="1" dirty="0" smtClean="0">
                <a:ln>
                  <a:solidFill>
                    <a:schemeClr val="tx1"/>
                  </a:solidFill>
                </a:ln>
              </a:rPr>
              <a:t>and diminishes our appreciation </a:t>
            </a:r>
          </a:p>
          <a:p>
            <a:pPr algn="ctr">
              <a:lnSpc>
                <a:spcPct val="150000"/>
              </a:lnSpc>
            </a:pPr>
            <a:r>
              <a:rPr lang="en-US" sz="3100" i="1" dirty="0" smtClean="0">
                <a:ln>
                  <a:solidFill>
                    <a:schemeClr val="tx1"/>
                  </a:solidFill>
                </a:ln>
              </a:rPr>
              <a:t>for those who walked the path of pain, </a:t>
            </a:r>
          </a:p>
          <a:p>
            <a:pPr algn="ctr">
              <a:lnSpc>
                <a:spcPct val="150000"/>
              </a:lnSpc>
            </a:pPr>
            <a:r>
              <a:rPr lang="en-US" sz="3000" i="1" dirty="0" smtClean="0">
                <a:ln>
                  <a:solidFill>
                    <a:schemeClr val="tx1"/>
                  </a:solidFill>
                </a:ln>
              </a:rPr>
              <a:t>leaving behind a tear-marked trail </a:t>
            </a:r>
          </a:p>
          <a:p>
            <a:pPr algn="ctr">
              <a:lnSpc>
                <a:spcPct val="150000"/>
              </a:lnSpc>
            </a:pPr>
            <a:r>
              <a:rPr lang="en-US" sz="3000" i="1" dirty="0" smtClean="0">
                <a:ln>
                  <a:solidFill>
                    <a:schemeClr val="tx1"/>
                  </a:solidFill>
                </a:ln>
              </a:rPr>
              <a:t>of nameless graves</a:t>
            </a:r>
            <a:r>
              <a:rPr lang="en-US" sz="3100" i="1" dirty="0" smtClean="0">
                <a:ln>
                  <a:solidFill>
                    <a:schemeClr val="tx1"/>
                  </a:solidFill>
                </a:ln>
              </a:rPr>
              <a:t>.</a:t>
            </a:r>
          </a:p>
          <a:p>
            <a:pPr algn="ctr">
              <a:lnSpc>
                <a:spcPct val="150000"/>
              </a:lnSpc>
            </a:pPr>
            <a:r>
              <a:rPr lang="en-US" sz="3100" i="1" dirty="0" smtClean="0">
                <a:ln>
                  <a:solidFill>
                    <a:schemeClr val="tx1"/>
                  </a:solidFill>
                </a:ln>
              </a:rPr>
              <a:t> But what of today’s challenges?</a:t>
            </a:r>
          </a:p>
          <a:p>
            <a:pPr algn="ctr">
              <a:lnSpc>
                <a:spcPct val="150000"/>
              </a:lnSpc>
            </a:pPr>
            <a:r>
              <a:rPr lang="en-US" sz="3100" i="1" dirty="0" smtClean="0">
                <a:ln>
                  <a:solidFill>
                    <a:schemeClr val="tx1"/>
                  </a:solidFill>
                </a:ln>
              </a:rPr>
              <a:t> Are there no rocky roads to travel, </a:t>
            </a:r>
          </a:p>
          <a:p>
            <a:pPr algn="ctr">
              <a:lnSpc>
                <a:spcPct val="150000"/>
              </a:lnSpc>
            </a:pPr>
            <a:r>
              <a:rPr lang="en-US" sz="3100" i="1" dirty="0" smtClean="0">
                <a:ln>
                  <a:solidFill>
                    <a:schemeClr val="tx1"/>
                  </a:solidFill>
                </a:ln>
              </a:rPr>
              <a:t>no rugged mountains to climb, no chasms to cross,</a:t>
            </a:r>
          </a:p>
          <a:p>
            <a:pPr algn="ctr">
              <a:lnSpc>
                <a:spcPct val="150000"/>
              </a:lnSpc>
            </a:pPr>
            <a:r>
              <a:rPr lang="en-US" sz="3100" i="1" dirty="0" smtClean="0">
                <a:ln>
                  <a:solidFill>
                    <a:schemeClr val="tx1"/>
                  </a:solidFill>
                </a:ln>
              </a:rPr>
              <a:t> no trails to blaze, no rivers to ford? </a:t>
            </a:r>
          </a:p>
          <a:p>
            <a:pPr algn="ctr">
              <a:lnSpc>
                <a:spcPct val="150000"/>
              </a:lnSpc>
            </a:pPr>
            <a:r>
              <a:rPr lang="en-US" sz="3100" i="1" dirty="0" smtClean="0">
                <a:ln>
                  <a:solidFill>
                    <a:schemeClr val="tx1"/>
                  </a:solidFill>
                </a:ln>
              </a:rPr>
              <a:t>Or is there a very present need</a:t>
            </a:r>
          </a:p>
          <a:p>
            <a:pPr algn="ctr">
              <a:lnSpc>
                <a:spcPct val="150000"/>
              </a:lnSpc>
            </a:pPr>
            <a:r>
              <a:rPr lang="en-US" sz="3100" i="1" dirty="0" smtClean="0">
                <a:ln>
                  <a:solidFill>
                    <a:schemeClr val="tx1"/>
                  </a:solidFill>
                </a:ln>
              </a:rPr>
              <a:t> for that pioneer spirit to guide us?"</a:t>
            </a:r>
            <a:r>
              <a:rPr lang="en-US" sz="2800" i="1" dirty="0" smtClean="0">
                <a:ln>
                  <a:solidFill>
                    <a:schemeClr val="tx1"/>
                  </a:solidFill>
                </a:ln>
              </a:rPr>
              <a:t/>
            </a:r>
            <a:br>
              <a:rPr lang="en-US" sz="2800" i="1" dirty="0" smtClean="0">
                <a:ln>
                  <a:solidFill>
                    <a:schemeClr val="tx1"/>
                  </a:solidFill>
                </a:ln>
              </a:rPr>
            </a:br>
            <a:r>
              <a:rPr lang="en-US" sz="2000" i="1" dirty="0" smtClean="0">
                <a:ln>
                  <a:solidFill>
                    <a:schemeClr val="tx1"/>
                  </a:solidFill>
                </a:ln>
              </a:rPr>
              <a:t>		</a:t>
            </a:r>
            <a:r>
              <a:rPr lang="en-US" sz="2000" b="1" i="1" dirty="0" smtClean="0">
                <a:ln>
                  <a:solidFill>
                    <a:schemeClr val="tx1"/>
                  </a:solidFill>
                </a:ln>
                <a:latin typeface="Tempus Sans ITC" pitchFamily="82" charset="0"/>
              </a:rPr>
              <a:t>- Thomas S. Monson</a:t>
            </a:r>
            <a:endParaRPr lang="en-US" sz="2000" b="1" i="1"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dirty="0" smtClean="0">
              <a:ln>
                <a:solidFill>
                  <a:schemeClr val="tx1"/>
                </a:solidFill>
              </a:ln>
              <a:solidFill>
                <a:schemeClr val="tx1">
                  <a:lumMod val="95000"/>
                  <a:lumOff val="5000"/>
                </a:schemeClr>
              </a:solidFill>
              <a:latin typeface="Tempus Sans ITC" pitchFamily="82" charset="0"/>
            </a:endParaRPr>
          </a:p>
          <a:p>
            <a:pPr algn="ctr">
              <a:lnSpc>
                <a:spcPct val="150000"/>
              </a:lnSpc>
            </a:pPr>
            <a:endParaRPr lang="en-US" sz="2000" i="1" dirty="0" smtClean="0">
              <a:ln>
                <a:solidFill>
                  <a:schemeClr val="tx1"/>
                </a:solidFill>
              </a:ln>
              <a:solidFill>
                <a:schemeClr val="tx1">
                  <a:lumMod val="95000"/>
                  <a:lumOff val="5000"/>
                </a:schemeClr>
              </a:solidFill>
            </a:endParaRPr>
          </a:p>
          <a:p>
            <a:pPr algn="ctr">
              <a:lnSpc>
                <a:spcPct val="150000"/>
              </a:lnSpc>
            </a:pPr>
            <a:r>
              <a:rPr lang="en-US" sz="3100" i="1" dirty="0" smtClean="0">
                <a:ln>
                  <a:solidFill>
                    <a:schemeClr val="tx1"/>
                  </a:solidFill>
                </a:ln>
              </a:rPr>
              <a:t>“There is something about reviewing</a:t>
            </a:r>
          </a:p>
          <a:p>
            <a:pPr algn="ctr">
              <a:lnSpc>
                <a:spcPct val="150000"/>
              </a:lnSpc>
            </a:pPr>
            <a:r>
              <a:rPr lang="en-US" sz="3100" i="1" dirty="0" smtClean="0">
                <a:ln>
                  <a:solidFill>
                    <a:schemeClr val="tx1"/>
                  </a:solidFill>
                </a:ln>
              </a:rPr>
              <a:t> the lessons of the past to prepare us to face</a:t>
            </a:r>
          </a:p>
          <a:p>
            <a:pPr algn="ctr">
              <a:lnSpc>
                <a:spcPct val="150000"/>
              </a:lnSpc>
            </a:pPr>
            <a:r>
              <a:rPr lang="en-US" sz="3100" i="1" dirty="0" smtClean="0">
                <a:ln>
                  <a:solidFill>
                    <a:schemeClr val="tx1"/>
                  </a:solidFill>
                </a:ln>
              </a:rPr>
              <a:t> the challenges of the future. </a:t>
            </a:r>
          </a:p>
          <a:p>
            <a:pPr algn="ctr">
              <a:lnSpc>
                <a:spcPct val="150000"/>
              </a:lnSpc>
            </a:pPr>
            <a:r>
              <a:rPr lang="en-US" sz="3100" i="1" dirty="0" smtClean="0">
                <a:ln>
                  <a:solidFill>
                    <a:schemeClr val="tx1"/>
                  </a:solidFill>
                </a:ln>
              </a:rPr>
              <a:t>What a glorious legacy of </a:t>
            </a:r>
          </a:p>
          <a:p>
            <a:pPr algn="ctr">
              <a:lnSpc>
                <a:spcPct val="150000"/>
              </a:lnSpc>
            </a:pPr>
            <a:r>
              <a:rPr lang="en-US" sz="3100" i="1" dirty="0" smtClean="0">
                <a:ln>
                  <a:solidFill>
                    <a:schemeClr val="tx1"/>
                  </a:solidFill>
                </a:ln>
              </a:rPr>
              <a:t>faith, courage, and ingenuity </a:t>
            </a:r>
          </a:p>
          <a:p>
            <a:pPr algn="ctr">
              <a:lnSpc>
                <a:spcPct val="150000"/>
              </a:lnSpc>
            </a:pPr>
            <a:r>
              <a:rPr lang="en-US" sz="3100" i="1" dirty="0" smtClean="0">
                <a:ln>
                  <a:solidFill>
                    <a:schemeClr val="tx1"/>
                  </a:solidFill>
                </a:ln>
              </a:rPr>
              <a:t>those noble early Mormon pioneers</a:t>
            </a:r>
          </a:p>
          <a:p>
            <a:pPr algn="ctr">
              <a:lnSpc>
                <a:spcPct val="150000"/>
              </a:lnSpc>
            </a:pPr>
            <a:r>
              <a:rPr lang="en-US" sz="3100" i="1" dirty="0" smtClean="0">
                <a:ln>
                  <a:solidFill>
                    <a:schemeClr val="tx1"/>
                  </a:solidFill>
                </a:ln>
              </a:rPr>
              <a:t> have left for us to build upon.”</a:t>
            </a:r>
            <a:r>
              <a:rPr lang="en-US" sz="2800" i="1" dirty="0" smtClean="0">
                <a:ln>
                  <a:solidFill>
                    <a:schemeClr val="tx1"/>
                  </a:solidFill>
                </a:ln>
              </a:rPr>
              <a:t/>
            </a:r>
            <a:br>
              <a:rPr lang="en-US" sz="2800" i="1" dirty="0" smtClean="0">
                <a:ln>
                  <a:solidFill>
                    <a:schemeClr val="tx1"/>
                  </a:solidFill>
                </a:ln>
              </a:rPr>
            </a:br>
            <a:r>
              <a:rPr lang="en-US" sz="2000" i="1" dirty="0" smtClean="0">
                <a:ln>
                  <a:solidFill>
                    <a:schemeClr val="tx1"/>
                  </a:solidFill>
                </a:ln>
              </a:rPr>
              <a:t>	</a:t>
            </a:r>
            <a:r>
              <a:rPr lang="en-US" sz="2000" b="1" i="1" dirty="0" smtClean="0">
                <a:ln>
                  <a:solidFill>
                    <a:schemeClr val="tx1"/>
                  </a:solidFill>
                </a:ln>
                <a:latin typeface="Tempus Sans ITC" pitchFamily="82" charset="0"/>
              </a:rPr>
              <a:t>		- Tom Perry</a:t>
            </a:r>
          </a:p>
          <a:p>
            <a:pPr algn="ctr">
              <a:lnSpc>
                <a:spcPct val="150000"/>
              </a:lnSpc>
            </a:pPr>
            <a:endParaRPr lang="en-US" sz="2000" b="1" i="1" dirty="0" smtClean="0">
              <a:ln>
                <a:solidFill>
                  <a:schemeClr val="tx1"/>
                </a:solidFill>
              </a:ln>
              <a:latin typeface="Tempus Sans ITC" pitchFamily="82" charset="0"/>
            </a:endParaRPr>
          </a:p>
          <a:p>
            <a:pPr algn="ctr">
              <a:lnSpc>
                <a:spcPct val="150000"/>
              </a:lnSpc>
            </a:pPr>
            <a:endParaRPr lang="en-US" sz="2000" b="1" i="1" dirty="0" smtClean="0">
              <a:ln>
                <a:solidFill>
                  <a:schemeClr val="tx1"/>
                </a:solidFill>
              </a:ln>
              <a:latin typeface="Tempus Sans ITC" pitchFamily="82" charset="0"/>
            </a:endParaRPr>
          </a:p>
          <a:p>
            <a:pPr algn="ctr">
              <a:lnSpc>
                <a:spcPct val="150000"/>
              </a:lnSpc>
            </a:pPr>
            <a:r>
              <a:rPr lang="en-US" sz="3200" i="1" dirty="0" smtClean="0">
                <a:ln>
                  <a:solidFill>
                    <a:schemeClr val="tx1"/>
                  </a:solidFill>
                </a:ln>
              </a:rPr>
              <a:t>“</a:t>
            </a:r>
            <a:r>
              <a:rPr lang="en-US" sz="3100" i="1" dirty="0" smtClean="0">
                <a:ln>
                  <a:solidFill>
                    <a:schemeClr val="tx1"/>
                  </a:solidFill>
                </a:ln>
              </a:rPr>
              <a:t>Years from now your grandchildren </a:t>
            </a:r>
          </a:p>
          <a:p>
            <a:pPr algn="ctr">
              <a:lnSpc>
                <a:spcPct val="150000"/>
              </a:lnSpc>
            </a:pPr>
            <a:r>
              <a:rPr lang="en-US" sz="3100" i="1" dirty="0" smtClean="0">
                <a:ln>
                  <a:solidFill>
                    <a:schemeClr val="tx1"/>
                  </a:solidFill>
                </a:ln>
              </a:rPr>
              <a:t>will tell with amazement </a:t>
            </a:r>
          </a:p>
          <a:p>
            <a:pPr algn="ctr">
              <a:lnSpc>
                <a:spcPct val="150000"/>
              </a:lnSpc>
            </a:pPr>
            <a:r>
              <a:rPr lang="en-US" sz="3100" i="1" dirty="0" smtClean="0">
                <a:ln>
                  <a:solidFill>
                    <a:schemeClr val="tx1"/>
                  </a:solidFill>
                </a:ln>
              </a:rPr>
              <a:t>stories of your choices which changed their lives. You will be called their pioneers. </a:t>
            </a:r>
          </a:p>
          <a:p>
            <a:pPr algn="ctr">
              <a:lnSpc>
                <a:spcPct val="150000"/>
              </a:lnSpc>
            </a:pPr>
            <a:r>
              <a:rPr lang="en-US" sz="3100" i="1" dirty="0" smtClean="0">
                <a:ln>
                  <a:solidFill>
                    <a:schemeClr val="tx1"/>
                  </a:solidFill>
                </a:ln>
              </a:rPr>
              <a:t>Have you ever thought</a:t>
            </a:r>
          </a:p>
          <a:p>
            <a:pPr algn="ctr">
              <a:lnSpc>
                <a:spcPct val="150000"/>
              </a:lnSpc>
            </a:pPr>
            <a:r>
              <a:rPr lang="en-US" sz="3100" i="1" dirty="0" smtClean="0">
                <a:ln>
                  <a:solidFill>
                    <a:schemeClr val="tx1"/>
                  </a:solidFill>
                </a:ln>
              </a:rPr>
              <a:t> that as you step into the unknown </a:t>
            </a:r>
          </a:p>
          <a:p>
            <a:pPr algn="ctr">
              <a:lnSpc>
                <a:spcPct val="150000"/>
              </a:lnSpc>
            </a:pPr>
            <a:r>
              <a:rPr lang="en-US" sz="3100" i="1" dirty="0" smtClean="0">
                <a:ln>
                  <a:solidFill>
                    <a:schemeClr val="tx1"/>
                  </a:solidFill>
                </a:ln>
              </a:rPr>
              <a:t>you are showing others the way? "</a:t>
            </a:r>
          </a:p>
          <a:p>
            <a:pPr algn="ctr">
              <a:lnSpc>
                <a:spcPct val="150000"/>
              </a:lnSpc>
            </a:pPr>
            <a:r>
              <a:rPr lang="en-US" sz="2000" b="1" i="1" dirty="0" smtClean="0">
                <a:ln>
                  <a:solidFill>
                    <a:schemeClr val="tx1"/>
                  </a:solidFill>
                </a:ln>
                <a:latin typeface="Tempus Sans ITC" pitchFamily="82" charset="0"/>
              </a:rPr>
              <a:t>			- Bonnie </a:t>
            </a:r>
            <a:r>
              <a:rPr lang="en-US" sz="2000" b="1" i="1" dirty="0" err="1" smtClean="0">
                <a:ln>
                  <a:solidFill>
                    <a:schemeClr val="tx1"/>
                  </a:solidFill>
                </a:ln>
                <a:latin typeface="Tempus Sans ITC" pitchFamily="82" charset="0"/>
              </a:rPr>
              <a:t>Parkin</a:t>
            </a:r>
            <a:endParaRPr lang="en-US" sz="2000" i="1" dirty="0">
              <a:ln>
                <a:solidFill>
                  <a:schemeClr val="tx1"/>
                </a:solidFill>
              </a:ln>
              <a:latin typeface="Tempus Sans ITC" pitchFamily="82" charset="0"/>
            </a:endParaRPr>
          </a:p>
        </p:txBody>
      </p:sp>
      <p:sp>
        <p:nvSpPr>
          <p:cNvPr id="2" name="TextBox 1"/>
          <p:cNvSpPr txBox="1"/>
          <p:nvPr/>
        </p:nvSpPr>
        <p:spPr>
          <a:xfrm>
            <a:off x="0" y="0"/>
            <a:ext cx="9144000" cy="830997"/>
          </a:xfrm>
          <a:prstGeom prst="rect">
            <a:avLst/>
          </a:prstGeom>
          <a:noFill/>
        </p:spPr>
        <p:txBody>
          <a:bodyPr wrap="square" rtlCol="0">
            <a:spAutoFit/>
          </a:bodyPr>
          <a:lstStyle/>
          <a:p>
            <a:r>
              <a:rPr lang="en-US" sz="4800" b="1" dirty="0" smtClean="0">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4800" b="1" dirty="0">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9" name="03 The Old Pine Tree.mp3">
            <a:hlinkClick r:id="" action="ppaction://media"/>
          </p:cNvPr>
          <p:cNvPicPr>
            <a:picLocks noRot="1" noChangeAspect="1"/>
          </p:cNvPicPr>
          <p:nvPr>
            <a:audioFile r:link="rId1"/>
          </p:nvPr>
        </p:nvPicPr>
        <p:blipFill>
          <a:blip r:embed="rId5"/>
          <a:stretch>
            <a:fillRect/>
          </a:stretch>
        </p:blipFill>
        <p:spPr>
          <a:xfrm>
            <a:off x="9601200" y="4419600"/>
            <a:ext cx="244475" cy="244475"/>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1"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17928" fill="hold"/>
                                        <p:tgtEl>
                                          <p:spTgt spid="9"/>
                                        </p:tgtEl>
                                      </p:cBhvr>
                                    </p:cmd>
                                  </p:childTnLst>
                                </p:cTn>
                              </p:par>
                              <p:par>
                                <p:cTn id="11" presetID="10" presetClass="entr" presetSubtype="0" fill="hold" grpId="0" nodeType="withEffect">
                                  <p:stCondLst>
                                    <p:cond delay="20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2000"/>
                                        <p:tgtEl>
                                          <p:spTgt spid="5"/>
                                        </p:tgtEl>
                                      </p:cBhvr>
                                    </p:animEffect>
                                  </p:childTnLst>
                                </p:cTn>
                              </p:par>
                              <p:par>
                                <p:cTn id="14" presetID="10" presetClass="entr" presetSubtype="0" fill="hold" grpId="0" nodeType="withEffect">
                                  <p:stCondLst>
                                    <p:cond delay="200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3000"/>
                                        <p:tgtEl>
                                          <p:spTgt spid="4"/>
                                        </p:tgtEl>
                                      </p:cBhvr>
                                    </p:animEffect>
                                  </p:childTnLst>
                                </p:cTn>
                              </p:par>
                              <p:par>
                                <p:cTn id="17" presetID="64" presetClass="path" presetSubtype="0" fill="hold" grpId="1" nodeType="withEffect">
                                  <p:stCondLst>
                                    <p:cond delay="2000"/>
                                  </p:stCondLst>
                                  <p:childTnLst>
                                    <p:animMotion origin="layout" path="M -1.11022E-16 -0.00047 L -0.00417 -3.74098 " pathEditMode="relative" rAng="0" ptsTypes="AA">
                                      <p:cBhvr>
                                        <p:cTn id="18" dur="110000" fill="hold"/>
                                        <p:tgtEl>
                                          <p:spTgt spid="4"/>
                                        </p:tgtEl>
                                        <p:attrNameLst>
                                          <p:attrName>ppt_x</p:attrName>
                                          <p:attrName>ppt_y</p:attrName>
                                        </p:attrNameLst>
                                      </p:cBhvr>
                                      <p:rCtr x="-2" y="-1870"/>
                                    </p:animMotion>
                                  </p:childTnLst>
                                </p:cTn>
                              </p:par>
                              <p:par>
                                <p:cTn id="19" presetID="47" presetClass="exit" presetSubtype="0" fill="hold" grpId="0" nodeType="withEffect">
                                  <p:stCondLst>
                                    <p:cond delay="7000"/>
                                  </p:stCondLst>
                                  <p:childTnLst>
                                    <p:animEffect transition="out" filter="fade">
                                      <p:cBhvr>
                                        <p:cTn id="20" dur="3000"/>
                                        <p:tgtEl>
                                          <p:spTgt spid="2"/>
                                        </p:tgtEl>
                                      </p:cBhvr>
                                    </p:animEffect>
                                    <p:anim calcmode="lin" valueType="num">
                                      <p:cBhvr>
                                        <p:cTn id="21" dur="3000"/>
                                        <p:tgtEl>
                                          <p:spTgt spid="2"/>
                                        </p:tgtEl>
                                        <p:attrNameLst>
                                          <p:attrName>ppt_x</p:attrName>
                                        </p:attrNameLst>
                                      </p:cBhvr>
                                      <p:tavLst>
                                        <p:tav tm="0">
                                          <p:val>
                                            <p:strVal val="ppt_x"/>
                                          </p:val>
                                        </p:tav>
                                        <p:tav tm="100000">
                                          <p:val>
                                            <p:strVal val="ppt_x"/>
                                          </p:val>
                                        </p:tav>
                                      </p:tavLst>
                                    </p:anim>
                                    <p:anim calcmode="lin" valueType="num">
                                      <p:cBhvr>
                                        <p:cTn id="22" dur="3000"/>
                                        <p:tgtEl>
                                          <p:spTgt spid="2"/>
                                        </p:tgtEl>
                                        <p:attrNameLst>
                                          <p:attrName>ppt_y</p:attrName>
                                        </p:attrNameLst>
                                      </p:cBhvr>
                                      <p:tavLst>
                                        <p:tav tm="0">
                                          <p:val>
                                            <p:strVal val="ppt_y"/>
                                          </p:val>
                                        </p:tav>
                                        <p:tav tm="100000">
                                          <p:val>
                                            <p:strVal val="ppt_y-.1"/>
                                          </p:val>
                                        </p:tav>
                                      </p:tavLst>
                                    </p:anim>
                                    <p:set>
                                      <p:cBhvr>
                                        <p:cTn id="23" dur="1" fill="hold">
                                          <p:stCondLst>
                                            <p:cond delay="2999"/>
                                          </p:stCondLst>
                                        </p:cTn>
                                        <p:tgtEl>
                                          <p:spTgt spid="2"/>
                                        </p:tgtEl>
                                        <p:attrNameLst>
                                          <p:attrName>style.visibility</p:attrName>
                                        </p:attrNameLst>
                                      </p:cBhvr>
                                      <p:to>
                                        <p:strVal val="hidden"/>
                                      </p:to>
                                    </p:set>
                                  </p:childTnLst>
                                </p:cTn>
                              </p:par>
                              <p:par>
                                <p:cTn id="24" presetID="10" presetClass="exit" presetSubtype="0" fill="hold" nodeType="withEffect">
                                  <p:stCondLst>
                                    <p:cond delay="115000"/>
                                  </p:stCondLst>
                                  <p:childTnLst>
                                    <p:animEffect transition="out" filter="fade">
                                      <p:cBhvr>
                                        <p:cTn id="25" dur="1000"/>
                                        <p:tgtEl>
                                          <p:spTgt spid="5"/>
                                        </p:tgtEl>
                                      </p:cBhvr>
                                    </p:animEffect>
                                    <p:set>
                                      <p:cBhvr>
                                        <p:cTn id="26" dur="1" fill="hold">
                                          <p:stCondLst>
                                            <p:cond delay="999"/>
                                          </p:stCondLst>
                                        </p:cTn>
                                        <p:tgtEl>
                                          <p:spTgt spid="5"/>
                                        </p:tgtEl>
                                        <p:attrNameLst>
                                          <p:attrName>style.visibility</p:attrName>
                                        </p:attrNameLst>
                                      </p:cBhvr>
                                      <p:to>
                                        <p:strVal val="hidden"/>
                                      </p:to>
                                    </p:set>
                                  </p:childTnLst>
                                </p:cTn>
                              </p:par>
                              <p:par>
                                <p:cTn id="27" presetID="10" presetClass="exit" presetSubtype="0" fill="hold" nodeType="withEffect">
                                  <p:stCondLst>
                                    <p:cond delay="115000"/>
                                  </p:stCondLst>
                                  <p:childTnLst>
                                    <p:animEffect transition="out" filter="fade">
                                      <p:cBhvr>
                                        <p:cTn id="28" dur="1000"/>
                                        <p:tgtEl>
                                          <p:spTgt spid="4"/>
                                        </p:tgtEl>
                                      </p:cBhvr>
                                    </p:animEffect>
                                    <p:set>
                                      <p:cBhvr>
                                        <p:cTn id="29" dur="1" fill="hold">
                                          <p:stCondLst>
                                            <p:cond delay="999"/>
                                          </p:stCondLst>
                                        </p:cTn>
                                        <p:tgtEl>
                                          <p:spTgt spid="4"/>
                                        </p:tgtEl>
                                        <p:attrNameLst>
                                          <p:attrName>style.visibility</p:attrName>
                                        </p:attrNameLst>
                                      </p:cBhvr>
                                      <p:to>
                                        <p:strVal val="hidden"/>
                                      </p:to>
                                    </p:set>
                                  </p:childTnLst>
                                </p:cTn>
                              </p:par>
                              <p:par>
                                <p:cTn id="30" presetID="10" presetClass="entr" presetSubtype="0" fill="hold" nodeType="withEffect">
                                  <p:stCondLst>
                                    <p:cond delay="11500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33" fill="hold" display="0">
                  <p:stCondLst>
                    <p:cond delay="indefinite"/>
                  </p:stCondLst>
                  <p:endCondLst>
                    <p:cond evt="onNext" delay="0">
                      <p:tgtEl>
                        <p:sldTgt/>
                      </p:tgtEl>
                    </p:cond>
                    <p:cond evt="onPrev" delay="0">
                      <p:tgtEl>
                        <p:sldTgt/>
                      </p:tgtEl>
                    </p:cond>
                    <p:cond evt="onStopAudio" delay="0">
                      <p:tgtEl>
                        <p:sldTgt/>
                      </p:tgtEl>
                    </p:cond>
                  </p:endCondLst>
                </p:cTn>
                <p:tgtEl>
                  <p:spTgt spid="9"/>
                </p:tgtEl>
              </p:cMediaNode>
            </p:audio>
          </p:childTnLst>
        </p:cTn>
      </p:par>
    </p:tnLst>
    <p:bldLst>
      <p:bldP spid="5" grpId="0" animBg="1"/>
      <p:bldP spid="4" grpId="0"/>
      <p:bldP spid="4" grpId="1"/>
      <p:bldP spid="2" grpId="0"/>
      <p:bldP spid="2" grpId="1"/>
    </p:bld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881271"/>
          </a:xfrm>
          <a:prstGeom prst="rect">
            <a:avLst/>
          </a:prstGeom>
        </p:spPr>
        <p:txBody>
          <a:bodyPr wrap="square">
            <a:spAutoFit/>
          </a:bodyPr>
          <a:lstStyle/>
          <a:p>
            <a:r>
              <a:rPr lang="en-US" dirty="0" smtClean="0">
                <a:hlinkClick r:id="rId2"/>
              </a:rPr>
              <a:t>https://en.wikipedia.org/wiki/Joseph_Smith</a:t>
            </a:r>
            <a:endParaRPr lang="en-US" dirty="0" smtClean="0"/>
          </a:p>
          <a:p>
            <a:r>
              <a:rPr lang="en-US" u="sng" dirty="0" smtClean="0"/>
              <a:t>LIFE IN OHIO (1831–38)</a:t>
            </a:r>
          </a:p>
          <a:p>
            <a:r>
              <a:rPr lang="en-US" dirty="0" smtClean="0"/>
              <a:t>	 When Smith moved to Kirtland, Ohio in January 1831, he encountered a religious culture that included enthusiastic demonstrations of spiritual gifts, including fits and trances, rolling on the ground, and speaking in tongues. Smith brought the Kirtland congregation under his own authority and tamed these outbursts. </a:t>
            </a:r>
            <a:r>
              <a:rPr lang="en-US" dirty="0" err="1" smtClean="0"/>
              <a:t>Rigdon's</a:t>
            </a:r>
            <a:r>
              <a:rPr lang="en-US" dirty="0" smtClean="0"/>
              <a:t> followers had also been practicing a form of communalism, which Smith adopted, calling it the United Order.</a:t>
            </a:r>
            <a:r>
              <a:rPr lang="en-US" baseline="30000" dirty="0" smtClean="0"/>
              <a:t> </a:t>
            </a:r>
            <a:r>
              <a:rPr lang="en-US" dirty="0" smtClean="0"/>
              <a:t>Smith had promised church elders that in Kirtland they would receive an endowment of heavenly power, and at the June 1831 general conference, he introduced the greater authority of a High ("Melchizedek") Priesthood to the church hierarchy.</a:t>
            </a:r>
          </a:p>
          <a:p>
            <a:r>
              <a:rPr lang="en-US" dirty="0" smtClean="0"/>
              <a:t>	 Converts poured into Kirtland. By the summer of 1835, there were fifteen hundred to two thousand Mormons in the vicinity, many expecting Smith to lead them shortly to the Millennial kingdom.</a:t>
            </a:r>
            <a:r>
              <a:rPr lang="en-US" baseline="30000" dirty="0" smtClean="0"/>
              <a:t> </a:t>
            </a:r>
            <a:r>
              <a:rPr lang="en-US" dirty="0" smtClean="0"/>
              <a:t> Though his mission to the Indians had been a failure, </a:t>
            </a:r>
            <a:r>
              <a:rPr lang="en-US" dirty="0" err="1" smtClean="0"/>
              <a:t>Cowdery</a:t>
            </a:r>
            <a:r>
              <a:rPr lang="en-US" dirty="0" smtClean="0"/>
              <a:t> reported that he had found the site of the New Jerusalem in Jackson County, Missouri.</a:t>
            </a:r>
            <a:r>
              <a:rPr lang="en-US" baseline="30000" dirty="0" smtClean="0"/>
              <a:t> </a:t>
            </a:r>
            <a:r>
              <a:rPr lang="en-US" dirty="0" smtClean="0"/>
              <a:t>After Smith visited in July 1831, he agreed, pronouncing the frontier hamlet of Independence the "center place" of Zion.</a:t>
            </a:r>
            <a:r>
              <a:rPr lang="en-US" baseline="30000" dirty="0" smtClean="0"/>
              <a:t> </a:t>
            </a:r>
            <a:r>
              <a:rPr lang="en-US" dirty="0" err="1" smtClean="0"/>
              <a:t>Rigdon</a:t>
            </a:r>
            <a:r>
              <a:rPr lang="en-US" dirty="0" smtClean="0"/>
              <a:t>, however, disapproved, and for most of the 1830s the church remained divided between Ohio and Missouri.</a:t>
            </a:r>
            <a:r>
              <a:rPr lang="en-US" baseline="30000" dirty="0" smtClean="0"/>
              <a:t> </a:t>
            </a:r>
            <a:r>
              <a:rPr lang="en-US" dirty="0" smtClean="0"/>
              <a:t>Smith continued to live in Ohio, but visited Missouri again in early 1832 to prevent a rebellion of prominent church members who believed the church in Missouri was being neglected.</a:t>
            </a:r>
            <a:r>
              <a:rPr lang="en-US" baseline="30000" dirty="0" smtClean="0"/>
              <a:t> </a:t>
            </a:r>
            <a:r>
              <a:rPr lang="en-US" dirty="0" smtClean="0"/>
              <a:t> Smith's trip was also hastened by a mob of Ohio residents who were incensed over the United Order and Smith's political power; the mob beat Smith and </a:t>
            </a:r>
            <a:r>
              <a:rPr lang="en-US" dirty="0" err="1" smtClean="0"/>
              <a:t>Rigdon</a:t>
            </a:r>
            <a:r>
              <a:rPr lang="en-US" dirty="0" smtClean="0"/>
              <a:t> unconscious, tarred and feathered them, and left them for dead.</a:t>
            </a:r>
            <a:r>
              <a:rPr lang="en-US" baseline="30000" dirty="0" smtClean="0"/>
              <a:t> </a:t>
            </a:r>
          </a:p>
          <a:p>
            <a:r>
              <a:rPr lang="en-US" dirty="0" smtClean="0"/>
              <a:t> 	In Jackson County, existing Missouri residents resented the Mormon newcomers for both political and religious reasons.</a:t>
            </a:r>
            <a:r>
              <a:rPr lang="en-US" baseline="30000" dirty="0" smtClean="0"/>
              <a:t> </a:t>
            </a:r>
            <a:r>
              <a:rPr lang="en-US" dirty="0" smtClean="0"/>
              <a:t>Tension increased until July 1833, when non-Mormons forcibly evicted the Mormons and destroyed their property. Smith advised them to bear the violence patiently until after they were attacked multiple times, after which they could fight back.</a:t>
            </a:r>
            <a:r>
              <a:rPr lang="en-US" baseline="30000" dirty="0" smtClean="0"/>
              <a:t> </a:t>
            </a:r>
            <a:r>
              <a:rPr lang="en-US" dirty="0" smtClean="0"/>
              <a:t>After armed bands exchanged fire, killing one Mormon and two non-Mormons, the old settlers brutally expelled the Mormons from the county.</a:t>
            </a:r>
            <a:r>
              <a:rPr lang="en-US" baseline="30000" dirty="0" smtClean="0"/>
              <a:t> </a:t>
            </a:r>
            <a:endParaRPr lang="en-US" dirty="0" smtClean="0"/>
          </a:p>
          <a:p>
            <a:r>
              <a:rPr lang="en-US" dirty="0" smtClean="0"/>
              <a:t>	Smith ended the communitarian experiment and changed the name of the church to the "Church of Latter Day Saints," before leading a small paramilitary expedition called Zion's Camp, to aid the Missouri Mormons.</a:t>
            </a:r>
            <a:r>
              <a:rPr lang="en-US" baseline="30000" dirty="0" smtClean="0"/>
              <a:t> </a:t>
            </a:r>
            <a:r>
              <a:rPr lang="en-US" dirty="0" smtClean="0"/>
              <a:t> As a military endeavor, the expedition was a failure; the men were outnumbered and suffered from dissension and a cholera outbreak.</a:t>
            </a:r>
            <a:r>
              <a:rPr lang="en-US" baseline="30000" dirty="0" smtClean="0"/>
              <a:t> </a:t>
            </a:r>
            <a:r>
              <a:rPr lang="en-US" dirty="0" smtClean="0"/>
              <a:t> Nevertheless, Zion's Camp transformed Mormon leadership, and many future church leaders came from among the participants.</a:t>
            </a:r>
          </a:p>
          <a:p>
            <a:r>
              <a:rPr lang="en-US" dirty="0" smtClean="0"/>
              <a:t>	After the Camp returned, Smith drew heavily from its participants to establish five governing bodies in the church, all originally of equal authority to check one another. Among these five groups was a quorum of twelve apostles.</a:t>
            </a:r>
            <a:r>
              <a:rPr lang="en-US" baseline="30000" dirty="0" smtClean="0"/>
              <a:t> </a:t>
            </a:r>
            <a:r>
              <a:rPr lang="en-US" dirty="0" smtClean="0"/>
              <a:t> Smith gave a revelation saying that to redeem Zion, his followers would have to receive an endowment in the Kirtland Temple,</a:t>
            </a:r>
            <a:r>
              <a:rPr lang="en-US" baseline="30000" dirty="0" smtClean="0"/>
              <a:t> </a:t>
            </a:r>
            <a:r>
              <a:rPr lang="en-US" dirty="0" smtClean="0"/>
              <a:t>and in March 1836, at the temple's dedication, many participants in the promised endowment saw visions of angels, spoke in tongues, and prophesied.</a:t>
            </a:r>
          </a:p>
          <a:p>
            <a:r>
              <a:rPr lang="en-US" dirty="0" smtClean="0"/>
              <a:t>	 In late 1837, a series of internal disputes led to the collapse of the Kirtland Mormon community.</a:t>
            </a:r>
            <a:r>
              <a:rPr lang="en-US" baseline="30000" dirty="0" smtClean="0"/>
              <a:t> </a:t>
            </a:r>
            <a:r>
              <a:rPr lang="en-US" dirty="0" smtClean="0"/>
              <a:t>Smith was blamed for having promoted a church-sponsored bank that failed. He was also accused of engaging in a sexual relationship with his serving girl, Fanny Alger.</a:t>
            </a:r>
            <a:r>
              <a:rPr lang="en-US" baseline="30000" dirty="0" smtClean="0"/>
              <a:t> </a:t>
            </a:r>
            <a:r>
              <a:rPr lang="en-US" dirty="0" smtClean="0"/>
              <a:t>Building the temple had left the church deeply in debt, and Smith was hounded by creditors. Having heard of a large sum of money supposedly hidden in Salem, Massachusetts, Smith traveled there and received a revelation that God had "much treasure in this city". After a month, however, he returned to Kirtland empty-handed.</a:t>
            </a:r>
          </a:p>
          <a:p>
            <a:r>
              <a:rPr lang="en-US" dirty="0" smtClean="0"/>
              <a:t>	In January 1837, Smith and other church leaders created a joint stock company, called the Kirtland Safety Society Anti-Banking Company, to act as a quasi-bank; the company issued bank notes capitalized in part by real estate.</a:t>
            </a:r>
            <a:r>
              <a:rPr lang="en-US" baseline="30000" dirty="0" smtClean="0"/>
              <a:t> </a:t>
            </a:r>
            <a:r>
              <a:rPr lang="en-US" dirty="0" smtClean="0"/>
              <a:t> Smith encouraged the Latter Day Saints to buy the notes, and he invested heavily in them himself, but the bank failed within a month.</a:t>
            </a:r>
            <a:r>
              <a:rPr lang="en-US" baseline="30000" dirty="0" smtClean="0"/>
              <a:t> </a:t>
            </a:r>
            <a:r>
              <a:rPr lang="en-US" dirty="0" smtClean="0"/>
              <a:t> As a result, the Latter Day Saints in Kirtland suffered intense pressure from debt collectors and severe price volatility. Smith was held responsible for the failure, and there were widespread defections from the church, including many of Smith's closest advisers.</a:t>
            </a:r>
            <a:r>
              <a:rPr lang="en-US" baseline="30000" dirty="0" smtClean="0"/>
              <a:t> </a:t>
            </a:r>
            <a:r>
              <a:rPr lang="en-US" dirty="0" smtClean="0"/>
              <a:t> After a warrant was issued for Smith's arrest on a charge of banking fraud, Smith and </a:t>
            </a:r>
            <a:r>
              <a:rPr lang="en-US" dirty="0" err="1" smtClean="0"/>
              <a:t>Rigdon</a:t>
            </a:r>
            <a:r>
              <a:rPr lang="en-US" dirty="0" smtClean="0"/>
              <a:t> fled Kirtland for Missouri in January 1838.</a:t>
            </a:r>
          </a:p>
          <a:p>
            <a:endParaRPr lang="en-US" dirty="0" smtClean="0"/>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2585323"/>
          </a:xfrm>
          <a:prstGeom prst="rect">
            <a:avLst/>
          </a:prstGeom>
        </p:spPr>
        <p:txBody>
          <a:bodyPr wrap="square">
            <a:spAutoFit/>
          </a:bodyPr>
          <a:lstStyle/>
          <a:p>
            <a:r>
              <a:rPr lang="en-US" dirty="0" smtClean="0">
                <a:hlinkClick r:id="rId2"/>
              </a:rPr>
              <a:t>https://en.wikipedia.org/wiki/Quorum_of_the_Twelve</a:t>
            </a:r>
            <a:endParaRPr lang="en-US" dirty="0" smtClean="0"/>
          </a:p>
          <a:p>
            <a:r>
              <a:rPr lang="en-US" dirty="0" smtClean="0"/>
              <a:t>	 In the Latter Day Saint movement, the </a:t>
            </a:r>
            <a:r>
              <a:rPr lang="en-US" b="1" dirty="0" smtClean="0"/>
              <a:t>Quorum of the Twelve</a:t>
            </a:r>
            <a:r>
              <a:rPr lang="en-US" dirty="0" smtClean="0"/>
              <a:t> (also known as the Council of the Twelve, the Quorum of the Twelve Apostles, Council of the Twelve Apostles, or the Twelve) is one of the governing bodies of the church hierarchy organized by the movement's founder Joseph Smith, and patterned after the twelve apostles of Christ. Members are considered to be apostles, with a special calling to be evangelistic ambassadors to the world.</a:t>
            </a:r>
          </a:p>
          <a:p>
            <a:r>
              <a:rPr lang="en-US" dirty="0" smtClean="0"/>
              <a:t>The Twelve were designated to be a body of "traveling councilors" with jurisdiction outside areas where the church was formally organized (areas of the world outside of Zion or its outlying Stakes). </a:t>
            </a:r>
            <a:endParaRPr lang="en-US" dirty="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 name="TextBox 2"/>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4" name="TextBox 3"/>
          <p:cNvSpPr txBox="1"/>
          <p:nvPr/>
        </p:nvSpPr>
        <p:spPr>
          <a:xfrm>
            <a:off x="0" y="1524000"/>
            <a:ext cx="9144000" cy="3539430"/>
          </a:xfrm>
          <a:prstGeom prst="rect">
            <a:avLst/>
          </a:prstGeom>
          <a:noFill/>
        </p:spPr>
        <p:txBody>
          <a:bodyPr wrap="square" rtlCol="0">
            <a:spAutoFit/>
          </a:bodyPr>
          <a:lstStyle/>
          <a:p>
            <a:pPr>
              <a:buFont typeface="Arial" pitchFamily="34" charset="0"/>
              <a:buChar char="•"/>
            </a:pPr>
            <a:r>
              <a:rPr lang="en-US" sz="3100" b="1" dirty="0" smtClean="0"/>
              <a:t>  in Missouri, political and religious </a:t>
            </a:r>
          </a:p>
          <a:p>
            <a:r>
              <a:rPr lang="en-US" sz="3100" b="1" dirty="0" smtClean="0"/>
              <a:t>    differences lead to increasing tension</a:t>
            </a:r>
          </a:p>
          <a:p>
            <a:pPr>
              <a:buFont typeface="Arial" pitchFamily="34" charset="0"/>
              <a:buChar char="•"/>
            </a:pPr>
            <a:r>
              <a:rPr lang="en-US" sz="3100" b="1" dirty="0" smtClean="0"/>
              <a:t>  1838 Mormon War</a:t>
            </a:r>
          </a:p>
          <a:p>
            <a:r>
              <a:rPr lang="en-US" sz="3100" b="1" dirty="0" smtClean="0"/>
              <a:t>    - vigilantes burn Mormon farms</a:t>
            </a:r>
          </a:p>
          <a:p>
            <a:r>
              <a:rPr lang="en-US" sz="3100" b="1" dirty="0" smtClean="0"/>
              <a:t>    - Mormons pillage non-Mormon villages</a:t>
            </a:r>
          </a:p>
          <a:p>
            <a:r>
              <a:rPr lang="en-US" sz="3100" b="1" dirty="0" smtClean="0"/>
              <a:t>    - after </a:t>
            </a:r>
            <a:r>
              <a:rPr lang="en-US" sz="3100" b="1" dirty="0" err="1" smtClean="0"/>
              <a:t>Haun’s</a:t>
            </a:r>
            <a:r>
              <a:rPr lang="en-US" sz="3100" b="1" dirty="0" smtClean="0"/>
              <a:t> Mill Massacre,</a:t>
            </a:r>
          </a:p>
          <a:p>
            <a:r>
              <a:rPr lang="en-US" sz="3100" b="1" dirty="0" smtClean="0"/>
              <a:t>      Mormons surrender  </a:t>
            </a:r>
            <a:r>
              <a:rPr lang="en-US" sz="3100" dirty="0" smtClean="0"/>
              <a:t> </a:t>
            </a:r>
            <a:endParaRPr lang="en-US" sz="3100" b="1" dirty="0" smtClean="0"/>
          </a:p>
        </p:txBody>
      </p:sp>
      <p:pic>
        <p:nvPicPr>
          <p:cNvPr id="5" name="Picture 14"/>
          <p:cNvPicPr preferRelativeResize="0">
            <a:picLocks noChangeAspect="1" noChangeArrowheads="1"/>
          </p:cNvPicPr>
          <p:nvPr/>
        </p:nvPicPr>
        <p:blipFill>
          <a:blip r:embed="rId2"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sp>
        <p:nvSpPr>
          <p:cNvPr id="7" name="TextBox 6"/>
          <p:cNvSpPr txBox="1"/>
          <p:nvPr/>
        </p:nvSpPr>
        <p:spPr>
          <a:xfrm>
            <a:off x="0" y="4876800"/>
            <a:ext cx="5181600" cy="2000548"/>
          </a:xfrm>
          <a:prstGeom prst="rect">
            <a:avLst/>
          </a:prstGeom>
          <a:noFill/>
        </p:spPr>
        <p:txBody>
          <a:bodyPr wrap="square" rtlCol="0">
            <a:spAutoFit/>
          </a:bodyPr>
          <a:lstStyle/>
          <a:p>
            <a:pPr>
              <a:buFont typeface="Arial" pitchFamily="34" charset="0"/>
              <a:buChar char="•"/>
            </a:pPr>
            <a:r>
              <a:rPr lang="en-US" sz="3100" b="1" dirty="0" smtClean="0"/>
              <a:t>  Joseph Smith is charged</a:t>
            </a:r>
          </a:p>
          <a:p>
            <a:r>
              <a:rPr lang="en-US" sz="3100" b="1" dirty="0" smtClean="0"/>
              <a:t>    and jailed for 4 months</a:t>
            </a:r>
          </a:p>
          <a:p>
            <a:pPr>
              <a:buFont typeface="Arial" pitchFamily="34" charset="0"/>
              <a:buChar char="•"/>
            </a:pPr>
            <a:r>
              <a:rPr lang="en-US" sz="3100" b="1" dirty="0" smtClean="0"/>
              <a:t>  he &amp; other prisoners escape </a:t>
            </a:r>
          </a:p>
          <a:p>
            <a:r>
              <a:rPr lang="en-US" sz="3100" b="1" dirty="0" smtClean="0"/>
              <a:t>   &amp; flee to Illinois</a:t>
            </a:r>
          </a:p>
        </p:txBody>
      </p:sp>
      <p:grpSp>
        <p:nvGrpSpPr>
          <p:cNvPr id="10" name="Group 9"/>
          <p:cNvGrpSpPr/>
          <p:nvPr/>
        </p:nvGrpSpPr>
        <p:grpSpPr>
          <a:xfrm>
            <a:off x="5269322" y="4114800"/>
            <a:ext cx="3722278" cy="2514600"/>
            <a:chOff x="5269322" y="4114800"/>
            <a:chExt cx="3722278" cy="2514600"/>
          </a:xfrm>
        </p:grpSpPr>
        <p:pic>
          <p:nvPicPr>
            <p:cNvPr id="8" name="Picture 2"/>
            <p:cNvPicPr>
              <a:picLocks noChangeAspect="1" noChangeArrowheads="1"/>
            </p:cNvPicPr>
            <p:nvPr/>
          </p:nvPicPr>
          <p:blipFill>
            <a:blip r:embed="rId3"/>
            <a:srcRect/>
            <a:stretch>
              <a:fillRect/>
            </a:stretch>
          </p:blipFill>
          <p:spPr bwMode="auto">
            <a:xfrm>
              <a:off x="5269322" y="4114800"/>
              <a:ext cx="3722278" cy="2514600"/>
            </a:xfrm>
            <a:prstGeom prst="rect">
              <a:avLst/>
            </a:prstGeom>
            <a:noFill/>
            <a:ln w="50800">
              <a:solidFill>
                <a:srgbClr val="714B25"/>
              </a:solidFill>
              <a:miter lim="800000"/>
              <a:headEnd/>
              <a:tailEnd/>
            </a:ln>
            <a:effectLst/>
          </p:spPr>
        </p:pic>
        <p:sp>
          <p:nvSpPr>
            <p:cNvPr id="9" name="TextBox 8"/>
            <p:cNvSpPr txBox="1"/>
            <p:nvPr/>
          </p:nvSpPr>
          <p:spPr>
            <a:xfrm>
              <a:off x="7315200" y="4267200"/>
              <a:ext cx="1547218" cy="461665"/>
            </a:xfrm>
            <a:prstGeom prst="rect">
              <a:avLst/>
            </a:prstGeom>
            <a:noFill/>
          </p:spPr>
          <p:txBody>
            <a:bodyPr wrap="none" rtlCol="0">
              <a:spAutoFit/>
            </a:bodyPr>
            <a:lstStyle/>
            <a:p>
              <a:r>
                <a:rPr lang="en-US" sz="2400" b="1" dirty="0" smtClean="0">
                  <a:solidFill>
                    <a:srgbClr val="714B25"/>
                  </a:solidFill>
                </a:rPr>
                <a:t>Liberty Jail</a:t>
              </a:r>
              <a:endParaRPr lang="en-US" sz="2400" b="1" dirty="0">
                <a:solidFill>
                  <a:srgbClr val="714B25"/>
                </a:solidFill>
              </a:endParaRPr>
            </a:p>
          </p:txBody>
        </p:sp>
      </p:grpSp>
      <p:pic>
        <p:nvPicPr>
          <p:cNvPr id="11" name="Picture 3"/>
          <p:cNvPicPr>
            <a:picLocks noChangeAspect="1" noChangeArrowheads="1"/>
          </p:cNvPicPr>
          <p:nvPr/>
        </p:nvPicPr>
        <p:blipFill>
          <a:blip r:embed="rId4"/>
          <a:srcRect/>
          <a:stretch>
            <a:fillRect/>
          </a:stretch>
        </p:blipFill>
        <p:spPr bwMode="auto">
          <a:xfrm>
            <a:off x="5334000" y="4572000"/>
            <a:ext cx="3563663" cy="2133600"/>
          </a:xfrm>
          <a:prstGeom prst="rect">
            <a:avLst/>
          </a:prstGeom>
          <a:noFill/>
          <a:ln w="50800">
            <a:solidFill>
              <a:schemeClr val="tx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1000"/>
                                        <p:tgtEl>
                                          <p:spTgt spid="4">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1000"/>
                                        <p:tgtEl>
                                          <p:spTgt spid="4">
                                            <p:txEl>
                                              <p:pRg st="2" end="2"/>
                                            </p:txEl>
                                          </p:spTgt>
                                        </p:tgtEl>
                                      </p:cBhvr>
                                    </p:animEffect>
                                  </p:childTnLst>
                                </p:cTn>
                              </p:par>
                              <p:par>
                                <p:cTn id="16" presetID="9" presetClass="exit" presetSubtype="0" fill="hold" nodeType="withEffect">
                                  <p:stCondLst>
                                    <p:cond delay="0"/>
                                  </p:stCondLst>
                                  <p:childTnLst>
                                    <p:animEffect transition="out" filter="dissolve">
                                      <p:cBhvr>
                                        <p:cTn id="17" dur="2000"/>
                                        <p:tgtEl>
                                          <p:spTgt spid="11"/>
                                        </p:tgtEl>
                                      </p:cBhvr>
                                    </p:animEffect>
                                    <p:set>
                                      <p:cBhvr>
                                        <p:cTn id="18" dur="1" fill="hold">
                                          <p:stCondLst>
                                            <p:cond delay="1999"/>
                                          </p:stCondLst>
                                        </p:cTn>
                                        <p:tgtEl>
                                          <p:spTgt spid="11"/>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fade">
                                      <p:cBhvr>
                                        <p:cTn id="23" dur="1000"/>
                                        <p:tgtEl>
                                          <p:spTgt spid="4">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
                                            <p:txEl>
                                              <p:pRg st="5" end="5"/>
                                            </p:txEl>
                                          </p:spTgt>
                                        </p:tgtEl>
                                        <p:attrNameLst>
                                          <p:attrName>style.visibility</p:attrName>
                                        </p:attrNameLst>
                                      </p:cBhvr>
                                      <p:to>
                                        <p:strVal val="visible"/>
                                      </p:to>
                                    </p:set>
                                    <p:animEffect transition="in" filter="fade">
                                      <p:cBhvr>
                                        <p:cTn id="33" dur="1000"/>
                                        <p:tgtEl>
                                          <p:spTgt spid="4">
                                            <p:txEl>
                                              <p:pRg st="5" end="5"/>
                                            </p:txEl>
                                          </p:spTgt>
                                        </p:tgtEl>
                                      </p:cBhvr>
                                    </p:animEffect>
                                  </p:childTnLst>
                                </p:cTn>
                              </p:par>
                              <p:par>
                                <p:cTn id="34" presetID="10" presetClass="entr" presetSubtype="0" fill="hold" nodeType="withEffect">
                                  <p:stCondLst>
                                    <p:cond delay="0"/>
                                  </p:stCondLst>
                                  <p:childTnLst>
                                    <p:set>
                                      <p:cBhvr>
                                        <p:cTn id="35" dur="1" fill="hold">
                                          <p:stCondLst>
                                            <p:cond delay="0"/>
                                          </p:stCondLst>
                                        </p:cTn>
                                        <p:tgtEl>
                                          <p:spTgt spid="4">
                                            <p:txEl>
                                              <p:pRg st="6" end="6"/>
                                            </p:txEl>
                                          </p:spTgt>
                                        </p:tgtEl>
                                        <p:attrNameLst>
                                          <p:attrName>style.visibility</p:attrName>
                                        </p:attrNameLst>
                                      </p:cBhvr>
                                      <p:to>
                                        <p:strVal val="visible"/>
                                      </p:to>
                                    </p:set>
                                    <p:animEffect transition="in" filter="fade">
                                      <p:cBhvr>
                                        <p:cTn id="36" dur="1000"/>
                                        <p:tgtEl>
                                          <p:spTgt spid="4">
                                            <p:txEl>
                                              <p:pRg st="6" end="6"/>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7">
                                            <p:txEl>
                                              <p:pRg st="0" end="0"/>
                                            </p:txEl>
                                          </p:spTgt>
                                        </p:tgtEl>
                                        <p:attrNameLst>
                                          <p:attrName>style.visibility</p:attrName>
                                        </p:attrNameLst>
                                      </p:cBhvr>
                                      <p:to>
                                        <p:strVal val="visible"/>
                                      </p:to>
                                    </p:set>
                                    <p:animEffect transition="in" filter="fade">
                                      <p:cBhvr>
                                        <p:cTn id="41" dur="1000"/>
                                        <p:tgtEl>
                                          <p:spTgt spid="7">
                                            <p:txEl>
                                              <p:pRg st="0" end="0"/>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7">
                                            <p:txEl>
                                              <p:pRg st="1" end="1"/>
                                            </p:txEl>
                                          </p:spTgt>
                                        </p:tgtEl>
                                        <p:attrNameLst>
                                          <p:attrName>style.visibility</p:attrName>
                                        </p:attrNameLst>
                                      </p:cBhvr>
                                      <p:to>
                                        <p:strVal val="visible"/>
                                      </p:to>
                                    </p:set>
                                    <p:animEffect transition="in" filter="fade">
                                      <p:cBhvr>
                                        <p:cTn id="44" dur="1000"/>
                                        <p:tgtEl>
                                          <p:spTgt spid="7">
                                            <p:txEl>
                                              <p:pRg st="1" end="1"/>
                                            </p:txEl>
                                          </p:spTgt>
                                        </p:tgtEl>
                                      </p:cBhvr>
                                    </p:animEffect>
                                  </p:childTnLst>
                                </p:cTn>
                              </p:par>
                              <p:par>
                                <p:cTn id="45" presetID="10" presetClass="entr" presetSubtype="0"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7">
                                            <p:txEl>
                                              <p:pRg st="2" end="2"/>
                                            </p:txEl>
                                          </p:spTgt>
                                        </p:tgtEl>
                                        <p:attrNameLst>
                                          <p:attrName>style.visibility</p:attrName>
                                        </p:attrNameLst>
                                      </p:cBhvr>
                                      <p:to>
                                        <p:strVal val="visible"/>
                                      </p:to>
                                    </p:set>
                                    <p:animEffect transition="in" filter="fade">
                                      <p:cBhvr>
                                        <p:cTn id="52" dur="1000"/>
                                        <p:tgtEl>
                                          <p:spTgt spid="7">
                                            <p:txEl>
                                              <p:pRg st="2" end="2"/>
                                            </p:txEl>
                                          </p:spTgt>
                                        </p:tgtEl>
                                      </p:cBhvr>
                                    </p:animEffect>
                                  </p:childTnLst>
                                </p:cTn>
                              </p:par>
                              <p:par>
                                <p:cTn id="53" presetID="10" presetClass="entr" presetSubtype="0" fill="hold" nodeType="withEffect">
                                  <p:stCondLst>
                                    <p:cond delay="0"/>
                                  </p:stCondLst>
                                  <p:childTnLst>
                                    <p:set>
                                      <p:cBhvr>
                                        <p:cTn id="54" dur="1" fill="hold">
                                          <p:stCondLst>
                                            <p:cond delay="0"/>
                                          </p:stCondLst>
                                        </p:cTn>
                                        <p:tgtEl>
                                          <p:spTgt spid="7">
                                            <p:txEl>
                                              <p:pRg st="3" end="3"/>
                                            </p:txEl>
                                          </p:spTgt>
                                        </p:tgtEl>
                                        <p:attrNameLst>
                                          <p:attrName>style.visibility</p:attrName>
                                        </p:attrNameLst>
                                      </p:cBhvr>
                                      <p:to>
                                        <p:strVal val="visible"/>
                                      </p:to>
                                    </p:set>
                                    <p:animEffect transition="in" filter="fade">
                                      <p:cBhvr>
                                        <p:cTn id="55" dur="1000"/>
                                        <p:tgtEl>
                                          <p:spTgt spid="7">
                                            <p:txEl>
                                              <p:pRg st="3" end="3"/>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0" nodeType="clickEffect">
                                  <p:stCondLst>
                                    <p:cond delay="0"/>
                                  </p:stCondLst>
                                  <p:childTnLst>
                                    <p:animEffect transition="out" filter="fade">
                                      <p:cBhvr>
                                        <p:cTn id="59" dur="1000"/>
                                        <p:tgtEl>
                                          <p:spTgt spid="4">
                                            <p:txEl>
                                              <p:pRg st="0" end="0"/>
                                            </p:txEl>
                                          </p:spTgt>
                                        </p:tgtEl>
                                      </p:cBhvr>
                                    </p:animEffect>
                                    <p:set>
                                      <p:cBhvr>
                                        <p:cTn id="60" dur="1" fill="hold">
                                          <p:stCondLst>
                                            <p:cond delay="999"/>
                                          </p:stCondLst>
                                        </p:cTn>
                                        <p:tgtEl>
                                          <p:spTgt spid="4">
                                            <p:txEl>
                                              <p:pRg st="0" end="0"/>
                                            </p:txEl>
                                          </p:spTgt>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4">
                                            <p:txEl>
                                              <p:pRg st="1" end="1"/>
                                            </p:txEl>
                                          </p:spTgt>
                                        </p:tgtEl>
                                      </p:cBhvr>
                                    </p:animEffect>
                                    <p:set>
                                      <p:cBhvr>
                                        <p:cTn id="63" dur="1" fill="hold">
                                          <p:stCondLst>
                                            <p:cond delay="999"/>
                                          </p:stCondLst>
                                        </p:cTn>
                                        <p:tgtEl>
                                          <p:spTgt spid="4">
                                            <p:txEl>
                                              <p:pRg st="1" end="1"/>
                                            </p:txEl>
                                          </p:spTgt>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1000"/>
                                        <p:tgtEl>
                                          <p:spTgt spid="4">
                                            <p:txEl>
                                              <p:pRg st="2" end="2"/>
                                            </p:txEl>
                                          </p:spTgt>
                                        </p:tgtEl>
                                      </p:cBhvr>
                                    </p:animEffect>
                                    <p:set>
                                      <p:cBhvr>
                                        <p:cTn id="66" dur="1" fill="hold">
                                          <p:stCondLst>
                                            <p:cond delay="999"/>
                                          </p:stCondLst>
                                        </p:cTn>
                                        <p:tgtEl>
                                          <p:spTgt spid="4">
                                            <p:txEl>
                                              <p:pRg st="2" end="2"/>
                                            </p:txEl>
                                          </p:spTgt>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1000"/>
                                        <p:tgtEl>
                                          <p:spTgt spid="4">
                                            <p:txEl>
                                              <p:pRg st="3" end="3"/>
                                            </p:txEl>
                                          </p:spTgt>
                                        </p:tgtEl>
                                      </p:cBhvr>
                                    </p:animEffect>
                                    <p:set>
                                      <p:cBhvr>
                                        <p:cTn id="69" dur="1" fill="hold">
                                          <p:stCondLst>
                                            <p:cond delay="999"/>
                                          </p:stCondLst>
                                        </p:cTn>
                                        <p:tgtEl>
                                          <p:spTgt spid="4">
                                            <p:txEl>
                                              <p:pRg st="3" end="3"/>
                                            </p:txEl>
                                          </p:spTgt>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00"/>
                                        <p:tgtEl>
                                          <p:spTgt spid="4">
                                            <p:txEl>
                                              <p:pRg st="4" end="4"/>
                                            </p:txEl>
                                          </p:spTgt>
                                        </p:tgtEl>
                                      </p:cBhvr>
                                    </p:animEffect>
                                    <p:set>
                                      <p:cBhvr>
                                        <p:cTn id="72" dur="1" fill="hold">
                                          <p:stCondLst>
                                            <p:cond delay="999"/>
                                          </p:stCondLst>
                                        </p:cTn>
                                        <p:tgtEl>
                                          <p:spTgt spid="4">
                                            <p:txEl>
                                              <p:pRg st="4" end="4"/>
                                            </p:txEl>
                                          </p:spTgt>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4">
                                            <p:txEl>
                                              <p:pRg st="5" end="5"/>
                                            </p:txEl>
                                          </p:spTgt>
                                        </p:tgtEl>
                                      </p:cBhvr>
                                    </p:animEffect>
                                    <p:set>
                                      <p:cBhvr>
                                        <p:cTn id="75" dur="1" fill="hold">
                                          <p:stCondLst>
                                            <p:cond delay="999"/>
                                          </p:stCondLst>
                                        </p:cTn>
                                        <p:tgtEl>
                                          <p:spTgt spid="4">
                                            <p:txEl>
                                              <p:pRg st="5" end="5"/>
                                            </p:txEl>
                                          </p:spTgt>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4">
                                            <p:txEl>
                                              <p:pRg st="6" end="6"/>
                                            </p:txEl>
                                          </p:spTgt>
                                        </p:tgtEl>
                                      </p:cBhvr>
                                    </p:animEffect>
                                    <p:set>
                                      <p:cBhvr>
                                        <p:cTn id="78" dur="1" fill="hold">
                                          <p:stCondLst>
                                            <p:cond delay="999"/>
                                          </p:stCondLst>
                                        </p:cTn>
                                        <p:tgtEl>
                                          <p:spTgt spid="4">
                                            <p:txEl>
                                              <p:pRg st="6" end="6"/>
                                            </p:txEl>
                                          </p:spTgt>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1000"/>
                                        <p:tgtEl>
                                          <p:spTgt spid="7">
                                            <p:txEl>
                                              <p:pRg st="0" end="0"/>
                                            </p:txEl>
                                          </p:spTgt>
                                        </p:tgtEl>
                                      </p:cBhvr>
                                    </p:animEffect>
                                    <p:set>
                                      <p:cBhvr>
                                        <p:cTn id="81" dur="1" fill="hold">
                                          <p:stCondLst>
                                            <p:cond delay="999"/>
                                          </p:stCondLst>
                                        </p:cTn>
                                        <p:tgtEl>
                                          <p:spTgt spid="7">
                                            <p:txEl>
                                              <p:pRg st="0" end="0"/>
                                            </p:txEl>
                                          </p:spTgt>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7">
                                            <p:txEl>
                                              <p:pRg st="1" end="1"/>
                                            </p:txEl>
                                          </p:spTgt>
                                        </p:tgtEl>
                                      </p:cBhvr>
                                    </p:animEffect>
                                    <p:set>
                                      <p:cBhvr>
                                        <p:cTn id="84" dur="1" fill="hold">
                                          <p:stCondLst>
                                            <p:cond delay="999"/>
                                          </p:stCondLst>
                                        </p:cTn>
                                        <p:tgtEl>
                                          <p:spTgt spid="7">
                                            <p:txEl>
                                              <p:pRg st="1" end="1"/>
                                            </p:txEl>
                                          </p:spTgt>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7">
                                            <p:txEl>
                                              <p:pRg st="2" end="2"/>
                                            </p:txEl>
                                          </p:spTgt>
                                        </p:tgtEl>
                                      </p:cBhvr>
                                    </p:animEffect>
                                    <p:set>
                                      <p:cBhvr>
                                        <p:cTn id="87" dur="1" fill="hold">
                                          <p:stCondLst>
                                            <p:cond delay="999"/>
                                          </p:stCondLst>
                                        </p:cTn>
                                        <p:tgtEl>
                                          <p:spTgt spid="7">
                                            <p:txEl>
                                              <p:pRg st="2" end="2"/>
                                            </p:txEl>
                                          </p:spTgt>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7">
                                            <p:txEl>
                                              <p:pRg st="3" end="3"/>
                                            </p:txEl>
                                          </p:spTgt>
                                        </p:tgtEl>
                                      </p:cBhvr>
                                    </p:animEffect>
                                    <p:set>
                                      <p:cBhvr>
                                        <p:cTn id="90" dur="1" fill="hold">
                                          <p:stCondLst>
                                            <p:cond delay="999"/>
                                          </p:stCondLst>
                                        </p:cTn>
                                        <p:tgtEl>
                                          <p:spTgt spid="7">
                                            <p:txEl>
                                              <p:pRg st="3" end="3"/>
                                            </p:txEl>
                                          </p:spTgt>
                                        </p:tgtEl>
                                        <p:attrNameLst>
                                          <p:attrName>style.visibility</p:attrName>
                                        </p:attrNameLst>
                                      </p:cBhvr>
                                      <p:to>
                                        <p:strVal val="hidden"/>
                                      </p:to>
                                    </p:set>
                                  </p:childTnLst>
                                </p:cTn>
                              </p:par>
                              <p:par>
                                <p:cTn id="91" presetID="10" presetClass="exit" presetSubtype="0" fill="hold" nodeType="withEffect">
                                  <p:stCondLst>
                                    <p:cond delay="0"/>
                                  </p:stCondLst>
                                  <p:childTnLst>
                                    <p:animEffect transition="out" filter="fade">
                                      <p:cBhvr>
                                        <p:cTn id="92" dur="1000"/>
                                        <p:tgtEl>
                                          <p:spTgt spid="10"/>
                                        </p:tgtEl>
                                      </p:cBhvr>
                                    </p:animEffect>
                                    <p:set>
                                      <p:cBhvr>
                                        <p:cTn id="93" dur="1" fill="hold">
                                          <p:stCondLst>
                                            <p:cond delay="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7" grpId="0" build="allAtOnce"/>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881271"/>
          </a:xfrm>
          <a:prstGeom prst="rect">
            <a:avLst/>
          </a:prstGeom>
        </p:spPr>
        <p:txBody>
          <a:bodyPr wrap="square">
            <a:spAutoFit/>
          </a:bodyPr>
          <a:lstStyle/>
          <a:p>
            <a:r>
              <a:rPr lang="en-US" b="1" dirty="0" smtClean="0">
                <a:hlinkClick r:id="rId2"/>
              </a:rPr>
              <a:t>https://en.wikipedia.org/wiki/Joseph_Smith</a:t>
            </a:r>
            <a:endParaRPr lang="en-US" b="1" dirty="0" smtClean="0"/>
          </a:p>
          <a:p>
            <a:r>
              <a:rPr lang="en-US" u="sng" dirty="0" smtClean="0"/>
              <a:t>LIFE IN MISSOURI (1838–39)</a:t>
            </a:r>
          </a:p>
          <a:p>
            <a:r>
              <a:rPr lang="en-US" b="1" dirty="0" smtClean="0"/>
              <a:t>	</a:t>
            </a:r>
            <a:r>
              <a:rPr lang="en-US" dirty="0" smtClean="0"/>
              <a:t>By 1838, Smith had abandoned plans to redeem Zion in Jackson County, and after Smith and </a:t>
            </a:r>
            <a:r>
              <a:rPr lang="en-US" dirty="0" err="1" smtClean="0"/>
              <a:t>Rigdon</a:t>
            </a:r>
            <a:r>
              <a:rPr lang="en-US" dirty="0" smtClean="0"/>
              <a:t> arrived in Missouri, the town of Far West became the new "Zion".</a:t>
            </a:r>
            <a:r>
              <a:rPr lang="en-US" baseline="30000" dirty="0" smtClean="0"/>
              <a:t>[</a:t>
            </a:r>
            <a:r>
              <a:rPr lang="en-US" dirty="0" smtClean="0"/>
              <a:t> In Missouri, the church also took the name "Church of Jesus Christ of Latter Day Saints", and construction began on a new temple. In the weeks and months after Smith and </a:t>
            </a:r>
            <a:r>
              <a:rPr lang="en-US" dirty="0" err="1" smtClean="0"/>
              <a:t>Rigdon</a:t>
            </a:r>
            <a:r>
              <a:rPr lang="en-US" dirty="0" smtClean="0"/>
              <a:t> arrived at Far West, thousands of Latter Day Saints followed them from Kirtland.</a:t>
            </a:r>
            <a:r>
              <a:rPr lang="en-US" baseline="30000" dirty="0" smtClean="0"/>
              <a:t> </a:t>
            </a:r>
            <a:r>
              <a:rPr lang="en-US" dirty="0" smtClean="0"/>
              <a:t> Smith encouraged the settlement of land outside Caldwell County, instituting a settlement in Adam-</a:t>
            </a:r>
            <a:r>
              <a:rPr lang="en-US" dirty="0" err="1" smtClean="0"/>
              <a:t>ondi</a:t>
            </a:r>
            <a:r>
              <a:rPr lang="en-US" dirty="0" smtClean="0"/>
              <a:t>-</a:t>
            </a:r>
            <a:r>
              <a:rPr lang="en-US" dirty="0" err="1" smtClean="0"/>
              <a:t>Ahman</a:t>
            </a:r>
            <a:r>
              <a:rPr lang="en-US" dirty="0" smtClean="0"/>
              <a:t>, in Daviess County.</a:t>
            </a:r>
          </a:p>
          <a:p>
            <a:r>
              <a:rPr lang="en-US" dirty="0" smtClean="0"/>
              <a:t>	During this time, a church council expelled many of the oldest and most prominent leaders of the church, including John </a:t>
            </a:r>
            <a:r>
              <a:rPr lang="en-US" dirty="0" err="1" smtClean="0"/>
              <a:t>Whitmer</a:t>
            </a:r>
            <a:r>
              <a:rPr lang="en-US" dirty="0" smtClean="0"/>
              <a:t>, David </a:t>
            </a:r>
            <a:r>
              <a:rPr lang="en-US" dirty="0" err="1" smtClean="0"/>
              <a:t>Whitmer</a:t>
            </a:r>
            <a:r>
              <a:rPr lang="en-US" dirty="0" smtClean="0"/>
              <a:t>, W. W. Phelps, and Oliver </a:t>
            </a:r>
            <a:r>
              <a:rPr lang="en-US" dirty="0" err="1" smtClean="0"/>
              <a:t>Cowdery</a:t>
            </a:r>
            <a:r>
              <a:rPr lang="en-US" dirty="0" smtClean="0"/>
              <a:t>.</a:t>
            </a:r>
            <a:r>
              <a:rPr lang="en-US" baseline="30000" dirty="0" smtClean="0"/>
              <a:t> </a:t>
            </a:r>
            <a:r>
              <a:rPr lang="en-US" dirty="0" smtClean="0"/>
              <a:t>Smith explicitly approved of the expulsion of these men, who were known collectively as the "dissenters".</a:t>
            </a:r>
          </a:p>
          <a:p>
            <a:r>
              <a:rPr lang="en-US" dirty="0" smtClean="0"/>
              <a:t>	Political and religious differences between old Missourians and newly-arriving Mormon settlers provoked tensions between the two groups, much as they had years earlier in Jackson County. By this time, Smith's experiences with mob violence led him to believe that his faith's survival required greater militancy against anti-Mormons.</a:t>
            </a:r>
            <a:r>
              <a:rPr lang="en-US" baseline="30000" dirty="0" smtClean="0"/>
              <a:t> </a:t>
            </a:r>
            <a:r>
              <a:rPr lang="en-US" dirty="0" smtClean="0"/>
              <a:t> Around June 1838, recent convert Sampson </a:t>
            </a:r>
            <a:r>
              <a:rPr lang="en-US" dirty="0" err="1" smtClean="0"/>
              <a:t>Avard</a:t>
            </a:r>
            <a:r>
              <a:rPr lang="en-US" dirty="0" smtClean="0"/>
              <a:t> formed a covert organization called the </a:t>
            </a:r>
            <a:r>
              <a:rPr lang="en-US" dirty="0" err="1" smtClean="0"/>
              <a:t>Danites</a:t>
            </a:r>
            <a:r>
              <a:rPr lang="en-US" dirty="0" smtClean="0"/>
              <a:t> to intimidate Mormon dissenters and oppose anti-Mormon militia units.</a:t>
            </a:r>
            <a:r>
              <a:rPr lang="en-US" baseline="30000" dirty="0" smtClean="0"/>
              <a:t> </a:t>
            </a:r>
            <a:r>
              <a:rPr lang="en-US" dirty="0" smtClean="0"/>
              <a:t> Though it is unclear how much Smith knew of the </a:t>
            </a:r>
            <a:r>
              <a:rPr lang="en-US" dirty="0" err="1" smtClean="0"/>
              <a:t>Danites</a:t>
            </a:r>
            <a:r>
              <a:rPr lang="en-US" dirty="0" smtClean="0"/>
              <a:t>' activities, he clearly approved of those of which he did know.</a:t>
            </a:r>
            <a:r>
              <a:rPr lang="en-US" baseline="30000" dirty="0" smtClean="0"/>
              <a:t> </a:t>
            </a:r>
            <a:r>
              <a:rPr lang="en-US" dirty="0" smtClean="0"/>
              <a:t> After </a:t>
            </a:r>
            <a:r>
              <a:rPr lang="en-US" dirty="0" err="1" smtClean="0"/>
              <a:t>Rigdon</a:t>
            </a:r>
            <a:r>
              <a:rPr lang="en-US" dirty="0" smtClean="0"/>
              <a:t> delivered a sermon that implied dissenters had no place in the Mormon community, the </a:t>
            </a:r>
            <a:r>
              <a:rPr lang="en-US" dirty="0" err="1" smtClean="0"/>
              <a:t>Danites</a:t>
            </a:r>
            <a:r>
              <a:rPr lang="en-US" dirty="0" smtClean="0"/>
              <a:t> forcibly expelled them from the county.</a:t>
            </a:r>
            <a:r>
              <a:rPr lang="en-US" baseline="30000" dirty="0" smtClean="0"/>
              <a:t> </a:t>
            </a:r>
            <a:endParaRPr lang="en-US" dirty="0" smtClean="0"/>
          </a:p>
          <a:p>
            <a:r>
              <a:rPr lang="en-US" dirty="0" smtClean="0"/>
              <a:t>	In a speech given at the town's Fourth of July celebration, </a:t>
            </a:r>
            <a:r>
              <a:rPr lang="en-US" dirty="0" err="1" smtClean="0"/>
              <a:t>Rigdon</a:t>
            </a:r>
            <a:r>
              <a:rPr lang="en-US" dirty="0" smtClean="0"/>
              <a:t> declared that Mormons would no longer tolerate persecution by the Missourians and spoke of a "war of extermination" if Mormons were attacked.</a:t>
            </a:r>
            <a:r>
              <a:rPr lang="en-US" baseline="30000" dirty="0" smtClean="0"/>
              <a:t> </a:t>
            </a:r>
            <a:r>
              <a:rPr lang="en-US" dirty="0" smtClean="0"/>
              <a:t> Smith implicitly endorsed this speech,</a:t>
            </a:r>
            <a:r>
              <a:rPr lang="en-US" baseline="30000" dirty="0" smtClean="0"/>
              <a:t> </a:t>
            </a:r>
            <a:r>
              <a:rPr lang="en-US" dirty="0" smtClean="0"/>
              <a:t> and many non-Mormons understood it to be a thinly-veiled threat. They unleashed a flood of anti-Mormon rhetoric in newspapers and in stump speeches given during the 1838 election campaign.</a:t>
            </a:r>
            <a:r>
              <a:rPr lang="en-US" baseline="30000" dirty="0" smtClean="0"/>
              <a:t> </a:t>
            </a:r>
            <a:endParaRPr lang="en-US" dirty="0" smtClean="0"/>
          </a:p>
          <a:p>
            <a:r>
              <a:rPr lang="en-US" dirty="0" smtClean="0"/>
              <a:t>	On August 6, 1838, non-Mormons in Gallatin tried to prevent Mormons from voting,</a:t>
            </a:r>
            <a:r>
              <a:rPr lang="en-US" baseline="30000" dirty="0" smtClean="0"/>
              <a:t> </a:t>
            </a:r>
            <a:r>
              <a:rPr lang="en-US" dirty="0" smtClean="0"/>
              <a:t>and the election-day scuffles initiated the 1838 Mormon War. Non-Mormon vigilantes raided and burned Mormon farms, while </a:t>
            </a:r>
            <a:r>
              <a:rPr lang="en-US" dirty="0" err="1" smtClean="0"/>
              <a:t>Danites</a:t>
            </a:r>
            <a:r>
              <a:rPr lang="en-US" dirty="0" smtClean="0"/>
              <a:t> and other Mormons pillaged non-Mormon towns.</a:t>
            </a:r>
            <a:r>
              <a:rPr lang="en-US" baseline="30000" dirty="0" smtClean="0"/>
              <a:t> </a:t>
            </a:r>
            <a:r>
              <a:rPr lang="en-US" dirty="0" smtClean="0"/>
              <a:t> In the Battle of Crooked River, a group of Mormons attacked the Missouri state militia, mistakenly believing them to be anti-Mormon vigilantes. Governor Lilburn Boggs then ordered that the Mormons be "exterminated or driven from the state".</a:t>
            </a:r>
            <a:r>
              <a:rPr lang="en-US" baseline="30000" dirty="0" smtClean="0"/>
              <a:t> </a:t>
            </a:r>
            <a:r>
              <a:rPr lang="en-US" dirty="0" smtClean="0"/>
              <a:t> On October 30, a party of Missourians surprised and killed seventeen Mormons in the </a:t>
            </a:r>
            <a:r>
              <a:rPr lang="en-US" dirty="0" err="1" smtClean="0"/>
              <a:t>Haun's</a:t>
            </a:r>
            <a:r>
              <a:rPr lang="en-US" dirty="0" smtClean="0"/>
              <a:t> Mill massacre.</a:t>
            </a:r>
          </a:p>
          <a:p>
            <a:r>
              <a:rPr lang="en-US" dirty="0" smtClean="0"/>
              <a:t>	The following day, the Latter Day Saints surrendered to 2,500 state troops and agreed to forfeit their property and leave the state. Smith was immediately brought before a military court, accused of treason, and sentenced to be executed the next morning; Alexander Doniphan, who was Smith's former attorney and a brigadier general in the Missouri militia, refused to carry out the order. Smith was then sent to a state court for a preliminary hearing, where several of his former allies testified against him. Smith and five others, including </a:t>
            </a:r>
            <a:r>
              <a:rPr lang="en-US" dirty="0" err="1" smtClean="0"/>
              <a:t>Rigdon</a:t>
            </a:r>
            <a:r>
              <a:rPr lang="en-US" dirty="0" smtClean="0"/>
              <a:t>, were charged with "overt acts of treason", and transferred to the jail at Liberty, Missouri, to await trial.</a:t>
            </a:r>
          </a:p>
          <a:p>
            <a:r>
              <a:rPr lang="en-US" dirty="0" smtClean="0"/>
              <a:t>	Smith's months in prison with an ill and whining </a:t>
            </a:r>
            <a:r>
              <a:rPr lang="en-US" dirty="0" err="1" smtClean="0"/>
              <a:t>Rigdon</a:t>
            </a:r>
            <a:r>
              <a:rPr lang="en-US" dirty="0" smtClean="0"/>
              <a:t> strained their relationship. Meanwhile Brigham Young, the president of the Quorum of the Twelve Apostles, rose to prominence when he organized the move of about 14,000 Mormon refugees to Illinois and eastern Iowa.</a:t>
            </a:r>
          </a:p>
          <a:p>
            <a:r>
              <a:rPr lang="en-US" dirty="0" smtClean="0"/>
              <a:t>	Smith bore his imprisonment stoically. Understanding that he was effectively on trial before his own people, many of whom considered him a fallen prophet, he wrote a personal defense and an apology for the activities of the </a:t>
            </a:r>
            <a:r>
              <a:rPr lang="en-US" dirty="0" err="1" smtClean="0"/>
              <a:t>Danites</a:t>
            </a:r>
            <a:r>
              <a:rPr lang="en-US" dirty="0" smtClean="0"/>
              <a:t>. "The keys of the kingdom," he wrote, "have not been taken away from us". Though he directed his followers to collect and publish their stories of persecution, he also urged them to moderate their antagonism toward non-Mormons.</a:t>
            </a:r>
            <a:r>
              <a:rPr lang="en-US" baseline="30000" dirty="0" smtClean="0"/>
              <a:t> </a:t>
            </a:r>
            <a:r>
              <a:rPr lang="en-US" dirty="0" smtClean="0"/>
              <a:t> On April 6, 1839, after a grand jury hearing in Davis County, Smith and his companions escaped custody, almost certainly with the connivance of the sheriff and guards.</a:t>
            </a:r>
          </a:p>
          <a:p>
            <a:endParaRPr lang="en-US" dirty="0" smtClean="0"/>
          </a:p>
          <a:p>
            <a:endParaRPr lang="en-US" b="1" dirty="0"/>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10618291"/>
          </a:xfrm>
          <a:prstGeom prst="rect">
            <a:avLst/>
          </a:prstGeom>
        </p:spPr>
        <p:txBody>
          <a:bodyPr wrap="square">
            <a:spAutoFit/>
          </a:bodyPr>
          <a:lstStyle/>
          <a:p>
            <a:r>
              <a:rPr lang="en-US" dirty="0" smtClean="0">
                <a:hlinkClick r:id="rId2"/>
              </a:rPr>
              <a:t>http://3dtemples.photogent.com/chronological-temples/far-west-missouri-temple/</a:t>
            </a:r>
            <a:endParaRPr lang="en-US" dirty="0" smtClean="0"/>
          </a:p>
          <a:p>
            <a:r>
              <a:rPr lang="en-US" dirty="0" smtClean="0"/>
              <a:t>	 The Far West Temple was the second temple to be commenced by the early Saints in Missouri, and the Third Temple commenced by the Church as a whole. Like the Independence Temple, the far west temple was never completed.</a:t>
            </a:r>
          </a:p>
          <a:p>
            <a:r>
              <a:rPr lang="en-US" dirty="0" smtClean="0"/>
              <a:t>	The temple was not announced, so much as it was planned for. The town was founded by W. W. Phelps and John </a:t>
            </a:r>
            <a:r>
              <a:rPr lang="en-US" dirty="0" err="1" smtClean="0"/>
              <a:t>Whitmer</a:t>
            </a:r>
            <a:r>
              <a:rPr lang="en-US" dirty="0" smtClean="0"/>
              <a:t> in August 1836 shortly before the county’s creation. The town was platted originally as a 1-mile (1.6 km) square area, centered on a public square which was to house a temple. The design of the town resembled Prophet Joseph Smith </a:t>
            </a:r>
            <a:r>
              <a:rPr lang="en-US" dirty="0" err="1" smtClean="0"/>
              <a:t>Jr.’s</a:t>
            </a:r>
            <a:r>
              <a:rPr lang="en-US" dirty="0" smtClean="0"/>
              <a:t> plan for the City of Zion, which had been planned to be built in the town of Independence, Jackson County, Missouri. As the town of Far West grew, the plat was extended to 4 square miles (10 km</a:t>
            </a:r>
            <a:r>
              <a:rPr lang="en-US" baseline="30000" dirty="0" smtClean="0"/>
              <a:t>2</a:t>
            </a:r>
            <a:r>
              <a:rPr lang="en-US" dirty="0" smtClean="0"/>
              <a:t>).</a:t>
            </a:r>
          </a:p>
          <a:p>
            <a:r>
              <a:rPr lang="en-US" dirty="0" smtClean="0"/>
              <a:t>Saints began to settle in northwestern Missouri soon after the Church of Jesus Christ of Latter-day Saints was organized in 1830. According to a revelation given by Joseph Smith Jr., Independence would be the “</a:t>
            </a:r>
            <a:r>
              <a:rPr lang="en-US" dirty="0" err="1" smtClean="0"/>
              <a:t>centerplace</a:t>
            </a:r>
            <a:r>
              <a:rPr lang="en-US" dirty="0" smtClean="0"/>
              <a:t>” of the City of Zion when Jesus returned. However, disputes between Members and Missourian settlers in Independence led to the expulsion of the Saints from Jackson County in 1833. Most Members temporarily settled in Clay County, Missouri. Towards the end of 1836, Caldwell County was created specifically for Mormon settlement to recompense Mormon losses in Jackson County. Shortly after the creation of Caldwell County, Far West was made the county seat.</a:t>
            </a:r>
          </a:p>
          <a:p>
            <a:r>
              <a:rPr lang="en-US" dirty="0" smtClean="0"/>
              <a:t>	 Excavation for the foundation of the Far West Temple, measuring 80 by 120 feet, was accomplished by more than 500 men in half a day on July 3, 1837.</a:t>
            </a:r>
          </a:p>
          <a:p>
            <a:r>
              <a:rPr lang="en-US" dirty="0" smtClean="0"/>
              <a:t>while visiting Latter-day Saints in Far West, 6 Nov. 1837, JS gave instructions to postpone work on temple until “the Lord shall reveal it to be his will to be commenced.”</a:t>
            </a:r>
          </a:p>
          <a:p>
            <a:r>
              <a:rPr lang="en-US" dirty="0" smtClean="0"/>
              <a:t>	Far West became the headquarters of the Latter-day Saint movement on March 14, 1838 when Prophet Joseph Smith and Sidney </a:t>
            </a:r>
            <a:r>
              <a:rPr lang="en-US" dirty="0" err="1" smtClean="0"/>
              <a:t>Rigdon</a:t>
            </a:r>
            <a:r>
              <a:rPr lang="en-US" dirty="0" smtClean="0"/>
              <a:t> relocated to the town from the previous church headquarters, Kirtland, Ohio. Joseph Smith taught the Latter-day Saints that the Garden of Eden had been in Jackson County and when Adam and Eve were expelled from the Garden, they moved to the Caldwell County and Daviess County areas of Missouri. While headquartered in Far West, the official name of the church was changed from Church of Jesus Christ to the Church of Jesus Christ of Latter Day Saints.</a:t>
            </a:r>
          </a:p>
          <a:p>
            <a:r>
              <a:rPr lang="en-US" dirty="0" smtClean="0"/>
              <a:t>	The cornerstones were laid for the Far West Temple on July 4, 1838, in the following order: southeast by the stake presidency, southwest by the elders quorum presidency, northwest by the bishop, and northeast by the teachers quorum presidency.</a:t>
            </a:r>
          </a:p>
          <a:p>
            <a:r>
              <a:rPr lang="en-US" dirty="0" smtClean="0"/>
              <a:t>	At the cornerstone laying for the Far West Temple, President Sidney </a:t>
            </a:r>
            <a:r>
              <a:rPr lang="en-US" dirty="0" err="1" smtClean="0"/>
              <a:t>Rigdon</a:t>
            </a:r>
            <a:r>
              <a:rPr lang="en-US" dirty="0" smtClean="0"/>
              <a:t> gave his famous Independence Day oration. The speech’s passionate declarations fueled tension between the Saints and the citizens of Missouri, eventually culminating in the issuance of Governor Lilburn W. Boggs’ extermination order on October 27, 1838.</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7017306"/>
          </a:xfrm>
          <a:prstGeom prst="rect">
            <a:avLst/>
          </a:prstGeom>
        </p:spPr>
        <p:txBody>
          <a:bodyPr wrap="square">
            <a:spAutoFit/>
          </a:bodyPr>
          <a:lstStyle/>
          <a:p>
            <a:pPr fontAlgn="base"/>
            <a:r>
              <a:rPr lang="en-US" dirty="0" smtClean="0">
                <a:hlinkClick r:id="rId2"/>
              </a:rPr>
              <a:t>https://history.lds.org/article/historic-sites/missouri/liberty/liberty-jail?lang=eng</a:t>
            </a:r>
            <a:endParaRPr lang="en-US" dirty="0" smtClean="0"/>
          </a:p>
          <a:p>
            <a:pPr fontAlgn="base"/>
            <a:r>
              <a:rPr lang="en-US" dirty="0" smtClean="0"/>
              <a:t>	Joseph Smith was unjustly confined in Liberty Jail from December 1838 to April 1839 along with several other Church leaders. Joseph suffered helplessly, knowing that the Latter-day Saints were being driven from Missouri under an "extermination order" from the governor. The Prophet and his companions were imprisoned in a rough stone dungeon measuring 14 by 14 feet, with a ceiling just over 6 feet high. Only two small barred windows allowed light and air into the cell. The six prisoners suffered from winter weather, filthy conditions, hunger, and sickness.</a:t>
            </a:r>
          </a:p>
          <a:p>
            <a:pPr fontAlgn="base"/>
            <a:r>
              <a:rPr lang="en-US" dirty="0" smtClean="0"/>
              <a:t>	While in Liberty Jail, the Prophet wrote letters to his family and the Saints. His correspondence contains some of the most poignant revelation found in scripture. In this miserable jail, Joseph learned that his sufferings were still not comparable to those of the Savior, as the Spirit whispered to him: "The Son of Man hath descended below them all. Art thou greater than he?" He was taught that in the end "all these things shall give thee experience, and shall be for thy good." </a:t>
            </a:r>
          </a:p>
          <a:p>
            <a:pPr fontAlgn="base"/>
            <a:r>
              <a:rPr lang="en-US" dirty="0" smtClean="0"/>
              <a:t>	In early April 1839, Joseph and the</a:t>
            </a:r>
          </a:p>
          <a:p>
            <a:pPr fontAlgn="base"/>
            <a:r>
              <a:rPr lang="en-US" dirty="0" smtClean="0"/>
              <a:t> other prisoners were allowed to escape, and </a:t>
            </a:r>
          </a:p>
          <a:p>
            <a:pPr fontAlgn="base"/>
            <a:r>
              <a:rPr lang="en-US" dirty="0" smtClean="0"/>
              <a:t>they fled to safety in Illinois.</a:t>
            </a:r>
          </a:p>
          <a:p>
            <a:pPr fontAlgn="base"/>
            <a:r>
              <a:rPr lang="en-US" dirty="0" smtClean="0"/>
              <a:t>	The jail was eventually torn down, </a:t>
            </a:r>
          </a:p>
          <a:p>
            <a:pPr fontAlgn="base"/>
            <a:r>
              <a:rPr lang="en-US" dirty="0" smtClean="0"/>
              <a:t>though some of the dungeon floor and walls </a:t>
            </a:r>
          </a:p>
          <a:p>
            <a:pPr fontAlgn="base"/>
            <a:r>
              <a:rPr lang="en-US" dirty="0" smtClean="0"/>
              <a:t>remained. The property was purchased for </a:t>
            </a:r>
          </a:p>
          <a:p>
            <a:pPr fontAlgn="base"/>
            <a:r>
              <a:rPr lang="en-US" dirty="0" smtClean="0"/>
              <a:t>The Church of Jesus Christ of Latter-day Saints </a:t>
            </a:r>
          </a:p>
          <a:p>
            <a:pPr fontAlgn="base"/>
            <a:r>
              <a:rPr lang="en-US" dirty="0" smtClean="0"/>
              <a:t>in 1939. President Joseph Fielding Smith</a:t>
            </a:r>
          </a:p>
          <a:p>
            <a:pPr fontAlgn="base"/>
            <a:r>
              <a:rPr lang="en-US" dirty="0" smtClean="0"/>
              <a:t> dedicated a partial reconstruction of the</a:t>
            </a:r>
          </a:p>
          <a:p>
            <a:pPr fontAlgn="base"/>
            <a:r>
              <a:rPr lang="en-US" dirty="0" smtClean="0"/>
              <a:t> jail housed within a visitors' center in 1963.</a:t>
            </a:r>
          </a:p>
          <a:p>
            <a:endParaRPr lang="en-US" dirty="0"/>
          </a:p>
        </p:txBody>
      </p:sp>
      <p:pic>
        <p:nvPicPr>
          <p:cNvPr id="84994" name="Picture 2"/>
          <p:cNvPicPr>
            <a:picLocks noChangeAspect="1" noChangeArrowheads="1"/>
          </p:cNvPicPr>
          <p:nvPr/>
        </p:nvPicPr>
        <p:blipFill>
          <a:blip r:embed="rId3"/>
          <a:srcRect/>
          <a:stretch>
            <a:fillRect/>
          </a:stretch>
        </p:blipFill>
        <p:spPr bwMode="auto">
          <a:xfrm>
            <a:off x="4559300" y="3760787"/>
            <a:ext cx="4584700" cy="309721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7" name="Rectangle 36"/>
          <p:cNvSpPr/>
          <p:nvPr/>
        </p:nvSpPr>
        <p:spPr>
          <a:xfrm>
            <a:off x="0" y="685800"/>
            <a:ext cx="9144000" cy="6172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 name="Picture 14"/>
          <p:cNvPicPr preferRelativeResize="0">
            <a:picLocks noChangeAspect="1" noChangeArrowheads="1"/>
          </p:cNvPicPr>
          <p:nvPr/>
        </p:nvPicPr>
        <p:blipFill>
          <a:blip r:embed="rId3"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sp useBgFill="1">
        <p:nvSpPr>
          <p:cNvPr id="4" name="TextBox 3"/>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pic>
        <p:nvPicPr>
          <p:cNvPr id="6" name="Picture 2"/>
          <p:cNvPicPr>
            <a:picLocks noChangeAspect="1" noChangeArrowheads="1"/>
          </p:cNvPicPr>
          <p:nvPr/>
        </p:nvPicPr>
        <p:blipFill>
          <a:blip r:embed="rId4"/>
          <a:srcRect l="17292" r="16997" b="40000"/>
          <a:stretch>
            <a:fillRect/>
          </a:stretch>
        </p:blipFill>
        <p:spPr bwMode="auto">
          <a:xfrm>
            <a:off x="533399" y="4419600"/>
            <a:ext cx="1999343" cy="2209800"/>
          </a:xfrm>
          <a:prstGeom prst="rect">
            <a:avLst/>
          </a:prstGeom>
          <a:noFill/>
          <a:ln w="50800">
            <a:solidFill>
              <a:schemeClr val="tx1"/>
            </a:solidFill>
            <a:miter lim="800000"/>
            <a:headEnd/>
            <a:tailEnd/>
          </a:ln>
          <a:effectLst>
            <a:outerShdw dist="50800" dir="7200000" algn="ctr" rotWithShape="0">
              <a:schemeClr val="tx1"/>
            </a:outerShdw>
          </a:effectLst>
        </p:spPr>
      </p:pic>
      <p:sp>
        <p:nvSpPr>
          <p:cNvPr id="5" name="TextBox 4"/>
          <p:cNvSpPr txBox="1"/>
          <p:nvPr/>
        </p:nvSpPr>
        <p:spPr>
          <a:xfrm>
            <a:off x="0" y="1524000"/>
            <a:ext cx="9144000" cy="2954655"/>
          </a:xfrm>
          <a:prstGeom prst="rect">
            <a:avLst/>
          </a:prstGeom>
          <a:noFill/>
        </p:spPr>
        <p:txBody>
          <a:bodyPr wrap="square" rtlCol="0">
            <a:spAutoFit/>
          </a:bodyPr>
          <a:lstStyle/>
          <a:p>
            <a:pPr>
              <a:buFont typeface="Arial" pitchFamily="34" charset="0"/>
              <a:buChar char="•"/>
            </a:pPr>
            <a:r>
              <a:rPr lang="en-US" sz="3100" b="1" dirty="0" smtClean="0"/>
              <a:t>  1839 Smith &amp; followers establish</a:t>
            </a:r>
          </a:p>
          <a:p>
            <a:r>
              <a:rPr lang="en-US" sz="3100" b="1" dirty="0" smtClean="0"/>
              <a:t>    the new town of Nauvoo, Illinois</a:t>
            </a:r>
          </a:p>
          <a:p>
            <a:pPr>
              <a:buFont typeface="Arial" pitchFamily="34" charset="0"/>
              <a:buChar char="•"/>
            </a:pPr>
            <a:r>
              <a:rPr lang="en-US" sz="3100" b="1" dirty="0" smtClean="0"/>
              <a:t>  Brigham Young is sent on mission</a:t>
            </a:r>
          </a:p>
          <a:p>
            <a:r>
              <a:rPr lang="en-US" sz="3100" b="1" dirty="0" smtClean="0"/>
              <a:t>    to Europe, gaining many converts</a:t>
            </a:r>
          </a:p>
          <a:p>
            <a:pPr>
              <a:buFont typeface="Arial" pitchFamily="34" charset="0"/>
              <a:buChar char="•"/>
            </a:pPr>
            <a:r>
              <a:rPr lang="en-US" sz="3100" b="1" dirty="0" smtClean="0"/>
              <a:t>  Joseph Smith receives revelations &amp; introduces</a:t>
            </a:r>
          </a:p>
          <a:p>
            <a:r>
              <a:rPr lang="en-US" sz="3100" b="1" dirty="0" smtClean="0"/>
              <a:t>    new church doctrines</a:t>
            </a:r>
          </a:p>
        </p:txBody>
      </p:sp>
      <p:grpSp>
        <p:nvGrpSpPr>
          <p:cNvPr id="39" name="Group 38"/>
          <p:cNvGrpSpPr/>
          <p:nvPr/>
        </p:nvGrpSpPr>
        <p:grpSpPr>
          <a:xfrm>
            <a:off x="3733799" y="2664142"/>
            <a:ext cx="2634346" cy="1298258"/>
            <a:chOff x="6287266" y="838200"/>
            <a:chExt cx="1962469" cy="1298258"/>
          </a:xfrm>
        </p:grpSpPr>
        <p:sp>
          <p:nvSpPr>
            <p:cNvPr id="40" name="Oval 39"/>
            <p:cNvSpPr/>
            <p:nvPr/>
          </p:nvSpPr>
          <p:spPr>
            <a:xfrm>
              <a:off x="6287266" y="1526858"/>
              <a:ext cx="1873263" cy="6096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1" name="TextBox 40"/>
            <p:cNvSpPr txBox="1"/>
            <p:nvPr/>
          </p:nvSpPr>
          <p:spPr>
            <a:xfrm>
              <a:off x="7847062" y="838200"/>
              <a:ext cx="402673" cy="1015663"/>
            </a:xfrm>
            <a:prstGeom prst="rect">
              <a:avLst/>
            </a:prstGeom>
            <a:noFill/>
          </p:spPr>
          <p:txBody>
            <a:bodyPr wrap="none" rtlCol="0">
              <a:spAutoFit/>
            </a:bodyPr>
            <a:lstStyle/>
            <a:p>
              <a:r>
                <a:rPr lang="en-US" sz="6000" b="1" dirty="0" smtClean="0">
                  <a:solidFill>
                    <a:srgbClr val="FF0000"/>
                  </a:solidFill>
                  <a:effectLst>
                    <a:outerShdw dist="50800" dir="7200000" algn="ctr" rotWithShape="0">
                      <a:schemeClr val="tx1"/>
                    </a:outerShdw>
                  </a:effectLst>
                </a:rPr>
                <a:t>?</a:t>
              </a:r>
              <a:endParaRPr lang="en-US" sz="6000" b="1" dirty="0">
                <a:solidFill>
                  <a:srgbClr val="FF0000"/>
                </a:solidFill>
                <a:effectLst>
                  <a:outerShdw dist="50800" dir="7200000" algn="ctr" rotWithShape="0">
                    <a:schemeClr val="tx1"/>
                  </a:outerShdw>
                </a:effectLst>
              </a:endParaRPr>
            </a:p>
          </p:txBody>
        </p:sp>
      </p:grpSp>
      <p:sp>
        <p:nvSpPr>
          <p:cNvPr id="11" name="Rectangle 10"/>
          <p:cNvSpPr/>
          <p:nvPr/>
        </p:nvSpPr>
        <p:spPr>
          <a:xfrm>
            <a:off x="457200" y="4678740"/>
            <a:ext cx="8458200" cy="1569660"/>
          </a:xfrm>
          <a:prstGeom prst="rect">
            <a:avLst/>
          </a:prstGeom>
        </p:spPr>
        <p:txBody>
          <a:bodyPr wrap="square">
            <a:spAutoFit/>
          </a:bodyPr>
          <a:lstStyle/>
          <a:p>
            <a:r>
              <a:rPr lang="en-US" sz="3200" b="1" dirty="0" smtClean="0">
                <a:ln>
                  <a:solidFill>
                    <a:schemeClr val="tx1"/>
                  </a:solidFill>
                </a:ln>
                <a:latin typeface="Tempus Sans ITC" pitchFamily="82" charset="0"/>
              </a:rPr>
              <a:t>“Revelation is communication from God to His children. . . . types of revelation include visions, dreams, and visitations by angels.”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fade">
                                      <p:cBhvr>
                                        <p:cTn id="10" dur="1000"/>
                                        <p:tgtEl>
                                          <p:spTgt spid="5">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1000"/>
                                        <p:tgtEl>
                                          <p:spTgt spid="5">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1000"/>
                                        <p:tgtEl>
                                          <p:spTgt spid="5">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0" presetClass="exit" presetSubtype="0" fill="hold" nodeType="clickEffect">
                                  <p:stCondLst>
                                    <p:cond delay="0"/>
                                  </p:stCondLst>
                                  <p:childTnLst>
                                    <p:animEffect transition="out" filter="fade">
                                      <p:cBhvr>
                                        <p:cTn id="25" dur="800" accel="100000">
                                          <p:stCondLst>
                                            <p:cond delay="200"/>
                                          </p:stCondLst>
                                        </p:cTn>
                                        <p:tgtEl>
                                          <p:spTgt spid="6"/>
                                        </p:tgtEl>
                                      </p:cBhvr>
                                    </p:animEffect>
                                    <p:anim calcmode="lin" valueType="num">
                                      <p:cBhvr>
                                        <p:cTn id="26" dur="800" accel="100000">
                                          <p:stCondLst>
                                            <p:cond delay="200"/>
                                          </p:stCondLst>
                                        </p:cTn>
                                        <p:tgtEl>
                                          <p:spTgt spid="6"/>
                                        </p:tgtEl>
                                        <p:attrNameLst>
                                          <p:attrName>style.rotation</p:attrName>
                                        </p:attrNameLst>
                                      </p:cBhvr>
                                      <p:tavLst>
                                        <p:tav tm="0">
                                          <p:val>
                                            <p:fltVal val="0"/>
                                          </p:val>
                                        </p:tav>
                                        <p:tav tm="100000">
                                          <p:val>
                                            <p:fltVal val="-90"/>
                                          </p:val>
                                        </p:tav>
                                      </p:tavLst>
                                    </p:anim>
                                    <p:anim calcmode="lin" valueType="num">
                                      <p:cBhvr>
                                        <p:cTn id="27" dur="200" decel="100000"/>
                                        <p:tgtEl>
                                          <p:spTgt spid="6"/>
                                        </p:tgtEl>
                                        <p:attrNameLst>
                                          <p:attrName>ppt_x</p:attrName>
                                        </p:attrNameLst>
                                      </p:cBhvr>
                                      <p:tavLst>
                                        <p:tav tm="0">
                                          <p:val>
                                            <p:strVal val="ppt_x"/>
                                          </p:val>
                                        </p:tav>
                                        <p:tav tm="100000">
                                          <p:val>
                                            <p:strVal val="ppt_x-0.05"/>
                                          </p:val>
                                        </p:tav>
                                      </p:tavLst>
                                    </p:anim>
                                    <p:anim calcmode="lin" valueType="num">
                                      <p:cBhvr>
                                        <p:cTn id="28" dur="200" decel="100000"/>
                                        <p:tgtEl>
                                          <p:spTgt spid="6"/>
                                        </p:tgtEl>
                                        <p:attrNameLst>
                                          <p:attrName>ppt_y</p:attrName>
                                        </p:attrNameLst>
                                      </p:cBhvr>
                                      <p:tavLst>
                                        <p:tav tm="0">
                                          <p:val>
                                            <p:strVal val="ppt_y"/>
                                          </p:val>
                                        </p:tav>
                                        <p:tav tm="100000">
                                          <p:val>
                                            <p:strVal val="ppt_y+0.1"/>
                                          </p:val>
                                        </p:tav>
                                      </p:tavLst>
                                    </p:anim>
                                    <p:anim calcmode="lin" valueType="num">
                                      <p:cBhvr>
                                        <p:cTn id="29" dur="800" accel="100000">
                                          <p:stCondLst>
                                            <p:cond delay="200"/>
                                          </p:stCondLst>
                                        </p:cTn>
                                        <p:tgtEl>
                                          <p:spTgt spid="6"/>
                                        </p:tgtEl>
                                        <p:attrNameLst>
                                          <p:attrName>ppt_x</p:attrName>
                                        </p:attrNameLst>
                                      </p:cBhvr>
                                      <p:tavLst>
                                        <p:tav tm="0">
                                          <p:val>
                                            <p:strVal val="ppt_x"/>
                                          </p:val>
                                        </p:tav>
                                        <p:tav tm="100000">
                                          <p:val>
                                            <p:strVal val="ppt_x+0.4+0.05"/>
                                          </p:val>
                                        </p:tav>
                                      </p:tavLst>
                                    </p:anim>
                                    <p:anim calcmode="lin" valueType="num">
                                      <p:cBhvr>
                                        <p:cTn id="30" dur="800" accel="100000">
                                          <p:stCondLst>
                                            <p:cond delay="200"/>
                                          </p:stCondLst>
                                        </p:cTn>
                                        <p:tgtEl>
                                          <p:spTgt spid="6"/>
                                        </p:tgtEl>
                                        <p:attrNameLst>
                                          <p:attrName>ppt_y</p:attrName>
                                        </p:attrNameLst>
                                      </p:cBhvr>
                                      <p:tavLst>
                                        <p:tav tm="0">
                                          <p:val>
                                            <p:strVal val="ppt_y"/>
                                          </p:val>
                                        </p:tav>
                                        <p:tav tm="100000">
                                          <p:val>
                                            <p:strVal val="ppt_y-0.4-0.1"/>
                                          </p:val>
                                        </p:tav>
                                      </p:tavLst>
                                    </p:anim>
                                    <p:set>
                                      <p:cBhvr>
                                        <p:cTn id="31" dur="1" fill="hold">
                                          <p:stCondLst>
                                            <p:cond delay="999"/>
                                          </p:stCondLst>
                                        </p:cTn>
                                        <p:tgtEl>
                                          <p:spTgt spid="6"/>
                                        </p:tgtEl>
                                        <p:attrNameLst>
                                          <p:attrName>style.visibility</p:attrName>
                                        </p:attrNameLst>
                                      </p:cBhvr>
                                      <p:to>
                                        <p:strVal val="hidden"/>
                                      </p:to>
                                    </p:set>
                                  </p:childTnLst>
                                </p:cTn>
                              </p:par>
                            </p:childTnLst>
                          </p:cTn>
                        </p:par>
                        <p:par>
                          <p:cTn id="32" fill="hold">
                            <p:stCondLst>
                              <p:cond delay="1000"/>
                            </p:stCondLst>
                            <p:childTnLst>
                              <p:par>
                                <p:cTn id="33" presetID="10" presetClass="entr" presetSubtype="0" fill="hold" nodeType="after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1000"/>
                                        <p:tgtEl>
                                          <p:spTgt spid="5">
                                            <p:txEl>
                                              <p:pRg st="4" end="4"/>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
                                            <p:txEl>
                                              <p:pRg st="5" end="5"/>
                                            </p:txEl>
                                          </p:spTgt>
                                        </p:tgtEl>
                                        <p:attrNameLst>
                                          <p:attrName>style.visibility</p:attrName>
                                        </p:attrNameLst>
                                      </p:cBhvr>
                                      <p:to>
                                        <p:strVal val="visible"/>
                                      </p:to>
                                    </p:set>
                                    <p:animEffect transition="in" filter="fade">
                                      <p:cBhvr>
                                        <p:cTn id="38" dur="1000"/>
                                        <p:tgtEl>
                                          <p:spTgt spid="5">
                                            <p:txEl>
                                              <p:pRg st="5" end="5"/>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1000"/>
                                        <p:tgtEl>
                                          <p:spTgt spid="3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6858000"/>
            <a:ext cx="9144000" cy="10618291"/>
          </a:xfrm>
          <a:prstGeom prst="rect">
            <a:avLst/>
          </a:prstGeom>
        </p:spPr>
        <p:txBody>
          <a:bodyPr wrap="square">
            <a:spAutoFit/>
          </a:bodyPr>
          <a:lstStyle/>
          <a:p>
            <a:r>
              <a:rPr lang="en-US" dirty="0" smtClean="0">
                <a:hlinkClick r:id="rId2"/>
              </a:rPr>
              <a:t>https://www.bbc.co.uk/religion/religions/mormon/beliefs/prophets.shtml</a:t>
            </a:r>
            <a:endParaRPr lang="en-US" dirty="0" smtClean="0"/>
          </a:p>
          <a:p>
            <a:r>
              <a:rPr lang="en-US" dirty="0" smtClean="0"/>
              <a:t>	</a:t>
            </a:r>
            <a:r>
              <a:rPr lang="en-US" b="1" dirty="0" smtClean="0"/>
              <a:t>Living prophets</a:t>
            </a:r>
          </a:p>
          <a:p>
            <a:r>
              <a:rPr lang="en-US" dirty="0" smtClean="0"/>
              <a:t>Mormons believe in living prophets - human beings who are prophets of God in the same way as </a:t>
            </a:r>
            <a:r>
              <a:rPr lang="en-US" b="1" dirty="0" smtClean="0"/>
              <a:t>Abraham</a:t>
            </a:r>
            <a:r>
              <a:rPr lang="en-US" dirty="0" smtClean="0"/>
              <a:t>, </a:t>
            </a:r>
            <a:r>
              <a:rPr lang="en-US" b="1" dirty="0" smtClean="0"/>
              <a:t>Moses</a:t>
            </a:r>
            <a:r>
              <a:rPr lang="en-US" dirty="0" smtClean="0"/>
              <a:t>, </a:t>
            </a:r>
            <a:r>
              <a:rPr lang="en-US" b="1" dirty="0" smtClean="0"/>
              <a:t>Isaiah</a:t>
            </a:r>
            <a:r>
              <a:rPr lang="en-US" dirty="0" smtClean="0"/>
              <a:t>, and the Apostles.</a:t>
            </a:r>
          </a:p>
          <a:p>
            <a:r>
              <a:rPr lang="en-US" dirty="0" smtClean="0"/>
              <a:t>They point out that Christ himself said that he would send prophets after him.</a:t>
            </a:r>
          </a:p>
          <a:p>
            <a:r>
              <a:rPr lang="en-US" b="1" dirty="0" smtClean="0"/>
              <a:t>A modern prophet</a:t>
            </a:r>
          </a:p>
          <a:p>
            <a:r>
              <a:rPr lang="en-US" dirty="0" smtClean="0"/>
              <a:t>The President of the Church of Jesus Christ of Latter-day Saints at any given time, is a prophet.</a:t>
            </a:r>
          </a:p>
          <a:p>
            <a:r>
              <a:rPr lang="en-US" dirty="0" smtClean="0"/>
              <a:t>The 16th President of the Church is Thomas S. Monson (1927- ) who became President in February 2008.</a:t>
            </a:r>
          </a:p>
          <a:p>
            <a:r>
              <a:rPr lang="en-US" b="1" dirty="0" smtClean="0"/>
              <a:t>Continuous revelation</a:t>
            </a:r>
          </a:p>
          <a:p>
            <a:r>
              <a:rPr lang="en-US" dirty="0" smtClean="0"/>
              <a:t>Although the essential truths of </a:t>
            </a:r>
            <a:r>
              <a:rPr lang="en-US" b="1" dirty="0" smtClean="0"/>
              <a:t>God</a:t>
            </a:r>
            <a:r>
              <a:rPr lang="en-US" dirty="0" smtClean="0"/>
              <a:t> do not change, they do need to be adapted to suit the particular context in which they are being applied. Because there are living prophets, God is able to ensure that people get the teachings they need to follow his will.</a:t>
            </a:r>
          </a:p>
          <a:p>
            <a:r>
              <a:rPr lang="en-US" dirty="0" smtClean="0"/>
              <a:t>God gives the prophets revelations of what they should write and say. (A revelation is a communication from God.)</a:t>
            </a:r>
          </a:p>
          <a:p>
            <a:r>
              <a:rPr lang="en-US" dirty="0" smtClean="0"/>
              <a:t>So Mormons believe that revelation is a continuing process through which God still instructs us.</a:t>
            </a:r>
          </a:p>
          <a:p>
            <a:r>
              <a:rPr lang="en-US" b="1" dirty="0" smtClean="0"/>
              <a:t>Prophets today</a:t>
            </a:r>
          </a:p>
          <a:p>
            <a:r>
              <a:rPr lang="en-US" dirty="0" smtClean="0"/>
              <a:t>The first Mormon prophet was </a:t>
            </a:r>
            <a:r>
              <a:rPr lang="en-US" b="1" dirty="0" smtClean="0"/>
              <a:t>Joseph Smith</a:t>
            </a:r>
            <a:r>
              <a:rPr lang="en-US" dirty="0" smtClean="0"/>
              <a:t>, the founder of the Church.</a:t>
            </a:r>
          </a:p>
          <a:p>
            <a:r>
              <a:rPr lang="en-US" dirty="0" smtClean="0"/>
              <a:t>Mormons believe the teaching and writing of Joseph Smith was the result of revelations from God, and they believe that the teaching and writing of their present-day prophets are similarly inspired.</a:t>
            </a:r>
          </a:p>
          <a:p>
            <a:r>
              <a:rPr lang="en-US" dirty="0" smtClean="0"/>
              <a:t>The leaders of the Church are the current prophets, able to receive revelation from God on both religious and practical issues. Mormons believe that God uses these prophets to direct the Church as a whole, as well as to direct individual believers.</a:t>
            </a:r>
          </a:p>
          <a:p>
            <a:r>
              <a:rPr lang="en-US" b="1" dirty="0" smtClean="0"/>
              <a:t>Prophets aren't always prophets</a:t>
            </a:r>
          </a:p>
          <a:p>
            <a:r>
              <a:rPr lang="en-US" dirty="0" smtClean="0"/>
              <a:t>Mormons do not believe that everything a prophet says is inspired by God (and nor do the prophets). Prophets are human beings who God has chosen to speak through - but not everything they say is being said by God. Joseph Smith said that "a prophet is only a prophet when acting as such".</a:t>
            </a:r>
          </a:p>
          <a:p>
            <a:r>
              <a:rPr lang="en-US" b="1" dirty="0" smtClean="0"/>
              <a:t>Everyone can be inspired by God</a:t>
            </a:r>
          </a:p>
          <a:p>
            <a:r>
              <a:rPr lang="en-US" dirty="0" smtClean="0"/>
              <a:t>In fact all believers can receive inspiration from God, but God uses the senior officials of the Church for revelations that are intended to affect all members. These revelations are intended to bind the whole Church together.</a:t>
            </a:r>
          </a:p>
          <a:p>
            <a:r>
              <a:rPr lang="en-US" b="1" dirty="0" smtClean="0"/>
              <a:t>A modern prophecy</a:t>
            </a:r>
          </a:p>
          <a:p>
            <a:r>
              <a:rPr lang="en-US" dirty="0" smtClean="0"/>
              <a:t>One of the best-known examples of modern revelation occurred in June 1978 when President Spencer W. Kimball gave the revelation that all worthy males could hold the priesthood. This eliminated discrimination against African-Americans in the Church.</a:t>
            </a:r>
          </a:p>
          <a:p>
            <a:endParaRPr lang="en-US" dirty="0"/>
          </a:p>
        </p:txBody>
      </p:sp>
      <p:sp>
        <p:nvSpPr>
          <p:cNvPr id="3" name="Rectangle 2"/>
          <p:cNvSpPr/>
          <p:nvPr/>
        </p:nvSpPr>
        <p:spPr>
          <a:xfrm>
            <a:off x="0" y="0"/>
            <a:ext cx="9144000" cy="7571303"/>
          </a:xfrm>
          <a:prstGeom prst="rect">
            <a:avLst/>
          </a:prstGeom>
        </p:spPr>
        <p:txBody>
          <a:bodyPr wrap="square">
            <a:spAutoFit/>
          </a:bodyPr>
          <a:lstStyle/>
          <a:p>
            <a:r>
              <a:rPr lang="en-US" dirty="0" smtClean="0">
                <a:hlinkClick r:id="rId3"/>
              </a:rPr>
              <a:t>https://www.lds.org/topics/prophets?lang=eng</a:t>
            </a:r>
            <a:endParaRPr lang="en-US" dirty="0" smtClean="0"/>
          </a:p>
          <a:p>
            <a:r>
              <a:rPr lang="en-US" dirty="0" smtClean="0"/>
              <a:t>	As members of The Church of Jesus Christ of Latter-day Saints, we are blessed to be led by living prophets—inspired men called to speak for the Lord, as did Moses, Isaiah, Peter, Paul, Nephi, Mormon, and other prophets of the scriptures. We sustain the President of the Church as prophet, seer, and revelator—the only person on the earth who receives revelation to guide the entire Church. We also sustain the counselors in the First Presidency and the members of the Quorum of the Twelve Apostles as prophets, seers, and revelators.</a:t>
            </a:r>
          </a:p>
          <a:p>
            <a:r>
              <a:rPr lang="en-US" dirty="0" smtClean="0"/>
              <a:t>	Like the prophets of old, prophets today testify of Jesus Christ and teach His gospel. They make known God’s will and true character. They speak boldly and clearly, denouncing sin and warning of its consequences. At times, they may be inspired to prophesy of future events for our benefit.</a:t>
            </a:r>
          </a:p>
          <a:p>
            <a:r>
              <a:rPr lang="en-US" dirty="0" smtClean="0"/>
              <a:t>We can always trust the living prophets. Their teachings reflect the will of the Lord, who declared: “What I the Lord have spoken, I have spoken, and I excuse not myself; and though the heavens and the earth pass away, my word shall not pass away, but shall all be fulfilled, whether by mine own voice or by the voice of my servants, it is the same” (</a:t>
            </a:r>
            <a:r>
              <a:rPr lang="en-US" dirty="0" smtClean="0">
                <a:hlinkClick r:id="rId4"/>
              </a:rPr>
              <a:t>D&amp;C 1:38</a:t>
            </a:r>
            <a:r>
              <a:rPr lang="en-US" dirty="0" smtClean="0"/>
              <a:t>).</a:t>
            </a:r>
          </a:p>
          <a:p>
            <a:r>
              <a:rPr lang="en-US" dirty="0" smtClean="0"/>
              <a:t>Our greatest safety lies in strictly following the word of the Lord given through His prophets, particularly the current President of the Church. The Lord warns that those who ignore the words of the living prophets will fall (see </a:t>
            </a:r>
            <a:r>
              <a:rPr lang="en-US" dirty="0" smtClean="0">
                <a:hlinkClick r:id="rId5"/>
              </a:rPr>
              <a:t>D&amp;C 1:14–16</a:t>
            </a:r>
            <a:r>
              <a:rPr lang="en-US" dirty="0" smtClean="0"/>
              <a:t>). He promises great blessings to those who follow the President of the Church:</a:t>
            </a:r>
          </a:p>
          <a:p>
            <a:r>
              <a:rPr lang="en-US" dirty="0" smtClean="0"/>
              <a:t>“Thou </a:t>
            </a:r>
            <a:r>
              <a:rPr lang="en-US" dirty="0" err="1" smtClean="0"/>
              <a:t>shalt</a:t>
            </a:r>
            <a:r>
              <a:rPr lang="en-US" dirty="0" smtClean="0"/>
              <a:t> give heed unto all his words and commandments which he shall give unto you as he </a:t>
            </a:r>
            <a:r>
              <a:rPr lang="en-US" dirty="0" err="1" smtClean="0"/>
              <a:t>receiveth</a:t>
            </a:r>
            <a:r>
              <a:rPr lang="en-US" dirty="0" smtClean="0"/>
              <a:t> them, walking in all holiness before me;</a:t>
            </a:r>
          </a:p>
          <a:p>
            <a:r>
              <a:rPr lang="en-US" dirty="0" smtClean="0"/>
              <a:t>“For his word ye shall receive, as if from mine own mouth, in all patience and faith.</a:t>
            </a:r>
          </a:p>
          <a:p>
            <a:r>
              <a:rPr lang="en-US" dirty="0" smtClean="0"/>
              <a:t>“For by doing these things the gates of hell shall not prevail against you; yea, and the Lord God will disperse the powers of darkness from before you, and cause the heavens to shake for your good, and his name’s glory”</a:t>
            </a:r>
          </a:p>
          <a:p>
            <a:endParaRPr lang="en-US" dirty="0"/>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0618291"/>
          </a:xfrm>
          <a:prstGeom prst="rect">
            <a:avLst/>
          </a:prstGeom>
        </p:spPr>
        <p:txBody>
          <a:bodyPr wrap="square">
            <a:spAutoFit/>
          </a:bodyPr>
          <a:lstStyle/>
          <a:p>
            <a:r>
              <a:rPr lang="en-US" dirty="0" smtClean="0">
                <a:hlinkClick r:id="rId2"/>
              </a:rPr>
              <a:t>https://www.bbc.co.uk/religion/religions/mormon/beliefs/prophets.shtml</a:t>
            </a:r>
            <a:endParaRPr lang="en-US" dirty="0" smtClean="0"/>
          </a:p>
          <a:p>
            <a:r>
              <a:rPr lang="en-US" dirty="0" smtClean="0"/>
              <a:t>	</a:t>
            </a:r>
            <a:r>
              <a:rPr lang="en-US" b="1" dirty="0" smtClean="0"/>
              <a:t>Living prophets</a:t>
            </a:r>
          </a:p>
          <a:p>
            <a:r>
              <a:rPr lang="en-US" dirty="0" smtClean="0"/>
              <a:t>Mormons believe in living prophets - human beings who are prophets of God in the same way as </a:t>
            </a:r>
            <a:r>
              <a:rPr lang="en-US" b="1" dirty="0" smtClean="0"/>
              <a:t>Abraham</a:t>
            </a:r>
            <a:r>
              <a:rPr lang="en-US" dirty="0" smtClean="0"/>
              <a:t>, </a:t>
            </a:r>
            <a:r>
              <a:rPr lang="en-US" b="1" dirty="0" smtClean="0"/>
              <a:t>Moses</a:t>
            </a:r>
            <a:r>
              <a:rPr lang="en-US" dirty="0" smtClean="0"/>
              <a:t>, </a:t>
            </a:r>
            <a:r>
              <a:rPr lang="en-US" b="1" dirty="0" smtClean="0"/>
              <a:t>Isaiah</a:t>
            </a:r>
            <a:r>
              <a:rPr lang="en-US" dirty="0" smtClean="0"/>
              <a:t>, and the Apostles.</a:t>
            </a:r>
          </a:p>
          <a:p>
            <a:r>
              <a:rPr lang="en-US" dirty="0" smtClean="0"/>
              <a:t>They point out that Christ himself said that he would send prophets after him.</a:t>
            </a:r>
          </a:p>
          <a:p>
            <a:r>
              <a:rPr lang="en-US" b="1" dirty="0" smtClean="0"/>
              <a:t>A modern prophet</a:t>
            </a:r>
          </a:p>
          <a:p>
            <a:r>
              <a:rPr lang="en-US" dirty="0" smtClean="0"/>
              <a:t>The President of the Church of Jesus Christ of Latter-day Saints at any given time, is a prophet.</a:t>
            </a:r>
          </a:p>
          <a:p>
            <a:r>
              <a:rPr lang="en-US" dirty="0" smtClean="0"/>
              <a:t>The 16th President of the Church is Thomas S. Monson (1927- ) who became President in February 2008.</a:t>
            </a:r>
          </a:p>
          <a:p>
            <a:r>
              <a:rPr lang="en-US" b="1" dirty="0" smtClean="0"/>
              <a:t>Continuous revelation</a:t>
            </a:r>
          </a:p>
          <a:p>
            <a:r>
              <a:rPr lang="en-US" dirty="0" smtClean="0"/>
              <a:t>Although the essential truths of </a:t>
            </a:r>
            <a:r>
              <a:rPr lang="en-US" b="1" dirty="0" smtClean="0"/>
              <a:t>God</a:t>
            </a:r>
            <a:r>
              <a:rPr lang="en-US" dirty="0" smtClean="0"/>
              <a:t> do not change, they do need to be adapted to suit the particular context in which they are being applied. Because there are living prophets, God is able to ensure that people get the teachings they need to follow his will.</a:t>
            </a:r>
          </a:p>
          <a:p>
            <a:r>
              <a:rPr lang="en-US" dirty="0" smtClean="0"/>
              <a:t>God gives the prophets revelations of what they should write and say. (A revelation is a communication from God.)</a:t>
            </a:r>
          </a:p>
          <a:p>
            <a:r>
              <a:rPr lang="en-US" dirty="0" smtClean="0"/>
              <a:t>So Mormons believe that revelation is a continuing process through which God still instructs us.</a:t>
            </a:r>
          </a:p>
          <a:p>
            <a:r>
              <a:rPr lang="en-US" b="1" dirty="0" smtClean="0"/>
              <a:t>Prophets today</a:t>
            </a:r>
          </a:p>
          <a:p>
            <a:r>
              <a:rPr lang="en-US" dirty="0" smtClean="0"/>
              <a:t>The first Mormon prophet was </a:t>
            </a:r>
            <a:r>
              <a:rPr lang="en-US" b="1" dirty="0" smtClean="0"/>
              <a:t>Joseph Smith</a:t>
            </a:r>
            <a:r>
              <a:rPr lang="en-US" dirty="0" smtClean="0"/>
              <a:t>, the founder of the Church.</a:t>
            </a:r>
          </a:p>
          <a:p>
            <a:r>
              <a:rPr lang="en-US" dirty="0" smtClean="0"/>
              <a:t>Mormons believe the teaching and writing of Joseph Smith was the result of revelations from God, and they believe that the teaching and writing of their present-day prophets are similarly inspired.</a:t>
            </a:r>
          </a:p>
          <a:p>
            <a:r>
              <a:rPr lang="en-US" dirty="0" smtClean="0"/>
              <a:t>The leaders of the Church are the current prophets, able to receive revelation from God on both religious and practical issues. Mormons believe that God uses these prophets to direct the Church as a whole, as well as to direct individual believers.</a:t>
            </a:r>
          </a:p>
          <a:p>
            <a:r>
              <a:rPr lang="en-US" b="1" dirty="0" smtClean="0"/>
              <a:t>Prophets aren't always prophets</a:t>
            </a:r>
          </a:p>
          <a:p>
            <a:r>
              <a:rPr lang="en-US" dirty="0" smtClean="0"/>
              <a:t>Mormons do not believe that everything a prophet says is inspired by God (and nor do the prophets). Prophets are human beings who God has chosen to speak through - but not everything they say is being said by God. Joseph Smith said that "a prophet is only a prophet when acting as such".</a:t>
            </a:r>
          </a:p>
          <a:p>
            <a:r>
              <a:rPr lang="en-US" b="1" dirty="0" smtClean="0"/>
              <a:t>Everyone can be inspired by God</a:t>
            </a:r>
          </a:p>
          <a:p>
            <a:r>
              <a:rPr lang="en-US" dirty="0" smtClean="0"/>
              <a:t>In fact all believers can receive inspiration from God, but God uses the senior officials of the Church for revelations that are intended to affect all members. These revelations are intended to bind the whole Church together.</a:t>
            </a:r>
          </a:p>
          <a:p>
            <a:r>
              <a:rPr lang="en-US" b="1" dirty="0" smtClean="0"/>
              <a:t>A modern prophecy</a:t>
            </a:r>
          </a:p>
          <a:p>
            <a:r>
              <a:rPr lang="en-US" dirty="0" smtClean="0"/>
              <a:t>One of the best-known examples of modern revelation occurred in June 1978 when President Spencer W. Kimball gave the revelation that all worthy males could hold the priesthood. This eliminated discrimination against African-Americans in the Church.</a:t>
            </a:r>
          </a:p>
          <a:p>
            <a:endParaRPr lang="en-US" dirty="0"/>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r>
              <a:rPr lang="en-US" dirty="0" smtClean="0">
                <a:hlinkClick r:id="rId2"/>
              </a:rPr>
              <a:t>https://www.lds.org/topics/revelation?lang=eng</a:t>
            </a:r>
            <a:endParaRPr lang="en-US" dirty="0" smtClean="0"/>
          </a:p>
          <a:p>
            <a:r>
              <a:rPr lang="en-US" dirty="0" smtClean="0"/>
              <a:t>	Revelation is communication from God to His children. This guidance comes through various channels according to the needs and circumstances of individuals, families, and the Church as a whole. When the Lord reveals His will to the Church, He speaks through His prophet. Prophets are the only people who can receive revelation for the Church, but they are not the only people who can receive revelation. According to our faithfulness, we can receive revelation to help us with our specific personal needs, responsibilities, and questions and to help us strengthen our testimony.</a:t>
            </a:r>
          </a:p>
          <a:p>
            <a:r>
              <a:rPr lang="en-US" dirty="0" smtClean="0"/>
              <a:t>	The scriptures tell of different types of revelation, such as visions, dreams, and visitations by angels. Through such channels, the Lord has restored His gospel in the latter days and revealed many truths. However, most revelations to leaders and members of the Church come through the whisperings of the Holy Ghost.</a:t>
            </a:r>
          </a:p>
          <a:p>
            <a:r>
              <a:rPr lang="en-US" dirty="0" smtClean="0"/>
              <a:t>	Quiet spiritual promptings may not seem as spectacular as visions or angelic visitations, but they are just as powerful and lasting and life changing. The witness of the Holy Ghost makes an impression on the soul that is more significant than anything we can see or hear. Through such revelations, we will receive lasting strength to stay true to the gospel and help others do the same.</a:t>
            </a:r>
            <a:endParaRPr lang="en-US" dirty="0"/>
          </a:p>
        </p:txBody>
      </p:sp>
      <p:sp useBgFill="1">
        <p:nvSpPr>
          <p:cNvPr id="3" name="Rectangle 2"/>
          <p:cNvSpPr/>
          <p:nvPr/>
        </p:nvSpPr>
        <p:spPr>
          <a:xfrm>
            <a:off x="0" y="4800600"/>
            <a:ext cx="9144000" cy="6740307"/>
          </a:xfrm>
          <a:prstGeom prst="rect">
            <a:avLst/>
          </a:prstGeom>
        </p:spPr>
        <p:txBody>
          <a:bodyPr wrap="square">
            <a:spAutoFit/>
          </a:bodyPr>
          <a:lstStyle/>
          <a:p>
            <a:r>
              <a:rPr lang="en-US" dirty="0" smtClean="0">
                <a:hlinkClick r:id="rId3"/>
              </a:rPr>
              <a:t>https://en.wikipedia.org/wiki/Revelation_(Latter_Day_Saints)</a:t>
            </a:r>
            <a:endParaRPr lang="en-US" dirty="0" smtClean="0"/>
          </a:p>
          <a:p>
            <a:r>
              <a:rPr lang="en-US" dirty="0" smtClean="0"/>
              <a:t>	Latter Day Saints teach that the Latter Day Saint movement began with a </a:t>
            </a:r>
            <a:r>
              <a:rPr lang="en-US" b="1" dirty="0" smtClean="0"/>
              <a:t>revelation</a:t>
            </a:r>
          </a:p>
          <a:p>
            <a:r>
              <a:rPr lang="en-US" dirty="0" smtClean="0"/>
              <a:t> from God. They also teach that revelation is the foundation of the church established by Jesus Christ and that it remains an essential element of his true church today. Continuous revelation provides individual Latter Day Saints with a "testimony", described by Richard Bushman as "one of the most potent words in the Mormon lexicon.“</a:t>
            </a:r>
          </a:p>
          <a:p>
            <a:r>
              <a:rPr lang="en-US" dirty="0" smtClean="0"/>
              <a:t>	In response to an inquiry on the beliefs of the church, Joseph Smith wrote what came to be called the Wentworth Letter, the last section of which was canonized as the Articles of Faith. The fifth, sixth, seventh and ninth articles state the essence of Latter Day Saint belief concerning revelation.</a:t>
            </a:r>
          </a:p>
          <a:p>
            <a:r>
              <a:rPr lang="en-US" dirty="0" smtClean="0"/>
              <a:t>	5 We believe that a man must be called of God, by prophecy, and by the laying on of hands by those who are in authority, to preach the Gospel and administer in the ordinances thereof.</a:t>
            </a:r>
          </a:p>
          <a:p>
            <a:r>
              <a:rPr lang="en-US" dirty="0" smtClean="0"/>
              <a:t>	6 We believe in the same organization that existed in the Primitive Church, namely, apostles, prophets, pastors, teachers, evangelists, and so forth.</a:t>
            </a:r>
          </a:p>
          <a:p>
            <a:r>
              <a:rPr lang="en-US" dirty="0" smtClean="0"/>
              <a:t>	7 We believe in the gift of tongues, prophecy, revelation, visions, healing, interpretation of tongues, and so forth.9 We believe all that God has revealed, all that He does now reveal, and we believe that He will yet reveal many great and important things pertaining to the Kingdom of God.</a:t>
            </a:r>
          </a:p>
          <a:p>
            <a:r>
              <a:rPr lang="en-US" dirty="0" smtClean="0"/>
              <a:t>	Latter Day Saints believe that the Lord ‘will yet reveal many great and important things’ to His church through modern Apostles and Prophets; that all leaders of the church are ‘called of God, by prophecy’; and that each member of the church can receive personal revelation to strengthen their faith and guide them in their own lives.</a:t>
            </a:r>
          </a:p>
          <a:p>
            <a:endParaRPr lang="en-US" dirty="0"/>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025" name="Rectangle 1"/>
          <p:cNvSpPr>
            <a:spLocks noChangeArrowheads="1"/>
          </p:cNvSpPr>
          <p:nvPr/>
        </p:nvSpPr>
        <p:spPr bwMode="auto">
          <a:xfrm>
            <a:off x="0" y="0"/>
            <a:ext cx="9144000" cy="15665827"/>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233363" algn="ctr"/>
            <a:r>
              <a:rPr lang="en-US" sz="1600" b="1" dirty="0" smtClean="0"/>
              <a:t>TRILOGY:</a:t>
            </a:r>
            <a:r>
              <a:rPr lang="en-US" sz="1600" dirty="0" smtClean="0"/>
              <a:t>  </a:t>
            </a:r>
            <a:r>
              <a:rPr lang="en-US" sz="1600" u="sng" dirty="0" smtClean="0"/>
              <a:t>"</a:t>
            </a:r>
            <a:r>
              <a:rPr lang="en-US" sz="1600" b="1" u="sng" dirty="0" smtClean="0"/>
              <a:t>Westward Journeys"</a:t>
            </a:r>
            <a:endParaRPr lang="en-US" sz="1600" dirty="0" smtClean="0"/>
          </a:p>
          <a:p>
            <a:pPr marL="233363"/>
            <a:r>
              <a:rPr lang="en-US" sz="1600" dirty="0" smtClean="0"/>
              <a:t>   2017: Northwest Journey   - Corps of Discovery (1803-1806)</a:t>
            </a:r>
          </a:p>
          <a:p>
            <a:pPr marL="233363"/>
            <a:r>
              <a:rPr lang="en-US" sz="1600" dirty="0" smtClean="0"/>
              <a:t>   2018: Southwest Journeys  - Trail of Tears (1812-1839) &amp; Santa Fe Trail (1821-1880)</a:t>
            </a:r>
          </a:p>
          <a:p>
            <a:pPr marL="233363"/>
            <a:r>
              <a:rPr lang="en-US" sz="1600" dirty="0" smtClean="0"/>
              <a:t>   2019: Westward Journeys  -  Oregon, Mormon, &amp; California Trails (1836-1869)</a:t>
            </a:r>
          </a:p>
          <a:p>
            <a:pPr marL="233363"/>
            <a:r>
              <a:rPr lang="en-US" sz="1600" b="1" dirty="0" smtClean="0"/>
              <a:t> </a:t>
            </a:r>
            <a:endParaRPr lang="en-US" sz="1600" dirty="0" smtClean="0"/>
          </a:p>
          <a:p>
            <a:pPr marL="233363"/>
            <a:r>
              <a:rPr lang="en-US" sz="1600" b="1" u="sng" dirty="0" smtClean="0"/>
              <a:t>3</a:t>
            </a:r>
            <a:r>
              <a:rPr lang="en-US" sz="1600" b="1" u="sng" baseline="30000" dirty="0" smtClean="0"/>
              <a:t>rd</a:t>
            </a:r>
            <a:r>
              <a:rPr lang="en-US" sz="1600" b="1" u="sng" dirty="0" smtClean="0"/>
              <a:t>  OF TRILOGY: "WESTWARD JOURNEYS -  OREGON, MORMON, &amp; CALIFORNIA TRAILS"  </a:t>
            </a:r>
            <a:endParaRPr lang="en-US" sz="1600" dirty="0" smtClean="0"/>
          </a:p>
          <a:p>
            <a:pPr marL="233363"/>
            <a:r>
              <a:rPr lang="en-US" sz="1600" b="1" dirty="0" smtClean="0"/>
              <a:t> </a:t>
            </a:r>
            <a:endParaRPr lang="en-US" sz="1600" dirty="0" smtClean="0"/>
          </a:p>
          <a:p>
            <a:pPr marL="233363" algn="ctr"/>
            <a:r>
              <a:rPr lang="en-US" sz="1600" b="1" dirty="0" smtClean="0"/>
              <a:t>SUMMARY</a:t>
            </a:r>
            <a:endParaRPr lang="en-US" sz="1600" dirty="0" smtClean="0"/>
          </a:p>
          <a:p>
            <a:pPr marL="233363"/>
            <a:r>
              <a:rPr lang="en-US" sz="1600" dirty="0" smtClean="0"/>
              <a:t>Week 1 - Before the Trails (1776-1838)  -- SBP</a:t>
            </a:r>
          </a:p>
          <a:p>
            <a:pPr marL="233363"/>
            <a:r>
              <a:rPr lang="en-US" sz="1600" dirty="0" smtClean="0"/>
              <a:t>Week 2 - The Emigrant Trail:  Jumping-off-towns to Forts Bridger/Hall -- R3</a:t>
            </a:r>
          </a:p>
          <a:p>
            <a:pPr marL="233363"/>
            <a:r>
              <a:rPr lang="en-US" sz="1600" dirty="0" smtClean="0"/>
              <a:t>Week 3 - The Oregon Trail: Forts Bridger/Hall to the Oregon Farmlands -- R3</a:t>
            </a:r>
          </a:p>
          <a:p>
            <a:pPr marL="233363"/>
            <a:r>
              <a:rPr lang="en-US" sz="1600" dirty="0" smtClean="0"/>
              <a:t>Week 4 - The Mormon Trail: Nauvoo to Fort Kearney &amp; Fort Bridger to the Promised Land -- SBP</a:t>
            </a:r>
          </a:p>
          <a:p>
            <a:pPr marL="233363"/>
            <a:r>
              <a:rPr lang="en-US" sz="1600" dirty="0" smtClean="0"/>
              <a:t>Week 5 - The California Trail: Fort Bridger to the Gold Fields -- R3</a:t>
            </a:r>
          </a:p>
          <a:p>
            <a:pPr marL="233363"/>
            <a:r>
              <a:rPr lang="en-US" sz="1600" dirty="0" smtClean="0"/>
              <a:t>Week 6 - After the Trails - SBP</a:t>
            </a:r>
          </a:p>
          <a:p>
            <a:pPr marL="233363"/>
            <a:r>
              <a:rPr lang="en-US" sz="1600" dirty="0" smtClean="0"/>
              <a:t> </a:t>
            </a:r>
          </a:p>
          <a:p>
            <a:pPr marL="233363" algn="ctr"/>
            <a:r>
              <a:rPr lang="en-US" sz="1600" b="1" dirty="0" smtClean="0"/>
              <a:t>DETAILED OUTLINE – Week 4</a:t>
            </a:r>
          </a:p>
          <a:p>
            <a:r>
              <a:rPr lang="en-US" sz="1600" dirty="0" smtClean="0"/>
              <a:t>Week 4 - The Mormon Trail (1846-1869) – Nauvoo to the Promised Land  </a:t>
            </a:r>
            <a:r>
              <a:rPr lang="en-US" sz="1600" b="1" dirty="0" smtClean="0"/>
              <a:t>(SANDI)</a:t>
            </a:r>
            <a:endParaRPr lang="en-US" sz="1600" dirty="0" smtClean="0"/>
          </a:p>
          <a:p>
            <a:r>
              <a:rPr lang="en-US" sz="1600" i="1" dirty="0" smtClean="0"/>
              <a:t>	MUSIC: 'The Old Pine Tree'   </a:t>
            </a:r>
            <a:r>
              <a:rPr lang="en-US" sz="1600" dirty="0" smtClean="0"/>
              <a:t>Voices from the Oregon Trail, (2:10) </a:t>
            </a:r>
          </a:p>
          <a:p>
            <a:r>
              <a:rPr lang="en-US" sz="1600" dirty="0" smtClean="0"/>
              <a:t>	- Who are the Mormons?  The Church of Jesus Christ of the Latter Day Saints</a:t>
            </a:r>
          </a:p>
          <a:p>
            <a:r>
              <a:rPr lang="en-US" sz="1600" dirty="0" smtClean="0"/>
              <a:t>		- origins – Joseph Smith</a:t>
            </a:r>
          </a:p>
          <a:p>
            <a:r>
              <a:rPr lang="en-US" sz="1600" dirty="0" smtClean="0"/>
              <a:t>		- teachings – Book of Mormon. Doctrines &amp; Principles</a:t>
            </a:r>
          </a:p>
          <a:p>
            <a:r>
              <a:rPr lang="en-US" sz="1600" dirty="0" smtClean="0"/>
              <a:t>		- beginnings – attracting converts</a:t>
            </a:r>
          </a:p>
          <a:p>
            <a:r>
              <a:rPr lang="en-US" sz="1600" dirty="0" smtClean="0"/>
              <a:t>	- Why do they migrate west?	</a:t>
            </a:r>
          </a:p>
          <a:p>
            <a:r>
              <a:rPr lang="en-US" sz="1600" dirty="0" smtClean="0"/>
              <a:t>		- persecutions</a:t>
            </a:r>
          </a:p>
          <a:p>
            <a:r>
              <a:rPr lang="en-US" sz="1600" dirty="0" smtClean="0"/>
              <a:t>		-  early Church relocations</a:t>
            </a:r>
          </a:p>
          <a:p>
            <a:r>
              <a:rPr lang="en-US" sz="1600" dirty="0" smtClean="0"/>
              <a:t>			-  Palmyra, New York </a:t>
            </a:r>
          </a:p>
          <a:p>
            <a:r>
              <a:rPr lang="en-US" sz="1600" dirty="0" smtClean="0"/>
              <a:t>			-  Kirtland, Ohio</a:t>
            </a:r>
          </a:p>
          <a:p>
            <a:r>
              <a:rPr lang="en-US" sz="1600" dirty="0" smtClean="0"/>
              <a:t>			- Far West, Missouri</a:t>
            </a:r>
          </a:p>
          <a:p>
            <a:r>
              <a:rPr lang="en-US" sz="1600" dirty="0" smtClean="0"/>
              <a:t>			- Nauvoo, Illinois</a:t>
            </a:r>
          </a:p>
          <a:p>
            <a:r>
              <a:rPr lang="en-US" sz="1600" dirty="0" smtClean="0"/>
              <a:t>		- the Promised Land (Utah)</a:t>
            </a:r>
          </a:p>
          <a:p>
            <a:r>
              <a:rPr lang="en-US" sz="1600" dirty="0" smtClean="0"/>
              <a:t>			- where can they go?</a:t>
            </a:r>
          </a:p>
          <a:p>
            <a:r>
              <a:rPr lang="en-US" sz="1600" dirty="0" smtClean="0"/>
              <a:t>			- what criteria do they use?</a:t>
            </a:r>
          </a:p>
          <a:p>
            <a:r>
              <a:rPr lang="en-US" sz="1600" dirty="0" smtClean="0"/>
              <a:t>	- How do they get there?</a:t>
            </a:r>
          </a:p>
          <a:p>
            <a:r>
              <a:rPr lang="en-US" sz="1600" dirty="0" smtClean="0"/>
              <a:t>		- Nauvoo (Illinois)</a:t>
            </a:r>
          </a:p>
          <a:p>
            <a:r>
              <a:rPr lang="en-US" sz="1600" dirty="0" smtClean="0"/>
              <a:t>		- Richard's Point</a:t>
            </a:r>
          </a:p>
          <a:p>
            <a:r>
              <a:rPr lang="en-US" sz="1600" dirty="0" smtClean="0"/>
              <a:t>		- Garden Grove</a:t>
            </a:r>
          </a:p>
          <a:p>
            <a:r>
              <a:rPr lang="en-US" sz="1600" dirty="0" smtClean="0"/>
              <a:t>		- Mt Pisgah</a:t>
            </a:r>
          </a:p>
          <a:p>
            <a:r>
              <a:rPr lang="en-US" sz="1600" dirty="0" smtClean="0"/>
              <a:t>		- Winter Quarters/</a:t>
            </a:r>
            <a:r>
              <a:rPr lang="en-US" sz="1600" dirty="0" err="1" smtClean="0"/>
              <a:t>Kaneville</a:t>
            </a:r>
            <a:r>
              <a:rPr lang="en-US" sz="1600" dirty="0" smtClean="0"/>
              <a:t> (Council Bluffs)</a:t>
            </a:r>
          </a:p>
          <a:p>
            <a:r>
              <a:rPr lang="en-US" sz="1600" dirty="0" smtClean="0"/>
              <a:t>		- Fort Kearney</a:t>
            </a:r>
          </a:p>
          <a:p>
            <a:r>
              <a:rPr lang="en-US" sz="1600" dirty="0" smtClean="0"/>
              <a:t>		- Emigrant Trail Forts Kearney to Bridger (from Week 3)</a:t>
            </a:r>
          </a:p>
          <a:p>
            <a:r>
              <a:rPr lang="en-US" sz="1600" dirty="0" smtClean="0"/>
              <a:t>		- Fort Bridger</a:t>
            </a:r>
          </a:p>
          <a:p>
            <a:r>
              <a:rPr lang="en-US" sz="1600" dirty="0" smtClean="0"/>
              <a:t>		- The Needles</a:t>
            </a:r>
          </a:p>
          <a:p>
            <a:r>
              <a:rPr lang="en-US" sz="1600" dirty="0" smtClean="0"/>
              <a:t>		- Echo Canyon</a:t>
            </a:r>
          </a:p>
          <a:p>
            <a:r>
              <a:rPr lang="en-US" sz="1600" dirty="0" smtClean="0"/>
              <a:t>		- Immigration Canyon</a:t>
            </a:r>
          </a:p>
          <a:p>
            <a:r>
              <a:rPr lang="en-US" sz="1600" dirty="0" smtClean="0"/>
              <a:t>		- Salt Lake Valley	</a:t>
            </a:r>
          </a:p>
          <a:p>
            <a:r>
              <a:rPr lang="en-US" sz="1600" dirty="0" smtClean="0"/>
              <a:t>	- Integrate Traveler Stories </a:t>
            </a:r>
          </a:p>
          <a:p>
            <a:r>
              <a:rPr lang="en-US" sz="1600" dirty="0" smtClean="0"/>
              <a:t>		- 1846: Brigham Young goes to Mexican Territory (Utah)</a:t>
            </a:r>
          </a:p>
          <a:p>
            <a:r>
              <a:rPr lang="en-US" sz="1600" dirty="0" smtClean="0"/>
              <a:t>		- 1846-48: Mormon Battalion </a:t>
            </a:r>
          </a:p>
          <a:p>
            <a:r>
              <a:rPr lang="en-US" sz="1600" dirty="0" smtClean="0"/>
              <a:t>			- route/activities</a:t>
            </a:r>
          </a:p>
          <a:p>
            <a:r>
              <a:rPr lang="en-US" sz="1600" dirty="0" smtClean="0"/>
              <a:t>			- impact on Church</a:t>
            </a:r>
          </a:p>
          <a:p>
            <a:r>
              <a:rPr lang="en-US" sz="1600" dirty="0" smtClean="0"/>
              <a:t>		- 1851: Olive Ann </a:t>
            </a:r>
            <a:r>
              <a:rPr lang="en-US" sz="1600" dirty="0" err="1" smtClean="0"/>
              <a:t>Oatman</a:t>
            </a:r>
            <a:endParaRPr lang="en-US" sz="1600" dirty="0" smtClean="0"/>
          </a:p>
          <a:p>
            <a:r>
              <a:rPr lang="en-US" sz="1600" dirty="0" smtClean="0"/>
              <a:t>			- splinter group - </a:t>
            </a:r>
            <a:r>
              <a:rPr lang="en-US" sz="1600" dirty="0" err="1" smtClean="0"/>
              <a:t>Brewsterites</a:t>
            </a:r>
            <a:endParaRPr lang="en-US" sz="1600" dirty="0" smtClean="0"/>
          </a:p>
          <a:p>
            <a:r>
              <a:rPr lang="en-US" sz="1600" dirty="0" smtClean="0"/>
              <a:t>			- captured on trail to California (book: </a:t>
            </a:r>
            <a:r>
              <a:rPr lang="en-US" sz="1600" i="1" dirty="0" smtClean="0"/>
              <a:t>The Blue Tattoo)</a:t>
            </a:r>
            <a:endParaRPr lang="en-US" sz="1600" dirty="0" smtClean="0"/>
          </a:p>
          <a:p>
            <a:r>
              <a:rPr lang="en-US" sz="1600" dirty="0" smtClean="0"/>
              <a:t>		- 1852: Rebecca Winters </a:t>
            </a:r>
          </a:p>
          <a:p>
            <a:r>
              <a:rPr lang="en-US" sz="1600" dirty="0" smtClean="0"/>
              <a:t>			- going to Utah Territory</a:t>
            </a:r>
          </a:p>
          <a:p>
            <a:r>
              <a:rPr lang="en-US" sz="1600" dirty="0" smtClean="0"/>
              <a:t>			- death on trail</a:t>
            </a:r>
          </a:p>
          <a:p>
            <a:r>
              <a:rPr lang="en-US" sz="1600" dirty="0" smtClean="0"/>
              <a:t>		- 1856: Mary Johnson Parsons </a:t>
            </a:r>
          </a:p>
          <a:p>
            <a:r>
              <a:rPr lang="en-US" sz="1600" dirty="0" smtClean="0"/>
              <a:t>			- foreign Mormons coming to ‘Zion’</a:t>
            </a:r>
          </a:p>
          <a:p>
            <a:r>
              <a:rPr lang="en-US" sz="1600" dirty="0" smtClean="0"/>
              <a:t>			- Handcart disaster  </a:t>
            </a:r>
          </a:p>
          <a:p>
            <a:r>
              <a:rPr lang="en-US" sz="1600" dirty="0" smtClean="0"/>
              <a:t>	</a:t>
            </a:r>
            <a:r>
              <a:rPr lang="en-US" sz="1600" i="1" dirty="0" smtClean="0"/>
              <a:t>MUSIC: 'The Land at Eden's Gate'   </a:t>
            </a:r>
            <a:r>
              <a:rPr lang="en-US" sz="1600" dirty="0" smtClean="0"/>
              <a:t>Voices from the Oregon Trail, (4:24) </a:t>
            </a:r>
          </a:p>
          <a:p>
            <a:pPr marL="233363"/>
            <a:endParaRPr lang="en-US" sz="1600" b="1" dirty="0" smtClean="0"/>
          </a:p>
          <a:p>
            <a:pPr marL="233363"/>
            <a:endParaRPr lang="en-US" sz="1600" dirty="0" smtClean="0"/>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 name="Picture 14"/>
          <p:cNvPicPr preferRelativeResize="0">
            <a:picLocks noChangeAspect="1" noChangeArrowheads="1"/>
          </p:cNvPicPr>
          <p:nvPr/>
        </p:nvPicPr>
        <p:blipFill>
          <a:blip r:embed="rId2"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sp useBgFill="1">
        <p:nvSpPr>
          <p:cNvPr id="4" name="TextBox 3"/>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5" name="TextBox 4"/>
          <p:cNvSpPr txBox="1"/>
          <p:nvPr/>
        </p:nvSpPr>
        <p:spPr>
          <a:xfrm>
            <a:off x="0" y="1527048"/>
            <a:ext cx="9144000" cy="4247317"/>
          </a:xfrm>
          <a:prstGeom prst="rect">
            <a:avLst/>
          </a:prstGeom>
          <a:noFill/>
        </p:spPr>
        <p:txBody>
          <a:bodyPr wrap="square" rtlCol="0">
            <a:spAutoFit/>
          </a:bodyPr>
          <a:lstStyle/>
          <a:p>
            <a:pPr>
              <a:buFont typeface="Arial" pitchFamily="34" charset="0"/>
              <a:buChar char="•"/>
            </a:pPr>
            <a:r>
              <a:rPr lang="en-US" sz="3100" b="1" dirty="0" smtClean="0"/>
              <a:t>  1839 Smith &amp; followers establish</a:t>
            </a:r>
          </a:p>
          <a:p>
            <a:r>
              <a:rPr lang="en-US" sz="3100" b="1" dirty="0" smtClean="0"/>
              <a:t>    the new town of Nauvoo, Illinois</a:t>
            </a:r>
          </a:p>
          <a:p>
            <a:pPr>
              <a:buFont typeface="Arial" pitchFamily="34" charset="0"/>
              <a:buChar char="•"/>
            </a:pPr>
            <a:r>
              <a:rPr lang="en-US" sz="3100" b="1" dirty="0" smtClean="0"/>
              <a:t>  Brigham Young is sent on mission</a:t>
            </a:r>
          </a:p>
          <a:p>
            <a:r>
              <a:rPr lang="en-US" sz="3100" b="1" dirty="0" smtClean="0"/>
              <a:t>    to Europe, gaining many converts</a:t>
            </a:r>
          </a:p>
          <a:p>
            <a:pPr>
              <a:buFont typeface="Arial" pitchFamily="34" charset="0"/>
              <a:buChar char="•"/>
            </a:pPr>
            <a:r>
              <a:rPr lang="en-US" sz="3100" b="1" dirty="0" smtClean="0"/>
              <a:t>  Joseph Smith receives revelations &amp; introduces</a:t>
            </a:r>
          </a:p>
          <a:p>
            <a:r>
              <a:rPr lang="en-US" sz="3100" b="1" dirty="0" smtClean="0"/>
              <a:t>    new church doctrines:</a:t>
            </a:r>
          </a:p>
          <a:p>
            <a:pPr lvl="1"/>
            <a:r>
              <a:rPr lang="en-US" sz="2800" b="1" dirty="0" smtClean="0"/>
              <a:t>	- Baptism of the Dead</a:t>
            </a:r>
          </a:p>
          <a:p>
            <a:pPr lvl="1"/>
            <a:r>
              <a:rPr lang="en-US" sz="2800" b="1" dirty="0" smtClean="0"/>
              <a:t>	- Plural Marriage</a:t>
            </a:r>
          </a:p>
          <a:p>
            <a:pPr lvl="2">
              <a:buFontTx/>
              <a:buChar char="-"/>
            </a:pPr>
            <a:r>
              <a:rPr lang="en-US" sz="2800" b="1" dirty="0" smtClean="0"/>
              <a:t> First Anointing –ceremony to prepare for afterlife</a:t>
            </a:r>
          </a:p>
        </p:txBody>
      </p:sp>
      <p:pic>
        <p:nvPicPr>
          <p:cNvPr id="88066" name="Picture 2"/>
          <p:cNvPicPr>
            <a:picLocks noChangeAspect="1" noChangeArrowheads="1"/>
          </p:cNvPicPr>
          <p:nvPr/>
        </p:nvPicPr>
        <p:blipFill>
          <a:blip r:embed="rId3"/>
          <a:srcRect l="6076" t="34375" r="5198" b="20313"/>
          <a:stretch>
            <a:fillRect/>
          </a:stretch>
        </p:blipFill>
        <p:spPr bwMode="auto">
          <a:xfrm>
            <a:off x="4419600" y="3962400"/>
            <a:ext cx="4572000" cy="1312753"/>
          </a:xfrm>
          <a:prstGeom prst="rect">
            <a:avLst/>
          </a:prstGeom>
          <a:noFill/>
          <a:ln w="9525">
            <a:noFill/>
            <a:miter lim="800000"/>
            <a:headEnd/>
            <a:tailEnd/>
          </a:ln>
          <a:effectLst/>
        </p:spPr>
      </p:pic>
      <p:grpSp>
        <p:nvGrpSpPr>
          <p:cNvPr id="38" name="Group 37"/>
          <p:cNvGrpSpPr/>
          <p:nvPr/>
        </p:nvGrpSpPr>
        <p:grpSpPr>
          <a:xfrm>
            <a:off x="3733799" y="2664142"/>
            <a:ext cx="2634346" cy="1298258"/>
            <a:chOff x="6287266" y="838200"/>
            <a:chExt cx="1962469" cy="1298258"/>
          </a:xfrm>
        </p:grpSpPr>
        <p:sp>
          <p:nvSpPr>
            <p:cNvPr id="39" name="Oval 38"/>
            <p:cNvSpPr/>
            <p:nvPr/>
          </p:nvSpPr>
          <p:spPr>
            <a:xfrm>
              <a:off x="6287266" y="1526858"/>
              <a:ext cx="1873263" cy="609600"/>
            </a:xfrm>
            <a:prstGeom prst="ellipse">
              <a:avLst/>
            </a:prstGeom>
            <a:noFill/>
            <a:ln w="76200">
              <a:solidFill>
                <a:srgbClr val="FF0000"/>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 name="TextBox 39"/>
            <p:cNvSpPr txBox="1"/>
            <p:nvPr/>
          </p:nvSpPr>
          <p:spPr>
            <a:xfrm>
              <a:off x="7847062" y="838200"/>
              <a:ext cx="402673" cy="1015663"/>
            </a:xfrm>
            <a:prstGeom prst="rect">
              <a:avLst/>
            </a:prstGeom>
            <a:noFill/>
          </p:spPr>
          <p:txBody>
            <a:bodyPr wrap="none" rtlCol="0">
              <a:spAutoFit/>
            </a:bodyPr>
            <a:lstStyle/>
            <a:p>
              <a:r>
                <a:rPr lang="en-US" sz="6000" b="1" dirty="0" smtClean="0">
                  <a:solidFill>
                    <a:srgbClr val="FF0000"/>
                  </a:solidFill>
                  <a:effectLst>
                    <a:outerShdw dist="50800" dir="7200000" algn="ctr" rotWithShape="0">
                      <a:schemeClr val="tx1"/>
                    </a:outerShdw>
                  </a:effectLst>
                </a:rPr>
                <a:t>?</a:t>
              </a:r>
              <a:endParaRPr lang="en-US" sz="6000" b="1" dirty="0">
                <a:solidFill>
                  <a:srgbClr val="FF0000"/>
                </a:solidFill>
                <a:effectLst>
                  <a:outerShdw dist="50800" dir="7200000" algn="ctr" rotWithShape="0">
                    <a:schemeClr val="tx1"/>
                  </a:outerShdw>
                </a:effectLst>
              </a:endParaRPr>
            </a:p>
          </p:txBody>
        </p:sp>
      </p:grpSp>
      <p:sp useBgFill="1">
        <p:nvSpPr>
          <p:cNvPr id="41" name="Rectangle 40"/>
          <p:cNvSpPr/>
          <p:nvPr/>
        </p:nvSpPr>
        <p:spPr>
          <a:xfrm>
            <a:off x="457200" y="4681728"/>
            <a:ext cx="8458200" cy="1569660"/>
          </a:xfrm>
          <a:prstGeom prst="rect">
            <a:avLst/>
          </a:prstGeom>
        </p:spPr>
        <p:txBody>
          <a:bodyPr wrap="square">
            <a:spAutoFit/>
          </a:bodyPr>
          <a:lstStyle/>
          <a:p>
            <a:r>
              <a:rPr lang="en-US" sz="3200" b="1" dirty="0" smtClean="0">
                <a:ln>
                  <a:solidFill>
                    <a:schemeClr val="tx1"/>
                  </a:solidFill>
                </a:ln>
                <a:latin typeface="Tempus Sans ITC" pitchFamily="82" charset="0"/>
              </a:rPr>
              <a:t>“Revelation is communication from God to His children. . . . types of revelation include visions, dreams, and visitations by angels.”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41"/>
                                        </p:tgtEl>
                                      </p:cBhvr>
                                    </p:animEffect>
                                    <p:set>
                                      <p:cBhvr>
                                        <p:cTn id="10" dur="1" fill="hold">
                                          <p:stCondLst>
                                            <p:cond delay="999"/>
                                          </p:stCondLst>
                                        </p:cTn>
                                        <p:tgtEl>
                                          <p:spTgt spid="41"/>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88066"/>
                                        </p:tgtEl>
                                        <p:attrNameLst>
                                          <p:attrName>style.visibility</p:attrName>
                                        </p:attrNameLst>
                                      </p:cBhvr>
                                      <p:to>
                                        <p:strVal val="visible"/>
                                      </p:to>
                                    </p:set>
                                    <p:animEffect transition="in" filter="fade">
                                      <p:cBhvr>
                                        <p:cTn id="14" dur="1000"/>
                                        <p:tgtEl>
                                          <p:spTgt spid="88066"/>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5">
                                            <p:txEl>
                                              <p:pRg st="6" end="6"/>
                                            </p:txEl>
                                          </p:spTgt>
                                        </p:tgtEl>
                                        <p:attrNameLst>
                                          <p:attrName>style.visibility</p:attrName>
                                        </p:attrNameLst>
                                      </p:cBhvr>
                                      <p:to>
                                        <p:strVal val="visible"/>
                                      </p:to>
                                    </p:set>
                                    <p:animEffect transition="in" filter="fade">
                                      <p:cBhvr>
                                        <p:cTn id="18" dur="1000"/>
                                        <p:tgtEl>
                                          <p:spTgt spid="5">
                                            <p:txEl>
                                              <p:pRg st="6" end="6"/>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xEl>
                                              <p:pRg st="7" end="7"/>
                                            </p:txEl>
                                          </p:spTgt>
                                        </p:tgtEl>
                                        <p:attrNameLst>
                                          <p:attrName>style.visibility</p:attrName>
                                        </p:attrNameLst>
                                      </p:cBhvr>
                                      <p:to>
                                        <p:strVal val="visible"/>
                                      </p:to>
                                    </p:set>
                                    <p:animEffect transition="in" filter="fade">
                                      <p:cBhvr>
                                        <p:cTn id="23" dur="1000"/>
                                        <p:tgtEl>
                                          <p:spTgt spid="5">
                                            <p:txEl>
                                              <p:pRg st="7" end="7"/>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
                                            <p:txEl>
                                              <p:pRg st="8" end="8"/>
                                            </p:txEl>
                                          </p:spTgt>
                                        </p:tgtEl>
                                        <p:attrNameLst>
                                          <p:attrName>style.visibility</p:attrName>
                                        </p:attrNameLst>
                                      </p:cBhvr>
                                      <p:to>
                                        <p:strVal val="visible"/>
                                      </p:to>
                                    </p:set>
                                    <p:animEffect transition="in" filter="fade">
                                      <p:cBhvr>
                                        <p:cTn id="28" dur="10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11"/>
          <p:cNvGrpSpPr/>
          <p:nvPr/>
        </p:nvGrpSpPr>
        <p:grpSpPr>
          <a:xfrm>
            <a:off x="-152400" y="685800"/>
            <a:ext cx="9908770" cy="6400800"/>
            <a:chOff x="-152400" y="685800"/>
            <a:chExt cx="9908770" cy="6400800"/>
          </a:xfrm>
        </p:grpSpPr>
        <p:grpSp>
          <p:nvGrpSpPr>
            <p:cNvPr id="7" name="Group 64"/>
            <p:cNvGrpSpPr/>
            <p:nvPr/>
          </p:nvGrpSpPr>
          <p:grpSpPr>
            <a:xfrm>
              <a:off x="-152400" y="685800"/>
              <a:ext cx="9908770" cy="6400800"/>
              <a:chOff x="-152400" y="685800"/>
              <a:chExt cx="9908770" cy="6400800"/>
            </a:xfrm>
          </p:grpSpPr>
          <p:grpSp>
            <p:nvGrpSpPr>
              <p:cNvPr id="8" name="Group 55"/>
              <p:cNvGrpSpPr/>
              <p:nvPr/>
            </p:nvGrpSpPr>
            <p:grpSpPr>
              <a:xfrm>
                <a:off x="-152400" y="685800"/>
                <a:ext cx="9908770" cy="6400800"/>
                <a:chOff x="-152400" y="685800"/>
                <a:chExt cx="9908770" cy="6400800"/>
              </a:xfrm>
            </p:grpSpPr>
            <p:grpSp>
              <p:nvGrpSpPr>
                <p:cNvPr id="12" name="Group 30"/>
                <p:cNvGrpSpPr/>
                <p:nvPr/>
              </p:nvGrpSpPr>
              <p:grpSpPr>
                <a:xfrm>
                  <a:off x="-152400" y="685800"/>
                  <a:ext cx="9908770" cy="6400800"/>
                  <a:chOff x="-152400" y="685800"/>
                  <a:chExt cx="9908770" cy="6400800"/>
                </a:xfrm>
              </p:grpSpPr>
              <p:pic>
                <p:nvPicPr>
                  <p:cNvPr id="22"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3" name="Group 38"/>
                  <p:cNvGrpSpPr/>
                  <p:nvPr/>
                </p:nvGrpSpPr>
                <p:grpSpPr>
                  <a:xfrm>
                    <a:off x="-152400" y="803564"/>
                    <a:ext cx="9908770" cy="6283036"/>
                    <a:chOff x="-152400" y="803564"/>
                    <a:chExt cx="9908770" cy="6283036"/>
                  </a:xfrm>
                </p:grpSpPr>
                <p:grpSp>
                  <p:nvGrpSpPr>
                    <p:cNvPr id="15" name="Group 35"/>
                    <p:cNvGrpSpPr/>
                    <p:nvPr/>
                  </p:nvGrpSpPr>
                  <p:grpSpPr>
                    <a:xfrm>
                      <a:off x="-152400" y="803564"/>
                      <a:ext cx="9908770" cy="6283036"/>
                      <a:chOff x="-152400" y="803564"/>
                      <a:chExt cx="9908770" cy="6283036"/>
                    </a:xfrm>
                  </p:grpSpPr>
                  <p:grpSp>
                    <p:nvGrpSpPr>
                      <p:cNvPr id="20" name="Group 25"/>
                      <p:cNvGrpSpPr/>
                      <p:nvPr/>
                    </p:nvGrpSpPr>
                    <p:grpSpPr>
                      <a:xfrm>
                        <a:off x="-152400" y="1906385"/>
                        <a:ext cx="9908770" cy="5180215"/>
                        <a:chOff x="-152400" y="1906385"/>
                        <a:chExt cx="9908770" cy="5180215"/>
                      </a:xfrm>
                    </p:grpSpPr>
                    <p:grpSp>
                      <p:nvGrpSpPr>
                        <p:cNvPr id="23" name="Group 35"/>
                        <p:cNvGrpSpPr/>
                        <p:nvPr/>
                      </p:nvGrpSpPr>
                      <p:grpSpPr>
                        <a:xfrm>
                          <a:off x="-152400" y="1906385"/>
                          <a:ext cx="9908770" cy="5180215"/>
                          <a:chOff x="-152400" y="1906385"/>
                          <a:chExt cx="9908770" cy="5180215"/>
                        </a:xfrm>
                      </p:grpSpPr>
                      <p:grpSp>
                        <p:nvGrpSpPr>
                          <p:cNvPr id="24" name="Group 34"/>
                          <p:cNvGrpSpPr/>
                          <p:nvPr/>
                        </p:nvGrpSpPr>
                        <p:grpSpPr>
                          <a:xfrm>
                            <a:off x="-152400" y="1906385"/>
                            <a:ext cx="9908770" cy="5180215"/>
                            <a:chOff x="-152400" y="1906385"/>
                            <a:chExt cx="9908770" cy="5180215"/>
                          </a:xfrm>
                        </p:grpSpPr>
                        <p:sp>
                          <p:nvSpPr>
                            <p:cNvPr id="33" name="Freeform 32"/>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p:cNvGrpSpPr/>
                            <p:nvPr/>
                          </p:nvGrpSpPr>
                          <p:grpSpPr>
                            <a:xfrm>
                              <a:off x="-152400" y="5257800"/>
                              <a:ext cx="3505200" cy="1828800"/>
                              <a:chOff x="-152400" y="5257800"/>
                              <a:chExt cx="3505200" cy="1828800"/>
                            </a:xfrm>
                          </p:grpSpPr>
                          <p:sp>
                            <p:nvSpPr>
                              <p:cNvPr id="35" name="Rectangle 3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2"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30"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27" name="Freeform 26"/>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Freeform 27"/>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 name="Freeform 20"/>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Freeform 16"/>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19" name="Freeform 18"/>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Freeform 1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7" name="Rectangle 36"/>
          <p:cNvSpPr/>
          <p:nvPr/>
        </p:nvSpPr>
        <p:spPr>
          <a:xfrm>
            <a:off x="0" y="685800"/>
            <a:ext cx="9144000" cy="6172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 name="Picture 14"/>
          <p:cNvPicPr preferRelativeResize="0">
            <a:picLocks noChangeAspect="1" noChangeArrowheads="1"/>
          </p:cNvPicPr>
          <p:nvPr/>
        </p:nvPicPr>
        <p:blipFill>
          <a:blip r:embed="rId4" cstate="print"/>
          <a:srcRect l="3030" b="17233"/>
          <a:stretch>
            <a:fillRect/>
          </a:stretch>
        </p:blipFill>
        <p:spPr bwMode="auto">
          <a:xfrm>
            <a:off x="6736080" y="822960"/>
            <a:ext cx="1950720" cy="2356481"/>
          </a:xfrm>
          <a:prstGeom prst="rect">
            <a:avLst/>
          </a:prstGeom>
          <a:noFill/>
          <a:ln w="50800">
            <a:solidFill>
              <a:srgbClr val="996633"/>
            </a:solidFill>
            <a:miter lim="800000"/>
            <a:headEnd/>
            <a:tailEnd/>
          </a:ln>
          <a:effectLst/>
        </p:spPr>
      </p:pic>
      <p:sp useBgFill="1">
        <p:nvSpPr>
          <p:cNvPr id="4" name="TextBox 3"/>
          <p:cNvSpPr txBox="1"/>
          <p:nvPr/>
        </p:nvSpPr>
        <p:spPr>
          <a:xfrm>
            <a:off x="381000" y="830759"/>
            <a:ext cx="3278462" cy="769441"/>
          </a:xfrm>
          <a:prstGeom prst="rect">
            <a:avLst/>
          </a:prstGeom>
        </p:spPr>
        <p:txBody>
          <a:bodyPr wrap="none" rtlCol="0">
            <a:spAutoFit/>
          </a:bodyPr>
          <a:lstStyle/>
          <a:p>
            <a:r>
              <a:rPr lang="en-US" sz="4400" b="1" dirty="0" smtClean="0">
                <a:solidFill>
                  <a:srgbClr val="0070C0"/>
                </a:solidFill>
                <a:effectLst>
                  <a:outerShdw dist="50800" dir="7200000" algn="ctr" rotWithShape="0">
                    <a:schemeClr val="tx1"/>
                  </a:outerShdw>
                </a:effectLst>
              </a:rPr>
              <a:t>Joseph Smith</a:t>
            </a:r>
            <a:endParaRPr lang="en-US" sz="4400" b="1" dirty="0">
              <a:solidFill>
                <a:srgbClr val="0070C0"/>
              </a:solidFill>
              <a:effectLst>
                <a:outerShdw dist="50800" dir="7200000" algn="ctr" rotWithShape="0">
                  <a:schemeClr val="tx1"/>
                </a:outerShdw>
              </a:effectLst>
            </a:endParaRPr>
          </a:p>
        </p:txBody>
      </p:sp>
      <p:sp>
        <p:nvSpPr>
          <p:cNvPr id="5" name="TextBox 4"/>
          <p:cNvSpPr txBox="1"/>
          <p:nvPr/>
        </p:nvSpPr>
        <p:spPr>
          <a:xfrm>
            <a:off x="0" y="1527048"/>
            <a:ext cx="9144000" cy="5201424"/>
          </a:xfrm>
          <a:prstGeom prst="rect">
            <a:avLst/>
          </a:prstGeom>
          <a:noFill/>
        </p:spPr>
        <p:txBody>
          <a:bodyPr wrap="square" rtlCol="0">
            <a:spAutoFit/>
          </a:bodyPr>
          <a:lstStyle/>
          <a:p>
            <a:pPr>
              <a:buFont typeface="Arial" pitchFamily="34" charset="0"/>
              <a:buChar char="•"/>
            </a:pPr>
            <a:r>
              <a:rPr lang="en-US" sz="3100" b="1" dirty="0" smtClean="0"/>
              <a:t>  1839 Smith &amp; followers establish</a:t>
            </a:r>
          </a:p>
          <a:p>
            <a:r>
              <a:rPr lang="en-US" sz="3100" b="1" dirty="0" smtClean="0"/>
              <a:t>    the new town of Nauvoo, Illinois</a:t>
            </a:r>
          </a:p>
          <a:p>
            <a:pPr>
              <a:buFont typeface="Arial" pitchFamily="34" charset="0"/>
              <a:buChar char="•"/>
            </a:pPr>
            <a:r>
              <a:rPr lang="en-US" sz="3100" b="1" dirty="0" smtClean="0"/>
              <a:t>  Brigham Young is sent on mission</a:t>
            </a:r>
          </a:p>
          <a:p>
            <a:r>
              <a:rPr lang="en-US" sz="3100" b="1" dirty="0" smtClean="0"/>
              <a:t>    to Europe, gaining many converts</a:t>
            </a:r>
          </a:p>
          <a:p>
            <a:pPr>
              <a:buFont typeface="Arial" pitchFamily="34" charset="0"/>
              <a:buChar char="•"/>
            </a:pPr>
            <a:r>
              <a:rPr lang="en-US" sz="3100" b="1" dirty="0" smtClean="0"/>
              <a:t>  Joseph Smith receives revelations &amp; introduces</a:t>
            </a:r>
          </a:p>
          <a:p>
            <a:r>
              <a:rPr lang="en-US" sz="3100" b="1" dirty="0" smtClean="0"/>
              <a:t>    new church doctrines:</a:t>
            </a:r>
          </a:p>
          <a:p>
            <a:pPr lvl="1"/>
            <a:r>
              <a:rPr lang="en-US" sz="2800" b="1" dirty="0" smtClean="0"/>
              <a:t>	- Baptism of the Dead</a:t>
            </a:r>
          </a:p>
          <a:p>
            <a:pPr lvl="1"/>
            <a:r>
              <a:rPr lang="en-US" sz="2800" b="1" dirty="0" smtClean="0"/>
              <a:t>	- Plural Marriage</a:t>
            </a:r>
          </a:p>
          <a:p>
            <a:pPr lvl="2">
              <a:buFontTx/>
              <a:buChar char="-"/>
            </a:pPr>
            <a:r>
              <a:rPr lang="en-US" sz="2800" b="1" dirty="0" smtClean="0"/>
              <a:t> First Anointing –ceremony to prepare for afterlife</a:t>
            </a:r>
          </a:p>
          <a:p>
            <a:pPr marL="49213" lvl="1" indent="407988">
              <a:buFont typeface="Arial" pitchFamily="34" charset="0"/>
              <a:buChar char="•"/>
            </a:pPr>
            <a:r>
              <a:rPr lang="en-US" sz="3100" b="1" dirty="0" smtClean="0"/>
              <a:t>1841 construction of the Nauvoo Temple begins</a:t>
            </a:r>
          </a:p>
          <a:p>
            <a:pPr marL="49213" lvl="1" indent="407988">
              <a:buFont typeface="Arial" pitchFamily="34" charset="0"/>
              <a:buChar char="•"/>
            </a:pPr>
            <a:r>
              <a:rPr lang="en-US" sz="3100" b="1" dirty="0" smtClean="0"/>
              <a:t>by 1844 tension &amp; rifts between Smith &amp; associates</a:t>
            </a:r>
          </a:p>
        </p:txBody>
      </p:sp>
      <p:pic>
        <p:nvPicPr>
          <p:cNvPr id="88066" name="Picture 2"/>
          <p:cNvPicPr>
            <a:picLocks noChangeAspect="1" noChangeArrowheads="1"/>
          </p:cNvPicPr>
          <p:nvPr/>
        </p:nvPicPr>
        <p:blipFill>
          <a:blip r:embed="rId5"/>
          <a:srcRect l="6076" t="34375" r="5198" b="20313"/>
          <a:stretch>
            <a:fillRect/>
          </a:stretch>
        </p:blipFill>
        <p:spPr bwMode="auto">
          <a:xfrm>
            <a:off x="4419600" y="3962400"/>
            <a:ext cx="4572000" cy="1312753"/>
          </a:xfrm>
          <a:prstGeom prst="rect">
            <a:avLst/>
          </a:prstGeom>
          <a:noFill/>
          <a:ln w="9525">
            <a:noFill/>
            <a:miter lim="800000"/>
            <a:headEnd/>
            <a:tailEnd/>
          </a:ln>
          <a:effectLst/>
        </p:spPr>
      </p:pic>
      <p:pic>
        <p:nvPicPr>
          <p:cNvPr id="9" name="Picture 1"/>
          <p:cNvPicPr>
            <a:picLocks noChangeAspect="1" noChangeArrowheads="1"/>
          </p:cNvPicPr>
          <p:nvPr/>
        </p:nvPicPr>
        <p:blipFill>
          <a:blip r:embed="rId6"/>
          <a:srcRect/>
          <a:stretch>
            <a:fillRect/>
          </a:stretch>
        </p:blipFill>
        <p:spPr bwMode="auto">
          <a:xfrm>
            <a:off x="1066800" y="1600200"/>
            <a:ext cx="3890336" cy="3998847"/>
          </a:xfrm>
          <a:prstGeom prst="rect">
            <a:avLst/>
          </a:prstGeom>
          <a:noFill/>
          <a:ln w="9525">
            <a:noFill/>
            <a:miter lim="800000"/>
            <a:headEnd/>
            <a:tailEnd/>
          </a:ln>
          <a:effectLst/>
        </p:spPr>
      </p:pic>
      <p:sp>
        <p:nvSpPr>
          <p:cNvPr id="11" name="Rectangle 10"/>
          <p:cNvSpPr/>
          <p:nvPr/>
        </p:nvSpPr>
        <p:spPr>
          <a:xfrm>
            <a:off x="6705600" y="838200"/>
            <a:ext cx="1981200" cy="2362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10" name="TextBox 9"/>
          <p:cNvSpPr txBox="1"/>
          <p:nvPr/>
        </p:nvSpPr>
        <p:spPr>
          <a:xfrm>
            <a:off x="990600" y="5562600"/>
            <a:ext cx="6842900" cy="1323439"/>
          </a:xfrm>
          <a:prstGeom prst="rect">
            <a:avLst/>
          </a:prstGeom>
        </p:spPr>
        <p:txBody>
          <a:bodyPr wrap="none" rtlCol="0">
            <a:spAutoFit/>
          </a:bodyPr>
          <a:lstStyle/>
          <a:p>
            <a:pPr algn="ctr"/>
            <a:r>
              <a:rPr lang="en-US" sz="4000" b="1" dirty="0" smtClean="0">
                <a:solidFill>
                  <a:srgbClr val="FF0000"/>
                </a:solidFill>
                <a:effectLst>
                  <a:outerShdw dist="50800" dir="7200000" algn="ctr" rotWithShape="0">
                    <a:schemeClr val="tx1"/>
                  </a:outerShdw>
                </a:effectLst>
              </a:rPr>
              <a:t>Before the temple is complete, </a:t>
            </a:r>
          </a:p>
          <a:p>
            <a:pPr algn="ctr"/>
            <a:r>
              <a:rPr lang="en-US" sz="4000" b="1" dirty="0" smtClean="0">
                <a:solidFill>
                  <a:srgbClr val="FF0000"/>
                </a:solidFill>
                <a:effectLst>
                  <a:outerShdw dist="50800" dir="7200000" algn="ctr" rotWithShape="0">
                    <a:schemeClr val="tx1"/>
                  </a:outerShdw>
                </a:effectLst>
              </a:rPr>
              <a:t>Smith is killed by an angry mob</a:t>
            </a:r>
            <a:endParaRPr lang="en-US" sz="4000" b="1" dirty="0">
              <a:solidFill>
                <a:srgbClr val="FF0000"/>
              </a:solidFill>
              <a:effectLst>
                <a:outerShdw dist="50800" dir="7200000" algn="ctr" rotWithShape="0">
                  <a:schemeClr val="tx1"/>
                </a:outerShdw>
              </a:effectLst>
            </a:endParaRPr>
          </a:p>
        </p:txBody>
      </p:sp>
      <p:pic>
        <p:nvPicPr>
          <p:cNvPr id="38" name="Picture 2"/>
          <p:cNvPicPr>
            <a:picLocks noChangeAspect="1" noChangeArrowheads="1"/>
          </p:cNvPicPr>
          <p:nvPr/>
        </p:nvPicPr>
        <p:blipFill>
          <a:blip r:embed="rId7" cstate="print"/>
          <a:srcRect/>
          <a:stretch>
            <a:fillRect/>
          </a:stretch>
        </p:blipFill>
        <p:spPr bwMode="auto">
          <a:xfrm>
            <a:off x="381000" y="1524000"/>
            <a:ext cx="4556726" cy="4114800"/>
          </a:xfrm>
          <a:prstGeom prst="rect">
            <a:avLst/>
          </a:prstGeom>
          <a:noFill/>
          <a:ln w="50800">
            <a:solidFill>
              <a:srgbClr val="FF000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xEl>
                                              <p:pRg st="9" end="9"/>
                                            </p:txEl>
                                          </p:spTgt>
                                        </p:tgtEl>
                                        <p:attrNameLst>
                                          <p:attrName>style.visibility</p:attrName>
                                        </p:attrNameLst>
                                      </p:cBhvr>
                                      <p:to>
                                        <p:strVal val="visible"/>
                                      </p:to>
                                    </p:set>
                                    <p:animEffect transition="in" filter="fade">
                                      <p:cBhvr>
                                        <p:cTn id="7" dur="1000"/>
                                        <p:tgtEl>
                                          <p:spTgt spid="5">
                                            <p:txEl>
                                              <p:pRg st="9" end="9"/>
                                            </p:txEl>
                                          </p:spTgt>
                                        </p:tgtEl>
                                      </p:cBhvr>
                                    </p:animEffect>
                                  </p:childTnLst>
                                </p:cTn>
                              </p:par>
                            </p:childTnLst>
                          </p:cTn>
                        </p:par>
                        <p:par>
                          <p:cTn id="8" fill="hold">
                            <p:stCondLst>
                              <p:cond delay="1000"/>
                            </p:stCondLst>
                            <p:childTnLst>
                              <p:par>
                                <p:cTn id="9" presetID="10" presetClass="exit" presetSubtype="0" fill="hold" grpId="0" nodeType="afterEffect">
                                  <p:stCondLst>
                                    <p:cond delay="0"/>
                                  </p:stCondLst>
                                  <p:childTnLst>
                                    <p:animEffect transition="out" filter="fade">
                                      <p:cBhvr>
                                        <p:cTn id="10" dur="1000"/>
                                        <p:tgtEl>
                                          <p:spTgt spid="5">
                                            <p:txEl>
                                              <p:pRg st="0" end="0"/>
                                            </p:txEl>
                                          </p:spTgt>
                                        </p:tgtEl>
                                      </p:cBhvr>
                                    </p:animEffect>
                                    <p:set>
                                      <p:cBhvr>
                                        <p:cTn id="11" dur="1" fill="hold">
                                          <p:stCondLst>
                                            <p:cond delay="999"/>
                                          </p:stCondLst>
                                        </p:cTn>
                                        <p:tgtEl>
                                          <p:spTgt spid="5">
                                            <p:txEl>
                                              <p:pRg st="0" end="0"/>
                                            </p:txEl>
                                          </p:spTgt>
                                        </p:tgtEl>
                                        <p:attrNameLst>
                                          <p:attrName>style.visibility</p:attrName>
                                        </p:attrNameLst>
                                      </p:cBhvr>
                                      <p:to>
                                        <p:strVal val="hidden"/>
                                      </p:to>
                                    </p:set>
                                  </p:childTnLst>
                                </p:cTn>
                              </p:par>
                              <p:par>
                                <p:cTn id="12" presetID="10" presetClass="exit" presetSubtype="0" fill="hold" grpId="0" nodeType="withEffect">
                                  <p:stCondLst>
                                    <p:cond delay="0"/>
                                  </p:stCondLst>
                                  <p:childTnLst>
                                    <p:animEffect transition="out" filter="fade">
                                      <p:cBhvr>
                                        <p:cTn id="13" dur="1000"/>
                                        <p:tgtEl>
                                          <p:spTgt spid="5">
                                            <p:txEl>
                                              <p:pRg st="1" end="1"/>
                                            </p:txEl>
                                          </p:spTgt>
                                        </p:tgtEl>
                                      </p:cBhvr>
                                    </p:animEffect>
                                    <p:set>
                                      <p:cBhvr>
                                        <p:cTn id="14" dur="1" fill="hold">
                                          <p:stCondLst>
                                            <p:cond delay="999"/>
                                          </p:stCondLst>
                                        </p:cTn>
                                        <p:tgtEl>
                                          <p:spTgt spid="5">
                                            <p:txEl>
                                              <p:pRg st="1" end="1"/>
                                            </p:txEl>
                                          </p:spTgt>
                                        </p:tgtEl>
                                        <p:attrNameLst>
                                          <p:attrName>style.visibility</p:attrName>
                                        </p:attrNameLst>
                                      </p:cBhvr>
                                      <p:to>
                                        <p:strVal val="hidden"/>
                                      </p:to>
                                    </p:set>
                                  </p:childTnLst>
                                </p:cTn>
                              </p:par>
                              <p:par>
                                <p:cTn id="15" presetID="10" presetClass="exit" presetSubtype="0" fill="hold" grpId="0" nodeType="withEffect">
                                  <p:stCondLst>
                                    <p:cond delay="0"/>
                                  </p:stCondLst>
                                  <p:childTnLst>
                                    <p:animEffect transition="out" filter="fade">
                                      <p:cBhvr>
                                        <p:cTn id="16" dur="1000"/>
                                        <p:tgtEl>
                                          <p:spTgt spid="5">
                                            <p:txEl>
                                              <p:pRg st="2" end="2"/>
                                            </p:txEl>
                                          </p:spTgt>
                                        </p:tgtEl>
                                      </p:cBhvr>
                                    </p:animEffect>
                                    <p:set>
                                      <p:cBhvr>
                                        <p:cTn id="17" dur="1" fill="hold">
                                          <p:stCondLst>
                                            <p:cond delay="999"/>
                                          </p:stCondLst>
                                        </p:cTn>
                                        <p:tgtEl>
                                          <p:spTgt spid="5">
                                            <p:txEl>
                                              <p:pRg st="2" end="2"/>
                                            </p:txEl>
                                          </p:spTgt>
                                        </p:tgtEl>
                                        <p:attrNameLst>
                                          <p:attrName>style.visibility</p:attrName>
                                        </p:attrNameLst>
                                      </p:cBhvr>
                                      <p:to>
                                        <p:strVal val="hidden"/>
                                      </p:to>
                                    </p:set>
                                  </p:childTnLst>
                                </p:cTn>
                              </p:par>
                              <p:par>
                                <p:cTn id="18" presetID="10" presetClass="exit" presetSubtype="0" fill="hold" grpId="0" nodeType="withEffect">
                                  <p:stCondLst>
                                    <p:cond delay="0"/>
                                  </p:stCondLst>
                                  <p:childTnLst>
                                    <p:animEffect transition="out" filter="fade">
                                      <p:cBhvr>
                                        <p:cTn id="19" dur="1000"/>
                                        <p:tgtEl>
                                          <p:spTgt spid="5">
                                            <p:txEl>
                                              <p:pRg st="3" end="3"/>
                                            </p:txEl>
                                          </p:spTgt>
                                        </p:tgtEl>
                                      </p:cBhvr>
                                    </p:animEffect>
                                    <p:set>
                                      <p:cBhvr>
                                        <p:cTn id="20" dur="1" fill="hold">
                                          <p:stCondLst>
                                            <p:cond delay="999"/>
                                          </p:stCondLst>
                                        </p:cTn>
                                        <p:tgtEl>
                                          <p:spTgt spid="5">
                                            <p:txEl>
                                              <p:pRg st="3" end="3"/>
                                            </p:txEl>
                                          </p:spTgt>
                                        </p:tgtEl>
                                        <p:attrNameLst>
                                          <p:attrName>style.visibility</p:attrName>
                                        </p:attrNameLst>
                                      </p:cBhvr>
                                      <p:to>
                                        <p:strVal val="hidden"/>
                                      </p:to>
                                    </p:set>
                                  </p:childTnLst>
                                </p:cTn>
                              </p:par>
                              <p:par>
                                <p:cTn id="21" presetID="10" presetClass="exit" presetSubtype="0" fill="hold" grpId="0" nodeType="withEffect">
                                  <p:stCondLst>
                                    <p:cond delay="0"/>
                                  </p:stCondLst>
                                  <p:childTnLst>
                                    <p:animEffect transition="out" filter="fade">
                                      <p:cBhvr>
                                        <p:cTn id="22" dur="1000"/>
                                        <p:tgtEl>
                                          <p:spTgt spid="5">
                                            <p:txEl>
                                              <p:pRg st="4" end="4"/>
                                            </p:txEl>
                                          </p:spTgt>
                                        </p:tgtEl>
                                      </p:cBhvr>
                                    </p:animEffect>
                                    <p:set>
                                      <p:cBhvr>
                                        <p:cTn id="23" dur="1" fill="hold">
                                          <p:stCondLst>
                                            <p:cond delay="999"/>
                                          </p:stCondLst>
                                        </p:cTn>
                                        <p:tgtEl>
                                          <p:spTgt spid="5">
                                            <p:txEl>
                                              <p:pRg st="4" end="4"/>
                                            </p:txEl>
                                          </p:spTgt>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1000"/>
                                        <p:tgtEl>
                                          <p:spTgt spid="5">
                                            <p:txEl>
                                              <p:pRg st="5" end="5"/>
                                            </p:txEl>
                                          </p:spTgt>
                                        </p:tgtEl>
                                      </p:cBhvr>
                                    </p:animEffect>
                                    <p:set>
                                      <p:cBhvr>
                                        <p:cTn id="26" dur="1" fill="hold">
                                          <p:stCondLst>
                                            <p:cond delay="999"/>
                                          </p:stCondLst>
                                        </p:cTn>
                                        <p:tgtEl>
                                          <p:spTgt spid="5">
                                            <p:txEl>
                                              <p:pRg st="5" end="5"/>
                                            </p:txEl>
                                          </p:spTgt>
                                        </p:tgtEl>
                                        <p:attrNameLst>
                                          <p:attrName>style.visibility</p:attrName>
                                        </p:attrNameLst>
                                      </p:cBhvr>
                                      <p:to>
                                        <p:strVal val="hidden"/>
                                      </p:to>
                                    </p:set>
                                  </p:childTnLst>
                                </p:cTn>
                              </p:par>
                              <p:par>
                                <p:cTn id="27" presetID="10" presetClass="exit" presetSubtype="0" fill="hold" grpId="0" nodeType="withEffect">
                                  <p:stCondLst>
                                    <p:cond delay="0"/>
                                  </p:stCondLst>
                                  <p:childTnLst>
                                    <p:animEffect transition="out" filter="fade">
                                      <p:cBhvr>
                                        <p:cTn id="28" dur="1000"/>
                                        <p:tgtEl>
                                          <p:spTgt spid="5">
                                            <p:txEl>
                                              <p:pRg st="6" end="6"/>
                                            </p:txEl>
                                          </p:spTgt>
                                        </p:tgtEl>
                                      </p:cBhvr>
                                    </p:animEffect>
                                    <p:set>
                                      <p:cBhvr>
                                        <p:cTn id="29" dur="1" fill="hold">
                                          <p:stCondLst>
                                            <p:cond delay="999"/>
                                          </p:stCondLst>
                                        </p:cTn>
                                        <p:tgtEl>
                                          <p:spTgt spid="5">
                                            <p:txEl>
                                              <p:pRg st="6" end="6"/>
                                            </p:txEl>
                                          </p:spTgt>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5">
                                            <p:txEl>
                                              <p:pRg st="7" end="7"/>
                                            </p:txEl>
                                          </p:spTgt>
                                        </p:tgtEl>
                                      </p:cBhvr>
                                    </p:animEffect>
                                    <p:set>
                                      <p:cBhvr>
                                        <p:cTn id="32" dur="1" fill="hold">
                                          <p:stCondLst>
                                            <p:cond delay="999"/>
                                          </p:stCondLst>
                                        </p:cTn>
                                        <p:tgtEl>
                                          <p:spTgt spid="5">
                                            <p:txEl>
                                              <p:pRg st="7" end="7"/>
                                            </p:txEl>
                                          </p:spTgt>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1000"/>
                                        <p:tgtEl>
                                          <p:spTgt spid="5">
                                            <p:txEl>
                                              <p:pRg st="8" end="8"/>
                                            </p:txEl>
                                          </p:spTgt>
                                        </p:tgtEl>
                                      </p:cBhvr>
                                    </p:animEffect>
                                    <p:set>
                                      <p:cBhvr>
                                        <p:cTn id="35" dur="1" fill="hold">
                                          <p:stCondLst>
                                            <p:cond delay="999"/>
                                          </p:stCondLst>
                                        </p:cTn>
                                        <p:tgtEl>
                                          <p:spTgt spid="5">
                                            <p:txEl>
                                              <p:pRg st="8" end="8"/>
                                            </p:txEl>
                                          </p:spTgt>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1000"/>
                                        <p:tgtEl>
                                          <p:spTgt spid="88066"/>
                                        </p:tgtEl>
                                      </p:cBhvr>
                                    </p:animEffect>
                                    <p:set>
                                      <p:cBhvr>
                                        <p:cTn id="38" dur="1" fill="hold">
                                          <p:stCondLst>
                                            <p:cond delay="999"/>
                                          </p:stCondLst>
                                        </p:cTn>
                                        <p:tgtEl>
                                          <p:spTgt spid="88066"/>
                                        </p:tgtEl>
                                        <p:attrNameLst>
                                          <p:attrName>style.visibility</p:attrName>
                                        </p:attrNameLst>
                                      </p:cBhvr>
                                      <p:to>
                                        <p:strVal val="hidden"/>
                                      </p:to>
                                    </p:set>
                                  </p:childTnLst>
                                </p:cTn>
                              </p:par>
                              <p:par>
                                <p:cTn id="39" presetID="2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1000"/>
                                        <p:tgtEl>
                                          <p:spTgt spid="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5">
                                            <p:txEl>
                                              <p:pRg st="10" end="10"/>
                                            </p:txEl>
                                          </p:spTgt>
                                        </p:tgtEl>
                                        <p:attrNameLst>
                                          <p:attrName>style.visibility</p:attrName>
                                        </p:attrNameLst>
                                      </p:cBhvr>
                                      <p:to>
                                        <p:strVal val="visible"/>
                                      </p:to>
                                    </p:set>
                                    <p:animEffect transition="in" filter="fade">
                                      <p:cBhvr>
                                        <p:cTn id="46" dur="1000"/>
                                        <p:tgtEl>
                                          <p:spTgt spid="5">
                                            <p:txEl>
                                              <p:pRg st="10" end="10"/>
                                            </p:txEl>
                                          </p:spTgt>
                                        </p:tgtEl>
                                      </p:cBhvr>
                                    </p:animEffect>
                                  </p:childTnLst>
                                </p:cTn>
                              </p:par>
                            </p:childTnLst>
                          </p:cTn>
                        </p:par>
                        <p:par>
                          <p:cTn id="47" fill="hold">
                            <p:stCondLst>
                              <p:cond delay="1000"/>
                            </p:stCondLst>
                            <p:childTnLst>
                              <p:par>
                                <p:cTn id="48" presetID="10" presetClass="exit" presetSubtype="0" fill="hold" nodeType="afterEffect">
                                  <p:stCondLst>
                                    <p:cond delay="0"/>
                                  </p:stCondLst>
                                  <p:childTnLst>
                                    <p:animEffect transition="out" filter="fade">
                                      <p:cBhvr>
                                        <p:cTn id="49" dur="1000"/>
                                        <p:tgtEl>
                                          <p:spTgt spid="9"/>
                                        </p:tgtEl>
                                      </p:cBhvr>
                                    </p:animEffect>
                                    <p:set>
                                      <p:cBhvr>
                                        <p:cTn id="50" dur="1" fill="hold">
                                          <p:stCondLst>
                                            <p:cond delay="999"/>
                                          </p:stCondLst>
                                        </p:cTn>
                                        <p:tgtEl>
                                          <p:spTgt spid="9"/>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1000"/>
                                        <p:tgtEl>
                                          <p:spTgt spid="3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1000"/>
                                        <p:tgtEl>
                                          <p:spTgt spid="5">
                                            <p:txEl>
                                              <p:pRg st="9" end="9"/>
                                            </p:txEl>
                                          </p:spTgt>
                                        </p:tgtEl>
                                      </p:cBhvr>
                                    </p:animEffect>
                                    <p:set>
                                      <p:cBhvr>
                                        <p:cTn id="58" dur="1" fill="hold">
                                          <p:stCondLst>
                                            <p:cond delay="999"/>
                                          </p:stCondLst>
                                        </p:cTn>
                                        <p:tgtEl>
                                          <p:spTgt spid="5">
                                            <p:txEl>
                                              <p:pRg st="9" end="9"/>
                                            </p:txEl>
                                          </p:spTgt>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1000"/>
                                        <p:tgtEl>
                                          <p:spTgt spid="5">
                                            <p:txEl>
                                              <p:pRg st="10" end="10"/>
                                            </p:txEl>
                                          </p:spTgt>
                                        </p:tgtEl>
                                      </p:cBhvr>
                                    </p:animEffect>
                                    <p:set>
                                      <p:cBhvr>
                                        <p:cTn id="61" dur="1" fill="hold">
                                          <p:stCondLst>
                                            <p:cond delay="999"/>
                                          </p:stCondLst>
                                        </p:cTn>
                                        <p:tgtEl>
                                          <p:spTgt spid="5">
                                            <p:txEl>
                                              <p:pRg st="10" end="10"/>
                                            </p:txEl>
                                          </p:spTgt>
                                        </p:tgtEl>
                                        <p:attrNameLst>
                                          <p:attrName>style.visibility</p:attrName>
                                        </p:attrNameLst>
                                      </p:cBhvr>
                                      <p:to>
                                        <p:strVal val="hidden"/>
                                      </p:to>
                                    </p:set>
                                  </p:childTnLst>
                                </p:cTn>
                              </p:par>
                            </p:childTnLst>
                          </p:cTn>
                        </p:par>
                        <p:par>
                          <p:cTn id="62" fill="hold">
                            <p:stCondLst>
                              <p:cond delay="1000"/>
                            </p:stCondLst>
                            <p:childTnLst>
                              <p:par>
                                <p:cTn id="63" presetID="53"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p:cTn id="65" dur="1000" fill="hold"/>
                                        <p:tgtEl>
                                          <p:spTgt spid="10"/>
                                        </p:tgtEl>
                                        <p:attrNameLst>
                                          <p:attrName>ppt_w</p:attrName>
                                        </p:attrNameLst>
                                      </p:cBhvr>
                                      <p:tavLst>
                                        <p:tav tm="0">
                                          <p:val>
                                            <p:fltVal val="0"/>
                                          </p:val>
                                        </p:tav>
                                        <p:tav tm="100000">
                                          <p:val>
                                            <p:strVal val="#ppt_w"/>
                                          </p:val>
                                        </p:tav>
                                      </p:tavLst>
                                    </p:anim>
                                    <p:anim calcmode="lin" valueType="num">
                                      <p:cBhvr>
                                        <p:cTn id="66" dur="1000" fill="hold"/>
                                        <p:tgtEl>
                                          <p:spTgt spid="10"/>
                                        </p:tgtEl>
                                        <p:attrNameLst>
                                          <p:attrName>ppt_h</p:attrName>
                                        </p:attrNameLst>
                                      </p:cBhvr>
                                      <p:tavLst>
                                        <p:tav tm="0">
                                          <p:val>
                                            <p:fltVal val="0"/>
                                          </p:val>
                                        </p:tav>
                                        <p:tav tm="100000">
                                          <p:val>
                                            <p:strVal val="#ppt_h"/>
                                          </p:val>
                                        </p:tav>
                                      </p:tavLst>
                                    </p:anim>
                                    <p:animEffect transition="in" filter="fade">
                                      <p:cBhvr>
                                        <p:cTn id="67" dur="1000"/>
                                        <p:tgtEl>
                                          <p:spTgt spid="10"/>
                                        </p:tgtEl>
                                      </p:cBhvr>
                                    </p:animEffect>
                                  </p:childTnLst>
                                </p:cTn>
                              </p:par>
                            </p:childTnLst>
                          </p:cTn>
                        </p:par>
                        <p:par>
                          <p:cTn id="68" fill="hold">
                            <p:stCondLst>
                              <p:cond delay="2000"/>
                            </p:stCondLst>
                            <p:childTnLst>
                              <p:par>
                                <p:cTn id="69" presetID="6" presetClass="entr" presetSubtype="16" fill="hold" nodeType="after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circle(in)">
                                      <p:cBhvr>
                                        <p:cTn id="71" dur="2000"/>
                                        <p:tgtEl>
                                          <p:spTgt spid="11"/>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xit" presetSubtype="0" fill="hold" nodeType="clickEffect">
                                  <p:stCondLst>
                                    <p:cond delay="0"/>
                                  </p:stCondLst>
                                  <p:childTnLst>
                                    <p:animEffect transition="out" filter="fade">
                                      <p:cBhvr>
                                        <p:cTn id="75" dur="1000"/>
                                        <p:tgtEl>
                                          <p:spTgt spid="10"/>
                                        </p:tgtEl>
                                      </p:cBhvr>
                                    </p:animEffect>
                                    <p:set>
                                      <p:cBhvr>
                                        <p:cTn id="76" dur="1" fill="hold">
                                          <p:stCondLst>
                                            <p:cond delay="999"/>
                                          </p:stCondLst>
                                        </p:cTn>
                                        <p:tgtEl>
                                          <p:spTgt spid="10"/>
                                        </p:tgtEl>
                                        <p:attrNameLst>
                                          <p:attrName>style.visibility</p:attrName>
                                        </p:attrNameLst>
                                      </p:cBhvr>
                                      <p:to>
                                        <p:strVal val="hidden"/>
                                      </p:to>
                                    </p:set>
                                  </p:childTnLst>
                                </p:cTn>
                              </p:par>
                              <p:par>
                                <p:cTn id="77" presetID="10" presetClass="exit" presetSubtype="0" fill="hold" grpId="0" nodeType="withEffect">
                                  <p:stCondLst>
                                    <p:cond delay="0"/>
                                  </p:stCondLst>
                                  <p:childTnLst>
                                    <p:animEffect transition="out" filter="fade">
                                      <p:cBhvr>
                                        <p:cTn id="78" dur="1000"/>
                                        <p:tgtEl>
                                          <p:spTgt spid="4"/>
                                        </p:tgtEl>
                                      </p:cBhvr>
                                    </p:animEffect>
                                    <p:set>
                                      <p:cBhvr>
                                        <p:cTn id="79" dur="1" fill="hold">
                                          <p:stCondLst>
                                            <p:cond delay="999"/>
                                          </p:stCondLst>
                                        </p:cTn>
                                        <p:tgtEl>
                                          <p:spTgt spid="4"/>
                                        </p:tgtEl>
                                        <p:attrNameLst>
                                          <p:attrName>style.visibility</p:attrName>
                                        </p:attrNameLst>
                                      </p:cBhvr>
                                      <p:to>
                                        <p:strVal val="hidden"/>
                                      </p:to>
                                    </p:set>
                                  </p:childTnLst>
                                </p:cTn>
                              </p:par>
                              <p:par>
                                <p:cTn id="80" presetID="10" presetClass="exit" presetSubtype="0" fill="hold" nodeType="withEffect">
                                  <p:stCondLst>
                                    <p:cond delay="0"/>
                                  </p:stCondLst>
                                  <p:childTnLst>
                                    <p:animEffect transition="out" filter="fade">
                                      <p:cBhvr>
                                        <p:cTn id="81" dur="1000"/>
                                        <p:tgtEl>
                                          <p:spTgt spid="3"/>
                                        </p:tgtEl>
                                      </p:cBhvr>
                                    </p:animEffect>
                                    <p:set>
                                      <p:cBhvr>
                                        <p:cTn id="82" dur="1" fill="hold">
                                          <p:stCondLst>
                                            <p:cond delay="999"/>
                                          </p:stCondLst>
                                        </p:cTn>
                                        <p:tgtEl>
                                          <p:spTgt spid="3"/>
                                        </p:tgtEl>
                                        <p:attrNameLst>
                                          <p:attrName>style.visibility</p:attrName>
                                        </p:attrNameLst>
                                      </p:cBhvr>
                                      <p:to>
                                        <p:strVal val="hidden"/>
                                      </p:to>
                                    </p:set>
                                  </p:childTnLst>
                                </p:cTn>
                              </p:par>
                              <p:par>
                                <p:cTn id="83" presetID="10" presetClass="exit" presetSubtype="0" fill="hold" grpId="0" nodeType="withEffect">
                                  <p:stCondLst>
                                    <p:cond delay="500"/>
                                  </p:stCondLst>
                                  <p:childTnLst>
                                    <p:animEffect transition="out" filter="fade">
                                      <p:cBhvr>
                                        <p:cTn id="84" dur="1000"/>
                                        <p:tgtEl>
                                          <p:spTgt spid="11"/>
                                        </p:tgtEl>
                                      </p:cBhvr>
                                    </p:animEffect>
                                    <p:set>
                                      <p:cBhvr>
                                        <p:cTn id="85" dur="1" fill="hold">
                                          <p:stCondLst>
                                            <p:cond delay="999"/>
                                          </p:stCondLst>
                                        </p:cTn>
                                        <p:tgtEl>
                                          <p:spTgt spid="11"/>
                                        </p:tgtEl>
                                        <p:attrNameLst>
                                          <p:attrName>style.visibility</p:attrName>
                                        </p:attrNameLst>
                                      </p:cBhvr>
                                      <p:to>
                                        <p:strVal val="hidden"/>
                                      </p:to>
                                    </p:set>
                                  </p:childTnLst>
                                </p:cTn>
                              </p:par>
                              <p:par>
                                <p:cTn id="86" presetID="10" presetClass="exit" presetSubtype="0" fill="hold" nodeType="withEffect">
                                  <p:stCondLst>
                                    <p:cond delay="500"/>
                                  </p:stCondLst>
                                  <p:childTnLst>
                                    <p:animEffect transition="out" filter="fade">
                                      <p:cBhvr>
                                        <p:cTn id="87" dur="1000"/>
                                        <p:tgtEl>
                                          <p:spTgt spid="38"/>
                                        </p:tgtEl>
                                      </p:cBhvr>
                                    </p:animEffect>
                                    <p:set>
                                      <p:cBhvr>
                                        <p:cTn id="88" dur="1" fill="hold">
                                          <p:stCondLst>
                                            <p:cond delay="999"/>
                                          </p:stCondLst>
                                        </p:cTn>
                                        <p:tgtEl>
                                          <p:spTgt spid="38"/>
                                        </p:tgtEl>
                                        <p:attrNameLst>
                                          <p:attrName>style.visibility</p:attrName>
                                        </p:attrNameLst>
                                      </p:cBhvr>
                                      <p:to>
                                        <p:strVal val="hidden"/>
                                      </p:to>
                                    </p:set>
                                  </p:childTnLst>
                                </p:cTn>
                              </p:par>
                            </p:childTnLst>
                          </p:cTn>
                        </p:par>
                        <p:par>
                          <p:cTn id="89" fill="hold">
                            <p:stCondLst>
                              <p:cond delay="1500"/>
                            </p:stCondLst>
                            <p:childTnLst>
                              <p:par>
                                <p:cTn id="90" presetID="10" presetClass="exit" presetSubtype="0" fill="hold" grpId="0" nodeType="afterEffect">
                                  <p:stCondLst>
                                    <p:cond delay="0"/>
                                  </p:stCondLst>
                                  <p:childTnLst>
                                    <p:animEffect transition="out" filter="fade">
                                      <p:cBhvr>
                                        <p:cTn id="91" dur="1000"/>
                                        <p:tgtEl>
                                          <p:spTgt spid="2"/>
                                        </p:tgtEl>
                                      </p:cBhvr>
                                    </p:animEffect>
                                    <p:set>
                                      <p:cBhvr>
                                        <p:cTn id="92" dur="1" fill="hold">
                                          <p:stCondLst>
                                            <p:cond delay="999"/>
                                          </p:stCondLst>
                                        </p:cTn>
                                        <p:tgtEl>
                                          <p:spTgt spid="2"/>
                                        </p:tgtEl>
                                        <p:attrNameLst>
                                          <p:attrName>style.visibility</p:attrName>
                                        </p:attrNameLst>
                                      </p:cBhvr>
                                      <p:to>
                                        <p:strVal val="hidden"/>
                                      </p:to>
                                    </p:set>
                                  </p:childTnLst>
                                </p:cTn>
                              </p:par>
                              <p:par>
                                <p:cTn id="93" presetID="22" presetClass="entr" presetSubtype="8" fill="hold" grpId="0"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wipe(left)">
                                      <p:cBhvr>
                                        <p:cTn id="95" dur="1000"/>
                                        <p:tgtEl>
                                          <p:spTgt spid="16"/>
                                        </p:tgtEl>
                                      </p:cBhvr>
                                    </p:animEffect>
                                  </p:childTnLst>
                                </p:cTn>
                              </p:par>
                            </p:childTnLst>
                          </p:cTn>
                        </p:par>
                        <p:par>
                          <p:cTn id="96" fill="hold">
                            <p:stCondLst>
                              <p:cond delay="2500"/>
                            </p:stCondLst>
                            <p:childTnLst>
                              <p:par>
                                <p:cTn id="97" presetID="10" presetClass="entr" presetSubtype="0" fill="hold" nodeType="afterEffect">
                                  <p:stCondLst>
                                    <p:cond delay="0"/>
                                  </p:stCondLst>
                                  <p:childTnLst>
                                    <p:set>
                                      <p:cBhvr>
                                        <p:cTn id="98" dur="1" fill="hold">
                                          <p:stCondLst>
                                            <p:cond delay="0"/>
                                          </p:stCondLst>
                                        </p:cTn>
                                        <p:tgtEl>
                                          <p:spTgt spid="6"/>
                                        </p:tgtEl>
                                        <p:attrNameLst>
                                          <p:attrName>style.visibility</p:attrName>
                                        </p:attrNameLst>
                                      </p:cBhvr>
                                      <p:to>
                                        <p:strVal val="visible"/>
                                      </p:to>
                                    </p:set>
                                    <p:animEffect transition="in" filter="fade">
                                      <p:cBhvr>
                                        <p:cTn id="99" dur="1000"/>
                                        <p:tgtEl>
                                          <p:spTgt spid="6"/>
                                        </p:tgtEl>
                                      </p:cBhvr>
                                    </p:animEffect>
                                  </p:childTnLst>
                                </p:cTn>
                              </p:par>
                              <p:par>
                                <p:cTn id="100" presetID="10" presetClass="exit" presetSubtype="0" fill="hold" grpId="0" nodeType="withEffect">
                                  <p:stCondLst>
                                    <p:cond delay="0"/>
                                  </p:stCondLst>
                                  <p:childTnLst>
                                    <p:animEffect transition="out" filter="fade">
                                      <p:cBhvr>
                                        <p:cTn id="101" dur="1000"/>
                                        <p:tgtEl>
                                          <p:spTgt spid="37"/>
                                        </p:tgtEl>
                                      </p:cBhvr>
                                    </p:animEffect>
                                    <p:set>
                                      <p:cBhvr>
                                        <p:cTn id="102" dur="1" fill="hold">
                                          <p:stCondLst>
                                            <p:cond delay="999"/>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2" grpId="0" animBg="1"/>
      <p:bldP spid="4" grpId="0" animBg="1"/>
      <p:bldP spid="5" grpId="0" build="allAtOnce"/>
      <p:bldP spid="11" grpId="0" animBg="1"/>
      <p:bldP spid="16" grpId="0" animBg="1"/>
      <p:bldP spid="10"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8097262"/>
          </a:xfrm>
          <a:prstGeom prst="rect">
            <a:avLst/>
          </a:prstGeom>
        </p:spPr>
        <p:txBody>
          <a:bodyPr wrap="square">
            <a:spAutoFit/>
          </a:bodyPr>
          <a:lstStyle/>
          <a:p>
            <a:r>
              <a:rPr lang="en-US" dirty="0" smtClean="0">
                <a:hlinkClick r:id="rId2"/>
              </a:rPr>
              <a:t>https://en.wikipedia.org/wiki/Joseph_Smith</a:t>
            </a:r>
            <a:endParaRPr lang="en-US" dirty="0" smtClean="0"/>
          </a:p>
          <a:p>
            <a:r>
              <a:rPr lang="en-US" u="sng" dirty="0" smtClean="0"/>
              <a:t>LIFE IN NAUVOO, ILLINOIS (1839–44)</a:t>
            </a:r>
          </a:p>
          <a:p>
            <a:r>
              <a:rPr lang="en-US" dirty="0" smtClean="0"/>
              <a:t>	Many American newspapers criticized Missouri for the </a:t>
            </a:r>
            <a:r>
              <a:rPr lang="en-US" dirty="0" err="1" smtClean="0"/>
              <a:t>Haun's</a:t>
            </a:r>
            <a:r>
              <a:rPr lang="en-US" dirty="0" smtClean="0"/>
              <a:t> Mill massacre and the state's expulsion of the Latter Day Saints. Illinois accepted Mormon refugees who gathered along the banks of the Mississippi River,</a:t>
            </a:r>
            <a:r>
              <a:rPr lang="en-US" baseline="30000" dirty="0" smtClean="0"/>
              <a:t> </a:t>
            </a:r>
            <a:r>
              <a:rPr lang="en-US" dirty="0" smtClean="0"/>
              <a:t>where Smith purchased high-priced, swampy woodland in the hamlet of Commerce.</a:t>
            </a:r>
            <a:r>
              <a:rPr lang="en-US" baseline="30000" dirty="0" smtClean="0"/>
              <a:t> </a:t>
            </a:r>
            <a:r>
              <a:rPr lang="en-US" dirty="0" smtClean="0"/>
              <a:t>Smith also attempted to portray the Latter Day Saints as an oppressed minority, and unsuccessfully petitioned the federal government for help in obtaining reparations.</a:t>
            </a:r>
            <a:r>
              <a:rPr lang="en-US" baseline="30000" dirty="0" smtClean="0"/>
              <a:t> </a:t>
            </a:r>
            <a:r>
              <a:rPr lang="en-US" dirty="0" smtClean="0"/>
              <a:t>During the summer of 1839, while Latter Day Saints in Nauvoo suffered from a malaria epidemic, Smith sent Brigham Young and other apostles to missions in Europe, where they made numerous converts, many of them poor factory workers.</a:t>
            </a:r>
            <a:endParaRPr lang="en-US" baseline="30000" dirty="0" smtClean="0"/>
          </a:p>
          <a:p>
            <a:r>
              <a:rPr lang="en-US" baseline="30000" dirty="0" smtClean="0"/>
              <a:t>	</a:t>
            </a:r>
            <a:r>
              <a:rPr lang="en-US" dirty="0" smtClean="0"/>
              <a:t>Smith also attracted a few wealthy and influential converts, including John C. Bennett, the Illinois quartermaster general.</a:t>
            </a:r>
            <a:r>
              <a:rPr lang="en-US" baseline="30000" dirty="0" smtClean="0"/>
              <a:t> </a:t>
            </a:r>
            <a:r>
              <a:rPr lang="en-US" dirty="0" smtClean="0"/>
              <a:t>Bennett used his connections in the Illinois legislature to obtain an unusually liberal charter for the new city, which Smith named "Nauvoo" (Hebrew </a:t>
            </a:r>
            <a:r>
              <a:rPr lang="he-IL" dirty="0" smtClean="0"/>
              <a:t>נָאווּ, </a:t>
            </a:r>
            <a:r>
              <a:rPr lang="en-US" dirty="0" smtClean="0"/>
              <a:t>meaning "to be beautiful").</a:t>
            </a:r>
            <a:r>
              <a:rPr lang="en-US" baseline="30000" dirty="0" smtClean="0"/>
              <a:t> </a:t>
            </a:r>
            <a:r>
              <a:rPr lang="en-US" dirty="0" smtClean="0"/>
              <a:t>The charter granted the city virtual autonomy, authorized a university, and granted Nauvoo </a:t>
            </a:r>
            <a:r>
              <a:rPr lang="en-US" i="1" dirty="0" smtClean="0"/>
              <a:t>habeas corpus</a:t>
            </a:r>
            <a:r>
              <a:rPr lang="en-US" dirty="0" smtClean="0"/>
              <a:t> power—which allowed Smith to fend off extradition to Missouri.</a:t>
            </a:r>
            <a:r>
              <a:rPr lang="en-US" baseline="30000" dirty="0" smtClean="0"/>
              <a:t> </a:t>
            </a:r>
            <a:r>
              <a:rPr lang="en-US" dirty="0" smtClean="0"/>
              <a:t>Though Mormon authorities controlled Nauvoo's civil government, the city promised an unusually liberal guarantee of religious freedom.</a:t>
            </a:r>
            <a:r>
              <a:rPr lang="en-US" baseline="30000" dirty="0" smtClean="0"/>
              <a:t> </a:t>
            </a:r>
            <a:r>
              <a:rPr lang="en-US" dirty="0" smtClean="0"/>
              <a:t> The charter also authorized the Nauvoo Legion, an autonomous militia whose actions were limited only by state and federal constitutions. "Lieutenant General" Smith and "Major General" Bennett became its commanders, thereby controlling by far the largest body of armed men in Illinois.</a:t>
            </a:r>
            <a:r>
              <a:rPr lang="en-US" baseline="30000" dirty="0" smtClean="0"/>
              <a:t> </a:t>
            </a:r>
            <a:r>
              <a:rPr lang="en-US" dirty="0" smtClean="0"/>
              <a:t>Smith made Bennett Assistant President of the church, and Bennett was elected Nauvoo's first mayor.</a:t>
            </a:r>
            <a:endParaRPr lang="en-US" baseline="30000" dirty="0" smtClean="0"/>
          </a:p>
          <a:p>
            <a:r>
              <a:rPr lang="en-US" dirty="0" smtClean="0"/>
              <a:t>	In 1841, Smith began revealing the doctrine of plural marriage to a few of his closest male associates, including Bennett, who used it as an excuse to seduce numerous women wed and unwed.</a:t>
            </a:r>
            <a:r>
              <a:rPr lang="en-US" baseline="30000" dirty="0" smtClean="0"/>
              <a:t> </a:t>
            </a:r>
            <a:r>
              <a:rPr lang="en-US" dirty="0" smtClean="0"/>
              <a:t>When embarrassing rumors of "spiritual </a:t>
            </a:r>
            <a:r>
              <a:rPr lang="en-US" dirty="0" err="1" smtClean="0"/>
              <a:t>wifery</a:t>
            </a:r>
            <a:r>
              <a:rPr lang="en-US" dirty="0" smtClean="0"/>
              <a:t>" got abroad, Smith forced Bennett's resignation as Nauvoo mayor. In retaliation, Bennett left Smith's following and wrote "lurid exposés of life in Nauvoo"</a:t>
            </a:r>
          </a:p>
          <a:p>
            <a:r>
              <a:rPr lang="en-US" dirty="0" smtClean="0"/>
              <a:t>	The early Nauvoo years were a period of doctrinal innovation. Smith introduced </a:t>
            </a:r>
          </a:p>
          <a:p>
            <a:r>
              <a:rPr lang="en-US" dirty="0" smtClean="0"/>
              <a:t>baptism for the dead in 1840, and in 1841, construction began on the Nauvoo Temple as a place for recovering lost ancient knowledge. </a:t>
            </a:r>
            <a:r>
              <a:rPr lang="en-US" baseline="30000" dirty="0" smtClean="0"/>
              <a:t> </a:t>
            </a:r>
            <a:r>
              <a:rPr lang="en-US" dirty="0" smtClean="0"/>
              <a:t>An 1841 revelation promised the restoration of the "fullness of the priesthood"; and in May 1842, Smith inaugurated a revised endowment or "first anointing".</a:t>
            </a:r>
            <a:r>
              <a:rPr lang="en-US" baseline="30000" dirty="0" smtClean="0"/>
              <a:t> </a:t>
            </a:r>
            <a:r>
              <a:rPr lang="en-US" dirty="0" smtClean="0"/>
              <a:t>The endowment resembled rites of freemasonry that Smith had observed two months earlier when he had been initiated "at sight" into the Nauvoo Masonic lodge.</a:t>
            </a:r>
            <a:r>
              <a:rPr lang="en-US" baseline="30000" dirty="0" smtClean="0"/>
              <a:t> </a:t>
            </a:r>
            <a:r>
              <a:rPr lang="en-US" dirty="0" smtClean="0"/>
              <a:t>At first, the endowment was open only to men, who were initiated into a special group called the Anointed Quorum. For women, Smith introduced the Relief Society, a service club and sorority within which Smith predicted women would receive "the keys of the kingdom".</a:t>
            </a:r>
            <a:r>
              <a:rPr lang="en-US" baseline="30000" dirty="0" smtClean="0"/>
              <a:t> </a:t>
            </a:r>
          </a:p>
          <a:p>
            <a:r>
              <a:rPr lang="en-US" baseline="30000" dirty="0" smtClean="0"/>
              <a:t>	</a:t>
            </a:r>
            <a:r>
              <a:rPr lang="en-US" dirty="0" smtClean="0"/>
              <a:t>Smith also elaborated on his plan for a millennial kingdom. No longer envisioning the building of Zion in Nauvoo, Smith viewed Zion as encompassing all of North and South America, with Mormon settlements being "stakes" of Zion's metaphorical tent.</a:t>
            </a:r>
            <a:r>
              <a:rPr lang="en-US" baseline="30000" dirty="0" smtClean="0"/>
              <a:t> </a:t>
            </a:r>
            <a:r>
              <a:rPr lang="en-US" dirty="0" smtClean="0"/>
              <a:t> Zion also became less a refuge from an impending tribulation than a great building project.</a:t>
            </a:r>
            <a:r>
              <a:rPr lang="en-US" baseline="30000" dirty="0" smtClean="0"/>
              <a:t> </a:t>
            </a:r>
            <a:r>
              <a:rPr lang="en-US" dirty="0" smtClean="0"/>
              <a:t>In the summer of 1842, Smith revealed a plan to establish the millennial Kingdom of God, which would eventually establish theocratic rule over the whole earth.</a:t>
            </a:r>
            <a:r>
              <a:rPr lang="en-US" baseline="30000" dirty="0" smtClean="0"/>
              <a:t> </a:t>
            </a:r>
            <a:endParaRPr lang="en-US" dirty="0" smtClean="0"/>
          </a:p>
          <a:p>
            <a:r>
              <a:rPr lang="en-US" dirty="0" smtClean="0"/>
              <a:t>	By mid-1842, popular opinion had turned against the Mormons. After an unknown assailant shot and wounded Missouri governor Lilburn Boggs in May 1842, anti-Mormons circulated rumors that Smith's bodyguard, Porter Rockwell, was the shooter.</a:t>
            </a:r>
            <a:r>
              <a:rPr lang="en-US" baseline="30000" dirty="0" smtClean="0"/>
              <a:t> </a:t>
            </a:r>
            <a:r>
              <a:rPr lang="en-US" dirty="0" smtClean="0"/>
              <a:t>Though the evidence was circumstantial, Boggs ordered Smith's extradition. Certain he would be killed if he ever returned to Missouri, Smith went into hiding twice during the next five months, before the U.S. district attorney for Illinois argued that Smith's extradition to Missouri would be unconstitutional.</a:t>
            </a:r>
            <a:r>
              <a:rPr lang="en-US" baseline="30000" dirty="0" smtClean="0"/>
              <a:t> </a:t>
            </a:r>
            <a:r>
              <a:rPr lang="en-US" dirty="0" smtClean="0"/>
              <a:t>(Rockwell was later tried and acquitted.) In June 1843, enemies of Smith convinced a reluctant Illinois Governor Thomas Ford to extradite Smith to Missouri on an old charge of treason. Two law officers arrested Smith, but were intercepted by a party of Mormons before they could reach Missouri. Smith was then released on a writ of habeas corpus from the Nauvoo municipal court.</a:t>
            </a:r>
            <a:r>
              <a:rPr lang="en-US" baseline="30000" dirty="0" smtClean="0"/>
              <a:t> </a:t>
            </a:r>
            <a:r>
              <a:rPr lang="en-US" dirty="0" smtClean="0"/>
              <a:t>While this ended the Missourians' attempts at extradition, it caused significant political fallout in Illinois.</a:t>
            </a:r>
            <a:r>
              <a:rPr lang="en-US" baseline="30000" dirty="0" smtClean="0"/>
              <a:t> </a:t>
            </a:r>
            <a:endParaRPr lang="en-US" dirty="0" smtClean="0"/>
          </a:p>
          <a:p>
            <a:r>
              <a:rPr lang="en-US" dirty="0" smtClean="0"/>
              <a:t>	In December 1843, Smith petitioned Congress to make Nauvoo an independent territory with the right to call out federal troops in its defense.</a:t>
            </a:r>
            <a:r>
              <a:rPr lang="en-US" baseline="30000" dirty="0" smtClean="0"/>
              <a:t> </a:t>
            </a:r>
            <a:r>
              <a:rPr lang="en-US" dirty="0" smtClean="0"/>
              <a:t>Smith then wrote to the leading presidential candidates and asked them what they would do to protect the Mormons. After receiving noncommittal or negative responses, Smith announced his own independent candidacy for President of the United States, suspended regular proselytizing, and sent out the Quorum of the Twelve and hundreds of other political missionaries.</a:t>
            </a:r>
            <a:r>
              <a:rPr lang="en-US" baseline="30000" dirty="0" smtClean="0"/>
              <a:t> </a:t>
            </a:r>
            <a:r>
              <a:rPr lang="en-US" dirty="0" smtClean="0"/>
              <a:t>In March 1844 — following a dispute with a federal bureaucrat — Smith organized the secret Council of Fifty. Smith said the Council had authority to decide which national or state laws Mormons should obey.</a:t>
            </a:r>
            <a:r>
              <a:rPr lang="en-US" baseline="30000" dirty="0" smtClean="0"/>
              <a:t> </a:t>
            </a:r>
            <a:r>
              <a:rPr lang="en-US" dirty="0" smtClean="0"/>
              <a:t>The Council was also to select a site for a large Mormon settlement in Texas, California, or Oregon, where Mormons could live under theocratic law beyond other governmental control.</a:t>
            </a:r>
          </a:p>
          <a:p>
            <a:endParaRPr lang="en-US" dirty="0"/>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381000"/>
            <a:ext cx="9144000" cy="646331"/>
          </a:xfrm>
          <a:prstGeom prst="rect">
            <a:avLst/>
          </a:prstGeom>
        </p:spPr>
        <p:txBody>
          <a:bodyPr wrap="square">
            <a:spAutoFit/>
          </a:bodyPr>
          <a:lstStyle/>
          <a:p>
            <a:r>
              <a:rPr lang="en-US" dirty="0" smtClean="0">
                <a:hlinkClick r:id="rId2"/>
              </a:rPr>
              <a:t>http://3dtemples.photogent.com/chronological-temples/far-west-missouri-temple/</a:t>
            </a:r>
            <a:endParaRPr lang="en-US" dirty="0" smtClean="0"/>
          </a:p>
          <a:p>
            <a:r>
              <a:rPr lang="en-US" dirty="0" smtClean="0"/>
              <a:t>    Temples (left to right) Independence, Kirtland, Far West Temple mockup, Nauvoo, Salt Lake </a:t>
            </a:r>
            <a:endParaRPr lang="en-US" dirty="0"/>
          </a:p>
        </p:txBody>
      </p:sp>
      <p:pic>
        <p:nvPicPr>
          <p:cNvPr id="3" name="Picture 2" descr="Image result for far west temple"/>
          <p:cNvPicPr>
            <a:picLocks noChangeAspect="1" noChangeArrowheads="1"/>
          </p:cNvPicPr>
          <p:nvPr/>
        </p:nvPicPr>
        <p:blipFill>
          <a:blip r:embed="rId3" cstate="print"/>
          <a:srcRect/>
          <a:stretch>
            <a:fillRect/>
          </a:stretch>
        </p:blipFill>
        <p:spPr bwMode="auto">
          <a:xfrm>
            <a:off x="-1" y="1714500"/>
            <a:ext cx="9144001" cy="5143500"/>
          </a:xfrm>
          <a:prstGeom prst="rect">
            <a:avLst/>
          </a:prstGeom>
          <a:noFill/>
        </p:spPr>
      </p:pic>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031325"/>
          </a:xfrm>
          <a:prstGeom prst="rect">
            <a:avLst/>
          </a:prstGeom>
        </p:spPr>
        <p:txBody>
          <a:bodyPr wrap="square">
            <a:spAutoFit/>
          </a:bodyPr>
          <a:lstStyle/>
          <a:p>
            <a:r>
              <a:rPr lang="en-US" dirty="0" smtClean="0">
                <a:hlinkClick r:id="rId2"/>
              </a:rPr>
              <a:t>https://www.lds.org/topics/baptisms-for-the-dead?lang=eng</a:t>
            </a:r>
            <a:endParaRPr lang="en-US" dirty="0" smtClean="0"/>
          </a:p>
          <a:p>
            <a:r>
              <a:rPr lang="en-US" dirty="0" smtClean="0"/>
              <a:t>	Jesus Christ taught that baptism is essential to the salvation of all who have lived on earth (see John 3:5). Many people, however, have died without being baptized. Others were baptized without proper authority. Because God is merciful, He has prepared a way for all people to receive the blessings of baptism. By performing proxy baptisms in behalf of those who have died, Church members offer these blessings to deceased ancestors. Individuals can then choose to accept or reject what has been done in their behalf.</a:t>
            </a:r>
            <a:endParaRPr lang="en-US" dirty="0"/>
          </a:p>
        </p:txBody>
      </p:sp>
      <p:sp useBgFill="1">
        <p:nvSpPr>
          <p:cNvPr id="3" name="Rectangle 2"/>
          <p:cNvSpPr/>
          <p:nvPr/>
        </p:nvSpPr>
        <p:spPr>
          <a:xfrm>
            <a:off x="0" y="2209800"/>
            <a:ext cx="9372600" cy="5355312"/>
          </a:xfrm>
          <a:prstGeom prst="rect">
            <a:avLst/>
          </a:prstGeom>
        </p:spPr>
        <p:txBody>
          <a:bodyPr wrap="square">
            <a:spAutoFit/>
          </a:bodyPr>
          <a:lstStyle/>
          <a:p>
            <a:r>
              <a:rPr lang="en-US" dirty="0" smtClean="0">
                <a:hlinkClick r:id="rId3"/>
              </a:rPr>
              <a:t>https://www.lds.org/topics/plural-marriage-and-families-in-early-utah?lang=eng</a:t>
            </a:r>
            <a:endParaRPr lang="en-US" dirty="0" smtClean="0"/>
          </a:p>
          <a:p>
            <a:r>
              <a:rPr lang="en-US" dirty="0" smtClean="0"/>
              <a:t>	 The Bible and the Book of Mormon teach that the marriage of one man to one woman is God’s standard, except at specific periods when He has declared otherwise.</a:t>
            </a:r>
          </a:p>
          <a:p>
            <a:r>
              <a:rPr lang="en-US" dirty="0" smtClean="0"/>
              <a:t>	In accordance with a revelation to Joseph Smith, the practice of plural marriage—the marriage of one man to two or more women—was instituted among members of The Church of Jesus Christ of Latter-day Saints in the early 1840s. Thereafter, for more than half a century, plural marriage was practiced by some Latter-day Saints. Only the Church President held the keys authorizing the performance of new plural marriages.</a:t>
            </a:r>
            <a:r>
              <a:rPr lang="en-US" baseline="30000" dirty="0" smtClean="0"/>
              <a:t> </a:t>
            </a:r>
            <a:r>
              <a:rPr lang="en-US" dirty="0" smtClean="0"/>
              <a:t>In 1890, the Lord inspired Church President </a:t>
            </a:r>
            <a:r>
              <a:rPr lang="en-US" dirty="0" err="1" smtClean="0"/>
              <a:t>Wilford</a:t>
            </a:r>
            <a:r>
              <a:rPr lang="en-US" dirty="0" smtClean="0"/>
              <a:t> Woodruff to issue a statement that led to the end of the practice of plural marriage in the Church. In this statement, known as the Manifesto, President Woodruff declared his intention to abide by U.S. law forbidding plural marriage and to use his influence to convince members of the Church to do likewise.</a:t>
            </a:r>
          </a:p>
          <a:p>
            <a:r>
              <a:rPr lang="en-US" dirty="0" smtClean="0"/>
              <a:t>	After the Manifesto, monogamy was advocated in the Church both over the pulpit and through the press. On an exceptional basis, some new plural marriages were performed between 1890 and 1904, especially in Mexico and Canada, outside the jurisdiction of U.S. law; a small number of plural marriages were performed within the United States during those years.</a:t>
            </a:r>
            <a:r>
              <a:rPr lang="en-US" baseline="30000" dirty="0" smtClean="0"/>
              <a:t> </a:t>
            </a:r>
            <a:r>
              <a:rPr lang="en-US" dirty="0" smtClean="0"/>
              <a:t> In 1904, the Church strictly prohibited new plural marriages.</a:t>
            </a:r>
            <a:r>
              <a:rPr lang="en-US" baseline="30000" dirty="0" smtClean="0"/>
              <a:t> </a:t>
            </a:r>
            <a:r>
              <a:rPr lang="en-US" dirty="0" smtClean="0"/>
              <a:t> Today, any person who practices plural marriage cannot become or remain a member of the Church.</a:t>
            </a:r>
          </a:p>
          <a:p>
            <a:endParaRPr lang="en-US" dirty="0"/>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7017306"/>
          </a:xfrm>
          <a:prstGeom prst="rect">
            <a:avLst/>
          </a:prstGeom>
        </p:spPr>
        <p:txBody>
          <a:bodyPr wrap="square">
            <a:spAutoFit/>
          </a:bodyPr>
          <a:lstStyle/>
          <a:p>
            <a:r>
              <a:rPr lang="en-US" dirty="0" smtClean="0">
                <a:hlinkClick r:id="rId2"/>
              </a:rPr>
              <a:t>https://en.wikipedia.org/wiki/Endowment_(Mormonism)</a:t>
            </a:r>
            <a:endParaRPr lang="en-US" dirty="0" smtClean="0"/>
          </a:p>
          <a:p>
            <a:r>
              <a:rPr lang="en-US" dirty="0" smtClean="0"/>
              <a:t>	 In Mormonism, the </a:t>
            </a:r>
            <a:r>
              <a:rPr lang="en-US" b="1" dirty="0" smtClean="0"/>
              <a:t>endowment (first </a:t>
            </a:r>
            <a:r>
              <a:rPr lang="en-US" b="1" dirty="0" err="1" smtClean="0"/>
              <a:t>anointint</a:t>
            </a:r>
            <a:r>
              <a:rPr lang="en-US" b="1" dirty="0" smtClean="0"/>
              <a:t>) </a:t>
            </a:r>
            <a:r>
              <a:rPr lang="en-US" dirty="0" smtClean="0"/>
              <a:t> is an ordinance (ceremony) designed to prepare participants to become kings, queens, priests, and priestesses in the afterlife. As part of the ceremony, participants take part in a scripted reenactment of the Biblical creation and fall of Adam and Eve. The ceremony includes a symbolic washing and anointing, and receipt of a "new name" which they are not to reveal to others except at a certain part in the ceremony, and the receipt of the temple garment, which Mormons then are expected to wear under their clothing day and night throughout their life. Participants are taught symbolic gestures and passwords considered necessary to pass by angels guarding the way to heaven, and are instructed not to reveal them to others.</a:t>
            </a:r>
            <a:r>
              <a:rPr lang="en-US" baseline="30000" dirty="0" smtClean="0"/>
              <a:t> </a:t>
            </a:r>
            <a:r>
              <a:rPr lang="en-US" dirty="0" smtClean="0"/>
              <a:t>As practiced today in The Church of Jesus Christ of Latter-day Saints (LDS Church), the endowment also consists of a series of covenants (promises to God) that participants make, such as a covenant of consecration to the LDS Church. All Latter-day Saints who choose to serve as missionaries for the LDS Church or who choose to contract a celestial marriage in an LDS Church temple must first complete the endowment ceremony.</a:t>
            </a:r>
          </a:p>
          <a:p>
            <a:r>
              <a:rPr lang="en-US" dirty="0" smtClean="0"/>
              <a:t>	The endowment as practiced today was instituted by founder Joseph Smith in the 1840s with further contributions by Brigham Young and his successors. The ceremony is performed in Latter Day Saint temples, which are dedicated specifically for the endowment and certain other ordinances sacred to Mormons, and are open only to Mormons who meet certain requirements. There was a brief period during the construction of the Salt Lake Temple where a small building referred to as the Endowment House was used to administer the endowment ordinance. The endowment is currently practiced by the LDS Church, several denominations of Mormon fundamentalism, and a few other Mormon denominations. The LDS Church has simplified its ceremony from its 19th century form and has removed some of the more controversial elements.</a:t>
            </a:r>
          </a:p>
        </p:txBody>
      </p:sp>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1172289"/>
          </a:xfrm>
          <a:prstGeom prst="rect">
            <a:avLst/>
          </a:prstGeom>
        </p:spPr>
        <p:txBody>
          <a:bodyPr wrap="square">
            <a:spAutoFit/>
          </a:bodyPr>
          <a:lstStyle/>
          <a:p>
            <a:r>
              <a:rPr lang="en-US" dirty="0" smtClean="0">
                <a:hlinkClick r:id="rId2"/>
              </a:rPr>
              <a:t>https://en.wikipedia.org/wiki/Joseph_Smith</a:t>
            </a:r>
            <a:endParaRPr lang="en-US" dirty="0" smtClean="0"/>
          </a:p>
          <a:p>
            <a:r>
              <a:rPr lang="en-US" u="sng" dirty="0" smtClean="0"/>
              <a:t>DEATH</a:t>
            </a:r>
          </a:p>
          <a:p>
            <a:r>
              <a:rPr lang="en-US" dirty="0" smtClean="0"/>
              <a:t>	By early 1844, a rift developed between Smith and a half dozen of his closest associates.</a:t>
            </a:r>
            <a:r>
              <a:rPr lang="en-US" baseline="30000" dirty="0" smtClean="0"/>
              <a:t> </a:t>
            </a:r>
            <a:r>
              <a:rPr lang="en-US" dirty="0" smtClean="0"/>
              <a:t>Most notably, William Law, Smith's trusted counselor, and Robert Foster, a general of the Nauvoo Legion, disagreed with Smith about how to manage Nauvoo's economy.</a:t>
            </a:r>
            <a:r>
              <a:rPr lang="en-US" baseline="30000" dirty="0" smtClean="0"/>
              <a:t> </a:t>
            </a:r>
            <a:r>
              <a:rPr lang="en-US" dirty="0" smtClean="0"/>
              <a:t>Both also said that Smith had proposed marriage to their wives.</a:t>
            </a:r>
            <a:r>
              <a:rPr lang="en-US" baseline="30000" dirty="0" smtClean="0"/>
              <a:t> </a:t>
            </a:r>
            <a:r>
              <a:rPr lang="en-US" dirty="0" smtClean="0"/>
              <a:t> Believing the dissidents were plotting against his life, Smith excommunicated them on April 18, 1844.</a:t>
            </a:r>
            <a:r>
              <a:rPr lang="en-US" baseline="30000" dirty="0" smtClean="0"/>
              <a:t> </a:t>
            </a:r>
            <a:r>
              <a:rPr lang="en-US" dirty="0" smtClean="0"/>
              <a:t>These dissidents formed a competing church and the following month, at Carthage, the county seat, they procured indictments against Smith for perjury and polygamy.</a:t>
            </a:r>
          </a:p>
          <a:p>
            <a:r>
              <a:rPr lang="en-US" dirty="0" smtClean="0"/>
              <a:t>	On June 7, the dissidents published the first (and only) issue of the </a:t>
            </a:r>
            <a:r>
              <a:rPr lang="en-US" i="1" dirty="0" smtClean="0"/>
              <a:t>Nauvoo Expositor</a:t>
            </a:r>
            <a:r>
              <a:rPr lang="en-US" dirty="0" smtClean="0"/>
              <a:t>, calling for reform within the church and appealing to the political views of the county's other faiths as well as those of former Mormons. The paper decried Smith's new "doctrines of many Gods", alluded to Smith's theocratic aspirations, and called for a repeal of the Nauvoo city charter.</a:t>
            </a:r>
            <a:r>
              <a:rPr lang="en-US" baseline="30000" dirty="0" smtClean="0"/>
              <a:t> </a:t>
            </a:r>
            <a:r>
              <a:rPr lang="en-US" dirty="0" smtClean="0"/>
              <a:t>It also attacked Smith's practice of polygamy, implying that Smith was using religion as a pretext to draw unassuming women to Nauvoo in order to seduce and marry them.</a:t>
            </a:r>
          </a:p>
          <a:p>
            <a:r>
              <a:rPr lang="en-US" dirty="0" smtClean="0"/>
              <a:t>Fearing the newspaper would bring the countryside down on the Mormons, the Nauvoo city council declared the </a:t>
            </a:r>
            <a:r>
              <a:rPr lang="en-US" i="1" dirty="0" smtClean="0"/>
              <a:t>Expositor</a:t>
            </a:r>
            <a:r>
              <a:rPr lang="en-US" dirty="0" smtClean="0"/>
              <a:t> a public nuisance and ordered the Nauvoo Legion to destroy the press.</a:t>
            </a:r>
            <a:r>
              <a:rPr lang="en-US" baseline="30000" dirty="0" smtClean="0"/>
              <a:t> </a:t>
            </a:r>
            <a:r>
              <a:rPr lang="en-US" dirty="0" smtClean="0"/>
              <a:t>Smith, who feared another mob attack, supported the action, not realizing that destroying a newspaper was more likely to incite an attack than any libel.</a:t>
            </a:r>
          </a:p>
          <a:p>
            <a:r>
              <a:rPr lang="en-US" dirty="0" smtClean="0"/>
              <a:t>	Destruction of the newspaper provoked a strident call to arms from Thomas C. Sharp, editor of the </a:t>
            </a:r>
            <a:r>
              <a:rPr lang="en-US" i="1" dirty="0" smtClean="0"/>
              <a:t>Warsaw Signal</a:t>
            </a:r>
            <a:r>
              <a:rPr lang="en-US" dirty="0" smtClean="0"/>
              <a:t> and longtime critic of Smith.</a:t>
            </a:r>
            <a:r>
              <a:rPr lang="en-US" baseline="30000" dirty="0" smtClean="0"/>
              <a:t> </a:t>
            </a:r>
            <a:r>
              <a:rPr lang="en-US" dirty="0" smtClean="0"/>
              <a:t> Fearing an uprising, Smith mobilized the Nauvoo Legion on June 18 and declared martial law. Officials in Carthage responded by mobilizing their small detachment of the state militia, and Governor Thomas Ford appeared, threatening to raise a larger militia unless Smith and the Nauvoo city council surrendered themselves.</a:t>
            </a:r>
            <a:r>
              <a:rPr lang="en-US" baseline="30000" dirty="0" smtClean="0"/>
              <a:t> </a:t>
            </a:r>
            <a:r>
              <a:rPr lang="en-US" dirty="0" smtClean="0"/>
              <a:t>Smith initially fled across the Mississippi River, but shortly returned and surrendered to Ford. On June 23, Smith and his brother Hyrum rode to Carthage to stand trial for inciting a riot.</a:t>
            </a:r>
            <a:r>
              <a:rPr lang="en-US" baseline="30000" dirty="0" smtClean="0"/>
              <a:t> </a:t>
            </a:r>
            <a:r>
              <a:rPr lang="en-US" dirty="0" smtClean="0"/>
              <a:t>Once the Smiths were in custody, the charges were increased to treason.</a:t>
            </a:r>
          </a:p>
          <a:p>
            <a:r>
              <a:rPr lang="en-US" dirty="0" smtClean="0"/>
              <a:t>	On June 27, 1844, an armed mob with blackened faces stormed Carthage Jail where Joseph and Hyrum were being held. Hyrum, who was trying to secure the door, was killed instantly with a shot to the face. Smith fired three shots from a pepper-box pistol that his friend, Cyrus Wheelock, had lent him, wounding three men,</a:t>
            </a:r>
            <a:r>
              <a:rPr lang="en-US" baseline="30000" dirty="0" smtClean="0"/>
              <a:t> </a:t>
            </a:r>
            <a:r>
              <a:rPr lang="en-US" dirty="0" smtClean="0"/>
              <a:t>before he sprang for the window.</a:t>
            </a:r>
            <a:r>
              <a:rPr lang="en-US" baseline="30000" dirty="0" smtClean="0"/>
              <a:t> </a:t>
            </a:r>
            <a:r>
              <a:rPr lang="en-US" dirty="0" smtClean="0"/>
              <a:t>He was shot multiple times before falling out the window, crying, "Oh Lord my God!" He died shortly after hitting the ground, but was shot several more times before the mob dispersed.</a:t>
            </a:r>
            <a:r>
              <a:rPr lang="en-US" baseline="30000" dirty="0" smtClean="0"/>
              <a:t> </a:t>
            </a:r>
            <a:r>
              <a:rPr lang="en-US" dirty="0" smtClean="0"/>
              <a:t>Five men were later tried for Smith's murder, but were all acquitted. Smith was buried in Nauvoo, and is interred there at the Smith Family Cemetery.</a:t>
            </a:r>
          </a:p>
          <a:p>
            <a:r>
              <a:rPr lang="en-US" dirty="0" smtClean="0"/>
              <a:t>	After his death, non-Mormon newspapers were almost unanimous in portraying Smith as a religious fanatic.</a:t>
            </a:r>
            <a:r>
              <a:rPr lang="en-US" baseline="30000" dirty="0" smtClean="0"/>
              <a:t> </a:t>
            </a:r>
            <a:r>
              <a:rPr lang="en-US" dirty="0" smtClean="0"/>
              <a:t> Conversely, within Mormonism, Smith was remembered first and foremost as a prophet, martyred to seal the testimony of his faith.</a:t>
            </a:r>
          </a:p>
          <a:p>
            <a:endParaRPr lang="en-US" dirty="0"/>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
          <p:cNvPicPr>
            <a:picLocks noChangeAspect="1" noChangeArrowheads="1"/>
          </p:cNvPicPr>
          <p:nvPr/>
        </p:nvPicPr>
        <p:blipFill>
          <a:blip r:embed="rId2"/>
          <a:srcRect/>
          <a:stretch>
            <a:fillRect/>
          </a:stretch>
        </p:blipFill>
        <p:spPr bwMode="auto">
          <a:xfrm>
            <a:off x="-164592" y="685800"/>
            <a:ext cx="9564688" cy="6413500"/>
          </a:xfrm>
          <a:prstGeom prst="rect">
            <a:avLst/>
          </a:prstGeom>
          <a:noFill/>
          <a:ln w="9525">
            <a:noFill/>
            <a:miter lim="800000"/>
            <a:headEnd/>
            <a:tailEnd/>
          </a:ln>
          <a:effectLst/>
        </p:spPr>
      </p:pic>
      <p:pic>
        <p:nvPicPr>
          <p:cNvPr id="30" name="Picture 2"/>
          <p:cNvPicPr>
            <a:picLocks noChangeAspect="1" noChangeArrowheads="1"/>
          </p:cNvPicPr>
          <p:nvPr/>
        </p:nvPicPr>
        <p:blipFill>
          <a:blip r:embed="rId2"/>
          <a:srcRect l="47928" t="9505" r="6661" b="18020"/>
          <a:stretch>
            <a:fillRect/>
          </a:stretch>
        </p:blipFill>
        <p:spPr bwMode="auto">
          <a:xfrm>
            <a:off x="4419600" y="1295400"/>
            <a:ext cx="4343400" cy="4648200"/>
          </a:xfrm>
          <a:prstGeom prst="rect">
            <a:avLst/>
          </a:prstGeom>
          <a:noFill/>
          <a:ln w="38100">
            <a:solidFill>
              <a:schemeClr val="tx1"/>
            </a:solidFill>
            <a:miter lim="800000"/>
            <a:headEnd/>
            <a:tailEnd/>
          </a:ln>
          <a:effectLst/>
        </p:spPr>
      </p:pic>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mph" presetSubtype="0" fill="hold" nodeType="clickEffect">
                                  <p:stCondLst>
                                    <p:cond delay="0"/>
                                  </p:stCondLst>
                                  <p:childTnLst>
                                    <p:animScale>
                                      <p:cBhvr>
                                        <p:cTn id="11" dur="1000" fill="hold"/>
                                        <p:tgtEl>
                                          <p:spTgt spid="30"/>
                                        </p:tgtEl>
                                      </p:cBhvr>
                                      <p:by x="150000" y="150000"/>
                                    </p:animScale>
                                  </p:childTnLst>
                                </p:cTn>
                              </p:par>
                              <p:par>
                                <p:cTn id="12" presetID="35" presetClass="path" presetSubtype="0" accel="50000" decel="50000" fill="hold" nodeType="withEffect">
                                  <p:stCondLst>
                                    <p:cond delay="0"/>
                                  </p:stCondLst>
                                  <p:childTnLst>
                                    <p:animMotion origin="layout" path="M 0 -4.16185E-6 L -0.07083 -0.00554 " pathEditMode="relative" rAng="0" ptsTypes="AA">
                                      <p:cBhvr>
                                        <p:cTn id="13" dur="1000" fill="hold"/>
                                        <p:tgtEl>
                                          <p:spTgt spid="30"/>
                                        </p:tgtEl>
                                        <p:attrNameLst>
                                          <p:attrName>ppt_x</p:attrName>
                                          <p:attrName>ppt_y</p:attrName>
                                        </p:attrNameLst>
                                      </p:cBhvr>
                                      <p:rCtr x="-35" y="-3"/>
                                    </p:animMotion>
                                  </p:childTnLst>
                                </p:cTn>
                              </p:par>
                            </p:childTnLst>
                          </p:cTn>
                        </p:par>
                        <p:par>
                          <p:cTn id="14" fill="hold">
                            <p:stCondLst>
                              <p:cond delay="1000"/>
                            </p:stCondLst>
                            <p:childTnLst>
                              <p:par>
                                <p:cTn id="15" presetID="10" presetClass="exit" presetSubtype="0" fill="hold" nodeType="afterEffect">
                                  <p:stCondLst>
                                    <p:cond delay="0"/>
                                  </p:stCondLst>
                                  <p:childTnLst>
                                    <p:animEffect transition="out" filter="fade">
                                      <p:cBhvr>
                                        <p:cTn id="16" dur="1000"/>
                                        <p:tgtEl>
                                          <p:spTgt spid="28"/>
                                        </p:tgtEl>
                                      </p:cBhvr>
                                    </p:animEffect>
                                    <p:set>
                                      <p:cBhvr>
                                        <p:cTn id="17" dur="1" fill="hold">
                                          <p:stCondLst>
                                            <p:cond delay="9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4" name="5-Point Star 3"/>
          <p:cNvSpPr>
            <a:spLocks noChangeAspect="1"/>
          </p:cNvSpPr>
          <p:nvPr/>
        </p:nvSpPr>
        <p:spPr>
          <a:xfrm>
            <a:off x="7356805" y="15240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9" name="Picture 14"/>
          <p:cNvPicPr preferRelativeResize="0">
            <a:picLocks noChangeAspect="1" noChangeArrowheads="1"/>
          </p:cNvPicPr>
          <p:nvPr/>
        </p:nvPicPr>
        <p:blipFill>
          <a:blip r:embed="rId3" cstate="print"/>
          <a:srcRect l="3030" b="17233"/>
          <a:stretch>
            <a:fillRect/>
          </a:stretch>
        </p:blipFill>
        <p:spPr bwMode="auto">
          <a:xfrm>
            <a:off x="8077200" y="2209800"/>
            <a:ext cx="1036320" cy="1251881"/>
          </a:xfrm>
          <a:prstGeom prst="rect">
            <a:avLst/>
          </a:prstGeom>
          <a:noFill/>
          <a:ln w="50800">
            <a:solidFill>
              <a:srgbClr val="996633"/>
            </a:solidFill>
            <a:miter lim="800000"/>
            <a:headEnd/>
            <a:tailEnd/>
          </a:ln>
          <a:effectLst/>
        </p:spPr>
      </p:pic>
      <p:sp useBgFill="1">
        <p:nvSpPr>
          <p:cNvPr id="10" name="TextBox 9"/>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1823</a:t>
            </a:r>
          </a:p>
        </p:txBody>
      </p:sp>
      <p:sp>
        <p:nvSpPr>
          <p:cNvPr id="11" name="TextBox 10"/>
          <p:cNvSpPr txBox="1"/>
          <p:nvPr/>
        </p:nvSpPr>
        <p:spPr>
          <a:xfrm>
            <a:off x="0" y="8382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NEW YORK </a:t>
            </a:r>
            <a:r>
              <a:rPr lang="en-US" sz="2600" b="1" dirty="0" smtClean="0"/>
              <a:t>(1823-1830)</a:t>
            </a:r>
          </a:p>
          <a:p>
            <a:r>
              <a:rPr lang="en-US" sz="2600" b="1" dirty="0" smtClean="0"/>
              <a:t>- golden plates</a:t>
            </a:r>
          </a:p>
          <a:p>
            <a:r>
              <a:rPr lang="en-US" sz="2600" b="1" dirty="0" smtClean="0"/>
              <a:t>- Book of Mormon</a:t>
            </a:r>
          </a:p>
          <a:p>
            <a:r>
              <a:rPr lang="en-US" sz="2600" b="1" dirty="0" smtClean="0"/>
              <a:t>- establishes church</a:t>
            </a:r>
          </a:p>
        </p:txBody>
      </p:sp>
      <p:sp useBgFill="1">
        <p:nvSpPr>
          <p:cNvPr id="12" name="TextBox 11"/>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1824</a:t>
            </a:r>
          </a:p>
        </p:txBody>
      </p:sp>
      <p:sp useBgFill="1">
        <p:nvSpPr>
          <p:cNvPr id="13" name="TextBox 12"/>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1825</a:t>
            </a:r>
          </a:p>
        </p:txBody>
      </p:sp>
      <p:sp useBgFill="1">
        <p:nvSpPr>
          <p:cNvPr id="14" name="TextBox 13"/>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1826</a:t>
            </a:r>
          </a:p>
        </p:txBody>
      </p:sp>
      <p:sp useBgFill="1">
        <p:nvSpPr>
          <p:cNvPr id="15" name="TextBox 14"/>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1827</a:t>
            </a:r>
          </a:p>
        </p:txBody>
      </p:sp>
      <p:sp useBgFill="1">
        <p:nvSpPr>
          <p:cNvPr id="16" name="TextBox 15"/>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1828</a:t>
            </a:r>
          </a:p>
        </p:txBody>
      </p:sp>
      <p:sp useBgFill="1">
        <p:nvSpPr>
          <p:cNvPr id="17" name="TextBox 16"/>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1829</a:t>
            </a:r>
          </a:p>
        </p:txBody>
      </p:sp>
      <p:sp useBgFill="1">
        <p:nvSpPr>
          <p:cNvPr id="18" name="TextBox 17"/>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1830</a:t>
            </a: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1831</a:t>
            </a:r>
          </a:p>
        </p:txBody>
      </p:sp>
      <p:sp>
        <p:nvSpPr>
          <p:cNvPr id="20" name="TextBox 19"/>
          <p:cNvSpPr txBox="1"/>
          <p:nvPr/>
        </p:nvSpPr>
        <p:spPr>
          <a:xfrm>
            <a:off x="0" y="2514600"/>
            <a:ext cx="3581400" cy="492443"/>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OHIO</a:t>
            </a:r>
            <a:r>
              <a:rPr lang="en-US" sz="2600" b="1" dirty="0" smtClean="0"/>
              <a:t> (1831-1838)</a:t>
            </a:r>
          </a:p>
        </p:txBody>
      </p:sp>
      <p:sp>
        <p:nvSpPr>
          <p:cNvPr id="21" name="Freeform 20"/>
          <p:cNvSpPr/>
          <p:nvPr/>
        </p:nvSpPr>
        <p:spPr>
          <a:xfrm>
            <a:off x="6284422" y="1961804"/>
            <a:ext cx="1346662" cy="781396"/>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2" name="Picture 4" descr="Image result for book of mormon"/>
          <p:cNvPicPr>
            <a:picLocks noChangeAspect="1" noChangeArrowheads="1"/>
          </p:cNvPicPr>
          <p:nvPr/>
        </p:nvPicPr>
        <p:blipFill>
          <a:blip r:embed="rId4"/>
          <a:srcRect/>
          <a:stretch>
            <a:fillRect/>
          </a:stretch>
        </p:blipFill>
        <p:spPr bwMode="auto">
          <a:xfrm rot="21218493">
            <a:off x="6640534" y="3677698"/>
            <a:ext cx="2132037" cy="3071689"/>
          </a:xfrm>
          <a:prstGeom prst="rect">
            <a:avLst/>
          </a:prstGeom>
          <a:noFill/>
        </p:spPr>
      </p:pic>
      <p:grpSp>
        <p:nvGrpSpPr>
          <p:cNvPr id="25" name="Group 24"/>
          <p:cNvGrpSpPr/>
          <p:nvPr/>
        </p:nvGrpSpPr>
        <p:grpSpPr>
          <a:xfrm>
            <a:off x="7276751" y="838200"/>
            <a:ext cx="495649" cy="684731"/>
            <a:chOff x="7124351" y="838200"/>
            <a:chExt cx="495649" cy="684731"/>
          </a:xfrm>
        </p:grpSpPr>
        <p:cxnSp>
          <p:nvCxnSpPr>
            <p:cNvPr id="26" name="Straight Connector 25"/>
            <p:cNvCxnSpPr/>
            <p:nvPr/>
          </p:nvCxnSpPr>
          <p:spPr>
            <a:xfrm rot="4980000">
              <a:off x="7306673" y="1392870"/>
              <a:ext cx="228601" cy="31521"/>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24351" y="838200"/>
              <a:ext cx="495649" cy="461665"/>
            </a:xfrm>
            <a:prstGeom prst="rect">
              <a:avLst/>
            </a:prstGeom>
            <a:solidFill>
              <a:schemeClr val="bg1"/>
            </a:solidFill>
            <a:ln w="25400">
              <a:solidFill>
                <a:schemeClr val="tx1"/>
              </a:solidFill>
            </a:ln>
          </p:spPr>
          <p:txBody>
            <a:bodyPr wrap="none" rtlCol="0">
              <a:spAutoFit/>
            </a:bodyPr>
            <a:lstStyle/>
            <a:p>
              <a:r>
                <a:rPr lang="en-US" sz="2400" b="1" dirty="0" smtClean="0"/>
                <a:t>50</a:t>
              </a:r>
              <a:endParaRPr lang="en-US" sz="2400" b="1" dirty="0"/>
            </a:p>
          </p:txBody>
        </p:sp>
      </p:grpSp>
      <p:sp>
        <p:nvSpPr>
          <p:cNvPr id="27" name="Oval 26"/>
          <p:cNvSpPr/>
          <p:nvPr/>
        </p:nvSpPr>
        <p:spPr>
          <a:xfrm>
            <a:off x="7239000" y="1371600"/>
            <a:ext cx="457200" cy="457200"/>
          </a:xfrm>
          <a:prstGeom prst="ellipse">
            <a:avLst/>
          </a:prstGeom>
          <a:solidFill>
            <a:schemeClr val="tx1">
              <a:alpha val="87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5-Point Star 4"/>
          <p:cNvSpPr>
            <a:spLocks noChangeAspect="1"/>
          </p:cNvSpPr>
          <p:nvPr/>
        </p:nvSpPr>
        <p:spPr>
          <a:xfrm>
            <a:off x="6099505" y="24384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360"/>
                                          </p:val>
                                        </p:tav>
                                        <p:tav tm="100000">
                                          <p:val>
                                            <p:fltVal val="0"/>
                                          </p:val>
                                        </p:tav>
                                      </p:tavLst>
                                    </p:anim>
                                    <p:animEffect transition="in" filter="fade">
                                      <p:cBhvr>
                                        <p:cTn id="10" dur="1000"/>
                                        <p:tgtEl>
                                          <p:spTgt spid="10"/>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49" presetClass="entr" presetSubtype="0" decel="10000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childTnLst>
                          </p:cTn>
                        </p:par>
                        <p:par>
                          <p:cTn id="23" fill="hold">
                            <p:stCondLst>
                              <p:cond delay="1000"/>
                            </p:stCondLst>
                            <p:childTnLst>
                              <p:par>
                                <p:cTn id="24" presetID="53" presetClass="entr" presetSubtype="0" fill="hold" nodeType="afterEffect">
                                  <p:stCondLst>
                                    <p:cond delay="0"/>
                                  </p:stCondLst>
                                  <p:childTnLst>
                                    <p:set>
                                      <p:cBhvr>
                                        <p:cTn id="25" dur="1" fill="hold">
                                          <p:stCondLst>
                                            <p:cond delay="0"/>
                                          </p:stCondLst>
                                        </p:cTn>
                                        <p:tgtEl>
                                          <p:spTgt spid="11">
                                            <p:txEl>
                                              <p:pRg st="0" end="0"/>
                                            </p:txEl>
                                          </p:spTgt>
                                        </p:tgtEl>
                                        <p:attrNameLst>
                                          <p:attrName>style.visibility</p:attrName>
                                        </p:attrNameLst>
                                      </p:cBhvr>
                                      <p:to>
                                        <p:strVal val="visible"/>
                                      </p:to>
                                    </p:set>
                                    <p:anim calcmode="lin" valueType="num">
                                      <p:cBhvr>
                                        <p:cTn id="26" dur="10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27" dur="10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28" dur="1000"/>
                                        <p:tgtEl>
                                          <p:spTgt spid="11">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1">
                                            <p:txEl>
                                              <p:pRg st="1" end="1"/>
                                            </p:txEl>
                                          </p:spTgt>
                                        </p:tgtEl>
                                        <p:attrNameLst>
                                          <p:attrName>style.visibility</p:attrName>
                                        </p:attrNameLst>
                                      </p:cBhvr>
                                      <p:to>
                                        <p:strVal val="visible"/>
                                      </p:to>
                                    </p:set>
                                    <p:animEffect transition="in" filter="fade">
                                      <p:cBhvr>
                                        <p:cTn id="33" dur="1000"/>
                                        <p:tgtEl>
                                          <p:spTgt spid="11">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49" presetClass="exit" presetSubtype="0" accel="100000" fill="hold" grpId="1" nodeType="clickEffect">
                                  <p:stCondLst>
                                    <p:cond delay="0"/>
                                  </p:stCondLst>
                                  <p:childTnLst>
                                    <p:anim calcmode="lin" valueType="num">
                                      <p:cBhvr>
                                        <p:cTn id="37" dur="500"/>
                                        <p:tgtEl>
                                          <p:spTgt spid="10"/>
                                        </p:tgtEl>
                                        <p:attrNameLst>
                                          <p:attrName>ppt_w</p:attrName>
                                        </p:attrNameLst>
                                      </p:cBhvr>
                                      <p:tavLst>
                                        <p:tav tm="0">
                                          <p:val>
                                            <p:strVal val="ppt_w"/>
                                          </p:val>
                                        </p:tav>
                                        <p:tav tm="100000">
                                          <p:val>
                                            <p:fltVal val="0"/>
                                          </p:val>
                                        </p:tav>
                                      </p:tavLst>
                                    </p:anim>
                                    <p:anim calcmode="lin" valueType="num">
                                      <p:cBhvr>
                                        <p:cTn id="38" dur="500"/>
                                        <p:tgtEl>
                                          <p:spTgt spid="10"/>
                                        </p:tgtEl>
                                        <p:attrNameLst>
                                          <p:attrName>ppt_h</p:attrName>
                                        </p:attrNameLst>
                                      </p:cBhvr>
                                      <p:tavLst>
                                        <p:tav tm="0">
                                          <p:val>
                                            <p:strVal val="ppt_h"/>
                                          </p:val>
                                        </p:tav>
                                        <p:tav tm="100000">
                                          <p:val>
                                            <p:fltVal val="0"/>
                                          </p:val>
                                        </p:tav>
                                      </p:tavLst>
                                    </p:anim>
                                    <p:anim calcmode="lin" valueType="num">
                                      <p:cBhvr>
                                        <p:cTn id="39" dur="500"/>
                                        <p:tgtEl>
                                          <p:spTgt spid="10"/>
                                        </p:tgtEl>
                                        <p:attrNameLst>
                                          <p:attrName>style.rotation</p:attrName>
                                        </p:attrNameLst>
                                      </p:cBhvr>
                                      <p:tavLst>
                                        <p:tav tm="0">
                                          <p:val>
                                            <p:fltVal val="0"/>
                                          </p:val>
                                        </p:tav>
                                        <p:tav tm="100000">
                                          <p:val>
                                            <p:fltVal val="360"/>
                                          </p:val>
                                        </p:tav>
                                      </p:tavLst>
                                    </p:anim>
                                    <p:animEffect transition="out" filter="fade">
                                      <p:cBhvr>
                                        <p:cTn id="40" dur="500"/>
                                        <p:tgtEl>
                                          <p:spTgt spid="10"/>
                                        </p:tgtEl>
                                      </p:cBhvr>
                                    </p:animEffect>
                                    <p:set>
                                      <p:cBhvr>
                                        <p:cTn id="41" dur="1" fill="hold">
                                          <p:stCondLst>
                                            <p:cond delay="499"/>
                                          </p:stCondLst>
                                        </p:cTn>
                                        <p:tgtEl>
                                          <p:spTgt spid="10"/>
                                        </p:tgtEl>
                                        <p:attrNameLst>
                                          <p:attrName>style.visibility</p:attrName>
                                        </p:attrNameLst>
                                      </p:cBhvr>
                                      <p:to>
                                        <p:strVal val="hidden"/>
                                      </p:to>
                                    </p:set>
                                  </p:childTnLst>
                                </p:cTn>
                              </p:par>
                              <p:par>
                                <p:cTn id="42" presetID="49" presetClass="entr" presetSubtype="0" decel="10000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 calcmode="lin" valueType="num">
                                      <p:cBhvr>
                                        <p:cTn id="46" dur="500" fill="hold"/>
                                        <p:tgtEl>
                                          <p:spTgt spid="12"/>
                                        </p:tgtEl>
                                        <p:attrNameLst>
                                          <p:attrName>style.rotation</p:attrName>
                                        </p:attrNameLst>
                                      </p:cBhvr>
                                      <p:tavLst>
                                        <p:tav tm="0">
                                          <p:val>
                                            <p:fltVal val="360"/>
                                          </p:val>
                                        </p:tav>
                                        <p:tav tm="100000">
                                          <p:val>
                                            <p:fltVal val="0"/>
                                          </p:val>
                                        </p:tav>
                                      </p:tavLst>
                                    </p:anim>
                                    <p:animEffect transition="in" filter="fade">
                                      <p:cBhvr>
                                        <p:cTn id="47" dur="500"/>
                                        <p:tgtEl>
                                          <p:spTgt spid="12"/>
                                        </p:tgtEl>
                                      </p:cBhvr>
                                    </p:animEffect>
                                  </p:childTnLst>
                                </p:cTn>
                              </p:par>
                            </p:childTnLst>
                          </p:cTn>
                        </p:par>
                        <p:par>
                          <p:cTn id="48" fill="hold">
                            <p:stCondLst>
                              <p:cond delay="500"/>
                            </p:stCondLst>
                            <p:childTnLst>
                              <p:par>
                                <p:cTn id="49" presetID="49" presetClass="exit" presetSubtype="0" accel="100000" fill="hold" grpId="1" nodeType="afterEffect">
                                  <p:stCondLst>
                                    <p:cond delay="0"/>
                                  </p:stCondLst>
                                  <p:childTnLst>
                                    <p:anim calcmode="lin" valueType="num">
                                      <p:cBhvr>
                                        <p:cTn id="50" dur="500"/>
                                        <p:tgtEl>
                                          <p:spTgt spid="12"/>
                                        </p:tgtEl>
                                        <p:attrNameLst>
                                          <p:attrName>ppt_w</p:attrName>
                                        </p:attrNameLst>
                                      </p:cBhvr>
                                      <p:tavLst>
                                        <p:tav tm="0">
                                          <p:val>
                                            <p:strVal val="ppt_w"/>
                                          </p:val>
                                        </p:tav>
                                        <p:tav tm="100000">
                                          <p:val>
                                            <p:fltVal val="0"/>
                                          </p:val>
                                        </p:tav>
                                      </p:tavLst>
                                    </p:anim>
                                    <p:anim calcmode="lin" valueType="num">
                                      <p:cBhvr>
                                        <p:cTn id="51" dur="500"/>
                                        <p:tgtEl>
                                          <p:spTgt spid="12"/>
                                        </p:tgtEl>
                                        <p:attrNameLst>
                                          <p:attrName>ppt_h</p:attrName>
                                        </p:attrNameLst>
                                      </p:cBhvr>
                                      <p:tavLst>
                                        <p:tav tm="0">
                                          <p:val>
                                            <p:strVal val="ppt_h"/>
                                          </p:val>
                                        </p:tav>
                                        <p:tav tm="100000">
                                          <p:val>
                                            <p:fltVal val="0"/>
                                          </p:val>
                                        </p:tav>
                                      </p:tavLst>
                                    </p:anim>
                                    <p:anim calcmode="lin" valueType="num">
                                      <p:cBhvr>
                                        <p:cTn id="52" dur="500"/>
                                        <p:tgtEl>
                                          <p:spTgt spid="12"/>
                                        </p:tgtEl>
                                        <p:attrNameLst>
                                          <p:attrName>style.rotation</p:attrName>
                                        </p:attrNameLst>
                                      </p:cBhvr>
                                      <p:tavLst>
                                        <p:tav tm="0">
                                          <p:val>
                                            <p:fltVal val="0"/>
                                          </p:val>
                                        </p:tav>
                                        <p:tav tm="100000">
                                          <p:val>
                                            <p:fltVal val="360"/>
                                          </p:val>
                                        </p:tav>
                                      </p:tavLst>
                                    </p:anim>
                                    <p:animEffect transition="out" filter="fade">
                                      <p:cBhvr>
                                        <p:cTn id="53" dur="500"/>
                                        <p:tgtEl>
                                          <p:spTgt spid="12"/>
                                        </p:tgtEl>
                                      </p:cBhvr>
                                    </p:animEffect>
                                    <p:set>
                                      <p:cBhvr>
                                        <p:cTn id="54" dur="1" fill="hold">
                                          <p:stCondLst>
                                            <p:cond delay="499"/>
                                          </p:stCondLst>
                                        </p:cTn>
                                        <p:tgtEl>
                                          <p:spTgt spid="12"/>
                                        </p:tgtEl>
                                        <p:attrNameLst>
                                          <p:attrName>style.visibility</p:attrName>
                                        </p:attrNameLst>
                                      </p:cBhvr>
                                      <p:to>
                                        <p:strVal val="hidden"/>
                                      </p:to>
                                    </p:set>
                                  </p:childTnLst>
                                </p:cTn>
                              </p:par>
                              <p:par>
                                <p:cTn id="55" presetID="49" presetClass="entr" presetSubtype="0" decel="10000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 calcmode="lin" valueType="num">
                                      <p:cBhvr>
                                        <p:cTn id="59" dur="500" fill="hold"/>
                                        <p:tgtEl>
                                          <p:spTgt spid="13"/>
                                        </p:tgtEl>
                                        <p:attrNameLst>
                                          <p:attrName>style.rotation</p:attrName>
                                        </p:attrNameLst>
                                      </p:cBhvr>
                                      <p:tavLst>
                                        <p:tav tm="0">
                                          <p:val>
                                            <p:fltVal val="360"/>
                                          </p:val>
                                        </p:tav>
                                        <p:tav tm="100000">
                                          <p:val>
                                            <p:fltVal val="0"/>
                                          </p:val>
                                        </p:tav>
                                      </p:tavLst>
                                    </p:anim>
                                    <p:animEffect transition="in" filter="fade">
                                      <p:cBhvr>
                                        <p:cTn id="60" dur="500"/>
                                        <p:tgtEl>
                                          <p:spTgt spid="13"/>
                                        </p:tgtEl>
                                      </p:cBhvr>
                                    </p:animEffect>
                                  </p:childTnLst>
                                </p:cTn>
                              </p:par>
                            </p:childTnLst>
                          </p:cTn>
                        </p:par>
                        <p:par>
                          <p:cTn id="61" fill="hold">
                            <p:stCondLst>
                              <p:cond delay="1000"/>
                            </p:stCondLst>
                            <p:childTnLst>
                              <p:par>
                                <p:cTn id="62" presetID="49" presetClass="exit" presetSubtype="0" accel="100000" fill="hold" grpId="1" nodeType="afterEffect">
                                  <p:stCondLst>
                                    <p:cond delay="0"/>
                                  </p:stCondLst>
                                  <p:childTnLst>
                                    <p:anim calcmode="lin" valueType="num">
                                      <p:cBhvr>
                                        <p:cTn id="63" dur="500"/>
                                        <p:tgtEl>
                                          <p:spTgt spid="13"/>
                                        </p:tgtEl>
                                        <p:attrNameLst>
                                          <p:attrName>ppt_w</p:attrName>
                                        </p:attrNameLst>
                                      </p:cBhvr>
                                      <p:tavLst>
                                        <p:tav tm="0">
                                          <p:val>
                                            <p:strVal val="ppt_w"/>
                                          </p:val>
                                        </p:tav>
                                        <p:tav tm="100000">
                                          <p:val>
                                            <p:fltVal val="0"/>
                                          </p:val>
                                        </p:tav>
                                      </p:tavLst>
                                    </p:anim>
                                    <p:anim calcmode="lin" valueType="num">
                                      <p:cBhvr>
                                        <p:cTn id="64" dur="500"/>
                                        <p:tgtEl>
                                          <p:spTgt spid="13"/>
                                        </p:tgtEl>
                                        <p:attrNameLst>
                                          <p:attrName>ppt_h</p:attrName>
                                        </p:attrNameLst>
                                      </p:cBhvr>
                                      <p:tavLst>
                                        <p:tav tm="0">
                                          <p:val>
                                            <p:strVal val="ppt_h"/>
                                          </p:val>
                                        </p:tav>
                                        <p:tav tm="100000">
                                          <p:val>
                                            <p:fltVal val="0"/>
                                          </p:val>
                                        </p:tav>
                                      </p:tavLst>
                                    </p:anim>
                                    <p:anim calcmode="lin" valueType="num">
                                      <p:cBhvr>
                                        <p:cTn id="65" dur="500"/>
                                        <p:tgtEl>
                                          <p:spTgt spid="13"/>
                                        </p:tgtEl>
                                        <p:attrNameLst>
                                          <p:attrName>style.rotation</p:attrName>
                                        </p:attrNameLst>
                                      </p:cBhvr>
                                      <p:tavLst>
                                        <p:tav tm="0">
                                          <p:val>
                                            <p:fltVal val="0"/>
                                          </p:val>
                                        </p:tav>
                                        <p:tav tm="100000">
                                          <p:val>
                                            <p:fltVal val="360"/>
                                          </p:val>
                                        </p:tav>
                                      </p:tavLst>
                                    </p:anim>
                                    <p:animEffect transition="out" filter="fade">
                                      <p:cBhvr>
                                        <p:cTn id="66" dur="500"/>
                                        <p:tgtEl>
                                          <p:spTgt spid="13"/>
                                        </p:tgtEl>
                                      </p:cBhvr>
                                    </p:animEffect>
                                    <p:set>
                                      <p:cBhvr>
                                        <p:cTn id="67" dur="1" fill="hold">
                                          <p:stCondLst>
                                            <p:cond delay="499"/>
                                          </p:stCondLst>
                                        </p:cTn>
                                        <p:tgtEl>
                                          <p:spTgt spid="13"/>
                                        </p:tgtEl>
                                        <p:attrNameLst>
                                          <p:attrName>style.visibility</p:attrName>
                                        </p:attrNameLst>
                                      </p:cBhvr>
                                      <p:to>
                                        <p:strVal val="hidden"/>
                                      </p:to>
                                    </p:set>
                                  </p:childTnLst>
                                </p:cTn>
                              </p:par>
                              <p:par>
                                <p:cTn id="68" presetID="49" presetClass="entr" presetSubtype="0" decel="100000" fill="hold" grpId="0" nodeType="withEffect">
                                  <p:stCondLst>
                                    <p:cond delay="0"/>
                                  </p:stCondLst>
                                  <p:childTnLst>
                                    <p:set>
                                      <p:cBhvr>
                                        <p:cTn id="69" dur="1" fill="hold">
                                          <p:stCondLst>
                                            <p:cond delay="0"/>
                                          </p:stCondLst>
                                        </p:cTn>
                                        <p:tgtEl>
                                          <p:spTgt spid="14"/>
                                        </p:tgtEl>
                                        <p:attrNameLst>
                                          <p:attrName>style.visibility</p:attrName>
                                        </p:attrNameLst>
                                      </p:cBhvr>
                                      <p:to>
                                        <p:strVal val="visible"/>
                                      </p:to>
                                    </p:set>
                                    <p:anim calcmode="lin" valueType="num">
                                      <p:cBhvr>
                                        <p:cTn id="70" dur="500" fill="hold"/>
                                        <p:tgtEl>
                                          <p:spTgt spid="14"/>
                                        </p:tgtEl>
                                        <p:attrNameLst>
                                          <p:attrName>ppt_w</p:attrName>
                                        </p:attrNameLst>
                                      </p:cBhvr>
                                      <p:tavLst>
                                        <p:tav tm="0">
                                          <p:val>
                                            <p:fltVal val="0"/>
                                          </p:val>
                                        </p:tav>
                                        <p:tav tm="100000">
                                          <p:val>
                                            <p:strVal val="#ppt_w"/>
                                          </p:val>
                                        </p:tav>
                                      </p:tavLst>
                                    </p:anim>
                                    <p:anim calcmode="lin" valueType="num">
                                      <p:cBhvr>
                                        <p:cTn id="71" dur="500" fill="hold"/>
                                        <p:tgtEl>
                                          <p:spTgt spid="14"/>
                                        </p:tgtEl>
                                        <p:attrNameLst>
                                          <p:attrName>ppt_h</p:attrName>
                                        </p:attrNameLst>
                                      </p:cBhvr>
                                      <p:tavLst>
                                        <p:tav tm="0">
                                          <p:val>
                                            <p:fltVal val="0"/>
                                          </p:val>
                                        </p:tav>
                                        <p:tav tm="100000">
                                          <p:val>
                                            <p:strVal val="#ppt_h"/>
                                          </p:val>
                                        </p:tav>
                                      </p:tavLst>
                                    </p:anim>
                                    <p:anim calcmode="lin" valueType="num">
                                      <p:cBhvr>
                                        <p:cTn id="72" dur="500" fill="hold"/>
                                        <p:tgtEl>
                                          <p:spTgt spid="14"/>
                                        </p:tgtEl>
                                        <p:attrNameLst>
                                          <p:attrName>style.rotation</p:attrName>
                                        </p:attrNameLst>
                                      </p:cBhvr>
                                      <p:tavLst>
                                        <p:tav tm="0">
                                          <p:val>
                                            <p:fltVal val="360"/>
                                          </p:val>
                                        </p:tav>
                                        <p:tav tm="100000">
                                          <p:val>
                                            <p:fltVal val="0"/>
                                          </p:val>
                                        </p:tav>
                                      </p:tavLst>
                                    </p:anim>
                                    <p:animEffect transition="in" filter="fade">
                                      <p:cBhvr>
                                        <p:cTn id="73" dur="500"/>
                                        <p:tgtEl>
                                          <p:spTgt spid="14"/>
                                        </p:tgtEl>
                                      </p:cBhvr>
                                    </p:animEffect>
                                  </p:childTnLst>
                                </p:cTn>
                              </p:par>
                            </p:childTnLst>
                          </p:cTn>
                        </p:par>
                        <p:par>
                          <p:cTn id="74" fill="hold">
                            <p:stCondLst>
                              <p:cond delay="1500"/>
                            </p:stCondLst>
                            <p:childTnLst>
                              <p:par>
                                <p:cTn id="75" presetID="49" presetClass="exit" presetSubtype="0" accel="100000" fill="hold" grpId="1" nodeType="afterEffect">
                                  <p:stCondLst>
                                    <p:cond delay="0"/>
                                  </p:stCondLst>
                                  <p:childTnLst>
                                    <p:anim calcmode="lin" valueType="num">
                                      <p:cBhvr>
                                        <p:cTn id="76" dur="500"/>
                                        <p:tgtEl>
                                          <p:spTgt spid="14"/>
                                        </p:tgtEl>
                                        <p:attrNameLst>
                                          <p:attrName>ppt_w</p:attrName>
                                        </p:attrNameLst>
                                      </p:cBhvr>
                                      <p:tavLst>
                                        <p:tav tm="0">
                                          <p:val>
                                            <p:strVal val="ppt_w"/>
                                          </p:val>
                                        </p:tav>
                                        <p:tav tm="100000">
                                          <p:val>
                                            <p:fltVal val="0"/>
                                          </p:val>
                                        </p:tav>
                                      </p:tavLst>
                                    </p:anim>
                                    <p:anim calcmode="lin" valueType="num">
                                      <p:cBhvr>
                                        <p:cTn id="77" dur="500"/>
                                        <p:tgtEl>
                                          <p:spTgt spid="14"/>
                                        </p:tgtEl>
                                        <p:attrNameLst>
                                          <p:attrName>ppt_h</p:attrName>
                                        </p:attrNameLst>
                                      </p:cBhvr>
                                      <p:tavLst>
                                        <p:tav tm="0">
                                          <p:val>
                                            <p:strVal val="ppt_h"/>
                                          </p:val>
                                        </p:tav>
                                        <p:tav tm="100000">
                                          <p:val>
                                            <p:fltVal val="0"/>
                                          </p:val>
                                        </p:tav>
                                      </p:tavLst>
                                    </p:anim>
                                    <p:anim calcmode="lin" valueType="num">
                                      <p:cBhvr>
                                        <p:cTn id="78" dur="500"/>
                                        <p:tgtEl>
                                          <p:spTgt spid="14"/>
                                        </p:tgtEl>
                                        <p:attrNameLst>
                                          <p:attrName>style.rotation</p:attrName>
                                        </p:attrNameLst>
                                      </p:cBhvr>
                                      <p:tavLst>
                                        <p:tav tm="0">
                                          <p:val>
                                            <p:fltVal val="0"/>
                                          </p:val>
                                        </p:tav>
                                        <p:tav tm="100000">
                                          <p:val>
                                            <p:fltVal val="360"/>
                                          </p:val>
                                        </p:tav>
                                      </p:tavLst>
                                    </p:anim>
                                    <p:animEffect transition="out" filter="fade">
                                      <p:cBhvr>
                                        <p:cTn id="79" dur="500"/>
                                        <p:tgtEl>
                                          <p:spTgt spid="14"/>
                                        </p:tgtEl>
                                      </p:cBhvr>
                                    </p:animEffect>
                                    <p:set>
                                      <p:cBhvr>
                                        <p:cTn id="80" dur="1" fill="hold">
                                          <p:stCondLst>
                                            <p:cond delay="499"/>
                                          </p:stCondLst>
                                        </p:cTn>
                                        <p:tgtEl>
                                          <p:spTgt spid="14"/>
                                        </p:tgtEl>
                                        <p:attrNameLst>
                                          <p:attrName>style.visibility</p:attrName>
                                        </p:attrNameLst>
                                      </p:cBhvr>
                                      <p:to>
                                        <p:strVal val="hidden"/>
                                      </p:to>
                                    </p:set>
                                  </p:childTnLst>
                                </p:cTn>
                              </p:par>
                              <p:par>
                                <p:cTn id="81" presetID="49" presetClass="entr" presetSubtype="0" decel="100000" fill="hold" grpId="0" nodeType="withEffect">
                                  <p:stCondLst>
                                    <p:cond delay="0"/>
                                  </p:stCondLst>
                                  <p:childTnLst>
                                    <p:set>
                                      <p:cBhvr>
                                        <p:cTn id="82" dur="1" fill="hold">
                                          <p:stCondLst>
                                            <p:cond delay="0"/>
                                          </p:stCondLst>
                                        </p:cTn>
                                        <p:tgtEl>
                                          <p:spTgt spid="15"/>
                                        </p:tgtEl>
                                        <p:attrNameLst>
                                          <p:attrName>style.visibility</p:attrName>
                                        </p:attrNameLst>
                                      </p:cBhvr>
                                      <p:to>
                                        <p:strVal val="visible"/>
                                      </p:to>
                                    </p:set>
                                    <p:anim calcmode="lin" valueType="num">
                                      <p:cBhvr>
                                        <p:cTn id="83" dur="500" fill="hold"/>
                                        <p:tgtEl>
                                          <p:spTgt spid="15"/>
                                        </p:tgtEl>
                                        <p:attrNameLst>
                                          <p:attrName>ppt_w</p:attrName>
                                        </p:attrNameLst>
                                      </p:cBhvr>
                                      <p:tavLst>
                                        <p:tav tm="0">
                                          <p:val>
                                            <p:fltVal val="0"/>
                                          </p:val>
                                        </p:tav>
                                        <p:tav tm="100000">
                                          <p:val>
                                            <p:strVal val="#ppt_w"/>
                                          </p:val>
                                        </p:tav>
                                      </p:tavLst>
                                    </p:anim>
                                    <p:anim calcmode="lin" valueType="num">
                                      <p:cBhvr>
                                        <p:cTn id="84" dur="500" fill="hold"/>
                                        <p:tgtEl>
                                          <p:spTgt spid="15"/>
                                        </p:tgtEl>
                                        <p:attrNameLst>
                                          <p:attrName>ppt_h</p:attrName>
                                        </p:attrNameLst>
                                      </p:cBhvr>
                                      <p:tavLst>
                                        <p:tav tm="0">
                                          <p:val>
                                            <p:fltVal val="0"/>
                                          </p:val>
                                        </p:tav>
                                        <p:tav tm="100000">
                                          <p:val>
                                            <p:strVal val="#ppt_h"/>
                                          </p:val>
                                        </p:tav>
                                      </p:tavLst>
                                    </p:anim>
                                    <p:anim calcmode="lin" valueType="num">
                                      <p:cBhvr>
                                        <p:cTn id="85" dur="500" fill="hold"/>
                                        <p:tgtEl>
                                          <p:spTgt spid="15"/>
                                        </p:tgtEl>
                                        <p:attrNameLst>
                                          <p:attrName>style.rotation</p:attrName>
                                        </p:attrNameLst>
                                      </p:cBhvr>
                                      <p:tavLst>
                                        <p:tav tm="0">
                                          <p:val>
                                            <p:fltVal val="360"/>
                                          </p:val>
                                        </p:tav>
                                        <p:tav tm="100000">
                                          <p:val>
                                            <p:fltVal val="0"/>
                                          </p:val>
                                        </p:tav>
                                      </p:tavLst>
                                    </p:anim>
                                    <p:animEffect transition="in" filter="fade">
                                      <p:cBhvr>
                                        <p:cTn id="86" dur="500"/>
                                        <p:tgtEl>
                                          <p:spTgt spid="15"/>
                                        </p:tgtEl>
                                      </p:cBhvr>
                                    </p:animEffect>
                                  </p:childTnLst>
                                </p:cTn>
                              </p:par>
                            </p:childTnLst>
                          </p:cTn>
                        </p:par>
                        <p:par>
                          <p:cTn id="87" fill="hold">
                            <p:stCondLst>
                              <p:cond delay="2000"/>
                            </p:stCondLst>
                            <p:childTnLst>
                              <p:par>
                                <p:cTn id="88" presetID="49" presetClass="exit" presetSubtype="0" accel="100000" fill="hold" grpId="1" nodeType="afterEffect">
                                  <p:stCondLst>
                                    <p:cond delay="0"/>
                                  </p:stCondLst>
                                  <p:childTnLst>
                                    <p:anim calcmode="lin" valueType="num">
                                      <p:cBhvr>
                                        <p:cTn id="89" dur="500"/>
                                        <p:tgtEl>
                                          <p:spTgt spid="15"/>
                                        </p:tgtEl>
                                        <p:attrNameLst>
                                          <p:attrName>ppt_w</p:attrName>
                                        </p:attrNameLst>
                                      </p:cBhvr>
                                      <p:tavLst>
                                        <p:tav tm="0">
                                          <p:val>
                                            <p:strVal val="ppt_w"/>
                                          </p:val>
                                        </p:tav>
                                        <p:tav tm="100000">
                                          <p:val>
                                            <p:fltVal val="0"/>
                                          </p:val>
                                        </p:tav>
                                      </p:tavLst>
                                    </p:anim>
                                    <p:anim calcmode="lin" valueType="num">
                                      <p:cBhvr>
                                        <p:cTn id="90" dur="500"/>
                                        <p:tgtEl>
                                          <p:spTgt spid="15"/>
                                        </p:tgtEl>
                                        <p:attrNameLst>
                                          <p:attrName>ppt_h</p:attrName>
                                        </p:attrNameLst>
                                      </p:cBhvr>
                                      <p:tavLst>
                                        <p:tav tm="0">
                                          <p:val>
                                            <p:strVal val="ppt_h"/>
                                          </p:val>
                                        </p:tav>
                                        <p:tav tm="100000">
                                          <p:val>
                                            <p:fltVal val="0"/>
                                          </p:val>
                                        </p:tav>
                                      </p:tavLst>
                                    </p:anim>
                                    <p:anim calcmode="lin" valueType="num">
                                      <p:cBhvr>
                                        <p:cTn id="91" dur="500"/>
                                        <p:tgtEl>
                                          <p:spTgt spid="15"/>
                                        </p:tgtEl>
                                        <p:attrNameLst>
                                          <p:attrName>style.rotation</p:attrName>
                                        </p:attrNameLst>
                                      </p:cBhvr>
                                      <p:tavLst>
                                        <p:tav tm="0">
                                          <p:val>
                                            <p:fltVal val="0"/>
                                          </p:val>
                                        </p:tav>
                                        <p:tav tm="100000">
                                          <p:val>
                                            <p:fltVal val="360"/>
                                          </p:val>
                                        </p:tav>
                                      </p:tavLst>
                                    </p:anim>
                                    <p:animEffect transition="out" filter="fade">
                                      <p:cBhvr>
                                        <p:cTn id="92" dur="500"/>
                                        <p:tgtEl>
                                          <p:spTgt spid="15"/>
                                        </p:tgtEl>
                                      </p:cBhvr>
                                    </p:animEffect>
                                    <p:set>
                                      <p:cBhvr>
                                        <p:cTn id="93" dur="1" fill="hold">
                                          <p:stCondLst>
                                            <p:cond delay="499"/>
                                          </p:stCondLst>
                                        </p:cTn>
                                        <p:tgtEl>
                                          <p:spTgt spid="15"/>
                                        </p:tgtEl>
                                        <p:attrNameLst>
                                          <p:attrName>style.visibility</p:attrName>
                                        </p:attrNameLst>
                                      </p:cBhvr>
                                      <p:to>
                                        <p:strVal val="hidden"/>
                                      </p:to>
                                    </p:set>
                                  </p:childTnLst>
                                </p:cTn>
                              </p:par>
                              <p:par>
                                <p:cTn id="94" presetID="49" presetClass="entr" presetSubtype="0" decel="100000" fill="hold" grpId="0" nodeType="withEffect">
                                  <p:stCondLst>
                                    <p:cond delay="0"/>
                                  </p:stCondLst>
                                  <p:childTnLst>
                                    <p:set>
                                      <p:cBhvr>
                                        <p:cTn id="95" dur="1" fill="hold">
                                          <p:stCondLst>
                                            <p:cond delay="0"/>
                                          </p:stCondLst>
                                        </p:cTn>
                                        <p:tgtEl>
                                          <p:spTgt spid="16"/>
                                        </p:tgtEl>
                                        <p:attrNameLst>
                                          <p:attrName>style.visibility</p:attrName>
                                        </p:attrNameLst>
                                      </p:cBhvr>
                                      <p:to>
                                        <p:strVal val="visible"/>
                                      </p:to>
                                    </p:set>
                                    <p:anim calcmode="lin" valueType="num">
                                      <p:cBhvr>
                                        <p:cTn id="96" dur="500" fill="hold"/>
                                        <p:tgtEl>
                                          <p:spTgt spid="16"/>
                                        </p:tgtEl>
                                        <p:attrNameLst>
                                          <p:attrName>ppt_w</p:attrName>
                                        </p:attrNameLst>
                                      </p:cBhvr>
                                      <p:tavLst>
                                        <p:tav tm="0">
                                          <p:val>
                                            <p:fltVal val="0"/>
                                          </p:val>
                                        </p:tav>
                                        <p:tav tm="100000">
                                          <p:val>
                                            <p:strVal val="#ppt_w"/>
                                          </p:val>
                                        </p:tav>
                                      </p:tavLst>
                                    </p:anim>
                                    <p:anim calcmode="lin" valueType="num">
                                      <p:cBhvr>
                                        <p:cTn id="97" dur="500" fill="hold"/>
                                        <p:tgtEl>
                                          <p:spTgt spid="16"/>
                                        </p:tgtEl>
                                        <p:attrNameLst>
                                          <p:attrName>ppt_h</p:attrName>
                                        </p:attrNameLst>
                                      </p:cBhvr>
                                      <p:tavLst>
                                        <p:tav tm="0">
                                          <p:val>
                                            <p:fltVal val="0"/>
                                          </p:val>
                                        </p:tav>
                                        <p:tav tm="100000">
                                          <p:val>
                                            <p:strVal val="#ppt_h"/>
                                          </p:val>
                                        </p:tav>
                                      </p:tavLst>
                                    </p:anim>
                                    <p:anim calcmode="lin" valueType="num">
                                      <p:cBhvr>
                                        <p:cTn id="98" dur="500" fill="hold"/>
                                        <p:tgtEl>
                                          <p:spTgt spid="16"/>
                                        </p:tgtEl>
                                        <p:attrNameLst>
                                          <p:attrName>style.rotation</p:attrName>
                                        </p:attrNameLst>
                                      </p:cBhvr>
                                      <p:tavLst>
                                        <p:tav tm="0">
                                          <p:val>
                                            <p:fltVal val="360"/>
                                          </p:val>
                                        </p:tav>
                                        <p:tav tm="100000">
                                          <p:val>
                                            <p:fltVal val="0"/>
                                          </p:val>
                                        </p:tav>
                                      </p:tavLst>
                                    </p:anim>
                                    <p:animEffect transition="in" filter="fade">
                                      <p:cBhvr>
                                        <p:cTn id="99" dur="500"/>
                                        <p:tgtEl>
                                          <p:spTgt spid="16"/>
                                        </p:tgtEl>
                                      </p:cBhvr>
                                    </p:animEffect>
                                  </p:childTnLst>
                                </p:cTn>
                              </p:par>
                            </p:childTnLst>
                          </p:cTn>
                        </p:par>
                        <p:par>
                          <p:cTn id="100" fill="hold">
                            <p:stCondLst>
                              <p:cond delay="2500"/>
                            </p:stCondLst>
                            <p:childTnLst>
                              <p:par>
                                <p:cTn id="101" presetID="49" presetClass="exit" presetSubtype="0" accel="100000" fill="hold" grpId="1" nodeType="afterEffect">
                                  <p:stCondLst>
                                    <p:cond delay="0"/>
                                  </p:stCondLst>
                                  <p:childTnLst>
                                    <p:anim calcmode="lin" valueType="num">
                                      <p:cBhvr>
                                        <p:cTn id="102" dur="500"/>
                                        <p:tgtEl>
                                          <p:spTgt spid="16"/>
                                        </p:tgtEl>
                                        <p:attrNameLst>
                                          <p:attrName>ppt_w</p:attrName>
                                        </p:attrNameLst>
                                      </p:cBhvr>
                                      <p:tavLst>
                                        <p:tav tm="0">
                                          <p:val>
                                            <p:strVal val="ppt_w"/>
                                          </p:val>
                                        </p:tav>
                                        <p:tav tm="100000">
                                          <p:val>
                                            <p:fltVal val="0"/>
                                          </p:val>
                                        </p:tav>
                                      </p:tavLst>
                                    </p:anim>
                                    <p:anim calcmode="lin" valueType="num">
                                      <p:cBhvr>
                                        <p:cTn id="103" dur="500"/>
                                        <p:tgtEl>
                                          <p:spTgt spid="16"/>
                                        </p:tgtEl>
                                        <p:attrNameLst>
                                          <p:attrName>ppt_h</p:attrName>
                                        </p:attrNameLst>
                                      </p:cBhvr>
                                      <p:tavLst>
                                        <p:tav tm="0">
                                          <p:val>
                                            <p:strVal val="ppt_h"/>
                                          </p:val>
                                        </p:tav>
                                        <p:tav tm="100000">
                                          <p:val>
                                            <p:fltVal val="0"/>
                                          </p:val>
                                        </p:tav>
                                      </p:tavLst>
                                    </p:anim>
                                    <p:anim calcmode="lin" valueType="num">
                                      <p:cBhvr>
                                        <p:cTn id="104" dur="500"/>
                                        <p:tgtEl>
                                          <p:spTgt spid="16"/>
                                        </p:tgtEl>
                                        <p:attrNameLst>
                                          <p:attrName>style.rotation</p:attrName>
                                        </p:attrNameLst>
                                      </p:cBhvr>
                                      <p:tavLst>
                                        <p:tav tm="0">
                                          <p:val>
                                            <p:fltVal val="0"/>
                                          </p:val>
                                        </p:tav>
                                        <p:tav tm="100000">
                                          <p:val>
                                            <p:fltVal val="360"/>
                                          </p:val>
                                        </p:tav>
                                      </p:tavLst>
                                    </p:anim>
                                    <p:animEffect transition="out" filter="fade">
                                      <p:cBhvr>
                                        <p:cTn id="105" dur="500"/>
                                        <p:tgtEl>
                                          <p:spTgt spid="16"/>
                                        </p:tgtEl>
                                      </p:cBhvr>
                                    </p:animEffect>
                                    <p:set>
                                      <p:cBhvr>
                                        <p:cTn id="106" dur="1" fill="hold">
                                          <p:stCondLst>
                                            <p:cond delay="499"/>
                                          </p:stCondLst>
                                        </p:cTn>
                                        <p:tgtEl>
                                          <p:spTgt spid="16"/>
                                        </p:tgtEl>
                                        <p:attrNameLst>
                                          <p:attrName>style.visibility</p:attrName>
                                        </p:attrNameLst>
                                      </p:cBhvr>
                                      <p:to>
                                        <p:strVal val="hidden"/>
                                      </p:to>
                                    </p:set>
                                  </p:childTnLst>
                                </p:cTn>
                              </p:par>
                              <p:par>
                                <p:cTn id="107" presetID="49" presetClass="entr" presetSubtype="0" decel="100000" fill="hold" grpId="0" nodeType="withEffect">
                                  <p:stCondLst>
                                    <p:cond delay="0"/>
                                  </p:stCondLst>
                                  <p:childTnLst>
                                    <p:set>
                                      <p:cBhvr>
                                        <p:cTn id="108" dur="1" fill="hold">
                                          <p:stCondLst>
                                            <p:cond delay="0"/>
                                          </p:stCondLst>
                                        </p:cTn>
                                        <p:tgtEl>
                                          <p:spTgt spid="17"/>
                                        </p:tgtEl>
                                        <p:attrNameLst>
                                          <p:attrName>style.visibility</p:attrName>
                                        </p:attrNameLst>
                                      </p:cBhvr>
                                      <p:to>
                                        <p:strVal val="visible"/>
                                      </p:to>
                                    </p:set>
                                    <p:anim calcmode="lin" valueType="num">
                                      <p:cBhvr>
                                        <p:cTn id="109" dur="500" fill="hold"/>
                                        <p:tgtEl>
                                          <p:spTgt spid="17"/>
                                        </p:tgtEl>
                                        <p:attrNameLst>
                                          <p:attrName>ppt_w</p:attrName>
                                        </p:attrNameLst>
                                      </p:cBhvr>
                                      <p:tavLst>
                                        <p:tav tm="0">
                                          <p:val>
                                            <p:fltVal val="0"/>
                                          </p:val>
                                        </p:tav>
                                        <p:tav tm="100000">
                                          <p:val>
                                            <p:strVal val="#ppt_w"/>
                                          </p:val>
                                        </p:tav>
                                      </p:tavLst>
                                    </p:anim>
                                    <p:anim calcmode="lin" valueType="num">
                                      <p:cBhvr>
                                        <p:cTn id="110" dur="500" fill="hold"/>
                                        <p:tgtEl>
                                          <p:spTgt spid="17"/>
                                        </p:tgtEl>
                                        <p:attrNameLst>
                                          <p:attrName>ppt_h</p:attrName>
                                        </p:attrNameLst>
                                      </p:cBhvr>
                                      <p:tavLst>
                                        <p:tav tm="0">
                                          <p:val>
                                            <p:fltVal val="0"/>
                                          </p:val>
                                        </p:tav>
                                        <p:tav tm="100000">
                                          <p:val>
                                            <p:strVal val="#ppt_h"/>
                                          </p:val>
                                        </p:tav>
                                      </p:tavLst>
                                    </p:anim>
                                    <p:anim calcmode="lin" valueType="num">
                                      <p:cBhvr>
                                        <p:cTn id="111" dur="500" fill="hold"/>
                                        <p:tgtEl>
                                          <p:spTgt spid="17"/>
                                        </p:tgtEl>
                                        <p:attrNameLst>
                                          <p:attrName>style.rotation</p:attrName>
                                        </p:attrNameLst>
                                      </p:cBhvr>
                                      <p:tavLst>
                                        <p:tav tm="0">
                                          <p:val>
                                            <p:fltVal val="360"/>
                                          </p:val>
                                        </p:tav>
                                        <p:tav tm="100000">
                                          <p:val>
                                            <p:fltVal val="0"/>
                                          </p:val>
                                        </p:tav>
                                      </p:tavLst>
                                    </p:anim>
                                    <p:animEffect transition="in" filter="fade">
                                      <p:cBhvr>
                                        <p:cTn id="112" dur="500"/>
                                        <p:tgtEl>
                                          <p:spTgt spid="17"/>
                                        </p:tgtEl>
                                      </p:cBhvr>
                                    </p:animEffect>
                                  </p:childTnLst>
                                </p:cTn>
                              </p:par>
                            </p:childTnLst>
                          </p:cTn>
                        </p:par>
                        <p:par>
                          <p:cTn id="113" fill="hold">
                            <p:stCondLst>
                              <p:cond delay="3000"/>
                            </p:stCondLst>
                            <p:childTnLst>
                              <p:par>
                                <p:cTn id="114" presetID="49" presetClass="exit" presetSubtype="0" accel="100000" fill="hold" nodeType="afterEffect">
                                  <p:stCondLst>
                                    <p:cond delay="0"/>
                                  </p:stCondLst>
                                  <p:childTnLst>
                                    <p:anim calcmode="lin" valueType="num">
                                      <p:cBhvr>
                                        <p:cTn id="115" dur="500"/>
                                        <p:tgtEl>
                                          <p:spTgt spid="17"/>
                                        </p:tgtEl>
                                        <p:attrNameLst>
                                          <p:attrName>ppt_w</p:attrName>
                                        </p:attrNameLst>
                                      </p:cBhvr>
                                      <p:tavLst>
                                        <p:tav tm="0">
                                          <p:val>
                                            <p:strVal val="ppt_w"/>
                                          </p:val>
                                        </p:tav>
                                        <p:tav tm="100000">
                                          <p:val>
                                            <p:fltVal val="0"/>
                                          </p:val>
                                        </p:tav>
                                      </p:tavLst>
                                    </p:anim>
                                    <p:anim calcmode="lin" valueType="num">
                                      <p:cBhvr>
                                        <p:cTn id="116" dur="500"/>
                                        <p:tgtEl>
                                          <p:spTgt spid="17"/>
                                        </p:tgtEl>
                                        <p:attrNameLst>
                                          <p:attrName>ppt_h</p:attrName>
                                        </p:attrNameLst>
                                      </p:cBhvr>
                                      <p:tavLst>
                                        <p:tav tm="0">
                                          <p:val>
                                            <p:strVal val="ppt_h"/>
                                          </p:val>
                                        </p:tav>
                                        <p:tav tm="100000">
                                          <p:val>
                                            <p:fltVal val="0"/>
                                          </p:val>
                                        </p:tav>
                                      </p:tavLst>
                                    </p:anim>
                                    <p:anim calcmode="lin" valueType="num">
                                      <p:cBhvr>
                                        <p:cTn id="117" dur="500"/>
                                        <p:tgtEl>
                                          <p:spTgt spid="17"/>
                                        </p:tgtEl>
                                        <p:attrNameLst>
                                          <p:attrName>style.rotation</p:attrName>
                                        </p:attrNameLst>
                                      </p:cBhvr>
                                      <p:tavLst>
                                        <p:tav tm="0">
                                          <p:val>
                                            <p:fltVal val="0"/>
                                          </p:val>
                                        </p:tav>
                                        <p:tav tm="100000">
                                          <p:val>
                                            <p:fltVal val="360"/>
                                          </p:val>
                                        </p:tav>
                                      </p:tavLst>
                                    </p:anim>
                                    <p:animEffect transition="out" filter="fade">
                                      <p:cBhvr>
                                        <p:cTn id="118" dur="500"/>
                                        <p:tgtEl>
                                          <p:spTgt spid="17"/>
                                        </p:tgtEl>
                                      </p:cBhvr>
                                    </p:animEffect>
                                    <p:set>
                                      <p:cBhvr>
                                        <p:cTn id="119" dur="1" fill="hold">
                                          <p:stCondLst>
                                            <p:cond delay="499"/>
                                          </p:stCondLst>
                                        </p:cTn>
                                        <p:tgtEl>
                                          <p:spTgt spid="17"/>
                                        </p:tgtEl>
                                        <p:attrNameLst>
                                          <p:attrName>style.visibility</p:attrName>
                                        </p:attrNameLst>
                                      </p:cBhvr>
                                      <p:to>
                                        <p:strVal val="hidden"/>
                                      </p:to>
                                    </p:set>
                                  </p:childTnLst>
                                </p:cTn>
                              </p:par>
                              <p:par>
                                <p:cTn id="120" presetID="49" presetClass="entr" presetSubtype="0" decel="100000" fill="hold" grpId="0" nodeType="withEffect">
                                  <p:stCondLst>
                                    <p:cond delay="0"/>
                                  </p:stCondLst>
                                  <p:childTnLst>
                                    <p:set>
                                      <p:cBhvr>
                                        <p:cTn id="121" dur="1" fill="hold">
                                          <p:stCondLst>
                                            <p:cond delay="0"/>
                                          </p:stCondLst>
                                        </p:cTn>
                                        <p:tgtEl>
                                          <p:spTgt spid="18"/>
                                        </p:tgtEl>
                                        <p:attrNameLst>
                                          <p:attrName>style.visibility</p:attrName>
                                        </p:attrNameLst>
                                      </p:cBhvr>
                                      <p:to>
                                        <p:strVal val="visible"/>
                                      </p:to>
                                    </p:set>
                                    <p:anim calcmode="lin" valueType="num">
                                      <p:cBhvr>
                                        <p:cTn id="122" dur="500" fill="hold"/>
                                        <p:tgtEl>
                                          <p:spTgt spid="18"/>
                                        </p:tgtEl>
                                        <p:attrNameLst>
                                          <p:attrName>ppt_w</p:attrName>
                                        </p:attrNameLst>
                                      </p:cBhvr>
                                      <p:tavLst>
                                        <p:tav tm="0">
                                          <p:val>
                                            <p:fltVal val="0"/>
                                          </p:val>
                                        </p:tav>
                                        <p:tav tm="100000">
                                          <p:val>
                                            <p:strVal val="#ppt_w"/>
                                          </p:val>
                                        </p:tav>
                                      </p:tavLst>
                                    </p:anim>
                                    <p:anim calcmode="lin" valueType="num">
                                      <p:cBhvr>
                                        <p:cTn id="123" dur="500" fill="hold"/>
                                        <p:tgtEl>
                                          <p:spTgt spid="18"/>
                                        </p:tgtEl>
                                        <p:attrNameLst>
                                          <p:attrName>ppt_h</p:attrName>
                                        </p:attrNameLst>
                                      </p:cBhvr>
                                      <p:tavLst>
                                        <p:tav tm="0">
                                          <p:val>
                                            <p:fltVal val="0"/>
                                          </p:val>
                                        </p:tav>
                                        <p:tav tm="100000">
                                          <p:val>
                                            <p:strVal val="#ppt_h"/>
                                          </p:val>
                                        </p:tav>
                                      </p:tavLst>
                                    </p:anim>
                                    <p:anim calcmode="lin" valueType="num">
                                      <p:cBhvr>
                                        <p:cTn id="124" dur="500" fill="hold"/>
                                        <p:tgtEl>
                                          <p:spTgt spid="18"/>
                                        </p:tgtEl>
                                        <p:attrNameLst>
                                          <p:attrName>style.rotation</p:attrName>
                                        </p:attrNameLst>
                                      </p:cBhvr>
                                      <p:tavLst>
                                        <p:tav tm="0">
                                          <p:val>
                                            <p:fltVal val="360"/>
                                          </p:val>
                                        </p:tav>
                                        <p:tav tm="100000">
                                          <p:val>
                                            <p:fltVal val="0"/>
                                          </p:val>
                                        </p:tav>
                                      </p:tavLst>
                                    </p:anim>
                                    <p:animEffect transition="in" filter="fade">
                                      <p:cBhvr>
                                        <p:cTn id="125" dur="500"/>
                                        <p:tgtEl>
                                          <p:spTgt spid="18"/>
                                        </p:tgtEl>
                                      </p:cBhvr>
                                    </p:animEffect>
                                  </p:childTnLst>
                                </p:cTn>
                              </p:par>
                            </p:childTnLst>
                          </p:cTn>
                        </p:par>
                      </p:childTnLst>
                    </p:cTn>
                  </p:par>
                  <p:par>
                    <p:cTn id="126" fill="hold">
                      <p:stCondLst>
                        <p:cond delay="indefinite"/>
                      </p:stCondLst>
                      <p:childTnLst>
                        <p:par>
                          <p:cTn id="127" fill="hold">
                            <p:stCondLst>
                              <p:cond delay="0"/>
                            </p:stCondLst>
                            <p:childTnLst>
                              <p:par>
                                <p:cTn id="128" presetID="22" presetClass="entr" presetSubtype="8" fill="hold" nodeType="clickEffect">
                                  <p:stCondLst>
                                    <p:cond delay="0"/>
                                  </p:stCondLst>
                                  <p:childTnLst>
                                    <p:set>
                                      <p:cBhvr>
                                        <p:cTn id="129" dur="1" fill="hold">
                                          <p:stCondLst>
                                            <p:cond delay="0"/>
                                          </p:stCondLst>
                                        </p:cTn>
                                        <p:tgtEl>
                                          <p:spTgt spid="11">
                                            <p:txEl>
                                              <p:pRg st="2" end="2"/>
                                            </p:txEl>
                                          </p:spTgt>
                                        </p:tgtEl>
                                        <p:attrNameLst>
                                          <p:attrName>style.visibility</p:attrName>
                                        </p:attrNameLst>
                                      </p:cBhvr>
                                      <p:to>
                                        <p:strVal val="visible"/>
                                      </p:to>
                                    </p:set>
                                    <p:animEffect transition="in" filter="wipe(left)">
                                      <p:cBhvr>
                                        <p:cTn id="130" dur="1000"/>
                                        <p:tgtEl>
                                          <p:spTgt spid="11">
                                            <p:txEl>
                                              <p:pRg st="2" end="2"/>
                                            </p:txEl>
                                          </p:spTgt>
                                        </p:tgtEl>
                                      </p:cBhvr>
                                    </p:animEffect>
                                  </p:childTnLst>
                                </p:cTn>
                              </p:par>
                              <p:par>
                                <p:cTn id="131" presetID="10" presetClass="entr" presetSubtype="0" fill="hold" nodeType="withEffect">
                                  <p:stCondLst>
                                    <p:cond delay="0"/>
                                  </p:stCondLst>
                                  <p:iterate type="lt">
                                    <p:tmPct val="0"/>
                                  </p:iterate>
                                  <p:childTnLst>
                                    <p:set>
                                      <p:cBhvr>
                                        <p:cTn id="132" dur="1" fill="hold">
                                          <p:stCondLst>
                                            <p:cond delay="0"/>
                                          </p:stCondLst>
                                        </p:cTn>
                                        <p:tgtEl>
                                          <p:spTgt spid="22"/>
                                        </p:tgtEl>
                                        <p:attrNameLst>
                                          <p:attrName>style.visibility</p:attrName>
                                        </p:attrNameLst>
                                      </p:cBhvr>
                                      <p:to>
                                        <p:strVal val="visible"/>
                                      </p:to>
                                    </p:set>
                                    <p:animEffect transition="in" filter="fade">
                                      <p:cBhvr>
                                        <p:cTn id="133" dur="1000"/>
                                        <p:tgtEl>
                                          <p:spTgt spid="22"/>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nodeType="clickEffect">
                                  <p:stCondLst>
                                    <p:cond delay="0"/>
                                  </p:stCondLst>
                                  <p:childTnLst>
                                    <p:set>
                                      <p:cBhvr>
                                        <p:cTn id="137" dur="1" fill="hold">
                                          <p:stCondLst>
                                            <p:cond delay="0"/>
                                          </p:stCondLst>
                                        </p:cTn>
                                        <p:tgtEl>
                                          <p:spTgt spid="11">
                                            <p:txEl>
                                              <p:pRg st="3" end="3"/>
                                            </p:txEl>
                                          </p:spTgt>
                                        </p:tgtEl>
                                        <p:attrNameLst>
                                          <p:attrName>style.visibility</p:attrName>
                                        </p:attrNameLst>
                                      </p:cBhvr>
                                      <p:to>
                                        <p:strVal val="visible"/>
                                      </p:to>
                                    </p:set>
                                    <p:animEffect transition="in" filter="wipe(left)">
                                      <p:cBhvr>
                                        <p:cTn id="138" dur="1000"/>
                                        <p:tgtEl>
                                          <p:spTgt spid="11">
                                            <p:txEl>
                                              <p:pRg st="3" end="3"/>
                                            </p:txEl>
                                          </p:spTgt>
                                        </p:tgtEl>
                                      </p:cBhvr>
                                    </p:animEffect>
                                  </p:childTnLst>
                                </p:cTn>
                              </p:par>
                            </p:childTnLst>
                          </p:cTn>
                        </p:par>
                      </p:childTnLst>
                    </p:cTn>
                  </p:par>
                  <p:par>
                    <p:cTn id="139" fill="hold">
                      <p:stCondLst>
                        <p:cond delay="indefinite"/>
                      </p:stCondLst>
                      <p:childTnLst>
                        <p:par>
                          <p:cTn id="140" fill="hold">
                            <p:stCondLst>
                              <p:cond delay="0"/>
                            </p:stCondLst>
                            <p:childTnLst>
                              <p:par>
                                <p:cTn id="141" presetID="10" presetClass="exit" presetSubtype="0" fill="hold" nodeType="clickEffect">
                                  <p:stCondLst>
                                    <p:cond delay="0"/>
                                  </p:stCondLst>
                                  <p:iterate type="lt">
                                    <p:tmPct val="0"/>
                                  </p:iterate>
                                  <p:childTnLst>
                                    <p:animEffect transition="out" filter="fade">
                                      <p:cBhvr>
                                        <p:cTn id="142" dur="1000"/>
                                        <p:tgtEl>
                                          <p:spTgt spid="22"/>
                                        </p:tgtEl>
                                      </p:cBhvr>
                                    </p:animEffect>
                                    <p:set>
                                      <p:cBhvr>
                                        <p:cTn id="143" dur="1" fill="hold">
                                          <p:stCondLst>
                                            <p:cond delay="999"/>
                                          </p:stCondLst>
                                        </p:cTn>
                                        <p:tgtEl>
                                          <p:spTgt spid="22"/>
                                        </p:tgtEl>
                                        <p:attrNameLst>
                                          <p:attrName>style.visibility</p:attrName>
                                        </p:attrNameLst>
                                      </p:cBhvr>
                                      <p:to>
                                        <p:strVal val="hidden"/>
                                      </p:to>
                                    </p:set>
                                  </p:childTnLst>
                                </p:cTn>
                              </p:par>
                            </p:childTnLst>
                          </p:cTn>
                        </p:par>
                        <p:par>
                          <p:cTn id="144" fill="hold">
                            <p:stCondLst>
                              <p:cond delay="1000"/>
                            </p:stCondLst>
                            <p:childTnLst>
                              <p:par>
                                <p:cTn id="145" presetID="49" presetClass="exit" presetSubtype="0" accel="100000" fill="hold" grpId="1" nodeType="afterEffect">
                                  <p:stCondLst>
                                    <p:cond delay="0"/>
                                  </p:stCondLst>
                                  <p:childTnLst>
                                    <p:anim calcmode="lin" valueType="num">
                                      <p:cBhvr>
                                        <p:cTn id="146" dur="1000"/>
                                        <p:tgtEl>
                                          <p:spTgt spid="18"/>
                                        </p:tgtEl>
                                        <p:attrNameLst>
                                          <p:attrName>ppt_w</p:attrName>
                                        </p:attrNameLst>
                                      </p:cBhvr>
                                      <p:tavLst>
                                        <p:tav tm="0">
                                          <p:val>
                                            <p:strVal val="ppt_w"/>
                                          </p:val>
                                        </p:tav>
                                        <p:tav tm="100000">
                                          <p:val>
                                            <p:fltVal val="0"/>
                                          </p:val>
                                        </p:tav>
                                      </p:tavLst>
                                    </p:anim>
                                    <p:anim calcmode="lin" valueType="num">
                                      <p:cBhvr>
                                        <p:cTn id="147" dur="1000"/>
                                        <p:tgtEl>
                                          <p:spTgt spid="18"/>
                                        </p:tgtEl>
                                        <p:attrNameLst>
                                          <p:attrName>ppt_h</p:attrName>
                                        </p:attrNameLst>
                                      </p:cBhvr>
                                      <p:tavLst>
                                        <p:tav tm="0">
                                          <p:val>
                                            <p:strVal val="ppt_h"/>
                                          </p:val>
                                        </p:tav>
                                        <p:tav tm="100000">
                                          <p:val>
                                            <p:fltVal val="0"/>
                                          </p:val>
                                        </p:tav>
                                      </p:tavLst>
                                    </p:anim>
                                    <p:anim calcmode="lin" valueType="num">
                                      <p:cBhvr>
                                        <p:cTn id="148" dur="1000"/>
                                        <p:tgtEl>
                                          <p:spTgt spid="18"/>
                                        </p:tgtEl>
                                        <p:attrNameLst>
                                          <p:attrName>style.rotation</p:attrName>
                                        </p:attrNameLst>
                                      </p:cBhvr>
                                      <p:tavLst>
                                        <p:tav tm="0">
                                          <p:val>
                                            <p:fltVal val="0"/>
                                          </p:val>
                                        </p:tav>
                                        <p:tav tm="100000">
                                          <p:val>
                                            <p:fltVal val="360"/>
                                          </p:val>
                                        </p:tav>
                                      </p:tavLst>
                                    </p:anim>
                                    <p:animEffect transition="out" filter="fade">
                                      <p:cBhvr>
                                        <p:cTn id="149" dur="1000"/>
                                        <p:tgtEl>
                                          <p:spTgt spid="18"/>
                                        </p:tgtEl>
                                      </p:cBhvr>
                                    </p:animEffect>
                                    <p:set>
                                      <p:cBhvr>
                                        <p:cTn id="150" dur="1" fill="hold">
                                          <p:stCondLst>
                                            <p:cond delay="999"/>
                                          </p:stCondLst>
                                        </p:cTn>
                                        <p:tgtEl>
                                          <p:spTgt spid="18"/>
                                        </p:tgtEl>
                                        <p:attrNameLst>
                                          <p:attrName>style.visibility</p:attrName>
                                        </p:attrNameLst>
                                      </p:cBhvr>
                                      <p:to>
                                        <p:strVal val="hidden"/>
                                      </p:to>
                                    </p:set>
                                  </p:childTnLst>
                                </p:cTn>
                              </p:par>
                              <p:par>
                                <p:cTn id="151" presetID="49" presetClass="entr" presetSubtype="0" decel="100000" fill="hold" grpId="0" nodeType="withEffect">
                                  <p:stCondLst>
                                    <p:cond delay="0"/>
                                  </p:stCondLst>
                                  <p:childTnLst>
                                    <p:set>
                                      <p:cBhvr>
                                        <p:cTn id="152" dur="1" fill="hold">
                                          <p:stCondLst>
                                            <p:cond delay="0"/>
                                          </p:stCondLst>
                                        </p:cTn>
                                        <p:tgtEl>
                                          <p:spTgt spid="19"/>
                                        </p:tgtEl>
                                        <p:attrNameLst>
                                          <p:attrName>style.visibility</p:attrName>
                                        </p:attrNameLst>
                                      </p:cBhvr>
                                      <p:to>
                                        <p:strVal val="visible"/>
                                      </p:to>
                                    </p:set>
                                    <p:anim calcmode="lin" valueType="num">
                                      <p:cBhvr>
                                        <p:cTn id="153" dur="1000" fill="hold"/>
                                        <p:tgtEl>
                                          <p:spTgt spid="19"/>
                                        </p:tgtEl>
                                        <p:attrNameLst>
                                          <p:attrName>ppt_w</p:attrName>
                                        </p:attrNameLst>
                                      </p:cBhvr>
                                      <p:tavLst>
                                        <p:tav tm="0">
                                          <p:val>
                                            <p:fltVal val="0"/>
                                          </p:val>
                                        </p:tav>
                                        <p:tav tm="100000">
                                          <p:val>
                                            <p:strVal val="#ppt_w"/>
                                          </p:val>
                                        </p:tav>
                                      </p:tavLst>
                                    </p:anim>
                                    <p:anim calcmode="lin" valueType="num">
                                      <p:cBhvr>
                                        <p:cTn id="154" dur="1000" fill="hold"/>
                                        <p:tgtEl>
                                          <p:spTgt spid="19"/>
                                        </p:tgtEl>
                                        <p:attrNameLst>
                                          <p:attrName>ppt_h</p:attrName>
                                        </p:attrNameLst>
                                      </p:cBhvr>
                                      <p:tavLst>
                                        <p:tav tm="0">
                                          <p:val>
                                            <p:fltVal val="0"/>
                                          </p:val>
                                        </p:tav>
                                        <p:tav tm="100000">
                                          <p:val>
                                            <p:strVal val="#ppt_h"/>
                                          </p:val>
                                        </p:tav>
                                      </p:tavLst>
                                    </p:anim>
                                    <p:anim calcmode="lin" valueType="num">
                                      <p:cBhvr>
                                        <p:cTn id="155" dur="1000" fill="hold"/>
                                        <p:tgtEl>
                                          <p:spTgt spid="19"/>
                                        </p:tgtEl>
                                        <p:attrNameLst>
                                          <p:attrName>style.rotation</p:attrName>
                                        </p:attrNameLst>
                                      </p:cBhvr>
                                      <p:tavLst>
                                        <p:tav tm="0">
                                          <p:val>
                                            <p:fltVal val="360"/>
                                          </p:val>
                                        </p:tav>
                                        <p:tav tm="100000">
                                          <p:val>
                                            <p:fltVal val="0"/>
                                          </p:val>
                                        </p:tav>
                                      </p:tavLst>
                                    </p:anim>
                                    <p:animEffect transition="in" filter="fade">
                                      <p:cBhvr>
                                        <p:cTn id="156" dur="1000"/>
                                        <p:tgtEl>
                                          <p:spTgt spid="19"/>
                                        </p:tgtEl>
                                      </p:cBhvr>
                                    </p:animEffect>
                                  </p:childTnLst>
                                </p:cTn>
                              </p:par>
                            </p:childTnLst>
                          </p:cTn>
                        </p:par>
                        <p:par>
                          <p:cTn id="157" fill="hold">
                            <p:stCondLst>
                              <p:cond delay="2000"/>
                            </p:stCondLst>
                            <p:childTnLst>
                              <p:par>
                                <p:cTn id="158" presetID="53" presetClass="entr" presetSubtype="0" fill="hold" nodeType="afterEffect">
                                  <p:stCondLst>
                                    <p:cond delay="0"/>
                                  </p:stCondLst>
                                  <p:childTnLst>
                                    <p:set>
                                      <p:cBhvr>
                                        <p:cTn id="159" dur="1" fill="hold">
                                          <p:stCondLst>
                                            <p:cond delay="0"/>
                                          </p:stCondLst>
                                        </p:cTn>
                                        <p:tgtEl>
                                          <p:spTgt spid="27"/>
                                        </p:tgtEl>
                                        <p:attrNameLst>
                                          <p:attrName>style.visibility</p:attrName>
                                        </p:attrNameLst>
                                      </p:cBhvr>
                                      <p:to>
                                        <p:strVal val="visible"/>
                                      </p:to>
                                    </p:set>
                                    <p:anim calcmode="lin" valueType="num">
                                      <p:cBhvr>
                                        <p:cTn id="160" dur="1000" fill="hold"/>
                                        <p:tgtEl>
                                          <p:spTgt spid="27"/>
                                        </p:tgtEl>
                                        <p:attrNameLst>
                                          <p:attrName>ppt_w</p:attrName>
                                        </p:attrNameLst>
                                      </p:cBhvr>
                                      <p:tavLst>
                                        <p:tav tm="0">
                                          <p:val>
                                            <p:fltVal val="0"/>
                                          </p:val>
                                        </p:tav>
                                        <p:tav tm="100000">
                                          <p:val>
                                            <p:strVal val="#ppt_w"/>
                                          </p:val>
                                        </p:tav>
                                      </p:tavLst>
                                    </p:anim>
                                    <p:anim calcmode="lin" valueType="num">
                                      <p:cBhvr>
                                        <p:cTn id="161" dur="1000" fill="hold"/>
                                        <p:tgtEl>
                                          <p:spTgt spid="27"/>
                                        </p:tgtEl>
                                        <p:attrNameLst>
                                          <p:attrName>ppt_h</p:attrName>
                                        </p:attrNameLst>
                                      </p:cBhvr>
                                      <p:tavLst>
                                        <p:tav tm="0">
                                          <p:val>
                                            <p:fltVal val="0"/>
                                          </p:val>
                                        </p:tav>
                                        <p:tav tm="100000">
                                          <p:val>
                                            <p:strVal val="#ppt_h"/>
                                          </p:val>
                                        </p:tav>
                                      </p:tavLst>
                                    </p:anim>
                                    <p:animEffect transition="in" filter="fade">
                                      <p:cBhvr>
                                        <p:cTn id="162" dur="1000"/>
                                        <p:tgtEl>
                                          <p:spTgt spid="27"/>
                                        </p:tgtEl>
                                      </p:cBhvr>
                                    </p:animEffect>
                                  </p:childTnLst>
                                </p:cTn>
                              </p:par>
                            </p:childTnLst>
                          </p:cTn>
                        </p:par>
                        <p:par>
                          <p:cTn id="163" fill="hold">
                            <p:stCondLst>
                              <p:cond delay="3000"/>
                            </p:stCondLst>
                            <p:childTnLst>
                              <p:par>
                                <p:cTn id="164" presetID="22" presetClass="entr" presetSubtype="4" fill="hold" nodeType="afterEffect">
                                  <p:stCondLst>
                                    <p:cond delay="0"/>
                                  </p:stCondLst>
                                  <p:childTnLst>
                                    <p:set>
                                      <p:cBhvr>
                                        <p:cTn id="165" dur="1" fill="hold">
                                          <p:stCondLst>
                                            <p:cond delay="0"/>
                                          </p:stCondLst>
                                        </p:cTn>
                                        <p:tgtEl>
                                          <p:spTgt spid="25"/>
                                        </p:tgtEl>
                                        <p:attrNameLst>
                                          <p:attrName>style.visibility</p:attrName>
                                        </p:attrNameLst>
                                      </p:cBhvr>
                                      <p:to>
                                        <p:strVal val="visible"/>
                                      </p:to>
                                    </p:set>
                                    <p:animEffect transition="in" filter="wipe(down)">
                                      <p:cBhvr>
                                        <p:cTn id="166" dur="1000"/>
                                        <p:tgtEl>
                                          <p:spTgt spid="25"/>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2" fill="hold" grpId="0" nodeType="clickEffect">
                                  <p:stCondLst>
                                    <p:cond delay="0"/>
                                  </p:stCondLst>
                                  <p:childTnLst>
                                    <p:set>
                                      <p:cBhvr>
                                        <p:cTn id="170" dur="1" fill="hold">
                                          <p:stCondLst>
                                            <p:cond delay="0"/>
                                          </p:stCondLst>
                                        </p:cTn>
                                        <p:tgtEl>
                                          <p:spTgt spid="21"/>
                                        </p:tgtEl>
                                        <p:attrNameLst>
                                          <p:attrName>style.visibility</p:attrName>
                                        </p:attrNameLst>
                                      </p:cBhvr>
                                      <p:to>
                                        <p:strVal val="visible"/>
                                      </p:to>
                                    </p:set>
                                    <p:animEffect transition="in" filter="wipe(right)">
                                      <p:cBhvr>
                                        <p:cTn id="171" dur="3000"/>
                                        <p:tgtEl>
                                          <p:spTgt spid="21"/>
                                        </p:tgtEl>
                                      </p:cBhvr>
                                    </p:animEffect>
                                  </p:childTnLst>
                                </p:cTn>
                              </p:par>
                              <p:par>
                                <p:cTn id="172" presetID="0" presetClass="path" presetSubtype="0" accel="50000" decel="50000" fill="hold" grpId="1" nodeType="withEffect">
                                  <p:stCondLst>
                                    <p:cond delay="0"/>
                                  </p:stCondLst>
                                  <p:childTnLst>
                                    <p:animMotion origin="layout" path="M 0.00069 0.00531 C 0.00052 0.01687 -0.00035 0.02774 -0.00451 0.03861 C -0.00625 0.04369 -0.01059 0.05317 -0.01076 0.05341 C -0.01285 0.06797 -0.01285 0.07745 -0.02344 0.08786 C -0.02604 0.1052 -0.02743 0.11468 -0.04306 0.12231 C -0.04514 0.12393 -0.04792 0.12578 -0.04965 0.12786 C -0.05156 0.13017 -0.05243 0.13341 -0.05451 0.13526 C -0.06458 0.1445 -0.07951 0.14335 -0.09149 0.14682 C -0.11667 0.14867 -0.10903 0.15421 -0.11892 0.1452 " pathEditMode="relative" rAng="-473746" ptsTypes="ffffffffA">
                                      <p:cBhvr>
                                        <p:cTn id="173" dur="3000" fill="hold"/>
                                        <p:tgtEl>
                                          <p:spTgt spid="27"/>
                                        </p:tgtEl>
                                        <p:attrNameLst>
                                          <p:attrName>ppt_x</p:attrName>
                                          <p:attrName>ppt_y</p:attrName>
                                        </p:attrNameLst>
                                      </p:cBhvr>
                                      <p:rCtr x="-59" y="75"/>
                                    </p:animMotion>
                                  </p:childTnLst>
                                </p:cTn>
                              </p:par>
                              <p:par>
                                <p:cTn id="174" presetID="0" presetClass="path" presetSubtype="0" accel="50000" decel="50000" fill="hold" nodeType="withEffect">
                                  <p:stCondLst>
                                    <p:cond delay="0"/>
                                  </p:stCondLst>
                                  <p:childTnLst>
                                    <p:animMotion origin="layout" path="M -2.77778E-7 -1.56069E-6 C -0.00295 0.01549 -0.00816 0.03214 -0.01823 0.04116 C -0.02187 0.04832 -0.02344 0.05225 -0.02917 0.05803 C -0.03142 0.06012 -0.03437 0.06058 -0.03646 0.06289 C -0.04045 0.06728 -0.04375 0.0726 -0.04739 0.07746 C -0.05156 0.08301 -0.05833 0.0837 -0.06371 0.08717 C -0.07257 0.10474 -0.06163 0.08624 -0.07274 0.09688 C -0.08524 0.10913 -0.07951 0.11006 -0.09635 0.11376 C -0.10278 0.11931 -0.10764 0.11977 -0.11458 0.12347 C -0.12691 0.13017 -0.13576 0.13526 -0.14913 0.13803 C -0.17187 0.15006 -0.18333 0.15006 -0.2092 0.15006 " pathEditMode="relative" ptsTypes="ffffffffffA">
                                      <p:cBhvr>
                                        <p:cTn id="175" dur="3000" fill="hold"/>
                                        <p:tgtEl>
                                          <p:spTgt spid="9"/>
                                        </p:tgtEl>
                                        <p:attrNameLst>
                                          <p:attrName>ppt_x</p:attrName>
                                          <p:attrName>ppt_y</p:attrName>
                                        </p:attrNameLst>
                                      </p:cBhvr>
                                    </p:animMotion>
                                  </p:childTnLst>
                                </p:cTn>
                              </p:par>
                            </p:childTnLst>
                          </p:cTn>
                        </p:par>
                        <p:par>
                          <p:cTn id="176" fill="hold">
                            <p:stCondLst>
                              <p:cond delay="3000"/>
                            </p:stCondLst>
                            <p:childTnLst>
                              <p:par>
                                <p:cTn id="177" presetID="49" presetClass="entr" presetSubtype="0" decel="100000" fill="hold" grpId="0" nodeType="afterEffect">
                                  <p:stCondLst>
                                    <p:cond delay="0"/>
                                  </p:stCondLst>
                                  <p:childTnLst>
                                    <p:set>
                                      <p:cBhvr>
                                        <p:cTn id="178" dur="1" fill="hold">
                                          <p:stCondLst>
                                            <p:cond delay="0"/>
                                          </p:stCondLst>
                                        </p:cTn>
                                        <p:tgtEl>
                                          <p:spTgt spid="5"/>
                                        </p:tgtEl>
                                        <p:attrNameLst>
                                          <p:attrName>style.visibility</p:attrName>
                                        </p:attrNameLst>
                                      </p:cBhvr>
                                      <p:to>
                                        <p:strVal val="visible"/>
                                      </p:to>
                                    </p:set>
                                    <p:anim calcmode="lin" valueType="num">
                                      <p:cBhvr>
                                        <p:cTn id="179" dur="1000" fill="hold"/>
                                        <p:tgtEl>
                                          <p:spTgt spid="5"/>
                                        </p:tgtEl>
                                        <p:attrNameLst>
                                          <p:attrName>ppt_w</p:attrName>
                                        </p:attrNameLst>
                                      </p:cBhvr>
                                      <p:tavLst>
                                        <p:tav tm="0">
                                          <p:val>
                                            <p:fltVal val="0"/>
                                          </p:val>
                                        </p:tav>
                                        <p:tav tm="100000">
                                          <p:val>
                                            <p:strVal val="#ppt_w"/>
                                          </p:val>
                                        </p:tav>
                                      </p:tavLst>
                                    </p:anim>
                                    <p:anim calcmode="lin" valueType="num">
                                      <p:cBhvr>
                                        <p:cTn id="180" dur="1000" fill="hold"/>
                                        <p:tgtEl>
                                          <p:spTgt spid="5"/>
                                        </p:tgtEl>
                                        <p:attrNameLst>
                                          <p:attrName>ppt_h</p:attrName>
                                        </p:attrNameLst>
                                      </p:cBhvr>
                                      <p:tavLst>
                                        <p:tav tm="0">
                                          <p:val>
                                            <p:fltVal val="0"/>
                                          </p:val>
                                        </p:tav>
                                        <p:tav tm="100000">
                                          <p:val>
                                            <p:strVal val="#ppt_h"/>
                                          </p:val>
                                        </p:tav>
                                      </p:tavLst>
                                    </p:anim>
                                    <p:anim calcmode="lin" valueType="num">
                                      <p:cBhvr>
                                        <p:cTn id="181" dur="1000" fill="hold"/>
                                        <p:tgtEl>
                                          <p:spTgt spid="5"/>
                                        </p:tgtEl>
                                        <p:attrNameLst>
                                          <p:attrName>style.rotation</p:attrName>
                                        </p:attrNameLst>
                                      </p:cBhvr>
                                      <p:tavLst>
                                        <p:tav tm="0">
                                          <p:val>
                                            <p:fltVal val="360"/>
                                          </p:val>
                                        </p:tav>
                                        <p:tav tm="100000">
                                          <p:val>
                                            <p:fltVal val="0"/>
                                          </p:val>
                                        </p:tav>
                                      </p:tavLst>
                                    </p:anim>
                                    <p:animEffect transition="in" filter="fade">
                                      <p:cBhvr>
                                        <p:cTn id="182" dur="1000"/>
                                        <p:tgtEl>
                                          <p:spTgt spid="5"/>
                                        </p:tgtEl>
                                      </p:cBhvr>
                                    </p:animEffect>
                                  </p:childTnLst>
                                </p:cTn>
                              </p:par>
                            </p:childTnLst>
                          </p:cTn>
                        </p:par>
                        <p:par>
                          <p:cTn id="183" fill="hold">
                            <p:stCondLst>
                              <p:cond delay="4000"/>
                            </p:stCondLst>
                            <p:childTnLst>
                              <p:par>
                                <p:cTn id="184" presetID="53" presetClass="entr" presetSubtype="0" fill="hold" nodeType="afterEffect">
                                  <p:stCondLst>
                                    <p:cond delay="0"/>
                                  </p:stCondLst>
                                  <p:childTnLst>
                                    <p:set>
                                      <p:cBhvr>
                                        <p:cTn id="185" dur="1" fill="hold">
                                          <p:stCondLst>
                                            <p:cond delay="0"/>
                                          </p:stCondLst>
                                        </p:cTn>
                                        <p:tgtEl>
                                          <p:spTgt spid="20">
                                            <p:txEl>
                                              <p:pRg st="0" end="0"/>
                                            </p:txEl>
                                          </p:spTgt>
                                        </p:tgtEl>
                                        <p:attrNameLst>
                                          <p:attrName>style.visibility</p:attrName>
                                        </p:attrNameLst>
                                      </p:cBhvr>
                                      <p:to>
                                        <p:strVal val="visible"/>
                                      </p:to>
                                    </p:set>
                                    <p:anim calcmode="lin" valueType="num">
                                      <p:cBhvr>
                                        <p:cTn id="186" dur="5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87" dur="5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188"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0"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8" grpId="0" animBg="1"/>
      <p:bldP spid="18" grpId="1" animBg="1"/>
      <p:bldP spid="19" grpId="0" animBg="1"/>
      <p:bldP spid="21" grpId="0" animBg="1"/>
      <p:bldP spid="27" grpId="1" animBg="1"/>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p:nvSpPr>
          <p:cNvPr id="33" name="Oval 32"/>
          <p:cNvSpPr/>
          <p:nvPr/>
        </p:nvSpPr>
        <p:spPr>
          <a:xfrm>
            <a:off x="5791200" y="2057400"/>
            <a:ext cx="1104551" cy="1066800"/>
          </a:xfrm>
          <a:prstGeom prst="ellipse">
            <a:avLst/>
          </a:prstGeom>
          <a:solidFill>
            <a:schemeClr val="tx1">
              <a:alpha val="6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5898969" y="838200"/>
            <a:ext cx="806631" cy="1829481"/>
            <a:chOff x="5898969" y="838200"/>
            <a:chExt cx="806631" cy="1829481"/>
          </a:xfrm>
        </p:grpSpPr>
        <p:cxnSp>
          <p:nvCxnSpPr>
            <p:cNvPr id="34" name="Straight Connector 33"/>
            <p:cNvCxnSpPr>
              <a:stCxn id="35" idx="2"/>
            </p:cNvCxnSpPr>
            <p:nvPr/>
          </p:nvCxnSpPr>
          <p:spPr>
            <a:xfrm rot="5400000">
              <a:off x="5615557" y="1980953"/>
              <a:ext cx="1367816" cy="5640"/>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5898969" y="838200"/>
              <a:ext cx="806631" cy="461665"/>
            </a:xfrm>
            <a:prstGeom prst="rect">
              <a:avLst/>
            </a:prstGeom>
            <a:solidFill>
              <a:schemeClr val="bg1"/>
            </a:solidFill>
            <a:ln w="25400">
              <a:solidFill>
                <a:schemeClr val="tx1"/>
              </a:solidFill>
            </a:ln>
          </p:spPr>
          <p:txBody>
            <a:bodyPr wrap="none" rtlCol="0">
              <a:spAutoFit/>
            </a:bodyPr>
            <a:lstStyle/>
            <a:p>
              <a:r>
                <a:rPr lang="en-US" sz="2400" b="1" dirty="0" smtClean="0"/>
                <a:t>2000</a:t>
              </a:r>
              <a:endParaRPr lang="en-US" sz="2400" b="1" dirty="0"/>
            </a:p>
          </p:txBody>
        </p:sp>
      </p:grpSp>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12" name="TextBox 11"/>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1831</a:t>
            </a:r>
          </a:p>
        </p:txBody>
      </p:sp>
      <p:sp useBgFill="1">
        <p:nvSpPr>
          <p:cNvPr id="13" name="TextBox 12"/>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1832</a:t>
            </a:r>
          </a:p>
        </p:txBody>
      </p:sp>
      <p:sp useBgFill="1">
        <p:nvSpPr>
          <p:cNvPr id="14" name="TextBox 13"/>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1833</a:t>
            </a:r>
          </a:p>
        </p:txBody>
      </p:sp>
      <p:sp useBgFill="1">
        <p:nvSpPr>
          <p:cNvPr id="15" name="TextBox 14"/>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1834</a:t>
            </a:r>
          </a:p>
        </p:txBody>
      </p:sp>
      <p:sp useBgFill="1">
        <p:nvSpPr>
          <p:cNvPr id="16" name="TextBox 15"/>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1835</a:t>
            </a:r>
          </a:p>
        </p:txBody>
      </p:sp>
      <p:sp useBgFill="1">
        <p:nvSpPr>
          <p:cNvPr id="17" name="TextBox 16"/>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1836</a:t>
            </a:r>
          </a:p>
        </p:txBody>
      </p:sp>
      <p:sp useBgFill="1">
        <p:nvSpPr>
          <p:cNvPr id="18" name="TextBox 17"/>
          <p:cNvSpPr txBox="1"/>
          <p:nvPr/>
        </p:nvSpPr>
        <p:spPr>
          <a:xfrm>
            <a:off x="710916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1837</a:t>
            </a: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1838</a:t>
            </a:r>
          </a:p>
        </p:txBody>
      </p:sp>
      <p:sp>
        <p:nvSpPr>
          <p:cNvPr id="4" name="5-Point Star 3"/>
          <p:cNvSpPr>
            <a:spLocks noChangeAspect="1"/>
          </p:cNvSpPr>
          <p:nvPr/>
        </p:nvSpPr>
        <p:spPr>
          <a:xfrm>
            <a:off x="7356805" y="15240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9" name="Picture 14"/>
          <p:cNvPicPr preferRelativeResize="0">
            <a:picLocks noChangeAspect="1" noChangeArrowheads="1"/>
          </p:cNvPicPr>
          <p:nvPr/>
        </p:nvPicPr>
        <p:blipFill>
          <a:blip r:embed="rId3" cstate="print"/>
          <a:srcRect l="3030" b="17233"/>
          <a:stretch>
            <a:fillRect/>
          </a:stretch>
        </p:blipFill>
        <p:spPr bwMode="auto">
          <a:xfrm>
            <a:off x="6163056" y="3236976"/>
            <a:ext cx="1036320" cy="1251881"/>
          </a:xfrm>
          <a:prstGeom prst="rect">
            <a:avLst/>
          </a:prstGeom>
          <a:noFill/>
          <a:ln w="50800">
            <a:solidFill>
              <a:srgbClr val="996633"/>
            </a:solidFill>
            <a:miter lim="800000"/>
            <a:headEnd/>
            <a:tailEnd/>
          </a:ln>
          <a:effectLst/>
        </p:spPr>
      </p:pic>
      <p:sp>
        <p:nvSpPr>
          <p:cNvPr id="11" name="TextBox 10"/>
          <p:cNvSpPr txBox="1"/>
          <p:nvPr/>
        </p:nvSpPr>
        <p:spPr>
          <a:xfrm>
            <a:off x="0" y="8382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NEW YORK </a:t>
            </a:r>
            <a:r>
              <a:rPr lang="en-US" sz="2600" b="1" dirty="0" smtClean="0"/>
              <a:t>(1823-1830)</a:t>
            </a:r>
          </a:p>
          <a:p>
            <a:r>
              <a:rPr lang="en-US" sz="2600" b="1" dirty="0" smtClean="0"/>
              <a:t>- golden plates</a:t>
            </a:r>
          </a:p>
          <a:p>
            <a:r>
              <a:rPr lang="en-US" sz="2600" b="1" dirty="0" smtClean="0"/>
              <a:t>- Book of Mormon</a:t>
            </a:r>
          </a:p>
          <a:p>
            <a:r>
              <a:rPr lang="en-US" sz="2600" b="1" dirty="0" smtClean="0"/>
              <a:t>- establishes church</a:t>
            </a:r>
          </a:p>
        </p:txBody>
      </p:sp>
      <p:sp>
        <p:nvSpPr>
          <p:cNvPr id="20" name="TextBox 19"/>
          <p:cNvSpPr txBox="1"/>
          <p:nvPr/>
        </p:nvSpPr>
        <p:spPr>
          <a:xfrm>
            <a:off x="0" y="25146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OHIO</a:t>
            </a:r>
            <a:r>
              <a:rPr lang="en-US" sz="2600" b="1" dirty="0" smtClean="0"/>
              <a:t> (1831-1838)</a:t>
            </a:r>
          </a:p>
          <a:p>
            <a:pPr>
              <a:buFontTx/>
              <a:buChar char="-"/>
            </a:pPr>
            <a:r>
              <a:rPr lang="en-US" sz="2600" b="1" dirty="0" smtClean="0"/>
              <a:t> Brigham Young</a:t>
            </a:r>
          </a:p>
          <a:p>
            <a:pPr>
              <a:buFontTx/>
              <a:buChar char="-"/>
            </a:pPr>
            <a:r>
              <a:rPr lang="en-US" sz="2600" b="1" dirty="0" smtClean="0"/>
              <a:t> Rebecca Winters</a:t>
            </a:r>
          </a:p>
          <a:p>
            <a:pPr>
              <a:buFontTx/>
              <a:buChar char="-"/>
            </a:pPr>
            <a:r>
              <a:rPr lang="en-US" sz="2600" b="1" dirty="0" smtClean="0"/>
              <a:t> Kirtland Temple</a:t>
            </a:r>
          </a:p>
        </p:txBody>
      </p:sp>
      <p:sp>
        <p:nvSpPr>
          <p:cNvPr id="21" name="Freeform 20"/>
          <p:cNvSpPr/>
          <p:nvPr/>
        </p:nvSpPr>
        <p:spPr>
          <a:xfrm>
            <a:off x="6284422" y="1961804"/>
            <a:ext cx="1346662" cy="781396"/>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7" name="Picture 2"/>
          <p:cNvPicPr preferRelativeResize="0">
            <a:picLocks noChangeAspect="1" noChangeArrowheads="1"/>
          </p:cNvPicPr>
          <p:nvPr/>
        </p:nvPicPr>
        <p:blipFill>
          <a:blip r:embed="rId4"/>
          <a:srcRect l="17292" r="16997" b="40000"/>
          <a:stretch>
            <a:fillRect/>
          </a:stretch>
        </p:blipFill>
        <p:spPr bwMode="auto">
          <a:xfrm>
            <a:off x="6629400" y="4191000"/>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pic>
        <p:nvPicPr>
          <p:cNvPr id="29" name="Picture 1"/>
          <p:cNvPicPr>
            <a:picLocks noChangeAspect="1" noChangeArrowheads="1"/>
          </p:cNvPicPr>
          <p:nvPr/>
        </p:nvPicPr>
        <p:blipFill>
          <a:blip r:embed="rId5"/>
          <a:srcRect r="11001" b="40000"/>
          <a:stretch>
            <a:fillRect/>
          </a:stretch>
        </p:blipFill>
        <p:spPr bwMode="auto">
          <a:xfrm>
            <a:off x="7696200" y="5029200"/>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sp>
        <p:nvSpPr>
          <p:cNvPr id="31" name="Freeform 30"/>
          <p:cNvSpPr/>
          <p:nvPr/>
        </p:nvSpPr>
        <p:spPr>
          <a:xfrm>
            <a:off x="3429000" y="2743200"/>
            <a:ext cx="2794462" cy="1066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5-Point Star 6"/>
          <p:cNvSpPr>
            <a:spLocks noChangeAspect="1"/>
          </p:cNvSpPr>
          <p:nvPr/>
        </p:nvSpPr>
        <p:spPr>
          <a:xfrm>
            <a:off x="3242005" y="34671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28" name="Picture 3"/>
          <p:cNvPicPr>
            <a:picLocks noChangeAspect="1" noChangeArrowheads="1"/>
          </p:cNvPicPr>
          <p:nvPr/>
        </p:nvPicPr>
        <p:blipFill>
          <a:blip r:embed="rId6"/>
          <a:srcRect l="5682" t="2806" r="17778"/>
          <a:stretch>
            <a:fillRect/>
          </a:stretch>
        </p:blipFill>
        <p:spPr bwMode="auto">
          <a:xfrm>
            <a:off x="2667000" y="3608239"/>
            <a:ext cx="3231598" cy="3249761"/>
          </a:xfrm>
          <a:prstGeom prst="rect">
            <a:avLst/>
          </a:prstGeom>
          <a:noFill/>
          <a:ln w="50800">
            <a:solidFill>
              <a:schemeClr val="tx1"/>
            </a:solidFill>
            <a:miter lim="800000"/>
            <a:headEnd/>
            <a:tailEnd/>
          </a:ln>
          <a:effectLst/>
        </p:spPr>
      </p:pic>
      <p:sp>
        <p:nvSpPr>
          <p:cNvPr id="43" name="Oval 42"/>
          <p:cNvSpPr/>
          <p:nvPr/>
        </p:nvSpPr>
        <p:spPr>
          <a:xfrm>
            <a:off x="6096000" y="2209800"/>
            <a:ext cx="457200" cy="533400"/>
          </a:xfrm>
          <a:prstGeom prst="ellipse">
            <a:avLst/>
          </a:prstGeom>
          <a:solidFill>
            <a:schemeClr val="tx1">
              <a:alpha val="87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5-Point Star 4"/>
          <p:cNvSpPr>
            <a:spLocks noChangeAspect="1"/>
          </p:cNvSpPr>
          <p:nvPr/>
        </p:nvSpPr>
        <p:spPr>
          <a:xfrm>
            <a:off x="6099505" y="24384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6" name="TextBox 45"/>
          <p:cNvSpPr txBox="1"/>
          <p:nvPr/>
        </p:nvSpPr>
        <p:spPr>
          <a:xfrm>
            <a:off x="0" y="4191000"/>
            <a:ext cx="3581400" cy="492443"/>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MISSOURI</a:t>
            </a:r>
            <a:r>
              <a:rPr lang="en-US" sz="2600" b="1" dirty="0" smtClean="0"/>
              <a:t> (1838-39)</a:t>
            </a:r>
          </a:p>
        </p:txBody>
      </p:sp>
      <p:grpSp>
        <p:nvGrpSpPr>
          <p:cNvPr id="36" name="Group 35"/>
          <p:cNvGrpSpPr/>
          <p:nvPr/>
        </p:nvGrpSpPr>
        <p:grpSpPr>
          <a:xfrm>
            <a:off x="7276751" y="838200"/>
            <a:ext cx="495649" cy="684731"/>
            <a:chOff x="7124351" y="838200"/>
            <a:chExt cx="495649" cy="684731"/>
          </a:xfrm>
        </p:grpSpPr>
        <p:cxnSp>
          <p:nvCxnSpPr>
            <p:cNvPr id="37" name="Straight Connector 36"/>
            <p:cNvCxnSpPr/>
            <p:nvPr/>
          </p:nvCxnSpPr>
          <p:spPr>
            <a:xfrm rot="4980000">
              <a:off x="7306673" y="1392870"/>
              <a:ext cx="228601" cy="31521"/>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7124351" y="838200"/>
              <a:ext cx="495649" cy="461665"/>
            </a:xfrm>
            <a:prstGeom prst="rect">
              <a:avLst/>
            </a:prstGeom>
            <a:solidFill>
              <a:schemeClr val="bg1"/>
            </a:solidFill>
            <a:ln w="25400">
              <a:solidFill>
                <a:schemeClr val="tx1"/>
              </a:solidFill>
            </a:ln>
          </p:spPr>
          <p:txBody>
            <a:bodyPr wrap="none" rtlCol="0">
              <a:spAutoFit/>
            </a:bodyPr>
            <a:lstStyle/>
            <a:p>
              <a:r>
                <a:rPr lang="en-US" sz="2400" b="1" dirty="0" smtClean="0"/>
                <a:t>50</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1" nodeType="withEffect">
                                  <p:stCondLst>
                                    <p:cond delay="0"/>
                                  </p:stCondLst>
                                  <p:childTnLst>
                                    <p:anim calcmode="lin" valueType="num">
                                      <p:cBhvr>
                                        <p:cTn id="6" dur="500"/>
                                        <p:tgtEl>
                                          <p:spTgt spid="12"/>
                                        </p:tgtEl>
                                        <p:attrNameLst>
                                          <p:attrName>ppt_w</p:attrName>
                                        </p:attrNameLst>
                                      </p:cBhvr>
                                      <p:tavLst>
                                        <p:tav tm="0">
                                          <p:val>
                                            <p:strVal val="ppt_w"/>
                                          </p:val>
                                        </p:tav>
                                        <p:tav tm="100000">
                                          <p:val>
                                            <p:fltVal val="0"/>
                                          </p:val>
                                        </p:tav>
                                      </p:tavLst>
                                    </p:anim>
                                    <p:anim calcmode="lin" valueType="num">
                                      <p:cBhvr>
                                        <p:cTn id="7" dur="500"/>
                                        <p:tgtEl>
                                          <p:spTgt spid="12"/>
                                        </p:tgtEl>
                                        <p:attrNameLst>
                                          <p:attrName>ppt_h</p:attrName>
                                        </p:attrNameLst>
                                      </p:cBhvr>
                                      <p:tavLst>
                                        <p:tav tm="0">
                                          <p:val>
                                            <p:strVal val="ppt_h"/>
                                          </p:val>
                                        </p:tav>
                                        <p:tav tm="100000">
                                          <p:val>
                                            <p:fltVal val="0"/>
                                          </p:val>
                                        </p:tav>
                                      </p:tavLst>
                                    </p:anim>
                                    <p:anim calcmode="lin" valueType="num">
                                      <p:cBhvr>
                                        <p:cTn id="8" dur="500"/>
                                        <p:tgtEl>
                                          <p:spTgt spid="12"/>
                                        </p:tgtEl>
                                        <p:attrNameLst>
                                          <p:attrName>style.rotation</p:attrName>
                                        </p:attrNameLst>
                                      </p:cBhvr>
                                      <p:tavLst>
                                        <p:tav tm="0">
                                          <p:val>
                                            <p:fltVal val="0"/>
                                          </p:val>
                                        </p:tav>
                                        <p:tav tm="100000">
                                          <p:val>
                                            <p:fltVal val="360"/>
                                          </p:val>
                                        </p:tav>
                                      </p:tavLst>
                                    </p:anim>
                                    <p:animEffect transition="out" filter="fade">
                                      <p:cBhvr>
                                        <p:cTn id="9" dur="500"/>
                                        <p:tgtEl>
                                          <p:spTgt spid="12"/>
                                        </p:tgtEl>
                                      </p:cBhvr>
                                    </p:animEffect>
                                    <p:set>
                                      <p:cBhvr>
                                        <p:cTn id="10" dur="1" fill="hold">
                                          <p:stCondLst>
                                            <p:cond delay="499"/>
                                          </p:stCondLst>
                                        </p:cTn>
                                        <p:tgtEl>
                                          <p:spTgt spid="12"/>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 calcmode="lin" valueType="num">
                                      <p:cBhvr>
                                        <p:cTn id="15" dur="500" fill="hold"/>
                                        <p:tgtEl>
                                          <p:spTgt spid="13"/>
                                        </p:tgtEl>
                                        <p:attrNameLst>
                                          <p:attrName>style.rotation</p:attrName>
                                        </p:attrNameLst>
                                      </p:cBhvr>
                                      <p:tavLst>
                                        <p:tav tm="0">
                                          <p:val>
                                            <p:fltVal val="360"/>
                                          </p:val>
                                        </p:tav>
                                        <p:tav tm="100000">
                                          <p:val>
                                            <p:fltVal val="0"/>
                                          </p:val>
                                        </p:tav>
                                      </p:tavLst>
                                    </p:anim>
                                    <p:animEffect transition="in" filter="fade">
                                      <p:cBhvr>
                                        <p:cTn id="16" dur="500"/>
                                        <p:tgtEl>
                                          <p:spTgt spid="13"/>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20">
                                            <p:txEl>
                                              <p:pRg st="1" end="1"/>
                                            </p:txEl>
                                          </p:spTgt>
                                        </p:tgtEl>
                                        <p:attrNameLst>
                                          <p:attrName>style.visibility</p:attrName>
                                        </p:attrNameLst>
                                      </p:cBhvr>
                                      <p:to>
                                        <p:strVal val="visible"/>
                                      </p:to>
                                    </p:set>
                                    <p:animEffect transition="in" filter="wipe(left)">
                                      <p:cBhvr>
                                        <p:cTn id="20" dur="1000"/>
                                        <p:tgtEl>
                                          <p:spTgt spid="20">
                                            <p:txEl>
                                              <p:pRg st="1" end="1"/>
                                            </p:txEl>
                                          </p:spTgt>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0">
                                            <p:txEl>
                                              <p:pRg st="2" end="2"/>
                                            </p:txEl>
                                          </p:spTgt>
                                        </p:tgtEl>
                                        <p:attrNameLst>
                                          <p:attrName>style.visibility</p:attrName>
                                        </p:attrNameLst>
                                      </p:cBhvr>
                                      <p:to>
                                        <p:strVal val="visible"/>
                                      </p:to>
                                    </p:set>
                                    <p:animEffect transition="in" filter="wipe(left)">
                                      <p:cBhvr>
                                        <p:cTn id="29" dur="1000"/>
                                        <p:tgtEl>
                                          <p:spTgt spid="20">
                                            <p:txEl>
                                              <p:pRg st="2" end="2"/>
                                            </p:txEl>
                                          </p:spTgt>
                                        </p:tgtEl>
                                      </p:cBhvr>
                                    </p:animEffect>
                                  </p:childTnLst>
                                </p:cTn>
                              </p:par>
                            </p:childTnLst>
                          </p:cTn>
                        </p:par>
                        <p:par>
                          <p:cTn id="30" fill="hold">
                            <p:stCondLst>
                              <p:cond delay="1000"/>
                            </p:stCondLst>
                            <p:childTnLst>
                              <p:par>
                                <p:cTn id="31" presetID="10"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childTnLst>
                                </p:cTn>
                              </p:par>
                            </p:childTnLst>
                          </p:cTn>
                        </p:par>
                      </p:childTnLst>
                    </p:cTn>
                  </p:par>
                  <p:par>
                    <p:cTn id="34" fill="hold">
                      <p:stCondLst>
                        <p:cond delay="indefinite"/>
                      </p:stCondLst>
                      <p:childTnLst>
                        <p:par>
                          <p:cTn id="35" fill="hold">
                            <p:stCondLst>
                              <p:cond delay="0"/>
                            </p:stCondLst>
                            <p:childTnLst>
                              <p:par>
                                <p:cTn id="36" presetID="49" presetClass="exit" presetSubtype="0" accel="100000" fill="hold" grpId="1" nodeType="clickEffect">
                                  <p:stCondLst>
                                    <p:cond delay="0"/>
                                  </p:stCondLst>
                                  <p:childTnLst>
                                    <p:anim calcmode="lin" valueType="num">
                                      <p:cBhvr>
                                        <p:cTn id="37" dur="500"/>
                                        <p:tgtEl>
                                          <p:spTgt spid="13"/>
                                        </p:tgtEl>
                                        <p:attrNameLst>
                                          <p:attrName>ppt_w</p:attrName>
                                        </p:attrNameLst>
                                      </p:cBhvr>
                                      <p:tavLst>
                                        <p:tav tm="0">
                                          <p:val>
                                            <p:strVal val="ppt_w"/>
                                          </p:val>
                                        </p:tav>
                                        <p:tav tm="100000">
                                          <p:val>
                                            <p:fltVal val="0"/>
                                          </p:val>
                                        </p:tav>
                                      </p:tavLst>
                                    </p:anim>
                                    <p:anim calcmode="lin" valueType="num">
                                      <p:cBhvr>
                                        <p:cTn id="38" dur="500"/>
                                        <p:tgtEl>
                                          <p:spTgt spid="13"/>
                                        </p:tgtEl>
                                        <p:attrNameLst>
                                          <p:attrName>ppt_h</p:attrName>
                                        </p:attrNameLst>
                                      </p:cBhvr>
                                      <p:tavLst>
                                        <p:tav tm="0">
                                          <p:val>
                                            <p:strVal val="ppt_h"/>
                                          </p:val>
                                        </p:tav>
                                        <p:tav tm="100000">
                                          <p:val>
                                            <p:fltVal val="0"/>
                                          </p:val>
                                        </p:tav>
                                      </p:tavLst>
                                    </p:anim>
                                    <p:anim calcmode="lin" valueType="num">
                                      <p:cBhvr>
                                        <p:cTn id="39" dur="500"/>
                                        <p:tgtEl>
                                          <p:spTgt spid="13"/>
                                        </p:tgtEl>
                                        <p:attrNameLst>
                                          <p:attrName>style.rotation</p:attrName>
                                        </p:attrNameLst>
                                      </p:cBhvr>
                                      <p:tavLst>
                                        <p:tav tm="0">
                                          <p:val>
                                            <p:fltVal val="0"/>
                                          </p:val>
                                        </p:tav>
                                        <p:tav tm="100000">
                                          <p:val>
                                            <p:fltVal val="360"/>
                                          </p:val>
                                        </p:tav>
                                      </p:tavLst>
                                    </p:anim>
                                    <p:animEffect transition="out" filter="fade">
                                      <p:cBhvr>
                                        <p:cTn id="40" dur="500"/>
                                        <p:tgtEl>
                                          <p:spTgt spid="13"/>
                                        </p:tgtEl>
                                      </p:cBhvr>
                                    </p:animEffect>
                                    <p:set>
                                      <p:cBhvr>
                                        <p:cTn id="41" dur="1" fill="hold">
                                          <p:stCondLst>
                                            <p:cond delay="499"/>
                                          </p:stCondLst>
                                        </p:cTn>
                                        <p:tgtEl>
                                          <p:spTgt spid="13"/>
                                        </p:tgtEl>
                                        <p:attrNameLst>
                                          <p:attrName>style.visibility</p:attrName>
                                        </p:attrNameLst>
                                      </p:cBhvr>
                                      <p:to>
                                        <p:strVal val="hidden"/>
                                      </p:to>
                                    </p:set>
                                  </p:childTnLst>
                                </p:cTn>
                              </p:par>
                              <p:par>
                                <p:cTn id="42" presetID="49" presetClass="entr" presetSubtype="0"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500" fill="hold"/>
                                        <p:tgtEl>
                                          <p:spTgt spid="14"/>
                                        </p:tgtEl>
                                        <p:attrNameLst>
                                          <p:attrName>ppt_w</p:attrName>
                                        </p:attrNameLst>
                                      </p:cBhvr>
                                      <p:tavLst>
                                        <p:tav tm="0">
                                          <p:val>
                                            <p:fltVal val="0"/>
                                          </p:val>
                                        </p:tav>
                                        <p:tav tm="100000">
                                          <p:val>
                                            <p:strVal val="#ppt_w"/>
                                          </p:val>
                                        </p:tav>
                                      </p:tavLst>
                                    </p:anim>
                                    <p:anim calcmode="lin" valueType="num">
                                      <p:cBhvr>
                                        <p:cTn id="45" dur="500" fill="hold"/>
                                        <p:tgtEl>
                                          <p:spTgt spid="14"/>
                                        </p:tgtEl>
                                        <p:attrNameLst>
                                          <p:attrName>ppt_h</p:attrName>
                                        </p:attrNameLst>
                                      </p:cBhvr>
                                      <p:tavLst>
                                        <p:tav tm="0">
                                          <p:val>
                                            <p:fltVal val="0"/>
                                          </p:val>
                                        </p:tav>
                                        <p:tav tm="100000">
                                          <p:val>
                                            <p:strVal val="#ppt_h"/>
                                          </p:val>
                                        </p:tav>
                                      </p:tavLst>
                                    </p:anim>
                                    <p:anim calcmode="lin" valueType="num">
                                      <p:cBhvr>
                                        <p:cTn id="46" dur="500" fill="hold"/>
                                        <p:tgtEl>
                                          <p:spTgt spid="14"/>
                                        </p:tgtEl>
                                        <p:attrNameLst>
                                          <p:attrName>style.rotation</p:attrName>
                                        </p:attrNameLst>
                                      </p:cBhvr>
                                      <p:tavLst>
                                        <p:tav tm="0">
                                          <p:val>
                                            <p:fltVal val="360"/>
                                          </p:val>
                                        </p:tav>
                                        <p:tav tm="100000">
                                          <p:val>
                                            <p:fltVal val="0"/>
                                          </p:val>
                                        </p:tav>
                                      </p:tavLst>
                                    </p:anim>
                                    <p:animEffect transition="in" filter="fade">
                                      <p:cBhvr>
                                        <p:cTn id="47" dur="500"/>
                                        <p:tgtEl>
                                          <p:spTgt spid="14"/>
                                        </p:tgtEl>
                                      </p:cBhvr>
                                    </p:animEffect>
                                  </p:childTnLst>
                                </p:cTn>
                              </p:par>
                            </p:childTnLst>
                          </p:cTn>
                        </p:par>
                        <p:par>
                          <p:cTn id="48" fill="hold">
                            <p:stCondLst>
                              <p:cond delay="500"/>
                            </p:stCondLst>
                            <p:childTnLst>
                              <p:par>
                                <p:cTn id="49" presetID="49" presetClass="exit" presetSubtype="0" accel="100000" fill="hold" grpId="1" nodeType="afterEffect">
                                  <p:stCondLst>
                                    <p:cond delay="0"/>
                                  </p:stCondLst>
                                  <p:childTnLst>
                                    <p:anim calcmode="lin" valueType="num">
                                      <p:cBhvr>
                                        <p:cTn id="50" dur="500"/>
                                        <p:tgtEl>
                                          <p:spTgt spid="14"/>
                                        </p:tgtEl>
                                        <p:attrNameLst>
                                          <p:attrName>ppt_w</p:attrName>
                                        </p:attrNameLst>
                                      </p:cBhvr>
                                      <p:tavLst>
                                        <p:tav tm="0">
                                          <p:val>
                                            <p:strVal val="ppt_w"/>
                                          </p:val>
                                        </p:tav>
                                        <p:tav tm="100000">
                                          <p:val>
                                            <p:fltVal val="0"/>
                                          </p:val>
                                        </p:tav>
                                      </p:tavLst>
                                    </p:anim>
                                    <p:anim calcmode="lin" valueType="num">
                                      <p:cBhvr>
                                        <p:cTn id="51" dur="500"/>
                                        <p:tgtEl>
                                          <p:spTgt spid="14"/>
                                        </p:tgtEl>
                                        <p:attrNameLst>
                                          <p:attrName>ppt_h</p:attrName>
                                        </p:attrNameLst>
                                      </p:cBhvr>
                                      <p:tavLst>
                                        <p:tav tm="0">
                                          <p:val>
                                            <p:strVal val="ppt_h"/>
                                          </p:val>
                                        </p:tav>
                                        <p:tav tm="100000">
                                          <p:val>
                                            <p:fltVal val="0"/>
                                          </p:val>
                                        </p:tav>
                                      </p:tavLst>
                                    </p:anim>
                                    <p:anim calcmode="lin" valueType="num">
                                      <p:cBhvr>
                                        <p:cTn id="52" dur="500"/>
                                        <p:tgtEl>
                                          <p:spTgt spid="14"/>
                                        </p:tgtEl>
                                        <p:attrNameLst>
                                          <p:attrName>style.rotation</p:attrName>
                                        </p:attrNameLst>
                                      </p:cBhvr>
                                      <p:tavLst>
                                        <p:tav tm="0">
                                          <p:val>
                                            <p:fltVal val="0"/>
                                          </p:val>
                                        </p:tav>
                                        <p:tav tm="100000">
                                          <p:val>
                                            <p:fltVal val="360"/>
                                          </p:val>
                                        </p:tav>
                                      </p:tavLst>
                                    </p:anim>
                                    <p:animEffect transition="out" filter="fade">
                                      <p:cBhvr>
                                        <p:cTn id="53" dur="500"/>
                                        <p:tgtEl>
                                          <p:spTgt spid="14"/>
                                        </p:tgtEl>
                                      </p:cBhvr>
                                    </p:animEffect>
                                    <p:set>
                                      <p:cBhvr>
                                        <p:cTn id="54" dur="1" fill="hold">
                                          <p:stCondLst>
                                            <p:cond delay="499"/>
                                          </p:stCondLst>
                                        </p:cTn>
                                        <p:tgtEl>
                                          <p:spTgt spid="14"/>
                                        </p:tgtEl>
                                        <p:attrNameLst>
                                          <p:attrName>style.visibility</p:attrName>
                                        </p:attrNameLst>
                                      </p:cBhvr>
                                      <p:to>
                                        <p:strVal val="hidden"/>
                                      </p:to>
                                    </p:set>
                                  </p:childTnLst>
                                </p:cTn>
                              </p:par>
                              <p:par>
                                <p:cTn id="55" presetID="49" presetClass="entr" presetSubtype="0" decel="100000"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p:cTn id="57" dur="500" fill="hold"/>
                                        <p:tgtEl>
                                          <p:spTgt spid="15"/>
                                        </p:tgtEl>
                                        <p:attrNameLst>
                                          <p:attrName>ppt_w</p:attrName>
                                        </p:attrNameLst>
                                      </p:cBhvr>
                                      <p:tavLst>
                                        <p:tav tm="0">
                                          <p:val>
                                            <p:fltVal val="0"/>
                                          </p:val>
                                        </p:tav>
                                        <p:tav tm="100000">
                                          <p:val>
                                            <p:strVal val="#ppt_w"/>
                                          </p:val>
                                        </p:tav>
                                      </p:tavLst>
                                    </p:anim>
                                    <p:anim calcmode="lin" valueType="num">
                                      <p:cBhvr>
                                        <p:cTn id="58" dur="500" fill="hold"/>
                                        <p:tgtEl>
                                          <p:spTgt spid="15"/>
                                        </p:tgtEl>
                                        <p:attrNameLst>
                                          <p:attrName>ppt_h</p:attrName>
                                        </p:attrNameLst>
                                      </p:cBhvr>
                                      <p:tavLst>
                                        <p:tav tm="0">
                                          <p:val>
                                            <p:fltVal val="0"/>
                                          </p:val>
                                        </p:tav>
                                        <p:tav tm="100000">
                                          <p:val>
                                            <p:strVal val="#ppt_h"/>
                                          </p:val>
                                        </p:tav>
                                      </p:tavLst>
                                    </p:anim>
                                    <p:anim calcmode="lin" valueType="num">
                                      <p:cBhvr>
                                        <p:cTn id="59" dur="500" fill="hold"/>
                                        <p:tgtEl>
                                          <p:spTgt spid="15"/>
                                        </p:tgtEl>
                                        <p:attrNameLst>
                                          <p:attrName>style.rotation</p:attrName>
                                        </p:attrNameLst>
                                      </p:cBhvr>
                                      <p:tavLst>
                                        <p:tav tm="0">
                                          <p:val>
                                            <p:fltVal val="360"/>
                                          </p:val>
                                        </p:tav>
                                        <p:tav tm="100000">
                                          <p:val>
                                            <p:fltVal val="0"/>
                                          </p:val>
                                        </p:tav>
                                      </p:tavLst>
                                    </p:anim>
                                    <p:animEffect transition="in" filter="fade">
                                      <p:cBhvr>
                                        <p:cTn id="60" dur="500"/>
                                        <p:tgtEl>
                                          <p:spTgt spid="15"/>
                                        </p:tgtEl>
                                      </p:cBhvr>
                                    </p:animEffect>
                                  </p:childTnLst>
                                </p:cTn>
                              </p:par>
                            </p:childTnLst>
                          </p:cTn>
                        </p:par>
                        <p:par>
                          <p:cTn id="61" fill="hold">
                            <p:stCondLst>
                              <p:cond delay="1000"/>
                            </p:stCondLst>
                            <p:childTnLst>
                              <p:par>
                                <p:cTn id="62" presetID="49" presetClass="exit" presetSubtype="0" accel="100000" fill="hold" grpId="1" nodeType="afterEffect">
                                  <p:stCondLst>
                                    <p:cond delay="0"/>
                                  </p:stCondLst>
                                  <p:childTnLst>
                                    <p:anim calcmode="lin" valueType="num">
                                      <p:cBhvr>
                                        <p:cTn id="63" dur="500"/>
                                        <p:tgtEl>
                                          <p:spTgt spid="15"/>
                                        </p:tgtEl>
                                        <p:attrNameLst>
                                          <p:attrName>ppt_w</p:attrName>
                                        </p:attrNameLst>
                                      </p:cBhvr>
                                      <p:tavLst>
                                        <p:tav tm="0">
                                          <p:val>
                                            <p:strVal val="ppt_w"/>
                                          </p:val>
                                        </p:tav>
                                        <p:tav tm="100000">
                                          <p:val>
                                            <p:fltVal val="0"/>
                                          </p:val>
                                        </p:tav>
                                      </p:tavLst>
                                    </p:anim>
                                    <p:anim calcmode="lin" valueType="num">
                                      <p:cBhvr>
                                        <p:cTn id="64" dur="500"/>
                                        <p:tgtEl>
                                          <p:spTgt spid="15"/>
                                        </p:tgtEl>
                                        <p:attrNameLst>
                                          <p:attrName>ppt_h</p:attrName>
                                        </p:attrNameLst>
                                      </p:cBhvr>
                                      <p:tavLst>
                                        <p:tav tm="0">
                                          <p:val>
                                            <p:strVal val="ppt_h"/>
                                          </p:val>
                                        </p:tav>
                                        <p:tav tm="100000">
                                          <p:val>
                                            <p:fltVal val="0"/>
                                          </p:val>
                                        </p:tav>
                                      </p:tavLst>
                                    </p:anim>
                                    <p:anim calcmode="lin" valueType="num">
                                      <p:cBhvr>
                                        <p:cTn id="65" dur="500"/>
                                        <p:tgtEl>
                                          <p:spTgt spid="15"/>
                                        </p:tgtEl>
                                        <p:attrNameLst>
                                          <p:attrName>style.rotation</p:attrName>
                                        </p:attrNameLst>
                                      </p:cBhvr>
                                      <p:tavLst>
                                        <p:tav tm="0">
                                          <p:val>
                                            <p:fltVal val="0"/>
                                          </p:val>
                                        </p:tav>
                                        <p:tav tm="100000">
                                          <p:val>
                                            <p:fltVal val="360"/>
                                          </p:val>
                                        </p:tav>
                                      </p:tavLst>
                                    </p:anim>
                                    <p:animEffect transition="out" filter="fad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49" presetClass="entr" presetSubtype="0" decel="10000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 calcmode="lin" valueType="num">
                                      <p:cBhvr>
                                        <p:cTn id="70" dur="500" fill="hold"/>
                                        <p:tgtEl>
                                          <p:spTgt spid="16"/>
                                        </p:tgtEl>
                                        <p:attrNameLst>
                                          <p:attrName>ppt_w</p:attrName>
                                        </p:attrNameLst>
                                      </p:cBhvr>
                                      <p:tavLst>
                                        <p:tav tm="0">
                                          <p:val>
                                            <p:fltVal val="0"/>
                                          </p:val>
                                        </p:tav>
                                        <p:tav tm="100000">
                                          <p:val>
                                            <p:strVal val="#ppt_w"/>
                                          </p:val>
                                        </p:tav>
                                      </p:tavLst>
                                    </p:anim>
                                    <p:anim calcmode="lin" valueType="num">
                                      <p:cBhvr>
                                        <p:cTn id="71" dur="500" fill="hold"/>
                                        <p:tgtEl>
                                          <p:spTgt spid="16"/>
                                        </p:tgtEl>
                                        <p:attrNameLst>
                                          <p:attrName>ppt_h</p:attrName>
                                        </p:attrNameLst>
                                      </p:cBhvr>
                                      <p:tavLst>
                                        <p:tav tm="0">
                                          <p:val>
                                            <p:fltVal val="0"/>
                                          </p:val>
                                        </p:tav>
                                        <p:tav tm="100000">
                                          <p:val>
                                            <p:strVal val="#ppt_h"/>
                                          </p:val>
                                        </p:tav>
                                      </p:tavLst>
                                    </p:anim>
                                    <p:anim calcmode="lin" valueType="num">
                                      <p:cBhvr>
                                        <p:cTn id="72" dur="500" fill="hold"/>
                                        <p:tgtEl>
                                          <p:spTgt spid="16"/>
                                        </p:tgtEl>
                                        <p:attrNameLst>
                                          <p:attrName>style.rotation</p:attrName>
                                        </p:attrNameLst>
                                      </p:cBhvr>
                                      <p:tavLst>
                                        <p:tav tm="0">
                                          <p:val>
                                            <p:fltVal val="360"/>
                                          </p:val>
                                        </p:tav>
                                        <p:tav tm="100000">
                                          <p:val>
                                            <p:fltVal val="0"/>
                                          </p:val>
                                        </p:tav>
                                      </p:tavLst>
                                    </p:anim>
                                    <p:animEffect transition="in" filter="fade">
                                      <p:cBhvr>
                                        <p:cTn id="73" dur="500"/>
                                        <p:tgtEl>
                                          <p:spTgt spid="16"/>
                                        </p:tgtEl>
                                      </p:cBhvr>
                                    </p:animEffect>
                                  </p:childTnLst>
                                </p:cTn>
                              </p:par>
                            </p:childTnLst>
                          </p:cTn>
                        </p:par>
                        <p:par>
                          <p:cTn id="74" fill="hold">
                            <p:stCondLst>
                              <p:cond delay="1500"/>
                            </p:stCondLst>
                            <p:childTnLst>
                              <p:par>
                                <p:cTn id="75" presetID="22" presetClass="entr" presetSubtype="8" fill="hold" nodeType="afterEffect">
                                  <p:stCondLst>
                                    <p:cond delay="0"/>
                                  </p:stCondLst>
                                  <p:childTnLst>
                                    <p:set>
                                      <p:cBhvr>
                                        <p:cTn id="76" dur="1" fill="hold">
                                          <p:stCondLst>
                                            <p:cond delay="0"/>
                                          </p:stCondLst>
                                        </p:cTn>
                                        <p:tgtEl>
                                          <p:spTgt spid="20">
                                            <p:txEl>
                                              <p:pRg st="3" end="3"/>
                                            </p:txEl>
                                          </p:spTgt>
                                        </p:tgtEl>
                                        <p:attrNameLst>
                                          <p:attrName>style.visibility</p:attrName>
                                        </p:attrNameLst>
                                      </p:cBhvr>
                                      <p:to>
                                        <p:strVal val="visible"/>
                                      </p:to>
                                    </p:set>
                                    <p:animEffect transition="in" filter="wipe(left)">
                                      <p:cBhvr>
                                        <p:cTn id="77" dur="1000"/>
                                        <p:tgtEl>
                                          <p:spTgt spid="20">
                                            <p:txEl>
                                              <p:pRg st="3" end="3"/>
                                            </p:txEl>
                                          </p:spTgt>
                                        </p:tgtEl>
                                      </p:cBhvr>
                                    </p:animEffect>
                                  </p:childTnLst>
                                </p:cTn>
                              </p:par>
                            </p:childTnLst>
                          </p:cTn>
                        </p:par>
                        <p:par>
                          <p:cTn id="78" fill="hold">
                            <p:stCondLst>
                              <p:cond delay="2500"/>
                            </p:stCondLst>
                            <p:childTnLst>
                              <p:par>
                                <p:cTn id="79" presetID="22" presetClass="entr" presetSubtype="4" fill="hold" nodeType="after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wipe(down)">
                                      <p:cBhvr>
                                        <p:cTn id="81" dur="1000"/>
                                        <p:tgtEl>
                                          <p:spTgt spid="28"/>
                                        </p:tgtEl>
                                      </p:cBhvr>
                                    </p:animEffect>
                                  </p:childTnLst>
                                </p:cTn>
                              </p:par>
                            </p:childTnLst>
                          </p:cTn>
                        </p:par>
                      </p:childTnLst>
                    </p:cTn>
                  </p:par>
                  <p:par>
                    <p:cTn id="82" fill="hold">
                      <p:stCondLst>
                        <p:cond delay="indefinite"/>
                      </p:stCondLst>
                      <p:childTnLst>
                        <p:par>
                          <p:cTn id="83" fill="hold">
                            <p:stCondLst>
                              <p:cond delay="0"/>
                            </p:stCondLst>
                            <p:childTnLst>
                              <p:par>
                                <p:cTn id="84" presetID="49" presetClass="exit" presetSubtype="0" accel="100000" fill="hold" grpId="1" nodeType="clickEffect">
                                  <p:stCondLst>
                                    <p:cond delay="0"/>
                                  </p:stCondLst>
                                  <p:childTnLst>
                                    <p:anim calcmode="lin" valueType="num">
                                      <p:cBhvr>
                                        <p:cTn id="85" dur="500"/>
                                        <p:tgtEl>
                                          <p:spTgt spid="16"/>
                                        </p:tgtEl>
                                        <p:attrNameLst>
                                          <p:attrName>ppt_w</p:attrName>
                                        </p:attrNameLst>
                                      </p:cBhvr>
                                      <p:tavLst>
                                        <p:tav tm="0">
                                          <p:val>
                                            <p:strVal val="ppt_w"/>
                                          </p:val>
                                        </p:tav>
                                        <p:tav tm="100000">
                                          <p:val>
                                            <p:fltVal val="0"/>
                                          </p:val>
                                        </p:tav>
                                      </p:tavLst>
                                    </p:anim>
                                    <p:anim calcmode="lin" valueType="num">
                                      <p:cBhvr>
                                        <p:cTn id="86" dur="500"/>
                                        <p:tgtEl>
                                          <p:spTgt spid="16"/>
                                        </p:tgtEl>
                                        <p:attrNameLst>
                                          <p:attrName>ppt_h</p:attrName>
                                        </p:attrNameLst>
                                      </p:cBhvr>
                                      <p:tavLst>
                                        <p:tav tm="0">
                                          <p:val>
                                            <p:strVal val="ppt_h"/>
                                          </p:val>
                                        </p:tav>
                                        <p:tav tm="100000">
                                          <p:val>
                                            <p:fltVal val="0"/>
                                          </p:val>
                                        </p:tav>
                                      </p:tavLst>
                                    </p:anim>
                                    <p:anim calcmode="lin" valueType="num">
                                      <p:cBhvr>
                                        <p:cTn id="87" dur="500"/>
                                        <p:tgtEl>
                                          <p:spTgt spid="16"/>
                                        </p:tgtEl>
                                        <p:attrNameLst>
                                          <p:attrName>style.rotation</p:attrName>
                                        </p:attrNameLst>
                                      </p:cBhvr>
                                      <p:tavLst>
                                        <p:tav tm="0">
                                          <p:val>
                                            <p:fltVal val="0"/>
                                          </p:val>
                                        </p:tav>
                                        <p:tav tm="100000">
                                          <p:val>
                                            <p:fltVal val="360"/>
                                          </p:val>
                                        </p:tav>
                                      </p:tavLst>
                                    </p:anim>
                                    <p:animEffect transition="out" filter="fade">
                                      <p:cBhvr>
                                        <p:cTn id="88" dur="500"/>
                                        <p:tgtEl>
                                          <p:spTgt spid="16"/>
                                        </p:tgtEl>
                                      </p:cBhvr>
                                    </p:animEffect>
                                    <p:set>
                                      <p:cBhvr>
                                        <p:cTn id="89" dur="1" fill="hold">
                                          <p:stCondLst>
                                            <p:cond delay="499"/>
                                          </p:stCondLst>
                                        </p:cTn>
                                        <p:tgtEl>
                                          <p:spTgt spid="16"/>
                                        </p:tgtEl>
                                        <p:attrNameLst>
                                          <p:attrName>style.visibility</p:attrName>
                                        </p:attrNameLst>
                                      </p:cBhvr>
                                      <p:to>
                                        <p:strVal val="hidden"/>
                                      </p:to>
                                    </p:set>
                                  </p:childTnLst>
                                </p:cTn>
                              </p:par>
                              <p:par>
                                <p:cTn id="90" presetID="49" presetClass="entr" presetSubtype="0" decel="10000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 calcmode="lin" valueType="num">
                                      <p:cBhvr>
                                        <p:cTn id="94" dur="500" fill="hold"/>
                                        <p:tgtEl>
                                          <p:spTgt spid="17"/>
                                        </p:tgtEl>
                                        <p:attrNameLst>
                                          <p:attrName>style.rotation</p:attrName>
                                        </p:attrNameLst>
                                      </p:cBhvr>
                                      <p:tavLst>
                                        <p:tav tm="0">
                                          <p:val>
                                            <p:fltVal val="360"/>
                                          </p:val>
                                        </p:tav>
                                        <p:tav tm="100000">
                                          <p:val>
                                            <p:fltVal val="0"/>
                                          </p:val>
                                        </p:tav>
                                      </p:tavLst>
                                    </p:anim>
                                    <p:animEffect transition="in" filter="fade">
                                      <p:cBhvr>
                                        <p:cTn id="95" dur="500"/>
                                        <p:tgtEl>
                                          <p:spTgt spid="17"/>
                                        </p:tgtEl>
                                      </p:cBhvr>
                                    </p:animEffect>
                                  </p:childTnLst>
                                </p:cTn>
                              </p:par>
                            </p:childTnLst>
                          </p:cTn>
                        </p:par>
                        <p:par>
                          <p:cTn id="96" fill="hold">
                            <p:stCondLst>
                              <p:cond delay="500"/>
                            </p:stCondLst>
                            <p:childTnLst>
                              <p:par>
                                <p:cTn id="97" presetID="49" presetClass="exit" presetSubtype="0" accel="100000" fill="hold" grpId="1" nodeType="afterEffect">
                                  <p:stCondLst>
                                    <p:cond delay="0"/>
                                  </p:stCondLst>
                                  <p:childTnLst>
                                    <p:anim calcmode="lin" valueType="num">
                                      <p:cBhvr>
                                        <p:cTn id="98" dur="500"/>
                                        <p:tgtEl>
                                          <p:spTgt spid="17"/>
                                        </p:tgtEl>
                                        <p:attrNameLst>
                                          <p:attrName>ppt_w</p:attrName>
                                        </p:attrNameLst>
                                      </p:cBhvr>
                                      <p:tavLst>
                                        <p:tav tm="0">
                                          <p:val>
                                            <p:strVal val="ppt_w"/>
                                          </p:val>
                                        </p:tav>
                                        <p:tav tm="100000">
                                          <p:val>
                                            <p:fltVal val="0"/>
                                          </p:val>
                                        </p:tav>
                                      </p:tavLst>
                                    </p:anim>
                                    <p:anim calcmode="lin" valueType="num">
                                      <p:cBhvr>
                                        <p:cTn id="99" dur="500"/>
                                        <p:tgtEl>
                                          <p:spTgt spid="17"/>
                                        </p:tgtEl>
                                        <p:attrNameLst>
                                          <p:attrName>ppt_h</p:attrName>
                                        </p:attrNameLst>
                                      </p:cBhvr>
                                      <p:tavLst>
                                        <p:tav tm="0">
                                          <p:val>
                                            <p:strVal val="ppt_h"/>
                                          </p:val>
                                        </p:tav>
                                        <p:tav tm="100000">
                                          <p:val>
                                            <p:fltVal val="0"/>
                                          </p:val>
                                        </p:tav>
                                      </p:tavLst>
                                    </p:anim>
                                    <p:anim calcmode="lin" valueType="num">
                                      <p:cBhvr>
                                        <p:cTn id="100" dur="500"/>
                                        <p:tgtEl>
                                          <p:spTgt spid="17"/>
                                        </p:tgtEl>
                                        <p:attrNameLst>
                                          <p:attrName>style.rotation</p:attrName>
                                        </p:attrNameLst>
                                      </p:cBhvr>
                                      <p:tavLst>
                                        <p:tav tm="0">
                                          <p:val>
                                            <p:fltVal val="0"/>
                                          </p:val>
                                        </p:tav>
                                        <p:tav tm="100000">
                                          <p:val>
                                            <p:fltVal val="360"/>
                                          </p:val>
                                        </p:tav>
                                      </p:tavLst>
                                    </p:anim>
                                    <p:animEffect transition="out" filter="fade">
                                      <p:cBhvr>
                                        <p:cTn id="101" dur="500"/>
                                        <p:tgtEl>
                                          <p:spTgt spid="17"/>
                                        </p:tgtEl>
                                      </p:cBhvr>
                                    </p:animEffect>
                                    <p:set>
                                      <p:cBhvr>
                                        <p:cTn id="102" dur="1" fill="hold">
                                          <p:stCondLst>
                                            <p:cond delay="499"/>
                                          </p:stCondLst>
                                        </p:cTn>
                                        <p:tgtEl>
                                          <p:spTgt spid="17"/>
                                        </p:tgtEl>
                                        <p:attrNameLst>
                                          <p:attrName>style.visibility</p:attrName>
                                        </p:attrNameLst>
                                      </p:cBhvr>
                                      <p:to>
                                        <p:strVal val="hidden"/>
                                      </p:to>
                                    </p:set>
                                  </p:childTnLst>
                                </p:cTn>
                              </p:par>
                              <p:par>
                                <p:cTn id="103" presetID="49" presetClass="entr" presetSubtype="0" decel="100000" fill="hold" grpId="0" nodeType="withEffect">
                                  <p:stCondLst>
                                    <p:cond delay="0"/>
                                  </p:stCondLst>
                                  <p:childTnLst>
                                    <p:set>
                                      <p:cBhvr>
                                        <p:cTn id="104" dur="1" fill="hold">
                                          <p:stCondLst>
                                            <p:cond delay="0"/>
                                          </p:stCondLst>
                                        </p:cTn>
                                        <p:tgtEl>
                                          <p:spTgt spid="18"/>
                                        </p:tgtEl>
                                        <p:attrNameLst>
                                          <p:attrName>style.visibility</p:attrName>
                                        </p:attrNameLst>
                                      </p:cBhvr>
                                      <p:to>
                                        <p:strVal val="visible"/>
                                      </p:to>
                                    </p:set>
                                    <p:anim calcmode="lin" valueType="num">
                                      <p:cBhvr>
                                        <p:cTn id="105" dur="500" fill="hold"/>
                                        <p:tgtEl>
                                          <p:spTgt spid="18"/>
                                        </p:tgtEl>
                                        <p:attrNameLst>
                                          <p:attrName>ppt_w</p:attrName>
                                        </p:attrNameLst>
                                      </p:cBhvr>
                                      <p:tavLst>
                                        <p:tav tm="0">
                                          <p:val>
                                            <p:fltVal val="0"/>
                                          </p:val>
                                        </p:tav>
                                        <p:tav tm="100000">
                                          <p:val>
                                            <p:strVal val="#ppt_w"/>
                                          </p:val>
                                        </p:tav>
                                      </p:tavLst>
                                    </p:anim>
                                    <p:anim calcmode="lin" valueType="num">
                                      <p:cBhvr>
                                        <p:cTn id="106" dur="500" fill="hold"/>
                                        <p:tgtEl>
                                          <p:spTgt spid="18"/>
                                        </p:tgtEl>
                                        <p:attrNameLst>
                                          <p:attrName>ppt_h</p:attrName>
                                        </p:attrNameLst>
                                      </p:cBhvr>
                                      <p:tavLst>
                                        <p:tav tm="0">
                                          <p:val>
                                            <p:fltVal val="0"/>
                                          </p:val>
                                        </p:tav>
                                        <p:tav tm="100000">
                                          <p:val>
                                            <p:strVal val="#ppt_h"/>
                                          </p:val>
                                        </p:tav>
                                      </p:tavLst>
                                    </p:anim>
                                    <p:anim calcmode="lin" valueType="num">
                                      <p:cBhvr>
                                        <p:cTn id="107" dur="500" fill="hold"/>
                                        <p:tgtEl>
                                          <p:spTgt spid="18"/>
                                        </p:tgtEl>
                                        <p:attrNameLst>
                                          <p:attrName>style.rotation</p:attrName>
                                        </p:attrNameLst>
                                      </p:cBhvr>
                                      <p:tavLst>
                                        <p:tav tm="0">
                                          <p:val>
                                            <p:fltVal val="360"/>
                                          </p:val>
                                        </p:tav>
                                        <p:tav tm="100000">
                                          <p:val>
                                            <p:fltVal val="0"/>
                                          </p:val>
                                        </p:tav>
                                      </p:tavLst>
                                    </p:anim>
                                    <p:animEffect transition="in" filter="fade">
                                      <p:cBhvr>
                                        <p:cTn id="108" dur="500"/>
                                        <p:tgtEl>
                                          <p:spTgt spid="18"/>
                                        </p:tgtEl>
                                      </p:cBhvr>
                                    </p:animEffect>
                                  </p:childTnLst>
                                </p:cTn>
                              </p:par>
                            </p:childTnLst>
                          </p:cTn>
                        </p:par>
                        <p:par>
                          <p:cTn id="109" fill="hold">
                            <p:stCondLst>
                              <p:cond delay="1000"/>
                            </p:stCondLst>
                            <p:childTnLst>
                              <p:par>
                                <p:cTn id="110" presetID="49" presetClass="exit" presetSubtype="0" accel="100000" fill="hold" grpId="1" nodeType="afterEffect">
                                  <p:stCondLst>
                                    <p:cond delay="0"/>
                                  </p:stCondLst>
                                  <p:childTnLst>
                                    <p:anim calcmode="lin" valueType="num">
                                      <p:cBhvr>
                                        <p:cTn id="111" dur="500"/>
                                        <p:tgtEl>
                                          <p:spTgt spid="18"/>
                                        </p:tgtEl>
                                        <p:attrNameLst>
                                          <p:attrName>ppt_w</p:attrName>
                                        </p:attrNameLst>
                                      </p:cBhvr>
                                      <p:tavLst>
                                        <p:tav tm="0">
                                          <p:val>
                                            <p:strVal val="ppt_w"/>
                                          </p:val>
                                        </p:tav>
                                        <p:tav tm="100000">
                                          <p:val>
                                            <p:fltVal val="0"/>
                                          </p:val>
                                        </p:tav>
                                      </p:tavLst>
                                    </p:anim>
                                    <p:anim calcmode="lin" valueType="num">
                                      <p:cBhvr>
                                        <p:cTn id="112" dur="500"/>
                                        <p:tgtEl>
                                          <p:spTgt spid="18"/>
                                        </p:tgtEl>
                                        <p:attrNameLst>
                                          <p:attrName>ppt_h</p:attrName>
                                        </p:attrNameLst>
                                      </p:cBhvr>
                                      <p:tavLst>
                                        <p:tav tm="0">
                                          <p:val>
                                            <p:strVal val="ppt_h"/>
                                          </p:val>
                                        </p:tav>
                                        <p:tav tm="100000">
                                          <p:val>
                                            <p:fltVal val="0"/>
                                          </p:val>
                                        </p:tav>
                                      </p:tavLst>
                                    </p:anim>
                                    <p:anim calcmode="lin" valueType="num">
                                      <p:cBhvr>
                                        <p:cTn id="113" dur="500"/>
                                        <p:tgtEl>
                                          <p:spTgt spid="18"/>
                                        </p:tgtEl>
                                        <p:attrNameLst>
                                          <p:attrName>style.rotation</p:attrName>
                                        </p:attrNameLst>
                                      </p:cBhvr>
                                      <p:tavLst>
                                        <p:tav tm="0">
                                          <p:val>
                                            <p:fltVal val="0"/>
                                          </p:val>
                                        </p:tav>
                                        <p:tav tm="100000">
                                          <p:val>
                                            <p:fltVal val="360"/>
                                          </p:val>
                                        </p:tav>
                                      </p:tavLst>
                                    </p:anim>
                                    <p:animEffect transition="out" filter="fade">
                                      <p:cBhvr>
                                        <p:cTn id="114" dur="500"/>
                                        <p:tgtEl>
                                          <p:spTgt spid="18"/>
                                        </p:tgtEl>
                                      </p:cBhvr>
                                    </p:animEffect>
                                    <p:set>
                                      <p:cBhvr>
                                        <p:cTn id="115" dur="1" fill="hold">
                                          <p:stCondLst>
                                            <p:cond delay="499"/>
                                          </p:stCondLst>
                                        </p:cTn>
                                        <p:tgtEl>
                                          <p:spTgt spid="18"/>
                                        </p:tgtEl>
                                        <p:attrNameLst>
                                          <p:attrName>style.visibility</p:attrName>
                                        </p:attrNameLst>
                                      </p:cBhvr>
                                      <p:to>
                                        <p:strVal val="hidden"/>
                                      </p:to>
                                    </p:set>
                                  </p:childTnLst>
                                </p:cTn>
                              </p:par>
                              <p:par>
                                <p:cTn id="116" presetID="49" presetClass="entr" presetSubtype="0" decel="100000" fill="hold" grpId="0" nodeType="withEffect">
                                  <p:stCondLst>
                                    <p:cond delay="0"/>
                                  </p:stCondLst>
                                  <p:childTnLst>
                                    <p:set>
                                      <p:cBhvr>
                                        <p:cTn id="117" dur="1" fill="hold">
                                          <p:stCondLst>
                                            <p:cond delay="0"/>
                                          </p:stCondLst>
                                        </p:cTn>
                                        <p:tgtEl>
                                          <p:spTgt spid="19"/>
                                        </p:tgtEl>
                                        <p:attrNameLst>
                                          <p:attrName>style.visibility</p:attrName>
                                        </p:attrNameLst>
                                      </p:cBhvr>
                                      <p:to>
                                        <p:strVal val="visible"/>
                                      </p:to>
                                    </p:set>
                                    <p:anim calcmode="lin" valueType="num">
                                      <p:cBhvr>
                                        <p:cTn id="118" dur="500" fill="hold"/>
                                        <p:tgtEl>
                                          <p:spTgt spid="19"/>
                                        </p:tgtEl>
                                        <p:attrNameLst>
                                          <p:attrName>ppt_w</p:attrName>
                                        </p:attrNameLst>
                                      </p:cBhvr>
                                      <p:tavLst>
                                        <p:tav tm="0">
                                          <p:val>
                                            <p:fltVal val="0"/>
                                          </p:val>
                                        </p:tav>
                                        <p:tav tm="100000">
                                          <p:val>
                                            <p:strVal val="#ppt_w"/>
                                          </p:val>
                                        </p:tav>
                                      </p:tavLst>
                                    </p:anim>
                                    <p:anim calcmode="lin" valueType="num">
                                      <p:cBhvr>
                                        <p:cTn id="119" dur="500" fill="hold"/>
                                        <p:tgtEl>
                                          <p:spTgt spid="19"/>
                                        </p:tgtEl>
                                        <p:attrNameLst>
                                          <p:attrName>ppt_h</p:attrName>
                                        </p:attrNameLst>
                                      </p:cBhvr>
                                      <p:tavLst>
                                        <p:tav tm="0">
                                          <p:val>
                                            <p:fltVal val="0"/>
                                          </p:val>
                                        </p:tav>
                                        <p:tav tm="100000">
                                          <p:val>
                                            <p:strVal val="#ppt_h"/>
                                          </p:val>
                                        </p:tav>
                                      </p:tavLst>
                                    </p:anim>
                                    <p:anim calcmode="lin" valueType="num">
                                      <p:cBhvr>
                                        <p:cTn id="120" dur="500" fill="hold"/>
                                        <p:tgtEl>
                                          <p:spTgt spid="19"/>
                                        </p:tgtEl>
                                        <p:attrNameLst>
                                          <p:attrName>style.rotation</p:attrName>
                                        </p:attrNameLst>
                                      </p:cBhvr>
                                      <p:tavLst>
                                        <p:tav tm="0">
                                          <p:val>
                                            <p:fltVal val="360"/>
                                          </p:val>
                                        </p:tav>
                                        <p:tav tm="100000">
                                          <p:val>
                                            <p:fltVal val="0"/>
                                          </p:val>
                                        </p:tav>
                                      </p:tavLst>
                                    </p:anim>
                                    <p:animEffect transition="in" filter="fade">
                                      <p:cBhvr>
                                        <p:cTn id="121" dur="500"/>
                                        <p:tgtEl>
                                          <p:spTgt spid="19"/>
                                        </p:tgtEl>
                                      </p:cBhvr>
                                    </p:animEffect>
                                  </p:childTnLst>
                                </p:cTn>
                              </p:par>
                            </p:childTnLst>
                          </p:cTn>
                        </p:par>
                        <p:par>
                          <p:cTn id="122" fill="hold">
                            <p:stCondLst>
                              <p:cond delay="1500"/>
                            </p:stCondLst>
                            <p:childTnLst>
                              <p:par>
                                <p:cTn id="123" presetID="53" presetClass="entr" presetSubtype="0" fill="hold" grpId="0" nodeType="afterEffect">
                                  <p:stCondLst>
                                    <p:cond delay="0"/>
                                  </p:stCondLst>
                                  <p:childTnLst>
                                    <p:set>
                                      <p:cBhvr>
                                        <p:cTn id="124" dur="1" fill="hold">
                                          <p:stCondLst>
                                            <p:cond delay="0"/>
                                          </p:stCondLst>
                                        </p:cTn>
                                        <p:tgtEl>
                                          <p:spTgt spid="33"/>
                                        </p:tgtEl>
                                        <p:attrNameLst>
                                          <p:attrName>style.visibility</p:attrName>
                                        </p:attrNameLst>
                                      </p:cBhvr>
                                      <p:to>
                                        <p:strVal val="visible"/>
                                      </p:to>
                                    </p:set>
                                    <p:anim calcmode="lin" valueType="num">
                                      <p:cBhvr>
                                        <p:cTn id="125" dur="2000" fill="hold"/>
                                        <p:tgtEl>
                                          <p:spTgt spid="33"/>
                                        </p:tgtEl>
                                        <p:attrNameLst>
                                          <p:attrName>ppt_w</p:attrName>
                                        </p:attrNameLst>
                                      </p:cBhvr>
                                      <p:tavLst>
                                        <p:tav tm="0">
                                          <p:val>
                                            <p:fltVal val="0"/>
                                          </p:val>
                                        </p:tav>
                                        <p:tav tm="100000">
                                          <p:val>
                                            <p:strVal val="#ppt_w"/>
                                          </p:val>
                                        </p:tav>
                                      </p:tavLst>
                                    </p:anim>
                                    <p:anim calcmode="lin" valueType="num">
                                      <p:cBhvr>
                                        <p:cTn id="126" dur="2000" fill="hold"/>
                                        <p:tgtEl>
                                          <p:spTgt spid="33"/>
                                        </p:tgtEl>
                                        <p:attrNameLst>
                                          <p:attrName>ppt_h</p:attrName>
                                        </p:attrNameLst>
                                      </p:cBhvr>
                                      <p:tavLst>
                                        <p:tav tm="0">
                                          <p:val>
                                            <p:fltVal val="0"/>
                                          </p:val>
                                        </p:tav>
                                        <p:tav tm="100000">
                                          <p:val>
                                            <p:strVal val="#ppt_h"/>
                                          </p:val>
                                        </p:tav>
                                      </p:tavLst>
                                    </p:anim>
                                    <p:animEffect transition="in" filter="fade">
                                      <p:cBhvr>
                                        <p:cTn id="127" dur="2000"/>
                                        <p:tgtEl>
                                          <p:spTgt spid="33"/>
                                        </p:tgtEl>
                                      </p:cBhvr>
                                    </p:animEffect>
                                  </p:childTnLst>
                                </p:cTn>
                              </p:par>
                              <p:par>
                                <p:cTn id="128" presetID="10" presetClass="exit" presetSubtype="0" fill="hold" grpId="0" nodeType="withEffect">
                                  <p:stCondLst>
                                    <p:cond delay="0"/>
                                  </p:stCondLst>
                                  <p:childTnLst>
                                    <p:animEffect transition="out" filter="fade">
                                      <p:cBhvr>
                                        <p:cTn id="129" dur="1000"/>
                                        <p:tgtEl>
                                          <p:spTgt spid="43"/>
                                        </p:tgtEl>
                                      </p:cBhvr>
                                    </p:animEffect>
                                    <p:set>
                                      <p:cBhvr>
                                        <p:cTn id="130" dur="1" fill="hold">
                                          <p:stCondLst>
                                            <p:cond delay="999"/>
                                          </p:stCondLst>
                                        </p:cTn>
                                        <p:tgtEl>
                                          <p:spTgt spid="43"/>
                                        </p:tgtEl>
                                        <p:attrNameLst>
                                          <p:attrName>style.visibility</p:attrName>
                                        </p:attrNameLst>
                                      </p:cBhvr>
                                      <p:to>
                                        <p:strVal val="hidden"/>
                                      </p:to>
                                    </p:set>
                                  </p:childTnLst>
                                </p:cTn>
                              </p:par>
                            </p:childTnLst>
                          </p:cTn>
                        </p:par>
                        <p:par>
                          <p:cTn id="131" fill="hold">
                            <p:stCondLst>
                              <p:cond delay="3500"/>
                            </p:stCondLst>
                            <p:childTnLst>
                              <p:par>
                                <p:cTn id="132" presetID="22" presetClass="entr" presetSubtype="4" fill="hold" nodeType="afterEffect">
                                  <p:stCondLst>
                                    <p:cond delay="0"/>
                                  </p:stCondLst>
                                  <p:childTnLst>
                                    <p:set>
                                      <p:cBhvr>
                                        <p:cTn id="133" dur="1" fill="hold">
                                          <p:stCondLst>
                                            <p:cond delay="0"/>
                                          </p:stCondLst>
                                        </p:cTn>
                                        <p:tgtEl>
                                          <p:spTgt spid="39"/>
                                        </p:tgtEl>
                                        <p:attrNameLst>
                                          <p:attrName>style.visibility</p:attrName>
                                        </p:attrNameLst>
                                      </p:cBhvr>
                                      <p:to>
                                        <p:strVal val="visible"/>
                                      </p:to>
                                    </p:set>
                                    <p:animEffect transition="in" filter="wipe(down)">
                                      <p:cBhvr>
                                        <p:cTn id="134" dur="1000"/>
                                        <p:tgtEl>
                                          <p:spTgt spid="39"/>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xit" presetSubtype="0" fill="hold" nodeType="clickEffect">
                                  <p:stCondLst>
                                    <p:cond delay="0"/>
                                  </p:stCondLst>
                                  <p:childTnLst>
                                    <p:animEffect transition="out" filter="fade">
                                      <p:cBhvr>
                                        <p:cTn id="138" dur="1000"/>
                                        <p:tgtEl>
                                          <p:spTgt spid="28"/>
                                        </p:tgtEl>
                                      </p:cBhvr>
                                    </p:animEffect>
                                    <p:set>
                                      <p:cBhvr>
                                        <p:cTn id="139" dur="1" fill="hold">
                                          <p:stCondLst>
                                            <p:cond delay="999"/>
                                          </p:stCondLst>
                                        </p:cTn>
                                        <p:tgtEl>
                                          <p:spTgt spid="28"/>
                                        </p:tgtEl>
                                        <p:attrNameLst>
                                          <p:attrName>style.visibility</p:attrName>
                                        </p:attrNameLst>
                                      </p:cBhvr>
                                      <p:to>
                                        <p:strVal val="hidden"/>
                                      </p:to>
                                    </p:set>
                                  </p:childTnLst>
                                </p:cTn>
                              </p:par>
                            </p:childTnLst>
                          </p:cTn>
                        </p:par>
                        <p:par>
                          <p:cTn id="140" fill="hold">
                            <p:stCondLst>
                              <p:cond delay="1000"/>
                            </p:stCondLst>
                            <p:childTnLst>
                              <p:par>
                                <p:cTn id="141" presetID="22" presetClass="entr" presetSubtype="2" fill="hold" grpId="0" nodeType="afterEffect">
                                  <p:stCondLst>
                                    <p:cond delay="0"/>
                                  </p:stCondLst>
                                  <p:childTnLst>
                                    <p:set>
                                      <p:cBhvr>
                                        <p:cTn id="142" dur="1" fill="hold">
                                          <p:stCondLst>
                                            <p:cond delay="0"/>
                                          </p:stCondLst>
                                        </p:cTn>
                                        <p:tgtEl>
                                          <p:spTgt spid="31"/>
                                        </p:tgtEl>
                                        <p:attrNameLst>
                                          <p:attrName>style.visibility</p:attrName>
                                        </p:attrNameLst>
                                      </p:cBhvr>
                                      <p:to>
                                        <p:strVal val="visible"/>
                                      </p:to>
                                    </p:set>
                                    <p:animEffect transition="in" filter="wipe(right)">
                                      <p:cBhvr>
                                        <p:cTn id="143" dur="3000"/>
                                        <p:tgtEl>
                                          <p:spTgt spid="31"/>
                                        </p:tgtEl>
                                      </p:cBhvr>
                                    </p:animEffect>
                                  </p:childTnLst>
                                </p:cTn>
                              </p:par>
                              <p:par>
                                <p:cTn id="144" presetID="35" presetClass="path" presetSubtype="0" accel="50000" decel="50000" fill="hold" nodeType="withEffect">
                                  <p:stCondLst>
                                    <p:cond delay="0"/>
                                  </p:stCondLst>
                                  <p:childTnLst>
                                    <p:animMotion origin="layout" path="M 4.44444E-6 -3.3526E-6 L -0.23664 0.08278 " pathEditMode="relative" rAng="0" ptsTypes="AA">
                                      <p:cBhvr>
                                        <p:cTn id="145" dur="3000" fill="hold"/>
                                        <p:tgtEl>
                                          <p:spTgt spid="9"/>
                                        </p:tgtEl>
                                        <p:attrNameLst>
                                          <p:attrName>ppt_x</p:attrName>
                                          <p:attrName>ppt_y</p:attrName>
                                        </p:attrNameLst>
                                      </p:cBhvr>
                                      <p:rCtr x="-118" y="41"/>
                                    </p:animMotion>
                                  </p:childTnLst>
                                </p:cTn>
                              </p:par>
                              <p:par>
                                <p:cTn id="146" presetID="35" presetClass="path" presetSubtype="0" accel="50000" decel="50000" fill="hold" nodeType="withEffect">
                                  <p:stCondLst>
                                    <p:cond delay="0"/>
                                  </p:stCondLst>
                                  <p:childTnLst>
                                    <p:animMotion origin="layout" path="M -3.61111E-6 2.48555E-6 L -0.21892 0.07607 " pathEditMode="relative" rAng="0" ptsTypes="AA">
                                      <p:cBhvr>
                                        <p:cTn id="147" dur="3000" fill="hold"/>
                                        <p:tgtEl>
                                          <p:spTgt spid="27"/>
                                        </p:tgtEl>
                                        <p:attrNameLst>
                                          <p:attrName>ppt_x</p:attrName>
                                          <p:attrName>ppt_y</p:attrName>
                                        </p:attrNameLst>
                                      </p:cBhvr>
                                      <p:rCtr x="-110" y="38"/>
                                    </p:animMotion>
                                  </p:childTnLst>
                                </p:cTn>
                              </p:par>
                              <p:par>
                                <p:cTn id="148" presetID="35" presetClass="path" presetSubtype="0" accel="50000" decel="50000" fill="hold" nodeType="withEffect">
                                  <p:stCondLst>
                                    <p:cond delay="0"/>
                                  </p:stCondLst>
                                  <p:childTnLst>
                                    <p:animMotion origin="layout" path="M 1.11111E-6 2.89017E-7 L -0.23889 0.04601 " pathEditMode="relative" rAng="0" ptsTypes="AA">
                                      <p:cBhvr>
                                        <p:cTn id="149" dur="3000" fill="hold"/>
                                        <p:tgtEl>
                                          <p:spTgt spid="29"/>
                                        </p:tgtEl>
                                        <p:attrNameLst>
                                          <p:attrName>ppt_x</p:attrName>
                                          <p:attrName>ppt_y</p:attrName>
                                        </p:attrNameLst>
                                      </p:cBhvr>
                                      <p:rCtr x="-119" y="23"/>
                                    </p:animMotion>
                                  </p:childTnLst>
                                </p:cTn>
                              </p:par>
                              <p:par>
                                <p:cTn id="150" presetID="0" presetClass="path" presetSubtype="0" accel="50000" decel="50000" fill="hold" grpId="1" nodeType="withEffect">
                                  <p:stCondLst>
                                    <p:cond delay="0"/>
                                  </p:stCondLst>
                                  <p:childTnLst>
                                    <p:animMotion origin="layout" path="M 2.22045E-16 -1.04046E-6 C -0.00712 0.00509 -0.00712 0.00948 -0.0151 0.01226 C -0.02951 0.02798 -0.02187 0.02127 -0.03767 0.0326 C -0.04497 0.03815 -0.05451 0.04994 -0.06198 0.05711 C -0.07135 0.06613 -0.07361 0.07121 -0.08472 0.07538 C -0.09549 0.08717 -0.10764 0.09688 -0.12049 0.1059 C -0.12257 0.10752 -0.12396 0.11006 -0.12604 0.11214 C -0.1283 0.11422 -0.1309 0.1163 -0.13351 0.11838 C -0.14549 0.12694 -0.15937 0.13595 -0.17309 0.14058 C -0.18403 0.14844 -0.19219 0.15075 -0.20503 0.15283 C -0.21528 0.15861 -0.22569 0.16116 -0.23698 0.16301 C -0.25521 0.17595 -0.28872 0.17757 -0.31042 0.17757 " pathEditMode="relative" rAng="0" ptsTypes="fffffffffffA">
                                      <p:cBhvr>
                                        <p:cTn id="151" dur="3000" fill="hold"/>
                                        <p:tgtEl>
                                          <p:spTgt spid="33"/>
                                        </p:tgtEl>
                                        <p:attrNameLst>
                                          <p:attrName>ppt_x</p:attrName>
                                          <p:attrName>ppt_y</p:attrName>
                                        </p:attrNameLst>
                                      </p:cBhvr>
                                      <p:rCtr x="-155" y="89"/>
                                    </p:animMotion>
                                  </p:childTnLst>
                                </p:cTn>
                              </p:par>
                            </p:childTnLst>
                          </p:cTn>
                        </p:par>
                        <p:par>
                          <p:cTn id="152" fill="hold">
                            <p:stCondLst>
                              <p:cond delay="4000"/>
                            </p:stCondLst>
                            <p:childTnLst>
                              <p:par>
                                <p:cTn id="153" presetID="49" presetClass="entr" presetSubtype="0" decel="100000" fill="hold" grpId="0" nodeType="afterEffect">
                                  <p:stCondLst>
                                    <p:cond delay="0"/>
                                  </p:stCondLst>
                                  <p:childTnLst>
                                    <p:set>
                                      <p:cBhvr>
                                        <p:cTn id="154" dur="1" fill="hold">
                                          <p:stCondLst>
                                            <p:cond delay="0"/>
                                          </p:stCondLst>
                                        </p:cTn>
                                        <p:tgtEl>
                                          <p:spTgt spid="7"/>
                                        </p:tgtEl>
                                        <p:attrNameLst>
                                          <p:attrName>style.visibility</p:attrName>
                                        </p:attrNameLst>
                                      </p:cBhvr>
                                      <p:to>
                                        <p:strVal val="visible"/>
                                      </p:to>
                                    </p:set>
                                    <p:anim calcmode="lin" valueType="num">
                                      <p:cBhvr>
                                        <p:cTn id="155" dur="1000" fill="hold"/>
                                        <p:tgtEl>
                                          <p:spTgt spid="7"/>
                                        </p:tgtEl>
                                        <p:attrNameLst>
                                          <p:attrName>ppt_w</p:attrName>
                                        </p:attrNameLst>
                                      </p:cBhvr>
                                      <p:tavLst>
                                        <p:tav tm="0">
                                          <p:val>
                                            <p:fltVal val="0"/>
                                          </p:val>
                                        </p:tav>
                                        <p:tav tm="100000">
                                          <p:val>
                                            <p:strVal val="#ppt_w"/>
                                          </p:val>
                                        </p:tav>
                                      </p:tavLst>
                                    </p:anim>
                                    <p:anim calcmode="lin" valueType="num">
                                      <p:cBhvr>
                                        <p:cTn id="156" dur="1000" fill="hold"/>
                                        <p:tgtEl>
                                          <p:spTgt spid="7"/>
                                        </p:tgtEl>
                                        <p:attrNameLst>
                                          <p:attrName>ppt_h</p:attrName>
                                        </p:attrNameLst>
                                      </p:cBhvr>
                                      <p:tavLst>
                                        <p:tav tm="0">
                                          <p:val>
                                            <p:fltVal val="0"/>
                                          </p:val>
                                        </p:tav>
                                        <p:tav tm="100000">
                                          <p:val>
                                            <p:strVal val="#ppt_h"/>
                                          </p:val>
                                        </p:tav>
                                      </p:tavLst>
                                    </p:anim>
                                    <p:anim calcmode="lin" valueType="num">
                                      <p:cBhvr>
                                        <p:cTn id="157" dur="1000" fill="hold"/>
                                        <p:tgtEl>
                                          <p:spTgt spid="7"/>
                                        </p:tgtEl>
                                        <p:attrNameLst>
                                          <p:attrName>style.rotation</p:attrName>
                                        </p:attrNameLst>
                                      </p:cBhvr>
                                      <p:tavLst>
                                        <p:tav tm="0">
                                          <p:val>
                                            <p:fltVal val="360"/>
                                          </p:val>
                                        </p:tav>
                                        <p:tav tm="100000">
                                          <p:val>
                                            <p:fltVal val="0"/>
                                          </p:val>
                                        </p:tav>
                                      </p:tavLst>
                                    </p:anim>
                                    <p:animEffect transition="in" filter="fade">
                                      <p:cBhvr>
                                        <p:cTn id="158" dur="1000"/>
                                        <p:tgtEl>
                                          <p:spTgt spid="7"/>
                                        </p:tgtEl>
                                      </p:cBhvr>
                                    </p:animEffect>
                                  </p:childTnLst>
                                </p:cTn>
                              </p:par>
                            </p:childTnLst>
                          </p:cTn>
                        </p:par>
                        <p:par>
                          <p:cTn id="159" fill="hold">
                            <p:stCondLst>
                              <p:cond delay="5000"/>
                            </p:stCondLst>
                            <p:childTnLst>
                              <p:par>
                                <p:cTn id="160" presetID="53" presetClass="entr" presetSubtype="0" fill="hold" grpId="0" nodeType="afterEffect">
                                  <p:stCondLst>
                                    <p:cond delay="0"/>
                                  </p:stCondLst>
                                  <p:childTnLst>
                                    <p:set>
                                      <p:cBhvr>
                                        <p:cTn id="161" dur="1" fill="hold">
                                          <p:stCondLst>
                                            <p:cond delay="0"/>
                                          </p:stCondLst>
                                        </p:cTn>
                                        <p:tgtEl>
                                          <p:spTgt spid="46"/>
                                        </p:tgtEl>
                                        <p:attrNameLst>
                                          <p:attrName>style.visibility</p:attrName>
                                        </p:attrNameLst>
                                      </p:cBhvr>
                                      <p:to>
                                        <p:strVal val="visible"/>
                                      </p:to>
                                    </p:set>
                                    <p:anim calcmode="lin" valueType="num">
                                      <p:cBhvr>
                                        <p:cTn id="162" dur="500" fill="hold"/>
                                        <p:tgtEl>
                                          <p:spTgt spid="46"/>
                                        </p:tgtEl>
                                        <p:attrNameLst>
                                          <p:attrName>ppt_w</p:attrName>
                                        </p:attrNameLst>
                                      </p:cBhvr>
                                      <p:tavLst>
                                        <p:tav tm="0">
                                          <p:val>
                                            <p:fltVal val="0"/>
                                          </p:val>
                                        </p:tav>
                                        <p:tav tm="100000">
                                          <p:val>
                                            <p:strVal val="#ppt_w"/>
                                          </p:val>
                                        </p:tav>
                                      </p:tavLst>
                                    </p:anim>
                                    <p:anim calcmode="lin" valueType="num">
                                      <p:cBhvr>
                                        <p:cTn id="163" dur="500" fill="hold"/>
                                        <p:tgtEl>
                                          <p:spTgt spid="46"/>
                                        </p:tgtEl>
                                        <p:attrNameLst>
                                          <p:attrName>ppt_h</p:attrName>
                                        </p:attrNameLst>
                                      </p:cBhvr>
                                      <p:tavLst>
                                        <p:tav tm="0">
                                          <p:val>
                                            <p:fltVal val="0"/>
                                          </p:val>
                                        </p:tav>
                                        <p:tav tm="100000">
                                          <p:val>
                                            <p:strVal val="#ppt_h"/>
                                          </p:val>
                                        </p:tav>
                                      </p:tavLst>
                                    </p:anim>
                                    <p:animEffect transition="in" filter="fade">
                                      <p:cBhvr>
                                        <p:cTn id="16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31" grpId="0" animBg="1"/>
      <p:bldP spid="7" grpId="0" animBg="1"/>
      <p:bldP spid="43" grpId="0" animBg="1"/>
      <p:bldP spid="4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
          <p:cNvPicPr>
            <a:picLocks noChangeAspect="1" noChangeArrowheads="1"/>
          </p:cNvPicPr>
          <p:nvPr/>
        </p:nvPicPr>
        <p:blipFill>
          <a:blip r:embed="rId2" cstate="print"/>
          <a:srcRect t="2740" r="5833"/>
          <a:stretch>
            <a:fillRect/>
          </a:stretch>
        </p:blipFill>
        <p:spPr bwMode="auto">
          <a:xfrm>
            <a:off x="0" y="0"/>
            <a:ext cx="10154634" cy="6890773"/>
          </a:xfrm>
          <a:prstGeom prst="rect">
            <a:avLst/>
          </a:prstGeom>
          <a:noFill/>
          <a:ln w="9525">
            <a:noFill/>
            <a:miter lim="800000"/>
            <a:headEnd/>
            <a:tailEnd/>
          </a:ln>
          <a:effectLst/>
        </p:spPr>
      </p:pic>
      <p:grpSp>
        <p:nvGrpSpPr>
          <p:cNvPr id="6" name="Group 10"/>
          <p:cNvGrpSpPr/>
          <p:nvPr/>
        </p:nvGrpSpPr>
        <p:grpSpPr>
          <a:xfrm>
            <a:off x="-5" y="0"/>
            <a:ext cx="9144005" cy="6858000"/>
            <a:chOff x="-5" y="-403412"/>
            <a:chExt cx="9144005" cy="7261411"/>
          </a:xfrm>
        </p:grpSpPr>
        <p:pic>
          <p:nvPicPr>
            <p:cNvPr id="12" name="Picture 4" descr="My Oregon Trail past: Ancestors on the move"/>
            <p:cNvPicPr>
              <a:picLocks noChangeAspect="1" noChangeArrowheads="1"/>
            </p:cNvPicPr>
            <p:nvPr/>
          </p:nvPicPr>
          <p:blipFill>
            <a:blip r:embed="rId3" cstate="print"/>
            <a:srcRect l="4468" t="-1887" r="12713"/>
            <a:stretch>
              <a:fillRect/>
            </a:stretch>
          </p:blipFill>
          <p:spPr bwMode="auto">
            <a:xfrm flipH="1">
              <a:off x="-5" y="1017607"/>
              <a:ext cx="9144000" cy="5840392"/>
            </a:xfrm>
            <a:prstGeom prst="rect">
              <a:avLst/>
            </a:prstGeom>
            <a:noFill/>
          </p:spPr>
        </p:pic>
        <p:sp>
          <p:nvSpPr>
            <p:cNvPr id="13" name="Rectangle 12"/>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4" name="Rectangle 13"/>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1838</a:t>
            </a:r>
          </a:p>
        </p:txBody>
      </p:sp>
      <p:sp useBgFill="1">
        <p:nvSpPr>
          <p:cNvPr id="12" name="TextBox 11"/>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1839</a:t>
            </a:r>
          </a:p>
        </p:txBody>
      </p:sp>
      <p:sp>
        <p:nvSpPr>
          <p:cNvPr id="33" name="Oval 32"/>
          <p:cNvSpPr/>
          <p:nvPr/>
        </p:nvSpPr>
        <p:spPr>
          <a:xfrm>
            <a:off x="2962656" y="3273552"/>
            <a:ext cx="1104551" cy="1066800"/>
          </a:xfrm>
          <a:prstGeom prst="ellipse">
            <a:avLst/>
          </a:prstGeom>
          <a:solidFill>
            <a:schemeClr val="tx1">
              <a:alpha val="6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38"/>
          <p:cNvGrpSpPr/>
          <p:nvPr/>
        </p:nvGrpSpPr>
        <p:grpSpPr>
          <a:xfrm>
            <a:off x="5898969" y="838200"/>
            <a:ext cx="806631" cy="1829481"/>
            <a:chOff x="5898969" y="838200"/>
            <a:chExt cx="806631" cy="1829481"/>
          </a:xfrm>
        </p:grpSpPr>
        <p:cxnSp>
          <p:nvCxnSpPr>
            <p:cNvPr id="34" name="Straight Connector 33"/>
            <p:cNvCxnSpPr>
              <a:stCxn id="35" idx="2"/>
            </p:cNvCxnSpPr>
            <p:nvPr/>
          </p:nvCxnSpPr>
          <p:spPr>
            <a:xfrm rot="5400000">
              <a:off x="5615557" y="1980953"/>
              <a:ext cx="1367816" cy="5640"/>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5898969" y="838200"/>
              <a:ext cx="806631" cy="461665"/>
            </a:xfrm>
            <a:prstGeom prst="rect">
              <a:avLst/>
            </a:prstGeom>
            <a:solidFill>
              <a:schemeClr val="bg1"/>
            </a:solidFill>
            <a:ln w="25400">
              <a:solidFill>
                <a:schemeClr val="tx1"/>
              </a:solidFill>
            </a:ln>
          </p:spPr>
          <p:txBody>
            <a:bodyPr wrap="none" rtlCol="0">
              <a:spAutoFit/>
            </a:bodyPr>
            <a:lstStyle/>
            <a:p>
              <a:r>
                <a:rPr lang="en-US" sz="2400" b="1" dirty="0" smtClean="0"/>
                <a:t>2000</a:t>
              </a:r>
              <a:endParaRPr lang="en-US" sz="2400" b="1" dirty="0"/>
            </a:p>
          </p:txBody>
        </p:sp>
      </p:grpSp>
      <p:sp>
        <p:nvSpPr>
          <p:cNvPr id="4" name="5-Point Star 3"/>
          <p:cNvSpPr>
            <a:spLocks noChangeAspect="1"/>
          </p:cNvSpPr>
          <p:nvPr/>
        </p:nvSpPr>
        <p:spPr>
          <a:xfrm>
            <a:off x="7356805" y="15240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9" name="Picture 14"/>
          <p:cNvPicPr preferRelativeResize="0">
            <a:picLocks noChangeAspect="1" noChangeArrowheads="1"/>
          </p:cNvPicPr>
          <p:nvPr/>
        </p:nvPicPr>
        <p:blipFill>
          <a:blip r:embed="rId3" cstate="print"/>
          <a:srcRect l="3030" b="17233"/>
          <a:stretch>
            <a:fillRect/>
          </a:stretch>
        </p:blipFill>
        <p:spPr bwMode="auto">
          <a:xfrm>
            <a:off x="3986784" y="3794760"/>
            <a:ext cx="1036320" cy="1251881"/>
          </a:xfrm>
          <a:prstGeom prst="rect">
            <a:avLst/>
          </a:prstGeom>
          <a:noFill/>
          <a:ln w="50800">
            <a:solidFill>
              <a:srgbClr val="996633"/>
            </a:solidFill>
            <a:miter lim="800000"/>
            <a:headEnd/>
            <a:tailEnd/>
          </a:ln>
          <a:effectLst/>
        </p:spPr>
      </p:pic>
      <p:sp>
        <p:nvSpPr>
          <p:cNvPr id="11" name="TextBox 10"/>
          <p:cNvSpPr txBox="1"/>
          <p:nvPr/>
        </p:nvSpPr>
        <p:spPr>
          <a:xfrm>
            <a:off x="0" y="8382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NEW YORK </a:t>
            </a:r>
            <a:r>
              <a:rPr lang="en-US" sz="2600" b="1" dirty="0" smtClean="0"/>
              <a:t>(1823-1830)</a:t>
            </a:r>
          </a:p>
          <a:p>
            <a:r>
              <a:rPr lang="en-US" sz="2600" b="1" dirty="0" smtClean="0"/>
              <a:t>- golden plates</a:t>
            </a:r>
          </a:p>
          <a:p>
            <a:r>
              <a:rPr lang="en-US" sz="2600" b="1" dirty="0" smtClean="0"/>
              <a:t>- Book of Mormon</a:t>
            </a:r>
          </a:p>
          <a:p>
            <a:r>
              <a:rPr lang="en-US" sz="2600" b="1" dirty="0" smtClean="0"/>
              <a:t>- establishes church</a:t>
            </a:r>
          </a:p>
        </p:txBody>
      </p:sp>
      <p:sp>
        <p:nvSpPr>
          <p:cNvPr id="20" name="TextBox 19"/>
          <p:cNvSpPr txBox="1"/>
          <p:nvPr/>
        </p:nvSpPr>
        <p:spPr>
          <a:xfrm>
            <a:off x="0" y="25146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OHIO</a:t>
            </a:r>
            <a:r>
              <a:rPr lang="en-US" sz="2600" b="1" dirty="0" smtClean="0"/>
              <a:t> (1831-1838)</a:t>
            </a:r>
          </a:p>
          <a:p>
            <a:pPr>
              <a:buFontTx/>
              <a:buChar char="-"/>
            </a:pPr>
            <a:r>
              <a:rPr lang="en-US" sz="2600" b="1" dirty="0" smtClean="0"/>
              <a:t> Brigham Young</a:t>
            </a:r>
          </a:p>
          <a:p>
            <a:pPr>
              <a:buFontTx/>
              <a:buChar char="-"/>
            </a:pPr>
            <a:r>
              <a:rPr lang="en-US" sz="2600" b="1" dirty="0" smtClean="0"/>
              <a:t> Rebecca Winters</a:t>
            </a:r>
          </a:p>
          <a:p>
            <a:pPr>
              <a:buFontTx/>
              <a:buChar char="-"/>
            </a:pPr>
            <a:r>
              <a:rPr lang="en-US" sz="2600" b="1" dirty="0" smtClean="0"/>
              <a:t> Kirtland Temple</a:t>
            </a:r>
          </a:p>
        </p:txBody>
      </p:sp>
      <p:sp>
        <p:nvSpPr>
          <p:cNvPr id="21" name="Freeform 20"/>
          <p:cNvSpPr/>
          <p:nvPr/>
        </p:nvSpPr>
        <p:spPr>
          <a:xfrm>
            <a:off x="6284422" y="1961804"/>
            <a:ext cx="1346662" cy="781396"/>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7" name="Picture 2"/>
          <p:cNvPicPr preferRelativeResize="0">
            <a:picLocks noChangeAspect="1" noChangeArrowheads="1"/>
          </p:cNvPicPr>
          <p:nvPr/>
        </p:nvPicPr>
        <p:blipFill>
          <a:blip r:embed="rId4"/>
          <a:srcRect l="17292" r="16997" b="40000"/>
          <a:stretch>
            <a:fillRect/>
          </a:stretch>
        </p:blipFill>
        <p:spPr bwMode="auto">
          <a:xfrm>
            <a:off x="4617720" y="4702379"/>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p:nvSpPr>
          <p:cNvPr id="31" name="Freeform 30"/>
          <p:cNvSpPr/>
          <p:nvPr/>
        </p:nvSpPr>
        <p:spPr>
          <a:xfrm>
            <a:off x="3429000" y="2743200"/>
            <a:ext cx="2794462" cy="1066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5-Point Star 6"/>
          <p:cNvSpPr>
            <a:spLocks noChangeAspect="1"/>
          </p:cNvSpPr>
          <p:nvPr/>
        </p:nvSpPr>
        <p:spPr>
          <a:xfrm>
            <a:off x="3242005" y="34671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 name="5-Point Star 4"/>
          <p:cNvSpPr>
            <a:spLocks noChangeAspect="1"/>
          </p:cNvSpPr>
          <p:nvPr/>
        </p:nvSpPr>
        <p:spPr>
          <a:xfrm>
            <a:off x="6099505" y="24384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TextBox 31"/>
          <p:cNvSpPr txBox="1"/>
          <p:nvPr/>
        </p:nvSpPr>
        <p:spPr>
          <a:xfrm>
            <a:off x="0" y="4191000"/>
            <a:ext cx="3581400" cy="1292662"/>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MISSOURI</a:t>
            </a:r>
            <a:r>
              <a:rPr lang="en-US" sz="2600" b="1" dirty="0" smtClean="0"/>
              <a:t> (1838-39)</a:t>
            </a:r>
          </a:p>
          <a:p>
            <a:pPr>
              <a:buFontTx/>
              <a:buChar char="-"/>
            </a:pPr>
            <a:r>
              <a:rPr lang="en-US" sz="2600" b="1" dirty="0" smtClean="0"/>
              <a:t> Far West Temple</a:t>
            </a:r>
          </a:p>
          <a:p>
            <a:pPr>
              <a:buFontTx/>
              <a:buChar char="-"/>
            </a:pPr>
            <a:r>
              <a:rPr lang="en-US" sz="2600" b="1" dirty="0" smtClean="0"/>
              <a:t> Mormon War</a:t>
            </a:r>
          </a:p>
        </p:txBody>
      </p:sp>
      <p:grpSp>
        <p:nvGrpSpPr>
          <p:cNvPr id="10" name="Group 37"/>
          <p:cNvGrpSpPr/>
          <p:nvPr/>
        </p:nvGrpSpPr>
        <p:grpSpPr>
          <a:xfrm>
            <a:off x="6553200" y="2971800"/>
            <a:ext cx="2438400" cy="2819400"/>
            <a:chOff x="7315200" y="2971800"/>
            <a:chExt cx="2667000" cy="2514600"/>
          </a:xfrm>
        </p:grpSpPr>
        <p:sp>
          <p:nvSpPr>
            <p:cNvPr id="37" name="Rectangle 36"/>
            <p:cNvSpPr/>
            <p:nvPr/>
          </p:nvSpPr>
          <p:spPr>
            <a:xfrm>
              <a:off x="7315200" y="2971800"/>
              <a:ext cx="2667000" cy="2514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5" cstate="print"/>
            <a:srcRect l="18853" t="23064" r="20817" b="17399"/>
            <a:stretch>
              <a:fillRect/>
            </a:stretch>
          </p:blipFill>
          <p:spPr bwMode="auto">
            <a:xfrm>
              <a:off x="7368746" y="2971800"/>
              <a:ext cx="2537254" cy="2514600"/>
            </a:xfrm>
            <a:prstGeom prst="rect">
              <a:avLst/>
            </a:prstGeom>
            <a:noFill/>
            <a:ln w="9525">
              <a:noFill/>
              <a:miter lim="800000"/>
              <a:headEnd/>
              <a:tailEnd/>
            </a:ln>
            <a:effectLst/>
          </p:spPr>
        </p:pic>
      </p:grpSp>
      <p:pic>
        <p:nvPicPr>
          <p:cNvPr id="29" name="Picture 1"/>
          <p:cNvPicPr>
            <a:picLocks noChangeAspect="1" noChangeArrowheads="1"/>
          </p:cNvPicPr>
          <p:nvPr/>
        </p:nvPicPr>
        <p:blipFill>
          <a:blip r:embed="rId6"/>
          <a:srcRect r="11001" b="40000"/>
          <a:stretch>
            <a:fillRect/>
          </a:stretch>
        </p:blipFill>
        <p:spPr bwMode="auto">
          <a:xfrm>
            <a:off x="5513832" y="5340096"/>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grpSp>
        <p:nvGrpSpPr>
          <p:cNvPr id="30" name="Group 38"/>
          <p:cNvGrpSpPr/>
          <p:nvPr/>
        </p:nvGrpSpPr>
        <p:grpSpPr>
          <a:xfrm>
            <a:off x="3384369" y="838200"/>
            <a:ext cx="1042273" cy="2628899"/>
            <a:chOff x="5898969" y="838200"/>
            <a:chExt cx="1042273" cy="2628899"/>
          </a:xfrm>
        </p:grpSpPr>
        <p:cxnSp>
          <p:nvCxnSpPr>
            <p:cNvPr id="36" name="Straight Connector 35"/>
            <p:cNvCxnSpPr/>
            <p:nvPr/>
          </p:nvCxnSpPr>
          <p:spPr>
            <a:xfrm rot="16260000" flipH="1">
              <a:off x="4883594" y="2365510"/>
              <a:ext cx="2167235" cy="35943"/>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5898969" y="838200"/>
              <a:ext cx="1042273" cy="461665"/>
            </a:xfrm>
            <a:prstGeom prst="rect">
              <a:avLst/>
            </a:prstGeom>
            <a:solidFill>
              <a:schemeClr val="bg1"/>
            </a:solidFill>
            <a:ln w="25400">
              <a:solidFill>
                <a:schemeClr val="tx1"/>
              </a:solidFill>
            </a:ln>
          </p:spPr>
          <p:txBody>
            <a:bodyPr wrap="none" rtlCol="0">
              <a:spAutoFit/>
            </a:bodyPr>
            <a:lstStyle/>
            <a:p>
              <a:r>
                <a:rPr lang="en-US" sz="2400" b="1" dirty="0" smtClean="0"/>
                <a:t>10,000</a:t>
              </a:r>
              <a:endParaRPr lang="en-US" sz="2400" b="1" dirty="0"/>
            </a:p>
          </p:txBody>
        </p:sp>
      </p:grpSp>
      <p:grpSp>
        <p:nvGrpSpPr>
          <p:cNvPr id="39" name="Group 38"/>
          <p:cNvGrpSpPr/>
          <p:nvPr/>
        </p:nvGrpSpPr>
        <p:grpSpPr>
          <a:xfrm>
            <a:off x="7276751" y="838200"/>
            <a:ext cx="495649" cy="684731"/>
            <a:chOff x="7124351" y="838200"/>
            <a:chExt cx="495649" cy="684731"/>
          </a:xfrm>
        </p:grpSpPr>
        <p:cxnSp>
          <p:nvCxnSpPr>
            <p:cNvPr id="40" name="Straight Connector 39"/>
            <p:cNvCxnSpPr/>
            <p:nvPr/>
          </p:nvCxnSpPr>
          <p:spPr>
            <a:xfrm rot="4980000">
              <a:off x="7306673" y="1392870"/>
              <a:ext cx="228601" cy="31521"/>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7124351" y="838200"/>
              <a:ext cx="495649" cy="461665"/>
            </a:xfrm>
            <a:prstGeom prst="rect">
              <a:avLst/>
            </a:prstGeom>
            <a:solidFill>
              <a:schemeClr val="bg1"/>
            </a:solidFill>
            <a:ln w="25400">
              <a:solidFill>
                <a:schemeClr val="tx1"/>
              </a:solidFill>
            </a:ln>
          </p:spPr>
          <p:txBody>
            <a:bodyPr wrap="none" rtlCol="0">
              <a:spAutoFit/>
            </a:bodyPr>
            <a:lstStyle/>
            <a:p>
              <a:r>
                <a:rPr lang="en-US" sz="2400" b="1" dirty="0" smtClean="0"/>
                <a:t>50</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2">
                                            <p:txEl>
                                              <p:pRg st="1" end="1"/>
                                            </p:txEl>
                                          </p:spTgt>
                                        </p:tgtEl>
                                        <p:attrNameLst>
                                          <p:attrName>style.visibility</p:attrName>
                                        </p:attrNameLst>
                                      </p:cBhvr>
                                      <p:to>
                                        <p:strVal val="visible"/>
                                      </p:to>
                                    </p:set>
                                    <p:animEffect transition="in" filter="wipe(left)">
                                      <p:cBhvr>
                                        <p:cTn id="7" dur="1000"/>
                                        <p:tgtEl>
                                          <p:spTgt spid="32">
                                            <p:txEl>
                                              <p:pRg st="1" end="1"/>
                                            </p:txEl>
                                          </p:spTgt>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32">
                                            <p:txEl>
                                              <p:pRg st="2" end="2"/>
                                            </p:txEl>
                                          </p:spTgt>
                                        </p:tgtEl>
                                        <p:attrNameLst>
                                          <p:attrName>style.visibility</p:attrName>
                                        </p:attrNameLst>
                                      </p:cBhvr>
                                      <p:to>
                                        <p:strVal val="visible"/>
                                      </p:to>
                                    </p:set>
                                    <p:animEffect transition="in" filter="wipe(left)">
                                      <p:cBhvr>
                                        <p:cTn id="16" dur="1000"/>
                                        <p:tgtEl>
                                          <p:spTgt spid="32">
                                            <p:txEl>
                                              <p:pRg st="2" end="2"/>
                                            </p:txEl>
                                          </p:spTgt>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10"/>
                                        </p:tgtEl>
                                      </p:cBhvr>
                                    </p:animEffect>
                                    <p:set>
                                      <p:cBhvr>
                                        <p:cTn id="20" dur="1" fill="hold">
                                          <p:stCondLst>
                                            <p:cond delay="1999"/>
                                          </p:stCondLst>
                                        </p:cTn>
                                        <p:tgtEl>
                                          <p:spTgt spid="1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 calcmode="lin" valueType="num">
                                      <p:cBhvr>
                                        <p:cTn id="27" dur="1000" fill="hold"/>
                                        <p:tgtEl>
                                          <p:spTgt spid="12"/>
                                        </p:tgtEl>
                                        <p:attrNameLst>
                                          <p:attrName>style.rotation</p:attrName>
                                        </p:attrNameLst>
                                      </p:cBhvr>
                                      <p:tavLst>
                                        <p:tav tm="0">
                                          <p:val>
                                            <p:fltVal val="360"/>
                                          </p:val>
                                        </p:tav>
                                        <p:tav tm="100000">
                                          <p:val>
                                            <p:fltVal val="0"/>
                                          </p:val>
                                        </p:tav>
                                      </p:tavLst>
                                    </p:anim>
                                    <p:animEffect transition="in" filter="fade">
                                      <p:cBhvr>
                                        <p:cTn id="28" dur="1000"/>
                                        <p:tgtEl>
                                          <p:spTgt spid="12"/>
                                        </p:tgtEl>
                                      </p:cBhvr>
                                    </p:animEffect>
                                  </p:childTnLst>
                                </p:cTn>
                              </p:par>
                              <p:par>
                                <p:cTn id="29" presetID="49" presetClass="exit" presetSubtype="0" accel="100000" fill="hold" grpId="0" nodeType="withEffect">
                                  <p:stCondLst>
                                    <p:cond delay="0"/>
                                  </p:stCondLst>
                                  <p:childTnLst>
                                    <p:anim calcmode="lin" valueType="num">
                                      <p:cBhvr>
                                        <p:cTn id="30" dur="500"/>
                                        <p:tgtEl>
                                          <p:spTgt spid="19"/>
                                        </p:tgtEl>
                                        <p:attrNameLst>
                                          <p:attrName>ppt_w</p:attrName>
                                        </p:attrNameLst>
                                      </p:cBhvr>
                                      <p:tavLst>
                                        <p:tav tm="0">
                                          <p:val>
                                            <p:strVal val="ppt_w"/>
                                          </p:val>
                                        </p:tav>
                                        <p:tav tm="100000">
                                          <p:val>
                                            <p:fltVal val="0"/>
                                          </p:val>
                                        </p:tav>
                                      </p:tavLst>
                                    </p:anim>
                                    <p:anim calcmode="lin" valueType="num">
                                      <p:cBhvr>
                                        <p:cTn id="31" dur="500"/>
                                        <p:tgtEl>
                                          <p:spTgt spid="19"/>
                                        </p:tgtEl>
                                        <p:attrNameLst>
                                          <p:attrName>ppt_h</p:attrName>
                                        </p:attrNameLst>
                                      </p:cBhvr>
                                      <p:tavLst>
                                        <p:tav tm="0">
                                          <p:val>
                                            <p:strVal val="ppt_h"/>
                                          </p:val>
                                        </p:tav>
                                        <p:tav tm="100000">
                                          <p:val>
                                            <p:fltVal val="0"/>
                                          </p:val>
                                        </p:tav>
                                      </p:tavLst>
                                    </p:anim>
                                    <p:anim calcmode="lin" valueType="num">
                                      <p:cBhvr>
                                        <p:cTn id="32" dur="500"/>
                                        <p:tgtEl>
                                          <p:spTgt spid="19"/>
                                        </p:tgtEl>
                                        <p:attrNameLst>
                                          <p:attrName>style.rotation</p:attrName>
                                        </p:attrNameLst>
                                      </p:cBhvr>
                                      <p:tavLst>
                                        <p:tav tm="0">
                                          <p:val>
                                            <p:fltVal val="0"/>
                                          </p:val>
                                        </p:tav>
                                        <p:tav tm="100000">
                                          <p:val>
                                            <p:fltVal val="360"/>
                                          </p:val>
                                        </p:tav>
                                      </p:tavLst>
                                    </p:anim>
                                    <p:animEffect transition="out" filter="fade">
                                      <p:cBhvr>
                                        <p:cTn id="33" dur="500"/>
                                        <p:tgtEl>
                                          <p:spTgt spid="19"/>
                                        </p:tgtEl>
                                      </p:cBhvr>
                                    </p:animEffect>
                                    <p:set>
                                      <p:cBhvr>
                                        <p:cTn id="34" dur="1" fill="hold">
                                          <p:stCondLst>
                                            <p:cond delay="499"/>
                                          </p:stCondLst>
                                        </p:cTn>
                                        <p:tgtEl>
                                          <p:spTgt spid="1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6" presetClass="emph" presetSubtype="0" fill="hold" grpId="0" nodeType="clickEffect">
                                  <p:stCondLst>
                                    <p:cond delay="0"/>
                                  </p:stCondLst>
                                  <p:childTnLst>
                                    <p:animScale>
                                      <p:cBhvr>
                                        <p:cTn id="38" dur="1000" fill="hold"/>
                                        <p:tgtEl>
                                          <p:spTgt spid="33"/>
                                        </p:tgtEl>
                                      </p:cBhvr>
                                      <p:by x="160000" y="160000"/>
                                    </p:animScale>
                                  </p:childTnLst>
                                </p:cTn>
                              </p:par>
                              <p:par>
                                <p:cTn id="39" presetID="22" presetClass="entr" presetSubtype="4" fill="hold" nodeType="with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wipe(down)">
                                      <p:cBhvr>
                                        <p:cTn id="4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2" grpId="0" animBg="1"/>
      <p:bldP spid="3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12" name="TextBox 11"/>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1839</a:t>
            </a: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1840</a:t>
            </a:r>
          </a:p>
        </p:txBody>
      </p:sp>
      <p:sp>
        <p:nvSpPr>
          <p:cNvPr id="33" name="Oval 32"/>
          <p:cNvSpPr>
            <a:spLocks noChangeAspect="1"/>
          </p:cNvSpPr>
          <p:nvPr/>
        </p:nvSpPr>
        <p:spPr>
          <a:xfrm>
            <a:off x="2667000" y="2971800"/>
            <a:ext cx="1678918" cy="1621536"/>
          </a:xfrm>
          <a:prstGeom prst="ellipse">
            <a:avLst/>
          </a:prstGeom>
          <a:solidFill>
            <a:schemeClr val="tx1">
              <a:alpha val="60000"/>
            </a:scheme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38"/>
          <p:cNvGrpSpPr/>
          <p:nvPr/>
        </p:nvGrpSpPr>
        <p:grpSpPr>
          <a:xfrm>
            <a:off x="5898969" y="838200"/>
            <a:ext cx="806631" cy="1829481"/>
            <a:chOff x="5898969" y="838200"/>
            <a:chExt cx="806631" cy="1829481"/>
          </a:xfrm>
        </p:grpSpPr>
        <p:cxnSp>
          <p:nvCxnSpPr>
            <p:cNvPr id="34" name="Straight Connector 33"/>
            <p:cNvCxnSpPr>
              <a:stCxn id="35" idx="2"/>
            </p:cNvCxnSpPr>
            <p:nvPr/>
          </p:nvCxnSpPr>
          <p:spPr>
            <a:xfrm rot="5400000">
              <a:off x="5615557" y="1980953"/>
              <a:ext cx="1367816" cy="5640"/>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5898969" y="838200"/>
              <a:ext cx="806631" cy="461665"/>
            </a:xfrm>
            <a:prstGeom prst="rect">
              <a:avLst/>
            </a:prstGeom>
            <a:solidFill>
              <a:schemeClr val="bg1"/>
            </a:solidFill>
            <a:ln w="25400">
              <a:solidFill>
                <a:schemeClr val="tx1"/>
              </a:solidFill>
            </a:ln>
          </p:spPr>
          <p:txBody>
            <a:bodyPr wrap="none" rtlCol="0">
              <a:spAutoFit/>
            </a:bodyPr>
            <a:lstStyle/>
            <a:p>
              <a:r>
                <a:rPr lang="en-US" sz="2400" b="1" dirty="0" smtClean="0"/>
                <a:t>2000</a:t>
              </a:r>
              <a:endParaRPr lang="en-US" sz="2400" b="1" dirty="0"/>
            </a:p>
          </p:txBody>
        </p:sp>
      </p:grpSp>
      <p:sp>
        <p:nvSpPr>
          <p:cNvPr id="11" name="TextBox 10"/>
          <p:cNvSpPr txBox="1"/>
          <p:nvPr/>
        </p:nvSpPr>
        <p:spPr>
          <a:xfrm>
            <a:off x="0" y="8382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NEW YORK </a:t>
            </a:r>
            <a:r>
              <a:rPr lang="en-US" sz="2600" b="1" dirty="0" smtClean="0"/>
              <a:t>(1823-1830)</a:t>
            </a:r>
          </a:p>
          <a:p>
            <a:r>
              <a:rPr lang="en-US" sz="2600" b="1" dirty="0" smtClean="0"/>
              <a:t>- golden plates</a:t>
            </a:r>
          </a:p>
          <a:p>
            <a:r>
              <a:rPr lang="en-US" sz="2600" b="1" dirty="0" smtClean="0"/>
              <a:t>- Book of Mormon</a:t>
            </a:r>
          </a:p>
          <a:p>
            <a:r>
              <a:rPr lang="en-US" sz="2600" b="1" dirty="0" smtClean="0"/>
              <a:t>- establishes church</a:t>
            </a:r>
          </a:p>
        </p:txBody>
      </p:sp>
      <p:sp>
        <p:nvSpPr>
          <p:cNvPr id="20" name="TextBox 19"/>
          <p:cNvSpPr txBox="1"/>
          <p:nvPr/>
        </p:nvSpPr>
        <p:spPr>
          <a:xfrm>
            <a:off x="0" y="2514600"/>
            <a:ext cx="3581400" cy="1692771"/>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OHIO</a:t>
            </a:r>
            <a:r>
              <a:rPr lang="en-US" sz="2600" b="1" dirty="0" smtClean="0"/>
              <a:t> (1831-1838)</a:t>
            </a:r>
          </a:p>
          <a:p>
            <a:pPr>
              <a:buFontTx/>
              <a:buChar char="-"/>
            </a:pPr>
            <a:r>
              <a:rPr lang="en-US" sz="2600" b="1" dirty="0" smtClean="0"/>
              <a:t> Brigham Young</a:t>
            </a:r>
          </a:p>
          <a:p>
            <a:pPr>
              <a:buFontTx/>
              <a:buChar char="-"/>
            </a:pPr>
            <a:r>
              <a:rPr lang="en-US" sz="2600" b="1" dirty="0" smtClean="0"/>
              <a:t> Rebecca Winters</a:t>
            </a:r>
          </a:p>
          <a:p>
            <a:pPr>
              <a:buFontTx/>
              <a:buChar char="-"/>
            </a:pPr>
            <a:r>
              <a:rPr lang="en-US" sz="2600" b="1" dirty="0" smtClean="0"/>
              <a:t> Kirtland Temple</a:t>
            </a:r>
          </a:p>
        </p:txBody>
      </p:sp>
      <p:sp>
        <p:nvSpPr>
          <p:cNvPr id="21" name="Freeform 20"/>
          <p:cNvSpPr/>
          <p:nvPr/>
        </p:nvSpPr>
        <p:spPr>
          <a:xfrm>
            <a:off x="6284422" y="1961804"/>
            <a:ext cx="1346662" cy="781396"/>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TextBox 31"/>
          <p:cNvSpPr txBox="1"/>
          <p:nvPr/>
        </p:nvSpPr>
        <p:spPr>
          <a:xfrm>
            <a:off x="0" y="4191000"/>
            <a:ext cx="3581400" cy="1292662"/>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MISSOURI</a:t>
            </a:r>
            <a:r>
              <a:rPr lang="en-US" sz="2600" b="1" dirty="0" smtClean="0"/>
              <a:t> (1838-39)</a:t>
            </a:r>
          </a:p>
          <a:p>
            <a:pPr>
              <a:buFontTx/>
              <a:buChar char="-"/>
            </a:pPr>
            <a:r>
              <a:rPr lang="en-US" sz="2600" b="1" dirty="0" smtClean="0"/>
              <a:t> Far West Temple</a:t>
            </a:r>
          </a:p>
          <a:p>
            <a:pPr>
              <a:buFontTx/>
              <a:buChar char="-"/>
            </a:pPr>
            <a:r>
              <a:rPr lang="en-US" sz="2600" b="1" dirty="0" smtClean="0"/>
              <a:t> Mormon War</a:t>
            </a:r>
          </a:p>
        </p:txBody>
      </p:sp>
      <p:sp>
        <p:nvSpPr>
          <p:cNvPr id="40" name="TextBox 39"/>
          <p:cNvSpPr txBox="1"/>
          <p:nvPr/>
        </p:nvSpPr>
        <p:spPr>
          <a:xfrm>
            <a:off x="0" y="5486400"/>
            <a:ext cx="3581400" cy="1384995"/>
          </a:xfrm>
          <a:prstGeom prst="rect">
            <a:avLst/>
          </a:prstGeom>
          <a:noFill/>
        </p:spPr>
        <p:txBody>
          <a:bodyPr wrap="square" rtlCol="0">
            <a:spAutoFit/>
          </a:bodyPr>
          <a:lstStyle/>
          <a:p>
            <a:r>
              <a:rPr lang="en-US" sz="2600" b="1" dirty="0" smtClean="0">
                <a:solidFill>
                  <a:srgbClr val="FF0000"/>
                </a:solidFill>
                <a:effectLst>
                  <a:outerShdw dist="50800" dir="5400000" algn="ctr" rotWithShape="0">
                    <a:schemeClr val="tx1"/>
                  </a:outerShdw>
                </a:effectLst>
              </a:rPr>
              <a:t>ILLINOIS </a:t>
            </a:r>
            <a:r>
              <a:rPr lang="en-US" sz="2600" b="1" dirty="0" smtClean="0"/>
              <a:t>(1839-44)</a:t>
            </a:r>
          </a:p>
          <a:p>
            <a:pPr>
              <a:buFontTx/>
              <a:buChar char="-"/>
            </a:pPr>
            <a:r>
              <a:rPr lang="en-US" sz="2600" b="1" dirty="0" smtClean="0"/>
              <a:t>Nauvoo Temple</a:t>
            </a:r>
          </a:p>
          <a:p>
            <a:r>
              <a:rPr lang="en-US" sz="3200" b="1" dirty="0" smtClean="0">
                <a:solidFill>
                  <a:srgbClr val="FF0000"/>
                </a:solidFill>
                <a:effectLst>
                  <a:outerShdw dist="50800" dir="7800000" algn="ctr" rotWithShape="0">
                    <a:schemeClr val="tx1"/>
                  </a:outerShdw>
                </a:effectLst>
              </a:rPr>
              <a:t> SMITH KILLED</a:t>
            </a:r>
          </a:p>
        </p:txBody>
      </p:sp>
      <p:sp>
        <p:nvSpPr>
          <p:cNvPr id="42" name="Freeform 41"/>
          <p:cNvSpPr/>
          <p:nvPr/>
        </p:nvSpPr>
        <p:spPr>
          <a:xfrm rot="5400000" flipH="1">
            <a:off x="3492731" y="2984269"/>
            <a:ext cx="939338" cy="7620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4" name="Group 38"/>
          <p:cNvGrpSpPr/>
          <p:nvPr/>
        </p:nvGrpSpPr>
        <p:grpSpPr>
          <a:xfrm>
            <a:off x="3384369" y="838200"/>
            <a:ext cx="1042273" cy="2628899"/>
            <a:chOff x="5898969" y="838200"/>
            <a:chExt cx="1042273" cy="2628899"/>
          </a:xfrm>
        </p:grpSpPr>
        <p:cxnSp>
          <p:nvCxnSpPr>
            <p:cNvPr id="45" name="Straight Connector 44"/>
            <p:cNvCxnSpPr/>
            <p:nvPr/>
          </p:nvCxnSpPr>
          <p:spPr>
            <a:xfrm rot="16260000" flipH="1">
              <a:off x="4883594" y="2365510"/>
              <a:ext cx="2167235" cy="35943"/>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898969" y="838200"/>
              <a:ext cx="1042273" cy="461665"/>
            </a:xfrm>
            <a:prstGeom prst="rect">
              <a:avLst/>
            </a:prstGeom>
            <a:solidFill>
              <a:schemeClr val="bg1"/>
            </a:solidFill>
            <a:ln w="25400">
              <a:solidFill>
                <a:schemeClr val="tx1"/>
              </a:solidFill>
            </a:ln>
          </p:spPr>
          <p:txBody>
            <a:bodyPr wrap="none" rtlCol="0">
              <a:spAutoFit/>
            </a:bodyPr>
            <a:lstStyle/>
            <a:p>
              <a:r>
                <a:rPr lang="en-US" sz="2400" b="1" dirty="0" smtClean="0"/>
                <a:t>10,000</a:t>
              </a:r>
              <a:endParaRPr lang="en-US" sz="2400" b="1" dirty="0"/>
            </a:p>
          </p:txBody>
        </p:sp>
      </p:grpSp>
      <p:pic>
        <p:nvPicPr>
          <p:cNvPr id="9" name="Picture 14"/>
          <p:cNvPicPr preferRelativeResize="0">
            <a:picLocks noChangeAspect="1" noChangeArrowheads="1"/>
          </p:cNvPicPr>
          <p:nvPr/>
        </p:nvPicPr>
        <p:blipFill>
          <a:blip r:embed="rId4" cstate="print"/>
          <a:srcRect l="3030" b="17233"/>
          <a:stretch>
            <a:fillRect/>
          </a:stretch>
        </p:blipFill>
        <p:spPr bwMode="auto">
          <a:xfrm>
            <a:off x="3986784" y="3794760"/>
            <a:ext cx="1036320" cy="1251881"/>
          </a:xfrm>
          <a:prstGeom prst="rect">
            <a:avLst/>
          </a:prstGeom>
          <a:noFill/>
          <a:ln w="50800">
            <a:solidFill>
              <a:srgbClr val="996633"/>
            </a:solidFill>
            <a:miter lim="800000"/>
            <a:headEnd/>
            <a:tailEnd/>
          </a:ln>
          <a:effectLst/>
        </p:spPr>
      </p:pic>
      <p:pic>
        <p:nvPicPr>
          <p:cNvPr id="27" name="Picture 2"/>
          <p:cNvPicPr preferRelativeResize="0">
            <a:picLocks noChangeAspect="1" noChangeArrowheads="1"/>
          </p:cNvPicPr>
          <p:nvPr/>
        </p:nvPicPr>
        <p:blipFill>
          <a:blip r:embed="rId5"/>
          <a:srcRect l="17292" r="16997" b="40000"/>
          <a:stretch>
            <a:fillRect/>
          </a:stretch>
        </p:blipFill>
        <p:spPr bwMode="auto">
          <a:xfrm>
            <a:off x="4617720" y="4702379"/>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pic>
        <p:nvPicPr>
          <p:cNvPr id="29" name="Picture 1"/>
          <p:cNvPicPr>
            <a:picLocks noChangeAspect="1" noChangeArrowheads="1"/>
          </p:cNvPicPr>
          <p:nvPr/>
        </p:nvPicPr>
        <p:blipFill>
          <a:blip r:embed="rId6"/>
          <a:srcRect r="11001" b="40000"/>
          <a:stretch>
            <a:fillRect/>
          </a:stretch>
        </p:blipFill>
        <p:spPr bwMode="auto">
          <a:xfrm>
            <a:off x="5513832" y="5340096"/>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pic>
        <p:nvPicPr>
          <p:cNvPr id="47" name="Picture 1"/>
          <p:cNvPicPr>
            <a:picLocks noChangeAspect="1" noChangeArrowheads="1"/>
          </p:cNvPicPr>
          <p:nvPr/>
        </p:nvPicPr>
        <p:blipFill>
          <a:blip r:embed="rId7"/>
          <a:srcRect l="4159" t="2599" r="8014" b="3947"/>
          <a:stretch>
            <a:fillRect/>
          </a:stretch>
        </p:blipFill>
        <p:spPr bwMode="auto">
          <a:xfrm>
            <a:off x="5989320" y="3505200"/>
            <a:ext cx="3065416" cy="3352800"/>
          </a:xfrm>
          <a:prstGeom prst="rect">
            <a:avLst/>
          </a:prstGeom>
          <a:noFill/>
          <a:ln w="50800">
            <a:solidFill>
              <a:srgbClr val="714B25"/>
            </a:solidFill>
            <a:miter lim="800000"/>
            <a:headEnd/>
            <a:tailEnd/>
          </a:ln>
          <a:effectLst/>
        </p:spPr>
      </p:pic>
      <p:sp useBgFill="1">
        <p:nvSpPr>
          <p:cNvPr id="48" name="TextBox 47"/>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1841</a:t>
            </a:r>
          </a:p>
        </p:txBody>
      </p:sp>
      <p:sp useBgFill="1">
        <p:nvSpPr>
          <p:cNvPr id="49" name="TextBox 48"/>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1842</a:t>
            </a:r>
          </a:p>
        </p:txBody>
      </p:sp>
      <p:sp useBgFill="1">
        <p:nvSpPr>
          <p:cNvPr id="50" name="TextBox 49"/>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1843</a:t>
            </a:r>
          </a:p>
        </p:txBody>
      </p:sp>
      <p:sp>
        <p:nvSpPr>
          <p:cNvPr id="52" name="Rectangle 51"/>
          <p:cNvSpPr/>
          <p:nvPr/>
        </p:nvSpPr>
        <p:spPr>
          <a:xfrm>
            <a:off x="2971800" y="1676400"/>
            <a:ext cx="838200" cy="990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38"/>
          <p:cNvGrpSpPr/>
          <p:nvPr/>
        </p:nvGrpSpPr>
        <p:grpSpPr>
          <a:xfrm>
            <a:off x="4267201" y="838200"/>
            <a:ext cx="1423272" cy="2133600"/>
            <a:chOff x="5517970" y="838200"/>
            <a:chExt cx="1423272" cy="2133600"/>
          </a:xfrm>
        </p:grpSpPr>
        <p:cxnSp>
          <p:nvCxnSpPr>
            <p:cNvPr id="54" name="Straight Connector 53"/>
            <p:cNvCxnSpPr/>
            <p:nvPr/>
          </p:nvCxnSpPr>
          <p:spPr>
            <a:xfrm rot="5400000">
              <a:off x="4907021" y="1910664"/>
              <a:ext cx="1672085" cy="450187"/>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5898969" y="838200"/>
              <a:ext cx="1042273" cy="461665"/>
            </a:xfrm>
            <a:prstGeom prst="rect">
              <a:avLst/>
            </a:prstGeom>
            <a:solidFill>
              <a:schemeClr val="bg1"/>
            </a:solidFill>
            <a:ln w="25400">
              <a:solidFill>
                <a:schemeClr val="tx1"/>
              </a:solidFill>
            </a:ln>
          </p:spPr>
          <p:txBody>
            <a:bodyPr wrap="none" rtlCol="0">
              <a:spAutoFit/>
            </a:bodyPr>
            <a:lstStyle/>
            <a:p>
              <a:r>
                <a:rPr lang="en-US" sz="2400" b="1" dirty="0" smtClean="0"/>
                <a:t>15,000</a:t>
              </a:r>
              <a:endParaRPr lang="en-US" sz="2400" b="1" dirty="0"/>
            </a:p>
          </p:txBody>
        </p:sp>
      </p:grpSp>
      <p:sp useBgFill="1">
        <p:nvSpPr>
          <p:cNvPr id="57" name="TextBox 56"/>
          <p:cNvSpPr txBox="1"/>
          <p:nvPr/>
        </p:nvSpPr>
        <p:spPr>
          <a:xfrm>
            <a:off x="6224437" y="-76200"/>
            <a:ext cx="1624163"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1830-</a:t>
            </a:r>
          </a:p>
        </p:txBody>
      </p:sp>
      <p:sp useBgFill="1">
        <p:nvSpPr>
          <p:cNvPr id="51" name="TextBox 50"/>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p:nvSpPr>
          <p:cNvPr id="31" name="Freeform 30"/>
          <p:cNvSpPr/>
          <p:nvPr/>
        </p:nvSpPr>
        <p:spPr>
          <a:xfrm>
            <a:off x="3429000" y="2743200"/>
            <a:ext cx="2794462" cy="1066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5-Point Star 6"/>
          <p:cNvSpPr>
            <a:spLocks noChangeAspect="1"/>
          </p:cNvSpPr>
          <p:nvPr/>
        </p:nvSpPr>
        <p:spPr>
          <a:xfrm>
            <a:off x="3242005" y="34671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43" name="Group 42"/>
          <p:cNvGrpSpPr/>
          <p:nvPr/>
        </p:nvGrpSpPr>
        <p:grpSpPr>
          <a:xfrm>
            <a:off x="7276751" y="838200"/>
            <a:ext cx="495649" cy="684731"/>
            <a:chOff x="7124351" y="838200"/>
            <a:chExt cx="495649" cy="684731"/>
          </a:xfrm>
        </p:grpSpPr>
        <p:cxnSp>
          <p:nvCxnSpPr>
            <p:cNvPr id="56" name="Straight Connector 55"/>
            <p:cNvCxnSpPr/>
            <p:nvPr/>
          </p:nvCxnSpPr>
          <p:spPr>
            <a:xfrm rot="4980000">
              <a:off x="7306673" y="1392870"/>
              <a:ext cx="228601" cy="31521"/>
            </a:xfrm>
            <a:prstGeom prst="line">
              <a:avLst/>
            </a:prstGeom>
            <a:ln w="50800">
              <a:solidFill>
                <a:schemeClr val="tx1">
                  <a:alpha val="83000"/>
                </a:schemeClr>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24351" y="838200"/>
              <a:ext cx="495649" cy="461665"/>
            </a:xfrm>
            <a:prstGeom prst="rect">
              <a:avLst/>
            </a:prstGeom>
            <a:solidFill>
              <a:schemeClr val="bg1"/>
            </a:solidFill>
            <a:ln w="25400">
              <a:solidFill>
                <a:schemeClr val="tx1"/>
              </a:solidFill>
            </a:ln>
          </p:spPr>
          <p:txBody>
            <a:bodyPr wrap="none" rtlCol="0">
              <a:spAutoFit/>
            </a:bodyPr>
            <a:lstStyle/>
            <a:p>
              <a:r>
                <a:rPr lang="en-US" sz="2400" b="1" dirty="0" smtClean="0"/>
                <a:t>50</a:t>
              </a:r>
              <a:endParaRPr lang="en-US" sz="2400" b="1" dirty="0"/>
            </a:p>
          </p:txBody>
        </p:sp>
      </p:grpSp>
      <p:sp>
        <p:nvSpPr>
          <p:cNvPr id="4" name="5-Point Star 3"/>
          <p:cNvSpPr>
            <a:spLocks noChangeAspect="1"/>
          </p:cNvSpPr>
          <p:nvPr/>
        </p:nvSpPr>
        <p:spPr>
          <a:xfrm>
            <a:off x="7356805" y="15240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5-Point Star 40"/>
          <p:cNvSpPr>
            <a:spLocks noChangeAspect="1"/>
          </p:cNvSpPr>
          <p:nvPr/>
        </p:nvSpPr>
        <p:spPr>
          <a:xfrm>
            <a:off x="4038600" y="27432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 name="5-Point Star 4"/>
          <p:cNvSpPr>
            <a:spLocks noChangeAspect="1"/>
          </p:cNvSpPr>
          <p:nvPr/>
        </p:nvSpPr>
        <p:spPr>
          <a:xfrm>
            <a:off x="6099505" y="24384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par>
                                <p:cTn id="8" presetID="63" presetClass="path" presetSubtype="0" accel="50000" decel="50000" fill="hold" nodeType="withEffect">
                                  <p:stCondLst>
                                    <p:cond delay="0"/>
                                  </p:stCondLst>
                                  <p:childTnLst>
                                    <p:animMotion origin="layout" path="M -4.72222E-6 5.78035E-7 L -0.11753 -0.32185 " pathEditMode="relative" rAng="0" ptsTypes="AA">
                                      <p:cBhvr>
                                        <p:cTn id="9" dur="2000" fill="hold"/>
                                        <p:tgtEl>
                                          <p:spTgt spid="9"/>
                                        </p:tgtEl>
                                        <p:attrNameLst>
                                          <p:attrName>ppt_x</p:attrName>
                                          <p:attrName>ppt_y</p:attrName>
                                        </p:attrNameLst>
                                      </p:cBhvr>
                                      <p:rCtr x="-59" y="-161"/>
                                    </p:animMotion>
                                  </p:childTnLst>
                                </p:cTn>
                              </p:par>
                              <p:par>
                                <p:cTn id="10" presetID="63" presetClass="path" presetSubtype="0" accel="50000" decel="50000" fill="hold" nodeType="withEffect">
                                  <p:stCondLst>
                                    <p:cond delay="0"/>
                                  </p:stCondLst>
                                  <p:childTnLst>
                                    <p:animMotion origin="layout" path="M 1.38889E-6 2.96296E-6 L -0.17413 -0.07801 " pathEditMode="relative" rAng="0" ptsTypes="AA">
                                      <p:cBhvr>
                                        <p:cTn id="11" dur="2000" fill="hold"/>
                                        <p:tgtEl>
                                          <p:spTgt spid="27"/>
                                        </p:tgtEl>
                                        <p:attrNameLst>
                                          <p:attrName>ppt_x</p:attrName>
                                          <p:attrName>ppt_y</p:attrName>
                                        </p:attrNameLst>
                                      </p:cBhvr>
                                      <p:rCtr x="-87" y="-39"/>
                                    </p:animMotion>
                                  </p:childTnLst>
                                </p:cTn>
                              </p:par>
                              <p:par>
                                <p:cTn id="12" presetID="63" presetClass="path" presetSubtype="0" accel="50000" decel="50000" fill="hold" grpId="0" nodeType="withEffect">
                                  <p:stCondLst>
                                    <p:cond delay="0"/>
                                  </p:stCondLst>
                                  <p:childTnLst>
                                    <p:animMotion origin="layout" path="M 3.05556E-6 -1.44509E-6 L 0.09149 -0.11792 " pathEditMode="relative" rAng="0" ptsTypes="AA">
                                      <p:cBhvr>
                                        <p:cTn id="13" dur="2000" fill="hold"/>
                                        <p:tgtEl>
                                          <p:spTgt spid="33"/>
                                        </p:tgtEl>
                                        <p:attrNameLst>
                                          <p:attrName>ppt_x</p:attrName>
                                          <p:attrName>ppt_y</p:attrName>
                                        </p:attrNameLst>
                                      </p:cBhvr>
                                      <p:rCtr x="46" y="-59"/>
                                    </p:animMotion>
                                  </p:childTnLst>
                                </p:cTn>
                              </p:par>
                              <p:par>
                                <p:cTn id="14" presetID="63" presetClass="path" presetSubtype="0" accel="50000" decel="50000" fill="hold" nodeType="withEffect">
                                  <p:stCondLst>
                                    <p:cond delay="500"/>
                                  </p:stCondLst>
                                  <p:childTnLst>
                                    <p:animMotion origin="layout" path="M 5E-6 -2.83237E-6 L -0.15938 -0.13248 " pathEditMode="relative" rAng="0" ptsTypes="AA">
                                      <p:cBhvr>
                                        <p:cTn id="15" dur="2000" fill="hold"/>
                                        <p:tgtEl>
                                          <p:spTgt spid="29"/>
                                        </p:tgtEl>
                                        <p:attrNameLst>
                                          <p:attrName>ppt_x</p:attrName>
                                          <p:attrName>ppt_y</p:attrName>
                                        </p:attrNameLst>
                                      </p:cBhvr>
                                      <p:rCtr x="-80" y="-66"/>
                                    </p:animMotion>
                                  </p:childTnLst>
                                </p:cTn>
                              </p:par>
                            </p:childTnLst>
                          </p:cTn>
                        </p:par>
                        <p:par>
                          <p:cTn id="16" fill="hold">
                            <p:stCondLst>
                              <p:cond delay="2500"/>
                            </p:stCondLst>
                            <p:childTnLst>
                              <p:par>
                                <p:cTn id="17" presetID="49" presetClass="entr" presetSubtype="0" decel="100000" fill="hold" grpId="0" nodeType="after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p:cTn id="19" dur="1000" fill="hold"/>
                                        <p:tgtEl>
                                          <p:spTgt spid="41"/>
                                        </p:tgtEl>
                                        <p:attrNameLst>
                                          <p:attrName>ppt_w</p:attrName>
                                        </p:attrNameLst>
                                      </p:cBhvr>
                                      <p:tavLst>
                                        <p:tav tm="0">
                                          <p:val>
                                            <p:fltVal val="0"/>
                                          </p:val>
                                        </p:tav>
                                        <p:tav tm="100000">
                                          <p:val>
                                            <p:strVal val="#ppt_w"/>
                                          </p:val>
                                        </p:tav>
                                      </p:tavLst>
                                    </p:anim>
                                    <p:anim calcmode="lin" valueType="num">
                                      <p:cBhvr>
                                        <p:cTn id="20" dur="1000" fill="hold"/>
                                        <p:tgtEl>
                                          <p:spTgt spid="41"/>
                                        </p:tgtEl>
                                        <p:attrNameLst>
                                          <p:attrName>ppt_h</p:attrName>
                                        </p:attrNameLst>
                                      </p:cBhvr>
                                      <p:tavLst>
                                        <p:tav tm="0">
                                          <p:val>
                                            <p:fltVal val="0"/>
                                          </p:val>
                                        </p:tav>
                                        <p:tav tm="100000">
                                          <p:val>
                                            <p:strVal val="#ppt_h"/>
                                          </p:val>
                                        </p:tav>
                                      </p:tavLst>
                                    </p:anim>
                                    <p:anim calcmode="lin" valueType="num">
                                      <p:cBhvr>
                                        <p:cTn id="21" dur="1000" fill="hold"/>
                                        <p:tgtEl>
                                          <p:spTgt spid="41"/>
                                        </p:tgtEl>
                                        <p:attrNameLst>
                                          <p:attrName>style.rotation</p:attrName>
                                        </p:attrNameLst>
                                      </p:cBhvr>
                                      <p:tavLst>
                                        <p:tav tm="0">
                                          <p:val>
                                            <p:fltVal val="360"/>
                                          </p:val>
                                        </p:tav>
                                        <p:tav tm="100000">
                                          <p:val>
                                            <p:fltVal val="0"/>
                                          </p:val>
                                        </p:tav>
                                      </p:tavLst>
                                    </p:anim>
                                    <p:animEffect transition="in" filter="fade">
                                      <p:cBhvr>
                                        <p:cTn id="22" dur="1000"/>
                                        <p:tgtEl>
                                          <p:spTgt spid="41"/>
                                        </p:tgtEl>
                                      </p:cBhvr>
                                    </p:animEffect>
                                  </p:childTnLst>
                                </p:cTn>
                              </p:par>
                              <p:par>
                                <p:cTn id="23" presetID="53" presetClass="entr" presetSubtype="0" fill="hold" nodeType="withEffect">
                                  <p:stCondLst>
                                    <p:cond delay="0"/>
                                  </p:stCondLst>
                                  <p:childTnLst>
                                    <p:set>
                                      <p:cBhvr>
                                        <p:cTn id="24" dur="1" fill="hold">
                                          <p:stCondLst>
                                            <p:cond delay="0"/>
                                          </p:stCondLst>
                                        </p:cTn>
                                        <p:tgtEl>
                                          <p:spTgt spid="40">
                                            <p:txEl>
                                              <p:pRg st="0" end="0"/>
                                            </p:txEl>
                                          </p:spTgt>
                                        </p:tgtEl>
                                        <p:attrNameLst>
                                          <p:attrName>style.visibility</p:attrName>
                                        </p:attrNameLst>
                                      </p:cBhvr>
                                      <p:to>
                                        <p:strVal val="visible"/>
                                      </p:to>
                                    </p:set>
                                    <p:anim calcmode="lin" valueType="num">
                                      <p:cBhvr>
                                        <p:cTn id="25" dur="1000" fill="hold"/>
                                        <p:tgtEl>
                                          <p:spTgt spid="40">
                                            <p:txEl>
                                              <p:pRg st="0" end="0"/>
                                            </p:txEl>
                                          </p:spTgt>
                                        </p:tgtEl>
                                        <p:attrNameLst>
                                          <p:attrName>ppt_w</p:attrName>
                                        </p:attrNameLst>
                                      </p:cBhvr>
                                      <p:tavLst>
                                        <p:tav tm="0">
                                          <p:val>
                                            <p:fltVal val="0"/>
                                          </p:val>
                                        </p:tav>
                                        <p:tav tm="100000">
                                          <p:val>
                                            <p:strVal val="#ppt_w"/>
                                          </p:val>
                                        </p:tav>
                                      </p:tavLst>
                                    </p:anim>
                                    <p:anim calcmode="lin" valueType="num">
                                      <p:cBhvr>
                                        <p:cTn id="26" dur="1000" fill="hold"/>
                                        <p:tgtEl>
                                          <p:spTgt spid="40">
                                            <p:txEl>
                                              <p:pRg st="0" end="0"/>
                                            </p:txEl>
                                          </p:spTgt>
                                        </p:tgtEl>
                                        <p:attrNameLst>
                                          <p:attrName>ppt_h</p:attrName>
                                        </p:attrNameLst>
                                      </p:cBhvr>
                                      <p:tavLst>
                                        <p:tav tm="0">
                                          <p:val>
                                            <p:fltVal val="0"/>
                                          </p:val>
                                        </p:tav>
                                        <p:tav tm="100000">
                                          <p:val>
                                            <p:strVal val="#ppt_h"/>
                                          </p:val>
                                        </p:tav>
                                      </p:tavLst>
                                    </p:anim>
                                    <p:animEffect transition="in" filter="fade">
                                      <p:cBhvr>
                                        <p:cTn id="27" dur="10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9" presetClass="exit" presetSubtype="0" accel="100000" fill="hold" grpId="0" nodeType="clickEffect">
                                  <p:stCondLst>
                                    <p:cond delay="0"/>
                                  </p:stCondLst>
                                  <p:childTnLst>
                                    <p:anim calcmode="lin" valueType="num">
                                      <p:cBhvr>
                                        <p:cTn id="31" dur="1000"/>
                                        <p:tgtEl>
                                          <p:spTgt spid="12"/>
                                        </p:tgtEl>
                                        <p:attrNameLst>
                                          <p:attrName>ppt_w</p:attrName>
                                        </p:attrNameLst>
                                      </p:cBhvr>
                                      <p:tavLst>
                                        <p:tav tm="0">
                                          <p:val>
                                            <p:strVal val="ppt_w"/>
                                          </p:val>
                                        </p:tav>
                                        <p:tav tm="100000">
                                          <p:val>
                                            <p:fltVal val="0"/>
                                          </p:val>
                                        </p:tav>
                                      </p:tavLst>
                                    </p:anim>
                                    <p:anim calcmode="lin" valueType="num">
                                      <p:cBhvr>
                                        <p:cTn id="32" dur="1000"/>
                                        <p:tgtEl>
                                          <p:spTgt spid="12"/>
                                        </p:tgtEl>
                                        <p:attrNameLst>
                                          <p:attrName>ppt_h</p:attrName>
                                        </p:attrNameLst>
                                      </p:cBhvr>
                                      <p:tavLst>
                                        <p:tav tm="0">
                                          <p:val>
                                            <p:strVal val="ppt_h"/>
                                          </p:val>
                                        </p:tav>
                                        <p:tav tm="100000">
                                          <p:val>
                                            <p:fltVal val="0"/>
                                          </p:val>
                                        </p:tav>
                                      </p:tavLst>
                                    </p:anim>
                                    <p:anim calcmode="lin" valueType="num">
                                      <p:cBhvr>
                                        <p:cTn id="33" dur="1000"/>
                                        <p:tgtEl>
                                          <p:spTgt spid="12"/>
                                        </p:tgtEl>
                                        <p:attrNameLst>
                                          <p:attrName>style.rotation</p:attrName>
                                        </p:attrNameLst>
                                      </p:cBhvr>
                                      <p:tavLst>
                                        <p:tav tm="0">
                                          <p:val>
                                            <p:fltVal val="0"/>
                                          </p:val>
                                        </p:tav>
                                        <p:tav tm="100000">
                                          <p:val>
                                            <p:fltVal val="360"/>
                                          </p:val>
                                        </p:tav>
                                      </p:tavLst>
                                    </p:anim>
                                    <p:animEffect transition="out" filter="fade">
                                      <p:cBhvr>
                                        <p:cTn id="34" dur="1000"/>
                                        <p:tgtEl>
                                          <p:spTgt spid="12"/>
                                        </p:tgtEl>
                                      </p:cBhvr>
                                    </p:animEffect>
                                    <p:set>
                                      <p:cBhvr>
                                        <p:cTn id="35" dur="1" fill="hold">
                                          <p:stCondLst>
                                            <p:cond delay="999"/>
                                          </p:stCondLst>
                                        </p:cTn>
                                        <p:tgtEl>
                                          <p:spTgt spid="12"/>
                                        </p:tgtEl>
                                        <p:attrNameLst>
                                          <p:attrName>style.visibility</p:attrName>
                                        </p:attrNameLst>
                                      </p:cBhvr>
                                      <p:to>
                                        <p:strVal val="hidden"/>
                                      </p:to>
                                    </p:set>
                                  </p:childTnLst>
                                </p:cTn>
                              </p:par>
                              <p:par>
                                <p:cTn id="36" presetID="49" presetClass="entr" presetSubtype="0" decel="10000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1000" fill="hold"/>
                                        <p:tgtEl>
                                          <p:spTgt spid="19"/>
                                        </p:tgtEl>
                                        <p:attrNameLst>
                                          <p:attrName>ppt_w</p:attrName>
                                        </p:attrNameLst>
                                      </p:cBhvr>
                                      <p:tavLst>
                                        <p:tav tm="0">
                                          <p:val>
                                            <p:fltVal val="0"/>
                                          </p:val>
                                        </p:tav>
                                        <p:tav tm="100000">
                                          <p:val>
                                            <p:strVal val="#ppt_w"/>
                                          </p:val>
                                        </p:tav>
                                      </p:tavLst>
                                    </p:anim>
                                    <p:anim calcmode="lin" valueType="num">
                                      <p:cBhvr>
                                        <p:cTn id="39" dur="1000" fill="hold"/>
                                        <p:tgtEl>
                                          <p:spTgt spid="19"/>
                                        </p:tgtEl>
                                        <p:attrNameLst>
                                          <p:attrName>ppt_h</p:attrName>
                                        </p:attrNameLst>
                                      </p:cBhvr>
                                      <p:tavLst>
                                        <p:tav tm="0">
                                          <p:val>
                                            <p:fltVal val="0"/>
                                          </p:val>
                                        </p:tav>
                                        <p:tav tm="100000">
                                          <p:val>
                                            <p:strVal val="#ppt_h"/>
                                          </p:val>
                                        </p:tav>
                                      </p:tavLst>
                                    </p:anim>
                                    <p:anim calcmode="lin" valueType="num">
                                      <p:cBhvr>
                                        <p:cTn id="40" dur="1000" fill="hold"/>
                                        <p:tgtEl>
                                          <p:spTgt spid="19"/>
                                        </p:tgtEl>
                                        <p:attrNameLst>
                                          <p:attrName>style.rotation</p:attrName>
                                        </p:attrNameLst>
                                      </p:cBhvr>
                                      <p:tavLst>
                                        <p:tav tm="0">
                                          <p:val>
                                            <p:fltVal val="360"/>
                                          </p:val>
                                        </p:tav>
                                        <p:tav tm="100000">
                                          <p:val>
                                            <p:fltVal val="0"/>
                                          </p:val>
                                        </p:tav>
                                      </p:tavLst>
                                    </p:anim>
                                    <p:animEffect transition="in" filter="fade">
                                      <p:cBhvr>
                                        <p:cTn id="41" dur="1000"/>
                                        <p:tgtEl>
                                          <p:spTgt spid="19"/>
                                        </p:tgtEl>
                                      </p:cBhvr>
                                    </p:animEffect>
                                  </p:childTnLst>
                                </p:cTn>
                              </p:par>
                            </p:childTnLst>
                          </p:cTn>
                        </p:par>
                        <p:par>
                          <p:cTn id="42" fill="hold">
                            <p:stCondLst>
                              <p:cond delay="1000"/>
                            </p:stCondLst>
                            <p:childTnLst>
                              <p:par>
                                <p:cTn id="43" presetID="49" presetClass="exit" presetSubtype="0" accel="100000" fill="hold" grpId="1" nodeType="afterEffect">
                                  <p:stCondLst>
                                    <p:cond delay="0"/>
                                  </p:stCondLst>
                                  <p:childTnLst>
                                    <p:anim calcmode="lin" valueType="num">
                                      <p:cBhvr>
                                        <p:cTn id="44" dur="500"/>
                                        <p:tgtEl>
                                          <p:spTgt spid="19"/>
                                        </p:tgtEl>
                                        <p:attrNameLst>
                                          <p:attrName>ppt_w</p:attrName>
                                        </p:attrNameLst>
                                      </p:cBhvr>
                                      <p:tavLst>
                                        <p:tav tm="0">
                                          <p:val>
                                            <p:strVal val="ppt_w"/>
                                          </p:val>
                                        </p:tav>
                                        <p:tav tm="100000">
                                          <p:val>
                                            <p:fltVal val="0"/>
                                          </p:val>
                                        </p:tav>
                                      </p:tavLst>
                                    </p:anim>
                                    <p:anim calcmode="lin" valueType="num">
                                      <p:cBhvr>
                                        <p:cTn id="45" dur="500"/>
                                        <p:tgtEl>
                                          <p:spTgt spid="19"/>
                                        </p:tgtEl>
                                        <p:attrNameLst>
                                          <p:attrName>ppt_h</p:attrName>
                                        </p:attrNameLst>
                                      </p:cBhvr>
                                      <p:tavLst>
                                        <p:tav tm="0">
                                          <p:val>
                                            <p:strVal val="ppt_h"/>
                                          </p:val>
                                        </p:tav>
                                        <p:tav tm="100000">
                                          <p:val>
                                            <p:fltVal val="0"/>
                                          </p:val>
                                        </p:tav>
                                      </p:tavLst>
                                    </p:anim>
                                    <p:anim calcmode="lin" valueType="num">
                                      <p:cBhvr>
                                        <p:cTn id="46" dur="500"/>
                                        <p:tgtEl>
                                          <p:spTgt spid="19"/>
                                        </p:tgtEl>
                                        <p:attrNameLst>
                                          <p:attrName>style.rotation</p:attrName>
                                        </p:attrNameLst>
                                      </p:cBhvr>
                                      <p:tavLst>
                                        <p:tav tm="0">
                                          <p:val>
                                            <p:fltVal val="0"/>
                                          </p:val>
                                        </p:tav>
                                        <p:tav tm="100000">
                                          <p:val>
                                            <p:fltVal val="360"/>
                                          </p:val>
                                        </p:tav>
                                      </p:tavLst>
                                    </p:anim>
                                    <p:animEffect transition="out" filter="fade">
                                      <p:cBhvr>
                                        <p:cTn id="47" dur="500"/>
                                        <p:tgtEl>
                                          <p:spTgt spid="19"/>
                                        </p:tgtEl>
                                      </p:cBhvr>
                                    </p:animEffect>
                                    <p:set>
                                      <p:cBhvr>
                                        <p:cTn id="48" dur="1" fill="hold">
                                          <p:stCondLst>
                                            <p:cond delay="499"/>
                                          </p:stCondLst>
                                        </p:cTn>
                                        <p:tgtEl>
                                          <p:spTgt spid="19"/>
                                        </p:tgtEl>
                                        <p:attrNameLst>
                                          <p:attrName>style.visibility</p:attrName>
                                        </p:attrNameLst>
                                      </p:cBhvr>
                                      <p:to>
                                        <p:strVal val="hidden"/>
                                      </p:to>
                                    </p:set>
                                  </p:childTnLst>
                                </p:cTn>
                              </p:par>
                              <p:par>
                                <p:cTn id="49" presetID="49" presetClass="entr" presetSubtype="0" decel="100000" fill="hold" grpId="1"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p:cTn id="51" dur="1000" fill="hold"/>
                                        <p:tgtEl>
                                          <p:spTgt spid="48"/>
                                        </p:tgtEl>
                                        <p:attrNameLst>
                                          <p:attrName>ppt_w</p:attrName>
                                        </p:attrNameLst>
                                      </p:cBhvr>
                                      <p:tavLst>
                                        <p:tav tm="0">
                                          <p:val>
                                            <p:fltVal val="0"/>
                                          </p:val>
                                        </p:tav>
                                        <p:tav tm="100000">
                                          <p:val>
                                            <p:strVal val="#ppt_w"/>
                                          </p:val>
                                        </p:tav>
                                      </p:tavLst>
                                    </p:anim>
                                    <p:anim calcmode="lin" valueType="num">
                                      <p:cBhvr>
                                        <p:cTn id="52" dur="1000" fill="hold"/>
                                        <p:tgtEl>
                                          <p:spTgt spid="48"/>
                                        </p:tgtEl>
                                        <p:attrNameLst>
                                          <p:attrName>ppt_h</p:attrName>
                                        </p:attrNameLst>
                                      </p:cBhvr>
                                      <p:tavLst>
                                        <p:tav tm="0">
                                          <p:val>
                                            <p:fltVal val="0"/>
                                          </p:val>
                                        </p:tav>
                                        <p:tav tm="100000">
                                          <p:val>
                                            <p:strVal val="#ppt_h"/>
                                          </p:val>
                                        </p:tav>
                                      </p:tavLst>
                                    </p:anim>
                                    <p:anim calcmode="lin" valueType="num">
                                      <p:cBhvr>
                                        <p:cTn id="53" dur="1000" fill="hold"/>
                                        <p:tgtEl>
                                          <p:spTgt spid="48"/>
                                        </p:tgtEl>
                                        <p:attrNameLst>
                                          <p:attrName>style.rotation</p:attrName>
                                        </p:attrNameLst>
                                      </p:cBhvr>
                                      <p:tavLst>
                                        <p:tav tm="0">
                                          <p:val>
                                            <p:fltVal val="360"/>
                                          </p:val>
                                        </p:tav>
                                        <p:tav tm="100000">
                                          <p:val>
                                            <p:fltVal val="0"/>
                                          </p:val>
                                        </p:tav>
                                      </p:tavLst>
                                    </p:anim>
                                    <p:animEffect transition="in" filter="fade">
                                      <p:cBhvr>
                                        <p:cTn id="54" dur="1000"/>
                                        <p:tgtEl>
                                          <p:spTgt spid="48"/>
                                        </p:tgtEl>
                                      </p:cBhvr>
                                    </p:animEffect>
                                  </p:childTnLst>
                                </p:cTn>
                              </p:par>
                              <p:par>
                                <p:cTn id="55" presetID="22" presetClass="entr" presetSubtype="8" fill="hold" nodeType="withEffect">
                                  <p:stCondLst>
                                    <p:cond delay="0"/>
                                  </p:stCondLst>
                                  <p:childTnLst>
                                    <p:set>
                                      <p:cBhvr>
                                        <p:cTn id="56" dur="1" fill="hold">
                                          <p:stCondLst>
                                            <p:cond delay="0"/>
                                          </p:stCondLst>
                                        </p:cTn>
                                        <p:tgtEl>
                                          <p:spTgt spid="40">
                                            <p:txEl>
                                              <p:pRg st="1" end="1"/>
                                            </p:txEl>
                                          </p:spTgt>
                                        </p:tgtEl>
                                        <p:attrNameLst>
                                          <p:attrName>style.visibility</p:attrName>
                                        </p:attrNameLst>
                                      </p:cBhvr>
                                      <p:to>
                                        <p:strVal val="visible"/>
                                      </p:to>
                                    </p:set>
                                    <p:animEffect transition="in" filter="wipe(left)">
                                      <p:cBhvr>
                                        <p:cTn id="57" dur="1000"/>
                                        <p:tgtEl>
                                          <p:spTgt spid="40">
                                            <p:txEl>
                                              <p:pRg st="1" end="1"/>
                                            </p:txEl>
                                          </p:spTgt>
                                        </p:tgtEl>
                                      </p:cBhvr>
                                    </p:animEffect>
                                  </p:childTnLst>
                                </p:cTn>
                              </p:par>
                            </p:childTnLst>
                          </p:cTn>
                        </p:par>
                        <p:par>
                          <p:cTn id="58" fill="hold">
                            <p:stCondLst>
                              <p:cond delay="2000"/>
                            </p:stCondLst>
                            <p:childTnLst>
                              <p:par>
                                <p:cTn id="59" presetID="22" presetClass="entr" presetSubtype="4" fill="hold" nodeType="after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wipe(down)">
                                      <p:cBhvr>
                                        <p:cTn id="61" dur="1000"/>
                                        <p:tgtEl>
                                          <p:spTgt spid="47"/>
                                        </p:tgtEl>
                                      </p:cBhvr>
                                    </p:animEffect>
                                  </p:childTnLst>
                                </p:cTn>
                              </p:par>
                            </p:childTnLst>
                          </p:cTn>
                        </p:par>
                      </p:childTnLst>
                    </p:cTn>
                  </p:par>
                  <p:par>
                    <p:cTn id="62" fill="hold">
                      <p:stCondLst>
                        <p:cond delay="indefinite"/>
                      </p:stCondLst>
                      <p:childTnLst>
                        <p:par>
                          <p:cTn id="63" fill="hold">
                            <p:stCondLst>
                              <p:cond delay="0"/>
                            </p:stCondLst>
                            <p:childTnLst>
                              <p:par>
                                <p:cTn id="64" presetID="49" presetClass="exit" presetSubtype="0" accel="100000" fill="hold" nodeType="clickEffect">
                                  <p:stCondLst>
                                    <p:cond delay="0"/>
                                  </p:stCondLst>
                                  <p:childTnLst>
                                    <p:anim calcmode="lin" valueType="num">
                                      <p:cBhvr>
                                        <p:cTn id="65" dur="1000"/>
                                        <p:tgtEl>
                                          <p:spTgt spid="48"/>
                                        </p:tgtEl>
                                        <p:attrNameLst>
                                          <p:attrName>ppt_w</p:attrName>
                                        </p:attrNameLst>
                                      </p:cBhvr>
                                      <p:tavLst>
                                        <p:tav tm="0">
                                          <p:val>
                                            <p:strVal val="ppt_w"/>
                                          </p:val>
                                        </p:tav>
                                        <p:tav tm="100000">
                                          <p:val>
                                            <p:fltVal val="0"/>
                                          </p:val>
                                        </p:tav>
                                      </p:tavLst>
                                    </p:anim>
                                    <p:anim calcmode="lin" valueType="num">
                                      <p:cBhvr>
                                        <p:cTn id="66" dur="1000"/>
                                        <p:tgtEl>
                                          <p:spTgt spid="48"/>
                                        </p:tgtEl>
                                        <p:attrNameLst>
                                          <p:attrName>ppt_h</p:attrName>
                                        </p:attrNameLst>
                                      </p:cBhvr>
                                      <p:tavLst>
                                        <p:tav tm="0">
                                          <p:val>
                                            <p:strVal val="ppt_h"/>
                                          </p:val>
                                        </p:tav>
                                        <p:tav tm="100000">
                                          <p:val>
                                            <p:fltVal val="0"/>
                                          </p:val>
                                        </p:tav>
                                      </p:tavLst>
                                    </p:anim>
                                    <p:anim calcmode="lin" valueType="num">
                                      <p:cBhvr>
                                        <p:cTn id="67" dur="1000"/>
                                        <p:tgtEl>
                                          <p:spTgt spid="48"/>
                                        </p:tgtEl>
                                        <p:attrNameLst>
                                          <p:attrName>style.rotation</p:attrName>
                                        </p:attrNameLst>
                                      </p:cBhvr>
                                      <p:tavLst>
                                        <p:tav tm="0">
                                          <p:val>
                                            <p:fltVal val="0"/>
                                          </p:val>
                                        </p:tav>
                                        <p:tav tm="100000">
                                          <p:val>
                                            <p:fltVal val="360"/>
                                          </p:val>
                                        </p:tav>
                                      </p:tavLst>
                                    </p:anim>
                                    <p:animEffect transition="out" filter="fade">
                                      <p:cBhvr>
                                        <p:cTn id="68" dur="1000"/>
                                        <p:tgtEl>
                                          <p:spTgt spid="48"/>
                                        </p:tgtEl>
                                      </p:cBhvr>
                                    </p:animEffect>
                                    <p:set>
                                      <p:cBhvr>
                                        <p:cTn id="69" dur="1" fill="hold">
                                          <p:stCondLst>
                                            <p:cond delay="999"/>
                                          </p:stCondLst>
                                        </p:cTn>
                                        <p:tgtEl>
                                          <p:spTgt spid="48"/>
                                        </p:tgtEl>
                                        <p:attrNameLst>
                                          <p:attrName>style.visibility</p:attrName>
                                        </p:attrNameLst>
                                      </p:cBhvr>
                                      <p:to>
                                        <p:strVal val="hidden"/>
                                      </p:to>
                                    </p:set>
                                  </p:childTnLst>
                                </p:cTn>
                              </p:par>
                              <p:par>
                                <p:cTn id="70" presetID="49" presetClass="entr" presetSubtype="0" decel="100000" fill="hold" grpId="0" nodeType="withEffect">
                                  <p:stCondLst>
                                    <p:cond delay="0"/>
                                  </p:stCondLst>
                                  <p:childTnLst>
                                    <p:set>
                                      <p:cBhvr>
                                        <p:cTn id="71" dur="1" fill="hold">
                                          <p:stCondLst>
                                            <p:cond delay="0"/>
                                          </p:stCondLst>
                                        </p:cTn>
                                        <p:tgtEl>
                                          <p:spTgt spid="49"/>
                                        </p:tgtEl>
                                        <p:attrNameLst>
                                          <p:attrName>style.visibility</p:attrName>
                                        </p:attrNameLst>
                                      </p:cBhvr>
                                      <p:to>
                                        <p:strVal val="visible"/>
                                      </p:to>
                                    </p:set>
                                    <p:anim calcmode="lin" valueType="num">
                                      <p:cBhvr>
                                        <p:cTn id="72" dur="1000" fill="hold"/>
                                        <p:tgtEl>
                                          <p:spTgt spid="49"/>
                                        </p:tgtEl>
                                        <p:attrNameLst>
                                          <p:attrName>ppt_w</p:attrName>
                                        </p:attrNameLst>
                                      </p:cBhvr>
                                      <p:tavLst>
                                        <p:tav tm="0">
                                          <p:val>
                                            <p:fltVal val="0"/>
                                          </p:val>
                                        </p:tav>
                                        <p:tav tm="100000">
                                          <p:val>
                                            <p:strVal val="#ppt_w"/>
                                          </p:val>
                                        </p:tav>
                                      </p:tavLst>
                                    </p:anim>
                                    <p:anim calcmode="lin" valueType="num">
                                      <p:cBhvr>
                                        <p:cTn id="73" dur="1000" fill="hold"/>
                                        <p:tgtEl>
                                          <p:spTgt spid="49"/>
                                        </p:tgtEl>
                                        <p:attrNameLst>
                                          <p:attrName>ppt_h</p:attrName>
                                        </p:attrNameLst>
                                      </p:cBhvr>
                                      <p:tavLst>
                                        <p:tav tm="0">
                                          <p:val>
                                            <p:fltVal val="0"/>
                                          </p:val>
                                        </p:tav>
                                        <p:tav tm="100000">
                                          <p:val>
                                            <p:strVal val="#ppt_h"/>
                                          </p:val>
                                        </p:tav>
                                      </p:tavLst>
                                    </p:anim>
                                    <p:anim calcmode="lin" valueType="num">
                                      <p:cBhvr>
                                        <p:cTn id="74" dur="1000" fill="hold"/>
                                        <p:tgtEl>
                                          <p:spTgt spid="49"/>
                                        </p:tgtEl>
                                        <p:attrNameLst>
                                          <p:attrName>style.rotation</p:attrName>
                                        </p:attrNameLst>
                                      </p:cBhvr>
                                      <p:tavLst>
                                        <p:tav tm="0">
                                          <p:val>
                                            <p:fltVal val="360"/>
                                          </p:val>
                                        </p:tav>
                                        <p:tav tm="100000">
                                          <p:val>
                                            <p:fltVal val="0"/>
                                          </p:val>
                                        </p:tav>
                                      </p:tavLst>
                                    </p:anim>
                                    <p:animEffect transition="in" filter="fade">
                                      <p:cBhvr>
                                        <p:cTn id="75" dur="1000"/>
                                        <p:tgtEl>
                                          <p:spTgt spid="49"/>
                                        </p:tgtEl>
                                      </p:cBhvr>
                                    </p:animEffect>
                                  </p:childTnLst>
                                </p:cTn>
                              </p:par>
                            </p:childTnLst>
                          </p:cTn>
                        </p:par>
                        <p:par>
                          <p:cTn id="76" fill="hold">
                            <p:stCondLst>
                              <p:cond delay="1000"/>
                            </p:stCondLst>
                            <p:childTnLst>
                              <p:par>
                                <p:cTn id="77" presetID="49" presetClass="exit" presetSubtype="0" accel="100000" fill="hold" nodeType="afterEffect">
                                  <p:stCondLst>
                                    <p:cond delay="0"/>
                                  </p:stCondLst>
                                  <p:childTnLst>
                                    <p:anim calcmode="lin" valueType="num">
                                      <p:cBhvr>
                                        <p:cTn id="78" dur="1000"/>
                                        <p:tgtEl>
                                          <p:spTgt spid="49"/>
                                        </p:tgtEl>
                                        <p:attrNameLst>
                                          <p:attrName>ppt_w</p:attrName>
                                        </p:attrNameLst>
                                      </p:cBhvr>
                                      <p:tavLst>
                                        <p:tav tm="0">
                                          <p:val>
                                            <p:strVal val="ppt_w"/>
                                          </p:val>
                                        </p:tav>
                                        <p:tav tm="100000">
                                          <p:val>
                                            <p:fltVal val="0"/>
                                          </p:val>
                                        </p:tav>
                                      </p:tavLst>
                                    </p:anim>
                                    <p:anim calcmode="lin" valueType="num">
                                      <p:cBhvr>
                                        <p:cTn id="79" dur="1000"/>
                                        <p:tgtEl>
                                          <p:spTgt spid="49"/>
                                        </p:tgtEl>
                                        <p:attrNameLst>
                                          <p:attrName>ppt_h</p:attrName>
                                        </p:attrNameLst>
                                      </p:cBhvr>
                                      <p:tavLst>
                                        <p:tav tm="0">
                                          <p:val>
                                            <p:strVal val="ppt_h"/>
                                          </p:val>
                                        </p:tav>
                                        <p:tav tm="100000">
                                          <p:val>
                                            <p:fltVal val="0"/>
                                          </p:val>
                                        </p:tav>
                                      </p:tavLst>
                                    </p:anim>
                                    <p:anim calcmode="lin" valueType="num">
                                      <p:cBhvr>
                                        <p:cTn id="80" dur="1000"/>
                                        <p:tgtEl>
                                          <p:spTgt spid="49"/>
                                        </p:tgtEl>
                                        <p:attrNameLst>
                                          <p:attrName>style.rotation</p:attrName>
                                        </p:attrNameLst>
                                      </p:cBhvr>
                                      <p:tavLst>
                                        <p:tav tm="0">
                                          <p:val>
                                            <p:fltVal val="0"/>
                                          </p:val>
                                        </p:tav>
                                        <p:tav tm="100000">
                                          <p:val>
                                            <p:fltVal val="360"/>
                                          </p:val>
                                        </p:tav>
                                      </p:tavLst>
                                    </p:anim>
                                    <p:animEffect transition="out" filter="fade">
                                      <p:cBhvr>
                                        <p:cTn id="81" dur="1000"/>
                                        <p:tgtEl>
                                          <p:spTgt spid="49"/>
                                        </p:tgtEl>
                                      </p:cBhvr>
                                    </p:animEffect>
                                    <p:set>
                                      <p:cBhvr>
                                        <p:cTn id="82" dur="1" fill="hold">
                                          <p:stCondLst>
                                            <p:cond delay="999"/>
                                          </p:stCondLst>
                                        </p:cTn>
                                        <p:tgtEl>
                                          <p:spTgt spid="49"/>
                                        </p:tgtEl>
                                        <p:attrNameLst>
                                          <p:attrName>style.visibility</p:attrName>
                                        </p:attrNameLst>
                                      </p:cBhvr>
                                      <p:to>
                                        <p:strVal val="hidden"/>
                                      </p:to>
                                    </p:set>
                                  </p:childTnLst>
                                </p:cTn>
                              </p:par>
                              <p:par>
                                <p:cTn id="83" presetID="49" presetClass="entr" presetSubtype="0" decel="10000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360"/>
                                          </p:val>
                                        </p:tav>
                                        <p:tav tm="100000">
                                          <p:val>
                                            <p:fltVal val="0"/>
                                          </p:val>
                                        </p:tav>
                                      </p:tavLst>
                                    </p:anim>
                                    <p:animEffect transition="in" filter="fade">
                                      <p:cBhvr>
                                        <p:cTn id="88" dur="1000"/>
                                        <p:tgtEl>
                                          <p:spTgt spid="50"/>
                                        </p:tgtEl>
                                      </p:cBhvr>
                                    </p:animEffect>
                                  </p:childTnLst>
                                </p:cTn>
                              </p:par>
                            </p:childTnLst>
                          </p:cTn>
                        </p:par>
                        <p:par>
                          <p:cTn id="89" fill="hold">
                            <p:stCondLst>
                              <p:cond delay="2000"/>
                            </p:stCondLst>
                            <p:childTnLst>
                              <p:par>
                                <p:cTn id="90" presetID="49" presetClass="exit" presetSubtype="0" accel="100000" fill="hold" nodeType="afterEffect">
                                  <p:stCondLst>
                                    <p:cond delay="0"/>
                                  </p:stCondLst>
                                  <p:childTnLst>
                                    <p:anim calcmode="lin" valueType="num">
                                      <p:cBhvr>
                                        <p:cTn id="91" dur="1000"/>
                                        <p:tgtEl>
                                          <p:spTgt spid="50"/>
                                        </p:tgtEl>
                                        <p:attrNameLst>
                                          <p:attrName>ppt_w</p:attrName>
                                        </p:attrNameLst>
                                      </p:cBhvr>
                                      <p:tavLst>
                                        <p:tav tm="0">
                                          <p:val>
                                            <p:strVal val="ppt_w"/>
                                          </p:val>
                                        </p:tav>
                                        <p:tav tm="100000">
                                          <p:val>
                                            <p:fltVal val="0"/>
                                          </p:val>
                                        </p:tav>
                                      </p:tavLst>
                                    </p:anim>
                                    <p:anim calcmode="lin" valueType="num">
                                      <p:cBhvr>
                                        <p:cTn id="92" dur="1000"/>
                                        <p:tgtEl>
                                          <p:spTgt spid="50"/>
                                        </p:tgtEl>
                                        <p:attrNameLst>
                                          <p:attrName>ppt_h</p:attrName>
                                        </p:attrNameLst>
                                      </p:cBhvr>
                                      <p:tavLst>
                                        <p:tav tm="0">
                                          <p:val>
                                            <p:strVal val="ppt_h"/>
                                          </p:val>
                                        </p:tav>
                                        <p:tav tm="100000">
                                          <p:val>
                                            <p:fltVal val="0"/>
                                          </p:val>
                                        </p:tav>
                                      </p:tavLst>
                                    </p:anim>
                                    <p:anim calcmode="lin" valueType="num">
                                      <p:cBhvr>
                                        <p:cTn id="93" dur="1000"/>
                                        <p:tgtEl>
                                          <p:spTgt spid="50"/>
                                        </p:tgtEl>
                                        <p:attrNameLst>
                                          <p:attrName>style.rotation</p:attrName>
                                        </p:attrNameLst>
                                      </p:cBhvr>
                                      <p:tavLst>
                                        <p:tav tm="0">
                                          <p:val>
                                            <p:fltVal val="0"/>
                                          </p:val>
                                        </p:tav>
                                        <p:tav tm="100000">
                                          <p:val>
                                            <p:fltVal val="360"/>
                                          </p:val>
                                        </p:tav>
                                      </p:tavLst>
                                    </p:anim>
                                    <p:animEffect transition="out" filter="fade">
                                      <p:cBhvr>
                                        <p:cTn id="94" dur="1000"/>
                                        <p:tgtEl>
                                          <p:spTgt spid="50"/>
                                        </p:tgtEl>
                                      </p:cBhvr>
                                    </p:animEffect>
                                    <p:set>
                                      <p:cBhvr>
                                        <p:cTn id="95" dur="1" fill="hold">
                                          <p:stCondLst>
                                            <p:cond delay="999"/>
                                          </p:stCondLst>
                                        </p:cTn>
                                        <p:tgtEl>
                                          <p:spTgt spid="50"/>
                                        </p:tgtEl>
                                        <p:attrNameLst>
                                          <p:attrName>style.visibility</p:attrName>
                                        </p:attrNameLst>
                                      </p:cBhvr>
                                      <p:to>
                                        <p:strVal val="hidden"/>
                                      </p:to>
                                    </p:set>
                                  </p:childTnLst>
                                </p:cTn>
                              </p:par>
                              <p:par>
                                <p:cTn id="96" presetID="49" presetClass="entr" presetSubtype="0" decel="100000" fill="hold" grpId="0" nodeType="withEffect">
                                  <p:stCondLst>
                                    <p:cond delay="0"/>
                                  </p:stCondLst>
                                  <p:childTnLst>
                                    <p:set>
                                      <p:cBhvr>
                                        <p:cTn id="97" dur="1" fill="hold">
                                          <p:stCondLst>
                                            <p:cond delay="0"/>
                                          </p:stCondLst>
                                        </p:cTn>
                                        <p:tgtEl>
                                          <p:spTgt spid="51"/>
                                        </p:tgtEl>
                                        <p:attrNameLst>
                                          <p:attrName>style.visibility</p:attrName>
                                        </p:attrNameLst>
                                      </p:cBhvr>
                                      <p:to>
                                        <p:strVal val="visible"/>
                                      </p:to>
                                    </p:set>
                                    <p:anim calcmode="lin" valueType="num">
                                      <p:cBhvr>
                                        <p:cTn id="98" dur="1000" fill="hold"/>
                                        <p:tgtEl>
                                          <p:spTgt spid="51"/>
                                        </p:tgtEl>
                                        <p:attrNameLst>
                                          <p:attrName>ppt_w</p:attrName>
                                        </p:attrNameLst>
                                      </p:cBhvr>
                                      <p:tavLst>
                                        <p:tav tm="0">
                                          <p:val>
                                            <p:fltVal val="0"/>
                                          </p:val>
                                        </p:tav>
                                        <p:tav tm="100000">
                                          <p:val>
                                            <p:strVal val="#ppt_w"/>
                                          </p:val>
                                        </p:tav>
                                      </p:tavLst>
                                    </p:anim>
                                    <p:anim calcmode="lin" valueType="num">
                                      <p:cBhvr>
                                        <p:cTn id="99" dur="1000" fill="hold"/>
                                        <p:tgtEl>
                                          <p:spTgt spid="51"/>
                                        </p:tgtEl>
                                        <p:attrNameLst>
                                          <p:attrName>ppt_h</p:attrName>
                                        </p:attrNameLst>
                                      </p:cBhvr>
                                      <p:tavLst>
                                        <p:tav tm="0">
                                          <p:val>
                                            <p:fltVal val="0"/>
                                          </p:val>
                                        </p:tav>
                                        <p:tav tm="100000">
                                          <p:val>
                                            <p:strVal val="#ppt_h"/>
                                          </p:val>
                                        </p:tav>
                                      </p:tavLst>
                                    </p:anim>
                                    <p:anim calcmode="lin" valueType="num">
                                      <p:cBhvr>
                                        <p:cTn id="100" dur="1000" fill="hold"/>
                                        <p:tgtEl>
                                          <p:spTgt spid="51"/>
                                        </p:tgtEl>
                                        <p:attrNameLst>
                                          <p:attrName>style.rotation</p:attrName>
                                        </p:attrNameLst>
                                      </p:cBhvr>
                                      <p:tavLst>
                                        <p:tav tm="0">
                                          <p:val>
                                            <p:fltVal val="360"/>
                                          </p:val>
                                        </p:tav>
                                        <p:tav tm="100000">
                                          <p:val>
                                            <p:fltVal val="0"/>
                                          </p:val>
                                        </p:tav>
                                      </p:tavLst>
                                    </p:anim>
                                    <p:animEffect transition="in" filter="fade">
                                      <p:cBhvr>
                                        <p:cTn id="101" dur="1000"/>
                                        <p:tgtEl>
                                          <p:spTgt spid="51"/>
                                        </p:tgtEl>
                                      </p:cBhvr>
                                    </p:animEffect>
                                  </p:childTnLst>
                                </p:cTn>
                              </p:par>
                            </p:childTnLst>
                          </p:cTn>
                        </p:par>
                      </p:childTnLst>
                    </p:cTn>
                  </p:par>
                  <p:par>
                    <p:cTn id="102" fill="hold">
                      <p:stCondLst>
                        <p:cond delay="indefinite"/>
                      </p:stCondLst>
                      <p:childTnLst>
                        <p:par>
                          <p:cTn id="103" fill="hold">
                            <p:stCondLst>
                              <p:cond delay="0"/>
                            </p:stCondLst>
                            <p:childTnLst>
                              <p:par>
                                <p:cTn id="104" presetID="6" presetClass="emph" presetSubtype="0" fill="hold" grpId="1" nodeType="clickEffect">
                                  <p:stCondLst>
                                    <p:cond delay="0"/>
                                  </p:stCondLst>
                                  <p:childTnLst>
                                    <p:animScale>
                                      <p:cBhvr>
                                        <p:cTn id="105" dur="1000" fill="hold"/>
                                        <p:tgtEl>
                                          <p:spTgt spid="33"/>
                                        </p:tgtEl>
                                      </p:cBhvr>
                                      <p:by x="150000" y="150000"/>
                                    </p:animScale>
                                  </p:childTnLst>
                                </p:cTn>
                              </p:par>
                              <p:par>
                                <p:cTn id="106" presetID="22" presetClass="entr" presetSubtype="4" fill="hold" nodeType="withEffect">
                                  <p:stCondLst>
                                    <p:cond delay="0"/>
                                  </p:stCondLst>
                                  <p:childTnLst>
                                    <p:set>
                                      <p:cBhvr>
                                        <p:cTn id="107" dur="1" fill="hold">
                                          <p:stCondLst>
                                            <p:cond delay="0"/>
                                          </p:stCondLst>
                                        </p:cTn>
                                        <p:tgtEl>
                                          <p:spTgt spid="53"/>
                                        </p:tgtEl>
                                        <p:attrNameLst>
                                          <p:attrName>style.visibility</p:attrName>
                                        </p:attrNameLst>
                                      </p:cBhvr>
                                      <p:to>
                                        <p:strVal val="visible"/>
                                      </p:to>
                                    </p:set>
                                    <p:animEffect transition="in" filter="wipe(down)">
                                      <p:cBhvr>
                                        <p:cTn id="108" dur="1000"/>
                                        <p:tgtEl>
                                          <p:spTgt spid="53"/>
                                        </p:tgtEl>
                                      </p:cBhvr>
                                    </p:animEffect>
                                  </p:childTnLst>
                                </p:cTn>
                              </p:par>
                            </p:childTnLst>
                          </p:cTn>
                        </p:par>
                      </p:childTnLst>
                    </p:cTn>
                  </p:par>
                  <p:par>
                    <p:cTn id="109" fill="hold">
                      <p:stCondLst>
                        <p:cond delay="indefinite"/>
                      </p:stCondLst>
                      <p:childTnLst>
                        <p:par>
                          <p:cTn id="110" fill="hold">
                            <p:stCondLst>
                              <p:cond delay="0"/>
                            </p:stCondLst>
                            <p:childTnLst>
                              <p:par>
                                <p:cTn id="111" presetID="38" presetClass="entr" presetSubtype="0" accel="50000" fill="hold" nodeType="clickEffect">
                                  <p:stCondLst>
                                    <p:cond delay="0"/>
                                  </p:stCondLst>
                                  <p:childTnLst>
                                    <p:set>
                                      <p:cBhvr>
                                        <p:cTn id="112" dur="1" fill="hold">
                                          <p:stCondLst>
                                            <p:cond delay="0"/>
                                          </p:stCondLst>
                                        </p:cTn>
                                        <p:tgtEl>
                                          <p:spTgt spid="40">
                                            <p:txEl>
                                              <p:pRg st="2" end="2"/>
                                            </p:txEl>
                                          </p:spTgt>
                                        </p:tgtEl>
                                        <p:attrNameLst>
                                          <p:attrName>style.visibility</p:attrName>
                                        </p:attrNameLst>
                                      </p:cBhvr>
                                      <p:to>
                                        <p:strVal val="visible"/>
                                      </p:to>
                                    </p:set>
                                    <p:set>
                                      <p:cBhvr>
                                        <p:cTn id="113" dur="455" fill="hold">
                                          <p:stCondLst>
                                            <p:cond delay="0"/>
                                          </p:stCondLst>
                                        </p:cTn>
                                        <p:tgtEl>
                                          <p:spTgt spid="40">
                                            <p:txEl>
                                              <p:pRg st="2" end="2"/>
                                            </p:txEl>
                                          </p:spTgt>
                                        </p:tgtEl>
                                        <p:attrNameLst>
                                          <p:attrName>style.rotation</p:attrName>
                                        </p:attrNameLst>
                                      </p:cBhvr>
                                      <p:to>
                                        <p:strVal val="-45.0"/>
                                      </p:to>
                                    </p:set>
                                    <p:anim calcmode="lin" valueType="num">
                                      <p:cBhvr>
                                        <p:cTn id="114" dur="455" fill="hold">
                                          <p:stCondLst>
                                            <p:cond delay="455"/>
                                          </p:stCondLst>
                                        </p:cTn>
                                        <p:tgtEl>
                                          <p:spTgt spid="40">
                                            <p:txEl>
                                              <p:pRg st="2" end="2"/>
                                            </p:txEl>
                                          </p:spTgt>
                                        </p:tgtEl>
                                        <p:attrNameLst>
                                          <p:attrName>style.rotation</p:attrName>
                                        </p:attrNameLst>
                                      </p:cBhvr>
                                      <p:tavLst>
                                        <p:tav tm="0">
                                          <p:val>
                                            <p:fltVal val="-45"/>
                                          </p:val>
                                        </p:tav>
                                        <p:tav tm="69900">
                                          <p:val>
                                            <p:fltVal val="45"/>
                                          </p:val>
                                        </p:tav>
                                        <p:tav tm="100000">
                                          <p:val>
                                            <p:fltVal val="0"/>
                                          </p:val>
                                        </p:tav>
                                      </p:tavLst>
                                    </p:anim>
                                    <p:anim calcmode="lin" valueType="num">
                                      <p:cBhvr>
                                        <p:cTn id="115" dur="455" fill="hold">
                                          <p:stCondLst>
                                            <p:cond delay="0"/>
                                          </p:stCondLst>
                                        </p:cTn>
                                        <p:tgtEl>
                                          <p:spTgt spid="40">
                                            <p:txEl>
                                              <p:pRg st="2" end="2"/>
                                            </p:txEl>
                                          </p:spTgt>
                                        </p:tgtEl>
                                        <p:attrNameLst>
                                          <p:attrName>ppt_y</p:attrName>
                                        </p:attrNameLst>
                                      </p:cBhvr>
                                      <p:tavLst>
                                        <p:tav tm="0">
                                          <p:val>
                                            <p:strVal val="#ppt_y-1"/>
                                          </p:val>
                                        </p:tav>
                                        <p:tav tm="100000">
                                          <p:val>
                                            <p:strVal val="#ppt_y-(0.354*#ppt_w-0.172*#ppt_h)"/>
                                          </p:val>
                                        </p:tav>
                                      </p:tavLst>
                                    </p:anim>
                                    <p:anim calcmode="lin" valueType="num">
                                      <p:cBhvr>
                                        <p:cTn id="116" dur="156" decel="50000" autoRev="1" fill="hold">
                                          <p:stCondLst>
                                            <p:cond delay="455"/>
                                          </p:stCondLst>
                                        </p:cTn>
                                        <p:tgtEl>
                                          <p:spTgt spid="40">
                                            <p:txEl>
                                              <p:pRg st="2" end="2"/>
                                            </p:txEl>
                                          </p:spTgt>
                                        </p:tgtEl>
                                        <p:attrNameLst>
                                          <p:attrName>ppt_y</p:attrName>
                                        </p:attrNameLst>
                                      </p:cBhvr>
                                      <p:tavLst>
                                        <p:tav tm="0">
                                          <p:val>
                                            <p:strVal val="#ppt_y-(0.354*#ppt_w-0.172*#ppt_h)"/>
                                          </p:val>
                                        </p:tav>
                                        <p:tav tm="100000">
                                          <p:val>
                                            <p:strVal val="#ppt_y-(0.354*#ppt_w-0.172*#ppt_h)-#ppt_h/2"/>
                                          </p:val>
                                        </p:tav>
                                      </p:tavLst>
                                    </p:anim>
                                    <p:anim calcmode="lin" valueType="num">
                                      <p:cBhvr>
                                        <p:cTn id="117" dur="136" fill="hold">
                                          <p:stCondLst>
                                            <p:cond delay="864"/>
                                          </p:stCondLst>
                                        </p:cTn>
                                        <p:tgtEl>
                                          <p:spTgt spid="40">
                                            <p:txEl>
                                              <p:pRg st="2" end="2"/>
                                            </p:txEl>
                                          </p:spTgt>
                                        </p:tgtEl>
                                        <p:attrNameLst>
                                          <p:attrName>ppt_y</p:attrName>
                                        </p:attrNameLst>
                                      </p:cBhvr>
                                      <p:tavLst>
                                        <p:tav tm="0">
                                          <p:val>
                                            <p:strVal val="#ppt_y-(0.354*#ppt_w-0.172*#ppt_h)"/>
                                          </p:val>
                                        </p:tav>
                                        <p:tav tm="100000">
                                          <p:val>
                                            <p:strVal val="#ppt_y"/>
                                          </p:val>
                                        </p:tav>
                                      </p:tavLst>
                                    </p:anim>
                                  </p:childTnLst>
                                </p:cTn>
                              </p:par>
                            </p:childTnLst>
                          </p:cTn>
                        </p:par>
                        <p:par>
                          <p:cTn id="118" fill="hold">
                            <p:stCondLst>
                              <p:cond delay="1000"/>
                            </p:stCondLst>
                            <p:childTnLst>
                              <p:par>
                                <p:cTn id="119" presetID="6" presetClass="entr" presetSubtype="16" fill="hold" grpId="0" nodeType="afterEffect">
                                  <p:stCondLst>
                                    <p:cond delay="0"/>
                                  </p:stCondLst>
                                  <p:childTnLst>
                                    <p:set>
                                      <p:cBhvr>
                                        <p:cTn id="120" dur="1" fill="hold">
                                          <p:stCondLst>
                                            <p:cond delay="0"/>
                                          </p:stCondLst>
                                        </p:cTn>
                                        <p:tgtEl>
                                          <p:spTgt spid="52"/>
                                        </p:tgtEl>
                                        <p:attrNameLst>
                                          <p:attrName>style.visibility</p:attrName>
                                        </p:attrNameLst>
                                      </p:cBhvr>
                                      <p:to>
                                        <p:strVal val="visible"/>
                                      </p:to>
                                    </p:set>
                                    <p:animEffect transition="in" filter="circle(in)">
                                      <p:cBhvr>
                                        <p:cTn id="121" dur="1000"/>
                                        <p:tgtEl>
                                          <p:spTgt spid="52"/>
                                        </p:tgtEl>
                                      </p:cBhvr>
                                    </p:animEffect>
                                  </p:childTnLst>
                                </p:cTn>
                              </p:par>
                              <p:par>
                                <p:cTn id="122" presetID="6" presetClass="exit" presetSubtype="16" fill="hold" grpId="1" nodeType="withEffect">
                                  <p:stCondLst>
                                    <p:cond delay="500"/>
                                  </p:stCondLst>
                                  <p:childTnLst>
                                    <p:animEffect transition="out" filter="circle(in)">
                                      <p:cBhvr>
                                        <p:cTn id="123" dur="2000"/>
                                        <p:tgtEl>
                                          <p:spTgt spid="52"/>
                                        </p:tgtEl>
                                      </p:cBhvr>
                                    </p:animEffect>
                                    <p:set>
                                      <p:cBhvr>
                                        <p:cTn id="124" dur="1" fill="hold">
                                          <p:stCondLst>
                                            <p:cond delay="1999"/>
                                          </p:stCondLst>
                                        </p:cTn>
                                        <p:tgtEl>
                                          <p:spTgt spid="52"/>
                                        </p:tgtEl>
                                        <p:attrNameLst>
                                          <p:attrName>style.visibility</p:attrName>
                                        </p:attrNameLst>
                                      </p:cBhvr>
                                      <p:to>
                                        <p:strVal val="hidden"/>
                                      </p:to>
                                    </p:set>
                                  </p:childTnLst>
                                </p:cTn>
                              </p:par>
                              <p:par>
                                <p:cTn id="125" presetID="53" presetClass="exit" presetSubtype="0" fill="hold" nodeType="withEffect">
                                  <p:stCondLst>
                                    <p:cond delay="500"/>
                                  </p:stCondLst>
                                  <p:childTnLst>
                                    <p:anim calcmode="lin" valueType="num">
                                      <p:cBhvr>
                                        <p:cTn id="126" dur="2000"/>
                                        <p:tgtEl>
                                          <p:spTgt spid="9"/>
                                        </p:tgtEl>
                                        <p:attrNameLst>
                                          <p:attrName>ppt_w</p:attrName>
                                        </p:attrNameLst>
                                      </p:cBhvr>
                                      <p:tavLst>
                                        <p:tav tm="0">
                                          <p:val>
                                            <p:strVal val="ppt_w"/>
                                          </p:val>
                                        </p:tav>
                                        <p:tav tm="100000">
                                          <p:val>
                                            <p:fltVal val="0"/>
                                          </p:val>
                                        </p:tav>
                                      </p:tavLst>
                                    </p:anim>
                                    <p:anim calcmode="lin" valueType="num">
                                      <p:cBhvr>
                                        <p:cTn id="127" dur="2000"/>
                                        <p:tgtEl>
                                          <p:spTgt spid="9"/>
                                        </p:tgtEl>
                                        <p:attrNameLst>
                                          <p:attrName>ppt_h</p:attrName>
                                        </p:attrNameLst>
                                      </p:cBhvr>
                                      <p:tavLst>
                                        <p:tav tm="0">
                                          <p:val>
                                            <p:strVal val="ppt_h"/>
                                          </p:val>
                                        </p:tav>
                                        <p:tav tm="100000">
                                          <p:val>
                                            <p:fltVal val="0"/>
                                          </p:val>
                                        </p:tav>
                                      </p:tavLst>
                                    </p:anim>
                                    <p:animEffect transition="out" filter="fade">
                                      <p:cBhvr>
                                        <p:cTn id="128" dur="2000"/>
                                        <p:tgtEl>
                                          <p:spTgt spid="9"/>
                                        </p:tgtEl>
                                      </p:cBhvr>
                                    </p:animEffect>
                                    <p:set>
                                      <p:cBhvr>
                                        <p:cTn id="129" dur="1" fill="hold">
                                          <p:stCondLst>
                                            <p:cond delay="1999"/>
                                          </p:stCondLst>
                                        </p:cTn>
                                        <p:tgtEl>
                                          <p:spTgt spid="9"/>
                                        </p:tgtEl>
                                        <p:attrNameLst>
                                          <p:attrName>style.visibility</p:attrName>
                                        </p:attrNameLst>
                                      </p:cBhvr>
                                      <p:to>
                                        <p:strVal val="hidden"/>
                                      </p:to>
                                    </p:set>
                                  </p:childTnLst>
                                </p:cTn>
                              </p:par>
                            </p:childTnLst>
                          </p:cTn>
                        </p:par>
                      </p:childTnLst>
                    </p:cTn>
                  </p:par>
                  <p:par>
                    <p:cTn id="130" fill="hold">
                      <p:stCondLst>
                        <p:cond delay="indefinite"/>
                      </p:stCondLst>
                      <p:childTnLst>
                        <p:par>
                          <p:cTn id="131" fill="hold">
                            <p:stCondLst>
                              <p:cond delay="0"/>
                            </p:stCondLst>
                            <p:childTnLst>
                              <p:par>
                                <p:cTn id="132" presetID="63" presetClass="path" presetSubtype="0" accel="50000" decel="50000" fill="hold" grpId="1" nodeType="clickEffect">
                                  <p:stCondLst>
                                    <p:cond delay="0"/>
                                  </p:stCondLst>
                                  <p:childTnLst>
                                    <p:animMotion origin="layout" path="M -2.22222E-6 4.44444E-6 L 0.07153 -0.00487 " pathEditMode="relative" rAng="0" ptsTypes="AA">
                                      <p:cBhvr>
                                        <p:cTn id="133" dur="1000" fill="hold"/>
                                        <p:tgtEl>
                                          <p:spTgt spid="51"/>
                                        </p:tgtEl>
                                        <p:attrNameLst>
                                          <p:attrName>ppt_x</p:attrName>
                                          <p:attrName>ppt_y</p:attrName>
                                        </p:attrNameLst>
                                      </p:cBhvr>
                                      <p:rCtr x="36" y="-3"/>
                                    </p:animMotion>
                                  </p:childTnLst>
                                </p:cTn>
                              </p:par>
                              <p:par>
                                <p:cTn id="134" presetID="22" presetClass="entr" presetSubtype="2" fill="hold" grpId="1" nodeType="withEffect">
                                  <p:stCondLst>
                                    <p:cond delay="0"/>
                                  </p:stCondLst>
                                  <p:childTnLst>
                                    <p:set>
                                      <p:cBhvr>
                                        <p:cTn id="135" dur="1" fill="hold">
                                          <p:stCondLst>
                                            <p:cond delay="0"/>
                                          </p:stCondLst>
                                        </p:cTn>
                                        <p:tgtEl>
                                          <p:spTgt spid="57"/>
                                        </p:tgtEl>
                                        <p:attrNameLst>
                                          <p:attrName>style.visibility</p:attrName>
                                        </p:attrNameLst>
                                      </p:cBhvr>
                                      <p:to>
                                        <p:strVal val="visible"/>
                                      </p:to>
                                    </p:set>
                                    <p:animEffect transition="in" filter="wipe(right)">
                                      <p:cBhvr>
                                        <p:cTn id="136" dur="1000"/>
                                        <p:tgtEl>
                                          <p:spTgt spid="57"/>
                                        </p:tgtEl>
                                      </p:cBhvr>
                                    </p:animEffect>
                                  </p:childTnLst>
                                </p:cTn>
                              </p:par>
                              <p:par>
                                <p:cTn id="137" presetID="10" presetClass="exit" presetSubtype="0" fill="hold" nodeType="withEffect">
                                  <p:stCondLst>
                                    <p:cond delay="0"/>
                                  </p:stCondLst>
                                  <p:childTnLst>
                                    <p:animEffect transition="out" filter="fade">
                                      <p:cBhvr>
                                        <p:cTn id="138" dur="1000"/>
                                        <p:tgtEl>
                                          <p:spTgt spid="47"/>
                                        </p:tgtEl>
                                      </p:cBhvr>
                                    </p:animEffect>
                                    <p:set>
                                      <p:cBhvr>
                                        <p:cTn id="139" dur="1" fill="hold">
                                          <p:stCondLst>
                                            <p:cond delay="999"/>
                                          </p:stCondLst>
                                        </p:cTn>
                                        <p:tgtEl>
                                          <p:spTgt spid="47"/>
                                        </p:tgtEl>
                                        <p:attrNameLst>
                                          <p:attrName>style.visibility</p:attrName>
                                        </p:attrNameLst>
                                      </p:cBhvr>
                                      <p:to>
                                        <p:strVal val="hidden"/>
                                      </p:to>
                                    </p:set>
                                  </p:childTnLst>
                                </p:cTn>
                              </p:par>
                              <p:par>
                                <p:cTn id="140" presetID="10" presetClass="exit" presetSubtype="0" fill="hold" nodeType="withEffect">
                                  <p:stCondLst>
                                    <p:cond delay="0"/>
                                  </p:stCondLst>
                                  <p:childTnLst>
                                    <p:animEffect transition="out" filter="fade">
                                      <p:cBhvr>
                                        <p:cTn id="141" dur="1000"/>
                                        <p:tgtEl>
                                          <p:spTgt spid="27"/>
                                        </p:tgtEl>
                                      </p:cBhvr>
                                    </p:animEffect>
                                    <p:set>
                                      <p:cBhvr>
                                        <p:cTn id="142" dur="1" fill="hold">
                                          <p:stCondLst>
                                            <p:cond delay="999"/>
                                          </p:stCondLst>
                                        </p:cTn>
                                        <p:tgtEl>
                                          <p:spTgt spid="27"/>
                                        </p:tgtEl>
                                        <p:attrNameLst>
                                          <p:attrName>style.visibility</p:attrName>
                                        </p:attrNameLst>
                                      </p:cBhvr>
                                      <p:to>
                                        <p:strVal val="hidden"/>
                                      </p:to>
                                    </p:set>
                                  </p:childTnLst>
                                </p:cTn>
                              </p:par>
                              <p:par>
                                <p:cTn id="143" presetID="10" presetClass="exit" presetSubtype="0" fill="hold" nodeType="withEffect">
                                  <p:stCondLst>
                                    <p:cond delay="0"/>
                                  </p:stCondLst>
                                  <p:childTnLst>
                                    <p:animEffect transition="out" filter="fade">
                                      <p:cBhvr>
                                        <p:cTn id="144" dur="1000"/>
                                        <p:tgtEl>
                                          <p:spTgt spid="29"/>
                                        </p:tgtEl>
                                      </p:cBhvr>
                                    </p:animEffect>
                                    <p:set>
                                      <p:cBhvr>
                                        <p:cTn id="145" dur="1" fill="hold">
                                          <p:stCondLst>
                                            <p:cond delay="999"/>
                                          </p:stCondLst>
                                        </p:cTn>
                                        <p:tgtEl>
                                          <p:spTgt spid="29"/>
                                        </p:tgtEl>
                                        <p:attrNameLst>
                                          <p:attrName>style.visibility</p:attrName>
                                        </p:attrNameLst>
                                      </p:cBhvr>
                                      <p:to>
                                        <p:strVal val="hidden"/>
                                      </p:to>
                                    </p:set>
                                  </p:childTnLst>
                                </p:cTn>
                              </p:par>
                              <p:par>
                                <p:cTn id="146" presetID="10" presetClass="exit" presetSubtype="0" fill="hold" grpId="2" nodeType="withEffect">
                                  <p:stCondLst>
                                    <p:cond delay="0"/>
                                  </p:stCondLst>
                                  <p:childTnLst>
                                    <p:animEffect transition="out" filter="fade">
                                      <p:cBhvr>
                                        <p:cTn id="147" dur="1000"/>
                                        <p:tgtEl>
                                          <p:spTgt spid="33"/>
                                        </p:tgtEl>
                                      </p:cBhvr>
                                    </p:animEffect>
                                    <p:set>
                                      <p:cBhvr>
                                        <p:cTn id="148" dur="1" fill="hold">
                                          <p:stCondLst>
                                            <p:cond delay="999"/>
                                          </p:stCondLst>
                                        </p:cTn>
                                        <p:tgtEl>
                                          <p:spTgt spid="33"/>
                                        </p:tgtEl>
                                        <p:attrNameLst>
                                          <p:attrName>style.visibility</p:attrName>
                                        </p:attrNameLst>
                                      </p:cBhvr>
                                      <p:to>
                                        <p:strVal val="hidden"/>
                                      </p:to>
                                    </p:set>
                                  </p:childTnLst>
                                </p:cTn>
                              </p:par>
                              <p:par>
                                <p:cTn id="149" presetID="10" presetClass="exit" presetSubtype="0" fill="hold" grpId="0" nodeType="withEffect">
                                  <p:stCondLst>
                                    <p:cond delay="0"/>
                                  </p:stCondLst>
                                  <p:childTnLst>
                                    <p:animEffect transition="out" filter="fade">
                                      <p:cBhvr>
                                        <p:cTn id="150" dur="1000"/>
                                        <p:tgtEl>
                                          <p:spTgt spid="11"/>
                                        </p:tgtEl>
                                      </p:cBhvr>
                                    </p:animEffect>
                                    <p:set>
                                      <p:cBhvr>
                                        <p:cTn id="151" dur="1" fill="hold">
                                          <p:stCondLst>
                                            <p:cond delay="999"/>
                                          </p:stCondLst>
                                        </p:cTn>
                                        <p:tgtEl>
                                          <p:spTgt spid="11"/>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1000"/>
                                        <p:tgtEl>
                                          <p:spTgt spid="20"/>
                                        </p:tgtEl>
                                      </p:cBhvr>
                                    </p:animEffect>
                                    <p:set>
                                      <p:cBhvr>
                                        <p:cTn id="154" dur="1" fill="hold">
                                          <p:stCondLst>
                                            <p:cond delay="999"/>
                                          </p:stCondLst>
                                        </p:cTn>
                                        <p:tgtEl>
                                          <p:spTgt spid="20"/>
                                        </p:tgtEl>
                                        <p:attrNameLst>
                                          <p:attrName>style.visibility</p:attrName>
                                        </p:attrNameLst>
                                      </p:cBhvr>
                                      <p:to>
                                        <p:strVal val="hidden"/>
                                      </p:to>
                                    </p:set>
                                  </p:childTnLst>
                                </p:cTn>
                              </p:par>
                              <p:par>
                                <p:cTn id="155" presetID="10" presetClass="exit" presetSubtype="0" fill="hold" grpId="0" nodeType="withEffect">
                                  <p:stCondLst>
                                    <p:cond delay="0"/>
                                  </p:stCondLst>
                                  <p:childTnLst>
                                    <p:animEffect transition="out" filter="fade">
                                      <p:cBhvr>
                                        <p:cTn id="156" dur="1000"/>
                                        <p:tgtEl>
                                          <p:spTgt spid="32"/>
                                        </p:tgtEl>
                                      </p:cBhvr>
                                    </p:animEffect>
                                    <p:set>
                                      <p:cBhvr>
                                        <p:cTn id="157" dur="1" fill="hold">
                                          <p:stCondLst>
                                            <p:cond delay="999"/>
                                          </p:stCondLst>
                                        </p:cTn>
                                        <p:tgtEl>
                                          <p:spTgt spid="32"/>
                                        </p:tgtEl>
                                        <p:attrNameLst>
                                          <p:attrName>style.visibility</p:attrName>
                                        </p:attrNameLst>
                                      </p:cBhvr>
                                      <p:to>
                                        <p:strVal val="hidden"/>
                                      </p:to>
                                    </p:set>
                                  </p:childTnLst>
                                </p:cTn>
                              </p:par>
                              <p:par>
                                <p:cTn id="158" presetID="10" presetClass="exit" presetSubtype="0" fill="hold" grpId="0" nodeType="withEffect">
                                  <p:stCondLst>
                                    <p:cond delay="0"/>
                                  </p:stCondLst>
                                  <p:childTnLst>
                                    <p:animEffect transition="out" filter="fade">
                                      <p:cBhvr>
                                        <p:cTn id="159" dur="1000"/>
                                        <p:tgtEl>
                                          <p:spTgt spid="40">
                                            <p:txEl>
                                              <p:pRg st="0" end="0"/>
                                            </p:txEl>
                                          </p:spTgt>
                                        </p:tgtEl>
                                      </p:cBhvr>
                                    </p:animEffect>
                                    <p:set>
                                      <p:cBhvr>
                                        <p:cTn id="160" dur="1" fill="hold">
                                          <p:stCondLst>
                                            <p:cond delay="999"/>
                                          </p:stCondLst>
                                        </p:cTn>
                                        <p:tgtEl>
                                          <p:spTgt spid="40">
                                            <p:txEl>
                                              <p:pRg st="0" end="0"/>
                                            </p:txEl>
                                          </p:spTgt>
                                        </p:tgtEl>
                                        <p:attrNameLst>
                                          <p:attrName>style.visibility</p:attrName>
                                        </p:attrNameLst>
                                      </p:cBhvr>
                                      <p:to>
                                        <p:strVal val="hidden"/>
                                      </p:to>
                                    </p:set>
                                  </p:childTnLst>
                                </p:cTn>
                              </p:par>
                              <p:par>
                                <p:cTn id="161" presetID="10" presetClass="exit" presetSubtype="0" fill="hold" grpId="0" nodeType="withEffect">
                                  <p:stCondLst>
                                    <p:cond delay="0"/>
                                  </p:stCondLst>
                                  <p:childTnLst>
                                    <p:animEffect transition="out" filter="fade">
                                      <p:cBhvr>
                                        <p:cTn id="162" dur="1000"/>
                                        <p:tgtEl>
                                          <p:spTgt spid="40">
                                            <p:txEl>
                                              <p:pRg st="1" end="1"/>
                                            </p:txEl>
                                          </p:spTgt>
                                        </p:tgtEl>
                                      </p:cBhvr>
                                    </p:animEffect>
                                    <p:set>
                                      <p:cBhvr>
                                        <p:cTn id="163" dur="1" fill="hold">
                                          <p:stCondLst>
                                            <p:cond delay="999"/>
                                          </p:stCondLst>
                                        </p:cTn>
                                        <p:tgtEl>
                                          <p:spTgt spid="40">
                                            <p:txEl>
                                              <p:pRg st="1" end="1"/>
                                            </p:txEl>
                                          </p:spTgt>
                                        </p:tgtEl>
                                        <p:attrNameLst>
                                          <p:attrName>style.visibility</p:attrName>
                                        </p:attrNameLst>
                                      </p:cBhvr>
                                      <p:to>
                                        <p:strVal val="hidden"/>
                                      </p:to>
                                    </p:set>
                                  </p:childTnLst>
                                </p:cTn>
                              </p:par>
                              <p:par>
                                <p:cTn id="164" presetID="10" presetClass="exit" presetSubtype="0" fill="hold" grpId="0" nodeType="withEffect">
                                  <p:stCondLst>
                                    <p:cond delay="0"/>
                                  </p:stCondLst>
                                  <p:childTnLst>
                                    <p:animEffect transition="out" filter="fade">
                                      <p:cBhvr>
                                        <p:cTn id="165" dur="1000"/>
                                        <p:tgtEl>
                                          <p:spTgt spid="40">
                                            <p:txEl>
                                              <p:pRg st="2" end="2"/>
                                            </p:txEl>
                                          </p:spTgt>
                                        </p:tgtEl>
                                      </p:cBhvr>
                                    </p:animEffect>
                                    <p:set>
                                      <p:cBhvr>
                                        <p:cTn id="166" dur="1" fill="hold">
                                          <p:stCondLst>
                                            <p:cond delay="999"/>
                                          </p:stCondLst>
                                        </p:cTn>
                                        <p:tgtEl>
                                          <p:spTgt spid="40">
                                            <p:txEl>
                                              <p:pRg st="2" end="2"/>
                                            </p:txEl>
                                          </p:spTgt>
                                        </p:tgtEl>
                                        <p:attrNameLst>
                                          <p:attrName>style.visibility</p:attrName>
                                        </p:attrNameLst>
                                      </p:cBhvr>
                                      <p:to>
                                        <p:strVal val="hidden"/>
                                      </p:to>
                                    </p:set>
                                  </p:childTnLst>
                                </p:cTn>
                              </p:par>
                              <p:par>
                                <p:cTn id="167" presetID="10" presetClass="exit" presetSubtype="0" fill="hold" nodeType="withEffect">
                                  <p:stCondLst>
                                    <p:cond delay="0"/>
                                  </p:stCondLst>
                                  <p:childTnLst>
                                    <p:animEffect transition="out" filter="fade">
                                      <p:cBhvr>
                                        <p:cTn id="168" dur="1000"/>
                                        <p:tgtEl>
                                          <p:spTgt spid="6"/>
                                        </p:tgtEl>
                                      </p:cBhvr>
                                    </p:animEffect>
                                    <p:set>
                                      <p:cBhvr>
                                        <p:cTn id="169" dur="1" fill="hold">
                                          <p:stCondLst>
                                            <p:cond delay="999"/>
                                          </p:stCondLst>
                                        </p:cTn>
                                        <p:tgtEl>
                                          <p:spTgt spid="6"/>
                                        </p:tgtEl>
                                        <p:attrNameLst>
                                          <p:attrName>style.visibility</p:attrName>
                                        </p:attrNameLst>
                                      </p:cBhvr>
                                      <p:to>
                                        <p:strVal val="hidden"/>
                                      </p:to>
                                    </p:set>
                                  </p:childTnLst>
                                </p:cTn>
                              </p:par>
                              <p:par>
                                <p:cTn id="170" presetID="10" presetClass="exit" presetSubtype="0" fill="hold" nodeType="withEffect">
                                  <p:stCondLst>
                                    <p:cond delay="0"/>
                                  </p:stCondLst>
                                  <p:childTnLst>
                                    <p:animEffect transition="out" filter="fade">
                                      <p:cBhvr>
                                        <p:cTn id="171" dur="1000"/>
                                        <p:tgtEl>
                                          <p:spTgt spid="53"/>
                                        </p:tgtEl>
                                      </p:cBhvr>
                                    </p:animEffect>
                                    <p:set>
                                      <p:cBhvr>
                                        <p:cTn id="172" dur="1" fill="hold">
                                          <p:stCondLst>
                                            <p:cond delay="999"/>
                                          </p:stCondLst>
                                        </p:cTn>
                                        <p:tgtEl>
                                          <p:spTgt spid="53"/>
                                        </p:tgtEl>
                                        <p:attrNameLst>
                                          <p:attrName>style.visibility</p:attrName>
                                        </p:attrNameLst>
                                      </p:cBhvr>
                                      <p:to>
                                        <p:strVal val="hidden"/>
                                      </p:to>
                                    </p:set>
                                  </p:childTnLst>
                                </p:cTn>
                              </p:par>
                              <p:par>
                                <p:cTn id="173" presetID="10" presetClass="exit" presetSubtype="0" fill="hold" nodeType="withEffect">
                                  <p:stCondLst>
                                    <p:cond delay="0"/>
                                  </p:stCondLst>
                                  <p:childTnLst>
                                    <p:animEffect transition="out" filter="fade">
                                      <p:cBhvr>
                                        <p:cTn id="174" dur="1000"/>
                                        <p:tgtEl>
                                          <p:spTgt spid="44"/>
                                        </p:tgtEl>
                                      </p:cBhvr>
                                    </p:animEffect>
                                    <p:set>
                                      <p:cBhvr>
                                        <p:cTn id="175" dur="1" fill="hold">
                                          <p:stCondLst>
                                            <p:cond delay="999"/>
                                          </p:stCondLst>
                                        </p:cTn>
                                        <p:tgtEl>
                                          <p:spTgt spid="44"/>
                                        </p:tgtEl>
                                        <p:attrNameLst>
                                          <p:attrName>style.visibility</p:attrName>
                                        </p:attrNameLst>
                                      </p:cBhvr>
                                      <p:to>
                                        <p:strVal val="hidden"/>
                                      </p:to>
                                    </p:set>
                                  </p:childTnLst>
                                </p:cTn>
                              </p:par>
                              <p:par>
                                <p:cTn id="176" presetID="10" presetClass="exit" presetSubtype="0" fill="hold" grpId="0" nodeType="withEffect">
                                  <p:stCondLst>
                                    <p:cond delay="0"/>
                                  </p:stCondLst>
                                  <p:childTnLst>
                                    <p:animEffect transition="out" filter="fade">
                                      <p:cBhvr>
                                        <p:cTn id="177" dur="1000"/>
                                        <p:tgtEl>
                                          <p:spTgt spid="21"/>
                                        </p:tgtEl>
                                      </p:cBhvr>
                                    </p:animEffect>
                                    <p:set>
                                      <p:cBhvr>
                                        <p:cTn id="178" dur="1" fill="hold">
                                          <p:stCondLst>
                                            <p:cond delay="999"/>
                                          </p:stCondLst>
                                        </p:cTn>
                                        <p:tgtEl>
                                          <p:spTgt spid="21"/>
                                        </p:tgtEl>
                                        <p:attrNameLst>
                                          <p:attrName>style.visibility</p:attrName>
                                        </p:attrNameLst>
                                      </p:cBhvr>
                                      <p:to>
                                        <p:strVal val="hidden"/>
                                      </p:to>
                                    </p:set>
                                  </p:childTnLst>
                                </p:cTn>
                              </p:par>
                              <p:par>
                                <p:cTn id="179" presetID="10" presetClass="exit" presetSubtype="0" fill="hold" grpId="0" nodeType="withEffect">
                                  <p:stCondLst>
                                    <p:cond delay="0"/>
                                  </p:stCondLst>
                                  <p:childTnLst>
                                    <p:animEffect transition="out" filter="fade">
                                      <p:cBhvr>
                                        <p:cTn id="180" dur="1000"/>
                                        <p:tgtEl>
                                          <p:spTgt spid="31"/>
                                        </p:tgtEl>
                                      </p:cBhvr>
                                    </p:animEffect>
                                    <p:set>
                                      <p:cBhvr>
                                        <p:cTn id="181" dur="1" fill="hold">
                                          <p:stCondLst>
                                            <p:cond delay="999"/>
                                          </p:stCondLst>
                                        </p:cTn>
                                        <p:tgtEl>
                                          <p:spTgt spid="31"/>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1000"/>
                                        <p:tgtEl>
                                          <p:spTgt spid="42"/>
                                        </p:tgtEl>
                                      </p:cBhvr>
                                    </p:animEffect>
                                    <p:set>
                                      <p:cBhvr>
                                        <p:cTn id="184" dur="1" fill="hold">
                                          <p:stCondLst>
                                            <p:cond delay="999"/>
                                          </p:stCondLst>
                                        </p:cTn>
                                        <p:tgtEl>
                                          <p:spTgt spid="42"/>
                                        </p:tgtEl>
                                        <p:attrNameLst>
                                          <p:attrName>style.visibility</p:attrName>
                                        </p:attrNameLst>
                                      </p:cBhvr>
                                      <p:to>
                                        <p:strVal val="hidden"/>
                                      </p:to>
                                    </p:set>
                                  </p:childTnLst>
                                </p:cTn>
                              </p:par>
                              <p:par>
                                <p:cTn id="185" presetID="10" presetClass="exit" presetSubtype="0" fill="hold" nodeType="withEffect">
                                  <p:stCondLst>
                                    <p:cond delay="0"/>
                                  </p:stCondLst>
                                  <p:childTnLst>
                                    <p:animEffect transition="out" filter="fade">
                                      <p:cBhvr>
                                        <p:cTn id="186" dur="1000"/>
                                        <p:tgtEl>
                                          <p:spTgt spid="43"/>
                                        </p:tgtEl>
                                      </p:cBhvr>
                                    </p:animEffect>
                                    <p:set>
                                      <p:cBhvr>
                                        <p:cTn id="187" dur="1" fill="hold">
                                          <p:stCondLst>
                                            <p:cond delay="999"/>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animBg="1"/>
      <p:bldP spid="19" grpId="1" animBg="1"/>
      <p:bldP spid="33" grpId="0" animBg="1"/>
      <p:bldP spid="33" grpId="1" animBg="1"/>
      <p:bldP spid="33" grpId="2" animBg="1"/>
      <p:bldP spid="11" grpId="0"/>
      <p:bldP spid="20" grpId="0"/>
      <p:bldP spid="21" grpId="0" animBg="1"/>
      <p:bldP spid="32" grpId="0"/>
      <p:bldP spid="40" grpId="0" build="allAtOnce"/>
      <p:bldP spid="42" grpId="0" animBg="1"/>
      <p:bldP spid="42" grpId="1" animBg="1"/>
      <p:bldP spid="48" grpId="1" animBg="1"/>
      <p:bldP spid="49" grpId="0" animBg="1"/>
      <p:bldP spid="50" grpId="0" animBg="1"/>
      <p:bldP spid="52" grpId="0" animBg="1"/>
      <p:bldP spid="52" grpId="1" animBg="1"/>
      <p:bldP spid="57" grpId="1" animBg="1"/>
      <p:bldP spid="51" grpId="0" animBg="1"/>
      <p:bldP spid="51" grpId="1" animBg="1"/>
      <p:bldP spid="31" grpId="0" animBg="1"/>
      <p:bldP spid="41"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8346221"/>
          </a:xfrm>
          <a:prstGeom prst="rect">
            <a:avLst/>
          </a:prstGeom>
        </p:spPr>
        <p:txBody>
          <a:bodyPr wrap="square">
            <a:spAutoFit/>
          </a:bodyPr>
          <a:lstStyle/>
          <a:p>
            <a:r>
              <a:rPr lang="en-US" dirty="0" smtClean="0">
                <a:hlinkClick r:id="rId2"/>
              </a:rPr>
              <a:t>https://www.beautifulnauvoo.com/nauvoo-during-the-mormon-period-(1839-1846).html</a:t>
            </a:r>
            <a:endParaRPr lang="en-US" dirty="0" smtClean="0"/>
          </a:p>
          <a:p>
            <a:r>
              <a:rPr lang="en-US" dirty="0" smtClean="0"/>
              <a:t>	Forced to leave the State of Missouri by order of the governor, members of the Church of Jesus Christ of Latter Day Saints (commonly called Mormons or Latter Day Saints) began streaming into Illinois and  then Iowa Territory in the harsh winter of 1838-39. Most of the Mormons went to the vicinity of Quincy, Illinois . As the town of Quincy began to fill to its limits, other Mormons began looking for other places to settle, many huddling in the burned out remains of Fort Des Moines in present day Montrose, Iowa.</a:t>
            </a:r>
          </a:p>
          <a:p>
            <a:r>
              <a:rPr lang="en-US" dirty="0" smtClean="0"/>
              <a:t>	Seeing the desperate situation of the Mormons, a land speculator named Isaac </a:t>
            </a:r>
            <a:r>
              <a:rPr lang="en-US" dirty="0" err="1" smtClean="0"/>
              <a:t>Galland</a:t>
            </a:r>
            <a:r>
              <a:rPr lang="en-US" dirty="0" smtClean="0"/>
              <a:t> approached members of the faith about several of his tracts. Receiving the offer with joy, Joseph Smith purchased the southern end of the peninsula and a large portion of Montrose, Iowa in early 1839. Ewing's cabin was once again made use of, this time by Joseph Smith, himself. By the end of that year Smith had been able to purchase much of the area of Commerce and Commerce City, and Mormons came en mass. In 1840, the area generally known as Commerce had a population of nearly 2,900 people.</a:t>
            </a:r>
          </a:p>
          <a:p>
            <a:r>
              <a:rPr lang="en-US" dirty="0" smtClean="0"/>
              <a:t>	Not everything in the new community was bliss, however. Most of the southern end of the peninsula was swamp, and malarial mosquitoes infested the area. With hundreds of men out of work and scores dying from malaria, Joseph Smith organized a massive public works project to drain the swamp. Digging, blasting and picking their way from present day White Street south to the Mississippi River along </a:t>
            </a:r>
            <a:r>
              <a:rPr lang="en-US" dirty="0" err="1" smtClean="0"/>
              <a:t>Durphy</a:t>
            </a:r>
            <a:r>
              <a:rPr lang="en-US" dirty="0" smtClean="0"/>
              <a:t> Street, the Mormons drained the nearly 800 acre swamp, and made the entire Nauvoo Peninsula inhabitable. This canal was dug eight feet deep and eleven feet across for nearly three-quarters of a mile, and is still existent today, forming the western boundary of the Nauvoo State Park.</a:t>
            </a:r>
          </a:p>
          <a:p>
            <a:r>
              <a:rPr lang="en-US" dirty="0" smtClean="0"/>
              <a:t>	Commerce was finally achieving what it was dreamed to be, but again the name did not suit its settlers. In 1840 the name was again changed, this time to Nauvoo, a Hebrew word meaning "beautiful." Fearing a repeat of what they had suffered in Missouri, the Latter Day Saints pushed for and received a charter for Nauvoo, granting the city power to raise its own militia — answerable to no one outside Nauvoo but the governor; a university; broad legal protection; and many other economic benefits. At that time, Illinois was nearly equally divided between Democrats and Whigs, and the Mormons were seen as the swing vote in any statewide election, and thus nearly every politician in the state courted their vote. With Nauvoo's increasing size came more businesses, and before long it had become the largest and best business district north of St. Louis.</a:t>
            </a:r>
          </a:p>
          <a:p>
            <a:r>
              <a:rPr lang="en-US" dirty="0" smtClean="0"/>
              <a:t>	By 1844, Nauvoo's population topped 10,000, with construction being the major industry. In addition to massive housing demands, Nauvoo also had two large public projects under construction: a beautiful limestone temple on the hill, towering over the entire community, and a four-story hotel at the river's edge. The city teamed with activity from blacksmiths, gunsmiths, lumberyards, brick and rope makers, and shopkeepers, women's and youth organizations, Masonic Lodges, and a university.</a:t>
            </a:r>
          </a:p>
          <a:p>
            <a:r>
              <a:rPr lang="en-US" dirty="0" smtClean="0"/>
              <a:t>	As with all large towns, particularly those on the edge of the frontier, Nauvoo attracted many less desirable people, some of whom claimed membership in the Mormon faith. This was the age of the river pirate, and horse thieves and banditti roamed the prairies of Illinois. Fearing that they would be subject to the same kinds of spurious prosecutions the Saints had received over the short 10 years since the faith was founded, nearly anyone claiming membership in the Mormon Church was given a safe haven at Nauvoo, without regard to evidence or testimony from outside the city limits.</a:t>
            </a:r>
          </a:p>
          <a:p>
            <a:r>
              <a:rPr lang="en-US" dirty="0" smtClean="0"/>
              <a:t>	Some area residents soon became troubled over Nauvoo becoming a safe haven for thieves and robbers, its booming size, and great economic and political power. The Whig and Democratic political parties were joined in Hancock County by a third party, the Anti-Mormon Party. This group was determined to repeal the Nauvoo Charter and drive the Mormons from Illinois. Hearing the same feelings expressed in Illinois that had caused terrible persecutions in Missouri, the Mormons only became firmer in their convictions, and soon a tit for tat war had begun.</a:t>
            </a:r>
          </a:p>
          <a:p>
            <a:r>
              <a:rPr lang="en-US" dirty="0" smtClean="0"/>
              <a:t>	In the spring of 1844 some of Joseph Smith's most trusted followers broke from him, and determined to expose his secret practice of polygamy and break up the political influence of Nauvoo on state politics. These dissenters purchased a printing press and published their first issue, with all of its content being an exposé of Joseph Smith. Three days later on Monday, June 10th, the Nauvoo City Council called an emergency meeting and declared that the newspaper was a public nuisance, ordered all copies gathered up and burned, and the press destroyed.</a:t>
            </a:r>
          </a:p>
          <a:p>
            <a:r>
              <a:rPr lang="en-US" dirty="0" smtClean="0"/>
              <a:t>Within days the county was on the verge of civil war, with armed bands everywhere. Joseph Smith, as mayor of Nauvoo, declared martial law within the city, preventing armed men from going out or coming in to town. When news of the situation reached Governor Thomas Ford, he immediately ordered out the state militia and went to Carthage to see the situation for himself. After reaching Carthage, Ford called for Smith and the Nauvoo City Council to surrender themselves to stand trial for the destruction of the press. Under a promise of protection, Joseph Smith and a few of the council members surrendered themselves on 24 June. Three days later, with the governor gone to Nauvoo, a group of Warsaw militia stormed the county jail and there killed Joseph Smith, his brother Hyrum, and wounded a third man, with a fourth man in the room escaping injury.</a:t>
            </a:r>
          </a:p>
          <a:p>
            <a:r>
              <a:rPr lang="en-US" dirty="0" smtClean="0"/>
              <a:t>	At the death of Joseph Smith the county was gripped in terror in fear of Mormon retaliation. Instead of retaliating, the City of Nauvoo was silent. With the Mormons not returning action, and the governor having gone back to Springfield, the Anti-Mormon Party organized a series of raids against outlying Mormon settlements. By the summer of 1845 the hostilities had progressed to shooting on both sides, and armed groups were again roaming Hancock County. With his immediate attention focused on another outbreak of violence in the southern part of the state, Governor Ford called out the State Militia to again quell the hostilities. This time the Mormons, now under the leadership of Brigham Young, agreed to leave the state and abandon Nauvoo the coming spring.</a:t>
            </a:r>
          </a:p>
          <a:p>
            <a:r>
              <a:rPr lang="en-US" dirty="0" smtClean="0"/>
              <a:t>	With their temple nearly completed, the Mormons began to put it to use in the winter of 1845-46.  In February of 1846, word came to Brigham Young from Governor Ford that the United States Army might try to prevent the Mormon exodus from Nauvoo into Indian, British or Mexican territory. Fearing his people would be trapped, Young ordered many of the community's leaders to immediately evacuate the city, with the majority of the Saints to follow when the weather was better.</a:t>
            </a:r>
          </a:p>
          <a:p>
            <a:r>
              <a:rPr lang="en-US" dirty="0" smtClean="0"/>
              <a:t>	Throughout the spring and summer of 1846, there was a continual procession of wagons crossing the Mississippi River on anything that could get them across. By September the town that had once been home to more than 20,000 people had been reduced to less than 2,000. Impatient to get the remainder of the Mormons from Nauvoo, the Anti-Mormon Party again marshaled their forces and attacked the city that now had only the poorest and weakest Mormons and approximately 200 new citizens. A full-scale battle ensued, with cannon, rifle, and musket called into use. After two days of battle, a peace delegation from Quincy arranged the terms of surrender for the City of Nauvoo. Given an hour to pack what belongings they could, the remaining Mormons were forced from Nauvoo at the point of bayonet.</a:t>
            </a:r>
          </a:p>
          <a:p>
            <a:r>
              <a:rPr lang="en-US" dirty="0" smtClean="0"/>
              <a:t>	Two years after the Mormon expulsion from Nauvoo, their beloved temple was set ablaze by an arsonist. Two years after that a tornado toppled the north wall of the structure that had been weakened from the intense heat of the blaze. The Nauvoo City Council, fearing someone could be killed if the remainder collapsed, ordered the final demolition of the building in 1867.</a:t>
            </a:r>
          </a:p>
          <a:p>
            <a:r>
              <a:rPr lang="en-US" dirty="0" smtClean="0"/>
              <a:t>The memory of Nauvoo remained dear to the hearts of the Latter Day Saints, and in 1853 the first group of Mormon "tourists" came to Nauvoo before making their great trek to Salt Lake City. For more than a century Mormon missionaries on their way east and immigrants on their way west stopped in Nauvoo.</a:t>
            </a:r>
          </a:p>
          <a:p>
            <a:endParaRPr lang="en-US" dirty="0"/>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pic>
        <p:nvPicPr>
          <p:cNvPr id="54" name="Picture 1"/>
          <p:cNvPicPr>
            <a:picLocks noChangeAspect="1" noChangeArrowheads="1"/>
          </p:cNvPicPr>
          <p:nvPr/>
        </p:nvPicPr>
        <p:blipFill>
          <a:blip r:embed="rId4"/>
          <a:srcRect/>
          <a:stretch>
            <a:fillRect/>
          </a:stretch>
        </p:blipFill>
        <p:spPr bwMode="auto">
          <a:xfrm>
            <a:off x="457200" y="4205287"/>
            <a:ext cx="8077200" cy="2652713"/>
          </a:xfrm>
          <a:prstGeom prst="rect">
            <a:avLst/>
          </a:prstGeom>
          <a:noFill/>
          <a:ln w="9525">
            <a:noFill/>
            <a:miter lim="800000"/>
            <a:headEnd/>
            <a:tailEnd/>
          </a:ln>
          <a:effectLst/>
        </p:spPr>
      </p:pic>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4" name="5-Point Star 3"/>
          <p:cNvSpPr>
            <a:spLocks noChangeAspect="1"/>
          </p:cNvSpPr>
          <p:nvPr/>
        </p:nvSpPr>
        <p:spPr>
          <a:xfrm>
            <a:off x="7356805" y="15240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Freeform 20"/>
          <p:cNvSpPr/>
          <p:nvPr/>
        </p:nvSpPr>
        <p:spPr>
          <a:xfrm>
            <a:off x="6284422" y="1961804"/>
            <a:ext cx="1346662" cy="781396"/>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Freeform 30"/>
          <p:cNvSpPr/>
          <p:nvPr/>
        </p:nvSpPr>
        <p:spPr>
          <a:xfrm>
            <a:off x="3429000" y="2743200"/>
            <a:ext cx="2794462" cy="1066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5-Point Star 4"/>
          <p:cNvSpPr>
            <a:spLocks noChangeAspect="1"/>
          </p:cNvSpPr>
          <p:nvPr/>
        </p:nvSpPr>
        <p:spPr>
          <a:xfrm>
            <a:off x="6099505" y="24384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77" name="Group 76"/>
          <p:cNvGrpSpPr/>
          <p:nvPr/>
        </p:nvGrpSpPr>
        <p:grpSpPr>
          <a:xfrm>
            <a:off x="7467600" y="5638800"/>
            <a:ext cx="914400" cy="1097280"/>
            <a:chOff x="7467600" y="5638800"/>
            <a:chExt cx="914400" cy="1097280"/>
          </a:xfrm>
        </p:grpSpPr>
        <p:sp>
          <p:nvSpPr>
            <p:cNvPr id="58" name="Rectangle 57"/>
            <p:cNvSpPr/>
            <p:nvPr/>
          </p:nvSpPr>
          <p:spPr>
            <a:xfrm>
              <a:off x="7620000" y="5638800"/>
              <a:ext cx="533400" cy="3810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p:cNvSpPr/>
            <p:nvPr/>
          </p:nvSpPr>
          <p:spPr>
            <a:xfrm>
              <a:off x="7467600" y="632460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7" name="Straight Connector 66"/>
            <p:cNvCxnSpPr/>
            <p:nvPr/>
          </p:nvCxnSpPr>
          <p:spPr>
            <a:xfrm rot="5400000">
              <a:off x="7728933" y="6214872"/>
              <a:ext cx="237744"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2819400" y="4617720"/>
            <a:ext cx="990600" cy="2118360"/>
            <a:chOff x="2819400" y="4617720"/>
            <a:chExt cx="990600" cy="2118360"/>
          </a:xfrm>
        </p:grpSpPr>
        <p:sp>
          <p:nvSpPr>
            <p:cNvPr id="60" name="Rectangle 59"/>
            <p:cNvSpPr/>
            <p:nvPr/>
          </p:nvSpPr>
          <p:spPr>
            <a:xfrm>
              <a:off x="2895600" y="461772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p:cNvSpPr/>
            <p:nvPr/>
          </p:nvSpPr>
          <p:spPr>
            <a:xfrm>
              <a:off x="2819400" y="632460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9" name="Straight Connector 68"/>
            <p:cNvCxnSpPr/>
            <p:nvPr/>
          </p:nvCxnSpPr>
          <p:spPr>
            <a:xfrm rot="5280000">
              <a:off x="2800350" y="5657850"/>
              <a:ext cx="1295400" cy="381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 name="Group 77"/>
          <p:cNvGrpSpPr/>
          <p:nvPr/>
        </p:nvGrpSpPr>
        <p:grpSpPr>
          <a:xfrm>
            <a:off x="5181600" y="5410200"/>
            <a:ext cx="914400" cy="1325880"/>
            <a:chOff x="5181600" y="5410200"/>
            <a:chExt cx="914400" cy="1325880"/>
          </a:xfrm>
        </p:grpSpPr>
        <p:sp>
          <p:nvSpPr>
            <p:cNvPr id="59" name="Rectangle 58"/>
            <p:cNvSpPr/>
            <p:nvPr/>
          </p:nvSpPr>
          <p:spPr>
            <a:xfrm>
              <a:off x="5181600" y="541020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nvSpPr>
          <p:spPr>
            <a:xfrm>
              <a:off x="5181600" y="632460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0" name="Straight Connector 69"/>
            <p:cNvCxnSpPr/>
            <p:nvPr/>
          </p:nvCxnSpPr>
          <p:spPr>
            <a:xfrm rot="5220000">
              <a:off x="5429250" y="6038850"/>
              <a:ext cx="533400" cy="381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sp useBgFill="1">
        <p:nvSpPr>
          <p:cNvPr id="88" name="TextBox 87"/>
          <p:cNvSpPr txBox="1"/>
          <p:nvPr/>
        </p:nvSpPr>
        <p:spPr>
          <a:xfrm>
            <a:off x="0" y="816114"/>
            <a:ext cx="9144000" cy="677108"/>
          </a:xfrm>
          <a:prstGeom prst="rect">
            <a:avLst/>
          </a:prstGeom>
        </p:spPr>
        <p:txBody>
          <a:bodyPr wrap="square" rtlCol="0">
            <a:spAutoFit/>
          </a:bodyPr>
          <a:lstStyle/>
          <a:p>
            <a:pPr algn="ctr"/>
            <a:r>
              <a:rPr lang="en-US" sz="3800" b="1" dirty="0" smtClean="0">
                <a:ln>
                  <a:solidFill>
                    <a:schemeClr val="tx1"/>
                  </a:solidFill>
                </a:ln>
                <a:latin typeface="Tempus Sans ITC" pitchFamily="82" charset="0"/>
              </a:rPr>
              <a:t>Why is this early church so successful?</a:t>
            </a:r>
            <a:endParaRPr lang="en-US" sz="3800" b="1" dirty="0">
              <a:ln>
                <a:solidFill>
                  <a:schemeClr val="tx1"/>
                </a:solidFill>
              </a:ln>
              <a:latin typeface="Tempus Sans ITC" pitchFamily="82" charset="0"/>
            </a:endParaRPr>
          </a:p>
        </p:txBody>
      </p:sp>
      <p:grpSp>
        <p:nvGrpSpPr>
          <p:cNvPr id="81" name="Group 80"/>
          <p:cNvGrpSpPr/>
          <p:nvPr/>
        </p:nvGrpSpPr>
        <p:grpSpPr>
          <a:xfrm>
            <a:off x="533400" y="4191000"/>
            <a:ext cx="1066800" cy="2514600"/>
            <a:chOff x="533400" y="4267200"/>
            <a:chExt cx="1066800" cy="2514600"/>
          </a:xfrm>
        </p:grpSpPr>
        <p:sp>
          <p:nvSpPr>
            <p:cNvPr id="61" name="Rectangle 60"/>
            <p:cNvSpPr/>
            <p:nvPr/>
          </p:nvSpPr>
          <p:spPr>
            <a:xfrm>
              <a:off x="609600" y="4267200"/>
              <a:ext cx="990600" cy="3810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533400" y="6370320"/>
              <a:ext cx="914400" cy="41148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 name="Straight Connector 67"/>
            <p:cNvCxnSpPr/>
            <p:nvPr/>
          </p:nvCxnSpPr>
          <p:spPr>
            <a:xfrm rot="5400000">
              <a:off x="114300" y="5524500"/>
              <a:ext cx="1752600"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Freeform 42"/>
          <p:cNvSpPr/>
          <p:nvPr/>
        </p:nvSpPr>
        <p:spPr>
          <a:xfrm rot="5400000" flipH="1">
            <a:off x="3492731" y="2984269"/>
            <a:ext cx="939338" cy="7620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5-Point Star 44"/>
          <p:cNvSpPr>
            <a:spLocks noChangeAspect="1"/>
          </p:cNvSpPr>
          <p:nvPr/>
        </p:nvSpPr>
        <p:spPr>
          <a:xfrm>
            <a:off x="4038600" y="27432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7" name="5-Point Star 6"/>
          <p:cNvSpPr>
            <a:spLocks noChangeAspect="1"/>
          </p:cNvSpPr>
          <p:nvPr/>
        </p:nvSpPr>
        <p:spPr>
          <a:xfrm>
            <a:off x="3242005" y="34671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cxnSp>
        <p:nvCxnSpPr>
          <p:cNvPr id="46" name="Straight Connector 45"/>
          <p:cNvCxnSpPr/>
          <p:nvPr/>
        </p:nvCxnSpPr>
        <p:spPr>
          <a:xfrm rot="10800000">
            <a:off x="5715000" y="5943600"/>
            <a:ext cx="2133600" cy="152400"/>
          </a:xfrm>
          <a:prstGeom prst="line">
            <a:avLst/>
          </a:prstGeom>
          <a:ln w="1016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10800000">
            <a:off x="3352800" y="5105400"/>
            <a:ext cx="2362200" cy="838200"/>
          </a:xfrm>
          <a:prstGeom prst="line">
            <a:avLst/>
          </a:prstGeom>
          <a:ln w="1016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990600" y="4572000"/>
            <a:ext cx="2438400" cy="533400"/>
          </a:xfrm>
          <a:prstGeom prst="line">
            <a:avLst/>
          </a:prstGeom>
          <a:ln w="1016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5" name="Group 84"/>
          <p:cNvGrpSpPr/>
          <p:nvPr/>
        </p:nvGrpSpPr>
        <p:grpSpPr>
          <a:xfrm>
            <a:off x="2660110" y="3290287"/>
            <a:ext cx="6331490" cy="3796313"/>
            <a:chOff x="2660110" y="3290287"/>
            <a:chExt cx="6331490" cy="3796313"/>
          </a:xfrm>
        </p:grpSpPr>
        <p:pic>
          <p:nvPicPr>
            <p:cNvPr id="82" name="Picture 2"/>
            <p:cNvPicPr>
              <a:picLocks noChangeAspect="1" noChangeArrowheads="1"/>
            </p:cNvPicPr>
            <p:nvPr/>
          </p:nvPicPr>
          <p:blipFill>
            <a:blip r:embed="rId3"/>
            <a:srcRect l="47928" t="42518" r="8141" b="18020"/>
            <a:stretch>
              <a:fillRect/>
            </a:stretch>
          </p:blipFill>
          <p:spPr bwMode="auto">
            <a:xfrm>
              <a:off x="2688336" y="3290287"/>
              <a:ext cx="6303264" cy="3796313"/>
            </a:xfrm>
            <a:prstGeom prst="rect">
              <a:avLst/>
            </a:prstGeom>
            <a:noFill/>
            <a:ln w="50800">
              <a:noFill/>
              <a:miter lim="800000"/>
              <a:headEnd/>
              <a:tailEnd/>
            </a:ln>
            <a:effectLst/>
          </p:spPr>
        </p:pic>
        <p:cxnSp>
          <p:nvCxnSpPr>
            <p:cNvPr id="84" name="Straight Connector 83"/>
            <p:cNvCxnSpPr/>
            <p:nvPr/>
          </p:nvCxnSpPr>
          <p:spPr>
            <a:xfrm rot="5400000">
              <a:off x="1060704" y="5257800"/>
              <a:ext cx="3200400" cy="1588"/>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7" name="TextBox 86"/>
          <p:cNvSpPr txBox="1"/>
          <p:nvPr/>
        </p:nvSpPr>
        <p:spPr>
          <a:xfrm>
            <a:off x="2971800" y="3810000"/>
            <a:ext cx="4456861" cy="1569660"/>
          </a:xfrm>
          <a:prstGeom prst="rect">
            <a:avLst/>
          </a:prstGeom>
          <a:solidFill>
            <a:srgbClr val="FFCCCC"/>
          </a:solidFill>
        </p:spPr>
        <p:txBody>
          <a:bodyPr wrap="none" rtlCol="0">
            <a:spAutoFit/>
          </a:bodyPr>
          <a:lstStyle/>
          <a:p>
            <a:r>
              <a:rPr lang="en-US" sz="4800" b="1" dirty="0" smtClean="0"/>
              <a:t>              converts </a:t>
            </a:r>
          </a:p>
          <a:p>
            <a:r>
              <a:rPr lang="en-US" sz="4800" b="1" dirty="0" smtClean="0"/>
              <a:t>     in 14 years!</a:t>
            </a:r>
            <a:endParaRPr lang="en-US" sz="4800" b="1" dirty="0"/>
          </a:p>
        </p:txBody>
      </p:sp>
      <p:sp>
        <p:nvSpPr>
          <p:cNvPr id="86" name="TextBox 85"/>
          <p:cNvSpPr txBox="1"/>
          <p:nvPr/>
        </p:nvSpPr>
        <p:spPr>
          <a:xfrm>
            <a:off x="609600" y="4191000"/>
            <a:ext cx="914400" cy="411480"/>
          </a:xfrm>
          <a:prstGeom prst="rect">
            <a:avLst/>
          </a:prstGeom>
          <a:noFill/>
        </p:spPr>
        <p:txBody>
          <a:bodyPr wrap="none" rtlCol="0">
            <a:spAutoFit/>
          </a:bodyPr>
          <a:lstStyle/>
          <a:p>
            <a:r>
              <a:rPr lang="en-US" sz="2400" b="1" dirty="0" smtClean="0"/>
              <a:t>15,000</a:t>
            </a:r>
            <a:endParaRPr lang="en-US" sz="2400" b="1" dirty="0"/>
          </a:p>
        </p:txBody>
      </p:sp>
      <p:grpSp>
        <p:nvGrpSpPr>
          <p:cNvPr id="100" name="Group 99"/>
          <p:cNvGrpSpPr/>
          <p:nvPr/>
        </p:nvGrpSpPr>
        <p:grpSpPr>
          <a:xfrm>
            <a:off x="6224437" y="-82296"/>
            <a:ext cx="2946395" cy="837093"/>
            <a:chOff x="6224437" y="-82296"/>
            <a:chExt cx="2946395" cy="837093"/>
          </a:xfrm>
        </p:grpSpPr>
        <p:sp useBgFill="1">
          <p:nvSpPr>
            <p:cNvPr id="57" name="TextBox 56"/>
            <p:cNvSpPr txBox="1"/>
            <p:nvPr/>
          </p:nvSpPr>
          <p:spPr>
            <a:xfrm>
              <a:off x="6224437" y="-76200"/>
              <a:ext cx="1624163"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1830-</a:t>
              </a:r>
            </a:p>
          </p:txBody>
        </p:sp>
        <p:sp useBgFill="1">
          <p:nvSpPr>
            <p:cNvPr id="51" name="TextBox 50"/>
            <p:cNvSpPr txBox="1"/>
            <p:nvPr/>
          </p:nvSpPr>
          <p:spPr>
            <a:xfrm>
              <a:off x="7735824" y="-82296"/>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grpId="0" nodeType="clickEffect">
                                  <p:stCondLst>
                                    <p:cond delay="0"/>
                                  </p:stCondLst>
                                  <p:childTnLst>
                                    <p:animRot by="21600000">
                                      <p:cBhvr>
                                        <p:cTn id="11" dur="1000" fill="hold"/>
                                        <p:tgtEl>
                                          <p:spTgt spid="4"/>
                                        </p:tgtEl>
                                        <p:attrNameLst>
                                          <p:attrName>r</p:attrName>
                                        </p:attrNameLst>
                                      </p:cBhvr>
                                    </p:animRot>
                                  </p:childTnLst>
                                </p:cTn>
                              </p:par>
                              <p:par>
                                <p:cTn id="12" presetID="10" presetClass="entr" presetSubtype="0" fill="hold" nodeType="withEffect">
                                  <p:stCondLst>
                                    <p:cond delay="0"/>
                                  </p:stCondLst>
                                  <p:childTnLst>
                                    <p:set>
                                      <p:cBhvr>
                                        <p:cTn id="13" dur="1" fill="hold">
                                          <p:stCondLst>
                                            <p:cond delay="0"/>
                                          </p:stCondLst>
                                        </p:cTn>
                                        <p:tgtEl>
                                          <p:spTgt spid="77"/>
                                        </p:tgtEl>
                                        <p:attrNameLst>
                                          <p:attrName>style.visibility</p:attrName>
                                        </p:attrNameLst>
                                      </p:cBhvr>
                                      <p:to>
                                        <p:strVal val="visible"/>
                                      </p:to>
                                    </p:set>
                                    <p:animEffect transition="in" filter="fade">
                                      <p:cBhvr>
                                        <p:cTn id="14" dur="1000"/>
                                        <p:tgtEl>
                                          <p:spTgt spid="7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right)">
                                      <p:cBhvr>
                                        <p:cTn id="19" dur="2000"/>
                                        <p:tgtEl>
                                          <p:spTgt spid="21"/>
                                        </p:tgtEl>
                                      </p:cBhvr>
                                    </p:animEffect>
                                  </p:childTnLst>
                                </p:cTn>
                              </p:par>
                            </p:childTnLst>
                          </p:cTn>
                        </p:par>
                        <p:par>
                          <p:cTn id="20" fill="hold">
                            <p:stCondLst>
                              <p:cond delay="2000"/>
                            </p:stCondLst>
                            <p:childTnLst>
                              <p:par>
                                <p:cTn id="21" presetID="8" presetClass="emph" presetSubtype="0" fill="hold" grpId="0" nodeType="afterEffect">
                                  <p:stCondLst>
                                    <p:cond delay="0"/>
                                  </p:stCondLst>
                                  <p:childTnLst>
                                    <p:animRot by="21600000">
                                      <p:cBhvr>
                                        <p:cTn id="22" dur="1000" fill="hold"/>
                                        <p:tgtEl>
                                          <p:spTgt spid="5"/>
                                        </p:tgtEl>
                                        <p:attrNameLst>
                                          <p:attrName>r</p:attrName>
                                        </p:attrNameLst>
                                      </p:cBhvr>
                                    </p:animRot>
                                  </p:childTnLst>
                                </p:cTn>
                              </p:par>
                            </p:childTnLst>
                          </p:cTn>
                        </p:par>
                        <p:par>
                          <p:cTn id="23" fill="hold">
                            <p:stCondLst>
                              <p:cond delay="3000"/>
                            </p:stCondLst>
                            <p:childTnLst>
                              <p:par>
                                <p:cTn id="24" presetID="22" presetClass="entr" presetSubtype="2" fill="hold" nodeType="after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wipe(right)">
                                      <p:cBhvr>
                                        <p:cTn id="26" dur="1000"/>
                                        <p:tgtEl>
                                          <p:spTgt spid="46"/>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fade">
                                      <p:cBhvr>
                                        <p:cTn id="30" dur="1000"/>
                                        <p:tgtEl>
                                          <p:spTgt spid="7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grpId="0" nodeType="click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right)">
                                      <p:cBhvr>
                                        <p:cTn id="35" dur="2000"/>
                                        <p:tgtEl>
                                          <p:spTgt spid="31"/>
                                        </p:tgtEl>
                                      </p:cBhvr>
                                    </p:animEffect>
                                  </p:childTnLst>
                                </p:cTn>
                              </p:par>
                            </p:childTnLst>
                          </p:cTn>
                        </p:par>
                        <p:par>
                          <p:cTn id="36" fill="hold">
                            <p:stCondLst>
                              <p:cond delay="2000"/>
                            </p:stCondLst>
                            <p:childTnLst>
                              <p:par>
                                <p:cTn id="37" presetID="8" presetClass="emph" presetSubtype="0" fill="hold" grpId="0" nodeType="afterEffect">
                                  <p:stCondLst>
                                    <p:cond delay="0"/>
                                  </p:stCondLst>
                                  <p:childTnLst>
                                    <p:animRot by="21600000">
                                      <p:cBhvr>
                                        <p:cTn id="38" dur="1000" fill="hold"/>
                                        <p:tgtEl>
                                          <p:spTgt spid="7"/>
                                        </p:tgtEl>
                                        <p:attrNameLst>
                                          <p:attrName>r</p:attrName>
                                        </p:attrNameLst>
                                      </p:cBhvr>
                                    </p:animRot>
                                  </p:childTnLst>
                                </p:cTn>
                              </p:par>
                            </p:childTnLst>
                          </p:cTn>
                        </p:par>
                        <p:par>
                          <p:cTn id="39" fill="hold">
                            <p:stCondLst>
                              <p:cond delay="3000"/>
                            </p:stCondLst>
                            <p:childTnLst>
                              <p:par>
                                <p:cTn id="40" presetID="22" presetClass="entr" presetSubtype="2" fill="hold" nodeType="afterEffect">
                                  <p:stCondLst>
                                    <p:cond delay="0"/>
                                  </p:stCondLst>
                                  <p:childTnLst>
                                    <p:set>
                                      <p:cBhvr>
                                        <p:cTn id="41" dur="1" fill="hold">
                                          <p:stCondLst>
                                            <p:cond delay="0"/>
                                          </p:stCondLst>
                                        </p:cTn>
                                        <p:tgtEl>
                                          <p:spTgt spid="47"/>
                                        </p:tgtEl>
                                        <p:attrNameLst>
                                          <p:attrName>style.visibility</p:attrName>
                                        </p:attrNameLst>
                                      </p:cBhvr>
                                      <p:to>
                                        <p:strVal val="visible"/>
                                      </p:to>
                                    </p:set>
                                    <p:animEffect transition="in" filter="wipe(right)">
                                      <p:cBhvr>
                                        <p:cTn id="42" dur="1000"/>
                                        <p:tgtEl>
                                          <p:spTgt spid="47"/>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1000"/>
                                        <p:tgtEl>
                                          <p:spTgt spid="8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down)">
                                      <p:cBhvr>
                                        <p:cTn id="51" dur="2000"/>
                                        <p:tgtEl>
                                          <p:spTgt spid="43"/>
                                        </p:tgtEl>
                                      </p:cBhvr>
                                    </p:animEffect>
                                  </p:childTnLst>
                                </p:cTn>
                              </p:par>
                            </p:childTnLst>
                          </p:cTn>
                        </p:par>
                        <p:par>
                          <p:cTn id="52" fill="hold">
                            <p:stCondLst>
                              <p:cond delay="2000"/>
                            </p:stCondLst>
                            <p:childTnLst>
                              <p:par>
                                <p:cTn id="53" presetID="8" presetClass="emph" presetSubtype="0" fill="hold" grpId="0" nodeType="afterEffect">
                                  <p:stCondLst>
                                    <p:cond delay="0"/>
                                  </p:stCondLst>
                                  <p:childTnLst>
                                    <p:animRot by="21600000">
                                      <p:cBhvr>
                                        <p:cTn id="54" dur="1000" fill="hold"/>
                                        <p:tgtEl>
                                          <p:spTgt spid="45"/>
                                        </p:tgtEl>
                                        <p:attrNameLst>
                                          <p:attrName>r</p:attrName>
                                        </p:attrNameLst>
                                      </p:cBhvr>
                                    </p:animRot>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right)">
                                      <p:cBhvr>
                                        <p:cTn id="58" dur="1000"/>
                                        <p:tgtEl>
                                          <p:spTgt spid="52"/>
                                        </p:tgtEl>
                                      </p:cBhvr>
                                    </p:animEffect>
                                  </p:childTnLst>
                                </p:cTn>
                              </p:par>
                            </p:childTnLst>
                          </p:cTn>
                        </p:par>
                        <p:par>
                          <p:cTn id="59" fill="hold">
                            <p:stCondLst>
                              <p:cond delay="4000"/>
                            </p:stCondLst>
                            <p:childTnLst>
                              <p:par>
                                <p:cTn id="60" presetID="10" presetClass="entr" presetSubtype="0" fill="hold" nodeType="afterEffect">
                                  <p:stCondLst>
                                    <p:cond delay="0"/>
                                  </p:stCondLst>
                                  <p:childTnLst>
                                    <p:set>
                                      <p:cBhvr>
                                        <p:cTn id="61" dur="1" fill="hold">
                                          <p:stCondLst>
                                            <p:cond delay="0"/>
                                          </p:stCondLst>
                                        </p:cTn>
                                        <p:tgtEl>
                                          <p:spTgt spid="81"/>
                                        </p:tgtEl>
                                        <p:attrNameLst>
                                          <p:attrName>style.visibility</p:attrName>
                                        </p:attrNameLst>
                                      </p:cBhvr>
                                      <p:to>
                                        <p:strVal val="visible"/>
                                      </p:to>
                                    </p:set>
                                    <p:animEffect transition="in" filter="fade">
                                      <p:cBhvr>
                                        <p:cTn id="62" dur="1000"/>
                                        <p:tgtEl>
                                          <p:spTgt spid="81"/>
                                        </p:tgtEl>
                                      </p:cBhvr>
                                    </p:animEffec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86"/>
                                        </p:tgtEl>
                                        <p:attrNameLst>
                                          <p:attrName>style.visibility</p:attrName>
                                        </p:attrNameLst>
                                      </p:cBhvr>
                                      <p:to>
                                        <p:strVal val="visible"/>
                                      </p:to>
                                    </p:set>
                                  </p:childTnLst>
                                </p:cTn>
                              </p:par>
                              <p:par>
                                <p:cTn id="67" presetID="63" presetClass="path" presetSubtype="0" accel="50000" decel="50000" fill="hold" grpId="1" nodeType="withEffect">
                                  <p:stCondLst>
                                    <p:cond delay="0"/>
                                  </p:stCondLst>
                                  <p:childTnLst>
                                    <p:animMotion origin="layout" path="M 3.33333E-6 -2.22222E-6 L 0.31666 -0.02986 " pathEditMode="relative" rAng="0" ptsTypes="AA">
                                      <p:cBhvr>
                                        <p:cTn id="68" dur="1000" fill="hold"/>
                                        <p:tgtEl>
                                          <p:spTgt spid="86"/>
                                        </p:tgtEl>
                                        <p:attrNameLst>
                                          <p:attrName>ppt_x</p:attrName>
                                          <p:attrName>ppt_y</p:attrName>
                                        </p:attrNameLst>
                                      </p:cBhvr>
                                      <p:rCtr x="158" y="-15"/>
                                    </p:animMotion>
                                  </p:childTnLst>
                                </p:cTn>
                              </p:par>
                              <p:par>
                                <p:cTn id="69" presetID="6" presetClass="emph" presetSubtype="0" fill="hold" grpId="2" nodeType="withEffect">
                                  <p:stCondLst>
                                    <p:cond delay="0"/>
                                  </p:stCondLst>
                                  <p:childTnLst>
                                    <p:animScale>
                                      <p:cBhvr>
                                        <p:cTn id="70" dur="1000" fill="hold"/>
                                        <p:tgtEl>
                                          <p:spTgt spid="86"/>
                                        </p:tgtEl>
                                      </p:cBhvr>
                                      <p:by x="200000" y="200000"/>
                                    </p:animScale>
                                  </p:childTnLst>
                                </p:cTn>
                              </p:par>
                              <p:par>
                                <p:cTn id="71" presetID="10" presetClass="exit" presetSubtype="0" fill="hold" grpId="1" nodeType="withEffect">
                                  <p:stCondLst>
                                    <p:cond delay="0"/>
                                  </p:stCondLst>
                                  <p:childTnLst>
                                    <p:animEffect transition="out" filter="fade">
                                      <p:cBhvr>
                                        <p:cTn id="72" dur="1000"/>
                                        <p:tgtEl>
                                          <p:spTgt spid="7"/>
                                        </p:tgtEl>
                                      </p:cBhvr>
                                    </p:animEffect>
                                    <p:set>
                                      <p:cBhvr>
                                        <p:cTn id="73" dur="1" fill="hold">
                                          <p:stCondLst>
                                            <p:cond delay="999"/>
                                          </p:stCondLst>
                                        </p:cTn>
                                        <p:tgtEl>
                                          <p:spTgt spid="7"/>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31"/>
                                        </p:tgtEl>
                                      </p:cBhvr>
                                    </p:animEffect>
                                    <p:set>
                                      <p:cBhvr>
                                        <p:cTn id="76" dur="1" fill="hold">
                                          <p:stCondLst>
                                            <p:cond delay="999"/>
                                          </p:stCondLst>
                                        </p:cTn>
                                        <p:tgtEl>
                                          <p:spTgt spid="31"/>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5"/>
                                        </p:tgtEl>
                                      </p:cBhvr>
                                    </p:animEffect>
                                    <p:set>
                                      <p:cBhvr>
                                        <p:cTn id="79" dur="1" fill="hold">
                                          <p:stCondLst>
                                            <p:cond delay="999"/>
                                          </p:stCondLst>
                                        </p:cTn>
                                        <p:tgtEl>
                                          <p:spTgt spid="5"/>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21"/>
                                        </p:tgtEl>
                                      </p:cBhvr>
                                    </p:animEffect>
                                    <p:set>
                                      <p:cBhvr>
                                        <p:cTn id="82" dur="1" fill="hold">
                                          <p:stCondLst>
                                            <p:cond delay="999"/>
                                          </p:stCondLst>
                                        </p:cTn>
                                        <p:tgtEl>
                                          <p:spTgt spid="21"/>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4"/>
                                        </p:tgtEl>
                                      </p:cBhvr>
                                    </p:animEffect>
                                    <p:set>
                                      <p:cBhvr>
                                        <p:cTn id="85" dur="1" fill="hold">
                                          <p:stCondLst>
                                            <p:cond delay="999"/>
                                          </p:stCondLst>
                                        </p:cTn>
                                        <p:tgtEl>
                                          <p:spTgt spid="4"/>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77"/>
                                        </p:tgtEl>
                                      </p:cBhvr>
                                    </p:animEffect>
                                    <p:set>
                                      <p:cBhvr>
                                        <p:cTn id="88" dur="1" fill="hold">
                                          <p:stCondLst>
                                            <p:cond delay="999"/>
                                          </p:stCondLst>
                                        </p:cTn>
                                        <p:tgtEl>
                                          <p:spTgt spid="77"/>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1000"/>
                                        <p:tgtEl>
                                          <p:spTgt spid="81"/>
                                        </p:tgtEl>
                                      </p:cBhvr>
                                    </p:animEffect>
                                    <p:set>
                                      <p:cBhvr>
                                        <p:cTn id="91" dur="1" fill="hold">
                                          <p:stCondLst>
                                            <p:cond delay="999"/>
                                          </p:stCondLst>
                                        </p:cTn>
                                        <p:tgtEl>
                                          <p:spTgt spid="81"/>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000"/>
                                        <p:tgtEl>
                                          <p:spTgt spid="54"/>
                                        </p:tgtEl>
                                      </p:cBhvr>
                                    </p:animEffect>
                                    <p:set>
                                      <p:cBhvr>
                                        <p:cTn id="94" dur="1" fill="hold">
                                          <p:stCondLst>
                                            <p:cond delay="999"/>
                                          </p:stCondLst>
                                        </p:cTn>
                                        <p:tgtEl>
                                          <p:spTgt spid="54"/>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1000"/>
                                        <p:tgtEl>
                                          <p:spTgt spid="80"/>
                                        </p:tgtEl>
                                      </p:cBhvr>
                                    </p:animEffect>
                                    <p:set>
                                      <p:cBhvr>
                                        <p:cTn id="97" dur="1" fill="hold">
                                          <p:stCondLst>
                                            <p:cond delay="999"/>
                                          </p:stCondLst>
                                        </p:cTn>
                                        <p:tgtEl>
                                          <p:spTgt spid="80"/>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1000"/>
                                        <p:tgtEl>
                                          <p:spTgt spid="78"/>
                                        </p:tgtEl>
                                      </p:cBhvr>
                                    </p:animEffect>
                                    <p:set>
                                      <p:cBhvr>
                                        <p:cTn id="100" dur="1" fill="hold">
                                          <p:stCondLst>
                                            <p:cond delay="999"/>
                                          </p:stCondLst>
                                        </p:cTn>
                                        <p:tgtEl>
                                          <p:spTgt spid="78"/>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1000"/>
                                        <p:tgtEl>
                                          <p:spTgt spid="45"/>
                                        </p:tgtEl>
                                      </p:cBhvr>
                                    </p:animEffect>
                                    <p:set>
                                      <p:cBhvr>
                                        <p:cTn id="103" dur="1" fill="hold">
                                          <p:stCondLst>
                                            <p:cond delay="999"/>
                                          </p:stCondLst>
                                        </p:cTn>
                                        <p:tgtEl>
                                          <p:spTgt spid="45"/>
                                        </p:tgtEl>
                                        <p:attrNameLst>
                                          <p:attrName>style.visibility</p:attrName>
                                        </p:attrNameLst>
                                      </p:cBhvr>
                                      <p:to>
                                        <p:strVal val="hidden"/>
                                      </p:to>
                                    </p:set>
                                  </p:childTnLst>
                                </p:cTn>
                              </p:par>
                              <p:par>
                                <p:cTn id="104" presetID="10" presetClass="exit" presetSubtype="0" fill="hold" grpId="1" nodeType="withEffect">
                                  <p:stCondLst>
                                    <p:cond delay="0"/>
                                  </p:stCondLst>
                                  <p:childTnLst>
                                    <p:animEffect transition="out" filter="fade">
                                      <p:cBhvr>
                                        <p:cTn id="105" dur="1000"/>
                                        <p:tgtEl>
                                          <p:spTgt spid="43"/>
                                        </p:tgtEl>
                                      </p:cBhvr>
                                    </p:animEffect>
                                    <p:set>
                                      <p:cBhvr>
                                        <p:cTn id="106" dur="1" fill="hold">
                                          <p:stCondLst>
                                            <p:cond delay="999"/>
                                          </p:stCondLst>
                                        </p:cTn>
                                        <p:tgtEl>
                                          <p:spTgt spid="43"/>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1000"/>
                                        <p:tgtEl>
                                          <p:spTgt spid="46"/>
                                        </p:tgtEl>
                                      </p:cBhvr>
                                    </p:animEffect>
                                    <p:set>
                                      <p:cBhvr>
                                        <p:cTn id="109" dur="1" fill="hold">
                                          <p:stCondLst>
                                            <p:cond delay="999"/>
                                          </p:stCondLst>
                                        </p:cTn>
                                        <p:tgtEl>
                                          <p:spTgt spid="46"/>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1000"/>
                                        <p:tgtEl>
                                          <p:spTgt spid="47"/>
                                        </p:tgtEl>
                                      </p:cBhvr>
                                    </p:animEffect>
                                    <p:set>
                                      <p:cBhvr>
                                        <p:cTn id="112" dur="1" fill="hold">
                                          <p:stCondLst>
                                            <p:cond delay="999"/>
                                          </p:stCondLst>
                                        </p:cTn>
                                        <p:tgtEl>
                                          <p:spTgt spid="47"/>
                                        </p:tgtEl>
                                        <p:attrNameLst>
                                          <p:attrName>style.visibility</p:attrName>
                                        </p:attrNameLst>
                                      </p:cBhvr>
                                      <p:to>
                                        <p:strVal val="hidden"/>
                                      </p:to>
                                    </p:set>
                                  </p:childTnLst>
                                </p:cTn>
                              </p:par>
                              <p:par>
                                <p:cTn id="113" presetID="10" presetClass="exit" presetSubtype="0" fill="hold" nodeType="withEffect">
                                  <p:stCondLst>
                                    <p:cond delay="0"/>
                                  </p:stCondLst>
                                  <p:childTnLst>
                                    <p:animEffect transition="out" filter="fade">
                                      <p:cBhvr>
                                        <p:cTn id="114" dur="1000"/>
                                        <p:tgtEl>
                                          <p:spTgt spid="52"/>
                                        </p:tgtEl>
                                      </p:cBhvr>
                                    </p:animEffect>
                                    <p:set>
                                      <p:cBhvr>
                                        <p:cTn id="115" dur="1" fill="hold">
                                          <p:stCondLst>
                                            <p:cond delay="999"/>
                                          </p:stCondLst>
                                        </p:cTn>
                                        <p:tgtEl>
                                          <p:spTgt spid="52"/>
                                        </p:tgtEl>
                                        <p:attrNameLst>
                                          <p:attrName>style.visibility</p:attrName>
                                        </p:attrNameLst>
                                      </p:cBhvr>
                                      <p:to>
                                        <p:strVal val="hidden"/>
                                      </p:to>
                                    </p:set>
                                  </p:childTnLst>
                                </p:cTn>
                              </p:par>
                              <p:par>
                                <p:cTn id="116" presetID="42" presetClass="path" presetSubtype="0" accel="50000" decel="50000" fill="hold" nodeType="withEffect">
                                  <p:stCondLst>
                                    <p:cond delay="0"/>
                                  </p:stCondLst>
                                  <p:childTnLst>
                                    <p:animMotion origin="layout" path="M -2.77778E-7 3.87283E-6 L -0.27517 0.78358 " pathEditMode="relative" rAng="0" ptsTypes="AA">
                                      <p:cBhvr>
                                        <p:cTn id="117" dur="1000" fill="hold"/>
                                        <p:tgtEl>
                                          <p:spTgt spid="100"/>
                                        </p:tgtEl>
                                        <p:attrNameLst>
                                          <p:attrName>ppt_x</p:attrName>
                                          <p:attrName>ppt_y</p:attrName>
                                        </p:attrNameLst>
                                      </p:cBhvr>
                                      <p:rCtr x="-138" y="392"/>
                                    </p:animMotion>
                                  </p:childTnLst>
                                </p:cTn>
                              </p:par>
                              <p:par>
                                <p:cTn id="118" presetID="10" presetClass="entr" presetSubtype="0" fill="hold" nodeType="withEffect">
                                  <p:stCondLst>
                                    <p:cond delay="0"/>
                                  </p:stCondLst>
                                  <p:childTnLst>
                                    <p:set>
                                      <p:cBhvr>
                                        <p:cTn id="119" dur="1" fill="hold">
                                          <p:stCondLst>
                                            <p:cond delay="0"/>
                                          </p:stCondLst>
                                        </p:cTn>
                                        <p:tgtEl>
                                          <p:spTgt spid="85"/>
                                        </p:tgtEl>
                                        <p:attrNameLst>
                                          <p:attrName>style.visibility</p:attrName>
                                        </p:attrNameLst>
                                      </p:cBhvr>
                                      <p:to>
                                        <p:strVal val="visible"/>
                                      </p:to>
                                    </p:set>
                                    <p:animEffect transition="in" filter="fade">
                                      <p:cBhvr>
                                        <p:cTn id="120" dur="1000"/>
                                        <p:tgtEl>
                                          <p:spTgt spid="85"/>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87"/>
                                        </p:tgtEl>
                                        <p:attrNameLst>
                                          <p:attrName>style.visibility</p:attrName>
                                        </p:attrNameLst>
                                      </p:cBhvr>
                                      <p:to>
                                        <p:strVal val="visible"/>
                                      </p:to>
                                    </p:set>
                                    <p:animEffect transition="in" filter="fade">
                                      <p:cBhvr>
                                        <p:cTn id="123" dur="1000"/>
                                        <p:tgtEl>
                                          <p:spTgt spid="87"/>
                                        </p:tgtEl>
                                      </p:cBhvr>
                                    </p:animEffect>
                                  </p:childTnLst>
                                </p:cTn>
                              </p:par>
                            </p:childTnLst>
                          </p:cTn>
                        </p:par>
                      </p:childTnLst>
                    </p:cTn>
                  </p:par>
                  <p:par>
                    <p:cTn id="124" fill="hold">
                      <p:stCondLst>
                        <p:cond delay="indefinite"/>
                      </p:stCondLst>
                      <p:childTnLst>
                        <p:par>
                          <p:cTn id="125" fill="hold">
                            <p:stCondLst>
                              <p:cond delay="0"/>
                            </p:stCondLst>
                            <p:childTnLst>
                              <p:par>
                                <p:cTn id="126" presetID="53" presetClass="entr" presetSubtype="0" fill="hold" grpId="0" nodeType="clickEffect">
                                  <p:stCondLst>
                                    <p:cond delay="0"/>
                                  </p:stCondLst>
                                  <p:childTnLst>
                                    <p:set>
                                      <p:cBhvr>
                                        <p:cTn id="127" dur="1" fill="hold">
                                          <p:stCondLst>
                                            <p:cond delay="0"/>
                                          </p:stCondLst>
                                        </p:cTn>
                                        <p:tgtEl>
                                          <p:spTgt spid="88"/>
                                        </p:tgtEl>
                                        <p:attrNameLst>
                                          <p:attrName>style.visibility</p:attrName>
                                        </p:attrNameLst>
                                      </p:cBhvr>
                                      <p:to>
                                        <p:strVal val="visible"/>
                                      </p:to>
                                    </p:set>
                                    <p:anim calcmode="lin" valueType="num">
                                      <p:cBhvr>
                                        <p:cTn id="128" dur="1000" fill="hold"/>
                                        <p:tgtEl>
                                          <p:spTgt spid="88"/>
                                        </p:tgtEl>
                                        <p:attrNameLst>
                                          <p:attrName>ppt_w</p:attrName>
                                        </p:attrNameLst>
                                      </p:cBhvr>
                                      <p:tavLst>
                                        <p:tav tm="0">
                                          <p:val>
                                            <p:fltVal val="0"/>
                                          </p:val>
                                        </p:tav>
                                        <p:tav tm="100000">
                                          <p:val>
                                            <p:strVal val="#ppt_w"/>
                                          </p:val>
                                        </p:tav>
                                      </p:tavLst>
                                    </p:anim>
                                    <p:anim calcmode="lin" valueType="num">
                                      <p:cBhvr>
                                        <p:cTn id="129" dur="1000" fill="hold"/>
                                        <p:tgtEl>
                                          <p:spTgt spid="88"/>
                                        </p:tgtEl>
                                        <p:attrNameLst>
                                          <p:attrName>ppt_h</p:attrName>
                                        </p:attrNameLst>
                                      </p:cBhvr>
                                      <p:tavLst>
                                        <p:tav tm="0">
                                          <p:val>
                                            <p:fltVal val="0"/>
                                          </p:val>
                                        </p:tav>
                                        <p:tav tm="100000">
                                          <p:val>
                                            <p:strVal val="#ppt_h"/>
                                          </p:val>
                                        </p:tav>
                                      </p:tavLst>
                                    </p:anim>
                                    <p:animEffect transition="in" filter="fade">
                                      <p:cBhvr>
                                        <p:cTn id="130" dur="1000"/>
                                        <p:tgtEl>
                                          <p:spTgt spid="88"/>
                                        </p:tgtEl>
                                      </p:cBhvr>
                                    </p:animEffect>
                                  </p:childTnLst>
                                </p:cTn>
                              </p:par>
                            </p:childTnLst>
                          </p:cTn>
                        </p:par>
                        <p:par>
                          <p:cTn id="131" fill="hold">
                            <p:stCondLst>
                              <p:cond delay="1000"/>
                            </p:stCondLst>
                            <p:childTnLst>
                              <p:par>
                                <p:cTn id="132" presetID="10" presetClass="exit" presetSubtype="0" fill="hold" grpId="4" nodeType="afterEffect">
                                  <p:stCondLst>
                                    <p:cond delay="0"/>
                                  </p:stCondLst>
                                  <p:childTnLst>
                                    <p:animEffect transition="out" filter="fade">
                                      <p:cBhvr>
                                        <p:cTn id="133" dur="1000"/>
                                        <p:tgtEl>
                                          <p:spTgt spid="86"/>
                                        </p:tgtEl>
                                      </p:cBhvr>
                                    </p:animEffect>
                                    <p:set>
                                      <p:cBhvr>
                                        <p:cTn id="134" dur="1" fill="hold">
                                          <p:stCondLst>
                                            <p:cond delay="999"/>
                                          </p:stCondLst>
                                        </p:cTn>
                                        <p:tgtEl>
                                          <p:spTgt spid="86"/>
                                        </p:tgtEl>
                                        <p:attrNameLst>
                                          <p:attrName>style.visibility</p:attrName>
                                        </p:attrNameLst>
                                      </p:cBhvr>
                                      <p:to>
                                        <p:strVal val="hidden"/>
                                      </p:to>
                                    </p:set>
                                  </p:childTnLst>
                                </p:cTn>
                              </p:par>
                              <p:par>
                                <p:cTn id="135" presetID="10" presetClass="exit" presetSubtype="0" fill="hold" nodeType="withEffect">
                                  <p:stCondLst>
                                    <p:cond delay="0"/>
                                  </p:stCondLst>
                                  <p:childTnLst>
                                    <p:animEffect transition="out" filter="fade">
                                      <p:cBhvr>
                                        <p:cTn id="136" dur="1000"/>
                                        <p:tgtEl>
                                          <p:spTgt spid="87"/>
                                        </p:tgtEl>
                                      </p:cBhvr>
                                    </p:animEffect>
                                    <p:set>
                                      <p:cBhvr>
                                        <p:cTn id="137" dur="1" fill="hold">
                                          <p:stCondLst>
                                            <p:cond delay="999"/>
                                          </p:stCondLst>
                                        </p:cTn>
                                        <p:tgtEl>
                                          <p:spTgt spid="87"/>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85"/>
                                        </p:tgtEl>
                                      </p:cBhvr>
                                    </p:animEffect>
                                    <p:set>
                                      <p:cBhvr>
                                        <p:cTn id="140" dur="1" fill="hold">
                                          <p:stCondLst>
                                            <p:cond delay="999"/>
                                          </p:stCondLst>
                                        </p:cTn>
                                        <p:tgtEl>
                                          <p:spTgt spid="85"/>
                                        </p:tgtEl>
                                        <p:attrNameLst>
                                          <p:attrName>style.visibility</p:attrName>
                                        </p:attrNameLst>
                                      </p:cBhvr>
                                      <p:to>
                                        <p:strVal val="hidden"/>
                                      </p:to>
                                    </p:set>
                                  </p:childTnLst>
                                </p:cTn>
                              </p:par>
                              <p:par>
                                <p:cTn id="141" presetID="10" presetClass="exit" presetSubtype="0" fill="hold" nodeType="withEffect">
                                  <p:stCondLst>
                                    <p:cond delay="0"/>
                                  </p:stCondLst>
                                  <p:childTnLst>
                                    <p:animEffect transition="out" filter="fade">
                                      <p:cBhvr>
                                        <p:cTn id="142" dur="1000"/>
                                        <p:tgtEl>
                                          <p:spTgt spid="2"/>
                                        </p:tgtEl>
                                      </p:cBhvr>
                                    </p:animEffect>
                                    <p:set>
                                      <p:cBhvr>
                                        <p:cTn id="143" dur="1" fill="hold">
                                          <p:stCondLst>
                                            <p:cond delay="999"/>
                                          </p:stCondLst>
                                        </p:cTn>
                                        <p:tgtEl>
                                          <p:spTgt spid="2"/>
                                        </p:tgtEl>
                                        <p:attrNameLst>
                                          <p:attrName>style.visibility</p:attrName>
                                        </p:attrNameLst>
                                      </p:cBhvr>
                                      <p:to>
                                        <p:strVal val="hidden"/>
                                      </p:to>
                                    </p:set>
                                  </p:childTnLst>
                                </p:cTn>
                              </p:par>
                              <p:par>
                                <p:cTn id="144" presetID="10" presetClass="exit" presetSubtype="0" fill="hold" nodeType="withEffect">
                                  <p:stCondLst>
                                    <p:cond delay="0"/>
                                  </p:stCondLst>
                                  <p:childTnLst>
                                    <p:animEffect transition="out" filter="fade">
                                      <p:cBhvr>
                                        <p:cTn id="145" dur="1000"/>
                                        <p:tgtEl>
                                          <p:spTgt spid="100"/>
                                        </p:tgtEl>
                                      </p:cBhvr>
                                    </p:animEffect>
                                    <p:set>
                                      <p:cBhvr>
                                        <p:cTn id="146" dur="1" fill="hold">
                                          <p:stCondLst>
                                            <p:cond delay="999"/>
                                          </p:stCondLst>
                                        </p:cTn>
                                        <p:tgtEl>
                                          <p:spTgt spid="10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21" grpId="0" animBg="1"/>
      <p:bldP spid="21" grpId="1" animBg="1"/>
      <p:bldP spid="31" grpId="0" animBg="1"/>
      <p:bldP spid="31" grpId="1" animBg="1"/>
      <p:bldP spid="5" grpId="0" animBg="1"/>
      <p:bldP spid="5" grpId="1" animBg="1"/>
      <p:bldP spid="88" grpId="0" animBg="1"/>
      <p:bldP spid="43" grpId="0" animBg="1"/>
      <p:bldP spid="43" grpId="1" animBg="1"/>
      <p:bldP spid="45" grpId="0" animBg="1"/>
      <p:bldP spid="45" grpId="1" animBg="1"/>
      <p:bldP spid="7" grpId="0" animBg="1"/>
      <p:bldP spid="7" grpId="1" animBg="1"/>
      <p:bldP spid="87" grpId="0" animBg="1"/>
      <p:bldP spid="86" grpId="0"/>
      <p:bldP spid="86" grpId="1"/>
      <p:bldP spid="86" grpId="2"/>
      <p:bldP spid="86" grpId="4"/>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8" name="TextBox 7"/>
          <p:cNvSpPr txBox="1"/>
          <p:nvPr/>
        </p:nvSpPr>
        <p:spPr>
          <a:xfrm>
            <a:off x="0" y="816114"/>
            <a:ext cx="9144000" cy="677108"/>
          </a:xfrm>
          <a:prstGeom prst="rect">
            <a:avLst/>
          </a:prstGeom>
        </p:spPr>
        <p:txBody>
          <a:bodyPr wrap="square" rtlCol="0">
            <a:spAutoFit/>
          </a:bodyPr>
          <a:lstStyle/>
          <a:p>
            <a:pPr algn="ctr"/>
            <a:r>
              <a:rPr lang="en-US" sz="3800" b="1" dirty="0" smtClean="0">
                <a:ln>
                  <a:solidFill>
                    <a:schemeClr val="tx1"/>
                  </a:solidFill>
                </a:ln>
                <a:latin typeface="Tempus Sans ITC" pitchFamily="82" charset="0"/>
              </a:rPr>
              <a:t>Why is this early church so successful?</a:t>
            </a:r>
            <a:endParaRPr lang="en-US" sz="3800" b="1" dirty="0">
              <a:ln>
                <a:solidFill>
                  <a:schemeClr val="tx1"/>
                </a:solidFill>
              </a:ln>
              <a:latin typeface="Tempus Sans ITC" pitchFamily="82" charset="0"/>
            </a:endParaRPr>
          </a:p>
        </p:txBody>
      </p:sp>
      <p:sp>
        <p:nvSpPr>
          <p:cNvPr id="16" name="Rectangle 15"/>
          <p:cNvSpPr/>
          <p:nvPr/>
        </p:nvSpPr>
        <p:spPr>
          <a:xfrm>
            <a:off x="0" y="1447800"/>
            <a:ext cx="9067800" cy="5509200"/>
          </a:xfrm>
          <a:prstGeom prst="rect">
            <a:avLst/>
          </a:prstGeom>
        </p:spPr>
        <p:txBody>
          <a:bodyPr wrap="square">
            <a:spAutoFit/>
          </a:bodyPr>
          <a:lstStyle/>
          <a:p>
            <a:pPr>
              <a:buFont typeface="Arial" pitchFamily="34" charset="0"/>
              <a:buChar char="•"/>
            </a:pPr>
            <a:r>
              <a:rPr lang="en-US" sz="2800" b="1" dirty="0" smtClean="0"/>
              <a:t> </a:t>
            </a:r>
            <a:r>
              <a:rPr lang="en-US" sz="3200" b="1" dirty="0" smtClean="0"/>
              <a:t>Second Great Awakening (1800-1850s)</a:t>
            </a:r>
          </a:p>
          <a:p>
            <a:r>
              <a:rPr lang="en-US" sz="2800" b="1" dirty="0" smtClean="0"/>
              <a:t>    - characterized by enthusiasm &amp; emotion </a:t>
            </a:r>
          </a:p>
          <a:p>
            <a:r>
              <a:rPr lang="en-US" sz="2800" b="1" dirty="0" smtClean="0"/>
              <a:t>    - appeals to the supernatural</a:t>
            </a:r>
          </a:p>
          <a:p>
            <a:r>
              <a:rPr lang="en-US" sz="2800" b="1" dirty="0" smtClean="0"/>
              <a:t>    - rejects skeptical rationalism</a:t>
            </a:r>
          </a:p>
          <a:p>
            <a:pPr marL="0" lvl="4">
              <a:buFont typeface="Arial" pitchFamily="34" charset="0"/>
              <a:buChar char="•"/>
            </a:pPr>
            <a:r>
              <a:rPr lang="en-US" sz="2800" b="1" dirty="0" smtClean="0"/>
              <a:t> </a:t>
            </a:r>
            <a:r>
              <a:rPr lang="en-US" sz="3200" b="1" dirty="0" smtClean="0"/>
              <a:t>Charismatic Leader</a:t>
            </a:r>
          </a:p>
          <a:p>
            <a:pPr marL="0" lvl="4"/>
            <a:r>
              <a:rPr lang="en-US" sz="3200" b="1" dirty="0" smtClean="0"/>
              <a:t>	  Joseph Smith: bold &amp; imaginative</a:t>
            </a:r>
          </a:p>
          <a:p>
            <a:pPr marL="0" lvl="4">
              <a:buFont typeface="Arial" pitchFamily="34" charset="0"/>
              <a:buChar char="•"/>
            </a:pPr>
            <a:r>
              <a:rPr lang="en-US" sz="3200" b="1" dirty="0" smtClean="0"/>
              <a:t> Reworks Traditional Christian Dogma   </a:t>
            </a:r>
          </a:p>
          <a:p>
            <a:r>
              <a:rPr lang="en-US" sz="2800" b="1" dirty="0" smtClean="0"/>
              <a:t>    - clear notions of right/wrong, good/evil</a:t>
            </a:r>
          </a:p>
          <a:p>
            <a:r>
              <a:rPr lang="en-US" sz="2800" b="1" dirty="0" smtClean="0"/>
              <a:t>    - kinder, more optimistic interpretation of God</a:t>
            </a:r>
          </a:p>
          <a:p>
            <a:r>
              <a:rPr lang="en-US" sz="2800" b="1" dirty="0" smtClean="0"/>
              <a:t>    - material success is a ‘righteous pursuit’</a:t>
            </a:r>
          </a:p>
          <a:p>
            <a:r>
              <a:rPr lang="en-US" sz="2800" b="1" dirty="0" smtClean="0"/>
              <a:t>    - new doctrines: divine revelations, 1</a:t>
            </a:r>
            <a:r>
              <a:rPr lang="en-US" sz="2800" b="1" baseline="30000" dirty="0" smtClean="0"/>
              <a:t>st</a:t>
            </a:r>
            <a:r>
              <a:rPr lang="en-US" sz="2800" b="1" dirty="0" smtClean="0"/>
              <a:t> anointing,</a:t>
            </a:r>
          </a:p>
          <a:p>
            <a:r>
              <a:rPr lang="en-US" sz="2800" b="1" dirty="0" smtClean="0"/>
              <a:t>      baptism of dead, plural marriage</a:t>
            </a:r>
          </a:p>
        </p:txBody>
      </p:sp>
      <p:pic>
        <p:nvPicPr>
          <p:cNvPr id="17" name="Picture 4" descr="Image result for book of mormon"/>
          <p:cNvPicPr>
            <a:picLocks noChangeAspect="1" noChangeArrowheads="1"/>
          </p:cNvPicPr>
          <p:nvPr/>
        </p:nvPicPr>
        <p:blipFill>
          <a:blip r:embed="rId3"/>
          <a:srcRect/>
          <a:stretch>
            <a:fillRect/>
          </a:stretch>
        </p:blipFill>
        <p:spPr bwMode="auto">
          <a:xfrm rot="20093965">
            <a:off x="7616433" y="4934161"/>
            <a:ext cx="1213928" cy="1748941"/>
          </a:xfrm>
          <a:prstGeom prst="rect">
            <a:avLst/>
          </a:prstGeom>
          <a:noFill/>
        </p:spPr>
      </p:pic>
      <p:pic>
        <p:nvPicPr>
          <p:cNvPr id="20"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7015988" y="1219200"/>
            <a:ext cx="2051812" cy="2133600"/>
          </a:xfrm>
          <a:prstGeom prst="rect">
            <a:avLst/>
          </a:prstGeom>
          <a:noFill/>
        </p:spPr>
      </p:pic>
      <p:pic>
        <p:nvPicPr>
          <p:cNvPr id="21" name="Picture 14"/>
          <p:cNvPicPr preferRelativeResize="0">
            <a:picLocks noChangeAspect="1" noChangeArrowheads="1"/>
          </p:cNvPicPr>
          <p:nvPr/>
        </p:nvPicPr>
        <p:blipFill>
          <a:blip r:embed="rId5" cstate="print"/>
          <a:srcRect l="3030" b="17233"/>
          <a:stretch>
            <a:fillRect/>
          </a:stretch>
        </p:blipFill>
        <p:spPr bwMode="auto">
          <a:xfrm rot="1527830">
            <a:off x="7276788" y="3116766"/>
            <a:ext cx="1290061" cy="1558402"/>
          </a:xfrm>
          <a:prstGeom prst="rect">
            <a:avLst/>
          </a:prstGeom>
          <a:noFill/>
          <a:ln w="50800">
            <a:solidFill>
              <a:srgbClr val="996633"/>
            </a:solidFill>
            <a:miter lim="800000"/>
            <a:headEnd/>
            <a:tailEnd/>
          </a:ln>
          <a:effectLst/>
        </p:spPr>
      </p:pic>
      <p:grpSp>
        <p:nvGrpSpPr>
          <p:cNvPr id="33" name="Group 32"/>
          <p:cNvGrpSpPr/>
          <p:nvPr/>
        </p:nvGrpSpPr>
        <p:grpSpPr>
          <a:xfrm>
            <a:off x="3581400" y="3200400"/>
            <a:ext cx="3657600" cy="646331"/>
            <a:chOff x="3657600" y="5410200"/>
            <a:chExt cx="3657600" cy="646331"/>
          </a:xfrm>
        </p:grpSpPr>
        <p:grpSp>
          <p:nvGrpSpPr>
            <p:cNvPr id="28" name="Group 27"/>
            <p:cNvGrpSpPr/>
            <p:nvPr/>
          </p:nvGrpSpPr>
          <p:grpSpPr>
            <a:xfrm>
              <a:off x="3657600" y="5410200"/>
              <a:ext cx="2540396" cy="646331"/>
              <a:chOff x="3657600" y="5410200"/>
              <a:chExt cx="2540396" cy="646331"/>
            </a:xfrm>
          </p:grpSpPr>
          <p:cxnSp>
            <p:nvCxnSpPr>
              <p:cNvPr id="23" name="Straight Connector 22"/>
              <p:cNvCxnSpPr/>
              <p:nvPr/>
            </p:nvCxnSpPr>
            <p:spPr>
              <a:xfrm>
                <a:off x="3657600" y="5715000"/>
                <a:ext cx="1219200" cy="1588"/>
              </a:xfrm>
              <a:prstGeom prst="line">
                <a:avLst/>
              </a:prstGeom>
              <a:ln w="101600">
                <a:solidFill>
                  <a:srgbClr val="FF0000"/>
                </a:solidFill>
                <a:headEnd type="triangle"/>
                <a:tailEnd type="none"/>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876800" y="5410200"/>
                <a:ext cx="1321196" cy="646331"/>
              </a:xfrm>
              <a:prstGeom prst="rect">
                <a:avLst/>
              </a:prstGeom>
              <a:noFill/>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rPr>
                  <a:t>GONE</a:t>
                </a:r>
                <a:endParaRPr lang="en-US" sz="3600" b="1" dirty="0">
                  <a:ln>
                    <a:solidFill>
                      <a:srgbClr val="FF0000"/>
                    </a:solidFill>
                  </a:ln>
                  <a:solidFill>
                    <a:srgbClr val="FF0000"/>
                  </a:solidFill>
                  <a:effectLst>
                    <a:outerShdw dist="50800" dir="7200000" algn="ctr" rotWithShape="0">
                      <a:schemeClr val="tx1"/>
                    </a:outerShdw>
                  </a:effectLst>
                </a:endParaRPr>
              </a:p>
            </p:txBody>
          </p:sp>
        </p:grpSp>
        <p:cxnSp>
          <p:nvCxnSpPr>
            <p:cNvPr id="30" name="Straight Connector 29"/>
            <p:cNvCxnSpPr/>
            <p:nvPr/>
          </p:nvCxnSpPr>
          <p:spPr>
            <a:xfrm rot="10800000" flipV="1">
              <a:off x="6096000" y="5715000"/>
              <a:ext cx="1219200" cy="1588"/>
            </a:xfrm>
            <a:prstGeom prst="line">
              <a:avLst/>
            </a:prstGeom>
            <a:ln w="101600">
              <a:solidFill>
                <a:srgbClr val="FF0000"/>
              </a:solidFill>
              <a:headEnd type="triangle"/>
              <a:tailEnd type="none"/>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useBgFill="1">
        <p:nvSpPr>
          <p:cNvPr id="34" name="TextBox 33"/>
          <p:cNvSpPr txBox="1"/>
          <p:nvPr/>
        </p:nvSpPr>
        <p:spPr>
          <a:xfrm rot="20254560">
            <a:off x="871736" y="3040790"/>
            <a:ext cx="5320687" cy="830997"/>
          </a:xfrm>
          <a:prstGeom prst="rect">
            <a:avLst/>
          </a:prstGeom>
        </p:spPr>
        <p:txBody>
          <a:bodyPr wrap="none" rtlCol="0">
            <a:spAutoFit/>
          </a:bodyPr>
          <a:lstStyle/>
          <a:p>
            <a:r>
              <a:rPr lang="en-US" sz="48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happens now?</a:t>
            </a:r>
            <a:endParaRPr lang="en-US" sz="48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wipe(left)">
                                      <p:cBhvr>
                                        <p:cTn id="7" dur="1000"/>
                                        <p:tgtEl>
                                          <p:spTgt spid="16">
                                            <p:txEl>
                                              <p:pRg st="0" end="0"/>
                                            </p:txEl>
                                          </p:spTgt>
                                        </p:tgtEl>
                                      </p:cBhvr>
                                    </p:animEffect>
                                  </p:childTnLst>
                                </p:cTn>
                              </p:par>
                              <p:par>
                                <p:cTn id="8" presetID="53" presetClass="entr" presetSubtype="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 calcmode="lin" valueType="num">
                                      <p:cBhvr>
                                        <p:cTn id="10" dur="1000" fill="hold"/>
                                        <p:tgtEl>
                                          <p:spTgt spid="20"/>
                                        </p:tgtEl>
                                        <p:attrNameLst>
                                          <p:attrName>ppt_w</p:attrName>
                                        </p:attrNameLst>
                                      </p:cBhvr>
                                      <p:tavLst>
                                        <p:tav tm="0">
                                          <p:val>
                                            <p:fltVal val="0"/>
                                          </p:val>
                                        </p:tav>
                                        <p:tav tm="100000">
                                          <p:val>
                                            <p:strVal val="#ppt_w"/>
                                          </p:val>
                                        </p:tav>
                                      </p:tavLst>
                                    </p:anim>
                                    <p:anim calcmode="lin" valueType="num">
                                      <p:cBhvr>
                                        <p:cTn id="11" dur="1000" fill="hold"/>
                                        <p:tgtEl>
                                          <p:spTgt spid="20"/>
                                        </p:tgtEl>
                                        <p:attrNameLst>
                                          <p:attrName>ppt_h</p:attrName>
                                        </p:attrNameLst>
                                      </p:cBhvr>
                                      <p:tavLst>
                                        <p:tav tm="0">
                                          <p:val>
                                            <p:fltVal val="0"/>
                                          </p:val>
                                        </p:tav>
                                        <p:tav tm="100000">
                                          <p:val>
                                            <p:strVal val="#ppt_h"/>
                                          </p:val>
                                        </p:tav>
                                      </p:tavLst>
                                    </p:anim>
                                    <p:animEffect transition="in" filter="fade">
                                      <p:cBhvr>
                                        <p:cTn id="12" dur="10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Effect transition="in" filter="fade">
                                      <p:cBhvr>
                                        <p:cTn id="17" dur="1000"/>
                                        <p:tgtEl>
                                          <p:spTgt spid="1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Effect transition="in" filter="fade">
                                      <p:cBhvr>
                                        <p:cTn id="22" dur="1000"/>
                                        <p:tgtEl>
                                          <p:spTgt spid="16">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xEl>
                                              <p:pRg st="3" end="3"/>
                                            </p:txEl>
                                          </p:spTgt>
                                        </p:tgtEl>
                                        <p:attrNameLst>
                                          <p:attrName>style.visibility</p:attrName>
                                        </p:attrNameLst>
                                      </p:cBhvr>
                                      <p:to>
                                        <p:strVal val="visible"/>
                                      </p:to>
                                    </p:set>
                                    <p:animEffect transition="in" filter="fade">
                                      <p:cBhvr>
                                        <p:cTn id="27" dur="1000"/>
                                        <p:tgtEl>
                                          <p:spTgt spid="1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6">
                                            <p:txEl>
                                              <p:pRg st="4" end="4"/>
                                            </p:txEl>
                                          </p:spTgt>
                                        </p:tgtEl>
                                        <p:attrNameLst>
                                          <p:attrName>style.visibility</p:attrName>
                                        </p:attrNameLst>
                                      </p:cBhvr>
                                      <p:to>
                                        <p:strVal val="visible"/>
                                      </p:to>
                                    </p:set>
                                    <p:animEffect transition="in" filter="fade">
                                      <p:cBhvr>
                                        <p:cTn id="32" dur="1000"/>
                                        <p:tgtEl>
                                          <p:spTgt spid="16">
                                            <p:txEl>
                                              <p:pRg st="4" end="4"/>
                                            </p:txEl>
                                          </p:spTgt>
                                        </p:tgtEl>
                                      </p:cBhvr>
                                    </p:animEffect>
                                  </p:childTnLst>
                                </p:cTn>
                              </p:par>
                              <p:par>
                                <p:cTn id="33" presetID="53" presetClass="entr" presetSubtype="0" fill="hold"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1000" fill="hold"/>
                                        <p:tgtEl>
                                          <p:spTgt spid="21"/>
                                        </p:tgtEl>
                                        <p:attrNameLst>
                                          <p:attrName>ppt_w</p:attrName>
                                        </p:attrNameLst>
                                      </p:cBhvr>
                                      <p:tavLst>
                                        <p:tav tm="0">
                                          <p:val>
                                            <p:fltVal val="0"/>
                                          </p:val>
                                        </p:tav>
                                        <p:tav tm="100000">
                                          <p:val>
                                            <p:strVal val="#ppt_w"/>
                                          </p:val>
                                        </p:tav>
                                      </p:tavLst>
                                    </p:anim>
                                    <p:anim calcmode="lin" valueType="num">
                                      <p:cBhvr>
                                        <p:cTn id="36" dur="1000" fill="hold"/>
                                        <p:tgtEl>
                                          <p:spTgt spid="21"/>
                                        </p:tgtEl>
                                        <p:attrNameLst>
                                          <p:attrName>ppt_h</p:attrName>
                                        </p:attrNameLst>
                                      </p:cBhvr>
                                      <p:tavLst>
                                        <p:tav tm="0">
                                          <p:val>
                                            <p:fltVal val="0"/>
                                          </p:val>
                                        </p:tav>
                                        <p:tav tm="100000">
                                          <p:val>
                                            <p:strVal val="#ppt_h"/>
                                          </p:val>
                                        </p:tav>
                                      </p:tavLst>
                                    </p:anim>
                                    <p:animEffect transition="in" filter="fade">
                                      <p:cBhvr>
                                        <p:cTn id="37" dur="10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6">
                                            <p:txEl>
                                              <p:pRg st="5" end="5"/>
                                            </p:txEl>
                                          </p:spTgt>
                                        </p:tgtEl>
                                        <p:attrNameLst>
                                          <p:attrName>style.visibility</p:attrName>
                                        </p:attrNameLst>
                                      </p:cBhvr>
                                      <p:to>
                                        <p:strVal val="visible"/>
                                      </p:to>
                                    </p:set>
                                    <p:animEffect transition="in" filter="fade">
                                      <p:cBhvr>
                                        <p:cTn id="42" dur="1000"/>
                                        <p:tgtEl>
                                          <p:spTgt spid="16">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6">
                                            <p:txEl>
                                              <p:pRg st="6" end="6"/>
                                            </p:txEl>
                                          </p:spTgt>
                                        </p:tgtEl>
                                        <p:attrNameLst>
                                          <p:attrName>style.visibility</p:attrName>
                                        </p:attrNameLst>
                                      </p:cBhvr>
                                      <p:to>
                                        <p:strVal val="visible"/>
                                      </p:to>
                                    </p:set>
                                    <p:animEffect transition="in" filter="fade">
                                      <p:cBhvr>
                                        <p:cTn id="47" dur="1000"/>
                                        <p:tgtEl>
                                          <p:spTgt spid="16">
                                            <p:txEl>
                                              <p:pRg st="6" end="6"/>
                                            </p:txEl>
                                          </p:spTgt>
                                        </p:tgtEl>
                                      </p:cBhvr>
                                    </p:animEffect>
                                  </p:childTnLst>
                                </p:cTn>
                              </p:par>
                              <p:par>
                                <p:cTn id="48" presetID="53" presetClass="entr" presetSubtype="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1000" fill="hold"/>
                                        <p:tgtEl>
                                          <p:spTgt spid="17"/>
                                        </p:tgtEl>
                                        <p:attrNameLst>
                                          <p:attrName>ppt_w</p:attrName>
                                        </p:attrNameLst>
                                      </p:cBhvr>
                                      <p:tavLst>
                                        <p:tav tm="0">
                                          <p:val>
                                            <p:fltVal val="0"/>
                                          </p:val>
                                        </p:tav>
                                        <p:tav tm="100000">
                                          <p:val>
                                            <p:strVal val="#ppt_w"/>
                                          </p:val>
                                        </p:tav>
                                      </p:tavLst>
                                    </p:anim>
                                    <p:anim calcmode="lin" valueType="num">
                                      <p:cBhvr>
                                        <p:cTn id="51" dur="1000" fill="hold"/>
                                        <p:tgtEl>
                                          <p:spTgt spid="17"/>
                                        </p:tgtEl>
                                        <p:attrNameLst>
                                          <p:attrName>ppt_h</p:attrName>
                                        </p:attrNameLst>
                                      </p:cBhvr>
                                      <p:tavLst>
                                        <p:tav tm="0">
                                          <p:val>
                                            <p:fltVal val="0"/>
                                          </p:val>
                                        </p:tav>
                                        <p:tav tm="100000">
                                          <p:val>
                                            <p:strVal val="#ppt_h"/>
                                          </p:val>
                                        </p:tav>
                                      </p:tavLst>
                                    </p:anim>
                                    <p:animEffect transition="in" filter="fade">
                                      <p:cBhvr>
                                        <p:cTn id="52" dur="10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6">
                                            <p:txEl>
                                              <p:pRg st="7" end="7"/>
                                            </p:txEl>
                                          </p:spTgt>
                                        </p:tgtEl>
                                        <p:attrNameLst>
                                          <p:attrName>style.visibility</p:attrName>
                                        </p:attrNameLst>
                                      </p:cBhvr>
                                      <p:to>
                                        <p:strVal val="visible"/>
                                      </p:to>
                                    </p:set>
                                    <p:animEffect transition="in" filter="fade">
                                      <p:cBhvr>
                                        <p:cTn id="57" dur="1000"/>
                                        <p:tgtEl>
                                          <p:spTgt spid="16">
                                            <p:txEl>
                                              <p:pRg st="7" end="7"/>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
                                            <p:txEl>
                                              <p:pRg st="8" end="8"/>
                                            </p:txEl>
                                          </p:spTgt>
                                        </p:tgtEl>
                                        <p:attrNameLst>
                                          <p:attrName>style.visibility</p:attrName>
                                        </p:attrNameLst>
                                      </p:cBhvr>
                                      <p:to>
                                        <p:strVal val="visible"/>
                                      </p:to>
                                    </p:set>
                                    <p:animEffect transition="in" filter="fade">
                                      <p:cBhvr>
                                        <p:cTn id="62" dur="1000"/>
                                        <p:tgtEl>
                                          <p:spTgt spid="16">
                                            <p:txEl>
                                              <p:pRg st="8" end="8"/>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xEl>
                                              <p:pRg st="9" end="9"/>
                                            </p:txEl>
                                          </p:spTgt>
                                        </p:tgtEl>
                                        <p:attrNameLst>
                                          <p:attrName>style.visibility</p:attrName>
                                        </p:attrNameLst>
                                      </p:cBhvr>
                                      <p:to>
                                        <p:strVal val="visible"/>
                                      </p:to>
                                    </p:set>
                                    <p:animEffect transition="in" filter="fade">
                                      <p:cBhvr>
                                        <p:cTn id="67" dur="1000"/>
                                        <p:tgtEl>
                                          <p:spTgt spid="16">
                                            <p:txEl>
                                              <p:pRg st="9" end="9"/>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nodeType="clickEffect">
                                  <p:stCondLst>
                                    <p:cond delay="0"/>
                                  </p:stCondLst>
                                  <p:childTnLst>
                                    <p:set>
                                      <p:cBhvr>
                                        <p:cTn id="71" dur="1" fill="hold">
                                          <p:stCondLst>
                                            <p:cond delay="0"/>
                                          </p:stCondLst>
                                        </p:cTn>
                                        <p:tgtEl>
                                          <p:spTgt spid="16">
                                            <p:txEl>
                                              <p:pRg st="10" end="10"/>
                                            </p:txEl>
                                          </p:spTgt>
                                        </p:tgtEl>
                                        <p:attrNameLst>
                                          <p:attrName>style.visibility</p:attrName>
                                        </p:attrNameLst>
                                      </p:cBhvr>
                                      <p:to>
                                        <p:strVal val="visible"/>
                                      </p:to>
                                    </p:set>
                                    <p:animEffect transition="in" filter="fade">
                                      <p:cBhvr>
                                        <p:cTn id="72" dur="1000"/>
                                        <p:tgtEl>
                                          <p:spTgt spid="16">
                                            <p:txEl>
                                              <p:pRg st="10" end="10"/>
                                            </p:txEl>
                                          </p:spTgt>
                                        </p:tgtEl>
                                      </p:cBhvr>
                                    </p:animEffect>
                                  </p:childTnLst>
                                </p:cTn>
                              </p:par>
                              <p:par>
                                <p:cTn id="73" presetID="10" presetClass="entr" presetSubtype="0" fill="hold" nodeType="withEffect">
                                  <p:stCondLst>
                                    <p:cond delay="0"/>
                                  </p:stCondLst>
                                  <p:childTnLst>
                                    <p:set>
                                      <p:cBhvr>
                                        <p:cTn id="74" dur="1" fill="hold">
                                          <p:stCondLst>
                                            <p:cond delay="0"/>
                                          </p:stCondLst>
                                        </p:cTn>
                                        <p:tgtEl>
                                          <p:spTgt spid="16">
                                            <p:txEl>
                                              <p:pRg st="11" end="11"/>
                                            </p:txEl>
                                          </p:spTgt>
                                        </p:tgtEl>
                                        <p:attrNameLst>
                                          <p:attrName>style.visibility</p:attrName>
                                        </p:attrNameLst>
                                      </p:cBhvr>
                                      <p:to>
                                        <p:strVal val="visible"/>
                                      </p:to>
                                    </p:set>
                                    <p:animEffect transition="in" filter="fade">
                                      <p:cBhvr>
                                        <p:cTn id="75" dur="1000"/>
                                        <p:tgtEl>
                                          <p:spTgt spid="16">
                                            <p:txEl>
                                              <p:pRg st="11" end="11"/>
                                            </p:txEl>
                                          </p:spTgt>
                                        </p:tgtEl>
                                      </p:cBhvr>
                                    </p:animEffect>
                                  </p:childTnLst>
                                </p:cTn>
                              </p:par>
                            </p:childTnLst>
                          </p:cTn>
                        </p:par>
                      </p:childTnLst>
                    </p:cTn>
                  </p:par>
                  <p:par>
                    <p:cTn id="76" fill="hold">
                      <p:stCondLst>
                        <p:cond delay="indefinite"/>
                      </p:stCondLst>
                      <p:childTnLst>
                        <p:par>
                          <p:cTn id="77" fill="hold">
                            <p:stCondLst>
                              <p:cond delay="0"/>
                            </p:stCondLst>
                            <p:childTnLst>
                              <p:par>
                                <p:cTn id="78" presetID="16" presetClass="entr" presetSubtype="37" fill="hold" nodeType="clickEffect">
                                  <p:stCondLst>
                                    <p:cond delay="0"/>
                                  </p:stCondLst>
                                  <p:childTnLst>
                                    <p:set>
                                      <p:cBhvr>
                                        <p:cTn id="79" dur="1" fill="hold">
                                          <p:stCondLst>
                                            <p:cond delay="0"/>
                                          </p:stCondLst>
                                        </p:cTn>
                                        <p:tgtEl>
                                          <p:spTgt spid="33"/>
                                        </p:tgtEl>
                                        <p:attrNameLst>
                                          <p:attrName>style.visibility</p:attrName>
                                        </p:attrNameLst>
                                      </p:cBhvr>
                                      <p:to>
                                        <p:strVal val="visible"/>
                                      </p:to>
                                    </p:set>
                                    <p:animEffect transition="in" filter="barn(outVertical)">
                                      <p:cBhvr>
                                        <p:cTn id="80" dur="1000"/>
                                        <p:tgtEl>
                                          <p:spTgt spid="33"/>
                                        </p:tgtEl>
                                      </p:cBhvr>
                                    </p:animEffect>
                                  </p:childTnLst>
                                </p:cTn>
                              </p:par>
                            </p:childTnLst>
                          </p:cTn>
                        </p:par>
                      </p:childTnLst>
                    </p:cTn>
                  </p:par>
                  <p:par>
                    <p:cTn id="81" fill="hold">
                      <p:stCondLst>
                        <p:cond delay="indefinite"/>
                      </p:stCondLst>
                      <p:childTnLst>
                        <p:par>
                          <p:cTn id="82" fill="hold">
                            <p:stCondLst>
                              <p:cond delay="0"/>
                            </p:stCondLst>
                            <p:childTnLst>
                              <p:par>
                                <p:cTn id="83" presetID="53" presetClass="entr" presetSubtype="0" fill="hold" grpId="0" nodeType="click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1000" fill="hold"/>
                                        <p:tgtEl>
                                          <p:spTgt spid="34"/>
                                        </p:tgtEl>
                                        <p:attrNameLst>
                                          <p:attrName>ppt_w</p:attrName>
                                        </p:attrNameLst>
                                      </p:cBhvr>
                                      <p:tavLst>
                                        <p:tav tm="0">
                                          <p:val>
                                            <p:fltVal val="0"/>
                                          </p:val>
                                        </p:tav>
                                        <p:tav tm="100000">
                                          <p:val>
                                            <p:strVal val="#ppt_w"/>
                                          </p:val>
                                        </p:tav>
                                      </p:tavLst>
                                    </p:anim>
                                    <p:anim calcmode="lin" valueType="num">
                                      <p:cBhvr>
                                        <p:cTn id="86" dur="1000" fill="hold"/>
                                        <p:tgtEl>
                                          <p:spTgt spid="34"/>
                                        </p:tgtEl>
                                        <p:attrNameLst>
                                          <p:attrName>ppt_h</p:attrName>
                                        </p:attrNameLst>
                                      </p:cBhvr>
                                      <p:tavLst>
                                        <p:tav tm="0">
                                          <p:val>
                                            <p:fltVal val="0"/>
                                          </p:val>
                                        </p:tav>
                                        <p:tav tm="100000">
                                          <p:val>
                                            <p:strVal val="#ppt_h"/>
                                          </p:val>
                                        </p:tav>
                                      </p:tavLst>
                                    </p:anim>
                                    <p:animEffect transition="in" filter="fade">
                                      <p:cBhvr>
                                        <p:cTn id="87"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0" y="-76200"/>
            <a:ext cx="9144000" cy="4081522"/>
            <a:chOff x="0" y="-76200"/>
            <a:chExt cx="9144000" cy="4081522"/>
          </a:xfrm>
        </p:grpSpPr>
        <p:sp>
          <p:nvSpPr>
            <p:cNvPr id="31"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sp>
          <p:nvSpPr>
            <p:cNvPr id="33" name="TextBox 32"/>
            <p:cNvSpPr txBox="1"/>
            <p:nvPr/>
          </p:nvSpPr>
          <p:spPr>
            <a:xfrm>
              <a:off x="1219200" y="1143000"/>
              <a:ext cx="7239000" cy="2862322"/>
            </a:xfrm>
            <a:prstGeom prst="rect">
              <a:avLst/>
            </a:prstGeom>
            <a:noFill/>
          </p:spPr>
          <p:txBody>
            <a:bodyPr wrap="square" rtlCol="0">
              <a:spAutoFit/>
            </a:bodyPr>
            <a:lstStyle/>
            <a:p>
              <a:pPr>
                <a:lnSpc>
                  <a:spcPct val="150000"/>
                </a:lnSpc>
                <a:buFont typeface="Arial" pitchFamily="34" charset="0"/>
                <a:buChar char="•"/>
              </a:pPr>
              <a:r>
                <a:rPr lang="en-US" sz="4000" b="1" dirty="0" smtClean="0"/>
                <a:t> Who are the Mormons?</a:t>
              </a:r>
            </a:p>
            <a:p>
              <a:pPr>
                <a:lnSpc>
                  <a:spcPct val="150000"/>
                </a:lnSpc>
                <a:buFont typeface="Arial" pitchFamily="34" charset="0"/>
                <a:buChar char="•"/>
              </a:pPr>
              <a:r>
                <a:rPr lang="en-US" sz="4000" b="1" dirty="0" smtClean="0"/>
                <a:t> Why do they migrate west?</a:t>
              </a:r>
            </a:p>
            <a:p>
              <a:pPr>
                <a:lnSpc>
                  <a:spcPct val="150000"/>
                </a:lnSpc>
                <a:buFont typeface="Arial" pitchFamily="34" charset="0"/>
                <a:buChar char="•"/>
              </a:pPr>
              <a:r>
                <a:rPr lang="en-US" sz="4000" b="1" dirty="0" smtClean="0"/>
                <a:t> How do they get there?</a:t>
              </a:r>
            </a:p>
          </p:txBody>
        </p:sp>
      </p:grpSp>
      <p:grpSp>
        <p:nvGrpSpPr>
          <p:cNvPr id="38" name="Group 37"/>
          <p:cNvGrpSpPr/>
          <p:nvPr/>
        </p:nvGrpSpPr>
        <p:grpSpPr>
          <a:xfrm>
            <a:off x="0" y="0"/>
            <a:ext cx="9144000" cy="7387888"/>
            <a:chOff x="0" y="0"/>
            <a:chExt cx="9144000" cy="7387888"/>
          </a:xfrm>
        </p:grpSpPr>
        <p:grpSp>
          <p:nvGrpSpPr>
            <p:cNvPr id="30" name="Group 29"/>
            <p:cNvGrpSpPr/>
            <p:nvPr/>
          </p:nvGrpSpPr>
          <p:grpSpPr>
            <a:xfrm>
              <a:off x="0" y="816114"/>
              <a:ext cx="9144000" cy="6571774"/>
              <a:chOff x="0" y="816114"/>
              <a:chExt cx="9144000" cy="6571774"/>
            </a:xfrm>
          </p:grpSpPr>
          <p:grpSp>
            <p:nvGrpSpPr>
              <p:cNvPr id="11" name="Group 10"/>
              <p:cNvGrpSpPr/>
              <p:nvPr/>
            </p:nvGrpSpPr>
            <p:grpSpPr>
              <a:xfrm>
                <a:off x="0" y="816114"/>
                <a:ext cx="9144000" cy="6571774"/>
                <a:chOff x="0" y="816114"/>
                <a:chExt cx="9144000" cy="6571774"/>
              </a:xfrm>
            </p:grpSpPr>
            <p:sp useBgFill="1">
              <p:nvSpPr>
                <p:cNvPr id="9" name="Rectangle 8"/>
                <p:cNvSpPr/>
                <p:nvPr/>
              </p:nvSpPr>
              <p:spPr>
                <a:xfrm>
                  <a:off x="0" y="838200"/>
                  <a:ext cx="9144000" cy="6019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447800"/>
                  <a:ext cx="9067800" cy="5940088"/>
                </a:xfrm>
                <a:prstGeom prst="rect">
                  <a:avLst/>
                </a:prstGeom>
              </p:spPr>
              <p:txBody>
                <a:bodyPr wrap="square">
                  <a:spAutoFit/>
                </a:bodyPr>
                <a:lstStyle/>
                <a:p>
                  <a:pPr>
                    <a:buFont typeface="Arial" pitchFamily="34" charset="0"/>
                    <a:buChar char="•"/>
                  </a:pPr>
                  <a:r>
                    <a:rPr lang="en-US" sz="2800" b="1" dirty="0" smtClean="0"/>
                    <a:t> </a:t>
                  </a:r>
                  <a:r>
                    <a:rPr lang="en-US" sz="3200" b="1" dirty="0" smtClean="0"/>
                    <a:t>Second Great Awakening (1800-1850s)</a:t>
                  </a:r>
                </a:p>
                <a:p>
                  <a:r>
                    <a:rPr lang="en-US" sz="2800" b="1" dirty="0" smtClean="0"/>
                    <a:t>    - characterized by enthusiasm &amp; emotion </a:t>
                  </a:r>
                </a:p>
                <a:p>
                  <a:r>
                    <a:rPr lang="en-US" sz="2800" b="1" dirty="0" smtClean="0"/>
                    <a:t>    - appeals to the supernatural</a:t>
                  </a:r>
                </a:p>
                <a:p>
                  <a:r>
                    <a:rPr lang="en-US" sz="2800" b="1" dirty="0" smtClean="0"/>
                    <a:t>    - rejects skeptical rationalism</a:t>
                  </a:r>
                </a:p>
                <a:p>
                  <a:pPr marL="0" lvl="4">
                    <a:buFont typeface="Arial" pitchFamily="34" charset="0"/>
                    <a:buChar char="•"/>
                  </a:pPr>
                  <a:r>
                    <a:rPr lang="en-US" sz="2800" b="1" dirty="0" smtClean="0"/>
                    <a:t> </a:t>
                  </a:r>
                  <a:r>
                    <a:rPr lang="en-US" sz="3200" b="1" dirty="0" smtClean="0"/>
                    <a:t>Charismatic Leader</a:t>
                  </a:r>
                </a:p>
                <a:p>
                  <a:pPr marL="0" lvl="4"/>
                  <a:r>
                    <a:rPr lang="en-US" sz="3200" b="1" dirty="0" smtClean="0"/>
                    <a:t>	  Joseph Smith: bold &amp; imaginative</a:t>
                  </a:r>
                </a:p>
                <a:p>
                  <a:pPr>
                    <a:buFont typeface="Arial" pitchFamily="34" charset="0"/>
                    <a:buChar char="•"/>
                  </a:pPr>
                  <a:r>
                    <a:rPr lang="en-US" sz="3200" b="1" dirty="0" smtClean="0"/>
                    <a:t> Reworks Traditional Christian Dogma   </a:t>
                  </a:r>
                </a:p>
                <a:p>
                  <a:pPr marL="0" lvl="4"/>
                  <a:r>
                    <a:rPr lang="en-US" sz="2800" b="1" dirty="0" smtClean="0"/>
                    <a:t>    - clear notions of right/wrong, good/evil</a:t>
                  </a:r>
                </a:p>
                <a:p>
                  <a:r>
                    <a:rPr lang="en-US" sz="2800" b="1" dirty="0" smtClean="0"/>
                    <a:t>    - kinder, more optimistic interpretation of God</a:t>
                  </a:r>
                </a:p>
                <a:p>
                  <a:r>
                    <a:rPr lang="en-US" sz="2800" b="1" dirty="0" smtClean="0"/>
                    <a:t>    - material success is a ‘righteous pursuit’</a:t>
                  </a:r>
                </a:p>
                <a:p>
                  <a:r>
                    <a:rPr lang="en-US" sz="2800" b="1" dirty="0" smtClean="0"/>
                    <a:t>    - new doctrines: divine revelations, 1</a:t>
                  </a:r>
                  <a:r>
                    <a:rPr lang="en-US" sz="2800" b="1" baseline="30000" dirty="0" smtClean="0"/>
                    <a:t>st</a:t>
                  </a:r>
                  <a:r>
                    <a:rPr lang="en-US" sz="2800" b="1" dirty="0" smtClean="0"/>
                    <a:t> anointing,</a:t>
                  </a:r>
                </a:p>
                <a:p>
                  <a:r>
                    <a:rPr lang="en-US" sz="2800" b="1" dirty="0" smtClean="0"/>
                    <a:t>      baptism of dead, plural marriage</a:t>
                  </a:r>
                </a:p>
                <a:p>
                  <a:pPr marL="0" lvl="4">
                    <a:buFont typeface="Arial" pitchFamily="34" charset="0"/>
                    <a:buChar char="•"/>
                  </a:pPr>
                  <a:r>
                    <a:rPr lang="en-US" sz="2800" b="1" dirty="0" smtClean="0"/>
                    <a:t> </a:t>
                  </a:r>
                  <a:endParaRPr lang="en-US" sz="3200" b="1" dirty="0" smtClean="0"/>
                </a:p>
              </p:txBody>
            </p:sp>
            <p:sp useBgFill="1">
              <p:nvSpPr>
                <p:cNvPr id="4" name="TextBox 3"/>
                <p:cNvSpPr txBox="1"/>
                <p:nvPr/>
              </p:nvSpPr>
              <p:spPr>
                <a:xfrm>
                  <a:off x="0" y="816114"/>
                  <a:ext cx="9144000" cy="677108"/>
                </a:xfrm>
                <a:prstGeom prst="rect">
                  <a:avLst/>
                </a:prstGeom>
              </p:spPr>
              <p:txBody>
                <a:bodyPr wrap="square" rtlCol="0">
                  <a:spAutoFit/>
                </a:bodyPr>
                <a:lstStyle/>
                <a:p>
                  <a:pPr algn="ctr"/>
                  <a:r>
                    <a:rPr lang="en-US" sz="3800" b="1" dirty="0" smtClean="0">
                      <a:ln>
                        <a:solidFill>
                          <a:schemeClr val="tx1"/>
                        </a:solidFill>
                      </a:ln>
                      <a:latin typeface="Tempus Sans ITC" pitchFamily="82" charset="0"/>
                    </a:rPr>
                    <a:t>Why is this early church so successful?</a:t>
                  </a:r>
                  <a:endParaRPr lang="en-US" sz="3800" b="1" dirty="0">
                    <a:ln>
                      <a:solidFill>
                        <a:schemeClr val="tx1"/>
                      </a:solidFill>
                    </a:ln>
                    <a:latin typeface="Tempus Sans ITC" pitchFamily="82" charset="0"/>
                  </a:endParaRPr>
                </a:p>
              </p:txBody>
            </p:sp>
            <p:pic>
              <p:nvPicPr>
                <p:cNvPr id="6" name="Picture 4" descr="Image result for book of mormon"/>
                <p:cNvPicPr>
                  <a:picLocks noChangeAspect="1" noChangeArrowheads="1"/>
                </p:cNvPicPr>
                <p:nvPr/>
              </p:nvPicPr>
              <p:blipFill>
                <a:blip r:embed="rId2"/>
                <a:srcRect/>
                <a:stretch>
                  <a:fillRect/>
                </a:stretch>
              </p:blipFill>
              <p:spPr bwMode="auto">
                <a:xfrm rot="20093965">
                  <a:off x="7616433" y="4934161"/>
                  <a:ext cx="1213928" cy="1748941"/>
                </a:xfrm>
                <a:prstGeom prst="rect">
                  <a:avLst/>
                </a:prstGeom>
                <a:noFill/>
              </p:spPr>
            </p:pic>
            <p:pic>
              <p:nvPicPr>
                <p:cNvPr id="7" name="Picture 5" descr="C:\Users\Sandra\AppData\Local\Microsoft\Windows\INetCache\IE\BVRDKKS1\RandomCross[1].png"/>
                <p:cNvPicPr>
                  <a:picLocks noChangeAspect="1" noChangeArrowheads="1"/>
                </p:cNvPicPr>
                <p:nvPr/>
              </p:nvPicPr>
              <p:blipFill>
                <a:blip r:embed="rId3" cstate="print"/>
                <a:srcRect/>
                <a:stretch>
                  <a:fillRect/>
                </a:stretch>
              </p:blipFill>
              <p:spPr bwMode="auto">
                <a:xfrm>
                  <a:off x="7015988" y="1219200"/>
                  <a:ext cx="2051812" cy="2133600"/>
                </a:xfrm>
                <a:prstGeom prst="rect">
                  <a:avLst/>
                </a:prstGeom>
                <a:noFill/>
              </p:spPr>
            </p:pic>
            <p:pic>
              <p:nvPicPr>
                <p:cNvPr id="8" name="Picture 14"/>
                <p:cNvPicPr preferRelativeResize="0">
                  <a:picLocks noChangeAspect="1" noChangeArrowheads="1"/>
                </p:cNvPicPr>
                <p:nvPr/>
              </p:nvPicPr>
              <p:blipFill>
                <a:blip r:embed="rId4" cstate="print"/>
                <a:srcRect l="3030" b="17233"/>
                <a:stretch>
                  <a:fillRect/>
                </a:stretch>
              </p:blipFill>
              <p:spPr bwMode="auto">
                <a:xfrm rot="1527830">
                  <a:off x="7282751" y="3116766"/>
                  <a:ext cx="1290061" cy="1558402"/>
                </a:xfrm>
                <a:prstGeom prst="rect">
                  <a:avLst/>
                </a:prstGeom>
                <a:noFill/>
                <a:ln w="50800">
                  <a:solidFill>
                    <a:srgbClr val="996633"/>
                  </a:solidFill>
                  <a:miter lim="800000"/>
                  <a:headEnd/>
                  <a:tailEnd/>
                </a:ln>
                <a:effectLst/>
              </p:spPr>
            </p:pic>
          </p:grpSp>
          <p:grpSp>
            <p:nvGrpSpPr>
              <p:cNvPr id="24" name="Group 23"/>
              <p:cNvGrpSpPr/>
              <p:nvPr/>
            </p:nvGrpSpPr>
            <p:grpSpPr>
              <a:xfrm>
                <a:off x="3581400" y="3200400"/>
                <a:ext cx="3657600" cy="646331"/>
                <a:chOff x="3581400" y="3200400"/>
                <a:chExt cx="3657600" cy="646331"/>
              </a:xfrm>
            </p:grpSpPr>
            <p:grpSp>
              <p:nvGrpSpPr>
                <p:cNvPr id="25" name="Group 27"/>
                <p:cNvGrpSpPr/>
                <p:nvPr/>
              </p:nvGrpSpPr>
              <p:grpSpPr>
                <a:xfrm>
                  <a:off x="3581400" y="3200400"/>
                  <a:ext cx="2540396" cy="646331"/>
                  <a:chOff x="3581400" y="3200400"/>
                  <a:chExt cx="2540396" cy="646331"/>
                </a:xfrm>
              </p:grpSpPr>
              <p:cxnSp>
                <p:nvCxnSpPr>
                  <p:cNvPr id="27" name="Straight Connector 26"/>
                  <p:cNvCxnSpPr/>
                  <p:nvPr/>
                </p:nvCxnSpPr>
                <p:spPr>
                  <a:xfrm>
                    <a:off x="3581400" y="3505200"/>
                    <a:ext cx="1219200" cy="1588"/>
                  </a:xfrm>
                  <a:prstGeom prst="line">
                    <a:avLst/>
                  </a:prstGeom>
                  <a:ln w="101600">
                    <a:solidFill>
                      <a:srgbClr val="FF0000"/>
                    </a:solidFill>
                    <a:headEnd type="triangle"/>
                    <a:tailEnd type="none"/>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4800600" y="3200400"/>
                    <a:ext cx="1321196" cy="646331"/>
                  </a:xfrm>
                  <a:prstGeom prst="rect">
                    <a:avLst/>
                  </a:prstGeom>
                  <a:noFill/>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rPr>
                      <a:t>GONE</a:t>
                    </a:r>
                    <a:endParaRPr lang="en-US" sz="3600" b="1" dirty="0">
                      <a:ln>
                        <a:solidFill>
                          <a:srgbClr val="FF0000"/>
                        </a:solidFill>
                      </a:ln>
                      <a:solidFill>
                        <a:srgbClr val="FF0000"/>
                      </a:solidFill>
                      <a:effectLst>
                        <a:outerShdw dist="50800" dir="7200000" algn="ctr" rotWithShape="0">
                          <a:schemeClr val="tx1"/>
                        </a:outerShdw>
                      </a:effectLst>
                    </a:endParaRPr>
                  </a:p>
                </p:txBody>
              </p:sp>
            </p:grpSp>
            <p:cxnSp>
              <p:nvCxnSpPr>
                <p:cNvPr id="26" name="Straight Connector 25"/>
                <p:cNvCxnSpPr/>
                <p:nvPr/>
              </p:nvCxnSpPr>
              <p:spPr>
                <a:xfrm rot="10800000" flipV="1">
                  <a:off x="6019800" y="3505200"/>
                  <a:ext cx="1219200" cy="1588"/>
                </a:xfrm>
                <a:prstGeom prst="line">
                  <a:avLst/>
                </a:prstGeom>
                <a:ln w="101600">
                  <a:solidFill>
                    <a:srgbClr val="FF0000"/>
                  </a:solidFill>
                  <a:headEnd type="triangle"/>
                  <a:tailEnd type="none"/>
                </a:ln>
                <a:effectLst>
                  <a:outerShdw dist="50800" dir="6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useBgFill="1">
            <p:nvSpPr>
              <p:cNvPr id="29" name="TextBox 28"/>
              <p:cNvSpPr txBox="1"/>
              <p:nvPr/>
            </p:nvSpPr>
            <p:spPr>
              <a:xfrm rot="20254560">
                <a:off x="871736" y="3040790"/>
                <a:ext cx="5320687" cy="830997"/>
              </a:xfrm>
              <a:prstGeom prst="rect">
                <a:avLst/>
              </a:prstGeom>
            </p:spPr>
            <p:txBody>
              <a:bodyPr wrap="none" rtlCol="0">
                <a:spAutoFit/>
              </a:bodyPr>
              <a:lstStyle/>
              <a:p>
                <a:r>
                  <a:rPr lang="en-US" sz="48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happens now?</a:t>
                </a:r>
                <a:endParaRPr lang="en-US" sz="48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grpSp>
        <p:sp useBgFill="1">
          <p:nvSpPr>
            <p:cNvPr id="18"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the Mormons so far . . .</a:t>
              </a:r>
              <a:endParaRPr lang="en-US" sz="4800" b="1" dirty="0">
                <a:solidFill>
                  <a:srgbClr val="0070C0"/>
                </a:solidFill>
                <a:effectLst>
                  <a:outerShdw dist="63500" dir="7200000" algn="ctr" rotWithShape="0">
                    <a:schemeClr val="tx1"/>
                  </a:outerShdw>
                </a:effectLst>
                <a:latin typeface="Calibri"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childTnLst>
                                </p:cTn>
                              </p:par>
                              <p:par>
                                <p:cTn id="8" presetID="10" presetClass="exit" presetSubtype="0" fill="hold" nodeType="withEffect">
                                  <p:stCondLst>
                                    <p:cond delay="0"/>
                                  </p:stCondLst>
                                  <p:childTnLst>
                                    <p:animEffect transition="out" filter="fade">
                                      <p:cBhvr>
                                        <p:cTn id="9" dur="1000"/>
                                        <p:tgtEl>
                                          <p:spTgt spid="38"/>
                                        </p:tgtEl>
                                      </p:cBhvr>
                                    </p:animEffect>
                                    <p:set>
                                      <p:cBhvr>
                                        <p:cTn id="10" dur="1" fill="hold">
                                          <p:stCondLst>
                                            <p:cond delay="9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16"/>
          <p:cNvGrpSpPr/>
          <p:nvPr/>
        </p:nvGrpSpPr>
        <p:grpSpPr>
          <a:xfrm>
            <a:off x="2688336" y="100584"/>
            <a:ext cx="6515652" cy="6972329"/>
            <a:chOff x="2688336" y="100584"/>
            <a:chExt cx="6515652" cy="6972329"/>
          </a:xfrm>
        </p:grpSpPr>
        <p:pic>
          <p:nvPicPr>
            <p:cNvPr id="10" name="Picture 2"/>
            <p:cNvPicPr>
              <a:picLocks noChangeAspect="1" noChangeArrowheads="1"/>
            </p:cNvPicPr>
            <p:nvPr/>
          </p:nvPicPr>
          <p:blipFill>
            <a:blip r:embed="rId2"/>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p:nvSpPr>
            <p:cNvPr id="11" name="5-Point Star 10"/>
            <p:cNvSpPr>
              <a:spLocks noChangeAspect="1"/>
            </p:cNvSpPr>
            <p:nvPr/>
          </p:nvSpPr>
          <p:spPr>
            <a:xfrm>
              <a:off x="4038600" y="27432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2"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sp useBgFill="1">
        <p:nvSpPr>
          <p:cNvPr id="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5" name="TextBox 4"/>
          <p:cNvSpPr txBox="1"/>
          <p:nvPr/>
        </p:nvSpPr>
        <p:spPr>
          <a:xfrm>
            <a:off x="1219200" y="1143000"/>
            <a:ext cx="7239000" cy="2862322"/>
          </a:xfrm>
          <a:prstGeom prst="rect">
            <a:avLst/>
          </a:prstGeom>
        </p:spPr>
        <p:txBody>
          <a:bodyPr wrap="square" rtlCol="0">
            <a:spAutoFit/>
          </a:bodyPr>
          <a:lstStyle/>
          <a:p>
            <a:pPr>
              <a:lnSpc>
                <a:spcPct val="150000"/>
              </a:lnSpc>
              <a:buFont typeface="Arial" pitchFamily="34" charset="0"/>
              <a:buChar char="•"/>
            </a:pPr>
            <a:r>
              <a:rPr lang="en-US" sz="4000" b="1" dirty="0" smtClean="0"/>
              <a:t> Who are the Mormons?</a:t>
            </a:r>
          </a:p>
          <a:p>
            <a:pPr>
              <a:lnSpc>
                <a:spcPct val="150000"/>
              </a:lnSpc>
              <a:buFont typeface="Arial" pitchFamily="34" charset="0"/>
              <a:buChar char="•"/>
            </a:pPr>
            <a:r>
              <a:rPr lang="en-US" sz="4000" b="1" dirty="0" smtClean="0"/>
              <a:t> Why do they migrate west?</a:t>
            </a:r>
          </a:p>
          <a:p>
            <a:pPr>
              <a:lnSpc>
                <a:spcPct val="150000"/>
              </a:lnSpc>
              <a:buFont typeface="Arial" pitchFamily="34" charset="0"/>
              <a:buChar char="•"/>
            </a:pPr>
            <a:r>
              <a:rPr lang="en-US" sz="4000" b="1" dirty="0" smtClean="0"/>
              <a:t> How do they get there?</a:t>
            </a:r>
          </a:p>
        </p:txBody>
      </p:sp>
      <p:cxnSp>
        <p:nvCxnSpPr>
          <p:cNvPr id="9" name="Straight Connector 8"/>
          <p:cNvCxnSpPr/>
          <p:nvPr/>
        </p:nvCxnSpPr>
        <p:spPr>
          <a:xfrm>
            <a:off x="1676400" y="2971800"/>
            <a:ext cx="5486400" cy="1588"/>
          </a:xfrm>
          <a:prstGeom prst="line">
            <a:avLst/>
          </a:prstGeom>
          <a:ln w="76200">
            <a:solidFill>
              <a:srgbClr val="FF0000"/>
            </a:solidFill>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1026" name="Picture 2" descr="C:\Users\Sandra\AppData\Local\Microsoft\Windows\INetCache\IE\XTNHX9F4\117px-Bueno-verde[1].png"/>
          <p:cNvPicPr>
            <a:picLocks noChangeAspect="1" noChangeArrowheads="1"/>
          </p:cNvPicPr>
          <p:nvPr/>
        </p:nvPicPr>
        <p:blipFill>
          <a:blip r:embed="rId3"/>
          <a:srcRect/>
          <a:stretch>
            <a:fillRect/>
          </a:stretch>
        </p:blipFill>
        <p:spPr bwMode="auto">
          <a:xfrm>
            <a:off x="762000" y="1143000"/>
            <a:ext cx="823012" cy="844115"/>
          </a:xfrm>
          <a:prstGeom prst="rect">
            <a:avLst/>
          </a:prstGeom>
          <a:noFill/>
        </p:spPr>
      </p:pic>
      <p:sp>
        <p:nvSpPr>
          <p:cNvPr id="6" name="TextBox 5"/>
          <p:cNvSpPr txBox="1"/>
          <p:nvPr/>
        </p:nvSpPr>
        <p:spPr>
          <a:xfrm>
            <a:off x="1524000" y="2057400"/>
            <a:ext cx="6096000" cy="920252"/>
          </a:xfrm>
          <a:prstGeom prst="rect">
            <a:avLst/>
          </a:prstGeom>
          <a:noFill/>
        </p:spPr>
        <p:txBody>
          <a:bodyPr wrap="square" rtlCol="0">
            <a:spAutoFit/>
          </a:bodyPr>
          <a:lstStyle/>
          <a:p>
            <a:pPr>
              <a:lnSpc>
                <a:spcPct val="150000"/>
              </a:lnSpc>
            </a:pPr>
            <a:r>
              <a:rPr lang="en-US" sz="4000" b="1" dirty="0" smtClean="0"/>
              <a:t>Why do they migrate west?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left)">
                                      <p:cBhvr>
                                        <p:cTn id="7" dur="10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1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1000"/>
                                        <p:tgtEl>
                                          <p:spTgt spid="6">
                                            <p:txEl>
                                              <p:pRg st="0" end="0"/>
                                            </p:txEl>
                                          </p:spTgt>
                                        </p:tgtEl>
                                      </p:cBhvr>
                                    </p:animEffect>
                                  </p:childTnLst>
                                </p:cTn>
                              </p:par>
                              <p:par>
                                <p:cTn id="18" presetID="3" presetClass="emph" presetSubtype="2" fill="hold" grpId="1" nodeType="withEffect">
                                  <p:stCondLst>
                                    <p:cond delay="0"/>
                                  </p:stCondLst>
                                  <p:childTnLst>
                                    <p:animClr clrSpc="rgb">
                                      <p:cBhvr override="childStyle">
                                        <p:cTn id="19" dur="1000" fill="hold"/>
                                        <p:tgtEl>
                                          <p:spTgt spid="6">
                                            <p:txEl>
                                              <p:pRg st="0" end="0"/>
                                            </p:txEl>
                                          </p:spTgt>
                                        </p:tgtEl>
                                        <p:attrNameLst>
                                          <p:attrName>style.color</p:attrName>
                                        </p:attrNameLst>
                                      </p:cBhvr>
                                      <p:to>
                                        <a:schemeClr val="tx2"/>
                                      </p:to>
                                    </p:animClr>
                                  </p:childTnLst>
                                </p:cTn>
                              </p:par>
                              <p:par>
                                <p:cTn id="20" presetID="64" presetClass="path" presetSubtype="0" accel="50000" decel="50000" fill="hold" grpId="0" nodeType="withEffect">
                                  <p:stCondLst>
                                    <p:cond delay="0"/>
                                  </p:stCondLst>
                                  <p:childTnLst>
                                    <p:animMotion origin="layout" path="M 2.5E-6 3.7037E-7 L -0.12344 -0.32894 " pathEditMode="relative" rAng="0" ptsTypes="AA">
                                      <p:cBhvr>
                                        <p:cTn id="21" dur="1000" fill="hold"/>
                                        <p:tgtEl>
                                          <p:spTgt spid="6">
                                            <p:txEl>
                                              <p:pRg st="0" end="0"/>
                                            </p:txEl>
                                          </p:spTgt>
                                        </p:tgtEl>
                                        <p:attrNameLst>
                                          <p:attrName>ppt_x</p:attrName>
                                          <p:attrName>ppt_y</p:attrName>
                                        </p:attrNameLst>
                                      </p:cBhvr>
                                      <p:rCtr x="-62" y="-165"/>
                                    </p:animMotion>
                                  </p:childTnLst>
                                </p:cTn>
                              </p:par>
                              <p:par>
                                <p:cTn id="22" presetID="10" presetClass="exit" presetSubtype="0" fill="hold" nodeType="withEffect">
                                  <p:stCondLst>
                                    <p:cond delay="0"/>
                                  </p:stCondLst>
                                  <p:childTnLst>
                                    <p:animEffect transition="out" filter="fade">
                                      <p:cBhvr>
                                        <p:cTn id="23" dur="1000"/>
                                        <p:tgtEl>
                                          <p:spTgt spid="1026"/>
                                        </p:tgtEl>
                                      </p:cBhvr>
                                    </p:animEffect>
                                    <p:set>
                                      <p:cBhvr>
                                        <p:cTn id="24" dur="1" fill="hold">
                                          <p:stCondLst>
                                            <p:cond delay="999"/>
                                          </p:stCondLst>
                                        </p:cTn>
                                        <p:tgtEl>
                                          <p:spTgt spid="1026"/>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1000"/>
                                        <p:tgtEl>
                                          <p:spTgt spid="9"/>
                                        </p:tgtEl>
                                      </p:cBhvr>
                                    </p:animEffect>
                                    <p:set>
                                      <p:cBhvr>
                                        <p:cTn id="27" dur="1" fill="hold">
                                          <p:stCondLst>
                                            <p:cond delay="999"/>
                                          </p:stCondLst>
                                        </p:cTn>
                                        <p:tgtEl>
                                          <p:spTgt spid="9"/>
                                        </p:tgtEl>
                                        <p:attrNameLst>
                                          <p:attrName>style.visibility</p:attrName>
                                        </p:attrNameLst>
                                      </p:cBhvr>
                                      <p:to>
                                        <p:strVal val="hidden"/>
                                      </p:to>
                                    </p:set>
                                  </p:childTnLst>
                                </p:cTn>
                              </p:par>
                              <p:par>
                                <p:cTn id="28" presetID="10" presetClass="exit" presetSubtype="0" fill="hold" grpId="0" nodeType="withEffect">
                                  <p:stCondLst>
                                    <p:cond delay="1000"/>
                                  </p:stCondLst>
                                  <p:childTnLst>
                                    <p:animEffect transition="out" filter="fade">
                                      <p:cBhvr>
                                        <p:cTn id="29" dur="1000"/>
                                        <p:tgtEl>
                                          <p:spTgt spid="2"/>
                                        </p:tgtEl>
                                      </p:cBhvr>
                                    </p:animEffect>
                                    <p:set>
                                      <p:cBhvr>
                                        <p:cTn id="30" dur="1" fill="hold">
                                          <p:stCondLst>
                                            <p:cond delay="999"/>
                                          </p:stCondLst>
                                        </p:cTn>
                                        <p:tgtEl>
                                          <p:spTgt spid="2"/>
                                        </p:tgtEl>
                                        <p:attrNameLst>
                                          <p:attrName>style.visibility</p:attrName>
                                        </p:attrNameLst>
                                      </p:cBhvr>
                                      <p:to>
                                        <p:strVal val="hidden"/>
                                      </p:to>
                                    </p:set>
                                  </p:childTnLst>
                                </p:cTn>
                              </p:par>
                              <p:par>
                                <p:cTn id="31" presetID="10" presetClass="exit" presetSubtype="0" fill="hold" grpId="2" nodeType="withEffect">
                                  <p:stCondLst>
                                    <p:cond delay="1000"/>
                                  </p:stCondLst>
                                  <p:childTnLst>
                                    <p:animEffect transition="out" filter="fade">
                                      <p:cBhvr>
                                        <p:cTn id="32" dur="1000"/>
                                        <p:tgtEl>
                                          <p:spTgt spid="6">
                                            <p:txEl>
                                              <p:pRg st="0" end="0"/>
                                            </p:txEl>
                                          </p:spTgt>
                                        </p:tgtEl>
                                      </p:cBhvr>
                                    </p:animEffect>
                                    <p:set>
                                      <p:cBhvr>
                                        <p:cTn id="33" dur="1" fill="hold">
                                          <p:stCondLst>
                                            <p:cond delay="999"/>
                                          </p:stCondLst>
                                        </p:cTn>
                                        <p:tgtEl>
                                          <p:spTgt spid="6">
                                            <p:txEl>
                                              <p:pRg st="0" end="0"/>
                                            </p:txEl>
                                          </p:spTgt>
                                        </p:tgtEl>
                                        <p:attrNameLst>
                                          <p:attrName>style.visibility</p:attrName>
                                        </p:attrNameLst>
                                      </p:cBhvr>
                                      <p:to>
                                        <p:strVal val="hidden"/>
                                      </p:to>
                                    </p:set>
                                  </p:childTnLst>
                                </p:cTn>
                              </p:par>
                              <p:par>
                                <p:cTn id="34" presetID="10" presetClass="entr" presetSubtype="0" fill="hold" grpId="0" nodeType="withEffect">
                                  <p:stCondLst>
                                    <p:cond delay="100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1000"/>
                                        <p:tgtEl>
                                          <p:spTgt spid="7"/>
                                        </p:tgtEl>
                                      </p:cBhvr>
                                    </p:animEffect>
                                  </p:childTnLst>
                                </p:cTn>
                              </p:par>
                              <p:par>
                                <p:cTn id="37" presetID="10" presetClass="exit" presetSubtype="0" fill="hold" grpId="0" nodeType="withEffect">
                                  <p:stCondLst>
                                    <p:cond delay="1000"/>
                                  </p:stCondLst>
                                  <p:childTnLst>
                                    <p:animEffect transition="out" filter="fade">
                                      <p:cBhvr>
                                        <p:cTn id="38" dur="1000"/>
                                        <p:tgtEl>
                                          <p:spTgt spid="5"/>
                                        </p:tgtEl>
                                      </p:cBhvr>
                                    </p:animEffect>
                                    <p:set>
                                      <p:cBhvr>
                                        <p:cTn id="39" dur="1" fill="hold">
                                          <p:stCondLst>
                                            <p:cond delay="999"/>
                                          </p:stCondLst>
                                        </p:cTn>
                                        <p:tgtEl>
                                          <p:spTgt spid="5"/>
                                        </p:tgtEl>
                                        <p:attrNameLst>
                                          <p:attrName>style.visibility</p:attrName>
                                        </p:attrNameLst>
                                      </p:cBhvr>
                                      <p:to>
                                        <p:strVal val="hidden"/>
                                      </p:to>
                                    </p:set>
                                  </p:childTnLst>
                                </p:cTn>
                              </p:par>
                            </p:childTnLst>
                          </p:cTn>
                        </p:par>
                        <p:par>
                          <p:cTn id="40" fill="hold">
                            <p:stCondLst>
                              <p:cond delay="2000"/>
                            </p:stCondLst>
                            <p:childTnLst>
                              <p:par>
                                <p:cTn id="41" presetID="10" presetClass="entr" presetSubtype="0"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5" grpId="0" animBg="1"/>
      <p:bldP spid="6" grpId="0" build="allAtOnce"/>
      <p:bldP spid="6" grpId="1" build="allAtOnce"/>
      <p:bldP spid="6" grpId="2" build="allAtOnce"/>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3"/>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sp useBgFill="1">
        <p:nvSpPr>
          <p:cNvPr id="12" name="TextBox 11"/>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1839</a:t>
            </a: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1840</a:t>
            </a:r>
          </a:p>
        </p:txBody>
      </p:sp>
      <p:sp useBgFill="1">
        <p:nvSpPr>
          <p:cNvPr id="48" name="TextBox 47"/>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1841</a:t>
            </a:r>
          </a:p>
        </p:txBody>
      </p:sp>
      <p:sp useBgFill="1">
        <p:nvSpPr>
          <p:cNvPr id="49" name="TextBox 48"/>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1842</a:t>
            </a:r>
          </a:p>
        </p:txBody>
      </p:sp>
      <p:sp useBgFill="1">
        <p:nvSpPr>
          <p:cNvPr id="73" name="TextBox 72"/>
          <p:cNvSpPr txBox="1"/>
          <p:nvPr/>
        </p:nvSpPr>
        <p:spPr>
          <a:xfrm>
            <a:off x="457200" y="2590800"/>
            <a:ext cx="2677784" cy="523220"/>
          </a:xfrm>
          <a:prstGeom prst="rect">
            <a:avLst/>
          </a:prstGeom>
        </p:spPr>
        <p:txBody>
          <a:bodyPr wrap="none" rtlCol="0">
            <a:spAutoFit/>
          </a:bodyPr>
          <a:lstStyle/>
          <a:p>
            <a:r>
              <a:rPr lang="en-US" sz="2800" b="1" dirty="0" smtClean="0"/>
              <a:t>15,000 members</a:t>
            </a:r>
            <a:endParaRPr lang="en-US" sz="2800" b="1" dirty="0"/>
          </a:p>
        </p:txBody>
      </p:sp>
      <p:grpSp>
        <p:nvGrpSpPr>
          <p:cNvPr id="78" name="Group 77"/>
          <p:cNvGrpSpPr/>
          <p:nvPr/>
        </p:nvGrpSpPr>
        <p:grpSpPr>
          <a:xfrm>
            <a:off x="76200" y="3352800"/>
            <a:ext cx="3757886" cy="1393621"/>
            <a:chOff x="398609" y="3352800"/>
            <a:chExt cx="3757886" cy="1393621"/>
          </a:xfrm>
        </p:grpSpPr>
        <p:sp useBgFill="1">
          <p:nvSpPr>
            <p:cNvPr id="74" name="TextBox 73"/>
            <p:cNvSpPr txBox="1"/>
            <p:nvPr/>
          </p:nvSpPr>
          <p:spPr>
            <a:xfrm>
              <a:off x="398609" y="3962400"/>
              <a:ext cx="2420791" cy="523220"/>
            </a:xfrm>
            <a:prstGeom prst="rect">
              <a:avLst/>
            </a:prstGeom>
          </p:spPr>
          <p:txBody>
            <a:bodyPr wrap="none" rtlCol="0">
              <a:spAutoFit/>
            </a:bodyPr>
            <a:lstStyle/>
            <a:p>
              <a:r>
                <a:rPr lang="en-US" sz="2800" b="1" dirty="0" smtClean="0"/>
                <a:t>Brigham Young</a:t>
              </a:r>
              <a:endParaRPr lang="en-US" sz="2800" b="1" dirty="0"/>
            </a:p>
          </p:txBody>
        </p:sp>
        <p:pic>
          <p:nvPicPr>
            <p:cNvPr id="44" name="Picture 2"/>
            <p:cNvPicPr preferRelativeResize="0">
              <a:picLocks noChangeAspect="1" noChangeArrowheads="1"/>
            </p:cNvPicPr>
            <p:nvPr/>
          </p:nvPicPr>
          <p:blipFill>
            <a:blip r:embed="rId4"/>
            <a:srcRect l="17292" r="16997" b="40000"/>
            <a:stretch>
              <a:fillRect/>
            </a:stretch>
          </p:blipFill>
          <p:spPr bwMode="auto">
            <a:xfrm>
              <a:off x="2895600" y="3352800"/>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grpSp>
      <p:sp useBgFill="1">
        <p:nvSpPr>
          <p:cNvPr id="7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50" name="TextBox 49"/>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grpSp>
        <p:nvGrpSpPr>
          <p:cNvPr id="80" name="Group 79"/>
          <p:cNvGrpSpPr/>
          <p:nvPr/>
        </p:nvGrpSpPr>
        <p:grpSpPr>
          <a:xfrm>
            <a:off x="2706624" y="3505200"/>
            <a:ext cx="6348112" cy="3352800"/>
            <a:chOff x="2706624" y="3505200"/>
            <a:chExt cx="6348112" cy="3352800"/>
          </a:xfrm>
        </p:grpSpPr>
        <p:sp useBgFill="1">
          <p:nvSpPr>
            <p:cNvPr id="76" name="TextBox 75"/>
            <p:cNvSpPr txBox="1"/>
            <p:nvPr/>
          </p:nvSpPr>
          <p:spPr>
            <a:xfrm>
              <a:off x="2706624" y="6096000"/>
              <a:ext cx="3255264" cy="523220"/>
            </a:xfrm>
            <a:prstGeom prst="rect">
              <a:avLst/>
            </a:prstGeom>
          </p:spPr>
          <p:txBody>
            <a:bodyPr wrap="none" rtlCol="0">
              <a:spAutoFit/>
            </a:bodyPr>
            <a:lstStyle/>
            <a:p>
              <a:r>
                <a:rPr lang="en-US" sz="2800" b="1" dirty="0" smtClean="0"/>
                <a:t>New Nauvoo Temple</a:t>
              </a:r>
              <a:endParaRPr lang="en-US" sz="2800" b="1" dirty="0"/>
            </a:p>
          </p:txBody>
        </p:sp>
        <p:pic>
          <p:nvPicPr>
            <p:cNvPr id="55" name="Picture 1"/>
            <p:cNvPicPr>
              <a:picLocks noChangeAspect="1" noChangeArrowheads="1"/>
            </p:cNvPicPr>
            <p:nvPr/>
          </p:nvPicPr>
          <p:blipFill>
            <a:blip r:embed="rId5"/>
            <a:srcRect l="4159" t="2599" r="8014" b="3947"/>
            <a:stretch>
              <a:fillRect/>
            </a:stretch>
          </p:blipFill>
          <p:spPr bwMode="auto">
            <a:xfrm>
              <a:off x="5989320" y="3505200"/>
              <a:ext cx="3065416" cy="3352800"/>
            </a:xfrm>
            <a:prstGeom prst="rect">
              <a:avLst/>
            </a:prstGeom>
            <a:noFill/>
            <a:ln w="50800">
              <a:solidFill>
                <a:srgbClr val="714B25"/>
              </a:solidFill>
              <a:miter lim="800000"/>
              <a:headEnd/>
              <a:tailEnd/>
            </a:ln>
            <a:effectLst/>
          </p:spPr>
        </p:pic>
      </p:grpSp>
      <p:grpSp>
        <p:nvGrpSpPr>
          <p:cNvPr id="79" name="Group 78"/>
          <p:cNvGrpSpPr/>
          <p:nvPr/>
        </p:nvGrpSpPr>
        <p:grpSpPr>
          <a:xfrm>
            <a:off x="991677" y="4038600"/>
            <a:ext cx="4062923" cy="1502980"/>
            <a:chOff x="991677" y="4038600"/>
            <a:chExt cx="4062923" cy="1502980"/>
          </a:xfrm>
        </p:grpSpPr>
        <p:pic>
          <p:nvPicPr>
            <p:cNvPr id="53" name="Picture 1"/>
            <p:cNvPicPr>
              <a:picLocks noChangeAspect="1" noChangeArrowheads="1"/>
            </p:cNvPicPr>
            <p:nvPr/>
          </p:nvPicPr>
          <p:blipFill>
            <a:blip r:embed="rId6"/>
            <a:srcRect r="11001" b="40000"/>
            <a:stretch>
              <a:fillRect/>
            </a:stretch>
          </p:blipFill>
          <p:spPr bwMode="auto">
            <a:xfrm>
              <a:off x="3733800" y="4038600"/>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sp useBgFill="1">
          <p:nvSpPr>
            <p:cNvPr id="75" name="TextBox 74"/>
            <p:cNvSpPr txBox="1"/>
            <p:nvPr/>
          </p:nvSpPr>
          <p:spPr>
            <a:xfrm>
              <a:off x="991677" y="4963180"/>
              <a:ext cx="2665923" cy="523220"/>
            </a:xfrm>
            <a:prstGeom prst="rect">
              <a:avLst/>
            </a:prstGeom>
          </p:spPr>
          <p:txBody>
            <a:bodyPr wrap="none" rtlCol="0">
              <a:spAutoFit/>
            </a:bodyPr>
            <a:lstStyle/>
            <a:p>
              <a:r>
                <a:rPr lang="en-US" sz="2800" b="1" dirty="0" smtClean="0"/>
                <a:t>Rebecca Winters</a:t>
              </a:r>
              <a:endParaRPr lang="en-US" sz="2800" b="1" dirty="0"/>
            </a:p>
          </p:txBody>
        </p:sp>
      </p:grpSp>
      <p:sp>
        <p:nvSpPr>
          <p:cNvPr id="71" name="Oval 70"/>
          <p:cNvSpPr>
            <a:spLocks noChangeAspect="1"/>
          </p:cNvSpPr>
          <p:nvPr/>
        </p:nvSpPr>
        <p:spPr>
          <a:xfrm>
            <a:off x="3048000" y="1752600"/>
            <a:ext cx="2438400" cy="2355060"/>
          </a:xfrm>
          <a:prstGeom prst="ellipse">
            <a:avLst/>
          </a:prstGeom>
          <a:solidFill>
            <a:schemeClr val="tx1">
              <a:alpha val="6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5-Point Star 44"/>
          <p:cNvSpPr>
            <a:spLocks noChangeAspect="1"/>
          </p:cNvSpPr>
          <p:nvPr/>
        </p:nvSpPr>
        <p:spPr>
          <a:xfrm>
            <a:off x="4038600" y="2743200"/>
            <a:ext cx="457155" cy="45715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72" name="TextBox 71"/>
          <p:cNvSpPr txBox="1"/>
          <p:nvPr/>
        </p:nvSpPr>
        <p:spPr>
          <a:xfrm rot="1679578">
            <a:off x="1577377" y="1544164"/>
            <a:ext cx="2489208" cy="523220"/>
          </a:xfrm>
          <a:prstGeom prst="rect">
            <a:avLst/>
          </a:prstGeom>
        </p:spPr>
        <p:txBody>
          <a:bodyPr wrap="none" rtlCol="0">
            <a:spAutoFit/>
          </a:bodyPr>
          <a:lstStyle/>
          <a:p>
            <a:r>
              <a:rPr lang="en-US" sz="2800" b="1" dirty="0" smtClean="0"/>
              <a:t>Nauvoo, Illinois</a:t>
            </a:r>
            <a:endParaRPr lang="en-US"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1000" fill="hold"/>
                                        <p:tgtEl>
                                          <p:spTgt spid="50"/>
                                        </p:tgtEl>
                                        <p:attrNameLst>
                                          <p:attrName>ppt_w</p:attrName>
                                        </p:attrNameLst>
                                      </p:cBhvr>
                                      <p:tavLst>
                                        <p:tav tm="0">
                                          <p:val>
                                            <p:fltVal val="0"/>
                                          </p:val>
                                        </p:tav>
                                        <p:tav tm="100000">
                                          <p:val>
                                            <p:strVal val="#ppt_w"/>
                                          </p:val>
                                        </p:tav>
                                      </p:tavLst>
                                    </p:anim>
                                    <p:anim calcmode="lin" valueType="num">
                                      <p:cBhvr>
                                        <p:cTn id="8" dur="1000" fill="hold"/>
                                        <p:tgtEl>
                                          <p:spTgt spid="50"/>
                                        </p:tgtEl>
                                        <p:attrNameLst>
                                          <p:attrName>ppt_h</p:attrName>
                                        </p:attrNameLst>
                                      </p:cBhvr>
                                      <p:tavLst>
                                        <p:tav tm="0">
                                          <p:val>
                                            <p:fltVal val="0"/>
                                          </p:val>
                                        </p:tav>
                                        <p:tav tm="100000">
                                          <p:val>
                                            <p:strVal val="#ppt_h"/>
                                          </p:val>
                                        </p:tav>
                                      </p:tavLst>
                                    </p:anim>
                                    <p:anim calcmode="lin" valueType="num">
                                      <p:cBhvr>
                                        <p:cTn id="9" dur="1000" fill="hold"/>
                                        <p:tgtEl>
                                          <p:spTgt spid="50"/>
                                        </p:tgtEl>
                                        <p:attrNameLst>
                                          <p:attrName>style.rotation</p:attrName>
                                        </p:attrNameLst>
                                      </p:cBhvr>
                                      <p:tavLst>
                                        <p:tav tm="0">
                                          <p:val>
                                            <p:fltVal val="360"/>
                                          </p:val>
                                        </p:tav>
                                        <p:tav tm="100000">
                                          <p:val>
                                            <p:fltVal val="0"/>
                                          </p:val>
                                        </p:tav>
                                      </p:tavLst>
                                    </p:anim>
                                    <p:animEffect transition="in" filter="fade">
                                      <p:cBhvr>
                                        <p:cTn id="10" dur="1000"/>
                                        <p:tgtEl>
                                          <p:spTgt spid="5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fade">
                                      <p:cBhvr>
                                        <p:cTn id="15" dur="1000"/>
                                        <p:tgtEl>
                                          <p:spTgt spid="72"/>
                                        </p:tgtEl>
                                      </p:cBhvr>
                                    </p:animEffect>
                                  </p:childTnLst>
                                </p:cTn>
                              </p:par>
                            </p:childTnLst>
                          </p:cTn>
                        </p:par>
                        <p:par>
                          <p:cTn id="16" fill="hold">
                            <p:stCondLst>
                              <p:cond delay="1000"/>
                            </p:stCondLst>
                            <p:childTnLst>
                              <p:par>
                                <p:cTn id="17" presetID="8" presetClass="emph" presetSubtype="0" fill="hold" grpId="0" nodeType="afterEffect">
                                  <p:stCondLst>
                                    <p:cond delay="0"/>
                                  </p:stCondLst>
                                  <p:childTnLst>
                                    <p:animRot by="21600000">
                                      <p:cBhvr>
                                        <p:cTn id="18" dur="1000" fill="hold"/>
                                        <p:tgtEl>
                                          <p:spTgt spid="45"/>
                                        </p:tgtEl>
                                        <p:attrNameLst>
                                          <p:attrName>r</p:attrName>
                                        </p:attrNameLst>
                                      </p:cBhvr>
                                    </p:animRot>
                                  </p:childTnLst>
                                </p:cTn>
                              </p:par>
                              <p:par>
                                <p:cTn id="19" presetID="6" presetClass="emph" presetSubtype="0" fill="hold" grpId="1" nodeType="withEffect">
                                  <p:stCondLst>
                                    <p:cond delay="0"/>
                                  </p:stCondLst>
                                  <p:childTnLst>
                                    <p:animScale>
                                      <p:cBhvr>
                                        <p:cTn id="20" dur="1000" fill="hold"/>
                                        <p:tgtEl>
                                          <p:spTgt spid="45"/>
                                        </p:tgtEl>
                                      </p:cBhvr>
                                      <p:by x="150000" y="150000"/>
                                    </p:animScale>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wipe(left)">
                                      <p:cBhvr>
                                        <p:cTn id="25" dur="1000"/>
                                        <p:tgtEl>
                                          <p:spTgt spid="73"/>
                                        </p:tgtEl>
                                      </p:cBhvr>
                                    </p:animEffect>
                                  </p:childTnLst>
                                </p:cTn>
                              </p:par>
                              <p:par>
                                <p:cTn id="26" presetID="53" presetClass="entr" presetSubtype="0" fill="hold" grpId="1" nodeType="withEffect">
                                  <p:stCondLst>
                                    <p:cond delay="0"/>
                                  </p:stCondLst>
                                  <p:childTnLst>
                                    <p:set>
                                      <p:cBhvr>
                                        <p:cTn id="27" dur="1" fill="hold">
                                          <p:stCondLst>
                                            <p:cond delay="0"/>
                                          </p:stCondLst>
                                        </p:cTn>
                                        <p:tgtEl>
                                          <p:spTgt spid="71"/>
                                        </p:tgtEl>
                                        <p:attrNameLst>
                                          <p:attrName>style.visibility</p:attrName>
                                        </p:attrNameLst>
                                      </p:cBhvr>
                                      <p:to>
                                        <p:strVal val="visible"/>
                                      </p:to>
                                    </p:set>
                                    <p:anim calcmode="lin" valueType="num">
                                      <p:cBhvr>
                                        <p:cTn id="28" dur="1000" fill="hold"/>
                                        <p:tgtEl>
                                          <p:spTgt spid="71"/>
                                        </p:tgtEl>
                                        <p:attrNameLst>
                                          <p:attrName>ppt_w</p:attrName>
                                        </p:attrNameLst>
                                      </p:cBhvr>
                                      <p:tavLst>
                                        <p:tav tm="0">
                                          <p:val>
                                            <p:fltVal val="0"/>
                                          </p:val>
                                        </p:tav>
                                        <p:tav tm="100000">
                                          <p:val>
                                            <p:strVal val="#ppt_w"/>
                                          </p:val>
                                        </p:tav>
                                      </p:tavLst>
                                    </p:anim>
                                    <p:anim calcmode="lin" valueType="num">
                                      <p:cBhvr>
                                        <p:cTn id="29" dur="1000" fill="hold"/>
                                        <p:tgtEl>
                                          <p:spTgt spid="71"/>
                                        </p:tgtEl>
                                        <p:attrNameLst>
                                          <p:attrName>ppt_h</p:attrName>
                                        </p:attrNameLst>
                                      </p:cBhvr>
                                      <p:tavLst>
                                        <p:tav tm="0">
                                          <p:val>
                                            <p:fltVal val="0"/>
                                          </p:val>
                                        </p:tav>
                                        <p:tav tm="100000">
                                          <p:val>
                                            <p:strVal val="#ppt_h"/>
                                          </p:val>
                                        </p:tav>
                                      </p:tavLst>
                                    </p:anim>
                                    <p:animEffect transition="in" filter="fade">
                                      <p:cBhvr>
                                        <p:cTn id="30" dur="1000"/>
                                        <p:tgtEl>
                                          <p:spTgt spid="7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1000"/>
                                        <p:tgtEl>
                                          <p:spTgt spid="7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fade">
                                      <p:cBhvr>
                                        <p:cTn id="40" dur="1000"/>
                                        <p:tgtEl>
                                          <p:spTgt spid="7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fade">
                                      <p:cBhvr>
                                        <p:cTn id="45" dur="1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50" grpId="0" animBg="1"/>
      <p:bldP spid="71" grpId="1" animBg="1"/>
      <p:bldP spid="45" grpId="0" animBg="1"/>
      <p:bldP spid="45" grpId="1" animBg="1"/>
      <p:bldP spid="7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52400" y="762000"/>
            <a:ext cx="9908770" cy="6400800"/>
            <a:chOff x="-152400" y="762000"/>
            <a:chExt cx="9908770" cy="6400800"/>
          </a:xfrm>
        </p:grpSpPr>
        <p:grpSp>
          <p:nvGrpSpPr>
            <p:cNvPr id="23" name="Group 1"/>
            <p:cNvGrpSpPr/>
            <p:nvPr/>
          </p:nvGrpSpPr>
          <p:grpSpPr>
            <a:xfrm>
              <a:off x="-152400" y="762000"/>
              <a:ext cx="9908770" cy="6400800"/>
              <a:chOff x="-152400" y="685800"/>
              <a:chExt cx="9908770" cy="6400800"/>
            </a:xfrm>
          </p:grpSpPr>
          <p:grpSp>
            <p:nvGrpSpPr>
              <p:cNvPr id="25" name="Group 64"/>
              <p:cNvGrpSpPr/>
              <p:nvPr/>
            </p:nvGrpSpPr>
            <p:grpSpPr>
              <a:xfrm>
                <a:off x="-152400" y="685800"/>
                <a:ext cx="9908770" cy="6400800"/>
                <a:chOff x="-152400" y="685800"/>
                <a:chExt cx="9908770" cy="6400800"/>
              </a:xfrm>
            </p:grpSpPr>
            <p:grpSp>
              <p:nvGrpSpPr>
                <p:cNvPr id="27" name="Group 55"/>
                <p:cNvGrpSpPr/>
                <p:nvPr/>
              </p:nvGrpSpPr>
              <p:grpSpPr>
                <a:xfrm>
                  <a:off x="-152400" y="685800"/>
                  <a:ext cx="9908770" cy="6400800"/>
                  <a:chOff x="-152400" y="685800"/>
                  <a:chExt cx="9908770" cy="6400800"/>
                </a:xfrm>
              </p:grpSpPr>
              <p:grpSp>
                <p:nvGrpSpPr>
                  <p:cNvPr id="31" name="Group 30"/>
                  <p:cNvGrpSpPr/>
                  <p:nvPr/>
                </p:nvGrpSpPr>
                <p:grpSpPr>
                  <a:xfrm>
                    <a:off x="-152400" y="685800"/>
                    <a:ext cx="9908770" cy="6400800"/>
                    <a:chOff x="-152400" y="685800"/>
                    <a:chExt cx="9908770" cy="6400800"/>
                  </a:xfrm>
                </p:grpSpPr>
                <p:pic>
                  <p:nvPicPr>
                    <p:cNvPr id="33"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34" name="Group 38"/>
                    <p:cNvGrpSpPr/>
                    <p:nvPr/>
                  </p:nvGrpSpPr>
                  <p:grpSpPr>
                    <a:xfrm>
                      <a:off x="-152400" y="803564"/>
                      <a:ext cx="9908770" cy="6283036"/>
                      <a:chOff x="-152400" y="803564"/>
                      <a:chExt cx="9908770" cy="6283036"/>
                    </a:xfrm>
                  </p:grpSpPr>
                  <p:grpSp>
                    <p:nvGrpSpPr>
                      <p:cNvPr id="35" name="Group 35"/>
                      <p:cNvGrpSpPr/>
                      <p:nvPr/>
                    </p:nvGrpSpPr>
                    <p:grpSpPr>
                      <a:xfrm>
                        <a:off x="-152400" y="803564"/>
                        <a:ext cx="9908770" cy="6283036"/>
                        <a:chOff x="-152400" y="803564"/>
                        <a:chExt cx="9908770" cy="6283036"/>
                      </a:xfrm>
                    </p:grpSpPr>
                    <p:grpSp>
                      <p:nvGrpSpPr>
                        <p:cNvPr id="37" name="Group 15"/>
                        <p:cNvGrpSpPr/>
                        <p:nvPr/>
                      </p:nvGrpSpPr>
                      <p:grpSpPr>
                        <a:xfrm>
                          <a:off x="-152400" y="1906385"/>
                          <a:ext cx="9908770" cy="5180215"/>
                          <a:chOff x="-152400" y="1906385"/>
                          <a:chExt cx="9908770" cy="5180215"/>
                        </a:xfrm>
                      </p:grpSpPr>
                      <p:grpSp>
                        <p:nvGrpSpPr>
                          <p:cNvPr id="40" name="Group 35"/>
                          <p:cNvGrpSpPr/>
                          <p:nvPr/>
                        </p:nvGrpSpPr>
                        <p:grpSpPr>
                          <a:xfrm>
                            <a:off x="-152400" y="1906385"/>
                            <a:ext cx="9908770" cy="5180215"/>
                            <a:chOff x="-152400" y="1906385"/>
                            <a:chExt cx="9908770" cy="5180215"/>
                          </a:xfrm>
                        </p:grpSpPr>
                        <p:grpSp>
                          <p:nvGrpSpPr>
                            <p:cNvPr id="42" name="Group 34"/>
                            <p:cNvGrpSpPr/>
                            <p:nvPr/>
                          </p:nvGrpSpPr>
                          <p:grpSpPr>
                            <a:xfrm>
                              <a:off x="-152400" y="1906385"/>
                              <a:ext cx="9908770" cy="5180215"/>
                              <a:chOff x="-152400" y="1906385"/>
                              <a:chExt cx="9908770" cy="5180215"/>
                            </a:xfrm>
                          </p:grpSpPr>
                          <p:sp>
                            <p:nvSpPr>
                              <p:cNvPr id="46"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 name="Group 11"/>
                              <p:cNvGrpSpPr/>
                              <p:nvPr/>
                            </p:nvGrpSpPr>
                            <p:grpSpPr>
                              <a:xfrm>
                                <a:off x="-152400" y="5257800"/>
                                <a:ext cx="3505200" cy="1828800"/>
                                <a:chOff x="-152400" y="5257800"/>
                                <a:chExt cx="3505200" cy="1828800"/>
                              </a:xfrm>
                            </p:grpSpPr>
                            <p:sp>
                              <p:nvSpPr>
                                <p:cNvPr id="51" name="Rectangle 50"/>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3"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41"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38" name="Freeform 37"/>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2" name="Freeform 31"/>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Freeform 27"/>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30" name="Freeform 29"/>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Freeform 25"/>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5-Point Star 23"/>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pic>
        <p:nvPicPr>
          <p:cNvPr id="2" name="Picture 2"/>
          <p:cNvPicPr>
            <a:picLocks noChangeAspect="1" noChangeArrowheads="1"/>
          </p:cNvPicPr>
          <p:nvPr/>
        </p:nvPicPr>
        <p:blipFill>
          <a:blip r:embed="rId5"/>
          <a:srcRect l="47928" t="9505" r="6661" b="18020"/>
          <a:stretch>
            <a:fillRect/>
          </a:stretch>
        </p:blipFill>
        <p:spPr bwMode="auto">
          <a:xfrm>
            <a:off x="2688336" y="100584"/>
            <a:ext cx="6515652" cy="6972329"/>
          </a:xfrm>
          <a:prstGeom prst="rect">
            <a:avLst/>
          </a:prstGeom>
          <a:noFill/>
          <a:ln w="50800">
            <a:solidFill>
              <a:schemeClr val="tx1"/>
            </a:solidFill>
            <a:miter lim="800000"/>
            <a:headEnd/>
            <a:tailEnd/>
          </a:ln>
          <a:effectLst/>
        </p:spPr>
      </p:pic>
      <p:pic>
        <p:nvPicPr>
          <p:cNvPr id="44" name="Picture 2"/>
          <p:cNvPicPr preferRelativeResize="0">
            <a:picLocks noChangeAspect="1" noChangeArrowheads="1"/>
          </p:cNvPicPr>
          <p:nvPr/>
        </p:nvPicPr>
        <p:blipFill>
          <a:blip r:embed="rId6"/>
          <a:srcRect l="17292" r="16997" b="40000"/>
          <a:stretch>
            <a:fillRect/>
          </a:stretch>
        </p:blipFill>
        <p:spPr bwMode="auto">
          <a:xfrm>
            <a:off x="2569464" y="3352800"/>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grpSp>
        <p:nvGrpSpPr>
          <p:cNvPr id="21" name="Group 20"/>
          <p:cNvGrpSpPr/>
          <p:nvPr/>
        </p:nvGrpSpPr>
        <p:grpSpPr>
          <a:xfrm>
            <a:off x="76200" y="1544164"/>
            <a:ext cx="8978536" cy="5313836"/>
            <a:chOff x="76200" y="1544164"/>
            <a:chExt cx="8978536" cy="5313836"/>
          </a:xfrm>
        </p:grpSpPr>
        <p:sp useBgFill="1">
          <p:nvSpPr>
            <p:cNvPr id="74" name="TextBox 73"/>
            <p:cNvSpPr txBox="1"/>
            <p:nvPr/>
          </p:nvSpPr>
          <p:spPr>
            <a:xfrm>
              <a:off x="76200" y="3962400"/>
              <a:ext cx="2420791" cy="523220"/>
            </a:xfrm>
            <a:prstGeom prst="rect">
              <a:avLst/>
            </a:prstGeom>
          </p:spPr>
          <p:txBody>
            <a:bodyPr wrap="none" rtlCol="0">
              <a:spAutoFit/>
            </a:bodyPr>
            <a:lstStyle/>
            <a:p>
              <a:r>
                <a:rPr lang="en-US" sz="2800" b="1" dirty="0" smtClean="0"/>
                <a:t>Brigham Young</a:t>
              </a:r>
              <a:endParaRPr lang="en-US" sz="2800" b="1" dirty="0"/>
            </a:p>
          </p:txBody>
        </p:sp>
        <p:sp>
          <p:nvSpPr>
            <p:cNvPr id="71" name="Oval 70"/>
            <p:cNvSpPr>
              <a:spLocks noChangeAspect="1"/>
            </p:cNvSpPr>
            <p:nvPr/>
          </p:nvSpPr>
          <p:spPr>
            <a:xfrm>
              <a:off x="3048000" y="1752600"/>
              <a:ext cx="2438400" cy="2355060"/>
            </a:xfrm>
            <a:prstGeom prst="ellipse">
              <a:avLst/>
            </a:prstGeom>
            <a:solidFill>
              <a:schemeClr val="tx1">
                <a:alpha val="60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72" name="TextBox 71"/>
            <p:cNvSpPr txBox="1"/>
            <p:nvPr/>
          </p:nvSpPr>
          <p:spPr>
            <a:xfrm rot="1679578">
              <a:off x="1577377" y="1544164"/>
              <a:ext cx="2489208" cy="523220"/>
            </a:xfrm>
            <a:prstGeom prst="rect">
              <a:avLst/>
            </a:prstGeom>
          </p:spPr>
          <p:txBody>
            <a:bodyPr wrap="none" rtlCol="0">
              <a:spAutoFit/>
            </a:bodyPr>
            <a:lstStyle/>
            <a:p>
              <a:r>
                <a:rPr lang="en-US" sz="2800" b="1" dirty="0" smtClean="0"/>
                <a:t>Nauvoo, Illinois</a:t>
              </a:r>
              <a:endParaRPr lang="en-US" sz="2800" b="1" dirty="0"/>
            </a:p>
          </p:txBody>
        </p:sp>
        <p:sp useBgFill="1">
          <p:nvSpPr>
            <p:cNvPr id="73" name="TextBox 72"/>
            <p:cNvSpPr txBox="1"/>
            <p:nvPr/>
          </p:nvSpPr>
          <p:spPr>
            <a:xfrm>
              <a:off x="457200" y="2590800"/>
              <a:ext cx="2677784" cy="523220"/>
            </a:xfrm>
            <a:prstGeom prst="rect">
              <a:avLst/>
            </a:prstGeom>
          </p:spPr>
          <p:txBody>
            <a:bodyPr wrap="none" rtlCol="0">
              <a:spAutoFit/>
            </a:bodyPr>
            <a:lstStyle/>
            <a:p>
              <a:r>
                <a:rPr lang="en-US" sz="2800" b="1" dirty="0" smtClean="0"/>
                <a:t>15,000 members</a:t>
              </a:r>
              <a:endParaRPr lang="en-US" sz="2800" b="1" dirty="0"/>
            </a:p>
          </p:txBody>
        </p:sp>
        <p:sp useBgFill="1">
          <p:nvSpPr>
            <p:cNvPr id="76" name="TextBox 75"/>
            <p:cNvSpPr txBox="1"/>
            <p:nvPr/>
          </p:nvSpPr>
          <p:spPr>
            <a:xfrm>
              <a:off x="2706624" y="6096000"/>
              <a:ext cx="3255264" cy="523220"/>
            </a:xfrm>
            <a:prstGeom prst="rect">
              <a:avLst/>
            </a:prstGeom>
          </p:spPr>
          <p:txBody>
            <a:bodyPr wrap="none" rtlCol="0">
              <a:spAutoFit/>
            </a:bodyPr>
            <a:lstStyle/>
            <a:p>
              <a:r>
                <a:rPr lang="en-US" sz="2800" b="1" dirty="0" smtClean="0"/>
                <a:t>New Nauvoo Temple</a:t>
              </a:r>
              <a:endParaRPr lang="en-US" sz="2800" b="1" dirty="0"/>
            </a:p>
          </p:txBody>
        </p:sp>
        <p:pic>
          <p:nvPicPr>
            <p:cNvPr id="55" name="Picture 1"/>
            <p:cNvPicPr>
              <a:picLocks noChangeAspect="1" noChangeArrowheads="1"/>
            </p:cNvPicPr>
            <p:nvPr/>
          </p:nvPicPr>
          <p:blipFill>
            <a:blip r:embed="rId7"/>
            <a:srcRect l="4159" t="2599" r="8014" b="3947"/>
            <a:stretch>
              <a:fillRect/>
            </a:stretch>
          </p:blipFill>
          <p:spPr bwMode="auto">
            <a:xfrm>
              <a:off x="5989320" y="3505200"/>
              <a:ext cx="3065416" cy="3352800"/>
            </a:xfrm>
            <a:prstGeom prst="rect">
              <a:avLst/>
            </a:prstGeom>
            <a:noFill/>
            <a:ln w="50800">
              <a:solidFill>
                <a:srgbClr val="714B25"/>
              </a:solidFill>
              <a:miter lim="800000"/>
              <a:headEnd/>
              <a:tailEnd/>
            </a:ln>
            <a:effectLst/>
          </p:spPr>
        </p:pic>
        <p:grpSp>
          <p:nvGrpSpPr>
            <p:cNvPr id="4" name="Group 78"/>
            <p:cNvGrpSpPr/>
            <p:nvPr/>
          </p:nvGrpSpPr>
          <p:grpSpPr>
            <a:xfrm>
              <a:off x="991677" y="4038600"/>
              <a:ext cx="4062923" cy="1502980"/>
              <a:chOff x="991677" y="4038600"/>
              <a:chExt cx="4062923" cy="1502980"/>
            </a:xfrm>
          </p:grpSpPr>
          <p:pic>
            <p:nvPicPr>
              <p:cNvPr id="53" name="Picture 1"/>
              <p:cNvPicPr>
                <a:picLocks noChangeAspect="1" noChangeArrowheads="1"/>
              </p:cNvPicPr>
              <p:nvPr/>
            </p:nvPicPr>
            <p:blipFill>
              <a:blip r:embed="rId8"/>
              <a:srcRect r="11001" b="40000"/>
              <a:stretch>
                <a:fillRect/>
              </a:stretch>
            </p:blipFill>
            <p:spPr bwMode="auto">
              <a:xfrm>
                <a:off x="3733800" y="4038600"/>
                <a:ext cx="1320800" cy="1502980"/>
              </a:xfrm>
              <a:prstGeom prst="rect">
                <a:avLst/>
              </a:prstGeom>
              <a:noFill/>
              <a:ln w="50800">
                <a:solidFill>
                  <a:srgbClr val="FF0000"/>
                </a:solidFill>
                <a:miter lim="800000"/>
                <a:headEnd/>
                <a:tailEnd/>
              </a:ln>
              <a:effectLst>
                <a:outerShdw dist="50800" dir="7200000" algn="ctr" rotWithShape="0">
                  <a:schemeClr val="tx1"/>
                </a:outerShdw>
              </a:effectLst>
            </p:spPr>
          </p:pic>
          <p:sp useBgFill="1">
            <p:nvSpPr>
              <p:cNvPr id="75" name="TextBox 74"/>
              <p:cNvSpPr txBox="1"/>
              <p:nvPr/>
            </p:nvSpPr>
            <p:spPr>
              <a:xfrm>
                <a:off x="991677" y="4963180"/>
                <a:ext cx="2665923" cy="523220"/>
              </a:xfrm>
              <a:prstGeom prst="rect">
                <a:avLst/>
              </a:prstGeom>
            </p:spPr>
            <p:txBody>
              <a:bodyPr wrap="none" rtlCol="0">
                <a:spAutoFit/>
              </a:bodyPr>
              <a:lstStyle/>
              <a:p>
                <a:r>
                  <a:rPr lang="en-US" sz="2800" b="1" dirty="0" smtClean="0"/>
                  <a:t>Rebecca Winters</a:t>
                </a:r>
                <a:endParaRPr lang="en-US" sz="2800" b="1" dirty="0"/>
              </a:p>
            </p:txBody>
          </p:sp>
        </p:grpSp>
      </p:grpSp>
      <p:sp useBgFill="1">
        <p:nvSpPr>
          <p:cNvPr id="12" name="TextBox 11"/>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1839</a:t>
            </a:r>
          </a:p>
        </p:txBody>
      </p:sp>
      <p:sp useBgFill="1">
        <p:nvSpPr>
          <p:cNvPr id="19" name="TextBox 18"/>
          <p:cNvSpPr txBox="1"/>
          <p:nvPr/>
        </p:nvSpPr>
        <p:spPr>
          <a:xfrm>
            <a:off x="70866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1840</a:t>
            </a:r>
          </a:p>
        </p:txBody>
      </p:sp>
      <p:sp useBgFill="1">
        <p:nvSpPr>
          <p:cNvPr id="48" name="TextBox 47"/>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1841</a:t>
            </a:r>
          </a:p>
        </p:txBody>
      </p:sp>
      <p:sp useBgFill="1">
        <p:nvSpPr>
          <p:cNvPr id="49" name="TextBox 48"/>
          <p:cNvSpPr txBox="1"/>
          <p:nvPr/>
        </p:nvSpPr>
        <p:spPr>
          <a:xfrm>
            <a:off x="70993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1842</a:t>
            </a:r>
          </a:p>
        </p:txBody>
      </p:sp>
      <p:sp>
        <p:nvSpPr>
          <p:cNvPr id="45" name="5-Point Star 44"/>
          <p:cNvSpPr>
            <a:spLocks noChangeAspect="1"/>
          </p:cNvSpPr>
          <p:nvPr/>
        </p:nvSpPr>
        <p:spPr>
          <a:xfrm>
            <a:off x="3913632" y="2615184"/>
            <a:ext cx="685733" cy="685733"/>
          </a:xfrm>
          <a:prstGeom prst="star5">
            <a:avLst/>
          </a:prstGeom>
          <a:solidFill>
            <a:srgbClr val="FFFF00"/>
          </a:solid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7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50" name="TextBox 49"/>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1"/>
                                        </p:tgtEl>
                                      </p:cBhvr>
                                    </p:animEffect>
                                    <p:set>
                                      <p:cBhvr>
                                        <p:cTn id="7" dur="1" fill="hold">
                                          <p:stCondLst>
                                            <p:cond delay="999"/>
                                          </p:stCondLst>
                                        </p:cTn>
                                        <p:tgtEl>
                                          <p:spTgt spid="21"/>
                                        </p:tgtEl>
                                        <p:attrNameLst>
                                          <p:attrName>style.visibility</p:attrName>
                                        </p:attrNameLst>
                                      </p:cBhvr>
                                      <p:to>
                                        <p:strVal val="hidden"/>
                                      </p:to>
                                    </p:set>
                                  </p:childTnLst>
                                </p:cTn>
                              </p:par>
                              <p:par>
                                <p:cTn id="8" presetID="64" presetClass="path" presetSubtype="0" accel="50000" decel="50000" fill="hold" nodeType="withEffect">
                                  <p:stCondLst>
                                    <p:cond delay="0"/>
                                  </p:stCondLst>
                                  <p:childTnLst>
                                    <p:animMotion origin="layout" path="M 0 7.40741E-7 L -0.25 -0.35718 " pathEditMode="relative" rAng="0" ptsTypes="AA">
                                      <p:cBhvr>
                                        <p:cTn id="9" dur="1000" fill="hold"/>
                                        <p:tgtEl>
                                          <p:spTgt spid="44"/>
                                        </p:tgtEl>
                                        <p:attrNameLst>
                                          <p:attrName>ppt_x</p:attrName>
                                          <p:attrName>ppt_y</p:attrName>
                                        </p:attrNameLst>
                                      </p:cBhvr>
                                      <p:rCtr x="-125" y="-179"/>
                                    </p:animMotion>
                                  </p:childTnLst>
                                </p:cTn>
                              </p:par>
                            </p:childTnLst>
                          </p:cTn>
                        </p:par>
                      </p:childTnLst>
                    </p:cTn>
                  </p:par>
                  <p:par>
                    <p:cTn id="10" fill="hold">
                      <p:stCondLst>
                        <p:cond delay="indefinite"/>
                      </p:stCondLst>
                      <p:childTnLst>
                        <p:par>
                          <p:cTn id="11" fill="hold">
                            <p:stCondLst>
                              <p:cond delay="0"/>
                            </p:stCondLst>
                            <p:childTnLst>
                              <p:par>
                                <p:cTn id="12" presetID="53" presetClass="exit" presetSubtype="0" fill="hold" nodeType="clickEffect">
                                  <p:stCondLst>
                                    <p:cond delay="0"/>
                                  </p:stCondLst>
                                  <p:childTnLst>
                                    <p:anim calcmode="lin" valueType="num">
                                      <p:cBhvr>
                                        <p:cTn id="13" dur="1000"/>
                                        <p:tgtEl>
                                          <p:spTgt spid="2"/>
                                        </p:tgtEl>
                                        <p:attrNameLst>
                                          <p:attrName>ppt_w</p:attrName>
                                        </p:attrNameLst>
                                      </p:cBhvr>
                                      <p:tavLst>
                                        <p:tav tm="0">
                                          <p:val>
                                            <p:strVal val="ppt_w"/>
                                          </p:val>
                                        </p:tav>
                                        <p:tav tm="100000">
                                          <p:val>
                                            <p:fltVal val="0"/>
                                          </p:val>
                                        </p:tav>
                                      </p:tavLst>
                                    </p:anim>
                                    <p:anim calcmode="lin" valueType="num">
                                      <p:cBhvr>
                                        <p:cTn id="14" dur="1000"/>
                                        <p:tgtEl>
                                          <p:spTgt spid="2"/>
                                        </p:tgtEl>
                                        <p:attrNameLst>
                                          <p:attrName>ppt_h</p:attrName>
                                        </p:attrNameLst>
                                      </p:cBhvr>
                                      <p:tavLst>
                                        <p:tav tm="0">
                                          <p:val>
                                            <p:strVal val="ppt_h"/>
                                          </p:val>
                                        </p:tav>
                                        <p:tav tm="100000">
                                          <p:val>
                                            <p:fltVal val="0"/>
                                          </p:val>
                                        </p:tav>
                                      </p:tavLst>
                                    </p:anim>
                                    <p:animEffect transition="out" filter="fade">
                                      <p:cBhvr>
                                        <p:cTn id="15" dur="1000"/>
                                        <p:tgtEl>
                                          <p:spTgt spid="2"/>
                                        </p:tgtEl>
                                      </p:cBhvr>
                                    </p:animEffect>
                                    <p:set>
                                      <p:cBhvr>
                                        <p:cTn id="16" dur="1" fill="hold">
                                          <p:stCondLst>
                                            <p:cond delay="999"/>
                                          </p:stCondLst>
                                        </p:cTn>
                                        <p:tgtEl>
                                          <p:spTgt spid="2"/>
                                        </p:tgtEl>
                                        <p:attrNameLst>
                                          <p:attrName>style.visibility</p:attrName>
                                        </p:attrNameLst>
                                      </p:cBhvr>
                                      <p:to>
                                        <p:strVal val="hidden"/>
                                      </p:to>
                                    </p:set>
                                  </p:childTnLst>
                                </p:cTn>
                              </p:par>
                              <p:par>
                                <p:cTn id="17" presetID="63" presetClass="path" presetSubtype="0" accel="50000" decel="50000" fill="hold" nodeType="withEffect">
                                  <p:stCondLst>
                                    <p:cond delay="0"/>
                                  </p:stCondLst>
                                  <p:childTnLst>
                                    <p:animMotion origin="layout" path="M 1.11022E-16 0 L 0.14983 0.01042 " pathEditMode="relative" rAng="0" ptsTypes="AA">
                                      <p:cBhvr>
                                        <p:cTn id="18" dur="1000" fill="hold"/>
                                        <p:tgtEl>
                                          <p:spTgt spid="2"/>
                                        </p:tgtEl>
                                        <p:attrNameLst>
                                          <p:attrName>ppt_x</p:attrName>
                                          <p:attrName>ppt_y</p:attrName>
                                        </p:attrNameLst>
                                      </p:cBhvr>
                                      <p:rCtr x="75" y="5"/>
                                    </p:animMotion>
                                  </p:childTnLst>
                                </p:cTn>
                              </p:par>
                              <p:par>
                                <p:cTn id="19" presetID="53" presetClass="exit" presetSubtype="0" fill="hold" grpId="0" nodeType="withEffect">
                                  <p:stCondLst>
                                    <p:cond delay="0"/>
                                  </p:stCondLst>
                                  <p:childTnLst>
                                    <p:anim calcmode="lin" valueType="num">
                                      <p:cBhvr>
                                        <p:cTn id="20" dur="1000"/>
                                        <p:tgtEl>
                                          <p:spTgt spid="45"/>
                                        </p:tgtEl>
                                        <p:attrNameLst>
                                          <p:attrName>ppt_w</p:attrName>
                                        </p:attrNameLst>
                                      </p:cBhvr>
                                      <p:tavLst>
                                        <p:tav tm="0">
                                          <p:val>
                                            <p:strVal val="ppt_w"/>
                                          </p:val>
                                        </p:tav>
                                        <p:tav tm="100000">
                                          <p:val>
                                            <p:fltVal val="0"/>
                                          </p:val>
                                        </p:tav>
                                      </p:tavLst>
                                    </p:anim>
                                    <p:anim calcmode="lin" valueType="num">
                                      <p:cBhvr>
                                        <p:cTn id="21" dur="1000"/>
                                        <p:tgtEl>
                                          <p:spTgt spid="45"/>
                                        </p:tgtEl>
                                        <p:attrNameLst>
                                          <p:attrName>ppt_h</p:attrName>
                                        </p:attrNameLst>
                                      </p:cBhvr>
                                      <p:tavLst>
                                        <p:tav tm="0">
                                          <p:val>
                                            <p:strVal val="ppt_h"/>
                                          </p:val>
                                        </p:tav>
                                        <p:tav tm="100000">
                                          <p:val>
                                            <p:fltVal val="0"/>
                                          </p:val>
                                        </p:tav>
                                      </p:tavLst>
                                    </p:anim>
                                    <p:animEffect transition="out" filter="fade">
                                      <p:cBhvr>
                                        <p:cTn id="22" dur="1000"/>
                                        <p:tgtEl>
                                          <p:spTgt spid="45"/>
                                        </p:tgtEl>
                                      </p:cBhvr>
                                    </p:animEffect>
                                    <p:set>
                                      <p:cBhvr>
                                        <p:cTn id="23" dur="1" fill="hold">
                                          <p:stCondLst>
                                            <p:cond delay="999"/>
                                          </p:stCondLst>
                                        </p:cTn>
                                        <p:tgtEl>
                                          <p:spTgt spid="45"/>
                                        </p:tgtEl>
                                        <p:attrNameLst>
                                          <p:attrName>style.visibility</p:attrName>
                                        </p:attrNameLst>
                                      </p:cBhvr>
                                      <p:to>
                                        <p:strVal val="hidden"/>
                                      </p:to>
                                    </p:set>
                                  </p:childTnLst>
                                </p:cTn>
                              </p:par>
                              <p:par>
                                <p:cTn id="24" presetID="63" presetClass="path" presetSubtype="0" accel="50000" decel="50000" fill="hold" grpId="1" nodeType="withEffect">
                                  <p:stCondLst>
                                    <p:cond delay="0"/>
                                  </p:stCondLst>
                                  <p:childTnLst>
                                    <p:animMotion origin="layout" path="M -3.33333E-6 -4.44444E-6 L 0.11789 0.02431 " pathEditMode="relative" rAng="0" ptsTypes="AA">
                                      <p:cBhvr>
                                        <p:cTn id="25" dur="500" fill="hold"/>
                                        <p:tgtEl>
                                          <p:spTgt spid="45"/>
                                        </p:tgtEl>
                                        <p:attrNameLst>
                                          <p:attrName>ppt_x</p:attrName>
                                          <p:attrName>ppt_y</p:attrName>
                                        </p:attrNameLst>
                                      </p:cBhvr>
                                      <p:rCtr x="59" y="12"/>
                                    </p:animMotion>
                                  </p:childTnLst>
                                </p:cTn>
                              </p:par>
                              <p:par>
                                <p:cTn id="26" presetID="10" presetClass="entr" presetSubtype="0"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useBgFill="1">
        <p:nvSpPr>
          <p:cNvPr id="31" name="Rectangle 30"/>
          <p:cNvSpPr/>
          <p:nvPr/>
        </p:nvSpPr>
        <p:spPr>
          <a:xfrm>
            <a:off x="1752600" y="762000"/>
            <a:ext cx="7391400" cy="1077218"/>
          </a:xfrm>
          <a:prstGeom prst="rect">
            <a:avLst/>
          </a:prstGeom>
        </p:spPr>
        <p:txBody>
          <a:bodyPr wrap="square">
            <a:spAutoFit/>
          </a:bodyPr>
          <a:lstStyle/>
          <a:p>
            <a:pPr>
              <a:buFont typeface="Arial" pitchFamily="34" charset="0"/>
              <a:buChar char="•"/>
            </a:pPr>
            <a:r>
              <a:rPr lang="en-US" sz="2800" b="1" dirty="0" smtClean="0"/>
              <a:t>  </a:t>
            </a:r>
            <a:r>
              <a:rPr lang="en-US" sz="3200" b="1" dirty="0" smtClean="0"/>
              <a:t>after Joseph Smith’s death, Mormons </a:t>
            </a:r>
          </a:p>
          <a:p>
            <a:r>
              <a:rPr lang="en-US" sz="3200" b="1" dirty="0" smtClean="0"/>
              <a:t>   select </a:t>
            </a:r>
            <a:r>
              <a:rPr lang="en-US" sz="3200" b="1" i="1" dirty="0" smtClean="0"/>
              <a:t>Quorum of 12 Apostles </a:t>
            </a:r>
            <a:r>
              <a:rPr lang="en-US" sz="3200" b="1" dirty="0" smtClean="0"/>
              <a:t>as leaders </a:t>
            </a:r>
          </a:p>
        </p:txBody>
      </p:sp>
      <p:sp useBgFill="1">
        <p:nvSpPr>
          <p:cNvPr id="33" name="Rectangle 32"/>
          <p:cNvSpPr/>
          <p:nvPr/>
        </p:nvSpPr>
        <p:spPr>
          <a:xfrm>
            <a:off x="1752600" y="1828800"/>
            <a:ext cx="7391400" cy="1077218"/>
          </a:xfrm>
          <a:prstGeom prst="rect">
            <a:avLst/>
          </a:prstGeom>
        </p:spPr>
        <p:txBody>
          <a:bodyPr wrap="square">
            <a:spAutoFit/>
          </a:bodyPr>
          <a:lstStyle/>
          <a:p>
            <a:pPr>
              <a:buFont typeface="Arial" pitchFamily="34" charset="0"/>
              <a:buChar char="•"/>
            </a:pPr>
            <a:r>
              <a:rPr lang="en-US" sz="3200" b="1" dirty="0" smtClean="0"/>
              <a:t> President of Quorum, Brigham Young,</a:t>
            </a:r>
          </a:p>
          <a:p>
            <a:r>
              <a:rPr lang="en-US" sz="3200" b="1" dirty="0" smtClean="0"/>
              <a:t>   becomes </a:t>
            </a:r>
            <a:r>
              <a:rPr lang="en-US" sz="3200" b="1" i="1" dirty="0" smtClean="0"/>
              <a:t>de facto </a:t>
            </a:r>
            <a:r>
              <a:rPr lang="en-US" sz="3200" b="1" dirty="0" smtClean="0"/>
              <a:t>head of Church</a:t>
            </a:r>
          </a:p>
        </p:txBody>
      </p:sp>
      <p:sp useBgFill="1">
        <p:nvSpPr>
          <p:cNvPr id="38" name="Rectangle 37"/>
          <p:cNvSpPr/>
          <p:nvPr/>
        </p:nvSpPr>
        <p:spPr>
          <a:xfrm>
            <a:off x="0" y="4520625"/>
            <a:ext cx="9144000" cy="1077218"/>
          </a:xfrm>
          <a:prstGeom prst="rect">
            <a:avLst/>
          </a:prstGeom>
        </p:spPr>
        <p:txBody>
          <a:bodyPr wrap="square">
            <a:spAutoFit/>
          </a:bodyPr>
          <a:lstStyle/>
          <a:p>
            <a:pPr>
              <a:buFont typeface="Arial" pitchFamily="34" charset="0"/>
              <a:buChar char="•"/>
            </a:pPr>
            <a:r>
              <a:rPr lang="en-US" sz="3200" b="1" dirty="0" smtClean="0"/>
              <a:t>  hostilities between Mormons and dissidents/town</a:t>
            </a:r>
          </a:p>
          <a:p>
            <a:r>
              <a:rPr lang="en-US" sz="3200" b="1" dirty="0" smtClean="0"/>
              <a:t>    people escalate; violence increases  </a:t>
            </a:r>
          </a:p>
        </p:txBody>
      </p:sp>
      <p:sp useBgFill="1">
        <p:nvSpPr>
          <p:cNvPr id="39" name="Rectangle 38"/>
          <p:cNvSpPr/>
          <p:nvPr/>
        </p:nvSpPr>
        <p:spPr>
          <a:xfrm>
            <a:off x="0" y="5587425"/>
            <a:ext cx="9144000" cy="584775"/>
          </a:xfrm>
          <a:prstGeom prst="rect">
            <a:avLst/>
          </a:prstGeom>
        </p:spPr>
        <p:txBody>
          <a:bodyPr wrap="square">
            <a:spAutoFit/>
          </a:bodyPr>
          <a:lstStyle/>
          <a:p>
            <a:pPr>
              <a:buFont typeface="Arial" pitchFamily="34" charset="0"/>
              <a:buChar char="•"/>
            </a:pPr>
            <a:r>
              <a:rPr lang="en-US" sz="3200" b="1" dirty="0" smtClean="0"/>
              <a:t> Mormons agree to abandon Nauvoo &amp; leave Illinois</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Why the persistent hostility to Mormons?</a:t>
            </a:r>
          </a:p>
        </p:txBody>
      </p:sp>
      <p:sp>
        <p:nvSpPr>
          <p:cNvPr id="48" name="5-Point Star 47"/>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10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10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49" presetClass="exit" presetSubtype="0" accel="100000" fill="hold" grpId="0" nodeType="clickEffect">
                                  <p:stCondLst>
                                    <p:cond delay="0"/>
                                  </p:stCondLst>
                                  <p:childTnLst>
                                    <p:anim calcmode="lin" valueType="num">
                                      <p:cBhvr>
                                        <p:cTn id="16" dur="1000"/>
                                        <p:tgtEl>
                                          <p:spTgt spid="37"/>
                                        </p:tgtEl>
                                        <p:attrNameLst>
                                          <p:attrName>ppt_w</p:attrName>
                                        </p:attrNameLst>
                                      </p:cBhvr>
                                      <p:tavLst>
                                        <p:tav tm="0">
                                          <p:val>
                                            <p:strVal val="ppt_w"/>
                                          </p:val>
                                        </p:tav>
                                        <p:tav tm="100000">
                                          <p:val>
                                            <p:fltVal val="0"/>
                                          </p:val>
                                        </p:tav>
                                      </p:tavLst>
                                    </p:anim>
                                    <p:anim calcmode="lin" valueType="num">
                                      <p:cBhvr>
                                        <p:cTn id="17" dur="1000"/>
                                        <p:tgtEl>
                                          <p:spTgt spid="37"/>
                                        </p:tgtEl>
                                        <p:attrNameLst>
                                          <p:attrName>ppt_h</p:attrName>
                                        </p:attrNameLst>
                                      </p:cBhvr>
                                      <p:tavLst>
                                        <p:tav tm="0">
                                          <p:val>
                                            <p:strVal val="ppt_h"/>
                                          </p:val>
                                        </p:tav>
                                        <p:tav tm="100000">
                                          <p:val>
                                            <p:fltVal val="0"/>
                                          </p:val>
                                        </p:tav>
                                      </p:tavLst>
                                    </p:anim>
                                    <p:anim calcmode="lin" valueType="num">
                                      <p:cBhvr>
                                        <p:cTn id="18" dur="1000"/>
                                        <p:tgtEl>
                                          <p:spTgt spid="37"/>
                                        </p:tgtEl>
                                        <p:attrNameLst>
                                          <p:attrName>style.rotation</p:attrName>
                                        </p:attrNameLst>
                                      </p:cBhvr>
                                      <p:tavLst>
                                        <p:tav tm="0">
                                          <p:val>
                                            <p:fltVal val="0"/>
                                          </p:val>
                                        </p:tav>
                                        <p:tav tm="100000">
                                          <p:val>
                                            <p:fltVal val="360"/>
                                          </p:val>
                                        </p:tav>
                                      </p:tavLst>
                                    </p:anim>
                                    <p:animEffect transition="out" filter="fade">
                                      <p:cBhvr>
                                        <p:cTn id="19" dur="1000"/>
                                        <p:tgtEl>
                                          <p:spTgt spid="37"/>
                                        </p:tgtEl>
                                      </p:cBhvr>
                                    </p:animEffect>
                                    <p:set>
                                      <p:cBhvr>
                                        <p:cTn id="20" dur="1" fill="hold">
                                          <p:stCondLst>
                                            <p:cond delay="999"/>
                                          </p:stCondLst>
                                        </p:cTn>
                                        <p:tgtEl>
                                          <p:spTgt spid="37"/>
                                        </p:tgtEl>
                                        <p:attrNameLst>
                                          <p:attrName>style.visibility</p:attrName>
                                        </p:attrNameLst>
                                      </p:cBhvr>
                                      <p:to>
                                        <p:strVal val="hidden"/>
                                      </p:to>
                                    </p:set>
                                  </p:childTnLst>
                                </p:cTn>
                              </p:par>
                              <p:par>
                                <p:cTn id="21" presetID="49" presetClass="entr" presetSubtype="0" decel="10000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p:cTn id="23" dur="1000" fill="hold"/>
                                        <p:tgtEl>
                                          <p:spTgt spid="40"/>
                                        </p:tgtEl>
                                        <p:attrNameLst>
                                          <p:attrName>ppt_w</p:attrName>
                                        </p:attrNameLst>
                                      </p:cBhvr>
                                      <p:tavLst>
                                        <p:tav tm="0">
                                          <p:val>
                                            <p:fltVal val="0"/>
                                          </p:val>
                                        </p:tav>
                                        <p:tav tm="100000">
                                          <p:val>
                                            <p:strVal val="#ppt_w"/>
                                          </p:val>
                                        </p:tav>
                                      </p:tavLst>
                                    </p:anim>
                                    <p:anim calcmode="lin" valueType="num">
                                      <p:cBhvr>
                                        <p:cTn id="24" dur="1000" fill="hold"/>
                                        <p:tgtEl>
                                          <p:spTgt spid="40"/>
                                        </p:tgtEl>
                                        <p:attrNameLst>
                                          <p:attrName>ppt_h</p:attrName>
                                        </p:attrNameLst>
                                      </p:cBhvr>
                                      <p:tavLst>
                                        <p:tav tm="0">
                                          <p:val>
                                            <p:fltVal val="0"/>
                                          </p:val>
                                        </p:tav>
                                        <p:tav tm="100000">
                                          <p:val>
                                            <p:strVal val="#ppt_h"/>
                                          </p:val>
                                        </p:tav>
                                      </p:tavLst>
                                    </p:anim>
                                    <p:anim calcmode="lin" valueType="num">
                                      <p:cBhvr>
                                        <p:cTn id="25" dur="1000" fill="hold"/>
                                        <p:tgtEl>
                                          <p:spTgt spid="40"/>
                                        </p:tgtEl>
                                        <p:attrNameLst>
                                          <p:attrName>style.rotation</p:attrName>
                                        </p:attrNameLst>
                                      </p:cBhvr>
                                      <p:tavLst>
                                        <p:tav tm="0">
                                          <p:val>
                                            <p:fltVal val="360"/>
                                          </p:val>
                                        </p:tav>
                                        <p:tav tm="100000">
                                          <p:val>
                                            <p:fltVal val="0"/>
                                          </p:val>
                                        </p:tav>
                                      </p:tavLst>
                                    </p:anim>
                                    <p:animEffect transition="in" filter="fade">
                                      <p:cBhvr>
                                        <p:cTn id="26" dur="1000"/>
                                        <p:tgtEl>
                                          <p:spTgt spid="40"/>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1000"/>
                                        <p:tgtEl>
                                          <p:spTgt spid="39"/>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0" fill="hold" grpId="0" nodeType="clickEffect">
                                  <p:stCondLst>
                                    <p:cond delay="0"/>
                                  </p:stCondLst>
                                  <p:childTnLst>
                                    <p:set>
                                      <p:cBhvr>
                                        <p:cTn id="39" dur="1" fill="hold">
                                          <p:stCondLst>
                                            <p:cond delay="0"/>
                                          </p:stCondLst>
                                        </p:cTn>
                                        <p:tgtEl>
                                          <p:spTgt spid="41"/>
                                        </p:tgtEl>
                                        <p:attrNameLst>
                                          <p:attrName>style.visibility</p:attrName>
                                        </p:attrNameLst>
                                      </p:cBhvr>
                                      <p:to>
                                        <p:strVal val="visible"/>
                                      </p:to>
                                    </p:set>
                                    <p:anim calcmode="lin" valueType="num">
                                      <p:cBhvr>
                                        <p:cTn id="40" dur="1000" fill="hold"/>
                                        <p:tgtEl>
                                          <p:spTgt spid="41"/>
                                        </p:tgtEl>
                                        <p:attrNameLst>
                                          <p:attrName>ppt_w</p:attrName>
                                        </p:attrNameLst>
                                      </p:cBhvr>
                                      <p:tavLst>
                                        <p:tav tm="0">
                                          <p:val>
                                            <p:fltVal val="0"/>
                                          </p:val>
                                        </p:tav>
                                        <p:tav tm="100000">
                                          <p:val>
                                            <p:strVal val="#ppt_w"/>
                                          </p:val>
                                        </p:tav>
                                      </p:tavLst>
                                    </p:anim>
                                    <p:anim calcmode="lin" valueType="num">
                                      <p:cBhvr>
                                        <p:cTn id="41" dur="1000" fill="hold"/>
                                        <p:tgtEl>
                                          <p:spTgt spid="41"/>
                                        </p:tgtEl>
                                        <p:attrNameLst>
                                          <p:attrName>ppt_h</p:attrName>
                                        </p:attrNameLst>
                                      </p:cBhvr>
                                      <p:tavLst>
                                        <p:tav tm="0">
                                          <p:val>
                                            <p:fltVal val="0"/>
                                          </p:val>
                                        </p:tav>
                                        <p:tav tm="100000">
                                          <p:val>
                                            <p:strVal val="#ppt_h"/>
                                          </p:val>
                                        </p:tav>
                                      </p:tavLst>
                                    </p:anim>
                                    <p:animEffect transition="in" filter="fade">
                                      <p:cBhvr>
                                        <p:cTn id="42" dur="1000"/>
                                        <p:tgtEl>
                                          <p:spTgt spid="4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1000"/>
                                        <p:tgtEl>
                                          <p:spTgt spid="31"/>
                                        </p:tgtEl>
                                      </p:cBhvr>
                                    </p:animEffect>
                                    <p:set>
                                      <p:cBhvr>
                                        <p:cTn id="47" dur="1" fill="hold">
                                          <p:stCondLst>
                                            <p:cond delay="999"/>
                                          </p:stCondLst>
                                        </p:cTn>
                                        <p:tgtEl>
                                          <p:spTgt spid="31"/>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1000"/>
                                        <p:tgtEl>
                                          <p:spTgt spid="33"/>
                                        </p:tgtEl>
                                      </p:cBhvr>
                                    </p:animEffect>
                                    <p:set>
                                      <p:cBhvr>
                                        <p:cTn id="50" dur="1" fill="hold">
                                          <p:stCondLst>
                                            <p:cond delay="999"/>
                                          </p:stCondLst>
                                        </p:cTn>
                                        <p:tgtEl>
                                          <p:spTgt spid="33"/>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38"/>
                                        </p:tgtEl>
                                      </p:cBhvr>
                                    </p:animEffect>
                                    <p:set>
                                      <p:cBhvr>
                                        <p:cTn id="53" dur="1" fill="hold">
                                          <p:stCondLst>
                                            <p:cond delay="999"/>
                                          </p:stCondLst>
                                        </p:cTn>
                                        <p:tgtEl>
                                          <p:spTgt spid="38"/>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39"/>
                                        </p:tgtEl>
                                      </p:cBhvr>
                                    </p:animEffect>
                                    <p:set>
                                      <p:cBhvr>
                                        <p:cTn id="56" dur="1" fill="hold">
                                          <p:stCondLst>
                                            <p:cond delay="999"/>
                                          </p:stCondLst>
                                        </p:cTn>
                                        <p:tgtEl>
                                          <p:spTgt spid="39"/>
                                        </p:tgtEl>
                                        <p:attrNameLst>
                                          <p:attrName>style.visibility</p:attrName>
                                        </p:attrNameLst>
                                      </p:cBhvr>
                                      <p:to>
                                        <p:strVal val="hidden"/>
                                      </p:to>
                                    </p:set>
                                  </p:childTnLst>
                                </p:cTn>
                              </p:par>
                              <p:par>
                                <p:cTn id="57" presetID="10" presetClass="exit" presetSubtype="0" fill="hold" nodeType="withEffect">
                                  <p:stCondLst>
                                    <p:cond delay="0"/>
                                  </p:stCondLst>
                                  <p:childTnLst>
                                    <p:animEffect transition="out" filter="fade">
                                      <p:cBhvr>
                                        <p:cTn id="58" dur="1000"/>
                                        <p:tgtEl>
                                          <p:spTgt spid="36"/>
                                        </p:tgtEl>
                                      </p:cBhvr>
                                    </p:animEffect>
                                    <p:set>
                                      <p:cBhvr>
                                        <p:cTn id="59" dur="1" fill="hold">
                                          <p:stCondLst>
                                            <p:cond delay="9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1" grpId="0" animBg="1"/>
      <p:bldP spid="31" grpId="1" animBg="1"/>
      <p:bldP spid="33" grpId="0" animBg="1"/>
      <p:bldP spid="33" grpId="1" animBg="1"/>
      <p:bldP spid="38" grpId="0" animBg="1"/>
      <p:bldP spid="38" grpId="1" animBg="1"/>
      <p:bldP spid="39" grpId="0" animBg="1"/>
      <p:bldP spid="39" grpId="1" animBg="1"/>
      <p:bldP spid="40" grpId="0" animBg="1"/>
      <p:bldP spid="4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 y="0"/>
            <a:ext cx="9144005" cy="6858000"/>
            <a:chOff x="-5" y="-403412"/>
            <a:chExt cx="9144005" cy="7261411"/>
          </a:xfrm>
        </p:grpSpPr>
        <p:pic>
          <p:nvPicPr>
            <p:cNvPr id="4" name="Picture 4" descr="My Oregon Trail past: Ancestors on the move"/>
            <p:cNvPicPr>
              <a:picLocks noChangeAspect="1" noChangeArrowheads="1"/>
            </p:cNvPicPr>
            <p:nvPr/>
          </p:nvPicPr>
          <p:blipFill>
            <a:blip r:embed="rId2" cstate="print"/>
            <a:srcRect l="4468" t="-1887" r="12713"/>
            <a:stretch>
              <a:fillRect/>
            </a:stretch>
          </p:blipFill>
          <p:spPr bwMode="auto">
            <a:xfrm flipH="1">
              <a:off x="-5" y="1017607"/>
              <a:ext cx="9144000" cy="5840392"/>
            </a:xfrm>
            <a:prstGeom prst="rect">
              <a:avLst/>
            </a:prstGeom>
            <a:noFill/>
          </p:spPr>
        </p:pic>
        <p:sp>
          <p:nvSpPr>
            <p:cNvPr id="5" name="Rectangle 4"/>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a:off x="0" y="1"/>
            <a:ext cx="9144000" cy="6890772"/>
            <a:chOff x="0" y="1"/>
            <a:chExt cx="9144000" cy="6890772"/>
          </a:xfrm>
        </p:grpSpPr>
        <p:pic>
          <p:nvPicPr>
            <p:cNvPr id="2" name="Picture 11"/>
            <p:cNvPicPr>
              <a:picLocks noChangeAspect="1" noChangeArrowheads="1"/>
            </p:cNvPicPr>
            <p:nvPr/>
          </p:nvPicPr>
          <p:blipFill>
            <a:blip r:embed="rId3"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9" name="Picture 11"/>
            <p:cNvPicPr>
              <a:picLocks noChangeAspect="1" noChangeArrowheads="1"/>
            </p:cNvPicPr>
            <p:nvPr/>
          </p:nvPicPr>
          <p:blipFill>
            <a:blip r:embed="rId3" cstate="print"/>
            <a:srcRect t="3941" r="4544" b="87654"/>
            <a:stretch>
              <a:fillRect/>
            </a:stretch>
          </p:blipFill>
          <p:spPr bwMode="auto">
            <a:xfrm flipV="1">
              <a:off x="0" y="1"/>
              <a:ext cx="9144000" cy="906843"/>
            </a:xfrm>
            <a:prstGeom prst="rect">
              <a:avLst/>
            </a:prstGeom>
            <a:noFill/>
            <a:ln w="9525">
              <a:noFill/>
              <a:miter lim="800000"/>
              <a:headEnd/>
              <a:tailEnd/>
            </a:ln>
            <a:effectLst/>
          </p:spPr>
        </p:pic>
      </p:grpSp>
      <p:sp>
        <p:nvSpPr>
          <p:cNvPr id="12"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3" name="Rectangle 12"/>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4"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par>
                                <p:cTn id="8" presetID="10" presetClass="entr" presetSubtype="0" fill="hold" nodeType="withEffect">
                                  <p:stCondLst>
                                    <p:cond delay="5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881271"/>
          </a:xfrm>
          <a:prstGeom prst="rect">
            <a:avLst/>
          </a:prstGeom>
        </p:spPr>
        <p:txBody>
          <a:bodyPr wrap="square">
            <a:spAutoFit/>
          </a:bodyPr>
          <a:lstStyle/>
          <a:p>
            <a:r>
              <a:rPr lang="en-US" dirty="0" smtClean="0">
                <a:hlinkClick r:id="rId2"/>
              </a:rPr>
              <a:t>https://en.wikipedia.org/wiki/Brigham_Young</a:t>
            </a:r>
            <a:endParaRPr lang="en-US" dirty="0" smtClean="0"/>
          </a:p>
          <a:p>
            <a:r>
              <a:rPr lang="en-US" dirty="0" smtClean="0"/>
              <a:t>	 In 1844, while in jail awaiting trial for treason charges, Joseph Smith, president of the church, was killed by an armed mob. Several claimants to the role of church president emerged during the succession crisis that ensued. Before a large meeting convened to discuss the succession in Nauvoo, Illinois, Sidney </a:t>
            </a:r>
            <a:r>
              <a:rPr lang="en-US" dirty="0" err="1" smtClean="0"/>
              <a:t>Rigdon</a:t>
            </a:r>
            <a:r>
              <a:rPr lang="en-US" dirty="0" smtClean="0"/>
              <a:t>, the senior surviving member of the church's First Presidency, argued there could be no successor to the deceased prophet and that he should be made the "Protector" of the church.</a:t>
            </a:r>
            <a:r>
              <a:rPr lang="en-US" baseline="30000" dirty="0" smtClean="0"/>
              <a:t> </a:t>
            </a:r>
            <a:r>
              <a:rPr lang="en-US" dirty="0" smtClean="0"/>
              <a:t> Young opposed this reasoning and motion. Smith had earlier recorded a revelation which stated the Quorum of the Twelve Apostles was "equal in authority and power" to the First Presidency, so Young claimed that the leadership of the church fell to the Twelve Apostles.</a:t>
            </a:r>
            <a:r>
              <a:rPr lang="en-US" baseline="30000" dirty="0" smtClean="0"/>
              <a:t> </a:t>
            </a:r>
            <a:r>
              <a:rPr lang="en-US" dirty="0" smtClean="0"/>
              <a:t> The majority in attendance were persuaded that the Quorum of the Twelve Apostles was to lead the church with Young as the Quorum's president. Many of Young's followers would later reminisce that while Young spoke to the congregation, he looked or sounded exactly like Smith, which they attributed to the power of God.</a:t>
            </a:r>
            <a:r>
              <a:rPr lang="en-US" baseline="30000" dirty="0" smtClean="0"/>
              <a:t> </a:t>
            </a:r>
            <a:r>
              <a:rPr lang="en-US" dirty="0" smtClean="0"/>
              <a:t> Young was ordained President of the Church in December 1847, three and a half years after Smith's death.  </a:t>
            </a:r>
            <a:r>
              <a:rPr lang="en-US" dirty="0" err="1" smtClean="0"/>
              <a:t>Rigdon</a:t>
            </a:r>
            <a:r>
              <a:rPr lang="en-US" dirty="0" smtClean="0"/>
              <a:t> became the president of a separate church organization based in Pittsburgh, Pennsylvania, and other potential successors emerged to lead what became other denominations of the movement.</a:t>
            </a:r>
          </a:p>
          <a:p>
            <a:r>
              <a:rPr lang="en-US" dirty="0" smtClean="0"/>
              <a:t>	 Repeated conflict led Young to relocate his group of Latter-day Saints to the Salt Lake Valley, which was then part of Mexico. Young organized the journey that would take the Mormon pioneers to Winter Quarters, Nebraska, in 1846, then to the Salt Lake Valley.  By the time Young arrived at the final destination, it had come under American control as a result of war with Mexico, although U.S. sovereignty would not be confirmed until 1848. Young arrived in the Salt Lake Valley on July 24, 1847, a date now recognized as Pioneer Day in Utah. Young's expedition was one of the largest and one of the best organized westward treks.</a:t>
            </a:r>
            <a:r>
              <a:rPr lang="en-US" baseline="30000" dirty="0" smtClean="0"/>
              <a:t> </a:t>
            </a:r>
            <a:r>
              <a:rPr lang="en-US" dirty="0" smtClean="0"/>
              <a:t> On August 22, 29 days after arriving in the Salt Lake Valley, Young organized the Mormon Tabernacle Choir.</a:t>
            </a:r>
          </a:p>
          <a:p>
            <a:r>
              <a:rPr lang="en-US" dirty="0" smtClean="0"/>
              <a:t>After three years of leading the church as the President of the Quorum of the Twelve Apostles, Young reorganized a new First Presidency and was declared president of the church on December 27, 1847.</a:t>
            </a:r>
          </a:p>
          <a:p>
            <a:r>
              <a:rPr lang="en-US" dirty="0" smtClean="0"/>
              <a:t>	Shortly after the arrival of Young's pioneers, the new Mormon colonies were incorporated into the United States through the Mexican Cession. Young petitioned the U.S. Congress to create the State of Deseret. The Compromise of 1850 instead carved out Utah Territory and Young was installed as governor. As governor and church president, Young directed both religious and economic matters. He encouraged independence and self-sufficiency. Many cities and towns in Utah, and some in neighboring states, were founded under Young's direction. Young's leadership style has been viewed as autocratic.</a:t>
            </a:r>
            <a:r>
              <a:rPr lang="en-US" baseline="30000" dirty="0" smtClean="0"/>
              <a:t> </a:t>
            </a:r>
            <a:r>
              <a:rPr lang="en-US" dirty="0" smtClean="0"/>
              <a:t> When federal officials received reports of widespread and systematic obstruction of federal officials in Utah (most notably judges), U.S. President James Buchanan decided to install a non-Mormon governor. Buchanan accepted the reports of the judges without any further investigation, and the new non-sectarian governor was accompanied by troops sent to garrison forts in the new territory. When Young received word that federal troops were headed to Utah with his replacement, he called out his militia to ambush the federal force. During the defense of Utah, now called the Utah War, Young held the U.S. Army at bay for a winter by taking their cattle and burning supply wagons. The Mormon forces were largely successful thanks to Lot Smith. Young eventually relented and agreed to step down as governor. He later received a pardon from Buchanan. Relations between Young and future governors and U.S. Presidents were mixed.</a:t>
            </a:r>
          </a:p>
          <a:p>
            <a:r>
              <a:rPr lang="en-US" dirty="0" smtClean="0"/>
              <a:t>	 As colonizer and founder of Salt Lake City, Young was appointed the territory's first governor and superintendent of American Indian affairs by President Millard Fillmore on February 3, 1851.</a:t>
            </a:r>
            <a:r>
              <a:rPr lang="en-US" baseline="30000" dirty="0" smtClean="0"/>
              <a:t> </a:t>
            </a:r>
            <a:r>
              <a:rPr lang="en-US" dirty="0" smtClean="0"/>
              <a:t> During his time as prophet, Young directed the establishment of settlements throughout present-day Utah, Idaho, Arizona, Nevada, California and parts of southern Colorado and northern Mexico. Under his direction, the Mormons built roads and bridges, forts, irrigation projects; established public welfare; organized a militia; issued an extermination order against the Timpanogos and after a series of wars eventually made peace with the Native Americans. Young was also one of the first to subscribe to Union Pacific stock, for the construction of the First Transcontinental Railroad. Young organized the first legislature and established </a:t>
            </a:r>
          </a:p>
          <a:p>
            <a:r>
              <a:rPr lang="en-US" dirty="0" smtClean="0"/>
              <a:t>Fillmore as the territory's first capital.</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useBgFill="1">
        <p:nvSpPr>
          <p:cNvPr id="33" name="Rectangle 32"/>
          <p:cNvSpPr/>
          <p:nvPr/>
        </p:nvSpPr>
        <p:spPr>
          <a:xfrm>
            <a:off x="0" y="4114800"/>
            <a:ext cx="9144000" cy="584775"/>
          </a:xfrm>
          <a:prstGeom prst="rect">
            <a:avLst/>
          </a:prstGeom>
        </p:spPr>
        <p:txBody>
          <a:bodyPr wrap="square">
            <a:spAutoFit/>
          </a:bodyPr>
          <a:lstStyle/>
          <a:p>
            <a:r>
              <a:rPr lang="en-US" sz="3200" b="1" dirty="0" smtClean="0"/>
              <a:t>	- endorsement of polygamy</a:t>
            </a:r>
          </a:p>
        </p:txBody>
      </p:sp>
      <p:sp useBgFill="1">
        <p:nvSpPr>
          <p:cNvPr id="38" name="Rectangle 37"/>
          <p:cNvSpPr/>
          <p:nvPr/>
        </p:nvSpPr>
        <p:spPr>
          <a:xfrm>
            <a:off x="0" y="4648200"/>
            <a:ext cx="9144000" cy="1569660"/>
          </a:xfrm>
          <a:prstGeom prst="rect">
            <a:avLst/>
          </a:prstGeom>
        </p:spPr>
        <p:txBody>
          <a:bodyPr wrap="square">
            <a:spAutoFit/>
          </a:bodyPr>
          <a:lstStyle/>
          <a:p>
            <a:r>
              <a:rPr lang="en-US" sz="3200" b="1" dirty="0" smtClean="0"/>
              <a:t>	-  ‘clannishness’ and secrecy</a:t>
            </a:r>
          </a:p>
          <a:p>
            <a:r>
              <a:rPr lang="en-US" sz="3200" b="1" dirty="0" smtClean="0"/>
              <a:t>	 	-  voting in blocs in local/state elections</a:t>
            </a:r>
          </a:p>
          <a:p>
            <a:r>
              <a:rPr lang="en-US" sz="3200" b="1" dirty="0" smtClean="0"/>
              <a:t>		-  consolidation of economic benefits </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Why the persistent hostility to Mormons?</a:t>
            </a:r>
          </a:p>
        </p:txBody>
      </p:sp>
      <p:sp useBgFill="1">
        <p:nvSpPr>
          <p:cNvPr id="42" name="Rectangle 41"/>
          <p:cNvSpPr/>
          <p:nvPr/>
        </p:nvSpPr>
        <p:spPr>
          <a:xfrm>
            <a:off x="0" y="3581400"/>
            <a:ext cx="9144000" cy="584775"/>
          </a:xfrm>
          <a:prstGeom prst="rect">
            <a:avLst/>
          </a:prstGeom>
        </p:spPr>
        <p:txBody>
          <a:bodyPr wrap="square">
            <a:spAutoFit/>
          </a:bodyPr>
          <a:lstStyle/>
          <a:p>
            <a:r>
              <a:rPr lang="en-US" sz="3200" b="1" dirty="0" smtClean="0"/>
              <a:t>	- claim revelations directly from God</a:t>
            </a:r>
          </a:p>
        </p:txBody>
      </p:sp>
      <p:sp useBgFill="1">
        <p:nvSpPr>
          <p:cNvPr id="43" name="Rectangle 42"/>
          <p:cNvSpPr/>
          <p:nvPr/>
        </p:nvSpPr>
        <p:spPr>
          <a:xfrm rot="21020703">
            <a:off x="299079" y="1698647"/>
            <a:ext cx="8617993"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Non-Mormon suspicion &amp; resentment!</a:t>
            </a:r>
          </a:p>
        </p:txBody>
      </p:sp>
      <p:sp useBgFill="1">
        <p:nvSpPr>
          <p:cNvPr id="44" name="Rectangle 43"/>
          <p:cNvSpPr/>
          <p:nvPr/>
        </p:nvSpPr>
        <p:spPr>
          <a:xfrm>
            <a:off x="0" y="6150114"/>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p:nvSpPr>
          <p:cNvPr id="45" name="5-Point Star 44"/>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31" name="Rectangle 30"/>
          <p:cNvSpPr/>
          <p:nvPr/>
        </p:nvSpPr>
        <p:spPr>
          <a:xfrm>
            <a:off x="0" y="3048000"/>
            <a:ext cx="9144000" cy="584775"/>
          </a:xfrm>
          <a:prstGeom prst="rect">
            <a:avLst/>
          </a:prstGeom>
        </p:spPr>
        <p:txBody>
          <a:bodyPr wrap="square">
            <a:spAutoFit/>
          </a:bodyPr>
          <a:lstStyle/>
          <a:p>
            <a:r>
              <a:rPr lang="en-US" sz="3200" b="1" dirty="0" smtClean="0"/>
              <a:t>	- modern-day prophets, ‘called by God’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1000" fill="hold"/>
                                        <p:tgtEl>
                                          <p:spTgt spid="43"/>
                                        </p:tgtEl>
                                        <p:attrNameLst>
                                          <p:attrName>ppt_w</p:attrName>
                                        </p:attrNameLst>
                                      </p:cBhvr>
                                      <p:tavLst>
                                        <p:tav tm="0">
                                          <p:val>
                                            <p:fltVal val="0"/>
                                          </p:val>
                                        </p:tav>
                                        <p:tav tm="100000">
                                          <p:val>
                                            <p:strVal val="#ppt_w"/>
                                          </p:val>
                                        </p:tav>
                                      </p:tavLst>
                                    </p:anim>
                                    <p:anim calcmode="lin" valueType="num">
                                      <p:cBhvr>
                                        <p:cTn id="8" dur="1000" fill="hold"/>
                                        <p:tgtEl>
                                          <p:spTgt spid="43"/>
                                        </p:tgtEl>
                                        <p:attrNameLst>
                                          <p:attrName>ppt_h</p:attrName>
                                        </p:attrNameLst>
                                      </p:cBhvr>
                                      <p:tavLst>
                                        <p:tav tm="0">
                                          <p:val>
                                            <p:fltVal val="0"/>
                                          </p:val>
                                        </p:tav>
                                        <p:tav tm="100000">
                                          <p:val>
                                            <p:strVal val="#ppt_h"/>
                                          </p:val>
                                        </p:tav>
                                      </p:tavLst>
                                    </p:anim>
                                    <p:animEffect transition="in" filter="fade">
                                      <p:cBhvr>
                                        <p:cTn id="9" dur="1000"/>
                                        <p:tgtEl>
                                          <p:spTgt spid="4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1000"/>
                                        <p:tgtEl>
                                          <p:spTgt spid="4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1000"/>
                                        <p:tgtEl>
                                          <p:spTgt spid="3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8">
                                            <p:bg/>
                                          </p:spTgt>
                                        </p:tgtEl>
                                        <p:attrNameLst>
                                          <p:attrName>style.visibility</p:attrName>
                                        </p:attrNameLst>
                                      </p:cBhvr>
                                      <p:to>
                                        <p:strVal val="visible"/>
                                      </p:to>
                                    </p:set>
                                    <p:animEffect transition="in" filter="fade">
                                      <p:cBhvr>
                                        <p:cTn id="29" dur="1000"/>
                                        <p:tgtEl>
                                          <p:spTgt spid="38">
                                            <p:bg/>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animEffect transition="in" filter="fade">
                                      <p:cBhvr>
                                        <p:cTn id="32" dur="1000"/>
                                        <p:tgtEl>
                                          <p:spTgt spid="3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8">
                                            <p:txEl>
                                              <p:pRg st="1" end="1"/>
                                            </p:txEl>
                                          </p:spTgt>
                                        </p:tgtEl>
                                        <p:attrNameLst>
                                          <p:attrName>style.visibility</p:attrName>
                                        </p:attrNameLst>
                                      </p:cBhvr>
                                      <p:to>
                                        <p:strVal val="visible"/>
                                      </p:to>
                                    </p:set>
                                    <p:animEffect transition="in" filter="fade">
                                      <p:cBhvr>
                                        <p:cTn id="37" dur="1000"/>
                                        <p:tgtEl>
                                          <p:spTgt spid="38">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8">
                                            <p:txEl>
                                              <p:pRg st="2" end="2"/>
                                            </p:txEl>
                                          </p:spTgt>
                                        </p:tgtEl>
                                        <p:attrNameLst>
                                          <p:attrName>style.visibility</p:attrName>
                                        </p:attrNameLst>
                                      </p:cBhvr>
                                      <p:to>
                                        <p:strVal val="visible"/>
                                      </p:to>
                                    </p:set>
                                    <p:animEffect transition="in" filter="fade">
                                      <p:cBhvr>
                                        <p:cTn id="42" dur="1000"/>
                                        <p:tgtEl>
                                          <p:spTgt spid="38">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1000"/>
                                        <p:tgtEl>
                                          <p:spTgt spid="31"/>
                                        </p:tgtEl>
                                      </p:cBhvr>
                                    </p:animEffect>
                                    <p:set>
                                      <p:cBhvr>
                                        <p:cTn id="47" dur="1" fill="hold">
                                          <p:stCondLst>
                                            <p:cond delay="999"/>
                                          </p:stCondLst>
                                        </p:cTn>
                                        <p:tgtEl>
                                          <p:spTgt spid="31"/>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1000"/>
                                        <p:tgtEl>
                                          <p:spTgt spid="33"/>
                                        </p:tgtEl>
                                      </p:cBhvr>
                                    </p:animEffect>
                                    <p:set>
                                      <p:cBhvr>
                                        <p:cTn id="50" dur="1" fill="hold">
                                          <p:stCondLst>
                                            <p:cond delay="999"/>
                                          </p:stCondLst>
                                        </p:cTn>
                                        <p:tgtEl>
                                          <p:spTgt spid="33"/>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38">
                                            <p:txEl>
                                              <p:pRg st="0" end="0"/>
                                            </p:txEl>
                                          </p:spTgt>
                                        </p:tgtEl>
                                      </p:cBhvr>
                                    </p:animEffect>
                                    <p:set>
                                      <p:cBhvr>
                                        <p:cTn id="53" dur="1" fill="hold">
                                          <p:stCondLst>
                                            <p:cond delay="999"/>
                                          </p:stCondLst>
                                        </p:cTn>
                                        <p:tgtEl>
                                          <p:spTgt spid="38">
                                            <p:txEl>
                                              <p:pRg st="0" end="0"/>
                                            </p:txEl>
                                          </p:spTgt>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38">
                                            <p:txEl>
                                              <p:pRg st="1" end="1"/>
                                            </p:txEl>
                                          </p:spTgt>
                                        </p:tgtEl>
                                      </p:cBhvr>
                                    </p:animEffect>
                                    <p:set>
                                      <p:cBhvr>
                                        <p:cTn id="56" dur="1" fill="hold">
                                          <p:stCondLst>
                                            <p:cond delay="999"/>
                                          </p:stCondLst>
                                        </p:cTn>
                                        <p:tgtEl>
                                          <p:spTgt spid="38">
                                            <p:txEl>
                                              <p:pRg st="1" end="1"/>
                                            </p:txEl>
                                          </p:spTgt>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38">
                                            <p:txEl>
                                              <p:pRg st="2" end="2"/>
                                            </p:txEl>
                                          </p:spTgt>
                                        </p:tgtEl>
                                      </p:cBhvr>
                                    </p:animEffect>
                                    <p:set>
                                      <p:cBhvr>
                                        <p:cTn id="59" dur="1" fill="hold">
                                          <p:stCondLst>
                                            <p:cond delay="999"/>
                                          </p:stCondLst>
                                        </p:cTn>
                                        <p:tgtEl>
                                          <p:spTgt spid="38">
                                            <p:txEl>
                                              <p:pRg st="2" end="2"/>
                                            </p:txEl>
                                          </p:spTgt>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38">
                                            <p:bg/>
                                          </p:spTgt>
                                        </p:tgtEl>
                                      </p:cBhvr>
                                    </p:animEffect>
                                    <p:set>
                                      <p:cBhvr>
                                        <p:cTn id="62" dur="1" fill="hold">
                                          <p:stCondLst>
                                            <p:cond delay="999"/>
                                          </p:stCondLst>
                                        </p:cTn>
                                        <p:tgtEl>
                                          <p:spTgt spid="38">
                                            <p:bg/>
                                          </p:spTgt>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42"/>
                                        </p:tgtEl>
                                      </p:cBhvr>
                                    </p:animEffect>
                                    <p:set>
                                      <p:cBhvr>
                                        <p:cTn id="65" dur="1" fill="hold">
                                          <p:stCondLst>
                                            <p:cond delay="999"/>
                                          </p:stCondLst>
                                        </p:cTn>
                                        <p:tgtEl>
                                          <p:spTgt spid="42"/>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1000"/>
                                        <p:tgtEl>
                                          <p:spTgt spid="43"/>
                                        </p:tgtEl>
                                      </p:cBhvr>
                                    </p:animEffect>
                                    <p:set>
                                      <p:cBhvr>
                                        <p:cTn id="68" dur="1" fill="hold">
                                          <p:stCondLst>
                                            <p:cond delay="999"/>
                                          </p:stCondLst>
                                        </p:cTn>
                                        <p:tgtEl>
                                          <p:spTgt spid="43"/>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41"/>
                                        </p:tgtEl>
                                      </p:cBhvr>
                                    </p:animEffect>
                                    <p:set>
                                      <p:cBhvr>
                                        <p:cTn id="71" dur="1" fill="hold">
                                          <p:stCondLst>
                                            <p:cond delay="999"/>
                                          </p:stCondLst>
                                        </p:cTn>
                                        <p:tgtEl>
                                          <p:spTgt spid="41"/>
                                        </p:tgtEl>
                                        <p:attrNameLst>
                                          <p:attrName>style.visibility</p:attrName>
                                        </p:attrNameLst>
                                      </p:cBhvr>
                                      <p:to>
                                        <p:strVal val="hidden"/>
                                      </p:to>
                                    </p:set>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1000"/>
                                        <p:tgtEl>
                                          <p:spTgt spid="36"/>
                                        </p:tgtEl>
                                      </p:cBhvr>
                                    </p:animEffect>
                                  </p:childTnLst>
                                </p:cTn>
                              </p:par>
                              <p:par>
                                <p:cTn id="76" presetID="53" presetClass="entr" presetSubtype="0"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1000" fill="hold"/>
                                        <p:tgtEl>
                                          <p:spTgt spid="44"/>
                                        </p:tgtEl>
                                        <p:attrNameLst>
                                          <p:attrName>ppt_w</p:attrName>
                                        </p:attrNameLst>
                                      </p:cBhvr>
                                      <p:tavLst>
                                        <p:tav tm="0">
                                          <p:val>
                                            <p:fltVal val="0"/>
                                          </p:val>
                                        </p:tav>
                                        <p:tav tm="100000">
                                          <p:val>
                                            <p:strVal val="#ppt_w"/>
                                          </p:val>
                                        </p:tav>
                                      </p:tavLst>
                                    </p:anim>
                                    <p:anim calcmode="lin" valueType="num">
                                      <p:cBhvr>
                                        <p:cTn id="79" dur="1000" fill="hold"/>
                                        <p:tgtEl>
                                          <p:spTgt spid="44"/>
                                        </p:tgtEl>
                                        <p:attrNameLst>
                                          <p:attrName>ppt_h</p:attrName>
                                        </p:attrNameLst>
                                      </p:cBhvr>
                                      <p:tavLst>
                                        <p:tav tm="0">
                                          <p:val>
                                            <p:fltVal val="0"/>
                                          </p:val>
                                        </p:tav>
                                        <p:tav tm="100000">
                                          <p:val>
                                            <p:strVal val="#ppt_h"/>
                                          </p:val>
                                        </p:tav>
                                      </p:tavLst>
                                    </p:anim>
                                    <p:animEffect transition="in" filter="fade">
                                      <p:cBhvr>
                                        <p:cTn id="80"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38" grpId="0" uiExpand="1" build="allAtOnce" animBg="1"/>
      <p:bldP spid="38" grpId="1" build="allAtOnce" animBg="1"/>
      <p:bldP spid="41" grpId="0" animBg="1"/>
      <p:bldP spid="42" grpId="0" animBg="1"/>
      <p:bldP spid="42" grpId="1" animBg="1"/>
      <p:bldP spid="43" grpId="0" animBg="1"/>
      <p:bldP spid="43" grpId="1" animBg="1"/>
      <p:bldP spid="44" grpId="0" animBg="1"/>
      <p:bldP spid="31" grpId="0" animBg="1"/>
      <p:bldP spid="31" grpId="1" animBg="1"/>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693319"/>
          </a:xfrm>
          <a:prstGeom prst="rect">
            <a:avLst/>
          </a:prstGeom>
        </p:spPr>
        <p:txBody>
          <a:bodyPr wrap="square">
            <a:spAutoFit/>
          </a:bodyPr>
          <a:lstStyle/>
          <a:p>
            <a:r>
              <a:rPr lang="en-US" dirty="0" smtClean="0">
                <a:hlinkClick r:id="rId2"/>
              </a:rPr>
              <a:t>https://www.history.com/this-day-in-history/mormons-begin-exodus-to-utah</a:t>
            </a:r>
            <a:endParaRPr lang="en-US" dirty="0" smtClean="0"/>
          </a:p>
          <a:p>
            <a:r>
              <a:rPr lang="en-US" dirty="0" smtClean="0"/>
              <a:t>	The members of the Church of Jesus Christ of Latter-day Saints had been persecuted for their beliefs ever since Joseph Smith founded the church in New York in 1830. Smith’s claim to be a modern-day prophet of God and his acceptance of polygamy proved controversial wherever the Mormons attempted to settle. </a:t>
            </a:r>
          </a:p>
          <a:p>
            <a:endParaRPr lang="en-US" dirty="0" smtClean="0"/>
          </a:p>
          <a:p>
            <a:r>
              <a:rPr lang="en-US" dirty="0" smtClean="0"/>
              <a:t>	Why all the hostility against Smith and his fellow Mormons? “The Mormons were fairly clannish, you might say,” Matthew Bowman, professor of history at Henderson State University and author of </a:t>
            </a:r>
            <a:r>
              <a:rPr lang="en-US" i="1" dirty="0" smtClean="0"/>
              <a:t>The Mormon People: The Making of an American Faith</a:t>
            </a:r>
            <a:r>
              <a:rPr lang="en-US" dirty="0" smtClean="0"/>
              <a:t>, explains. “They tended to vote in blocs, they tended to consolidate all their economic activity within their own communities. These kinds of things generated suspicion from people around them.”</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
          <p:cNvGrpSpPr/>
          <p:nvPr/>
        </p:nvGrpSpPr>
        <p:grpSpPr>
          <a:xfrm>
            <a:off x="-152400" y="762000"/>
            <a:ext cx="9908770" cy="6400800"/>
            <a:chOff x="-152400" y="685800"/>
            <a:chExt cx="9908770" cy="6400800"/>
          </a:xfrm>
        </p:grpSpPr>
        <p:grpSp>
          <p:nvGrpSpPr>
            <p:cNvPr id="5" name="Group 64"/>
            <p:cNvGrpSpPr/>
            <p:nvPr/>
          </p:nvGrpSpPr>
          <p:grpSpPr>
            <a:xfrm>
              <a:off x="-152400" y="685800"/>
              <a:ext cx="9908770" cy="6400800"/>
              <a:chOff x="-152400" y="685800"/>
              <a:chExt cx="9908770" cy="6400800"/>
            </a:xfrm>
          </p:grpSpPr>
          <p:grpSp>
            <p:nvGrpSpPr>
              <p:cNvPr id="9" name="Group 55"/>
              <p:cNvGrpSpPr/>
              <p:nvPr/>
            </p:nvGrpSpPr>
            <p:grpSpPr>
              <a:xfrm>
                <a:off x="-152400" y="685800"/>
                <a:ext cx="9908770" cy="6400800"/>
                <a:chOff x="-152400" y="685800"/>
                <a:chExt cx="9908770" cy="6400800"/>
              </a:xfrm>
            </p:grpSpPr>
            <p:grpSp>
              <p:nvGrpSpPr>
                <p:cNvPr id="12"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3" name="Group 38"/>
                  <p:cNvGrpSpPr/>
                  <p:nvPr/>
                </p:nvGrpSpPr>
                <p:grpSpPr>
                  <a:xfrm>
                    <a:off x="-152400" y="803564"/>
                    <a:ext cx="9908770" cy="6283036"/>
                    <a:chOff x="-152400" y="803564"/>
                    <a:chExt cx="9908770" cy="6283036"/>
                  </a:xfrm>
                </p:grpSpPr>
                <p:grpSp>
                  <p:nvGrpSpPr>
                    <p:cNvPr id="15" name="Group 35"/>
                    <p:cNvGrpSpPr/>
                    <p:nvPr/>
                  </p:nvGrpSpPr>
                  <p:grpSpPr>
                    <a:xfrm>
                      <a:off x="-152400" y="803564"/>
                      <a:ext cx="9908770" cy="6283036"/>
                      <a:chOff x="-152400" y="803564"/>
                      <a:chExt cx="9908770" cy="6283036"/>
                    </a:xfrm>
                  </p:grpSpPr>
                  <p:grpSp>
                    <p:nvGrpSpPr>
                      <p:cNvPr id="18" name="Group 15"/>
                      <p:cNvGrpSpPr/>
                      <p:nvPr/>
                    </p:nvGrpSpPr>
                    <p:grpSpPr>
                      <a:xfrm>
                        <a:off x="-152400" y="1906385"/>
                        <a:ext cx="9908770" cy="5180215"/>
                        <a:chOff x="-152400" y="1906385"/>
                        <a:chExt cx="9908770" cy="5180215"/>
                      </a:xfrm>
                    </p:grpSpPr>
                    <p:grpSp>
                      <p:nvGrpSpPr>
                        <p:cNvPr id="20" name="Group 35"/>
                        <p:cNvGrpSpPr/>
                        <p:nvPr/>
                      </p:nvGrpSpPr>
                      <p:grpSpPr>
                        <a:xfrm>
                          <a:off x="-152400" y="1906385"/>
                          <a:ext cx="9908770" cy="5180215"/>
                          <a:chOff x="-152400" y="1906385"/>
                          <a:chExt cx="9908770" cy="5180215"/>
                        </a:xfrm>
                      </p:grpSpPr>
                      <p:grpSp>
                        <p:nvGrpSpPr>
                          <p:cNvPr id="23"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p:nvSpPr>
          <p:cNvPr id="32" name="5-Point Star 3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useBgFill="1">
        <p:nvSpPr>
          <p:cNvPr id="52" name="Rectangle 51"/>
          <p:cNvSpPr/>
          <p:nvPr/>
        </p:nvSpPr>
        <p:spPr>
          <a:xfrm>
            <a:off x="1600200" y="762000"/>
            <a:ext cx="7543800" cy="584775"/>
          </a:xfrm>
          <a:prstGeom prst="rect">
            <a:avLst/>
          </a:prstGeom>
        </p:spPr>
        <p:txBody>
          <a:bodyPr wrap="square">
            <a:spAutoFit/>
          </a:bodyPr>
          <a:lstStyle/>
          <a:p>
            <a:r>
              <a:rPr lang="en-US" sz="3200" b="1" dirty="0" smtClean="0"/>
              <a:t>	Brigham Young consults:</a:t>
            </a:r>
          </a:p>
        </p:txBody>
      </p:sp>
      <p:sp useBgFill="1">
        <p:nvSpPr>
          <p:cNvPr id="53" name="Rectangle 52"/>
          <p:cNvSpPr/>
          <p:nvPr/>
        </p:nvSpPr>
        <p:spPr>
          <a:xfrm>
            <a:off x="1600200" y="1295400"/>
            <a:ext cx="7543800" cy="584775"/>
          </a:xfrm>
          <a:prstGeom prst="rect">
            <a:avLst/>
          </a:prstGeom>
        </p:spPr>
        <p:txBody>
          <a:bodyPr wrap="square">
            <a:spAutoFit/>
          </a:bodyPr>
          <a:lstStyle/>
          <a:p>
            <a:r>
              <a:rPr lang="en-US" sz="3200" b="1" dirty="0" smtClean="0"/>
              <a:t>	    - mountain men, trappers, traders</a:t>
            </a:r>
          </a:p>
        </p:txBody>
      </p:sp>
      <p:sp useBgFill="1">
        <p:nvSpPr>
          <p:cNvPr id="54" name="Rectangle 53"/>
          <p:cNvSpPr/>
          <p:nvPr/>
        </p:nvSpPr>
        <p:spPr>
          <a:xfrm>
            <a:off x="1600200" y="1853625"/>
            <a:ext cx="7543800" cy="584775"/>
          </a:xfrm>
          <a:prstGeom prst="rect">
            <a:avLst/>
          </a:prstGeom>
        </p:spPr>
        <p:txBody>
          <a:bodyPr wrap="square">
            <a:spAutoFit/>
          </a:bodyPr>
          <a:lstStyle/>
          <a:p>
            <a:r>
              <a:rPr lang="en-US" sz="3200" b="1" dirty="0" smtClean="0"/>
              <a:t>	    - Father Pierre de </a:t>
            </a:r>
            <a:r>
              <a:rPr lang="en-US" sz="3200" b="1" dirty="0" err="1" smtClean="0"/>
              <a:t>Smet</a:t>
            </a:r>
            <a:endParaRPr lang="en-US" sz="3200" b="1" dirty="0" smtClean="0"/>
          </a:p>
        </p:txBody>
      </p:sp>
      <p:sp useBgFill="1">
        <p:nvSpPr>
          <p:cNvPr id="55" name="Rectangle 54"/>
          <p:cNvSpPr/>
          <p:nvPr/>
        </p:nvSpPr>
        <p:spPr>
          <a:xfrm>
            <a:off x="228600" y="2387025"/>
            <a:ext cx="8915400" cy="584775"/>
          </a:xfrm>
          <a:prstGeom prst="rect">
            <a:avLst/>
          </a:prstGeom>
        </p:spPr>
        <p:txBody>
          <a:bodyPr wrap="square">
            <a:spAutoFit/>
          </a:bodyPr>
          <a:lstStyle/>
          <a:p>
            <a:r>
              <a:rPr lang="en-US" sz="3200" b="1" dirty="0" smtClean="0"/>
              <a:t> - reports/maps of John Freemont</a:t>
            </a:r>
          </a:p>
        </p:txBody>
      </p:sp>
      <p:pic>
        <p:nvPicPr>
          <p:cNvPr id="142340" name="Picture 4" descr="John C. FrÃ©mont"/>
          <p:cNvPicPr>
            <a:picLocks noChangeAspect="1" noChangeArrowheads="1"/>
          </p:cNvPicPr>
          <p:nvPr/>
        </p:nvPicPr>
        <p:blipFill>
          <a:blip r:embed="rId4"/>
          <a:srcRect l="13793" t="7080" r="10345" b="4425"/>
          <a:stretch>
            <a:fillRect/>
          </a:stretch>
        </p:blipFill>
        <p:spPr bwMode="auto">
          <a:xfrm>
            <a:off x="533400" y="3048000"/>
            <a:ext cx="1810512" cy="2057400"/>
          </a:xfrm>
          <a:prstGeom prst="rect">
            <a:avLst/>
          </a:prstGeom>
          <a:noFill/>
          <a:ln w="50800">
            <a:solidFill>
              <a:srgbClr val="0070C0"/>
            </a:solidFill>
          </a:ln>
        </p:spPr>
      </p:pic>
      <p:pic>
        <p:nvPicPr>
          <p:cNvPr id="36" name="Picture 2"/>
          <p:cNvPicPr preferRelativeResize="0">
            <a:picLocks noChangeAspect="1" noChangeArrowheads="1"/>
          </p:cNvPicPr>
          <p:nvPr/>
        </p:nvPicPr>
        <p:blipFill>
          <a:blip r:embed="rId5"/>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pic>
        <p:nvPicPr>
          <p:cNvPr id="142338" name="Picture 2" descr="Image result for brigham young and father de smet"/>
          <p:cNvPicPr>
            <a:picLocks noChangeAspect="1" noChangeArrowheads="1"/>
          </p:cNvPicPr>
          <p:nvPr/>
        </p:nvPicPr>
        <p:blipFill>
          <a:blip r:embed="rId6"/>
          <a:srcRect l="7276" t="5904"/>
          <a:stretch>
            <a:fillRect/>
          </a:stretch>
        </p:blipFill>
        <p:spPr bwMode="auto">
          <a:xfrm>
            <a:off x="7010400" y="2057400"/>
            <a:ext cx="1942124" cy="2428876"/>
          </a:xfrm>
          <a:prstGeom prst="rect">
            <a:avLst/>
          </a:prstGeom>
          <a:noFill/>
          <a:ln w="50800">
            <a:solidFill>
              <a:srgbClr val="0070C0"/>
            </a:solidFill>
          </a:ln>
        </p:spPr>
      </p:pic>
      <p:pic>
        <p:nvPicPr>
          <p:cNvPr id="56" name="Picture 4"/>
          <p:cNvPicPr>
            <a:picLocks noChangeAspect="1" noChangeArrowheads="1"/>
          </p:cNvPicPr>
          <p:nvPr/>
        </p:nvPicPr>
        <p:blipFill>
          <a:blip r:embed="rId7" cstate="print"/>
          <a:srcRect/>
          <a:stretch>
            <a:fillRect/>
          </a:stretch>
        </p:blipFill>
        <p:spPr bwMode="auto">
          <a:xfrm>
            <a:off x="2819400" y="3657600"/>
            <a:ext cx="4375683" cy="2590800"/>
          </a:xfrm>
          <a:prstGeom prst="rect">
            <a:avLst/>
          </a:prstGeom>
          <a:noFill/>
          <a:ln w="38100">
            <a:solidFill>
              <a:schemeClr val="tx1"/>
            </a:solidFill>
            <a:miter lim="800000"/>
            <a:headEnd/>
            <a:tailEnd/>
          </a:ln>
          <a:effectLst/>
        </p:spPr>
      </p:pic>
      <p:sp>
        <p:nvSpPr>
          <p:cNvPr id="57" name="TextBox 56"/>
          <p:cNvSpPr txBox="1"/>
          <p:nvPr/>
        </p:nvSpPr>
        <p:spPr>
          <a:xfrm rot="20142865">
            <a:off x="2995673" y="4662418"/>
            <a:ext cx="3900427" cy="584775"/>
          </a:xfrm>
          <a:prstGeom prst="rect">
            <a:avLst/>
          </a:prstGeom>
          <a:solidFill>
            <a:srgbClr val="ECCBC6">
              <a:alpha val="48627"/>
            </a:srgbClr>
          </a:solidFill>
        </p:spPr>
        <p:txBody>
          <a:bodyPr wrap="none" rtlCol="0">
            <a:spAutoFit/>
          </a:bodyPr>
          <a:lstStyle/>
          <a:p>
            <a:r>
              <a:rPr lang="en-US" sz="3200" b="1" dirty="0" smtClean="0">
                <a:ln>
                  <a:solidFill>
                    <a:schemeClr val="tx1"/>
                  </a:solidFill>
                </a:ln>
                <a:latin typeface="Tempus Sans ITC" pitchFamily="82" charset="0"/>
              </a:rPr>
              <a:t>What are the choices?</a:t>
            </a:r>
            <a:endParaRPr lang="en-US" sz="3200" b="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fade">
                                      <p:cBhvr>
                                        <p:cTn id="11" dur="1000"/>
                                        <p:tgtEl>
                                          <p:spTgt spid="5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1000"/>
                                        <p:tgtEl>
                                          <p:spTgt spid="54"/>
                                        </p:tgtEl>
                                      </p:cBhvr>
                                    </p:animEffect>
                                  </p:childTnLst>
                                </p:cTn>
                              </p:par>
                              <p:par>
                                <p:cTn id="17" presetID="10" presetClass="entr" presetSubtype="0" fill="hold" nodeType="withEffect">
                                  <p:stCondLst>
                                    <p:cond delay="0"/>
                                  </p:stCondLst>
                                  <p:childTnLst>
                                    <p:set>
                                      <p:cBhvr>
                                        <p:cTn id="18" dur="1" fill="hold">
                                          <p:stCondLst>
                                            <p:cond delay="0"/>
                                          </p:stCondLst>
                                        </p:cTn>
                                        <p:tgtEl>
                                          <p:spTgt spid="142338"/>
                                        </p:tgtEl>
                                        <p:attrNameLst>
                                          <p:attrName>style.visibility</p:attrName>
                                        </p:attrNameLst>
                                      </p:cBhvr>
                                      <p:to>
                                        <p:strVal val="visible"/>
                                      </p:to>
                                    </p:set>
                                    <p:animEffect transition="in" filter="fade">
                                      <p:cBhvr>
                                        <p:cTn id="19" dur="1000"/>
                                        <p:tgtEl>
                                          <p:spTgt spid="14233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0"/>
                                        <p:tgtEl>
                                          <p:spTgt spid="55"/>
                                        </p:tgtEl>
                                      </p:cBhvr>
                                    </p:animEffect>
                                  </p:childTnLst>
                                </p:cTn>
                              </p:par>
                              <p:par>
                                <p:cTn id="25" presetID="10" presetClass="entr" presetSubtype="0" fill="hold" nodeType="withEffect">
                                  <p:stCondLst>
                                    <p:cond delay="0"/>
                                  </p:stCondLst>
                                  <p:childTnLst>
                                    <p:set>
                                      <p:cBhvr>
                                        <p:cTn id="26" dur="1" fill="hold">
                                          <p:stCondLst>
                                            <p:cond delay="0"/>
                                          </p:stCondLst>
                                        </p:cTn>
                                        <p:tgtEl>
                                          <p:spTgt spid="142340"/>
                                        </p:tgtEl>
                                        <p:attrNameLst>
                                          <p:attrName>style.visibility</p:attrName>
                                        </p:attrNameLst>
                                      </p:cBhvr>
                                      <p:to>
                                        <p:strVal val="visible"/>
                                      </p:to>
                                    </p:set>
                                    <p:animEffect transition="in" filter="fade">
                                      <p:cBhvr>
                                        <p:cTn id="27" dur="1000"/>
                                        <p:tgtEl>
                                          <p:spTgt spid="142340"/>
                                        </p:tgtEl>
                                      </p:cBhvr>
                                    </p:animEffect>
                                  </p:childTnLst>
                                </p:cTn>
                              </p:par>
                            </p:childTnLst>
                          </p:cTn>
                        </p:par>
                        <p:par>
                          <p:cTn id="28" fill="hold">
                            <p:stCondLst>
                              <p:cond delay="1000"/>
                            </p:stCondLst>
                            <p:childTnLst>
                              <p:par>
                                <p:cTn id="29" presetID="10" presetClass="entr" presetSubtype="0" fill="hold"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1000"/>
                                        <p:tgtEl>
                                          <p:spTgt spid="56"/>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57"/>
                                        </p:tgtEl>
                                        <p:attrNameLst>
                                          <p:attrName>style.visibility</p:attrName>
                                        </p:attrNameLst>
                                      </p:cBhvr>
                                      <p:to>
                                        <p:strVal val="visible"/>
                                      </p:to>
                                    </p:set>
                                    <p:anim calcmode="lin" valueType="num">
                                      <p:cBhvr>
                                        <p:cTn id="36" dur="1000" fill="hold"/>
                                        <p:tgtEl>
                                          <p:spTgt spid="57"/>
                                        </p:tgtEl>
                                        <p:attrNameLst>
                                          <p:attrName>ppt_w</p:attrName>
                                        </p:attrNameLst>
                                      </p:cBhvr>
                                      <p:tavLst>
                                        <p:tav tm="0">
                                          <p:val>
                                            <p:fltVal val="0"/>
                                          </p:val>
                                        </p:tav>
                                        <p:tav tm="100000">
                                          <p:val>
                                            <p:strVal val="#ppt_w"/>
                                          </p:val>
                                        </p:tav>
                                      </p:tavLst>
                                    </p:anim>
                                    <p:anim calcmode="lin" valueType="num">
                                      <p:cBhvr>
                                        <p:cTn id="37" dur="1000" fill="hold"/>
                                        <p:tgtEl>
                                          <p:spTgt spid="57"/>
                                        </p:tgtEl>
                                        <p:attrNameLst>
                                          <p:attrName>ppt_h</p:attrName>
                                        </p:attrNameLst>
                                      </p:cBhvr>
                                      <p:tavLst>
                                        <p:tav tm="0">
                                          <p:val>
                                            <p:fltVal val="0"/>
                                          </p:val>
                                        </p:tav>
                                        <p:tav tm="100000">
                                          <p:val>
                                            <p:strVal val="#ppt_h"/>
                                          </p:val>
                                        </p:tav>
                                      </p:tavLst>
                                    </p:anim>
                                    <p:animEffect transition="in" filter="fade">
                                      <p:cBhvr>
                                        <p:cTn id="38" dur="1000"/>
                                        <p:tgtEl>
                                          <p:spTgt spid="5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1" nodeType="clickEffect">
                                  <p:stCondLst>
                                    <p:cond delay="0"/>
                                  </p:stCondLst>
                                  <p:childTnLst>
                                    <p:animEffect transition="out" filter="fade">
                                      <p:cBhvr>
                                        <p:cTn id="42" dur="1000"/>
                                        <p:tgtEl>
                                          <p:spTgt spid="54"/>
                                        </p:tgtEl>
                                      </p:cBhvr>
                                    </p:animEffect>
                                    <p:set>
                                      <p:cBhvr>
                                        <p:cTn id="43" dur="1" fill="hold">
                                          <p:stCondLst>
                                            <p:cond delay="999"/>
                                          </p:stCondLst>
                                        </p:cTn>
                                        <p:tgtEl>
                                          <p:spTgt spid="54"/>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1000"/>
                                        <p:tgtEl>
                                          <p:spTgt spid="52"/>
                                        </p:tgtEl>
                                      </p:cBhvr>
                                    </p:animEffect>
                                    <p:set>
                                      <p:cBhvr>
                                        <p:cTn id="46" dur="1" fill="hold">
                                          <p:stCondLst>
                                            <p:cond delay="999"/>
                                          </p:stCondLst>
                                        </p:cTn>
                                        <p:tgtEl>
                                          <p:spTgt spid="52"/>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1000"/>
                                        <p:tgtEl>
                                          <p:spTgt spid="53"/>
                                        </p:tgtEl>
                                      </p:cBhvr>
                                    </p:animEffect>
                                    <p:set>
                                      <p:cBhvr>
                                        <p:cTn id="49" dur="1" fill="hold">
                                          <p:stCondLst>
                                            <p:cond delay="999"/>
                                          </p:stCondLst>
                                        </p:cTn>
                                        <p:tgtEl>
                                          <p:spTgt spid="53"/>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1000"/>
                                        <p:tgtEl>
                                          <p:spTgt spid="55"/>
                                        </p:tgtEl>
                                      </p:cBhvr>
                                    </p:animEffect>
                                    <p:set>
                                      <p:cBhvr>
                                        <p:cTn id="52" dur="1" fill="hold">
                                          <p:stCondLst>
                                            <p:cond delay="999"/>
                                          </p:stCondLst>
                                        </p:cTn>
                                        <p:tgtEl>
                                          <p:spTgt spid="55"/>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1000"/>
                                        <p:tgtEl>
                                          <p:spTgt spid="142340"/>
                                        </p:tgtEl>
                                      </p:cBhvr>
                                    </p:animEffect>
                                    <p:set>
                                      <p:cBhvr>
                                        <p:cTn id="55" dur="1" fill="hold">
                                          <p:stCondLst>
                                            <p:cond delay="999"/>
                                          </p:stCondLst>
                                        </p:cTn>
                                        <p:tgtEl>
                                          <p:spTgt spid="142340"/>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1000"/>
                                        <p:tgtEl>
                                          <p:spTgt spid="56"/>
                                        </p:tgtEl>
                                      </p:cBhvr>
                                    </p:animEffect>
                                    <p:set>
                                      <p:cBhvr>
                                        <p:cTn id="58" dur="1" fill="hold">
                                          <p:stCondLst>
                                            <p:cond delay="999"/>
                                          </p:stCondLst>
                                        </p:cTn>
                                        <p:tgtEl>
                                          <p:spTgt spid="56"/>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1000"/>
                                        <p:tgtEl>
                                          <p:spTgt spid="142338"/>
                                        </p:tgtEl>
                                      </p:cBhvr>
                                    </p:animEffect>
                                    <p:set>
                                      <p:cBhvr>
                                        <p:cTn id="61" dur="1" fill="hold">
                                          <p:stCondLst>
                                            <p:cond delay="999"/>
                                          </p:stCondLst>
                                        </p:cTn>
                                        <p:tgtEl>
                                          <p:spTgt spid="142338"/>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57"/>
                                        </p:tgtEl>
                                      </p:cBhvr>
                                    </p:animEffect>
                                    <p:set>
                                      <p:cBhvr>
                                        <p:cTn id="64" dur="1" fill="hold">
                                          <p:stCondLst>
                                            <p:cond delay="9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3" grpId="0" animBg="1"/>
      <p:bldP spid="53" grpId="1" animBg="1"/>
      <p:bldP spid="54" grpId="0" animBg="1"/>
      <p:bldP spid="54" grpId="1" animBg="1"/>
      <p:bldP spid="55" grpId="0" animBg="1"/>
      <p:bldP spid="55" grpId="1" animBg="1"/>
      <p:bldP spid="57" grpId="0" animBg="1"/>
      <p:bldP spid="57" grpId="1" animBg="1"/>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https://www.raremaps.com/gallery/detail/23100/Map_of_an_Exploring_Expedition_To_The_Rocky_Mountains_in_the_Years_1842_and/Fremont.html</a:t>
            </a:r>
            <a:endParaRPr lang="en-US" dirty="0" smtClean="0"/>
          </a:p>
          <a:p>
            <a:r>
              <a:rPr lang="en-US" dirty="0" smtClean="0"/>
              <a:t>	 Fremont's map, showing his explorations between 1842 and 1844, is one of the most important maps of the Western United States issued in the first half of the 19th Century.</a:t>
            </a:r>
          </a:p>
          <a:p>
            <a:r>
              <a:rPr lang="en-US" dirty="0" smtClean="0"/>
              <a:t>	 The (Freemont) map is from the </a:t>
            </a:r>
            <a:r>
              <a:rPr lang="en-US" i="1" dirty="0" smtClean="0"/>
              <a:t>'Report of the Exploring Expedition to the Rocky Mountains ...</a:t>
            </a:r>
            <a:r>
              <a:rPr lang="en-US" dirty="0" smtClean="0"/>
              <a:t>' It takes in the entire West from Westport and Kansas to the west coast. The interior includes the first accurate depiction of the Great Salt Lake, some of which was noted during Fremont's cruise on the lake in a rubber inflatable boat. The top of the map bears a profile of the route from the mouth of the Kansas River to the Pacific Ocean. 'Though the Oregon Trail and the Spanish Trail had been regularly used for a few years there were no dependable maps. For other parts of Fremont's route, much of the recording of his map was new, including the whole extent of the Sierra Nevada Range, the California rivers from the American River south, and the three Colorado rivers'. It is hard to overestimate the influence of this map.</a:t>
            </a:r>
            <a:endParaRPr lang="en-US" dirty="0"/>
          </a:p>
        </p:txBody>
      </p:sp>
      <p:sp>
        <p:nvSpPr>
          <p:cNvPr id="1026" name="AutoShape 2" descr="data:image/png;base64,iVBORw0KGgoAAAANSUhEUgAAAj0AAAMdCAYAAABwSseDAAAgAElEQVR4Xuy9WbOkx3UtlqfO3KfnecLcGBoEOF5K5JUZV6HQdfg/+N3/yQ8Ov9jXDsmWFOGI65BfJPFSskiBJEBiboAYGt1oAD2PZ6oqx1prr8xdX5+GdP1aWRJ4Tp+q+r4vV+7ce+0hdy6U/uoIdAQ6Ah2BjkBHoCMwBwgszMEY+xA7Ah2BjkBHoCPQEegIlE56uhB0BDoCHYGOQEegIzAXCHTSMxfT3AfZEegIdAQ6Ah2BjkAnPV0GOgIdgY5AR6Aj0BGYCwQ66ZmLae6D7Ah0BDoCHYGOQEegk54uAx2BjkBHoCPQEegIzAUCnfTMxTT3QXYEOgIdgY5AR6Aj0ElPl4GOQEegI9AR6Ah0BOYCgU565mKa+yA7Ah2BjkBHoCPQEeikp8tAR6Aj0BHoCHQEOgJzgUAnPXMxzX2QHYGOQEegI9AR6Ah00tNloCPQEegIdAQ6Ah2BuUCgk565mOY+yI5AR6Aj0BHoCHQEOunpMtAR6Ah0BDoCHYGOwFwg0EnPXExzH2RHoCPQEegIdAQ6Ap30dBnoCHQEOgIdgY5AR2AuEOikZy6muQ+yI9AR6Ah0BDoCHYFOeroMdAQ6Ah2BjkBHoCMwFwh00jMX09wH2RHoCHQEOgIdgY5AJz1dBjoCHYGOQEegI9ARmAsEOumZi2nug+wIdAQ6Ah2BjkBHoJOeLgMdgY5AR6Aj0BHoCMwFAp30zMU090F2BDoCHYGOQEegI9BJT5eBjkBHoCPQEegIdATmAoFOeuZimvsgOwIdgY5AR6Aj0BHopKfLQEegI9AR6Ah0BDoCc4FAJz1zMc19kB2BjkBHoCPQEegIdNLTZaAj0BHoCHQEOgIdgblAoJOeuZjmPsiOQEegI9AR6Ah0BDrp6TLQEegIdAQ6Ah2BjsBcINBJz1xMcx9kR6Aj0BHoCHQEOgKd9HQZ6Ah0BDoCHYGOQEdgLhDopGcuprkPsiPQEegIdAQ6Ah2BTnq6DHQEOgIdgY5AR6AjMBcIdNIzF9PcB9kR6Ah0BDoCHYGOQCc9XQY6Ah2BjkBHoCPQEZgLBDrpmYtp7oPsCHQEOgIdgY5AR6CTni4DHYGOQEegI9AR6AjMBQKd9MzFNPdBdgQ6Ah2BjkBHoCPQSU+XgY5AR6Aj0BHoCHQE5gKBTnrmYpr7IDsCHYGOQEegI9AR6KSny0BHoCPQEegIdAQ6AnOBQCc9czHNfZAdgY5AR6Aj0BHoCHTS02WgI9AR6Ah0BDoCHYG5QKCTnrmY5j7IjkBHoCPQEegIdAQ66eky0BHoCHQEOgIdgY7AXCDQSc9cTHMfZEegI9AR6Ah0BDoCnfR0GegIdAQ6Ah2BjkBHYC4Q6KRnLqa5D7Ij0BHoCHQEOgIdgU56ugx0BDoCHYGOQEegIzAXCHTSMxfT3AfZEegIdAQ6Ah2BjkAnPV0GOgIdgY5AR6Aj0BGYCwQ66ZmLae6D7Ah0BDoCHYGOQEegk54uAx2BjkBHoCPQEegIzAUCnfTMxTT3QXYEOgIdgY5AR6Aj0ElPl4GOQEegI9AR6Ah0BOYCgU565mKa+yA7Ah2BjkBHoCPQEeikp8tAR6Aj0BHoCHQEOgJzgUAnPXMxzX2QHYGOQEegI9AR6Ah00tNloCPQEegIdAQ6Ah2BuUCgk565mOY+yI5AR6Aj0BHoCHQEOunpMtAR6Ah0BDoCHYGOwFwg0EnPXExzH2RHoCPQEegIdAQ6Ap30dBnoCHQEOgIdgY5AR2AuEOikZy6muQ+yI9AR6Ah0BDoCHYFOeroMdAQ6Ah2BjkBHoCMwFwh00jMX09wH2RHoCHQEOgIdgY5AJz1dBjoCHYGOQEegI9ARmAsEOumZi2nug+wIdAQ6Ah2BjkBHoJOeLgMdgY5AR6Aj0BHoCMwFAp30zMU090F2BDoCHYGOQEegI9BJT5eBjkBHoCPQEegIdATmAoFOeuZimvsgOwIdgY5AR6Aj0BHopKfLQEegI9AR6Ah0BDoCc4FAJz1zMc19kB2BjkBHoCPQEegIdNLTZaAj0BHoCHQEOgIdgblAoJOeuZjmPsiOQEegI9AR6Ah0BDrp6TLQEegIdAQ6Ah2BjsBcINBJz1xMcx9kR6Aj0BHoCHQEOgKd9HQZ6Ah0BDoCHYGOQEdgLhDopGcuprkPsiPQEegIdAQ6Ah2BTnq6DHQEOgIdgY5AR6AjMBcIdNIzF9PcB9kR6Ah0BDoCHYGOQCc9XQY6Ah2BjkBHoCPQEZgLBDrpmYtp7oPsCHQEOgIdgY5AR6CTni4DHYGOQEegI9AR6AjMBQKd9MzFNPdBdgQ6Ah2BjkBHoCPQSU+XgY5AR6Aj0BHoCHQE5gKBTnrmYpr7IDsCHYGOQEegI9AR6KSny0BHoCPQEegIdAQ6AnOBQCc9czHNfZAdgY5AR6Aj0BHoCHTS02WgI9AR6Ah0BDoCHYG5QKCTnrmY5j7IjkBHoCPQEegIdAQ66eky0BHoCHQEOgIdgY7AXCDQSc9cTHMfZEegI9AR6Ah0BDoCnfR0GegIdAQ6Ah2BjkBHYC4QWFgui9NpmcZg8dO/40+jCsJCET/Cuwvxd39voYzr9/K38+++kFnWJH6Z7vWh+PBCfEY/F8p0gvvrC/zfPSgbPvut1/w33I/XH3xueF0/m8eFz+e/PekZjGNZ0A3ix4yweVj4xASfiTGNRnhnWib4Y/w9Pys+h89MJoHRt4x1L+me/v+kwH4+j/9fwy7fe6/xf9vKM36TslAWFvTfFBL8BMD9/kLcaPg5PHPF+wlzaBhHI62HSUwArr0njvEsI8jszHpqq2thYZHPnq+nSaWQz8pDus1ew/S8P3av6b+yFrxW/hVZf9J8ELu4xretuT2/vxd0Em/OB64bYlxlHet/cWFUplPjOp1RAcPx+/n4jFBRaS0R+rjH8NmH6+Db5HovXWHVNKMP9tApe+kv/i2t7/xsvN4TZAOf21PfhkxTbyfF4nVHPYzPjCQr1GMJJ89dswT6C5bCzrfoF7zv6+213jOmwHtxsZRxzBGep37fX97jXtk+DO/1b9HF36ZnMN5vU4dZR3u+uZYHU1TXCGQQSzvpmDwk4M+p8BxQl+vf1vd+3qHa2UuH/lvWI3Dfaw3vpc/xLFyTGOC32B+vh73WDL//baDvYdMsa0MM8mWGsvakua/yslLK1AINEP4tYO014U+SfwwybEWQlva4+M5oUVKy1wL5NnywSLhgJ6Ecxcb0wvWwkPArJisUAn5y8jDgdE8qV38/BgKAcI8FEA1+FoY1Lv9f87y4TjIMM4JubJJxIiYxDArIYE6s94IH6tkSUBbYIXYW7m8THt4LCwGY4mfCBPPEa+O9sM0zn0m4j7BQ8/f3eA9zUxexpy3PwR6yWJX+QiljDzpIy4wSTXPoRbgXHlVZ7WFIPFaLBj8L2ZkUUnyKUDZCMV7Ke9xsqDQ9B/j+Y/MAJRdfeNIcidw0GaxymweHz4T8834eJOYkzZvvRUWdBzkA6r+W2OR5+DZZ5LoPJTpjCGz46uQ0xUy5mrQxDXUVl2rI6GPznfRQxncvvUU4ksNF3Kel7EJ/ANvQH/UegbflHj/3sphW+Fkp829J7iFj0BczzxgPybnH+NPayOua103ygbWKNVw/nwSy6vzQH1ivfO7Bizow5BzPlDEf6h0PJSskj9Vya2Lja/oawNSwVluQ5BdjAabVwMczYZ4e0zfW02EDbCeo25LesLxkfcepwDwnZ2iIiTGgEQ+SSMObSMue9nBR1wWOlOOQVy3Mx7HPf8nrfij3y4vNfvK9JxnjpHCrLk/6on7vW7A1ft9GLPJ7Q/1rnTm0z5xb25cYA3VprK26RgIq2ynIDca/Ow7ZDAPqOQVuQ/228D/89//ddHERXuc0POcGtcDVbMArXVyEWI4KPg+vFx4vyAC878e9+/BiFxbKzvZuCIQ8cn1vUiaO2oBQTPRe+2+hTMaTMonPmyKPRnjWUm7dvFnGZVLoTS8g9rRAgoLnXFleLgt4Rv+Nih0aUxpASmB4PxsTPBsIz6gsL6/wp57X3pDGjL95/OPd3bK9s6O/jcdlPBmX8e6Yn9vdnZZHjzbjO2NGYSaTcZnys5Py4ME2ZwuPhv+4uMOwroKRxkICmkvLpawsL5WFxVHZ3d6mBaQe5PPEB0cLZX19lcYRc0RM+Knsq2GuRxFpiJ/TKccwnuxyPjE70PyYJ7x2d3fLzs64TMaljMOdwfOOx7hW8wLwvEtxOywQC1weBx6FRDTetwG2t7qXp59sIJ8HWOyOp9U71Hglc/HI+t2wjKYivDk6EUp8dQUyozdgjEcLS2WBmnRaFkbLlANgubSyXBYpb8IW/0n+k90KxZojSo7ocJ3QrV4oq6urIdILZRE3XYS04tmnZd++9RDGWItJi2AeLONr6+tlbXW1LEEmqICl7XglKHw+4yJlYGlxUViElvYz4TlHo6WKXVv9WidjrEHIaxB/zU1gBflawDqVzOPZJCf6OR6PazSL/kmsOa77iHTh2oyc8b0J5WJjYx+/O+IaXK5rVVGeaVleWiqLi0uIefL6qyurZW19rWxtbTU3FFKPtR46YWvzEedLug7zt8QFLT3Q/M8pPSKNHT/xfLgHVxr/X2sKQ8CYrf+qTBNjXI/UlphL7ViP4p6TshO6jXp1YangcaZhnRemC8SPcr64VEaL0mujhSmxxbioe4pkGnM8pj7CWnQEUWyGpGc0LYtLkBFEy6W/8B6usbO7Q/kZLS4V3JeYhkTr/d2yYMYxje/yWRbKhFFW3Xcy2aUOwt9XVla09qiXoNskP1ifwB//IB7TaRlPJ5yLhdEi5XUynVB3jkNxjDgerEOuvPDKYmXjeRemZRpslHouO76hwyaYiwlkQVhRLy4U2iXouRFW9QjreERMNfXTQRS+rfK2BrA+zNJDV1LGFG3Hf5YvYIk52t3FOhnzGaADRstLpexOym69jnCDTQH2uD4wxnea7TSz0WBhCzQPmgtMrtbolPoa72nKp5wfrB3MBXQ9/oNCk45Y4vUwB4yqLkPaF8t4uiuyHbbE+gDX4viCkSiqPqHO0BpbjLUK5mx9j2vrO1qfo5BnyPYO5R7j4DodLZTdHegT/H2H/9bcBfufyk4tjZbK9s4W7zuCXQP+u5OyvY3vjMrOeLdMabQi6PHL/+d/lNXiw0P5iHZyIClCMp7CkGMwi2VpKUgPwQHIi2U6kVGlMQ2la8OKBafwSmO0lS2TUkuYqRcAhMS7LI0WpciDHjqdgWth0mp6gYtQgoz/AVBSCDbojeSMxzucKOktLV6y++plCxw8O8ZpxUfAYgxeGHq2xyMtfE4YyQgrcTEFvtKvIhQMG5AwAscgURTyUMQLcrOoWBcWytLSUlldWSmjpaWy/WiTbgMUhQy7iKNC9hMqA4zN7oQWoAWO1JU0GkrFg19aWqagVkIIFCPH4NQOhRKKiooXpENGy8oK38Vz+vOZXJokzvxtuqO5C4M8WZjQCDDcXt1gG9pwwRewsErZ2tkuO1zw0zJaWiwHNvaTEMLKwCQovSTlvouFM5mUBT4rlAHw1lhwDciMXlqwnFco/TEWI0iqFBjGv729XVNcMpg2ko0yiH60BDBEHApezwZjMi67WIgkHY4dT8su1tnWuIxplcJJiLg4nnvz0WbZxSKm0fPYdjmG9X1rUi4xZzSUXCcjPrMUqJ4sp+Z2toGNWKhxk+cFh2WHZJgagQZ6RDICogbsIANYJzB0aytS4v4M/maC5PFD+UD0l5ZWKHdyAKSorbgXptPyaHOzTCFbUzgGD8qjR4/43CJ5i5Tb6XRMUnTo4KFy8PChcvf27TJdkNH2GqRiXVjg5yCXK1Dsi4tS/AswslO+J6Xs8I7WNOQHuJF8hEzzZxDUKs9p/Y3HMlRwloCLHbwpQxnSN5BVXAdKGjeWgh+RPOK1srzCOeZzgyRAjwX5gqGklAZRhCEgWaChUygB9EBzPyLZhf6dhN5zapYO7KSU7d2d8vDhQ+qCyXhatrc3E3ndCTaPdTPlM3Ed7WrNW5ZkbMccD//m9QPjHfrBa94koaZ2aYhAFJaJK9blLq9lQqnw6mQ3jCvFN4VrQFpGyyQtJEjV8ZFzubW1TYMprKecd5A84LK2tq8sLY3K4tJyWVpsDgLnGyQQ8wVihWtPR9SptG1BIPBzZ7xN0jUhwZAeJNkg6ZG+JT0FNmF18bnR4mJZX1sry6urxHYb+mBnl7K4CPsKQs5IFb2XskySb4Ms+0SnhjoeuGMd2amTIwXjD7LnNeF1L7tcytYWnPGxcCMZaoQZhEEkFXIKciR7QkePthC/Y91gvQF32UdgZlKtwMEqSSCQ43VI5CQvXGFBNvFZ3AuY4dkYcFgaRXZoIrsXuozkClqUy2VSVlbXwjHDM2psEMNx6FYHKDB3eJaFy7/9T1NHUwCAXwTYNTQpxASjiAULwMFc6dUswE2BlQoPEBOVSAk9PPJoRWVy+IuCAQMd8S0KGkgCuVB41ZHwVERJhqTVrQwjNo3sVJJkA0TvRh4Yw3S8VzwrvbrwnuJvIoKVk6W1Jl8I48pRSRrXYOfABq4PbwM3Lp5BP3jVYODh5VKgQTLwHdd1QJnh/noO/C+EGUpsZ2uL0azFIDYmRnLtNBWKAzkvLGO/vAQFgcUiAeVn6oTgmRRktmfv3xuLB34SfitfGcFRKKpSF63u3eZHHoSUF/Ui/l3GgWGkDykLWLAAWJ5cq4OyTMg022uVgRPxlU7M1R0ibvR0w1hIGSnaiPGRHPsuFIx4ZsznGN8HRCL7JKETKFpFBChPJOrDV5D5MLpaTkFkRopOcPGTgGvd4LogZotwIkK5OjriMS0vyatn/A6KGoYbXiQiI5wSKVzHnqwo8LPNaSaR8sikKVrEyhFRK4xw5sKT0nzbObEPzNC9CaXHJU1bvXqSPqwbRmylvDA/kgfhvrK8WLZ3IgI6mZbNzUeM4uAzUFowGHhBieIa+9bXy8b+/ZpfKkMYZUVVpYBxjS15+YxixmpktAaRBZBfp68lnVbcu2MQPjgccvQc5cYV7JU2g655aPe29w1ZC13GGBA8+YiMYS6nC1TQE3i1uzskmo6SAVM6nI4k13o9yS+fCTJQQFh2aqRDWC0yMgwjb2KJcWLuVleXaUhxX3rlS3DSEEWOCCFIESO5Y35+hdG1VoemyDOcJBtezZ+wAmGQwynR1mcwb8DRUR957HpOOHL4jiJ+kiPZF8jLpCwvLleyY7Jlncr1SaOriILXANc3sUWE2tU2dpZxH/wOPJaksyICpHUtAienOHQQA6hBKEl8F0jQQIycm3P+gk5syB5lK+RekS/paDj1ctIwbEUw8B8NNiM9kgMFAGQLHCUzqV0cLZRHm/drwRD/HgQOP8c740pIrKfkqyvA4Yi1SWiOYHNeFhdjPemzsgPSHyKZXOCVZNsmEG863poTk21MD+c15gZRTNnCVpcpnQXHRIYMz2onQFE46V2QdDpKMU96Nl3HTo9tUMRZJY9Xf/OfFKAK4aJqttGA0pA2CoVpVh6kB0YLoSwqQIcW5bU7rKxELP4SBjgbf5ty8g4NvkVvbOCCmPBpW30Ow+NVoYZPHSH4GU8gWSMOhdGVSc0D55yhQ3WKVCkpxLxiPFsmQEzdOBqWC2ljYdRnTQZRBtmEpsUCQGpMLuzxmqyIHsmsWGFB2WxvItITCidMro0/yUXQTJviljqS8iV6QX70GQlaNn4WGMEsICWsmF+nxyIq4qhQKDnD3iKGjopFpMEmiqFveft+/gj8hQWeJRQybLmYWM/O/031VzGkakz1vIrecJHYWazyKMMrpSZ5UnRHC08yLaKFBWhZtQzy2S2PcU2pq6b4RbJxOSzORuAVDZG8wwghGk81W1MiIQGI9oWzMTsnIsu1ON4UzHMRMmn5Jmk1GQtTIqck6n5CaKrTgM86s6AhJXkIIBkFklPDCJVD7NUrRiojokn+SjVySlM1gmVHQE4KolgTJO1xTaRqaHxB9hT6ZxpsaSl0lLxIRx+aMoUnjxSOPEC/kFagV8yIs6PMC5EOj5A4iFakwugwhJxZxupajQit0kxxLaaulS5w6QYh9HjDuaSsQIkz7K/IML1fRK5hJBAFkpjou1DsSAeGDkAU0Wk6jxlzrFQgHFQKVRATRWOZ8kSaZwdpQekYGVmNG+QRckXSwshrS81XwxIPZeIr3SCnyGTeEQL+Dfe0UQrSg9Qangc4Seb1nwiCoolKPOlVSU/IlmRfc2Q9KsyVnvNakXPjcgDda+Y/A+z7VFRCB4dS03hAkhRJZsQFMmmlTyPfjLh0SaR3w2awhioi0Vj3cGMKsiUR9eZcQI6YAmwpdDnM0k/SVSD5cBCUQhTJbJFOETel4pWeas5FJT3OCNQIjgIaJjmOQJKUhhNt8mdVY4y9lnIaPZMRymZKsXPOqvDE/NrpTOs08jER7ZotL+Hc2wlDeo1OYawTP7AXPLC8+sZfEFEJQxggez0WKgNN8BWGmqnpQfGdK61s7SLvW5V3KAE+g4kUCVZ4ypEWkwHQA1koXFVo9sZFz+iYDaJQc96yYlijCooECFwsavpyijol75ahOX5EERoYGH3G124GWF5qS2/Jy2kvsfuI9DiFFiTPC9cCKOs+uwMph475bqS/nAtmzj8MbU1ZhKKxnz+jIGzSvShMeqhO9LLnlYZhBz8+0AiO3gjDHBG+On4bOl00FpqVVYuecUfVgvLXJnQ29F50fhbP6ZBYSMFLDchLivqrxwxzZHFNIqtSclrX8+cxufZMEU+Hk3ErRxi8mDOxsV8YXKlBSXfakUWFbRndmVmUCgPLK23EIkeSqtxpyNWA5DkTSecV4qeiWVVGrSTic64FqmvPIZ+Yv3o9E/p0sxpyz8/ruz5WN2eFjQ8EeUhGbBppDTwHUzZj5OU36fGaSCENYbyrbITK0BiDmIu21ieVZwrLHamgUHo0CjQIMNLwvBVFclTSni8woExG6tphsZnIousbxO1sn7S603tKC0s3DJ0CGy0iFE6JSQJ17hhph1Y1K0OGZ0MqEPV4s1FOhfuBp66Ha5mU1Rq4IBt6L+JgoaNdm6j3UG+hbADpQ64QtcUNOXAkWBOg1Bs9eEQOooZKkXvNy+IySI/rSoMwuvYSxCIiDLPOoa8d7krdMCKipLmVc8ExzzjjqlfLDrKWQyuzyHOb7TJ+F8lp0X5HqeQQmPR43qW/Od/pvRwtF4VBmUhz6GoEkQQk1nKIdIt2jcuU0cjIbQX+Xvl+TpPj7Mh4/nLkzakhY8W1ECTeWLbPR3y84mYSOat7HESwfFV7Fd8TW9N39J51ukk68Hb9XaT8Xa4Rut/6zs8v7JQq0zWTE/nlr/8qJQOo0iPN00A2+FoQKHhaprdFxeDwqF1ne5XmGDR6rYiW1+KOJm1TAOmRV9Rqfmga0nbkrJTBJMGyEdoa7jDycncUhuQFecnEZEV2pmV3Z7ssIn+KuoVdFAfGPbHle3fMsCMVHTxJbpePpExlCI4KNPJjg+00mSmSiyFti2SYVVdUX/E3quoIyzDH7VqfWMRUYCxKjWK1at4iWhDKQTzEKTTXTMkoNGMBMqiQtQSzpTfCoa9GuUZ2aspP/qCGYC85/sCochS4R8TE0QzX27RdAMIP+FIpjkbMbXvsDPPXaMlCWVldZZ2F7hsEKlk/RaJUB+DCxDxoeQCNMIDoM2Qc42jrEOsgIotc9IoUQc8z5RBV54py6oIijUAuvBcaaGHiSJtr0ZjQTaSjKrG8BT8v6Jgj1yxw9NWy6umdwtIYU4ieEappWd23VsZIgQQ5htJljYXJa6zZ+tDGKjksZrCWDz+HH9UyPrMWQuk4WikZVKSGxeKR+nBND5VVEH2ni51uQI2LyWZLR0yZwoGB1vO0FLF1Agto7aVGhAkGGONH/QbqltZW1xSFizUooiSZhInbjUJrzAFrDyKVg+si+ufUmTxjgKl0jVNnXtf4Ce+9kqFEDnEtF/tSskJ30WdD8SkiUzUa4sVsQ4CoRlsTdKKj/pFU0YJvnRHzPiwV0NuK6DoVrLRl1JIFORlFCki1UDDMKhJv0Robm1RgHTUhVW3YGUO6KOZF12mpajq3ydhXJ8ekPunRTNxEqhwtigLtoTMU17V+qnqQAd5weGOjTLUv4TQQpYga0xZRloP0hEPC+1diLzyoOio5wb8j7c9UjiJqIsMuDQhdF4SeGibsFRyFgmLkKEBvUZ4WxeJq88aVNH6VP4jo1u+FnjMOoWZDDqXeGJHD/0UJi+1HC0pUE6NfjEU4IbaLXmeNBJn0pO9nBzpFqRpGEZW3go2vtjVsfSCiTv370S/+16lTFqxYZxGWQmU2aZVxxmJmDrQqEXtUmnAr/Kr0Um2JIrhidawJILHQwqzOaV0NI0ZYmKiJcBjDiixyVR0KU09RwW+njuHhMuLOLrY8YV6xVfVjfLjq9uZWWVxZLksLIxU8hbGBsd3e2ubloGB1Dyg1KTKH+bUzzIareRL4HjxU1ykhZ8lCyTphTj3J81LFPKtmpWpsyKII0NhzNmo41sY1zFPy7GHvaxRoD9JD7yLosAq5W+4d5K8Wsi6qaLXdM8arBwkcWqQrEjIKz7v4D4atEprYsjVBVyfkwT3nIlzZwzTpAdYsgg/s4M2uLK2Uza1NFiDOkPxQ9yKTCoa78Nwrj96fQ581ChA1MEHe7fkZd/0EP48dCCBnSBfAwNa0rCNayu1LRpRG9HqoUUiHmjmXkssWndDUKMXQ0oGaA60VGhgJdvPpqUEVhd2Z7BZUrqBYVkpfHiCeaXltpexu7VI2VRum+grXC9FZiPIER5csL7XgP3m3lRin2rcWfZXBrA4AQ/gq6ETRJ8YDDKFAIWeKFHu3VCiy2OGYiQ+iMSzer/Ml8re8skIyANnKDX44fzQI07KwhHuKyWKnFCMnLMqHDpiUffs2yu4Ehj0iezDEJGTaYYXaEBPwmoqrO0gMYLYAACAASURBVLsUEUSNB9IV1ePETkyAHAWtcsjaTjvXBYoQIbKsGp9YZnX9YWw5ElHtPMbChaCUoA2oHK3QrfQvIQ+OIFqXKNrGOr7U+0j2QNelLDLCE3MZBe+YK2jHrJ9qbZo9K9w/6l1oYIFn7BBqY2HchH6K1y1TJFHbomiN5tvR8GwklRHQovM6IolLXht3ooaHRrtkIhqbCvx9bcKR3eNGupQCtj3zdeu/s30OmeTYJiHvg2inAgWKcIm72qFuUScT/FwsPht4aLtHqTdZ1D5bwM+gwgjZiiViy3/nSK1LQZISNcFmCIJ2wgGYluGwjZqxCxmnnO9wACSIlbGzLvE8OC/niLLnt60NES3bAZMoO1EMAmSiKEsderLVlOKvHNbl3/4FpUX4KyTkugd7BtVDCeYMJo48sYQM30XUx96+jGqN1MRukirEoao5cHqQU1aZ06i0uEFj2dokr8Jc58ktLFxUUhQpkq0FvKCtiNiuiM+I0CGKsM1ivZWlZYZUHz18yIWN6AG2xh08eJATDpKDQjPt1NCOMOZbo7ZB/Tq0U0KGvdVCVeMRO3bk+amWhNiSUAmjHRZstpVjho8hshg6DL69ToYrg6BVWhqkxwuRhZ64fqz9Ft2R5wKTCtLRIjXBgzgbsXspvFyTLeBRC3i9ZTUIGgtpI+ytZ4qoUwTbZaBS5JDbQSOEHfUytbgYczyZlIdbW+XK5cvlzLmzLPr1Tjq0I6B6gHGq3lDoOCizqFdyzlxeiF51Jwm3VLZQLCMOUYRpgoQIpEgS6kiU+pCCVfSvFTPHiJ02DK8U9w+arLBtTLLz5CQ8bFaTahQierfLHL19dl3fUQ17ubPve3ws46UR4Dbk3FYiCLB2CGB3inYMcWPCUKZq5KfV2SgC5l2eIkrcJu0dYca5prXDw4pdLMQ/dhwxlckoiwypag60ZRspmmrggD+2w8d/mA/uuIlt59yBFF74ytrqzNyIBDZPH2mx1fUVtlhAehJ1JKSkUae1vIqdZoskPdgppHWGgtIxvR6QHuoU7nRx6kpeMpzA5ZVFboFGxAeRcMubjEQiloHDLshXTm+FLquLNuC2nMpoqTao1m6FjLBOqaAAXqSPZYtYx9FWAdiiJAE1QLU1iJUDV0dzLBxtoxGtrTkiksStyy0Nz3izdUCkoHzP4A5R16PaJDwW+2tFOFU+AcDUxhU4gFgncohVfO2IiOqomiNgPeMt67IBipqQCIRzDbxIVkPu7QBTJ5HkT7VxICLDUl3hUEXJhucgFusMGWqau6Xv/TlvQjBhod6Oeqzh91yDpsiLd36FzQgFnqNYTruifwjnIJ4fsum0KEjP9iYiuwoEGHex5NZaAI5/TTuETLGNhktM4meQhNgoMVsP5fG42N36vgY/YrMF13vEw2njOA8KbthZkYjrb1VMna4OzsFoU9TVerdqdViriC1oB2jYJs1jKQuf//Z/m1bmzArKVMsQI7FXBaXggtPGviEDS9gtr/1ZER0gUyRjbx2EtcghUIyfiAgwX6ktpH5lFi1l33YN+DM1Y+/kXDISuSjWixzfg5JUblD3xX2gUNfX17kt9vPPPy+HDx8uJ0+eTDtiolcIF5KWmhg4oEJEzIWqupY8E249ii2wLs4LFcdiM3kv3PYd21St6D1xeLbdbW2v9/wosuAKejGljBUXFf84JSGjsW1BJOX26w6M3LcnjKaJRJr3vDhJvEKRcjQhK/q7Ujz1WdOzcU2a8zQGRrI8i6lwwTPeuHGjfPzxR+XixVfVzyIZcGyFRn2Bn8GRivys9b34o2oCmmwrdaAQspWTSLVwFe5RRBm1IhgDno3pNW/fzHUINWIpB0D9aDQPJvQmPdrFGH1uEjFQAVHbDrwXnk8aZx1HKjJ3pAqPAVKv/kCzOxy30a9k0BHRih5tDEA4s5xlJb6Xx9vksqVX/R2Ph+nxtO2Zfw+DqpSbWziIYIqwirhm3aMt4hNumV9GimvcxtIU7phj1ya1hbK1vc2dRzCIIDeWuVt3bpeNjQ2laaqDB3mMItDkzHkOtD0d+msx+gTJ6MBJYj1MTlc4lRPXAXkWsQ7n0TLqlGMlPtFzCz2JltEDR9GrLOPW0U2Xy7vXdnjpHr4inah/R7oFDD16crkA2POhe0TJQ5ovXcvpxKaL8L3cn6mRfNXzYHt41luYj0msG8wJHsk6RkElpb232YMpOwJtSI6k85FCVowDooR2urS9vzmNmcwMjXTd1uCI7GDRzRChqEHRPaMmKqdiQocjJY5WFVnu6xyCtET9iaNqNZoIJzmyBbZbFaPJpKyiL51QrXqJuI9QyL4sBy9qv6pugwTtzNYODtdyxqS+F/k76y7+PUWQsr0yRo4+Mqbn1jV72JhcB+b509zJaXYZRH4vy1LWlYIjojxREC77WcrCh//v/0TSw4vTfcyTIihbLxIdBeHqfOeCtesHwmxFLkXByMhs3kolcNEjx4VrmqAWWvTWvbptM+8UCkPOwJCXQYTo7AVr8N5W7S28qnngIosmThAk3OPBg/vlvffeL3fu3C6vvfZ6OX36NHs76Bqq1CcSNVQp0sPC76gfY51RbMVzuo6foWJwpMNb6hRjQeW9G65ZGCko8Xkpd93LCkrC7uZlLeStydenqEiD9NhzsHDYuKmGqoXR+TyhEIZhXRt4C3Fm7yKtIgOZVMyMJ4U/hwZTTN47paJmbGmxXL58uXzzzfXy2mvf4c4OPJ+b38HAxQbOqooeE/jhogpvOy8SElMaUyvtUKvhvfJZY0s7epNQdqaloNEdiHK7VhDf2CFmbJ3GMc5cdNFcS3VZIqU0fvTY7P3vrYyGa2k4ZkRbbWSsWD1nNkZra2vseQO5l4FXJ8knKbyBrp/BOyv+rIiy4qurNJF3yZP7Qal3kWWnrqGI4lnx26HAeuL28VC+Xh9ra6t1R5dk3A3wJF/o+2HSt7m5Gb15FH3A84DI/uEPfyjPP/982dh/wBH3WH+pwHYYVQ3d5ChiHa+jtHHejrcpNzxUGJ0NIOcuAZ6Njut8WMORDKokNoqLXYOTCpJrDVk4edIfjURxDtEaIki+8Iwmd0nfKSoXNUPBn9S0sDk61HvRiygWRzXCMo6IROW+aNZfiioolR0OISNwbXs0UrGZUBgD/MwkKxMGPVtYieScDPEbEh7Fhl0w3wpg81p4EumJJETFpW5Rr7pWkWKluXxF6HnZibwOMunJ6wi/23llhgENZR09iybCqouyfp+t77GTuLy0Ukm57YdqwCKdGOktz50j+LQvWDdhY7KJd12XHN2GndKkPj6hRbcrSR/YiDy/oZVbNiVSnbaKjvTUkoCQZbyvspWW1qWd++LNv4xITzQmZPSiVfjP3lyLQ9vSWjW1ahO8qSzqD2IbH/9eF0/UkLi5V1T1V8UcqRHVL6iIt+al+Us0sasetIwSgXOkJ8KnOcVi0LiyIrSOdA1D80XbN+/du1e++uorRnkOHTpUtja3yioVadSbRJFazkXV+ptQnG2cgyLjmNBZxa6YF+tZbGSdAglChMZankiyaUdaYieJEzcW+LqEoCCiz78JhQ200nWtVqfNr3L72m0XiiKvctdt1ERvREOit5EXbDV4DsnqBkGwgnlHWoGhWBQH14aMrajugw8+4HhfeOEF9fFg3lZGAvM1jR4tnnfLgJTt7ILDdbBDbLbRIiyEUicKh0fUjP3LUx44tBjqnUDk79y5wwaBkBPKbXhQM0owojtc+EEqWphehkFETrVHQ+NnJZ5JZvWagqDlqan+L+qkIh2rYl691IgxIhJLS+X69etla3OzPPXU01HT4fiWPq8hR7o6Usqz94u5d3oxtE8tTDR+mXgEgdS13VU1FWvG3FrRj+LzTFdE0zdtQd5ix3WlKbQLCuNfXV0rG/vWmd6rjT5n+nWM2M0YkS6QH2CM7wAjNt3bHZff/e535bXXXysH9h/Utteo57F18k4YzyWGza3W0esHcw1ChReaqSnlrfVtAi0dJMfEqRhcj9GmWLOM/iaD43XPtGQqtK4THFW+KFKf8bTpsIkIs8lhXduW79jpGG0oSHZynY4bVtZuv2oR4JeO18mkR0Yuk/Esw0zt2E5kSxmRfKRkGelhnxmXT7Rots7Pa7RQarNtqVdxvIlkbBYhuVZEPm/pl22BHEZTx7oRIXRHZC2sN7P8zxKe0JXVBkVqrUaQQXBaQ8NqAyLK5vFIT6veU/IbkWbjGzqU2LImVm0WoAeh20zy1Q8pZCmaK7KTeKRlTYSo52Nnm+bQ9qX1YMtOcXaK0Eiy9WFK82GQsq1wXBIlBbYCNTtTWd8MQcryo99FsmrEMWUL6DTmQ9vs9Mf3uAM77Rbkurr8xv8RpAcDBxuTYFsobLNaxEH54ZxuYD4xhVDtybnpGYW9bsNFB0xMmEI1dZt0KIJq2GMngNWww2l8nuijYiafFx4jVlxQWiBZQB36hOIDUIgc0IOYlvLw0cNy7ctr5ejRo+Xo0SP0/KAUBWg0kEsGJxOc4cIYetlNFlraAoSF3SGDic54fJF6ad6XhdIGw80ZPUabqlZAm7eft0iGg6CpO7bsTmSZMCexm2sPL2HoETVF4KbeTYiHRrJhICWpnVoKImO3nA2JDdbvf//7cvbs2XLq1MloPiWCADlSRDVCnqEUHPZt8+47xqKMrtGu3XEoGfJe5ysv2mh6xZqByAQgwvDZZ5+XR48elgsXXqwktN7Jiry6e46gqGYBL7fBp+fuQua0TZUkJXVUzrjtpYC1PqMhZXioXgNMs+zusuMujPjBgwe4bq9e/bI8uH+/vPrqq2G0mvzksXgtZoU3nMfhPD+J+Gf5nvFA8czRol+1hCzzjeyLZMVNUBFpQLNAHsUS28pBYHDt1bW16ClDRGrjQJIJ9vCx945OtFvlxs2bZW1tXXULo8Vy4MCB8uabvy2vvvZa2bdvn3rDxG48F1F684bmsTXWwzNYP167do1RpFMnT2rXZxy1YOKD+hWPH0XPxkUptqgFYndw7wRqKQvOko1AIh/1enyOvPED6XyTHh1VopS3ozkuWEZZg4uSHb2Juor02TqHYXTcec3ylwkO5YKp/0aeEfQSFW8RCMp7RBfkCEQUaob0xI62lDJvuh8NYRVtZvlF2C4b8sej5aHvUiG8yWDbUKN6QxWta5SzNqWtF+kRyZymxodAqV7Fz1HttLuQZ3zq5ZqzldeR17MJJX5aFjEnOmDGO6pax3SOnTWJEWzwbquItikImXedtsjMXsQu6wGVdQyjYN7l2raeW94kO9IWtmuSA2dlGtYtQudIXdvkk2XQz1OzF6F/G3Y4oqLt/NPnJ2XhM/TpodXTQhDpmWXvYsnwimVo3JXUrFpnowjAVsSsXLnSJtGMrXr4SqW0FJQXo0sgtFCqkqm7GcQVK0PFLqCFpbKziy3M8qjo2cTunWjrrPy8jQO9s0UeAYAjKUBssF0VBc2Xv/iiHDtypJw4cZJnkqwsrTKkC1adC3UVVYjOmma1Ucjp+5itSs94chX1YIQjCJm247djDrL5mSU9TsEoPSgPV61Ia6M5F3rHXvjK6sNLqMQx1T/V7YPRIAv1WSB6OU++F9mZYeNcOBZQFz22beD2Wq0cQosELC2VAw8Xjehw71//+tflpZdfinOotHVY2CBSUhugRpQv0rNWKMkDJPLsANwWXK0BigJmHeugruD2JllGF6tURk9pxatXr5Uvv/yivPba9yICFSmJwF6KgKokyEjUYAU7UHqhdayl488UqWRbBiR1lh7s/qhhbWmP5lVHZABfR1SK5x+hfmVru3xz/Tr/jSJ9yPsXV74omw8flYuvXnSVSfAMyVimrjnKMBsCDLWRvS5HfhzZEzOpim5GOWWFiXO7QABAfuGBI1rlrcY816t1WYaOgnhz1yP5kgjz4cNHSHTQjA/PfP/B/XL9m2/KkWPHmMaDBgCpwLrB8SVXrlxl5AffPXHyZDl86FD59NNPy9PPPFNWV1e05uEUuUuvtylHJCPrQTfAQx3Ph5cukUCdO3NGchD1Ot7F6DoVevyOhlpesXEinCA1wPPmkGpZ6y7TGgkKuVIEQVjkGje1J1NHaXeuhS7zDjg6H3R2owA4zaHIkVMuruuJRph1TUW0LhlX+uW1FsYd7xXhVJ2byhl8VtLyCvRsNLllQF+RftVkSHeqTrJF0BuZiOMMImJj0iNZi2MTBvbMJMYpU0U5pF3E0cKgm/TEzkgbaOc+VYy/y/UMW6L7xaaF1FhReiQaJ6JHU6qfc9sXRv9qxC2a7+XC84Fz512tsE8LPONOdob9xEh021FAJp4hKnV8OvcMhBJ1P8Y6asBrf5tWY6WFHN3vo2ty/R4jy2HnaBODYKBuM47l8E5SiX2r63V9byZF2vjk2llRZXe29m5zE07VAEaE+jENlhrRmuQ5vcX8bBjzTHoaM2u1PZn0iIUGnA73R/i6CY/qe3iGTCj3yhqr8musUfUozRC4h0/zGqSZsciRq3dhKRYzIyjcrhtEKhaxJ9xnBQFAtLpH3xf8DtLz4YcfljNnz5azZ84wvYUdXqwhiAP9IjI9Y2yIVSga36MqnpjFmSiY+zDFh2v9QcqN29g+ie0DB6VAggakM0noDbSIox9J3lWwc183e2ZalzAY0bskwvb2MtKF6q+V+JD0tpvauDXZeTwC1O5dou+O5g3Fn1DI//zLfy4/+MH365lH9HBTkSOUjcQ1yCCVsLY8ixCGxwhRQSRBe+wkFwCunoTadiCxV2IsDD87xrJDrCW7SG99+ukn5fXXvxsNC9XF2uPJnY5zTU/z1qLYvx5Y6mJN1dbQkxl4LH6WOqY93mdxfPTq2dzZYTT2wUMc37Bdrt+4WQ4eOlyOnzhRlhdHNO4PHzxgvRRAxe6VXE0SprOuwbruZhpLzUpEltX8DoisiXWOgOZjasAM2Fwvjh2w4ZejhTPKfICvdhS5bgn3gTHf3t2lnPhQRjwLoi8ff/xxOXDwYDl1+lRZjqMXtrZ1kCMwAT7QBydPifTcu3efh52itT/EgOdcBRmQTcE5TLMbAOx9wwihIBxp2RMnTpQzp09F1KGdhYbnVfFyOxzSkQSOPWoQ6kaHXMuYdk1Zd9IRqMQJ57bpWI5QSI510xBjXaysKLVHeUJaf3GR3ZjXkYpjii+6F8e6EinIB12iBk5pORn+qHVKjVOdAfDpvi59WIhDbblGUWKwjPSfomwrK2vUAS6+lbzpKS37igI1PeK1X9d/6MKGrZ2p2CEZ+HoevWbtwDrSXKMXwYTcoiBHzk1+1OUaOwrX6+GzVXeneq2Ix9dINZ4xFyJbNwzX0DD4ACwc0eZRH7QD6A8VLVfSRhNfX+dbzaYd7cjAsfcxNX5uRaJ1KGx2UoSLdBfu6RRb5TlRqtHsduMLuAePe6mlECJHyV+qtky6w9FAfYaR73o4cJDuGVloKVdcOa9Qp74aRZmWhfd/8T9TkvThyHXUEFRr92xFZsAAqpnyDIFx4W/q8eLeOjjB2ArL35G304wG/x4eTq1tgFL2uR/x9PAEEBVwqkqeTqv5qM+UIjzS4jKG2MGBz2OrKsLdn3zySbl79275/ve/zx0SSAnsW1uXNx/FctkYZUPUIl56uFnSiO2vjRBAaWdOYtLDic6eu5XsnsKHre47M4VqFjYKp5viZetDJjT7fE2Q44lwhhoPWoUBCQXqSElKd/myQ9JjzJsiUrQu93TKj6T7KySN/3BPFNnC4wcB/e53X6+7T6yc1GDK7dATmaKSap2rq/LyfDAqFksqtqtqnlpzQm3mijRvqsPAXXQY3rR88803BSmM73znO5JJx0pSGNxKmw0a+fdW5+CdiDCS8l71EnYiPTh24Ntee8o2SE84INuM1K2U23fu8r+vvvq6nD53vpw5c6ZMdrZV07O1VS688DyjGuNtdHXVQaDN1Oj3SjDyAb9pTXkGqvEYeNVMR8b4coqLh6/WcbedSDQA8hp0qGDsxnHtFcgLXt79hd9xaOa+jQ0qSDtAqNF75513OOZzT50rGytrha0ARprHL69dK5tb2zyza//+/dQjb7/9dnnxwoVyKNKASh3EMTQe/2BzBo18AHf/PjZEvMd6r3Nnz0VfpYg0emcWj3poHYO5/sNYCR9sgW+7JOtcpzoz/00Ep+mTnYl0Av7LaTPNYdv5hvdQe4Ri/KXFBfYqm+zqQFqnf4175BnrNvC8G3a6EH2LfE5VPZtJbR5AfETFi/rzLKB+CulI1FGiRYDWhiJwkllhkRxgNahoUf+0MGyUq21I0ZBa55FaoQzXlGspSVxDOzZbliI+g117tBs4Cmhrm/UzwIx4Ii0auwvzdvV6XxxY7IJet/1IZxGyl1MmS4nQetei14zHTAx4aGjrG6dUqcoUvLlhaHcpt6ETqxPM9a4efLWmrTpY1lNxpInPTHPEIzId1TYEQTOhE1eY1WtDUmcHwmP0+yI96SDsiEC2lKyzIBFpit561CJ2imODEKOFn/36f596odAgpwfzBFS2FAPM+cQ6yGDGLJRly/EoliWhUeEzimuzl2YFK0FLOcI4DqIyYjQkNPihDjHJCCe7kJAKKhomPpHwxHcBEUgDdrKAIMAAXLlyhTuGnn766XL82PFy5PBhpgAA2jpqgHyAXCI11ejHBOdF1aIpTMTXt5QFbP92zZAaEkRBdpqozP7rPOU+PYMFScFJxr3Njz3AMGzhMWfDW0YK/wMX73DB/VuhmAV/NpQULSTrHOVID75hBdyE2J28FYbVsQ7alsnddPfu0zA/88wzUfvTruETpO2xZsFmUXQoYJNzvw+vJje4opEPglPpYN1F5F4x0VsmTv199GiTMnL7Nnb5vcaUkYhP3gkXXpVM9kyTNS1mrQVvwzchcioYC/zfSnpmlYa2EINoQUegxuXmrTvl5s1b5dq1r8qxEyfLkaNHy//1N39dLl68yGL973zn1bL56GFZW12n4YNUWjK9hup6FXMJ4REloaOR0m+ZtFtu1Axy1hDT80zENR90TKIV7qNJT/beQexYixdrHSQHBOrU6dMkpiDNkN/PPvuMJOb7P/hBOXP2dJlu75aN/etljPPNcLzFzg4jPu+9r8gM6sf+/u//vvzsZz8rK0uLVRYhU5A5RJ8lU65FFBasm2Dqc8S2FyA9ivScqU5M1kd4VpOeSk7SbhzqvIigmNzzRilNmK9HAhj6oEZ60pprHv+UKeMjR1Sv6BT2ubOny/71fWUx7knfq3ZaBtZyDusajiiqHkmOEfpqYb6boWVItvbgUVRPhbfoycade2w/oHYlOIkbL2znduG1nxt1f0Pj5X9n/ZsdLj8vjxzZw1nL17OBzU4S/ma9nHVuJpTWVfgbdCX0wrPPPltJ5zBqYz08jETVNey+QXFotfHOupSy9ljpCSIfMQ+DSE8mPc7O+DlYDsJa3Nm6nEj2cL7xHUeUbLJyoKPJVrMLmYDmz/p3H2VhuzCcC//b8ykcoot1ajlCMhVOkTHSdxz5l4+b6/CiyCWaEwYSmfSYde3FPPPkW2h4iUhvsRFWLgBjc0DsLBH79GLmQw7SXTbaDPWGJ5379HDHAwx2ilr4WQ3UUCnkxYHruj4Hgov8vp8HqQsoLKS2EPp1R+JJnHM149VmbzfH6QLLmWiPuoXNvKC880vPGCmYeCsvHDNmY2+j73/PMPmoyg9RjB4cjQ3rXk1pS3FjikBApjTmWMiO+LjA0M/gOTeuDhV6HjK7ziR3L0Xg58ei2Nx8WG7dulVu3rxJ5Xz2NOoiIjoVHp+vzYZag9d4V0WtdWGnnYMgPW4QyHtGNKFG2Hja9WykhwszakswDjzj119fJ2F+7rnnZpQxMWFcwDufFGe1N9vImCJfjvTMyq7uYdLzJHnO+Geskd9fWV2hN4kTt69d+7o82twum9s75eixo+X48ePlL//yL0m4fvzDH5QXX7ygaISc6fbsCVcfxJnXeZ73+nuOUiYPFePmmk8nV3PnRxzlIJlo2/V5H89N9NmY0UE4MiZ6NlWPG+0lQo+AeADfr7/+unzxxRfl3Llz5dz5c2VteaXs7m6Vze1dOjCffPJpeYR1vrxcDh44zDYVb771m/KDH/xA3Wu5zX2p9tGy3srGUTsdJYdYMyAT77//PjdDnDp5qpIeYhSpQUVQFOmRUWo7Fr1WTHr2wnx2U/vsAgAJ8SvPC/52797d8vOf/5xGE73IoPvw+8H9G+W5Z54pG+urHAOfKXrJ4Hc0T20HuOqA6Tb/7i2jdBfKADAPIHZtRy9MjUghxAzrkJEENmf0wZ1yatHDR1EKfZ54BOlx79NMbjAuPMswiiEyrmJ4HtZaI4oNL3/PGH8b6dkrSuLIo7+HnX/f/e53GzZpDQz1VLZHsj1K45BcZycints6Ist9fl7Ii8dh3Cr5iJ26JqRZR7ORZSVK7oLd6gRFGPRMvl4OgAztrJ8pcwc/F76n2psW9Z6xkWHvZwmMnVjp0UwYs3x7/Hm9VMxZmiAbUknPx7/8X1qfHgjKILQ+NLyOvtAgzJzZEQVOJDaDZoLsMQ4BfnxnELsHxyPVBRtepSfKOx74LBGtgZSg8RIKFvETyp5t7eEpxbbdej26L3EXdlvepdKF567+D4Xb1dGnA1ukD+4/wB0ca86BTyYMXcI7HCqT/G9Pthcjf0aR71DwtQujZlyigDUKcuO9YYQkCxVIyV6Eh0Lsoxs47pbWslBUQ8micPdNUnUHPo85oTe4u8ut/MeOHYs6qdkIj8eZSU824ha2WiuQvK5M3q5evUpFePbsGSq8jz76iEYI6cWkpiK6EKQmDhDMuDIsnr+RcGRdZCKDUt5hbJ0iqCkE9T0hXjzVXHKFZ7x79x5/P3r02Ex/EI21RTcjX6w6kDhRXfgr2gmMrVTavKhWK0d6/jXFMkN6pop8bm3vcEfLrdt3ysPNzXLj5i2mXE6dOlX+83/+v8vp0yfLs089BlzqMAAAIABJREFUVU6fPsWdUOiGnuujMqaZ9OS/875Pqj1KhL6SHqZcqttQi3h1zRZjwnjHO4r8uZg8kx5HFbLXizOxkKICmQCmkDfIFKK3z7/wAskeKkKw4WF9Y3+5/+ABd+Hdu/+g3H/wsDz7zHMsZv75z/++/Dd/8ieMPB49ckTh+IFRzcZG+swnoi/yeJT33n2PRdWoC3SxsNcHjXFggB9qmSEtIL2KVA9bU0tRD5q+4ZPc1j4wjJaf2tAxdUCnPO3ulrff/j0LurGWkbpHJAy/P//s09Sb6ytLIj0gJigor3M4m2LEummLIwoUI90ARwTrhXSGJA+djiMV7Yi0OytHBgB6bHc8Lfs39kcX7JTeIgbRTkIeRKvJcy1lPEyOMNBwxvN7JWeikfXg0JHzdXQU0+OEyt8Fps4yIK351ltvlR//+Mckk5mY7WUvRHzb9WnX2Kk42htEVsGHlGrTTMhELKH2nIikzp4Yn0naaFHklnKbm5Zyw0DuFC9ZzoQFY0EkzmUmezm/mbiQMKcGlpnAcMzBF6rdSHpC6kSRmvy7D46tGwDi+vXaKQDtQPSMTZgJLqgX4cKXv/8rkh4JyoR1AU8y7B6QIyN5UAbV6a1q/EK4tWVptmGSjYoG29JbPLwtFTjnU9Zz6gYKDt4cctNYwEOW6MFngffvO2MogrcZ2Tl3/ny5cvVq+ebrr9lfA52QX3nllbK8uCQhrmQrVPSAxQ8XlCfVP+2t5MmQrmeVVvw6G8bVH9tOuiq4gUutd0rpLStK9NuJnmh1AfrempeW6/RcQvuCiOMMI3ifWNRI46CGBUSQRZ2D11Dg82L3/A09l6qg41oPHz1iwSkW1DNPP83nfffdt5k+4vVCr1qeaiO26GidModsKElFlRZffUZWKUckJ850kjHFydQin2r0FRE3LxZ0Mo4CT8gb6nmAzcmTp7VDKnljlZRGxIfh46hbaPg30jNsIAZyRI8oLdQh6cn3G+KPmhU8I4p1EW1FugCk55NPP4tU4aj84he/KC+88Hw5uLFRnnrqKYWAY9fQjNxGXCxH6vj+YzVrbU3k52ldlCPSE9GZLIdtjafNEEEGXNNj3WTdM3YtXhgXzAUKmY8cxe4t7TrEd+DEgPggRXr4yBGmrDC38PsRBfvw0kdlaXmVdST7Dx4o+w8cKD//u78v3//+98r1G9+UCy+8wL4/XB8zXbfd0yhvZVZUenN7q3z4wYflxIlTJD3uOJ/1AyKpwBDPjbQ65B6FvNJd02ihod0onGuDHnJmsuf6jxk8R1q3uF9O/4FYPHz4gNFTyw+6zyMNePrUCR6UifSWIusqvG5etWoxGNlgPUqKGDMK0zppo4dQJT3yMriRmi9uktBg2A5gtFju33/AiBsiPK+//nqNJvA5UAeZSPVQDrMqys73MBpgUmrZzI7jXg6FIyWSt1ky4XviWsCD/cKmU5Jr2CGMgSUTKZqRHdf8fc+T9a/1uZ9zOI5MwHLUZWdru+xbm9VDvGakrZYWV9IOz1bv6evN2gXJD/7D3MCRQBrcZOZJZS3ZNlmHVE4RcqvImAqSMw55Hveyo3Xd00yqzo8y+Fh2JZorpwviuZ1RMaFi8f3lN/9yygszvK+ys70MVRuEBDazOl6ceXoJqrqtxt3J4KInSdr54MluTY5SV9i4DofJRZaAikJkh9kgbFB0yMlboL0IhuBiDAj942BBpFHe+t1b5eixY+WFCxeYzrly5Yuys73DMONrr79ekNbC1lgWMnNL5Wzjrcxqs8GwYiGO8X/DKhg+WxDMGvUZNPbKhVoWCGMNBe/7+Ccnllv2F3UC/YD6mly2Z1UvCutVGF2kXTAupPqAMbwYFIOK9fugxzYaE838LL5+M2qaiWwUPTd378FLepMpAZCrzUePyqVLKGL+bjU4vHZdnRG14zZSUuVaKJsL5XJdAr/PnkjpGWL3lrZA6xrctssIUIv04A17WVi0iAbCWL388itUcC74tpfEMcfZPa7pyaneWu8W5155jqQoo1t41gT/yu8zBnWyozRCeAbwoB8+2ixfffMNd26tr60xxfHqqxe5e+u5Z58ta6urZQWRwZxS9c6K1BCzzl88D9e/PdCYHWDoehuuT8t3EPPsTGV5HrbuZ3NIPlCqJYlrgfTA2EABW3Fv7uhvrIcKo480F+ossHvr/Pnz2r20vMzoLqI7X339dTl2/IR2NC4tUsH/4uf/hdHG27dvlpdeerEcPXyEkRdtW48QuUlsqm+UBzsqt27fKl9d+6ocOXKUUTS1/2gTSB0a/0btEbbNQ+4PYbv9WGkfyaKK7r1zKG1UiWaSqvFpcx/kI5o1shg6IuiYB0Rt0bEasgGijjX97rvvck2/eOH5skIdF3V2oQxadE1RTv+XD3OtkQLX9ES5gobohrU+ksUNUb1Vf6E8uP+ofPnllyQ9L730kiIN7iVDzrRXR3/hmXVbddxCx+TIYG0dUZ2YFg2mPoPM+niWuC5JYxy4yZGk4vXcgBMRYNiHO3fv0J488/QzdaMM9Aiuz6wCzkSDLMSRS7gmD4SN8g13ffd5fhXrqD2FrCDijrSkSRXmFBtv8PenzpzmXG5ubXGeEATYf2C/oocLS+XmrZsc56FDh0mqEenD91HEjxQu9Jk+O6JscPdrtIxBEAARwvV9G3XzgHaoKsTiaBTj3GEf8pmRyBZYV+C6aTnkzXjep1fXi/W9O1czWk69FM1jKad5M4TTV7ZmkpNo/lEXIdvrfPG7v5rKw5WSihRqNVJWdg7JYQC1YM3bOQmCKvYltG1XigxWdHCOUDAfxlt2id1AuKPQEfcCUDAiNZ8Zlfx4DwoOkQj8RO5+WNScGbcEbcIdG7dv32HPEjQoW9/YxygRhAC1JOixAfZ86OBB9vxgc6c4t0vbpNu0ZTbr63tB5miYp1oGMRJ02ZtnHcOMOIggpChQjmIZi71ITS0QHWxTDFVR65f8b0fROK5oCIZ7IcVkXBANc1TD4/f4MkHOzzN8tmzwkgSWu3fvlw8//KA89dR5eqLwzkF8XnzxxZDBKDgZbPXPBY5cf9HrpBrnAb4utjZRzTU9ckDR+BDerPo3+TpiVPDsZGSQFoCSQCTQ8uVoTiXy9lDTNs/mYcphALnMJNRLlPcdkt8AzPfbE0sKXhSU8iT6rfLgwaNy4/bt8uDBw3L8xEka9jd/+5ty4cIFrpXjx46yU6/x8/V5oGpENzAmrveoaaIi38V5V2NuAnjw8CHxgEe4urTMdeQiTz6n07iJ+AzXTU5vcahBerxdOssYSI8LLI0DorZr6+skPVD4cGBgEH7zm9+UZ559luPFjig2HF1b585NYAJFjtQfyBuiXn/7t39bLr7ySvnq2lUS8BPHT7Ae1zukOF+h2yzfLPSMnmOInsAIAeezZ07HeXSKrFa5jCJZkLJ33nmPeuvk6dM0iowqc/yt1qLKWKpfqeuH+Ppf6rrtlGB2ODSX7bgG7zLjzrazp2ukh2Oi3mln1CES6jVDHZS7ldsJDCfBEQg8kmt6uOsmUr/SjdjNiijkbnQJRq2Gz9xbZiE+CV8YVuOcC1Lr+FNdpfWu9XBd5/W4k3aUiOfCxBmyDP1mMoDShr36lA0dPPaFWl5mjR/0JeTM9pFnvYWT71SW0/xeQ/gu7onnACHX0UdyHPDC3yEnqE+DXgRBhk4G8cHfMY+Qv9WlRe7CfBTdwLEGoEsx7/fvPeTnQOxBXlQ7uclnW1pZpqzCwcWzAAM4BTjgGTofm0lA5rC2jx2TDdC8PH4si9conhljdwE01pznRGSodX8fRnaG/266vPW7yvrdBdx57rN9JXlNO5mZ2sJ/V9/+G6W3oMS8eysv0pTucgjOpKdVZ/NRaiEzm6/V9BQaiWErYmxhTNejUNT0zGw0B0oW96GgTdt5IKyRCcWLe4CoQEhQA2LSYw/QYBsU/P2b6ze4m+Xll18uN27eKJvb26y6h+KGwsI1rn/9NVk7PGN68uQD6nXhlxejJzsbpKHCcUquKhVtkeClKjmgZgzvLRSP+pXMdumsZDHl7f2ZuKAUbN72GfPpe+k5UuOzGBQKzdGwDQYDqT94X0hxwSBAEQyJTFM+brMeKTsNbLa+xgpqYARv3LrF4k+kIU6ePMFo2/6NDZJPpypcW+FCZCoEZh2St8u2IbNbn2eUYyqEtvK2sTXpQb2CvKxWEIrz1eilodCQ6dQrlAk8r+VM890O2zVOSlP5PW9DVu5ctWzDjqat/uFJxMaEty7+FAXbGceW5WjJcOvWPfaiwb2gBGHsP/jgff6OQv1XXnqp4PRxb1OOTVO14JvTGGlE9aER4YB8YN0dPX6s3Lx1i6kkkMCNfdg2roLwIUFzc0nPWTYgQ9JjAuvdWyZJnBv2INLuKq8fbFk36fEzwkhAhi+8+CKJhe6PSK+a4N25e6+sre8rH//hk7Jv3/5y+PCh8k//9I/sUn3l88/Zw+jQ4UM1Cuh75agdj0ZBM8id3brjEcYIz4bdn8EhKCe1IzNJD7aMb5WPPv6oHD1+nLVWfjE1uyuD+dh6ixqTLNcqV1RUjD2FUpTSegj3h8MGYwkMEV25dOkS9d6xI4d5YCXSW5Ypp870PW0OqEQ17SJDVFnzGWd/mdgyShXnKYJ0YPetnbCC1hQ4EmWpLI6WmRrCpzFHSIFx91Z0ka7PE+dxpXhv3Nc7MKWfI0lNfLV+QLCQ7nT9qR3sqsX5OUQ7YKjR2uHWrZs8fw2632dMNuemnW0HHeCoGb4LPBGdzgf6yuhqvQB7F/Nm2wHCAZLCTTWbj6hvTWbgmOP7iPRgvSHS43mAPsb38Axbjx5UXeRjViA/vOY2jltZ5VgclTYhwSYe1yBhjpeidQCeFf9hLQE7pINBgECWWN8ZRAJ9n/btW9f1WWg85vMDxzNnTuuYl6STceAqM1MBP2WnhZjlHDxWxxb9fJLcZZuozvw58pfLc9T+Ic22SM+nv/kLFTLzJFKluPyxfPHKnFOkp1Ww6wRzp7fs+cq4QqeqOBY1PdlQ4X2eZxP9e6oij9AZw2WR3qqCQu2jQYIlI70FwcBWc0cjMsnJ2+Ywhs8+u8xUFQo70cfj3sMH5c///M95LShvkJ+b16+XH/+7H5eNffsULo+jD3I8bq9Ih5//MWUVwM8w2VAU8sJy8iv6lMQ85DnwuHKkJxsXCVG0yGfrgOZlzhAssaJqNHx/1IDAuEG4sb0VighEEF4vFlhWxH4uhTThnDZyxnkdnMbeFJhEEJ/BfFy/eYOKDyRi//4NHgUAQooFjvOhqkxEfVMT4EhLJeOwVz1a/Xx0DK/yF2fb0EjrJnX3FluVx5xot6BO9sbfPv74E/7E89ZC+1rX04gPF3bF39ud1Y2Z2NTT7jPxUfrQpaIzpC4GYu90+B6fNwwLCqF3tnfLl19/U+7RG1ymvCNKhfk8TSM7La+8/HJB6YRTUVkZZ3mBwfaOPihDeH9Yd089/XT59PPP6IWiiBMeIYlgaDWvPf5tUPQ8sxZSITOnguF1/JYb+YUhS6ea+xl3JmPKp7ZAKxKF2qvf/va35ZWLF0na16IfF7QbPvfF1atlaXml3Lx1uxw7drxsbOwvb7zxq3L0yNGC83pefvmlsv/AhouYUnor95BZYE0QsME9kU4DocC6gROW9Wje2g+cEeH84JKaocKQNDymbKRowjKcExdHzxAf/qMdKWGdkkkP9DOe0bs+oedo3FaWyy4aA/rMLZ763tKKID0zOiin1azXfOCpFLNq56KWk5sjatpLXaO1ltB1ebF8/PEfiCEIGEp5h6THOne2OeDs6CFnOfuQi4RBepwusl7KmJqY4DuIqMAGIMoMXQTM8H6uv+F3eV6gMAL5AKb/9E//VH74wx+SRJhIOBIEfYrnw7qBnUF0BfKKXmQgRHDwIAP37t6hQ+KWIfisar5WuHaBEd7DM7nGkv2BVlV64PnGc/n30ZLaamR7Ve1jlIo4LbW7owijSxkgI8ja4FkxFjwPXm55gDHhefAsDlCAoLn1i2ueSPa4GWTKwvYZ0vNYbU5zmLLNQN1ZswU5tQu193iWRBIiG1FliE0cS4v05JoefmwQYchKNkd6DHCcOBGRmzh+wnlwNBcM0pNZc1i/GdITy7eybI1UBprGnoVwk7KytkpGDCUDwUM4zsVlFoCckuN1J5Ny7+59dqld379RcL4TjMB//G//I73gb776mpN785vrFGAABiWDQk+flm7llNNX/tvwZzUcedfQHtXk2cB4YmE4sAU7T7Q/Z9IzJCH8rPPSe3iKIhpVBgJ+1ypg19cy5wneKoqL2YBre5uEEoINIc7j9vOwhmXQMdYKBp9x/VVWVV6U6JT8hz98wvAujCYI0EsvXaj9VngPoRBft/BH1G3Qt4I6KXuj8S16rKmtvsL0kRKI3R6u6UGkp8p/FM9ZbtFxFzVh588/RXwcivbYpFDDS2+LgspEykf1KN8W6cmkx/M/JNIz3k6ss63tLUVmFpe5FfvKl9eYwkVUAcoJ9UhQYAcPHKAdYvHowkJZ4U6yFlkwefaYXacDhQY5uHP3bvnks09J/ODhYg2hqSeIKnL46BHEmoakR4aGZrYQMWpSPMOJ9Hjd2nCxWDbGa7lCegu7KxE9QAgfzwkFjR015596iu0FlD7AWXvY3bZdLl36A+Ud3ue+jX0kh19euUqyc+fObRZ771tb5WYGp1Z8X+ISZ3b5mAk8J+6LFNeZ8+cY6cHW7/ySflB0+/KVLxjhxBwcP3aCH6M8jdFDB112VUvypJd1dHs/Wi7gSJvBieLCUAYNaxjrG3oTmJ47c5o1XY30xAGvNbrTTv/m86d1zs0SOXLvZpwwbBH9lBSwqI6nweMaON3b3bNBehDhef7552Z7IPE4ivgPejg1p7PeyUTHht3RFHxGmQRlC2aIQOhG/I21MNGeA9EMkBCQZKSLIGZ29n19yJDXAcgIiAvsENYVIkQYHzDGNXUmm+wVnARcH7YKZAJOCK6JlJWfAyUmTos5RYzP4logTCZE1qmYT8j79ubDmYgNSUgU9HvnKD7LVhY7itaCeIHkGCeQTW8EEL7aXYpnBKYei+U063XbBAdBoGdgj/F9NsBcUjqTx75EI0jrNdvMvLYs0485dlQTs+RHlgFNMpuJaA4Eolc6vkRj0odY06MUkrJtrHaOC3vCfXMLzrCmRwPQHnzX9AAIf84dmXXyd9uZ5YnwIYxVMQabtrKZxlYkkx4ampGaQkGQlHPUFmJPgJWlmTyurXzmdrl65Wp5/sULVDpQ2D/80Y+49f0PH39cDh44WO7dvlO+973v0eOBYKNvh+p5Wq3DXhNjI+HQvQ17CwPPMlRcAx1RswBkYzZKNT1ZOICLQ5WPMXgIae6km7Qmd1YgIjM4qZvPCaEfq9AbixjhVOCLBY6wLYR31jtvF+YJvqnHxF6KOn+3Ep7ppDzcfETDiR4fSFHgIMyLF1/mIq44xgX1vehvEsSEtTi1zUII90yRp76MaE0OtbbaBC0Yt/RXPUMjPXgTXWStjHCEA2Tt8OGjtaB2OF7XtEUCs6axTHoc6XlSessHFebr7kV6sgzidzgCwHlnd8J5/PTzy9xij1w/5tDyDsWLrsPYIUcPDb1Y6knFbWcf1nMmuiDAIFMPHtwvH3/yCckESCrWFRS+C7tZ54DQeG0AOVsHR6M8A1oiPST72rLupp42Wvye+/7EbjAq5alaSkCpmgjBsKPLOjo1o3YFl4OBwG7Bhw+3ytvvvFt2xji1fbccOnKYXvTd23fKgQP7eW9s5V9dWZYu3Cs9TGyUOvH6xbVQIHz2/Lly7MhRnbT+mCc74j0//OgSCRLmADoH16LMM6qIPlIhy0lf+j5xw4HYoYfOuKa3qu6pa0ceOtYx1jaMNQzuU+fPcu2Npj4GRLtjvKZyXRVlJO385HFBTyA9iu6IdOh3GFDUsiHihA7COu4AKcitnTH7I83UDcbXvUEGx1+YQGQbkqPe1vm0W17TUcqandWqf8ZK/UDP4X3vzESkDikvfE6pHJ1dBtmCXEHmXbeCz8IGoU8PiD9kDNeEDsVn8Tk4jUhV5efDc8up3CkrK8sqL8GZcuFY4nsgPHguEJU3/uUNygpsHV7Wx0ynYus503RK+RITkC+kLWPLOucT149dj7i+yOcunxf/rvY28kyIwNFGRzNQR24gR5YPEyPPDWQL0TKsJzwjrsvIEI4H8nESIZNPsie2ozPybuc3iM+MPUGEINbprJ2xnmmHkFMUnd5yeN9HUWSiM/QqMwP0TYakx59hdAFrJRZBNt4MRUdo0sSHA03pLVKxOLSPYThsOd3ZKQ8ePuDEAmAIFBQbJsXER1ENkRQTA0zAnTv3yueffV5efvVi+ed//md+5yc//QmLueDFHzp4qDy4d6/86Ic/YiEzegBBCctTenyr95DgWEHXhRk70TKGWVvlEyOGJHNxUDRtgXYIf2gIec/okwG8MwH0Qjfzzyza76HA0F2HsZCx6wW4wLjBoDm14ueoQknCbK+0nalCIxVzqRBUlH6xn468ZZCe9z/4gHO4jXDqtMSCQU55i1DZQPo55YEpCjabip2t6clF+TqcNSGfevKwYLwefyACX/Hh7i15Org/ChZRgwHlw7b5gyNUqrEJRT+s9an1bjUSlx9KGA47MrdxS6azQcvrVAcIoq9QocL9w6efcX1B1yAqg6J/RDEwFkQikN5CxAmFkNytMojwYvIc2sc9uf5GSiuDUMAjhgeK6+F3vHwsDOYXRdJDb80yPhvpSb1fYsu6SY+VaU2lp06xXmMuZEZEC/MCoo7NCkhvXXjxQjl37jxJDLHF2VGTafn0s88L6slwrtrpM2co44r0op5mgUXeSImBuOWIqtacLLLXg2sJ0S/ozTffKhcuvEhSOduOQqkSGr7ptNy5d5dzhOgYCIAII5osNo+U6yzqo6pDOCCMTclPSXoUTXFGKdUzpGMoMH/oHA0D/ewzT7EAnYcSRMsG73yUkZazUAlHKmTWGYnNiZJPK30twqPGhPUnPetpWVleZYoRcv4pNwbslNdfe302QoXGlLN7fWZSOHkN2EhmHdvsjDYO2A40PTjrgEK+fDwLojBwDOy0Q76BDX6yKDiijSBp+A+OM7IG6HSOeYS8OA1lggACYHnFT6cXrVfYOmPUIkuVvEwmlGdET0CeEKEBKdVuMO0yW1lS4z48i3YZKzqjSLQ67Dtio1JOBQCggPGeCRzuaZne2VEAwUTIzy6dPuzi3ArfkdqCzTDR4/jjO6ing0PmVgR72a9sGx8nRaqFdVRn5n2urdY4U9du6S39O+p/rvz+rxXpYbv4YEY1teU0l4VeIGPbm4vDai+DtM2V3ZdrMySc5bQcA1X3SRW5anUbRG6D98GZsQvMAERzTW2FRzHi7m754NIl9nVZXV2nsICgQME7DKnIa+t8ikgNDDqKrGDc0Zfj3ffeLadPS+HdvXunXPrwQzYyu3rlSvnJH/+E2zx5HR9OGQschoJnrEQTRILvbc/Rh0JRhdjG7wRN9YqiCWENuVU+UBUMcXEEI2/9jcJSLvAKkMN36pOhlmcuVNZNqqAyQu2CaV1A76nwENtHUYwGLxREBKQS50xhceAFgca91bxN45aX4u60kCGQU41frqGdZT2XUvw69fnG7Vvl0qWPSFqxkA/tP1hOnTpJg7C8FFvkHZ6shb+os/GurpzPtTcY29mTF2rlbeLD3kv8L2ohYg1wG/ZYO1bkMU7Lo81HfB4ogM+jqRu3ca5rlwdTVVHszmMKguhh63jbyu414Qad7fBdxTmEmyakGcg2PzJgJj1D5YCxwPizvmQ84fMC13sPHnK9INIDzx6ded95510erImt6zhUdxh1ES6tds7OCaJh2B6uQ1c/JdG5c+duuXf3Hrs7QyE72sMi/HyadJA14hoN7vA7iTkdk3BSNEgOD2/lnS9Yw7CrS8uqc3DbBuxUw8HBKJwkSSulXL78Rbn00cdMH+FAUde5gqhiG//nl78o9x7cL6fPnKXeAJH9u7/7u/L0+fOUT/TZOXzwYF3/2ev3HCniin4tirzeuXePxunFl15i9EbHokg+XVzL2po4RBXrjMWoyyv0wGl8ohuxSHhrADk7R4nshyCogBznp3m9SVeLrCiKo5ecQET9YJBeeelFktMSRxnwWSMto+JURz0HpChkFmD7eBfyHKZ2RXSiKjXO34p2JtgswVYgy+yv9Mav3+Az/tGPf6IdP+EM1Da0QRTRMBFrzQ3yqr6NdUdnz2nqMLIgAHAyQsnF+VTedIH6Dh1B5CJjpPxAYM6fP8cUNk+6D12P+5k4yOlSrx6TIZAeRcRVc5PJAaMqMb/4u53z/BmcjC6HXVuzHXmF9KC9xIeXLpFIwCkPrcrjR7g2d7RDyqSHEZ9Iv2L8OtdQvZ9guzFurz2UbkC2tZtObSi4HnmqQrIboXtdu9PkSfbExghRqdu3bpeN/RvcBaboDqK3OrhZZ202u5N/r05ylWnJa420mp/wz83+8RijsPdwwmifjh5lVkDtJrLjjPTWm//nlOQgvqjrPV4YZCMAkD1p/qzEO/WwiXTJNDozU7FFLx8bYPYSwY6YfJ4Ivhd5RHtXzbjP7oK5/MVVCiaUCZTOoUMH+dyclNp6ukV6oJTu3b9XPv30ctneHbM3D3d3XLhQjh8/Vm7fvMEIEMCCN/8nf/InZf+BfbVhXRZU3ANFb1BYeVdTZq7Zw0V0xYvUmNUdD2kHj7abtiJC1C9UDysEYQaXwTxVbzCO2bJXOiu8w11P7RBYRIdQF4FwLwzbjRs36Mkj9AwPHjLw5ptv0qD+9Kc/5RPh70q1tYJsrRv1LnF0TI/awj0kPWWhfHXjZnn33fd40CO+g0LSlZUlKRz3ZfCpzrYBPF8qekWQvbedYsCLuwyZHUnF1VEs2xZriwq1dgHeDdLyxog+Xf/mOvHAvCN8izEu7VpWAAAgAElEQVRDUWLuYSwdavba4PphhK+dwB5MqIyWVLi/yB2OIj5IZ9lwiATMnrGTCQ6jLXsU/+EzuzxhXsYB48Sp4Ve//JKfRx8r1PLA0CGdeOz4sfL0U089FonJ98Kz8UTsMOpOJSANgKgR6mU+v3ylbD58WF688CKxgOwoTQN8tcWZzxYdbHFN/A5lXKOkoW4cRufuuSh+droK39ve3iQRhhyZ9ICkAw4cHLy7KxzxNzwfojlnz54rx44dlZc3KowSQyivfHm13L13j7s3MZ+nTp1m5Pff/fBH5e6dOxzLYRCX1AcqRxRAUnJqBRhDRi5/cbmcOnOGxdH5nC5v3eWOmqjTQCoM0VTcy7vOGCHPW1ySPh562V7vNL5TRaLx4ryhh0ykZPA7drF49yk+DxnA9V668AJrelAXYs+eRKf2rNIaGk92UvPOWaM1m+pQTzZHBvnTRftYD9DPXB6LBZEx6GDoXKRD2J4knGVHqasenY5Yn6Gxtcig5YMGP5xe76xiU1HWY5pEzxb0Wrd6NxMIK2p6WMi8b4N2JKdvGAVJdT6oD0N0yJEz6EQUQKs/k2QU7+VUfZ7DnJVAzaF1JaaROixIB6JLeDbIyuGDSG/pIGOePxnrymdJev4RhRNJUwQol0PwGUAGIhKvAERE5waEpB0I3uY06x/piOgvFueGIQp85sxZEkDowK2drehVBJ6haN+TdJijMTM8ZNBKZxghcmQe84x7AwvMIYikuIkPMdYuv4Wrv/trUamYqLywrQCHQpYNL0GuLe604FzbA9KTQ8M+f0ZERlXc7aDDiJakk9gdamsVAI157uxKkaJADAVehw4dIJD0BILpu5W4t9ihgHFnZ1IeRl8Rd2Q+dfJkefTgPnO1MGbYjfKjH/2oLK9E2H8QYsYYkQpDbQfC6TZEnowhhtzJkK0Jo0fesp4IJtkCDK88/2GjyG8lL+n6CjtnxdRwq8QoUob0zdxPAv0yok0AiB+MOhYtdm/hhcULzED4/uzP/ozCpW3ls91Lh55Olp/8XNjZcfveg/LJZ5+XkydOlNu3bpann36KeXQSCXZYjpbyuW6n7g6JMaaI2QxJDK9FTb+C7EWn1VzfU8P5EfnJTQ430czu3j3KFsLMkDkbdmAJ2cPui5zOpVLhbkacLO250O5G794Cuaw1PVAcjCKKFn5bAavxM8YzCigOzzUGmCcoS3iveE5EZvAfyCzmDcYmk/Mh4SFZQQ8TEgp1asV/IBTs1H3hxXL/waOytromYhFyi3oIeKesT0htF3hA8DI8U1SdRYjdNQhxLAgU9A4KskEGo5YAz4D6mC0Y5kgxI9qDyI6odBx/APnl1vod7sp64403yrPPPVeee/45RjNwb6RSJgvTcumjj8rSykq5e+8u05RIabz527fKH/3RH5XLn31Wnn/uecok1iA7EYdDNZMyjugCCJAwH5e3336H55ytrWG34yLTV1bgXr8gOJAlRMtw3xPHj4uMhbeuCjnJjcTHBB//lpfejKfeBwputSCZUBSz6ozYE4hnhPzCOIDsPYX6lUXVLBpbOcAt8oDvYK2TYNQjEhAxUuRxO2qpQEqkP9yzDYY5IppME+OQS6UGOY7oe4VrP/fc84zWVaOda4fiyCEYam2YsEMVxnaKgtUlpgfZp8zRFKRCl1Zm6k+crsFzYzwmS8AM5AKEHmvkwAbIS0vlkIREeQW+yw0vN29yowCi4VhPsBnIDmAhOy0Mp9FpMozNTol73rBmlBHDbe1+hi6NKJLJGMg07NyZU6fLAaS3QhZz1AUY4lq2gdA/IGUQhUx4TGxpe4Mgq+i85lWrbOF5m3PZbIijr5YtrD/LJGQbjvGFl16mDq9BjtoF3w3XZuv8mu5J3dmD8JO4pDrUWdIjecC44EwgegqbBUfiwIEN1QcG6alr4cpbf8W7LwyOPMiEx1GevHgZVosmSvTK0wGjAJxEIEV6dJNWxOz3eF4LFGOktkyS8sBk/tsL721uoWhxwoI81CscOaICLw/MRxHIq1RxF2oe7t59wEMYDx85zBQOQpo//clP2BsDpAeThkgGQpVo9oaQPXZhuNALWEDAsTME3gmr4OMQxGzQh8ZpZgCSpkj1tahCrisR1imXHhcwPtVLDqOaCZePoDAemdjU50ofqh7jZKqdNxPhCsHB79yVE4rfO97+9E//lItDMqCx1EXgIszUkO6x8TMOsFju3n9YvriCqN0+htURdTt85BAFeMUFT0EGM3HEXFa8I1dr+cyhfOVho325u3mSFCfc7U2HInRIH9eDXCPaU4lhNPfCvOMZ8XLqz/dnVBPKP9X7QAhhBNGbpBUMxqG6XCv0O+oOxL1kiWKTzq/x/SrxiQZ8JjJQyvgdigAyCyOHiI8jFC58rM89WGO8bqTq8Jb7hcBQY7fT4SPHeAArXkgLm/ihFuval1d5hhacAhdnYl0dPSYS8MnHn9KrBvHCdf0TMnT29Clue8V6dNNRGI/jx46xWzFIlbb96jw8GFEWMtPrRcO3R+Wt3/2euwIPHj5UXn7l5XL21Ck6McAYhd0ffnxJx4vEtmQYuv/y839k5BeRqxeef4ENSrmzyVHqhA9S25Gn1XlnW1ucO0RvkIZALzAUVqN/UXb87CDBwGKM2OXiRnKYWxrv7e26Q20oB0Mv1wYY9/amCKdJGOGJuipEyLQDZ0LjjvWNNQcdthGGGmuYxjoiHPi8trjrXKjsdNG48qgIGFU5at7qzA7mKI6O1InHPGGvtiXWnThVhNoiHHnwk5/8hH/HNfTMLTXo75sE4BmdnsHfrH8dKfRz8jOLKu71KzvsuA++D9mCPOEnCAzsyYGN/TVjYHJBLRLrCREevNC2AUe74PuIxDx69LBsPnpI2fa9INt4YV7wH2yMt33jeygjQHQbvaIQnTPhxDggV3AwsIbPnT3LSA/GBeKKecR/uBfG7qaKTJmur5EEHTx4iOvec4PnwJrhmoyzDlpPt6FrLocCrxn7MkO6Vbdl0oO1jFYwz77wAjMxeCZ1eVYNksoo2vX8vSbnrVQjz9tCOvNtr0iP5QmOHt7HutrZ2aKzhFGxHN3pOpEe9ejxK3uPzlt6C563oHlbHsFEDULuDUAvt5EeDozIpRuHF2y9KsempcjwgEoHNgaawb/00Sdl3/795crlL7hzBFEXCIxDuCRSYcRskJE+evRop9yGsj12jEIOoTpz+nS5c+sm89xQ0ojiYPfWCxeeo3BtrGtnCLxz3AOL+Ve/+mV59tnnwpNrxdLCsHlmtNfj1uyuFtQG0dW5Xq0pYVZyFohhOJHYDIxfJoucySq/wyhPEMjZDKaq9FGstyvv5x//8R+5WwALCj1HXOEPgYYSQPQHfYxq/xHXZ3AAuriUlchbfjk7g/m9+tXX5SP26lhiHQRSLssr2DmzQiJKQY0QZQ6XDSMUvFcUXc7eS0V2OgaxdblusbdGLB0haceCqOjVz4sIlI86gDGwMgHvxDqR0ddRAiA9LEiOWinjYdKjaKcKV5DqwoTZgGUF44Wa5WI4PssHUsOIimCN3rp5q6ytr5EEYE2ov85tPjMaimEciGDQANXcfd24qchFSqNhCy/Wy3vvv8/QMRoCYgcbamPw2WeeeVYysrtdHj7AgZaf8iw7EBPgjnWDz1147jn2xEEkEcocBgHXJZG6d49T/NprrzJVdA1N9D76iJGk4yeOl6+vfQXTUY4cPVouvnKxHD9+kqk3RBrQYl9pHqSZ7pXfvvlmOXLsaLl752757PPPysWXXiyvv/Ydzgcwevu997h1ndiNRmym9vO/+zllHS38X37xJUbwcBQN53NZ5Md6SrpIks6dMktL5fLlz8uv3/h1+em///fly6tfcps8mh06VZEjoKq5ukRDCaNng151XETNPLd1jmPyIRck4sqJsOB6vLs9U3fCIzRwFhvO+FrEiekq0sa/QbggE3Bs2J+NBF9RAcgGojaYyxqliDokeM6KRkK/qk6ENY+U+WjHECkqkcJcII9UbikLPDJE26U//PASnQrsoOVZXRGddYTUDjd0EmvBUJeStlLb8UaZBFOxcZCvt1ijaFpR1dY6w9+30wL8IXsggiAziPahngvNAoE7i33H43KTPcWuUp9BTiC7jPxub3H3FupDUcAOPNziA/rTTQQxX34u/EREwhGne/fucAcxarpAfGFXQYjcYsD27OH9B5w/kAnYPDrliLZF41BfH6luYIjdmyAdtpF4BpyvyHKNCFoMdYw0uGs0Z1S3tHvY8UYY2gnocCR++atflu+89l2OAbKvHlrjOBBcaWaOZ9AWR8/xBNKTznwb6j+kXqHPsbkJc4gauYsXXyn71tfY6w1yPUPav/z930j3psrnvNCsiDF5YHFQThYs9yvA531RgMoC3yA9uLaLz9yZGH9z/wbXNcykwWJUOgLEYV79lLFYKF9cvUbicuPrb+gpcRcEew2oN4KNpQESwBMexnj77j2GoMHqIax/+h/+QxnvbDPqg2vBW4PH9/Qz5+vhZjIekd+G0nz77YgwqaDX0QXfuykvGFotcHnOqRMzNWZrnJPJTX7unB4aphZ9XePkiFkWjOahIZowW3lfWXPUU0GrYOFAeLCwoZyhGLGIcW/820Js4uUF6WhIVdBRsD7chWFhhxx/8eW18tbvfkei9Z2Lr3Ihr66tKLLGZlJ+3tmwJ+7p6JMJhXCeXTSaG3Qbl9Q5euZIm4s8TTA5ploArQJATJu9+X/4h38g4YOHjGewksF9qqcbBJBhY4bEmwyzfUMYLIbikVuXH1KVQH3/CbskhrJBw4BDIacL9RgGNxPEZ2348JPpox2cwq4Ovd69MdyybtKDa9vTBRFBdBTRQJzn9b3v/4BECp9FpAQY8fogPg8fskgaL0db8XP/+r5a/Oktua5LqLoCXbDTFnr/LsW5zT5bR9AyAAXNq6tMZ+HUe5AZ3Pfata/L7995u7z08kvlzOmz5f33PygfvvdeefXVl8tzzz9PT/dXb/ya4X+kt56/oCLst9/6PSMzMBKvXrxYDh/Czir06kJaphVVQ85pNCYTEkuMAxjBYMIpYCfzW7eZtoLHCcdJXWtVg4FxQJ/isyCQIFduNme8rT+GkW9HPfIaszwsYe9W1IJAD4L0eOcRGrjh+UBGEUGDkYe84pmOHDpA4nUEZzNFZAjPxB4wTDUWNmz0XDrVhbQY5aSuObUkMaGPlRhOQxCgiK4AO+D2q1/9ilhiuzf6JnkNWafi3y4CthzgPTwDcIWxd4TD6wZjgJ6iLVqI0+MDe3zGBBPfw3zAjmH+kfaF/DItg5RJRFaJ2+XP+R6iQNRRq9iBpi3v2IHqxn0guigOdtQJz+mosOXc0R6M3+Roc/Nhuf/gHs8Bc+NDkzNHdRB5RK2Rawrxfl4bjjjTKWaJDurgdjguN0gEyWYd5njMc/eabRhsZ+BZV3pV2+Ki8tjgUfXQpNX0PNraZJd2rEd0bMbcOeqlgL1Iz6xdzjp7Vs/z/sxEte/MRHpYsK33TJCt21AnhXPlMBK0nfFYFj779V/USM/Qq8C/AarzlxAOb011Ds1KFAqOQhY7r7R1etD1N50HhfdwfbBwKxF/X6jkynHVuJAjsF9DYQ8S9OBgJGZjg4YZjcSkvFsxMA1iYpVfff1NuXn7Ns/kQaoG48N5O+urKyRBEAiQnp/97GdlMt2lAKuxGQpEVSwHQYbyR0jfNT2ZuXp6ODncYsqWijP1EzrxCIpUB7LViUyCxfejGaOvOUxv5Xs1gti6XrZri7nntNjwPeCLsWHRIy+LXW2ob4KBx31dz4FQKxS7FbVrL7Igz2DQ5LUqRT4Hdk/sjKn8oRjOnT/H4jekPK08nTqLPzQMR7FNMsKetf4r8M4EjOF+RtOiF4kjGMzKeZG1PiCMGKQDM6EkrWRNiPG8eBkDyXJrhEaSnA5Q9IJDpIeGK3VQjR4NVQawCysTH2NhQzA0hDUiWJTXdvdsrI3sTDhah8+7Jwp7lARJszwIFuHh72+P1c0XBgDXR43B8y+8WD649DHJg+Rhme8h/27DuIMeQDQgMja45tYWSEDrZGwCO95GKgVFszp8UxE6KVQTNhg51ZK1+g9YZRhpFMdj/O9+8D53ar568VU+P75z6/r18sa//Et55dWL+iyiwiSqqvmwroPTs/lQJAbPiNPJ7aEjdH7rzm0SRfVqOiwDtIFoFqIW6rCLKMm9O3fK9777XeoH145kYo1r4fPoPo6IAe5nb93K2w6nowFtTWh+HC0ASYNuvnvzBo09U8WUoUJjjDHtbG9y3Ci0xU+QHIwL76MZK57bTgTWOebowcP7cQSPesr46ANE7TBPG3EMgonJypoii7nOnrUlPEhVO7PcnA5zjnvD6Tx+8hTLCXBfjAlzuLWJuqfN8nBLxObWrRtVT+JzGCdkFy/v6rIOhpyB1DG9s4HUkfrNWJ4lg1t1Dbiuxqk1pUp2GCXAe8AP6x24eSu79Q2ezfKrw0AVfPNY4Cjgu05pe117bnF921JvWYcdszz6J8fJlFQbhw290326f2stod8Xa3obXZ1x33MRXWwOZSM22jnaNjNVwiNTFmGewdEPU7TJGHNDBgg1/rtw4SWuER/LgsgwK9UYJnpyIbNiHIM0RLRu2MumAB809LRuQfQYcoU0/traSpnuRh+2nKJDIbPuo2rxvLC8SK3ssLCQr8bLvSkgKGxaFvlbKs4gPlRZ3pYef6tGOwiRD5uryjlOm85RD2KN4i4WeYnRffDRx/V8EAgiGCy338UhY/DozYL9DPje/YePyjfXrzOKAQMGYfzOqxfL19eu1e7OUOx//Md/XNbWV8SKtxEW1llJ9KC3tsqHH3xAYcbEDmsj8LzmzcbW3YBr6ocoYru3DJyNIkPVkfrA7oZq0GqdjFq1z5IX/U3XEOFpbLiRx2rracy0E4LV7OnkaIdKkeoDpiA4ID+eH0TD0K0Zxw5ABrgzIbxLj9tRAvd+8RjiAbl6qMin0/Llta/L2++8Q0MBL/z8U+cL8rf2criFM2qbKjbAJ05Z1/ZnGefm/ap03LshGL1JO8FmvOQg9i6YtideFUJqQ4/nR9oPeGCL/V7kw1FQuB94NEQ9nSIQ3th2i9RX5Ld9VAWzLJqTMY8ocYrUkuQoI4o4Fb3RHLdxogcGHAAYA5MfkzGsBcyVCyyttEkuYuutSY/7algm8W+sPShwFEbjHrdu3y5nzp7ntvCDhw7TaIFU4t67W6pZUIfbO9zyDw8WZ3OpfgGh+42Kn9Iuo3L/zl31QRn5AMpFnoFkz9kEBnKMaA/0Ee6zf/8BprxQ44dr3bp7p7zy8is87ZzHiIwnZX1lpdy4fp3nXd24dZMda+FwIeIAJQ2nCdfnrpNVHbkCGUBfIz5/NHHDAcXACSQBcoXI9+GjR7jmYHSg5DmHGO/6OokR/m3ijJ/AHMoZawlOJDDB9ZHmy5E4jAXjy919MSfuOG3SjfvCIB5EZ+l796iTtCbUwBXreGOfDCLIkKNBeH6mILaVasG9XSMD4okoKHayIUUIPeCxqWhaZzUyvYM5R9or9Bh6vJgI4FBLkg505R+NygFuOjlE3Ym/c9v+vg1G7XAILAqJgS1SoCdPnGLDTeCwtq7Gm/iOI2O+RyY9JMoRkWZ0uqijvl923iBneAbvPsW1M65IUwE/p7CxnjBGkxSvH0e78V3NLWmJCN5kUm7fucP14myH9TbWA9KrmDvJxnbdqo70jAmN9TgwZqF42jqO90yQTazxPYzRJZsg9ajtA3EDrnDsEemE3KIo2v3XhI9stzMazYawKEPcgL8ozWj9h8OYWeZQCtcSnvXESRQSH+S630H2Jeoj0WTSIYx8/UZo2t4PO174sksOZvV82LyR5BBYwJHAT6SVUZuJI13YTiSTHmxZH9b0eCJbqHSXYHkBOTyIhzKzxGTUFyOZKlqbGVhEevg3KngB7GuoyGlWQDmxCLUl9wG/v/PeB1RqCN1BqJ55Vmdv8Zm4JRLfyf0pFJ6+e/9BufbVVzRa8LawkF9/7TXW3VjoASDC0vs2onET+wNRnCoDRwGeFVb2iBsIlhL12/BOCvVhEJnByxEf7bZIW6wx7kHe0/NiL9hC7wiZFzwUuY2i+oS0SFIz+O4Xo/dMtPBMWBzwCsCWgQ/G6c+gDgEvpP+8wKpxTHU9wNBksApvrfORkKLg9PMrV6hY8LyQMeCOZmkwFvi+vDRFHPM4jTkJVTSOzNhznOnwRbzHHSrhRCAP7GiQr727rep/784ihkFgYXwQxUDRIgw8jAQifVCeuA6UCp4fZBp/Qw3Avo0D3PlExcIt2lMW7CutoO7YIDqsY6ASac01s7xT2aTIiyMfjgBY+ds/yooQz630knbEeU685oRLO7rA12zOiXb0ofj3yhdfRGGrioFRU4M+QKgDwxhRl8BU2kMZADgjrCdC9G6ks4fwUkRDp54DR3wXaxipL6yT7R1FWugtw+g/2qxePRLpGEduqoadUlCw9PpC7pC+VgsGRX/Wl1cZzncNxuKKnDX0NMJPjBeEAdv8tx6hBmaxHDtypKzuW6ut9JHWQx8SR8wwz9A/6DWFnzAkqpVAUfGIO8ZM1GDocW/jDpydcnDqFLJnIwycnH6knohzjoCTvX9iFnUfvPYYERrVe3j3FnQam9PhdHPWlChShmvgvnze7R3KPchX1UHUUSo+ZU+ywEftGfQe+sRYftjfijpabS/weRjb/4+29wC29LrqfPfNt7tv5yC1Wjkn28rJSlawLTkCHjBgxlQxMB4eYN5jPFUUMA8YwMB7hkdRDhgbY5tgywHjJMtZVrZyanW3QkvqpM7x5vTq91/7/337fPec7rbNXFt1+57zhR3WXuu/MqUEuGdkOPaQODeELvTDOALg0OeqJ/UPzhNgYxyM2WUyJMSVNh+KrN04VtD8t67LfFXucVxpXRHPY5BinsWe2+UYlp2QFdFvCrBDrGrMz+fJioT5nQUw10MLXndnwbGW0FQJeqQQ5hpg7A336DmJSuqTUggpiGv+5nExXj63m9Fy1Qolv229lXzIqfUuQcIYvF4oL7SSwULvQoxkICLfpMQWKf7IXhsPzC8VJqA4vZDvYxNRy4kfPAPM+YQTT5IbnB8rNcq8U1CXcwDmBk4LGmQF3nNDgSW2jne4phJj8p6iJPnsw2NcULe3tzuyw2UxDkOA+NqmRz/fkrJuorBby8gfBM6mR4nuRkS8iw1a6uQaAQY9BkduiCgBmjO7xO8bxQy9oSrXlvsXeSMsAAhkhhnDNDEPn3TySRJqIsjM/RGGETAX2jDPeGXHTq049wB6+O+ySy9VyjqMCyZiEyb4S5pytp7MzNSmRRAlAtrlxUv3ig+FfueIjiDiGEc0X8u1I6qGo/VhcKCgK/NaA/fc/dvgx1YRGJ8OaY5BMVAJRpT7qGDuy6nTFdgpimkhrPcf2J+2v7I9AjlnZwR+IDwYPrWM2H/Wm4A7C0n+Dc1YkzXTKX3ONvmyZwIGk5Np0ZIl2gsOLBrl9h3b5aa0WZgUUPbDvm+P2TVIrEXnwtfVeKpU9woJBdAM3y6ugRB07ImFPvEL+wE9o2MZ5M2I0Vg4UzSRlGSKl+3YsVPWAZg2YwBEk4JMwCDWEEz9xJzRWgOBHMXOIpy6FnzQBJEY4bIFAFnRqM5AZpL+25qqGW4J/th3sqqIU5nAEjI2GlrywKAEDkAArX/eIAU967TounxCWAZUYFBnieDU7irbw7FeEmJjWFkQnuGKhKkSR7Jy1cq0mHiQoSEBxhDsaNsRDzZ/kCDqiK3ieQQfsvfs70B2H4+MHJJrKawtdZBk8KJsBSTQNgs2GDuB72awaNACO1igSWEndqK/Pw32D6iWkbqi4wLKBURZLyVo5IDXiXFq0symBfOpoovWHsXbOJdj4+FO95kUs52ZVmwTBR8VL0U9jaJpJ7Qu+j5wQPzKgswxkQAinsl8bTm2AsN7fK4NBC2c+dtxObzXoCeq/4aixfvk7sx1tKB7P8+gZ3ZqKu3bvy/XgMkR2tmtLiurssp6dGY991CUw80RyQy+L1wqnCvqIBGCACidnKD3HaUcesW34YHQKLwGBSfGHFZqWT3UVDO7axQ7BN+MVPDKrZ5DDfx3CULkfSDGrDfcoAY25s18b7eX+Sjv1DrSj64fsBQFVqOOXQAi1+TyubOwt1vRkTAGjyWoM9/2d5wNgx74rCwigJe+UN591j0urHmOTTFba4Ieg1kFVGSLvt/juYsPs+d794W1FB4xSGwafd8i8NgeA/GA7m6tuZWN3j4UtTiH/ExMhjzjXll3Dx5Ix605PicxhAwVHU9Oyb3VTf2chkJf87eKYYcsz4ksKBL8YBHk3wJdKlPAuQzLImPAeurAbYL3UVtlcCjKD3Q5kLmZsm7mC+GgBbiGjVNIyw1spqy7To9Bjy0UraAn4nZSGdjZUgESIncGUCA5LzJMZu0zGyRQxkfHpF2jaQN60Ky9oEy0BEuYu/Zirj14SFlCFG5jgc4+68w0SRG6XbsEehwRrxRXDryqRZN9EgyYhSamB2bFf4yrRMPegNjsyIrw4Qi3W4ATAaWq6nIEo/pA8L2j3y2Ubeng+Wb41uLt0xRIzM35bMHgOx8gerEIGDXTDuUySqqSSmYHB5yAXaficnB4HkxUGlSOz+AwICAwI1eIPvvMS4ZtGvC9oU1RFO6Y6lk800IBmoNhwEwc8Oo1i0C+0CBZfzMOu7B8yLwP0VogaiNV1h3iR3IQXKlVwQQoURCMMMoiICR5Fu978MEHJZjQkKyxcS1jgpZsRhb46+tVJ++BwXmVFmbHp/ZeNBAxEHbzlu4n5svfttbwPt7hdFfFPoyPaxwwsZGxcaVuW+PjfsaMUGEtAfXsIcCMM1Mx++mZNDoyIgUAwKYYE9wlSxaLGfJ8vuNe/gPQDAwORJ+h/kHRKf8W418wT8+FQSMooJsApiXVjz4AACAASURBVBE/smhB1Bkxk2S97VbhPmiI+BMLJK+BAXVRl05rY22ztALyHtaWe9QFGwHX1y9LD7EF4S5ZEKAHV9XBg2GNylYBWUJmZgR62BtVUc41bwwKTc8uVgdIZ+8ri0Jup8EY2DMpEEXGJWNXVlVvb9WygPUzqDC/s/WCNTT/k6DJQt1KBtlbMwryDsEcrt0a9EQ6e8SymMZ4tiw9k2HhXDQUY/R/8CnOjtYe92NurGn+QSCzeG2uJ+5O6OItKVqhYO00H4smu5FxJlvB7KyuYW0QZhRxNb0zthpgcQsu4YgvLUGPLTYGNj7L7KH4XlfExxgQ+Trvo9fAciL4aZcySMM6n3llAXos+/yblfXeNcEIVg8XsDXdmz8ZjIhPUduH/o4dQE9p6bEyoMy54ix5XSSPclYw/MZxr6a/qiJ/ij2FN9giGvFyuOD7tU88n/13jJ5AFWtDcHCWA1EIOwCjXMHwiAULdR9GAYN85MTURKwvypSsLhms8CzWCde30vaLcifeP++hz71dxmVxQuSyeVx/D6V0oo8dhhA/s2vjg58JmF7U6TFD8qTwPxO4yAQAPT7YFpwMBu3caM3gprbm5MKDhXvLxQl7eusIci9Cna5Ygx4LPJjWoeHhtG59tC7YvWu3MiBInyZ91UWqhKeM8nJgFgd4+85daeeunUrHxoXDAp180knp0IH98rMj0DiELHT/QCBJ0DWHDhAmJjE9XQUyI1As7M2YSjNrHIxAxRVom4qy4bpOQbM5LoVNyj5V7UG+zozAQX4QsQPo+DfXWnCICfb2S+Ci3cIAMTMKKE1MpIMHh9PoyGgACQfHZfMxDBztWIK/qJlhnznjN7OtCEhtKGbSQF9UbLbvmjHLrJ4Zq9em9L8jTJyZwXPRCJmHg9+Yry1CCCiaRY6P0Um8K40eOighGvcNCvwsWjQUVqysnVioK5MlxwbxGe9AKMs/LwBJA73QJAQUcwAgXe5lFRgMSwkM7L777hONkOUDndjMyjwZL+st/z4uLDTeDDgNemX6zwXc0FjQXgnY5D/vM65h7TWxORNBK4whtOFgMKpOm+OYTG9juS4OwsJakq0BrBV7DoMD1PK53RkH9u3THsoacfCAelFxvfp2zeRaVTMzOm/Ut9K6ZdefKqID+gYHVcRxHkCBnkDQMtbBiRA+7PWhQwcFJOQGyUECDig1aGE/J8ZG9TwnICAM1IaAxoyy4obmGGUkQttUKYkIV1dhxIgcSGk+VimAOg1tsWCphxJd2efp31xPnRgC6AGg8Azq5LAv3GvFJSxf0TNJwrjoqQcN0I6DtHrGhWXJbh72lDV34Lv3hflCJ9aieYatBQCYnDQcAMG94bKQiHFEEG+cwzDhT01GR+4IZA8Nt3KhZPM31kwrtJXQmp5MB/buU4HXstCs3FtSkIIH0gxYJQhymnoPboWcty+rfC7VIKvKzEwaHhlN8+dFDyvWDwUgQCRFO6OCOC1MFi5aqJYF8FiULqxpvDjAWy52C//NSTV2m8A75W7sH8gKRFiEdKanoLtouGmrWb1eXVqXMj7H50q8vAcXtC09GfTMRAC+rKSOU83KI/cS8I411zLQstGgx2DI9/I3Y3DSAZavAD30JqvdW7bKHcm9ZTDI87X+GdBzPrnXbtE4PfHDelsZ5owK7GawRJsQxZxmJZ9noFhB99EKKrsPlaEZ4Ii1436st4Amu1ENVrCgT0/C88Ldbo+R5VrIjzr5CRDnPWJ8duXyb7vhYv+jhQtjxDjD91i0eRR1tgx6zIO7VKcng54SxBid8XAOEmYjFtSWHh5gjYHPAT0mKhc0a7ahiN5aOViaJHktsANqizLX2dWHccpMzUIWs/ruPfvS7d+4Q8FK/FBTB9M1PzJPdkdX3CwhhPK8Ka/s2KFDxrxAhSwkdXoO7t8nS48qpKqwEZaAGZnlMbHTQ6S3d0BMD42Z31xXxREVzRnDdF9bcxgH6+mgRNYTywNj4ICK0cNopyOVmGfzN0wG6WAmxVgBWfZhy8qSfaliLFgFMK9nUx5/u9MvhMD1C4cWRY2WmZnKZGlL1bgybSJY0Miee9zZ1+PwfCyoEGC4gUw/0tYzACiRvPfS2gPHDzeGNYn+/oih4nuDIfvYCTxVUGqOV5oYHdHc2AsHYU5MjIkJuvWBrQDKppgkIDQCUs3goHuC1IkZwkJoi5gApAJ8wwVjgMm7AcZks8HMqvln4WNGOj5BTEqvTPmkVJcgmM9DCISmFBaNqFBbuY1lXo/sJoNZg0UzEM/NDF0WhdFoAeHgRNaO8bOHrJH3kXUj/oh7VByNgMZc3RiLxfJVKysLqenLAbK00QiQ0SsGDTDzfjH/cPeS9h+VjCN+J8644huGAhSpHH1hsTCzFu0gXCS4gwGWvEixKzk4nM91hmi6CBDLzJe5es1tgQvr4KDqxAiQzwP0RF0fxhXvI72V3lMRFBkaeoxTDD3XQ3E2DgqYa8MAbJYsXarzHOck9pR/83zWxQLPbl67WATGpqbCfYS2m2M6LCh9rky3AlY5DsnKFNdQsbq2HoR4M+ixUgvoscYv0ENM2fSk3LpSGops17D4ROAzoKeOWwl+isuMH7UUykpczd+7pKQgbG3pIaiWFkClcuyAYinSpD7TVTzX57LSFIIZYZn3bjD6W3k/zA+tjAcgDotFX39YKkuwwVihEccSWjkyPbobfNQXq5tpam1VaTv30StAT+XeyhYKW44c0+Px+vzyt0GPeeSU2n8cPehp0lNLjJIKREbMLLQCLZcWcNURmwrZIkCVkxy4B6snwcmgI4MOrlFdqy4yVsl4DCUx9ib4sng1afLiOexR3TVePH8yYsQoacHY/WzLi1gHwH90qOdM8FzWHb7LD2tmhQ3aClkVFlPmbx7MGcV7dXDf/pY2FFoDsrdkxssCxRMxSLDmjnkbQhGCotVD4SLJlF/FKjTr9IjpZc3Im+6U9e6ecEeZ6en7HD5qk7YQPr1kcrAVExsdC4aO0EPjRvtGMwuAUgs2CQUHr05Pp40vvSgtEvM+97Ow1D/YtWO7Au9wtzhOh5R1111QRkJ3BP4hGLAScZ0r3JpBGTHDBNksAvZ27NxVERdCmfV2+ieZLjpkmZGbiRFP5Iq2bKCZO++xeY9r7XbiewsXwEudFRBzROvBFVGCVa4PwYJZeTp1oZ3n2hswI9bU7iaDO6+ZrCW5j1AJekoTpLIniqwq3u3/mEdYf6JYGp/bojI4GLVcwl9LPHyAX4MjrpUlgZYlRaBhRVvTIaBMU3JPTE2miXG7WupaOVw3OjIsUOT1M23zfiwMWMiYNwyM9Pq3vOUtCsr1nlgDNThSfIvAWZ8COc3U6oDyLvWHsrZjl41dOjANvivHU2kpWaiW1lY/f2xiUm4pCxn2kPnhdrFbA+FuhlLtQY7JM4OhmqsBtYEu1tXFSyLrhnUIhj2o6r1oU2jA0Arfsw4qSNjXo7gNZ/FZwNkKwrgVNJ4DX5kT6zw8fFBnWQAkM2UBnNymwGvBnGLPp6NIIR2dM/NVTz+ytubNC0tsT58AKOUAuG9g3mAVp0MsA1ZGg3HOJD+yzmTXCO/nx6Ai4iXqLtR2jcu1qEriMPDQfqEVAKfpxWBZxRhRGHPwqNwQxBoBxLO10jRcAYXMaDx3P4vxYZnmGSH8wsLMPkGP8+dFXRmsFQb+Gj8xU1MT6cC+PboOoYNbCxevwaasnz0pwKGEWQABywEL09gLwhIiyJVsLOKc7CIleBwLP/vEPYyTeUQMGXsYFg69LwNZnfkc8D89FYq2QY7BI397nTwW1h1rd/8AArwV9HCN3VG8xzybzwUme3C9RwKFz5bPBoVqAwyGq9zhCXb9EdwN7ZleHAdlEFS+y3sj4IB7KweONy09jEsWUQKZM88277acrt2aIUtxb4ULqacCV+aJIiHxkTr8g72XxUWW2ZAl4n/ZpT0uINqtwqbQlS09oahFbT7OhGkL3mdFC5oEMKmkDABJbSMio9GKsIwMcseH8cIGFa+7LazlfvH8yGQNmmI9zfN47mB/b1q+dJkC7vnPOKNrw72fDoMxjKMIGswGGW0sLyT+hd9k8uAaMMoMBhQP5OVCwfk/mRaz5hCdd+0DjqS1SCyKCrbVgHKTRm8Q71RENqW2RbxUVJ2Sb5COz/ihaSSqQNqpKcUb4I+V4HLFWdvzsgAlwBTAgqsC19jqY1crAyiYwriC7kiRFCCo6q9E5dYIRp0VkHLAMeZYzLSMAyYfQV5daWjBInVzh8GiSYsZ5XRz1lDMTv2FrNHiQw9NiD5Bo8MjikNgZ00U+DxhiOosTZO9DAwsMAUqsqXMTEsF1ogdIYakqpIcixLMIioJo2lQFXTpkqXyzYr5dHUrfsOMiHezRtISMQFnXykbLY0wa/V2g5UM0YzbBwkaYz5jYyG8MCmz7wBMPwdmiKm2BMWhxZPZM6mA0ZL5ak7ZOmbhqInmWCrTqOcTGghCJpiEAQ+0o3crgA5GPJPWr1snsMzBdy0UZWXBwPv7FURszVZZc7heZAqPMv2y/thdkQP5g7mEBkSlVA01u7C8Pz5rpVXHVhCuMQAiM1Haa463MhDn2Vi5lL2VMxxhEDxXFo4IDqhBZXeXUsWVMQNgzmUpHPyMJohQ5JxjOeD+vl4CXUfSwoVRv8iBtALcWlcsBQfS/PlDddXd7C4y84MphsXjgGKTdC6kGUasg8du3sBvBfLmNjMBHog7G9V+cxaZH5YI0avM4Gi2EfvEOcYFSdVa9lTurS4E35RSbVkDWT4oeppN97hX6SAdypk2SvOBRxELpTiDHASulHgyRvcfSIsWLQxBgyDJgJxnqYdYbpYJ/SycvyD4a1GsskVZiNAcnUELAPYlXKWTsq6IZ+RAZlsToqdfuDrUrT6728luwWJzYN9egVrb4fWaon4Rayz3pCpsz22HovOZCxsC4nm+LUOATe2Z6vTkFkU5+JlnqnddH/w2AsZZF9yRuIu0ZgKYUd0XYUvRO+QHa4kwpWBfxMeF4JWlJ7tVcak1SzAwfkCPwZJDFvjcFjRVEE+RBBMFTMO9hbvOhYgi2Jcg2a50UEAdy2DQi61zAn5DNK6ue4YJNM3OKGHCmV28A2VVfAAg4U7xObMy3Fs5kDmHbgT5Bf0J9OASzrGCASwiJhVQT4kIg52w9Acw5X5kCWCKf2PthH8Y2BlcIWuVlah4n4h3tMwGPCmGbibAKvs3qEzM4Ck+39EHK2diE06TE4xkEc3nAleVFPMiW7ey9JLIIBkTFqzJsfHUNxC9NquzaEDa1ZUWLIiYX1dk9jnqevmxz89KOIhxR00ELyYLDdPAakFminu1GOV7Y0vLgwiOZwjJ9Uvjta/X9WCUzq4spkjZde2dQIkg0AjYBCFG9kePXEnU4zCSlM8b6wiER7DZVMQfsMAmXAsLa4t8NzI6piZxED2aXGSdEM0eRbGo5cEYIFSYFkI5Iti7ZHFQvAKBVjAe3BgZsfIc1kpETBftXhhRZH5E071Id+c5ZkTSol0/pkhLtlZAbEEE1AVA4TcHQkSRgzhl7s/aokCF6iSFz9zPYT8c3Ep3Y9Y3rCW29DggjufWgMO0IIGRgS5jjnmEhmTCtjD3ZwZGNZgNYOsx2WoDTXFtDcBa+6wZ8VsbtimaQxcAyU1Po1lrHIiwEgUQj8McNABQjCq0MHTNP2t3vL+/L6xJ9XoTMxDuQrIXt23dmk47BdfWgXT8cWvkonTjUNZjbDQsbO5wDH36x1WXSSU10IxM9bpqLkI5lIZY13LtSg24emgGrf6bc2o/uGnEYMuakvcnrDG4WMmScizZTHUu/G4zCmnGCzEZR+sM182w+4pxO/4pQCnraDdv7cpCYAEsvMacb9MWgJz9HB2NAnsCs3l/tM/ZOuZz7b3nOrsm+c7B03wfWSkwx0FZejDFE8OFZYd6SDBeQBKWpSifEVlC3BuxUbEPFDnj6rGR0TQ4P+I6TM/8Zu3deFYC3n0VcwkIf2cLgDVYaNBWVMaBcPIZ8Zn373JPStAT6x2uCsAt1hW3BQJAwue8J3Jvyf0WwETurakJBTJjjUL51Rhzl3vEunmuMpHm15YeNdV1uILWLviJtf7gsVEEUSA9Z3VEXFbQHNo6iqqTL2zVUEbewEC0UcF6RKA2vwlkzpYdgCggb4h9yhYW67emS1vXWB/zAoMeW6JtReZzWQVzvIn09BSeg+mpmTQ6NpKzMENwSymgDEbqTiOjzHVhFTuoTDNS8g8elCfBCrJkZublsvRksA14wqJsIO89jb3HdRmFRqu1tGohq1uAHoM4ywHkb9BEZGSKjnMTACtN5qFOBbeMMZ3aEmM+rDXMgdcei3mV5YVlk+dgnp3Rcq7KjPyBF8dE7MpyEHN5Bqwks1+iRc4WchSjwLwBAXXth8qXREkEFAmBN8nYus6PKO+x73501jElisvI2joDNWPEnUP+PUIdTdeTtbCV8K6q8XVVKK2rJwKMnPoaFiFMwr0CRRrodI2uYdAhrMJszLtcwyEOfAiRMBEGqnRKoRemjuMoakiUHXUrDeOQ/IS8B/O/4yDsM2SBvYm8c4b/ZU3JIJF3D+VsFR8qMTACtbKAj15MdXl25uHaGQJpyqqofyxk+GRifLQCORpD1my9wTKL5hiVKh6EFQH05FRsE5QZK9kMFuwl6Innlz2kQgAZOJRM3hYHC1ATvT/nWg6hvy8Bja/xYWsHeizU+G2Ub7OwDxLM2XOr5l6AHruafOAMfElF1TOg82gTXcQRRaG+AKMRwIlrm3pJ0P/e3bvT8qVLRLfLly6WS0fPyH2HStAjgVg0YVVYL8A3x7UJ7CvoMlw6ooUMyBwj0UIYbf7wuvsrhIxT+w38oFGAjduHyEKBdpdjcRAqAloZJNsc7z0zOHGWjfeP70NY1IUkrSTV+1d3eBY95zRh/u3S8QY9MYbI3iE2xfEJ3jc+x+wPwzMA5N4y5slA13vPvXKZSjkZEFgx3cm1Qp0eNOyxOtBTYyCdOsdBCBxkdwXvLeMwfCbngB5li0TGCD8GRLIC5TNl0MNnstjmQOYy4Lm55SXosaXOWrR5Ag0vAT1uKwJAB0gxX95J3Js07lxcTueDUg37I3XcrgvOhcB5AXoUn1KAHsd3MU7TcpyFoLEAPRT5i6B7KWQqVwLvD/CvWJihRZVlN0BPlJOIOLb+qM+TWxIxB1u1bZm3QleCGoMex420Az0GRCWfKu8zoAsLU9RxQwYaCJgOmb/Am+oNhfXHSgd7D5j0ufH58/o4dk3PUkJFWC9bQc9s5X43zy5pwXE7AjZVsHsopfw4uD0sU3XZFctMaNKAgnH4Pr+jFZQQqxiB6sYBIf/D2OHzVdJlxbvDfFiBelvzeb5lkiy3FZiIE2BAbzcp1iLOpJUj8yiDnlDy68a1spoVdf66vn3bn81ykRiWzLmxKBYWHjCaANc4vkQvyH5ZBtzXF8UGYaIsiphvfwToWTDjngptKltnVCk3tGvcTVHciUyVqG1iCwWbZi0y3AH1oTURlcKx0j6qaruh6bNoNCeM1MlgRtxvTciomLHb31yhWfy7WWBpbaZCq3IjxdqXiTUIk368AzNtlZWetXfXztBBKJuKFFxOgmk0apgY9UowZtOj98jv9cEX08mgx3sU+xOp6spCy1Yx5mbCi0MWbhwfLDNoH4KSOH2vh2yiLzUDM5OSiH1AfDjcl8YHzPvp55b7yr+tldnfzhgrppV9xcHcI1jOz/NnFB0TIMlZWsSkVK7DvrAKxb7k4pYI6+kZBZWzpxvWrVO6/NlnnqGDR7AzjIZ4BISnAvgUv5YLdFbWGNVSje/0WQB2QE9lzcrxPwQ5+8cH2qAgBMzc7w1kDHrMqHkH1hVozvWnuDYUmognURXZDNLNvA12vf6O1+Heeo8ioNb0wr8dfBqWnrASmMYMUux6MUM2o+O57AVZSE6/NXgTr8FKlBfG+8n7HPAd6xqA24xalh4Flg+qui/jMaCBcaMcDB+KtfH9uFN5hgKZ7d7KxdFK0GNwx32ABqVe27WoDLWwEpVWIJ9X75ctPayzU9vL53qvTcumC1uzLFx81gE9aiibLZaAHkBQ7FlYuaLYYB1TMTtJm4eIOwpXbrgTNfdc1JNxOPuuosFMy1o3KbS4c6k7G+eoBD16vyzRnIuobh/PPJQWLKS7eFZGFLgarrvIEoyinsRkOcHDLmT+NqgQr82tS1gru9fbWXp4rwOZzccsdJ04YbBknsf6Oii83B/f53MTNWhqywPjQ7Zxf1OYuzCnPpcrOUBDOWbtf27dYh5gKw3fBb+K86xYp9r6IOOCwbUy4aRp2ONQWwehyRL0lMDDcy0tPYBdx7SZb3jN/beNDyWWwCsSYQa1t8BzsaXH7zbdmx97jLJA5eajiv3LxR0NjmTpkXJVgx7xjKLWRdfTd31i1i8G9ITvMRibhS33QAw2k3G4vQhmVAosFcoMFBgBlQSRESAbKN+8OjJYyPVnP0O7cyR9CFrAE2Ao3DlMgo01I8SvayZgQvKhL1FqtRCZ+XI//mEhR3x/Cp6LNHcd5IyKFfXf1xuxK26vQbCxCyPxvAwU58+PtGwxMx1OBCGBw3HwGd/UZOTnel0tgAKZ5oKKDXTL9aMjUdTM+8BaRm+bOovJIKIKdHYKa8OVVGWZpRCy1nxKzQHAY/eW97UJboy6ua/UeLiudCvaxOk1sEDx4bcw4zAaoJSahdfKQtdgpwQ9PFMBi+7T1DUbIDMXvuP7EiSGCTgHFmdrjkEP77Z7S2OUUjIlrz4YZOMLL8jFum7t04prW7P6mGBkGUhC76MCPRGDFUCori5eNRWtqo1GqwxXYZaGlS09uZ1YRTP8o9yHkiGY8YleRkdbLD22smLpsbbns27mzneuBs58ynojZngWErZCGPS4mKIVgyboMfCyQGN8QacRJ2GAYto1cMbCaUuPwTFj0FlQA9g4w3Jb5YaUJaM26GE8PAdLT2/PYCK2jjHZ7aXAUeI7DkW6sdcZ0GOrVTQc7Y64IoSlGu5G2nbExwW/JOaQsv7mP9qjzGiboMfr6pR1u6zhC9FDrLUDtc+OeYgFDOvutZUwyDRALIN4hjLTog2C9wxLj91bvrd7ZkYdxCOBI1pMSDvWC8NNww+WHizbFmzwwxqUERsUMSSEG9Q0E5Yex5rI3a/YttoahKXH6xZCOmIGA/REVihnwvRkaws8Bnp14ollVgl6zN/M77xfBhxeQ8uP+lxYSaxbPTiI3TKHZ3ndnb3livteI9bMpS1KxYXvrfyWoIdn+jz42XqPao3V7q0SQLVYenKIg93atoZJGREYrTPtzMtLQOH3l3ybf9fup7D0OE7KdOWza5BYgtiad0dRiRI7mB+Vlh7LbdO75Z9lmKy9M9SgihhKPyPkaQ16qvUW0OA8hMrQ9eIjt8m9pdoi6kgaiNk3mBhMYGwIL7KwtQbBE33PeC7m1t8X/t9u1TzoEtCwMLN5H1eMNXgzdsdvyGKRAZevYWwwMgtKL4yFoy0aJhCP31YjgsUQUDynjFnxwtotw3N4ZmlKjTiZ6PzNd8FU43DIF6yATuJpAq03QQ/vYFxVBki29DQ1gNiaJDN/E/T4uT7ETfeWDhttO7K7QqAr94zRhqdI/yxBTw02AuiWlp4m6ClRukEP99sC50Pg9S6Fspm5f3NNCXpMP76H6zpZegDZXnfTi9yKWRCVrjkfxNAAcjBxYemp17DoQ5XdW1SonpyZTY8+/LA6LD/15BPp6quuEvM3w4/4hJ40MhbaVrWeRV0qBELTvWVLj83CCBEdeEeiZ6Ds9fXcOoEeZ+7YXRLMBeAXmRRlGrjPD1YgcwP2vuneMi3avVUyQwW/5xYXBr2lpccAwwzQpQXkAsjB6YzDgMWME7p3jRbex/r4LE5m14ffF5aqOjaNZ7AOpg27sXp6+lUl2yBKWV1YNBIBusM5CBWwGnyKd0qLVKBvnCELctdLspDlXU1Lj9xHef+wktsKxDx8n0GPzzh/AyzL/TV/8z6Yf9rCZo2a5/If1mfcWc4qoveZ+5xFIPN45d7yuqF+krlqUCvXcQY90V8rykiUoIe/oddS2ZTVXgHLAdrCOhiuK805T6JLVvBwdYV7a2GOjQv+6nhAuS7VEJb4mQAfzNFnjH87A0q8rVD0bAG2HLD88NraFcz35vWWNTynDJOo1zYqKDf5GM900HZEYORU/pmZqlyB970ETCXwUkA89NgB9JB5al5sPlnz0fCm+HxH/a6INwwQGSUg4vMa9JR80ZYerreM8Vk36OG31gUlU1b1OijdcsbntXRvVV4jjB8NS4/XowQ93kfzUYNdy2LOpEGPadb3MH7qZGG0sHzSYmTrkOiENhSxqZSrjx5IDh6sJp39ajyMFxNIhllf0fbZMoPWVBNYLI6ZjOrG5MZfCjhThk/E51C8TS6CHPfijY1FiIh8LD7cwzPtLjMj9WRL81gNrEKbMKMzcQsYgbRzc0CbyHyIzEiZm+7JZnC/3wg/NMb+iOvI6FOHm+7s2Q0nlTD3DvN6+qDK2jFZB/GWjM2gxwRo5mfzuQFUE/QwL1XTzIyH+4zk4/3h3hLTKoRFXBcBwN7HZkyP17IETD443gfurQFhXaPGzIbnG8zwb6c485kRuwR/1pJL0OP3irAnIv3cgC7mhqUn9rwEtB53WAYAPbk6cwSyVHEW/dJcMzDXRZRKmE279uxJ69evVwr/5pdfStdfd52sQrasRHxCtyoi45pVgGeEqAeNK+svMuQipicYLb8d0yOmmC1DKtxZuLBKJlcKwaZwPDgclkEyLJRqr14+KfVl91YZjyALWTcKBNbdEHKsqwWv94PP+M/uLc9H78aNgLs4Mz8HU1qoKyNFVhZcF6HZEkwst2C21hr0eI78PUz2Vps6PbIGd4ULjOscnI2m7yrqjLuM6alBz0DVvNKAJrK3KLoXICvm1Ahkzi6qQ/dZkwAAIABJREFU0pJiwVfSqTV6A1NllOR2M4AehwWYB7CmFu7QAnRcuhbN8Esh6bW3cC6FoGm+CXqw9LhGS1xDnZ6IZ6t46PSUQE90Xg8rHEIFi1Bv0aZFRRazpUfzyEkDFtSJivW5PkwJevwe3FtRuiRcuwY9g/Mj0Bp+xH229EQmYrRk4EzYvWU6tnuL2E/zQ++TebfpuB3osQuL8QWfATRG+YymeysAZYAe/1R7LeBM4UbifUhEiCsYk2s0mZ9pLvm/UhERTxuri8L6DPlaSmqYJkrlh+8pAFqB9Jw9C7ixhaWM6bHstyJlxYT5ltYc8xkDK8sZgZnswoWGxPdz0Lt4LiyVgqWADsUtkvhDTa9c3broh1kquVb8SottKQ9LxR0ewLhxb1lJsPzhPebzlTypQI86l0adHh7IYeCFlBu3FtVcGDO1MnDMjCwKIYXAiJL6OUWUBoD94QIK92QwmooxChRQ8CgCxNwry8TLu0gz9aRLQjMRWKhVhy+jfgtXgYts7WgHkiyoDY4cJ1AG4wLqvMHWAsKdEx3g3RBNZtquCLYLBgcqrYMveYZ9wyp+FW1rW34szEaGD1bPaYIeu48MIoyCBQTwx+S0yRIYaL3IRmhkb/lgYVkzsOBaA4fSZG8haPeW7y2tPozJroXygHo/zNx4vgPGzZx8yHiPr+cddlNZayDI2ICuimcqYno8dr8/gBJWhVbQgybLtaIdpWLmQGYd3ill+217ZbuYtRqKrlqpWk4LckmDoKcovzAymlsAFCXWpVnkdVccQxHTo4D97tw/JmvOYpYFSLYwMBP12jUBspjf1KTSurknznS4igE2ZSxKCJYxATMsPTkEqQqmLeNb/J52oEeVo6dqZacEPSGo6qaajMlpwop3y+epFE6mOSqRQxc+12aI4gXj0VOJ59kVYWBs96o/Zw0c09Pd3Z/mZVM4n8PrRlQ/hBIVU7k5apzF6M+Vs7fEy4K3MT7WrXQXWdiWLizGozyZDCQBFFh6bIU2XRvwMS/+zTNKK1IohzmJvOrRF26eqFESgq1UjJj7kFKkgxdj6SGmJ+gGgRCBzLbMM7e+rqTsrWijEZl3uLT4D9rgelkB1VIhLJn84I6tNXSqm0dcIJ+XoMfKlbuwq+SfKoBEk9eBeeFajGDrVksPoEdndzLojPfZsss4Efhl8LfBhS095iveJ/NWaNF05H3hO9OOeV4N4EOYln3XvA6MvUoU0NmvY3qYnwOZy73kXVZ+q33OINnuLctTFita6QQwtJJR84DwNJQxPRgKfL1BD2jMMrgp8xT6kSuwl/TUBD3l2AxaRO9ZXvj60q3oNSybbTf5vZ9RWi49P1va7PJWz8cMeuzaNH+0e0sV2p0tkbu0zyj5ZTZ1PXf/p2fZTA4mmqy7uJo4zHhYOA4av2H6HE7u88TJb8KcRozAgUOHtDkDuaZDTzc1YmCB0VRRgqgKyAx3j7O0gqgjc0r++JzSCmPyvSyY03uNTjEvO8DNYKhkLqXpX1puD/U5qBsSzSx5Dp+507c3xZYPW3ss7FkvKGjZksUiFls3IDxqDbh4E/NU3Y/MaHkuY6WkP0RPNVQTChtn8ADB79u7W4wowFNtlvThZA/cpgGmKmCUg2SxskUAeJ2BpUOeU9bJXCM2xcAuiDbqBHEd/zFO3uFChzBmgywTp5hfkc7OuLmeFG/myPhcTMxj4Xo/SyneRXdsW8j8mQFPgIswqXL/+Pio7jMTDAKPOAYDs5LhWVOjoB5gRpoNa+PCX6rCHF2otdZ6zpRK6W/d9ooC42h5QiyPelP1xHhED719uVv3pASrz0xlXpVeGwLM6ezQMpoQzMmCAwkTlokAdAZMFXDKa1DSd3lOR8ajIrOZqOhrZlbxKk3Xl1wrGRBx5kMgRiVwn8XSeuo6NF5z1g+tmDPteZY0jvDE0tQuzkvdq7Nl2Iy9duMSNxMWK/MWu7ekZeZYkFJDLeutWACZ4fEcCoR2dUWhSNbXAs+xhnv37E3Ll6+o+FA0U411cDV3j9Ngvtxb1i3AxlDleldJhAxwJdgHBlrcKAaepRsg3K9RGbz5UwpMCyfzC+7h/QH0ox4MVvvgExFH5TOnPkXShuvMtzQVXdbhIQgmXGACptlaZQC1b9/etGjhUAUAK8ukq8J3UzMp6vWwXvCPZcuWy73KHlCzjM+Jq0RO8G+KyxLIbKANiDEvDgGLEol1KJpLs0ZkmfnsSRHJlh4rYLZMes2tBJRgAd7PupVCnPWEX3GdeZZpEJqR3MmA23zHFhDHl9nSY6XUZSScPScendfL8XOab2jP1bbb+hfgZEouGyv15ol+DmvG+91WJuJtnNkcQc7hLsYSF0oY90LDrCnrxd4bSFdupKL7POMwSGeQViatjPKZlROe7aKgVl4C1KTU09saK8y7mSv3GqiGoSMSVHhn8Pu62atzf7D2W1bVBpeIQaNRtWVVIL2IeZMs3frEF2bZGHpWHLNqVVq6ZEn1pReVmyFgGB8DQpgxKQOSaPng2htdafuOnTKxL1+xMog7W3hA+kFENejBpWJ/sjctap+Ef5eNiZgjqpUuiAJlaF1F/RUmDPFDqAA3o1gzD+YHMYO4g6lEqu1zzz2rzV6z5ngRFvPZvn1Hopt2XBdBdBLEVCnNxf0QYbt379L4Vi5fqrFaYKiCc0+U2LYVAIRtRsUaPvTQQ+nqq68WoCFoszysRqys+de/9pV05ZVXqjUGf/MMI3LG5HYC3E9rBB0UZTj1poEMiFgXPgeoxqHtTyPDI6osTONJ1tw1GrZu3SbgQ5Vp5v3ss8+qArfbFzBHwAzryjXeGzMDW8pYbxpXvupVr6qIX+6bog8X9MQhY78MaKwdlIzEYNagTkxTGklYMuyO0bNz994S9PiA81kEG0Zch0oK4ELNBSlVsqC7TrGWtjsxnjZv2ar/1hx/vAQJVohlKnEQLSIYC5Y1Al0psc+5EGMsm8nmYGf5oqsMwIhzw/LmA4sQ1qHMsWwl8Cm1SoOeWtMLN9rmrVvS4tymhOcgbKFzAm+hO+iIezlPYe7vVdFM3DC49ugfxecIlRJkMj7uJ5Db+yim2duXtu/YUVknuIa4pwhYjlpRfKaiiH19qmIOPcksnoOFrfBYKPD3nt3RA493meHxPgkimhZmy4OtTwbmPkcGiQYogJjZme60YOHCnBQRTB7hMDo+lnbv2qM5B4DtFVgzTSswXhmNIUQ4T6tXHyvlAJ6HpYzxBA+L3kuiYxUiDOXKLg7TtfmT085dS4hn0ObH1ooS+Hj/+W1XmMEMa+Q1icDeaCcR5yOamNpCyN/ReLeOW+nv7qqaLcMbAT1yE8vFNaVzAq1v27Y1LV+2VOOTtSW7byUnZLnJPbWyNSbcv4Pio3IhZSu/2yMwF9YG9xbfWxBT0M/7TXV2gajZsLJBEwAk5ss1gCbo0kLYViBAHHtq8OEzA00YcDr+zHzMQJqxmB5tieQ75mMZFeenTlaBT4WHgHCIGBvPob4dyqX33DLVwMwNOdkvXFh835rUE/s9OTEu2vK4bPGGRlA+eD88Xmcg1KXKmqbWMsuXS16pR1q2XPJc1gjXPecSGcl+IJdKaw/vYu1Nx1asLBv5bbrk/TZY+Cz4txRKVQmJ61kvK8JW0Kuu8zlT2ftMnSIKigq4iH93p717d0sBNZixbDDo8fgAk1EPL/7r2rH23ytLz6KFC8XYLSi8QQyMw2RmiRBEq7GGGg0168jyLdtekVVm5cpjonUEip1MELlniawW2XLR0ydGAuNisT0BNga3FgvMZkDEK1asqHzvFgyqZjsbLeUhMpgG47cVisPK/e6ATWo982JBaK3Be6MoVzBTmDTjKBG9BIB82FnTzEKAZyxbFiBR/bjGxrQJvMNIXcFkik2KwGnGce+996Ybb7wxCh/mgE4Lasbhw/fySxtFjBC6tZRYl8imYFyAEO4FiJq4BDJzTQzK4/PD2mnDcz+ztWvXSkC5OSVca+/e/ToY7hzPvriLuQmGdWYugB6bJJvCF2FEU0u6tBukcY2tOMzBh6jsTN00l3LIeB/CmvE7VoPr0GBhQgAsDrtAZg6VLEGPDzhjgobYL/mNM+qfGo8O0xzAwYEo1Mc4MenT7Xvvvv0qzc44mcuGdWu1JqtWrahAD6u6e89euUuOPXa1ACe0RHsG7xPrLsZcBTdnV0BPZCeylqRU8xuttpPA0x7mvS2v4fO169dJAMDg+BvQSpDuaaedrobBNEllDNAgjO7UU06VJg4NIqTXrVunuQOGLYQMFh3gHHEfEbQAwF63foPWAWYFvdAHz5oaDI7942/O2QMPPJCuu+66YFppVnWyWHvOrF0Ue/fuSevXPZMuvfTSau24jnFIuKllSrhPOb9WZGwx5Pwydt4ncNvdnV7ZsT2NjEykE086ScKBteGcCph2pbT26WfE/Fk3xrr/4AGNjbO3YP6Q4qPMU1AWLrnkEj3DtMUzmftZZ52V+RcWx6j1xFllTG47Y0bMvJmHrUPw1yeffFLPLgGu6cd7bYsyzwS4GWTzXM4C63fiiSeE/yil9NJLG9Mpp5yiZ0LbUtamp9PixXUvMOr0MF/GEm75aVl6VCU3t2eJ9d6eFtMc1Pwod8MOkEaWW246nYtdQn8nnnhyBgP03aK6N8DIbTpm0saNG1Xa5MQTTwyamppKmzZt1jg411T2RRED9LBG8LOyFRJV9VEMvRcG9XYp2h1loFbyeT4zr7fCBr2yDnzuZzIueA3vhxdZRnm88BP4P7+pSE7aumUjNH/VVVdVvJl7eJefB18zgNm3Z7foSh6XXJrE14+NRj8581OfQX4fPHhI9Ae/dcwsMT08CzpjLfwdwNSWL9P0M888k8455xxdt2fP3nTKKSeLtthzxsZeQB/IGvg+Z457be0y0OEcsH/I3mgAXdOY1hK66u3RGeQazrOfwziRCV5frrc1lWtdzkFgLKe3rl//jHiV3ZPaw9zHkrIN/NjDhUXfeKZr25NfnMV0xiGisiUVIh2EGYIOQgzzJxVD0eBYEHciz/GMSs81gtu+Y5cGsmLlqkDDOY1O+QzZTYO1R+AqdevZXO96OWYobJwJhIWCQGyORDBYiDI5nsHzLEQlPDIwgMCsFWJyBmywOdteeUW1iWCAJnqbHCUYW7pYR8n60GoiJoJ34D/n3le2bRMhcyAdNyKTHL10KNOdmRCfcRAuuOCCBMjEJWMtxdcY9Kxft1bE6qJMzJdxWVvh31jomDdrY02AStdOzUfYcR9MRftJc9C+fgk4hI003hw0vHv3Hu23n8WzIUIjcr+P8XKvD4X3y8zAAAOmVWokwUQAsv2iNw6Rida040NgYMR1HB4zWg5guCcC/MFsbMUKABkmzIrAs0vIDGDhwtDGEbxU7cTSA23xfNxbri/D9T1dlEOfUdwKC8M1mzfRpHZBWrJ4oaw7Yk6K5xlL9L7isPfSTsLZL+4rV2RvRbZXMH4EBcKKtaQNQKT2tlaltsCzMtIEPZ7rk2ufTqvFlILZYLnDQrpixcr0/PPPp/PPP19Mhz1Zt259Om71cWnJkqVyNZF1CE0wH8CwwZVBD+vM2YIhW5MDDNLA1xY6asRA/2I2Klw4lV5++aWwPg0Mps2bN+l72gYQyKz2Mvv3i5E6Bo6/N6x/RsLfbg5omHEwLhrEmjagT1wbDhJmXNAUgs5Ci7Ft2bY1jQxPpJNOOVngj7WBflWxNc2mxx9/Ii1ftlzPZx+279whAQBtLlxAeY5QvqC7H/7wh+naa6+tXG+MEfDFcwF8AdwjRZY1xWqC1RNQxVi5nv+4Hl5gAc57H3nkkXTNNde00G8FmouSFggA5s5eWEFhfdgjLAsXXXRB1aH+kUceTuedd26V8bRt6xY1fDxu9epKeM9OTaYN69drjGHFingeFGCsD24cu2HD+nT8muOqtHpXZDb9Ufg0unAHeEFQ4jZcsGAoeGkmZGX/5IhalKPu3n5ZQ0LAz4pWAXNqedQ3EC13BuaJx7PWfB7u1bH03e9+N91yyy0tfIZ15d1Wzq2A6kxn6wzfM0YrM+a5VoQtR8wb2XvolXcbTENHDpWA7uCTi5dE2r/Byve+97100003tVhIuR8eiVJn3gXA3LE9FFhb0c3H+H3o4AGdTcCz32/awEILPaDURDuOSE3nOuiKwqqnn3569CDDrZ7XwPwaWoTPs27c49YYBt+830oqZw2ZaUuQrHa5ZY/6XhFvNjqqKtSKZZLMifpytKmgH58BDueBZzNGaJd3cAb9Yx5UWpmk3KgcQ0qPPfaIwBp82evNswA+gJ4A+tmlVcmE2dS15fHI3hoh9mKgv7L0eLONZtkkrlPMSm75bpNqcLlg5MEcKNrXqwaBqtyY6zKovmfELdfaao4x4REyL7ekn9YtBBxYaD8dgoF3GdwYWRtA2GpgYcpvuSNkuq4Di00APhAm4tLa1UwBNDEwFluOCPJjwaMQFUzSqfgkhAbq5j42cMOGDbLMQGi4S0riYh18AO+/75504YUXihnxmawBOUCa5/lwM1eepdiaXIAKZs73aC6sk5kKGRaMGw0Lpgng81y3bNkqCx1jY71wR1io+KDBpPiBWZcaqaxh2WzJYS4tcyUR828ynHbu3CEBxWG0SdrXxbvwNw/rwMKAGKdNyuwZZnrWEiHJGPWM6bqFitfbh4E5h4sTQBB92VT0a3S0csEA+MNVi6mZflxR+l72Mfzh09PppZc3Bog8fk3VRBeQuWv3njQ8OiaGNX9oSPe70aZoMVdkpg1FMBuOTGQxwkzZK7p0z6OwXJWyHkqH17kJekq6Yb83PPtsWnnMKtELP+wflp7jjlsjYQjoMQNj/3Hrrli2PJqG9vVJEENDaGCsl62LgDK0QWjRrgWB09nZ9PwLG9PCRQv1+csvvywmFFbNCRlzn3vuOdEm5+L+++9PF198sd7V19WleUMr7J9jenjXc8+u13W2aEJL0AQAnaaLod0e1HihVQOcAHpbxaMA7mbqO7Ao7T+Uzjr7bNGltWmnrD/91FqNjzOCG5vmqjyfcatJb+6HhOB77LHHZIXSWcvuengjtIyL2XyToqPwGmgWq9q5556r7xy0jHCFfjlHfM51fAb92Mrm81DuP2vC/G2ZcdYZa879gMwLLnhNZck8cCDaS5hXbtu2RUDsxAwypLDMTItPIOwiPipq9KAME5aEEGGOFCdcsTz6i2lMOWapBD1SbLIrgfFQZHbRosVRmoLMTSydimWL+BWuoe+W3RSsxQsvbBQ9sR+9fWH9nJwKSxb7wufIIM7zPffck2644QY9y8qAY1TZU+ZtmrVlmt/QCXvhavyOKYE++LxsG8Jz2XsEs/ken0mQZ77M/gMIlixZrAwhC3MsUa997WsrWjFNsveM3xZ4ZMbO7dtFC/ZWmHfx3XaDqsWLK8DNtfzHGccKh0VXojhnR0fD2wmFbECb4YWsC7YyRs451kvOLXvMmXTMrmVpaRBgLWnZImt4dvHxTtYPK5ytM9BS7UVIaiEzOY17K1yavNdz970YDQA9vNdynWeXlh7FCKHUT02lZ56JEA3Hg9niZNATNBFGCsWnKWZqNnVteuSzs9FsLEy4DhLy4bUwKzU/vnOAkjfGhariAIf/HQuP0tVyeqICqTLDN8PA1BnEU3d8NQFbGy7bT7BAQsCpNn8ZsJgIbA2yP9AHXmNTw7oAS/xnM6GIpegIXoIhMXhXks7gJaxMMKBaihmZR5BgMGesAVi4zNRNQDbJ2SVTWifMBKlX4oA6HzCP0wLQwWNO8QVZ8z4KrHluPM/zwc1iE6QD+by3WPKUzZNjb2xR8nVxwA5lC9dQBVKt8RgUO9bGcU0GsnxvHzvPcraPLXZmWgZY/OaAsFaKucnZLOG6DG2yTPNVL6yiYJyFhQExjIaYHtyQGhNALZtjlRmQG5VqvxH6CC41vIxO4sR37N7Dwe5OQ/PnxeEkxT1nRVDThx5PMs0K6BTgHuuNWlr4s2jHwjlkXMxFjWnVcbq2VJUWq5Kxl4CTzymzh9v01NNPqwI7ERJYerBUYMW57LLLJABZU4D3mWeemRYvWqJgbvq8YSJnXRD2Pgu8B0GAqwLrpN1GgAPONY2IVcKCwPt9+2SZZMyANxgu77KFEtBz0UUXpaWLl6TpiXEJPOYOyHLBU/aWlPXSLWGgjZsGSw9jgkE646gs6Icw43sEh10E+w/gtu1JCxcv0hyhB1mkJIC703333q85IxgYK5YergOo9FH+IcckQvuAA8Zh2uZZjAMQwjxYn2gKTD2vEAZo+zwLwc76M3YAInOHafssPPXUUwJ75g3tQA/7AtAH8CGwbSmAfvicZ1x//bWVdeaJJx5PZ599lgQDY9mzZ5fAzJo1x1UWJSoy8zzWMbJhckIA55WGstmlvnbt0+mkE0+okivagZ5M9Br6448/nk455TTNWYkvOTklGoiGux9gTvaWLcrQK2vD/gtgZJcZwf3wI2gakMwe8/fdd9+dXve614U7OWfB8VwrxxHAW5e2YH+hMeiEdbZL04AIYAPdOEMvrNPBh/gNsHGsqNeF34AinqdKwNkKzT5zbjhnZX0fndfcdsShFShUr2zbqj1hT/mxlZzPDuzfp/fyfuZj0MFzcG8xPoU4VAUMw7UOGGNsAEVi+zizzKOUmU888YTGyHW2vPIeKz68FzAEjbNPS1S5O9rKMGf+Y67sJeNi7aSg5EDxymKlps4Behh3BM5Hg3LOEFXvOUOOUXPMJOPlrDihBksPzVoB8AAne520rtmSSsJK8P0I3I9whgx6tj3++dkANjTyiiqxDNJau5mfrQ9OGzMhVRaVXJwwBCz9ZAbSKHVRsExkdKn35AArgx7cB2Eqi7oN/rE2EcQcTQP5zMIbRcHC3IizFO5+jjSZnMLreaJplpYhE3wJ7Gy+s9BRKmZfpKFb+ESGVrgiIjgwXHbUPHImhlwZCLccqxPfB9iyGdzo38+NQzEp5sRhYcM9D4Mnm/49Zn6HCTFqHpGpwn2sidct1qdPBAMz8Bp4L9wd2e9y1H9p0fNBNEAxczHAsvagejVdZV+1WDcDHK6rgF9mSiXo8ZpYczDyr9cvdth7r71Vd+t4j9eFfxvAB1iPGDFoQAehAmLd0UnbQZqkVKvydWgInBesQMMjw3IDY/YPVxQHmeDXaWmy8xYMKQPSNGWadkXmqAEchcMU2Dzr4P7o+aTru7Ibtcj0aIIcr1VJO5u2bpFgH+ynvklUGg/X22gaPngorVi1MhphUvsqt2NR2jqBsLn2jQBLjofxeWKP+WGPYTwwOOiQDZ5Ua5noSwf/UKd4UvhzfBXj7OvvSyOHhgUy8Mcrli2nuXp/rRmHxY7zEfvGf5Xyks+RWq3kDBQBzMJcD0PlWTBD3xfglMyR/nRg/365S5QcwHqr6SUNR6NVgzT+qcgkWbQw3IQxxugoD4B0vIBpj5gT6uPA86CvKAlBjZuwqqIBI5D4t2s7lRlfPB/wznfO1qwYYf6H99/n2SEBdncEfwkrEPTqgorPPrtBsUa8g2wXBAvn+thjj4nzT4Ph7iQQgPCoqjnndcf1aSXEdXoqK2CuOm+eSJau+Fqu38PzSZzgucxtkFg3khByhin3qajf0KKKr7KG7KHjsqgDhTu8rFJuSwDXOBzBCpQVRo/JwJfPoVnThHmw6Qdeyb8t7/wOrjPPNVCwkmcljGudvaWSK111B3MH8jN3+LnPEeMKJWx+jlVMaTiDAWigpi0sztG53Va+WNc6XhB64/0OVQgZUKenOx6Pel3RBiraz1gJZV7IdfbIc6rkc9G42SDHge1cY7nGeMqYS7sf7ZkQn8qgx9jCvNz3Wmk2oDWvMe27eLK/p8yO6d/nJQwblKqIBAMX2myx9LyMpQemR2pYD5MINGSiKQ+fPzNxGDGKUHIcgv5N0TX1V8larbKxokifOjRXtUpyE9HZHMPg4lXVS+suvlrg/HkItKLEf5sWDk2mYbQpc1chTMp5Hk6weIM7MSM/v/l9KYDjGRl5uvmeQFQ2vRUF6SzQXSzPa2mihPla8JUCUEK+AGb1eCJ4vJxj/DvWPta3DjBvrkV1jbvZZtDCYZu/YEjNG/nh8HA4DfrsLvSh4rBx2FWUUG0+QgszALLlxq4Nj79Jj95HByQHTdR7q7+dNYhlUN+5V01E8wvk6xdCO3q6uJGp3ps1IjTfMgXUY/K6Q+/V2uLmVQMi4oZqQGM6KBuOVufDtViCJVburRJg+50Gl+3WheuxJHUrkN2pAjItaZf9nX7Hy6s1ake35TmZSzdxByHJAiD5vQJ1yhJhCbISwxDokA2F5VgOrGgR6ldnckbwZQjZXO1TsTHlGWBNvW7lmngvrHiU8/HY2Sftd3axq/Fl1c2LV+ZmjAJVTrrQKuT91Zurv6s9rc6wQxa5HysPdbxivLZw2tLge83w+RsGjhDHOs6P3b6lRbp5Dsq/3cdP1a5jyC1KQKxpdJwu+VW0wpEWmT8H5OP+rRUGArOre3Kxt8pV620uCoy60TJp7TWfCtkQAwua0fhni2KcuSGpZQyWaTVPzunc7fhSeY7m8OEsW8qzpHNS9mI6jPxoyod2cqB1TApmqK1obXlxTZ31vbn9RxBGG/lLbExI2YrvuPdWFScb2aA++XpUtTexD+Yf+nfuDwkPb55vW7Xgx6yBrS+SP1FwZs45bJ5Lz7KdXC3Pp9e4ye9aaT2sNe35XmSDee8NqriWTGqVXJAClev0kLKuRVRVRcxDE0Jk7YR4O9Djif7YoCcVNSkaoKcJbAx6YuJ1sGeng1AurJmMDvdRgB4/80jPrhhqA7A031ET6tGDnjKoNoR6EG1oITGPEvhUBNGceFxZVcFuJcYaWDqronl7SVAwYgGdHFAHQ0ZzLq1g3O/aR/zbLjjGbQuaNV4F0eauwmWAti1I7Yg8Psvzb7GGHB3oCUYblonASWGpcGVi752EQ66rEu55AAAgAElEQVRWXJvy66NX7X0O0G/di6g8Wwphnakie6tJY6bvmdnW7C3vs6je6QhtGMBcYNgKctvtq+faTsnpdH09nrlAuh3fKOkn3jctQNQO9MBMg+5z4c4MerrN4HO9o5KGy3UvGbvPTLl+ariYt3Amg55KkGFtziLD7Sfi2rpOVrkmJbOeIxyzIsOzyWCl+ruFra1kUXSutqKJHjLz5ixUgr8q9RFW4nZjoCBqOFSDrps/ocxmQFyCnq6ZnA1j0JNBZtQZqVwhJehB+OpsOKYnr6dpXXuQ49VK0CNhnJuNtgM91fyzQujnoChLwc6u4XbsrQkEKvpIYTUtaUEnvgA9rfww/ir3sz0dzR2FxpABgQ0C5VUlYJorV0LxNXdpnqM4DwFYy7nyfFNEvL8V9ATfCt7v8+bzMFE2a868hWfYkgeftxvXVt+YQ25TUmSRtpOT7cBOJ3nabj+qtWsotO1o28+1dbjmrRlACtDHf12bHr1tVptK2jkMWUc8EP/ch8dnlUsrE44W4se19GTQEwQf2mdNhLW1KFhP+XN0oKcktCDehpbTBok3hVG7Q9buoPiz5oGxeVjEZquOrSuHsfQEMq0PaMncvT1tiaihucQ1tRXHRK+Hcxh81CotrA6e9Zxs7g0zeVTMtW9W9RNy7XVrq5hY7UYsmbddZTLPZvBhLUIHuAiOK9d9Lj22gp7Y25pKgqZr5iWaLsF8CXpEEzXoqd4lDSEf8JyV4t41XkNdK2tFAIz6PyyatZbruZQxPUcLesrrOjGNJqMu97g8A00m7PuOBvS00E0FuBtntGFFaLuHih+Mb9SaIwuZWNvo8t209MDsJYQz6PGcvN6lBtsUChKeBViMysBdyaCnGqP7EslKlc+F/IGtHMB7YMHU1FTj6gBvZuYCOjko02Pxd9A/igFCxqVAnHFkdxb32r3Rdk0boGeu1twZ9NjCyRpXgDNb5OwCb2fpSfIM1NaEJuhhb53hZR4ka5sL5zUsPVqXbOkxrUmIO07vJwA9XrNSOLbuavzV3Nt256V5DspnG/QY4Db3ofnO+jw70DbbEjODr2mrVtJKHsD3hwM9KsDZjC3Mg7Clhz9tHXHYhPkCLib3CLNFKIpu1opAuWbtgE7L+nSwqhkkNu8XH9cDOncu8Fh8HktLjzwrkgVFIPPGB/9lNop+RW2JTu6tkimWoEcPzBlDwcR+RPdWypkAsTMVg4nJ1xtmLlmP48igp0kcZkZ2czQZfXn94YRLp4PQCSiWhF+aBk1YndxbNuuXmko9rrlmfj8v9qP1ELcHPa3WH1nWDmPqtb/bmgBuKoIOSUkeIq2c7Ljcy0rprjlYnHTlCbJ5yNyi4jBuLXzaZE7t3q14hzIuox3obAd6Sq0oZlsfjDmgx8DGpuOsVYUbIIMeBb4VlsBsFtWeZdp0/YsW2lLVmVarWzDwunGvx2/QI4FQmKW9X0rxTGX36nqfm+DlR6HRdrTZ/ny0EwXtPwvtsbAUVuCls8IU4wj3YoCTHBOnex1PWIMeW3wMeqZn61pfAXQDaBpIdHJvVYxZfIYTlxtgVgpB+AL0rNCNQxlogJ52TNnnrmWNs0CPOLIos8C9DrZVuYLcGoL7AD64iAO31xZLxzbaxdXcx+pvgZ4crNlQWINufkTQE6k+bS09Gh8uzGzpUQ+z0jqjeMXoK1eCHs1KYQm1e0uUld1bWg9tQ6H4ZveWLvsJQU8JhpuWhXZnyXy3FTTUZ6HdPcEmagtZJ2Vi7r2toKeWDVbcwr1lS49HMQf0cJ5ioXWJq2Z7DqUckKu1sCgaeDhIHgUW+sMqD68nyD1iicIi5fUsx1p+NlcGNWVS/N1UGkoQVT2jAXrKdXXz4nagx+2KxD9sfV139ydmFbEvBj91WEuPB2AGUwpjF1T7UUFPd1d0KddPFiy1MGiN2ylZaVPjbseW2xNyHbPUCfS028z2bL9VMyg3sLy+XCf1OWrUkukEemzpaRJVXqy8ZA01NK/j3LnPdUXMAZZZeNcHpHXWtvY4SI2DQDbLAdKOj1tdpS0TiEdQHdH8BJRymEijdm0MNFYyYFR/ZTL6HvFMNAru5XoyXVoJu1WQNmN6Yo0C1VfkVNzSYunJpk6tSAF6cLV5r/ScDqCnPMysYWYB1X5YYwW0d3JvtcS8tcT0IE+C7lvm0gGMHh1AbE+9RwuafPfc82Kt/fAacnl/DXrycYdJe/5tQI9jegx6pmYiDqj8abEw5GSC8vs5QKWy9Nh6nJUrlRUoHAQKTGpdu/JZTdBY0g4CGgBL1hxpuM5kcW2rdu4PhBDptmMjUUWZH6evc2bsGm7yliC8HMfTwb1VzbSMc5OVErdWLtOftWHxnQx6Oll6ZEVtuLcMPoN/kh0ZQc01PyGOx/FvtZsR0MOPZMd/MOiROzMH71bvaFgjj3QODK478cUWmtBM3IPSMVLt3aOtzwsrm9YubzDvNTiTzGiAnkrIlzE95hN5TQ06W9+VZUF2G/KdE0zI3oJvk0UFL3ZMJiUuyG6MYON+WfFLC36TJ5Z/N+m1k+LQvKeF//2EoMcKgQASdXpIWQedqkx0bhTYZLol4yrNswxMTCeXzv9xQY+0EXlbjs699aOAntB0qoiJ1iC+Uki2uCdiHCUja4/s6+vaMqPiGWIKiuWuM+Tink6BzO17MOlYOSA0W3VaxtZGQNqkPJcYa029DGRuXuesLYgeEzyHw0X9VHxt6RIVIaPSM4CHNNnnnnteYAdwRN2iAwfIyuhRGiXp09SHoOYDDRFxl+3atbuq00AqZxm/MFdjyoyk0IptpazG3gn0NGJ65PJEOyMNO7tste+q5ZP97FVNkpI+wzIQoYtN91ZkYTU1n9LSY0ZUaTZ54CXo8bybtFeCnU5MpNO97RhSJ420E03H2H98S0+A/2zpKUDPkdxbkzkzpRxXJ9BjYaX1qSI6ZQyXwpvD2YVsvE8RFeFIZ4op1W/qtAclrzSYgfT27T+Q7r//vnTFFVemF196MS0cWpiWLlua9u/bp+y90bFR1S/hM1LkAUYUyNzxyjaluBvwuNp0aXko+bH+3Qb0lML6cKAn3MAE8tdxDwhYgE870GPhq7SvIli2XUxPK+iJwHfTTV2Oqj3oCQAAOMo89sew9DjwvZJT+VlHiukp6auTAG/3uV0xBiydYlXayRKVjWnjYot9rEFPufeiiUIG1M/NfCorCBV9FwCJsFDHaDr5BMAD76WcBLy7tDS6XcrqY48RP0cmqPRHfv+RwOHhgFC79a4+K2J62uOSkAVe83IcZDQ6sKOK6dm17iuzaNgD9G0i20DnfW5MT3ngvIBl2nd3T1hsfhLQ86PE9PyooKcmlDjYXrymYGgSRyvanmtVORJqbbEcqHdXlIMvn3u0oKcUdIfL3mrnojoq0IOmnReqOS8HsrG/Dr6E4N0/iOspgIeGwOdYD9XUMqdvM1/H6/BvFxfr748CXzB899FyOmYpiDsJZXmXq2yHVr+va04FY84urMK95cDAyr2FpafKYMmWHtJ/BcaxSNQumBKw/Digx26hcp299nZvlWfO83eK95FAT3O9DgfY21kdmgzKzyufG5pe4Z5uKAnNMVR/E8hcBHSXlh7eG4zK5v7IvHAgc4CeuVmI7dxbJfOjWnDFA/IxrmN6amsEAdbdqqkU7p1GKFzgiw5Wt5Lp0mDz0PCIKjjjvlWbmvFxFeNEa3aPIXgvGjSgh3O1ZOnidMyKFWn58mVViQCeG4pDYRXPk6nWNIMeC84mXzsa0NOM6fGZDWYZVlDFS0QQVjpSTI9ovMXSE6CnSqqoapwVGaSy9hcuXQKR8379OO4tQE+5FnbRd+QnxbuP5gw1z0kn0FPSYinga1oKeo8A//yUghd1Aj0CVTkLq3kutG1FiIiU7gIgcWv/wEBVHRoagxfDu+Hl/E25A0IYoFGUXH7WrFmtOmTOJD6cLD1a8Ghe10mekpnYec9y9nEReO/nwEt0ZrMVU5Ye2lCQdx++5EjpasaS6KbM+JuCyNoaQZsl6LEJWi9X/EJUpVVPqFy9WehspujHlb+rGXprFkunQObDLexcBmXfXu0396b52nYAr90BaLdB5XXl86p3FOl+9bjbW3oi5TW36yjiFyJQqzQbN1agTaxIE/TEHa0xPVm5q9C9AyeNopvzYWwOGmPeTsstBXLzQLSONDSYTtqQGZSfUTKYyuxbPLBp6YmGbxkU5Qytln2osreIS3PNnrqvGZYeApmdkq0Va/TF0n7LRVNYCzLjVgPGxk+k+UY8x5x1ymMts7dKGmvH1MrHlwF8/ty0XNbDKZlfKajL9W3e3/6M1aUpmt+XTKwJmMrsLQcyx/1OXa5T1vHJq7hYBjsl6CmFmdemGdNTKjG+PvoAEshcZ7rEdZHpQ8q/bAx833BvlfMsz4P/jftKLXuIgxifUB0ahAjuKoAP2jOWUdy31ENyfByARs/omk3LFi9WHFDQW21JdkG65uei6RR1gaDXcu3r+3Pgv8oyFP9h73KcVSU0oPtoH1CdvUbKuoBPDmR2BWbTVexBa0xPnkwWwsF3mpae6poiW03xPgXoKedegoOmG7miX+fVtyHgJjBsx7fa0/3hlN/IDC3PVfmeTu+sFN9Y8HrdqwHUJTb8UWVVbPGO1GEM4tuxqC3youIp2RLtjCfRfpY3ZdFb063rA9lbUe7F0a5T87qSvzVlbPm3yzGUfKl+VsHn5yRghdIUmYgRs6ku60KhTufqAHrKl5mRVIKn0Phs6WmCnsxGqjo9FeJsyd4KQPS/G/TY0lMd6Eb8RPn5XNAUK9EUQAYG7e41k5FQUs2X2hUShGsm3wrrKH7o55ogayDQ6mZpIaYyELACQI1UxsZhiDnRzTi0Od5TFohsT2xzY5o6rVdnlN6+PILXuASgHkO51iX7ORLocfZWcJQ6G4IaPcLmyhyqe7Zh7qfQlZhYZVpvlYIaS1mnJw9SVpBs/Sz3xqCnLC5WrW3+x/TM3ED0JkNux2TarbE/a5qgmy7qJt2WdNfuXbE/dUzPkcbTCnwcCFlnb8X9AXqiOnzsEaBHxQoz6J9qk7Jbnqd2wLD8TM/P5puZ3P+sPs+dQU9n+q1BSSkwVME9a8OUQzh08FDatHlTWrF8hTRrN8mF3vgvrDiRuQYvLoFpaVn1WJvnEdBDqxSnE4unF1YDK7Kq4VSmouesL615oQ1HbZNC+Lap01MGMvt9XgOnrLfL3rIQPhLo0Vwblp5y/u1AD5+1KFGuAdeGQD3m8qvDCeGS/3S6x1mH7ZQJn7Emj4y/60DmZsmBGGdrTE8pU7wP9fjmJgC1uHAtHwoFrgnGoEcAPNZ3rJAG7mqzRBjAEeomdVqrzus2t0xAeW0JeuaexbkGjPreI4AeCYIOoMebyMOspRpplgy+BD0Vo87FCTkILv1efVeAHsXztOT+/8daemKx/N/cRW5ufJOxtBM8TQIuN6T8zmjaTTHNHELI5jEVKDXWuzVlPdwJ2Y/eio9aTO5NF1WMo9YAWs9/WQCyR4zaTNbVTMviaO2EW5yhekCdBER5bymM2wGb5rWd9uZHBT0V4ymKE2ICVbVQMZbog6T3ZQ2hzN5q1ocSveeYniZDLkFPxaCzpefHBT2dAEg7ZlICDdNNkxmV18wVlA0im/PyubWf2u1xeY7ifUcHesJqMV2BHp7DibAwL2miCXy8zzWgKWL0FNNTd7yvq8FH5kvULMvZW4UW3W7tS/BoZSFoIqnis9PR4ZmUeFBRzty9mueVqbpa/4B+VSV1811nN3YEto3srebamJe4OGTl0ixS3Uv3lps6VmezBD0AulzsUuMrCtWZR8lJiPW/cmMG/zlcILOAdg5krvazEdPzHwl6Oiloh6PhdveUnzXdWyVvK5W1ubRUy6WOdZbyuvvedpae1vPdlKd2G4YCHJ0C2nOUCKp2L81huWNDVnEuorFzp/U70hqVe9hprZt0fjSgpzzzNV+rU9bbWHpywTbF89RR576ZBWbSTKjsbRUHvSf19Ia/WRPGbFYGV7WAnqjI7IUps7f+d4Ge1gVsH6/UZJLtNuNI2nYnYd+qNWcLQ2G2rlLp8kv9HLS+0gddurrmFA8pTeHF4Osxt5ry60tqqwKKXW/eR8bgd/t3u9gPaykGPeUamIk3Y4xqhlz7YnX2midQ6g0akL5snM58gItPD2vpKSoy65aGpSfCW8OkX4F5XRa1eiqttFEUU3vbxtIjpp3dWyXd/KSWnvYsqvVTv68ENBYirUyxNV20HejxZ+3fazB9NKNqjb1qSVlvBDIHw82WnqxV2r2Fpaf1HNR1w0qA0xQ2LRq8LgzQI0GcU9WjdD/urcigCffWXFdGOdvSrVKB5RwKoIKXs7QImJB7i/McRUUjWKi0KnqvomdbXUzPCocyu3Kz0eZq617F9LR3kzN3gx4sPfyUoMeBzHCC+LzO3qqua8T0GPToWQXoqdsY9KhXXRP0ONOxnXurHehRlWxXr89b0eTDBpum8aO19PyooKd5fXvhHnRrsNpJJpTyxvvZDGSuP8+umSJ7y/Qt70FukjyXLqL5aCWXKxnhBILaqNA8515TVxAnBtPyX5FZbUIoms84Evhpfl+e2da5ZIW0E0Jro3B3Aj3iLcT02OcVlp4jgx6CTn0IDXraxfRUxJn7DOE+ERgqGElPd/iu885IlleAqIiJmAtIOzvbOxFzLERrsGuTKI/E+I90UA5H5CK+hiWtRv95XMXGlqBnLkPvjLTLQMCa4OcKqJhLvY6KQSky3cp4nabQLImyrD1UCtpOArbe7wiH6UTsrWCxcaSdkll8fCT3VgQiF1Y1FzDMNK/eXY53yE3qcrGSlnLuc5hLkcVUMuQyiND74OwtsnfKPZXwyHvfLqanCWSaYygZW/ldSY/ew07MpgajtVWk3XuKAzsnffxw11f7nGMHYzxzU9brYNyIqRKjylYQgo/bAbiaZxQgviie2gQ9oi0Fp0ePonC5RNZWl0BP9PdyAHu79a3Pbl0p28LO1lsLDcfjuDEmtOqq6jy7yXcAU+4TVbeemaq6WM/ZY6We5yrWbTZBa5jr9YrWihYrQfN2b+VWLG3q9NQAKKxhzt4y6KmsPIrJIWW9rtNj/j4j7aF9TE8Jeqr1zjE94UGwmLDFIttVir6HAfAKHn8Y91YLTTQEavO78u/DC/O5MT3tzmO7Z1QtcBpjiXPj0gJ1+nvlPehptGsq2li4QGpJv/FuBG3woCaP8LVWdh3LY3lgft9JFv6oYMfr0052+rNmTE/ruFvRQSlPqurRovkc00PKuluvO4mzk6XHrQFAfe4Zw0KoW3SRsquaPWX6dwY9EqouVJNnakuPFipnitaL3hoIWk6tGVBaElZ7grLfz5pWe/Z8JFAzR+C1iTFoCo+We4peQvUmt3dv2W9auhEdkOqU9bbCrm158Mxo5hzuGu2rcaYa/EUNBmeM8O926eP1WtlK2MqUjkTMEl49nUFPSdhz1vTHAD2dYnoIHlX13Klo2GjG6ZR1KQUVUG+NtwlGHe6SEvAEvC3j0+Lf7VLWq3UyAypqV7U+s3PQ95FATxPwmDGUYKqpqTUZ4twTc3j3VruzEu9FALcvThjvzC7fHNOjQGYJ4bKNRw3inQnGmYgGwI6RMD221vbJGEcWOjuUynPfTQHEhqWn3IcSYJUW8BJMVGxOyRp1byABW8UVxU9lEcjXWOlw3RQ3uyyb/7ZdVxx/cn/MrVyrfFyB+FyDKAMD7UXuuSXeX8T05DLZVdPXZkXmdnV6qnge3PC5DUUzpudoLT31HMNVKPfejwF61Lurw087Pt3k/01BfCSB7pge8+wWANYG3PpcwuurumyNOkKlolZmpJburfJ8tyieDb7UAt668c6U5Vxa+bfLlPC8Mog+WGFrRebDybzDydRO3zXX/XDuLdc3KuVNDXzqKmoV6Nn82OcK0IMZqX32FgvsWA/y9d2OgIfjEskxbxFzUmSzMJDu3j6ZigP0ROqvf/RZUUOjdIXQEbz8+UlBT0U8c1wl9WZLiJVIuSUYcK696XDotGSOpZZb3tMypjlR+8Gs3LqBNTcgKbXEpsArXYtev3YNM+O7svdWjzqFD82fn0bHx9LG51/QSpFJsnjxEtXfEcPOhWrVZLIupWU2nrX/MOGH664ix5bPhHNdQDRrltEYtL5P4kH/z80Sc9Bft2LBfK1fHa0mqp/CNRZlGMK1WDIRLj9wYH86eHC/0jAXzJ8v/7XoAG041+qpq8S2gp7uLGQFcHL9F5cX0z36f/jWVapAgwsLQlVkrwg8ZwbMraVhaOU2JsMsB1XnjOp4Wn2EghbqBo41M+L85bpC2coQ3xUtGjjESljKulzeuAoYZbtg6ynIrWsKmpBADIleKTJ8JouAGIWDlVtbErhtSAiKsMrOTk+pL5piUVRPKWp5yfWUJ68ieN1daWY6AvCrWl+ZPBi/OtoXDF5vyFYmQYGiKBwvUa6pvteCag+hTX+mWWs6udIxdDAzq/PDPABflKeQe4qu9uq8HgoiBQgZGvXRdL4VNgCupiJxDZAoS0GGF6nCdDhfvfrYqj5XQeRyz0U7V2diFedNZSgimDPWIe9XYdEkCDpAJYtSA07+tssuhHIODXDT0tL1x9pUVcaDvuNv9sN7lRtOF/2hgvUXKet5U2saC2Ext7KwKFc0MTM9m7p7IvsuyC7TWD4LFaG08AtoMPhMU7Eo11a1HmmOKzdbPsvxlkwT+bzkaypPCW5ytbaJGmDVjqi4e6787SxPQCglPWj8qljCMsMu7Gg2RESmXfwA8pXmnjNBtb9FzRytQ4c6PTo68qQ4RjRzpoIXGej4uVZ8m6CnXq+80sUz/F2pXDU/C57V6kaeCzbr1sCt30XyidfU+29apQab1SO7blWcUA/JjKbqwGthY5N7bi/AE+YNzhPoGZ8Y1yZFN+AsTJShTuGi3tSVCxdh0gzGHwdAG1MVe6uFQmxEq8vFCx7dmEuze2vKdjvCNcouUagLFDUXvhPhlwtsQNTc5JqgW2sJNJ8Zz2ptKhcmytz9tQjS5JkOcoZhhkUtikEdSfsoe6rU8wwNeC4iL9xbvX1pbGJS7SQmp6bSY48+lvbu26dCVMQkWFscmxhPJ6w5Ph1z7DFpy+Ytad78eWlw3qBqPtzxzTvSa6+6Oq195ul02WWXp3XPPJMWLV6kucC8zz/v/LRgaEF66aWX00sbX1ANk1WrcvXPicnU09eTJsbJWkvppZdf1vAXDA2l9evXp8VLFqedO3elG258Xeqbjfo+E+MT6YWNG9MPH/xhWrFyRbrkkkvSfff/MOqhvLgxXXDBBenFFzemBfMGUtfMVHr1q18tCxZzjA7v02nz5pfTgw8+mC6/7NL0+c9/Pv2XX/kvyrAhVRPaXrZsqQotkmYMbaN97969S2tJnMWqVcemHTt2qir1li1b0kUXXRjumKqXXVJBRmq3cP3QoiVp3/79ad68BWnx0qVpydIoTjc4OC/t3bsnnXTCiSoOxpkZGlqQtm7dlo4//vg0tHAozUxNp/7BgbRzx460bt16rc+ZZ56hc/XSppfT6tXHqcjjGWecnnbv3pNGR0ckcNccvyYNLVggBYVSCJDik08+kTZufDFde/U16aGHHkoTY+Pp5tffrIJ5wyPDmjv0hsDl5E1OT6VFQ4sUoLtvzx69k2yOqcmpNDw6kuYPDKaDI8Np1YqVaeGihRXNsk+jwyPpwPDBtHTREq3trt270vjYuNaUTCZcJT1dXWnrlq1aK2hk0dBCrQdW5YMHDmh/qQa7e/dOFbUcGlqoopgAkYcefijt3rU7XXLZJWnd2nXp8isuVy0ou4l6e2jzMCVahbYnJqdS/8CguncDNgArA/ArFWpNAlASLNPTaWDeYJqcmEoD8wbS5Phk6untiY7XPd1qr9LfO5Bm0nSampgKEC8vE2CH0gTwQlxVLgcS1jqXd2BteJfCh7oJLI1g0cq6CsvoTmnr5q3p+BOPT2MjY+mll1+s+C3VnufPX5Amp6LG2gB9vKYnE/MlK1FekZmpnNk1q7EDupgjY5uYHJcA78/VoG2pUHd4u4m6ukRH0HuUHqkgqd7DeVq4aEEaHR5Lw6PDaeeOXWlkdCQNDMxLp51+eurr7099/cSEAJrM46NsA3vR29OndgjQW18/DY0n0rx58xXwTdbbl7/y5XTBhRem8849N9xmvT1px84dad++A2n+/MH0+ONPpVtveUOoC329KhPwgzt/kE4+5eS0/+BBndcLLrgwkQ1rYMaeGDQEX5xJfX200cn90mZmU39/nwpWj02Op7HhsTS0cEGlwAnIzKQ0ML8/TY5NpZ6+btFGYIxoF6GyCFPTaXxqIvXRYy4rUmqsnGZ1zmhGqxp5gMrZGVVD7uvtTYMD89KmTS+pXs6b3vSmNDU9lbZt3SJ6XHMcZ3xXeuKJJ9Ill16ali9ZMkfoG0jYGNG09Iq4i5INvl7XZaER8i57wqpd7yT9Dv95BXraWOtEV7FsbX9KQFPHjup06vrwiGSXZ+W6rWN3BXqyVVPvagE9Qvvtu5BzsQ7ozIyYUIkCneVjgdrd2yvmCuiJhQusxdTs963T7Fr9s6EV1KbrerPsf/fKtPb8aWcmKy02NTCZ695qXdTOqPNwJjwjzHbXlCi32XsrNKkAPpUmllFvaSLluWXWXGftJBfSK8gnrq3XtBVZZ6QPyMKLQ28VMblRVUymdcQpJ5+sasvPv/C8BBwCibFRppwy++edf356ecvmdP7556cv/tsX08/+7M+qoNWxxxyTHn/iiXTMqlU63Js2bUrXXHONhNHWrVvT7V/9Wvqpt78tLV++vK7sSb2f6en0vTvvFCCSFebQIY1j9XHH6Z3nnn9emt8TgXWMY9u2V9IXv/QlMQBAzT99+l/Sea86Lz3++OPpzW96c7r3vnvSMSuXpTNOPSmtWrFCFUcBYDbHv7Jta7r9G/zhhWAAACAASURBVLenC179mnTvvfemX/qlX0q3ffaz6fWvf3168qmnZPkBbJ122ulpyZLFqaevT4CI+cBgX/vaq9MD9z+Qzjr3XAl0xrBEDHI6jY+PaYzrnlmfdu/ZkxYuWpyWLFuWnly7Ni1euixNT8+m5StW6LvLL7sifexjH03/6WfekUYOHRRTozgYdV1e97rXae5qzjo5lbZs3ZLuv/9+CZzrr79eoPRDH/5I+o33/lb68z//8/QHf/AHAnLUjAEAnnDCCbqG+0nDp0cae/T1r309XX/NdemB++/XHr/1rW9N99xzdzrzzLME4GgX8o1vfCO95S1v0Tguv/xy7cX3vve9tHPnjnTrrbdoDPfdd1/66Z/+6fT3f//36fd+7/f0mV3ggBjohHW555570iUXX5J+cNfd2oczzjgjnXTiiWlo4UJ1Iv/yV76S9u/dl4499hit93e/+5101ZVXpX/+l39J733vb6S+np70+S/clq64/ApZQZgb9M2+PfzwQ+nd7/5l7StgjM+hgTPPPFOCj5YpX/rKV9N1118v0LF6zfFpy9ZtafsrO9NVV12Vlq9Ymvbu2ZO2bNqczj7rrLRv7570yvYdacvWrem1r32t9t5WNPb0Bz+4Mz399FqBNujgF37hF9JDDz0YwnN6SmAU2uaHwoQoAE89/XTasnlzuvCiizQ+hJcb7l555ZXpvnvvVeVm6vkA4JkL7+I8YmllP1l7aOHZZ59NZ599drr44ovT008/lS6+5OJ06NBBAUVA8cTYWDr++BPS888/r+sY04sbXxC4oIgoYHbf3r3psssuSVu3bkl7du5Ky5YuUWHE+fMGVayWH4D61772tbRmzfFS2di3J598Mq1YRSHS7nT+uedWFuinnnoy7d9/IF1+xRVp06bN6ZzzX5W+/e1vpze/+a2Jrt533PEtvRdvwatf85r0wA8fSM9ueF58YXRkJL3tp94uHgTwcfbQf//vv5Pe9fM/ryru8MHR8fH09x/7uP6+6KKLRFPXXXedLIkhsrvS3/7t36Zrr7029Q0MpJ17dmnt7r3nnnT2OedoTS+88ML0mc98Jp133nlan5/7uZ9Ljz/2eHp508vpsksvTQ/ce3+69JJLtH/f+ta3RB/QEr/hi+wb9PzYY4/pPevWPSOwPjx8KJ1/3nnptNNO1Rz52bBhg+jzzW9+c/r+978vBYYfaBcex5wAPAeHD6W77rknHXvssWnZ4iW679FHHkq/9d73ir4effTRtHDBULr00ovTs889q3e/5dY3pcGBflkmm0q5/jYYKAKPa1k5Ny7WsvBwsq6drK3la2vLjZbnZMt3KX/KMZeuuxb0I3tJbZGqr2vFKhkBZU9NkbDkemzZiyXQIw0++3NL85kHXP62qwXCMfhh4LU5iTgNQE9YemKBspWhiPsx6GkW2StBT2uabTNGorOvtlzIcuwxlqIeQoFoy0VugiADGgdylai43OymBcbfHQ70iOBzxkRY0mtrlp9ni5XHxd+dUpBLwNxKnMEM5oKlGvQQYNPb169n0yDxkUceUZrtDTfcIFCCYOPwoY284x3vSHfddZfAw2VXXp4efvRRMaHbbrtNJfRvueUWCRYYBoITIci9WF54PswWpvP2t741nXzSSZUVC80ZzfBzn/ucmOKmzZvFYGDUCFsEK8x2cng0a4b9Eiif/OSnxDhPOOnE9Gd/9ufpmmuvFZN697v/c/rOd76Tdu94Jb3tLbem41avjkDH3I8Hho6g+MY3btc4EPQwNpjmb//2b6c777xTVqfR0bF01tlnS4C6kzzMFqZ4+RVXpo99/ONpaMFQestb3yLanzc4mCbGR9VgFe3zrrvvSc89/3y66MKL08pjj02f+dznJHRXrlglK9HylSvSFZdfmf7qrz+QbrrhxrR44ZDGj3BD4AF6EPKsXVhWZwR6AF+AM7THP/6TP9WYGfsf/dEfab+eeuqpdNNNNwlYSOPO96LCoWX/8z//c+rtxuUymdasWSMG/qd/+qfpd37nd9Ltt9+utiAIV56B4GDuADsY8qZNL6c3velWgaevfOUrWrc77rgj/e7v/m7F8KFHaAIhjnAGEAHIuB4gwthXrlipXj48F3r693//93TtNddIo/3Xf/1XCWj24b3vfa+Ug0996h/TjTfeKADm1P9vfvObGif3M3bWCnr/1Kc+KTAObUKDn/zkp9Mxx61Ol1x6WXpp06b00MOPJMDGiSeeqLV+/LHH0re/eUf6zd/4zfTkE0+kF196OV151VVKNUfYswbOqIIeWSOsVaeddpquef/736//vvjFL6SVK1do39x3C9oCOAJm3/CGN2jdAP+AUcaO4GUeZ595Vlq1alU69dRTBTh4X2R/Tes8cqb8OUKf/nbs+9999MNpx/bt6eEHH5RA5lwwr//1v/5X+j//r/fqGZ/9188IKLh7NjT8cz/7jvQXf/EX6bd/8zflcqOEwyqsagjT7m7ty0c+8hGd65GxCY2NOX/lq19NN95wQzr99FOjncHoqMDpCSeemG66+WZZRUdGx9Pv/f7vp1//P34jnXzyKemuu+4WH4APcZYAjJ/81D+lt70tlB8UIq3XQL+aEh86NJze//4/Tz/7Mz+t9yv1/9Ch9IG//qv0xjfeki6//ArN02vMno+Nj6ePfvSjorkzzz47XXDhBemF559PH/m7vxM44nN4GsoBwBKlDosUlbJZf8b04gsb0396xzsqxY/7AG+vec1rpED84z/+Y7r00ksFJqFPeBTAfvuOV9Ibbr5ZViLW24AcSzXKIG16HnjggXTFFVfo3fBZaBXLKsoeoIi1XbFsWXrllW1p7969onX2HdpcvGhROv/889K+fXt1vtnnU04+qSPoKd1bc+VWDXqaHo12JpfDKdpHC3pUJatRUT3ASnaHt31xQ5G3+aqy9LQ6Q0Omuvd82b4jYtgalp6IeSgn0BwDggwGy8DZrNLiU1l6MOliMchBoeFrzbUxcuAvoCcm33BTFZaeUrCHma2+tlMgM2Mo/ZoGLDUAiRVu5yIqUWkTzR7JpVR+3+naMOOFv7kERGHtyVWxi2j6pnuuaelpR6iB7lt/jsbSwx3EUA2Pjcm0DFNFqPJz9dVXS8hiAUCLRRjfesstYi5ofOe/6vz08ubN6aILL0yf/dxt6Zf/87uldR06eDA9/Mgj6cQTThDjxKVzykknp+GxkTQ0b0H69re+lV73uuvT0iVL1Knd8Uoc8IcffUQCBlobHhlJB/bvT8etWZMuvuSSqGI7PSPrEbEKMIzbPvf5dN111wtgwcCvuf669PQTT6XX3/KG9MhDD6cTVh+bpqfG03nnnye6nca90dcniwda7ne+8+10zdVXp3/69D+l97znv6avfu1rAgDPblgv0DI2OiaheNya4+W6waVy/wP3y8XCvL/wb/+WzjzjTI3pogsvkumVPkpYZXBzPfHEk2nnrl3p8suv1Np85Wu3p2UrVoipL1q8RPR42eVXpH/69KfS62++SYwUzZOeTfwbQIGwgVZwzbH27A9MEwGKsP+rD/x1+p3/8b70h3/wP9Ofvv/P0j133y2hevU116Tjjl2devr70mBff5rE3ZG606Hh4fTDBx6QqxELAmuH1ehDH/pw+rVf+7V077336J0PP/xIuvXWWyUssMAwZqwqWE5+6qfeLgB09913p5tvvjl97GMfS3/4h38Yqd/d3aIjgBA0yBx+//d/P73vfe9L3/3Od/Q+PuuTcBxN8+YNSnh8/nOfTzfdcEM6/oQTJLwQOJ/4xCfS/3jf+1JPb1f60Ic+JMBzzjnnqDw+wAcQBXBAcKIpv/ENb0hbt21L27ZuTfdgvXvXu+RG3LDhufSlL/17ev0tt6QzzjwzfenLX04/uOuu9J73vCeddy7WwcfSD77/vXTtNdemc84+O93xzW+l7995Z/qVX/kVgWrWGTrlnYAoQBnvBBQi2D7+8Y+nP/mTP0lf/MIX0oqVy2UhK63kKAwIz5//+Z/XeDlL0DlWgnf94i9qnszr9NNOl0UAd4+yaIgXUrG4kfSNO+5IixctTjfffJNcRoCpb337m+nYY1bKcvGNr98ulwh0w89f/uVfpt/6rd9Ik1OT6dOf/JT22O0F2Ldf/IV3pne/+93pIx/8oKxZE+Njol2s/uwfQIQ1xyo3PDomiw/3f/wfPp7e/ra3p5Url2t/sU7efvs35LK95ZZbJcR37NidNjz/XHryyafSf/tvv57uu//+tGXLVlk93Nvpf/7ff5Te+c6fS2eddbZogDnhLsXlO2/+gvSBD3wgvedXf1V7DQ+EVj74oQ+mm25+g1zJWJQAd64jw3p/6MMfFm1h8cMy/Pijj6WPfuzv06233JqOOWZVOufcc9Pf/PX/l044+aT0xptfnwbnz0vjo2OiBVnJxselwED7gDT292tf+6rGCOgg4eNDH/xgeuMb3yiehNvpwYceTFu2bJb1mnHa2gldsM5YkFFgADbs5Q033piWL1um9eVa9ofvlixenF566cX0mle/WsASBRMr2NNPPpnmL1iQLrjg1Wn+vPk6/4zzlje+oQISc2RCU762WHzqGKhOCntTcdffLbFNrbJGz3ESUyHL4IGBa2rQUyr4emwH95beUMaPHQXocQyUpH1O9Y/I0FyRubL0HCbl0eBBcRQZ9KAt2Pfs9DaNrwA9+lup0K0xJYCecC8cGfTEhuSo17zG0aW6Dn4qN81uixLw1IAmVrbdJh8O9BzJpHek5/mdTdATn9f9wKqU6exOtNWK366QXGYENIlc42wTSBZWnjrAtZ2Jk/RGGI7dlXRB5wfmyztx53BA2X/+RrggyAfRqruSNOEHfvjDdOEFF6T+gX7FKjz/wgs62PjsR0aGBR6WLV+undv4wgvphONP0CFHcEg4EGPR3ZPGxsfkBsA6MW/+/LRjx3ZpTri4+OnP6wFj5dq1a59Jxx23Roz0/gcekD9/65Zt8XvrlrRowfy0d/cuWZp8wFgm4h7Q2DdseDaddcYZ6c7vfz/ddNON0rBYB2hpYLBf7+fnmFXHpiXLlirWYO26ddLuEQYPPPBDAQSAAJoZ54QYFfaTGJjnn39B4O01r7kwDY+OpjvvvCudePLJ6dDISDr7rHPS9h075A7c8OyGdOmll6QXN76o98Ekseag0aHRO2gPJolmyl4gJHEZfPnLX04/846fSZ/518+kd//yL6dHHwmGzbph7WAdiYWZoNJ3CtcKABNXAtYHhCRWD/7N3vIO5oSbjPuZK+sLgOUa3oklg7iDhx9+WNorAOdd73qXroVGEJqMH8aPOf+ZZ55J5557jsDWqaecks4g5qO3Lw0ODghMocF+59vflWuB+TInhMz3vvf99Iu/+AvaL9xt0CRjwWoBTX7961/XeBgD1pd3vvOdAijM/Qtf+IJAAGDl0PCoXIl79x+Qdg+tPf3MM2n/gf3pDTfdnLZvf0Vj2LB+Q7ri8svT0MJFomHWEQBjyxJzYy+++tWvSrDi/mK9AD24uZ5ZuzbRmBFLgDOxOHPMH6sVAvC5556rgJpjN4hfAVgCsF/1qldVAIt3Yc3Ys2ePQBNrAwjjb4AtZ+9Tn/gHzZv9wiLBfrI2f/M3f5Pe819/VRYR9gfAwf1YnbAaAXr++I//OP3mr/96WrSIZIWZtHjRUJTun5rUHn7sHz6hZ7IOAJGLLr4k3XbbZ9N1114jpSZ+ZtJTTz0ty+WVV702Tc3Mpu3bd6STTz01/T//7wcErHAlsXa33HprGhsjnqgrffjDHxao/v+Ze7NY37PsPGifeT7nnjtW3Vuzq6rbTXe7bQcjAYqfjAM8RcIiDyDxFB5AkXhAIAERQkpEiMQDDxlwpAh1FAxJHPEQGyHLQahNbHfaPVX1VPNwq+rO85nP+aPvW+vbe+3927//ObfaLXykqnvO//8b9rjWt9f61lrPvfA8wcTG+ib7CosfwAwsyhhTyAdYQfAvapotLC9xTT15sssxhoVGYONv/Z2/TWD8i1/7pbS2upbefOMNuk6/+pWv0D2PdfL3fvPv8UAAOfRv/fqv0736x9/8Jg8VH370AcEh2gprKayUAKiQHxgPrCvIR8gJ7AGsNRwA7969k/7CX/h1zhv2CQ5YcEPBav4bv/EbvB4yBXOPZ2ENY4+jv3u7u+nb3/6TtH1ui/sSc4p9gz0Ji/FbP/kJLRjiV2LucXCAVa51S1HGBfeW/o7WGsh74YyoU2oY00+NMqYPs+EjuKNKWwroUZ6f9l1oUE1plsIPfN58zbCKve6VpQft6YIehawzCVvMcdC0yMxGJYor14vRAAvFkbxnxC2bDGPxW04Mt7LMGaF5GujRYJmWKsn17PP679jUCHr0eX4vzWvDMOnoEuua37yYanxefGd0fQngRBA1BnqsXYFnFMIVlSJA49Cz9LRAbQz0tNFbPdCDqYeQ1BxLWBv5z6IFwAtYWlrOoayomg7goXgJ3KNoGrRfOR4U6UKC6AySIBo3BcBAEQjiL8DEvnd4QPIlXDAAULgWxFEoa7xtHmOmvCozKe3j+tk5WlHAIcPvEE4UJji5AmRz7mfTwcE+rTw4nZHs6WN+wpITiaZpunG53o8KhpxJ5MMsLtoYgY8Dd6xMtqpCDHeukSDdvz0zQ3CC/bC2tknQA84bOaqM4OHissKac54gj0LD6plhTHG98jbh3bKwoo94L55PQu7BfubN4TP8AMiikj3GHoRzuUehwCzdRCIgw7OgKPE9voMrS++BYIawlRUVAh1zK2scvoc8wGcqphlPdbBI4Tu0FQJp98ljzsHK8hLnZB8coAXM837a24W7AnNwTCCBcYAyRBQhLGkAUVinAFb4D2sZ1g68A0oAv0PZ4P1QHFBOWG8Aco8eP0nnz1/kHOzs4nR9RKCN6258+hn7g4iPjz/6mO4pWD0xPvgcQEGHO60ZKCWMFxQYxgTWCbn9L2xvG0/PLV4YSygqWHsAlKHY8DfGFf3E2OOEj+vgHn3xpRe5jkE+Vo2unSc7BCvYE7B84P7bt27TFfbPf//36MaDAtahBOP4z3//99Ov/Mq/yvGHCwZgamNjnVawt995O33tq18l8D86OCD/bnV1KS0tGPcLFh/06SdvvW2csoWFdPHSZSajfefttxhRtrW5wT7jWpDowd3ZOrfN8b19+x6tKt994420tbXJOcUznicxf5OEfbj5AFguXLzEdQcrlmQNyP/oC0j8IL5D9gh43ntwn0Tq1fV1At5Lly5zrPE7OC9YG6++8irlEQ4jt27fSpsbxvW6cPFCevcd1EDbTh9fv56++pWvEnzgYIa1c/vOnXT12lWuZYBKEvaPjrgO8Hz8yNWpQrB4BwDj1avG07GQ7wkPXZhf9BFrBM/ED+adhHjqQZMtAE2QWQhguHvvHoOGlhlYcpiePH7MCExYe2Dhwb1YB6V4bx1+jn5GIvMA+DjoKbpxAEEGUVWVTh5eXgXKtDqV8lTZzmNaleY5XYtPDnzyKF4H2Wp75XrLqRfcwOF0BosfnXhyQhJ9POuj1x7qdU6gJ/J3qOQgsF1xEDAE0GPPwTXI3VODHtybWdcyuwX3loRzdoMFS0UMc9SYVR33DzXwEfQUBnjJfBoXRESxA3Nh4N1E81wLeiLwide1lh5D2AZ8eF0APSUDpnVGCodWBM+0WY27FlLX0jNG/I5+XU/K5uRJPJvEV18TjLY4PMyWII27Cg6KkClrkBSm2o6+YkPjGTbeRm/XWGkOIFxg4UGUCQRkzERLYQK+GKNcLMItzhfMqAcHBpAQgg5liXGDQKc7y0tMLMzN8OQLgaU5Pjq0qDFcj++s74cM48VmRdt1j/E6LB8Vw4/n5wk8LK/KxKJnPISaIGXeclkdHB6nJSp656jhGZMZJ2/u05WGJIlm8bL90rqQBcp1OgNwYijySYn6UZSf+CcYK32G+/K8zsykI1j3Fm2cMfYAJppzARfNkZR4u77xeVwnkhG4X4cQjc/e3g7nDzIHSl3AH9FrIIKCYyRiv+Wjkjt6hiTy+KN9gHdonNA3Wg19bWh+2WcCS0Q4ATguELDjPrQN6xazgnUHoMEUA5NEYCROjQCn1pwADRWMc+0wjojAUe0qtFfyAdcp6WAcW80P+q0dqb2Nf7Vv8BzxsnRIKJFgh9mqpO8sbN72gA4gBNeIsPfs4xZwBGBpEWCs/eXZyS3iaZaAAOB0HuubLow51BslUX9pyfcQ1v2CgWgW05iZTcvLqyy8ivWFdRb1heSZRW4hSW0542teSU7OPEcLU1ffMF/Yj8hIrMO11jZlCNYKI8Yswhjz0spzzYHmTuua8UCuaKMVJAJYzg/Xk0XV0gNidVjzeKsdGmvtQV1PS/LSkkXUeSXx2CZw7XCwZASesnJ7CgXseYChmPW67d800MM8VYM0Kba7xiw5Y59rT8ZDeJQZBsAM9EQ9nUNsGp1VRXMFAjTHJrvBPMLS0zFwDXhDonuLB23pWbm3sOAtTNMyoE5T+jq9S/Bi0lrQg7w8RLk2fDlfgzg5XCzu3jI3VSlHYPlMzDIE1B8JakzV4ScniwgrOQ96E9XrR5u1t10k0yZVfY5KupLAjdust6Ba0GPX1MXmWlNjXEgCnhIKcbHFOZF5ovRvOpHZZ4pCXsJIgiACq7ghqzHP8qpEETAsFELHLSw8OcLCk5URhODwdCJgZcDA1qXAKxoIIWNFKcu9cYwYvuvmVebw8DT8iPxBe0wQQbGWTWNcNrNkVhuYKfmPvDbXLENabY0YiPTiFQYoEP1GLoRZIllBPBdwtWzkVLrgu6UZAiOjqtmJkGCWQMusTFQdrnjtd1OH+kyhmvocG84UglkzmWcF71M+ELcmsc4Y9hhz1XjgJ06aHJtDph7APQKIAguwtoFjYqdTm3ApYTQXYwMlAJAAczxHlPlK7HSmAroY62OESjvQl0ICUDhmaHd5Li1Y2QpmlrzcX69Wbyd/pRvzvnukqI2/hYFDucD6sLS8nJ7s7hu3iwkN56nUsSbwnHnKJJUSMNc67jUwDgVvYJvz5UrLQrSXSHiHkhLgwvcab5WhsHXr+Xgw7wQhZp3MbtHAf4jAt5KVQfjYvvT8LoyxsgXA//tBiuNGC6mBHAFDFHPl/qHV88Rqf3l+KgEqWirxDobC23xa2LcBJP44uPDCTAQ9AJaH5KEthzVt6xjAHvuEzwhli/Ae2zt2MtL65Thg3SInE3IeERybtdU3Bv/BfOa1y4OgpSAQWJLc4F5mDSq/X90w5oftVx5urI1xHsyKU3/GvclxgC16QssNHpkPqJAtrtylM7M+ywk4lfvJ1ohyi0kGKrO2MALTADDNVAlSifIr58/znFOVDmN+hWFyQneFZNdX7W6y8dQYOvGk/C1Ojzei0l0h+bB97To8H4DLm3K6Nv8u5jqyHFnUDFlWZCCV13uQ487pUa62XGUdk9WCnp7S1mLCS8YUbw16zNJjydhMCXDAApFZEyEUaJYhuCEOzGzKk5vnNcsAqQY9PbDSfmabvw5Z/2lAT4tqbd8XNlb8vWhSWXbsuqK4S+I8Cam4eMtpp5Cwewudgm2E0zMtesuWoLkM47vUp95YBplbAZAKyTfJHtsxmfFiQN2xihvHBW1+p4oIdflZSqIGhWdgBpuo9RXn9Z2tbWVs81px0JM3uc8vifQOyso8GBCy/jfZigNp36SGn055tFYphJChNwxunOd2HqrvmpT708Y03wdwc3LMPCESwLJE4MCBZ8i1AmsHzPPY9zhhw32g07PGB4oA39F07/cqs3e2VsDywDxgNk8AC3BzXDx/gfdi38tVpj0CE/8eTsOIGl0wrlXsH/6WhUdjJMuTshqbtQIJPhfTHF0Gzk+ctc9WVsArekQrDRQtnKlQ2MiDg35rPGQVitYXvFvWQfQXbiUAJHA45GqTpSW2XXs99wUKv89qiNutw0lUiK4lcRwjhSJjc3wnAUYAPQZ27PArYCQrBSWWczANmDhY8IOAdALH33Oyzcx4ok0mXizAHY8qqUSLLKe8CfQFzaXeZc/2aB5PhZLlKHVK4Y6ijfN2eVcuR+tbHFyOD3Jbh0OVvm9lY5TRBjKtFEgrw9v7B3uaSLokJZTcReJI/njeqPx5SC1j9fyGwAdtmJ6npxQcbXVZqxdbWR/3u+RG9AC1+opE5mY8oyzzY2Q+vKg/9i+Po6WPI5Ye02EC+SGcXck0PUHtAPQoT48GV/9GczU+k4VHDdcJmQPglh5lsWVBPwc9cYHaQg5KNk+cgZ44cDwRMIO7LQyQo7VwWkXQLrC4MAf1mSLDvAsWynTH96kdY+9uF03eBIG0XASHKebo2hoIJgmYcHJr26Mxw8lxqBzrsS7fF/fWtL60352mUOOirQWD/ZXvj5lwewCGQzOMtktd0OMAJ4zRmPDB7bHcijfK//Eq67RUmKVHm7wIhyHoyTwzL2QJjo2Lo+okxmc56Mn7QUlAaW2KIqZvzdR8PM3abwUX58H33I9+8pN04+YNEpdBrhQRWWtMnBrwFsA9gTIHGADXCBwbEIvhFkMuEYS+g18D4ANrLSLDwIlAqC8A062bn6VPr19nAkVYhAAWEMqLsO+333qLxGa8V0ACsgWEVRBKRXjf3ds1rsf6erp44WK6evUquSwCYuDNAEjhveD5oG0g+F57/gVG/1x55iqtan/yJ99msjuQuUFkR/++8MXXGRqM7NfHE3AyPuXzAc7wDnBqFA4Onou4jegb+B8gJSORHlxLIHzj/WgHvse1ApG9PWXrq1dKol4Tvf3ntjc7oTdui1ieQntCMn1eysgr2k9OjpiJnK42GodOqHNxn7XZnkaivpH1bH3PIsekHW4Zucvf5730CvaLYyblbQsHRDY5R+h06qvF4r3MXl1qccHU0eoCACocoucbAKlxi3IhApACKupSIT15Vskxnx67qw96evoqrwHc5lm7rVxOyTNjwDTKzZixecLxJEwwlwAAIABJREFUVftaUAZLZnxvXHMYHdwbx6SnO3syJspDroiW4tKpbIBn013pfRnqqBn7rlkXvA4FdWUl8zlVrbII2Pqgx95p/E2P3uKguim6l5wwbpIK3Ci7cvBZEwyh1pYTmW0QnbCs1PG+wCPoyQPgxGeZFAPkqGoZMSIsoNtqMvNpvD7b2+AM8/TU4mT6X8W0XoffTQMBEcDEkxZHxgmrnIxGWUsoqZ96dwRccZEL9BRbU6XmKoD5tKCnStPfta6MK+pWOFSA0Ps/iLPX4xyctN9PkCpVgsakfP6vHceugghckbxp8vg/Degp5l4j7Hu6emaudUDpWWwrkOqAqBVSaMtxM4GtUO4Jz6KQwo4RT875Jj3hhVchw/Y3/uAP6OIBoAGIAekXoANKGhYNkE3l6gAJF5Fj2E4g+uJvAByEXQMMARCA9AsAAUsQ/gaY0nX37t5J1z/6ML3yystUkiDjgmwMgi2eu0jS9jHdbIiowT4AIEL0DNoDYCNOEtoMQjB+ACrwDFhaADwQ6QMABuIpgBxAz/MvvpQePXqcnnn2KjMyI4T6nffeZR4jI9CepL393bS2sspUBD/88Y9JzL139x5zCoHwi9w2agP2HNp26fIlhhEjig3h/JcvXU6XQJZ99122CVFIIL4yn83+fnab4P7IzzurfOqtadUnigo9X+ccuLJnLDuyKdTi3jJr/yHBPt2Y7jIT6HGhS1ncgp7ZWZWiMP4mQY/L6YnTGKi9c9HRWj6zLh2RUW35ofyLoMflpqoXjYGeDMaCvFI5m1YmdQFoR85J2Y9rCYAts860c5T3rcV8Vz9Uyjl6ugY11BO5FE/9HefawaKeH0GMKCHqX5Y3bMI87Ug90BP13DTQI2tZdAFGeRV1VQQ9PcDDee6AHpv/AN6CpSeOMddyNlzYONmYxozMLeiB4m1OCO2pQA/iCxz0aCHkv+l3BRIfRm8JNLXurTzI7gaAT1ecEjwfbgqWBsoconH3VkR+cWUJ9EQi89MAngiyxt7Re17uM6VMz70mhV1bNaJ1DWMwtH7ZGEQhh+uYIyn8WFvlcmkFSiAyO4hs75VC7QHLsfGLm6y3qeyZ4MB0Ct6Fk0DeNC6g9dyS1Yho3QGPWlPcWxXgDJa8eJKyQo0yoTYCxwURNpMBkuKWZEp+VQl3P3fZ8FbekU/Ortz6BFuElNdxcsJuy+nqgR6txfivVbC2nzhX2p8DwefKDi4cuIykjBnxtreX3V2yZACIwLWj6BNTmrYnlU4BY4TniPOAd8qtI7cYLAlGMjciOYARngurCetSeUSL+Dy4T3X/MFf4O4JFyQm9E+/D9boHn6tPcwuwEM+l5ZU1i1g7Mm4O+gDwtLGOUG2cKlPa3j6X7ty7x0gl9AtWJryXZTlAIvXEgQqjxt+IdIJFiC6yZGR5uLfwfqX6QHuUDiHuadvLgSMzRTh1gbwfoav95ntDyqk80k/czIB+ZNYlyFhWtD+yunOuD3Av+DcmbNx9BDkjS4/z68ASYwkcd9nCygO+GsMVgmJu16gduet1a3XrgqxqDgnV4dP5dT1lyzoSjSzsjV28hvslpKxrZf30+4dVDXp7dTi15TBuirp1dZV+MJGwyj4FC1kEPVnudRPSGu4U6JEOiW36aUAPniMXbhy7ugpZycvT6goD4vUICfTw2Rkx1tYwgR57d+3GRSRtl9PDonQhmiYqjBZRRQSnDoqZT5soC/R5YTW6okrBP97bcHry5nfQo1B2Db5AjxaQTtWtQmgXb7vgi0XA93BjSpsiZ/hVtLaMXds9Neg9MSePW8jUpuh71nhHP2kP9MQ50thE0FOUg8L8a+GiKDgu/ODuiBvhTKAnjGOrXDVOA/BTp17Klq7W/Mn7AqcHzwcrJBIo63l1ARIERyuo7MTn0XtuKbJNUbsZJf14gqhAj0zqXqzSXVp5PVKqWIVoO7wW0Jqvya49ixKCW9LI1PWOj2s8KvuyF7yCewA9AyHu86P1KyCE/sLkDGsG9q8ARuTz6Fm4FyBFXDsDPCo1Y0Rs/CiKSlGG6ruCIECAPT4yawKi8xA1B5DA1AeqSO5meQgvuND29pC8cJVuF81lbz+ICwQLEK5TIARIxCSJ8/kmiwASIaPgKhEPCaHAWFdWrX3CaCW5CLAXxQ/SnkB/0S9F9uEa5rlCRJxbcZQxWFwptFtjFfdG7tfULG3jcktE5jL3vm86yVgZvJLJzIhqckWLopeeIV6pTAR6yFF13h9WKvpnbnkj9w9BzyyJzyTLBvf8UD6oCHUwfwj06KDiXB3dW4Me4/JMAz29g1dP2Zf9ZQeRVm7EfRPBTD3moQSCfzEmE+N9laJ2kjTlu8sqXctR4tyZ1BaNJMqG3F+RhRvqRgt68rN7VrYO7SOOQwRbIvC3beHfzIsWorc6Fu28B+J3lJ/hsBksPZpD6UlaTn1dZk+JR3yNgB4jr+lBFIiqrOunR1laMrktnHxzOKIXKmtBj0LW+XwaHsz6EC1Gls3RTtAaWFfTOeTdTnY1p6cFGr0FaQMarCo+0y2SHwMz8ZkCG+21vcUd+wE/pJ2ibJztVG9tOg30aHHh37i4Ylt4TRAwRcnZmA77Wlt65B+O/ToV9Lj5cNrGaZ/Hdhh7TVJ8QN9U1W0bqHqHnMwtcK0ytFZrMHAhDLyUHDwmPGQ/9VcaSSyYd339x8/8IDAUdhZFkrOPEsCUSEQ22c3YmjcpaYEAE1nqfokcO43To32p9Zitn03F5Djmsh5FK4n2OdYLiomqfQA12stUeJ5fR3l/cJ8BIBCdi2KIB4IYLi5Litot0IOIJRbipFm67HcBT4AHWE8EosD1gZUot7sBkr29qL0xN4+in4i+QhTWMS0Q+A9WLoVBw7bOqDWmOTC3pVnqbN9g3pS4E+9S+LHAkLI1AwAByCHPFH4iKNJ96oP+LUUTlbV9mhQaKmO7Olo1ikyJ77LLDOBQtpNjoUg15KlCZXvP1+ZumiLrRWQ2Ts+CK0NWafcoK4LgbOlx0EN5X5cNaoG87YPG4uOuYn6VQY8iGIPckpUVsEtt0oFHRODG3TQ4BDWh1KdZeiLo1T70nZyJzJrBqBOinhq2IeQMi6Anewj6oeStTNeaNxlr49TqR6vdjlx69ZifRY9GkNO6t1orddW2QfSWuTMFdeN4GDJwd2ewwvPdik0MbsQx0OPCInN6uKM//f5vT6SESdrEf6UV7lZyvxjCKv00yHDYEForwUGrTyC72SZHKnWw981FQAXCUFxzu5iA8errOYW1KRS7vpBwuZUZ4gjQw+nM/0Yx0Zu8vCinyJNpi3Lstnbxtou9MvW5padyeXnCRE1QRukcHxQjNZEghWXKQ6G5hfeV2x42vhSsxlfPKm2y1hoS9wJ1ef55jjCfaAiJjO3L34eNNT72ZQTzmNmxhYsyw5qe9S2fbLy9zJFj6zK3J5yITHHa1tbvmv/s1w/XGJdiwoSCsvgYRjaulX7sWZYWvbi3JFTMasD1zZvE6XGyfjgxRcsmraLyP3Mcm7xXYT5jqKzmrQghO0hU7eXwFkAFgMOcPnqm7yGEvrLFbhpmmzQjk2RuKM/kbCHsx0Ym7VmXzFeY34HwYrXKwsdBYEBYvoWzI3Sf73dSpZ2HLFmjwuPpIkO4NMm1RVBrXvSZgIgsKRpnKGbcC1nEspSz88wYTN5JMsuLbYHMxLJxnEnZvYU5ysDOxwZ/W0V2T6VA0m+p7RZlgRGY3SrnyNbWrq05cx3VpP04l4N91ZyUc6SPIhV9b+W1rcYwjQDGFvmnQGmwdc658dwztDq4i6tSooFzg3w0+DkBvOe4oUp9JBWjdLyAiFnVzOzpcju43MnnCftD8sg+K3UX22S2fJKsrGHl2yHH0xiUzesi1lZ2HNtWtkcwP/yuzu+W5ac93eSIO8ztPc77a9at8Zckv2w+SoqHlrtjckj35OdTHJXIJm9CdsMLBheRHvlE7n4PBg15LDX+bd81cxo9uax0KMxGEiUADsCF1wweKMng0saqWOR1MosgKFnlVT4V0Ym+a2y9FuK3ZGExIPgbfY1T13z2xj9lwVFuAvh2YaIO5tXeqVLEO5lrKfzdr0qh4O4tigImV0PeHuR3cOIcvvccDwJBMpPnRlcWiw5a7ZwcomLqKenTlHE8JfQmewzcVAox3Kjn9UCP6aIYfq7J0Wf6t1iFlL8o3hfbKQEhsKj2SvBbOwqvJM6tCfMS7t4bi/azKAwHAqsZwHbsqxNAJzpL6yI+ph7/CPqKdVLjWv9rYaSCVQI3WdkEoWgJ5UL0heew6s4xyZrFuqM+FoEdclAJVIacKRbd4kI9RCZKgEiYFlATE7XV4mNs/Ns5ivsiz2ewELVrvOrTYE7tMFIL/QJCx9YLLHDJKJRu45SpPqghYlZXyEFBlbQW5doMbILVOa4vpiPJ82/pApg8jzl0IJ1r9edOSUtzEJS4uj9NjrTjPdyrIZRWgNyrP7sGrKL3DAAOx5hj3oKeGVu30T0sk77yAilqEWRbWXBwHKWybawLBjprUm7cl5k47cMHS6cOZnmdZdCDYcaFFnXFPlEW2d8EBw3oEcAxLTiM0NI+aUFwnIPIF2pl7tPI+Lgv4u/t3MR1F6+LrljbL67YM1AS6LF5ifLG+mPWOa5JP7TkteW8JY0ptoHSAdixr/wQjuVxLocHHoRcHgncj67zkCoAT47eAemU9r1FFkyDmtbOwTrgYTS4DAF6QlUFW+92eBj8iIvGhhpYMkuPnzaQCXaCVPzO2I+KQ7+jQS3osdOtsmIiI7MlF9TUydITcwbI0mPvLnyHuDgKN6VDdAum0J7QbRdGFPa9xf40G2Ds/tMUBr934atr84Ju/LbE7+QflFO6uTEskV09N8XaJYVbAypL+Gigp15Ydp1O+G4pGBGycSNGATLW71ZJDDaRW/0ib0mC7HTQ4wI+CMpWMJUxPhvo0ZiZW60kBouKJ1vouOiKGzauL/OXW/kVDjcScYrw7IqOgjqXaDFLT/sfb22CBdo+DhVFESrxedojame8zyywwyiOaXtGYE1u6N4erIRt5UY8KvlM6PpQm8s4uIkuc7kkAY7pSrG0/fpR2ZNo/XQDpZHls/XKLUgUfXMZ9NhZM4AoWTdlRejsh3Yt1/vZNpnWcr1XC+jJc+lgxTa1J4/1zj0N6AH7k6A9uGoEeiypnZFAubZpQfbkerTylP+0bih/Qj6YqANsWbsc8qGbnbH8SdUaq0CPlSLSUNtBeTYrzQgYzIIf3cf14aJd9721RgXcsURG2XiaLmhlW6sTp4GeeG3Ua5WsyFbtY0vkinQBDcVE+lk1pAqAcKuSs36fFvQob15PzhRaRAekTAE9ETiz/83tXcuw1nrc1BH8YD0HLh/zUAXQY27kPuih9UyHIbeAznz8nX/kO9TSj8PSEzdET8jKchFNyDDNZgHt0VvY3piIhQXPzhqyKDNnZUhRL+EZB7twU+oSCiYbahN3JcRDJdco+Fu0fVbw0ir73n1RwLXKvrq+E70FgSQkX+4V38eEEX7sFGVRbe1PZfbt5EiQlajfZz9xNYuvHdP23rMKj1Yw5D76+uiBHvmKW2FW5qImtLZzNACVZ7D0nAZ6KlCST1sNJ81zURDIR9DjoDMqDov8qvNRUVAH10dUIrFPcVw0vr0Tb/R19wCPtadUQD4rgLX31wTSsZPhUIgjOgjcHCnNobuK97gCx2W0KYFv4/yRtv90M/m4xb1YFEzJMWOnXeQo8SR6jSyJlp5ovm/3dW9/xD3RA0bKLRIVYnZLyfobjs4t6Inz01p6YMAaAz2gIlC5+am4uHAnac5BjxLPag3i3z9t0EOaQ7YMecBLrKsUZFCOjOTcnx30VBarZm7j/Exb66eBnWlroZVZcd+1B4nyHnc3hvqXUd5Qyedq4faGLK+mgB6NdQHY0WsSLD2dSOyejLEX14eEaOnJ7i21LxpvufZOt/Twqmj1gxyI4MUzzar/00APDDl5rozrkGY+/s4/oaVnZgbp6g34QAFjAwxQmyMmCVcJGUtpHxB+FbKudPx2MpYQtxKVJUV3dG+pkQx/tK0ax9+En+v9qFD1uxSmhJ8GR9yhswjn6oX+R28jxMU/tokqQeX+SN1nY1z86eW9Un4y6xVrTVxYWkQVMq8yX9oC7QO+Xtbg2lIQhfPY6bY3VmMbv91IViKittqMgakagPdBT2xveY7Mw80pWwRsIzVU7saidOsQ4qMMOOsTrVlubL3yXjMx8G+MWxtmnTMyN6Zq24slxT3u1SGjN84VoGxOSuo/xje6HaJQaZXAaaCnFkhl/bTCvH2HxsXeB9DjmWY7p8E8hhTytQQ4qfIz2Zc6bE0DPWVoFDI4l05kfeu4t7gLlFKmY3If65/a3pMx1vehu0hh1Rkc/imCHjwbz0UJEI6Vgx4V2mU/wM1sibMKsgjZytu+fR5Lj0CPrBLk6+SkhGWF23qK2eXL4aAF9y34FGjD085q6RmTbdNkflwDYzol6oeeDM5zrgAXt/SUz8Uf+ulAj81dbcmPelWBC20/2gOr6dQhI5kSlEWp68g19YNJCTuu5NN0h31fcklRPoYs/vh7GuhBlGj+kXvw+nd/m5weymjaT1wJO6ENpDxTysojIAVqVbdVMyZyRZiNk75aM1HiO7pkZizklacymUSzYuj4bPN3NfM/LuYe6DHFUZR3tIz0hPPYwJ+24Nv7zqIwenl6oislPsOKLpYQZvCi0P6ysIqvP54mimdT39fuQb2jjZLjmHXcReX6GqWPfZ6VVjiNtObdLAwEEuLJxdvQjmf999C9pWdGgVGULUiaPz3oQeJAW1/NenVXVV4TJDMX/pQUcxE+BRAJnBerjNUF0zrWWm7XdSuQ2qRuAjT4d2z88/hg/HPCRu/FIIea1lOYPXc1Zfq02Z2dr2rXm551UMnf7VSrMNSMOTTvnlCMz3FXbg7yCwJPh5sIeloFKNBY/P0F9IjTU6jLihgx378TTYo7puGclLVVk4+jXIhzJ9AT1zF/j+4tDk/ZZ09t6Qm8D+uCDrF24o35SvL+BaHZ3Qetso3lKNTfvO6cwCyODtxbUQ7xusa9Nc3SUyvc2r0V9Utc9+2eEODJa/8Mlp7BPgqyqJUpHMPOOuiBhTjP0WI7lFM2R0Yc98g5v0j94KHMLT3tmhIIEJCMnJ6Be6nK21P06hjoUX8rvcl6XUOtSdBTubELDYMcn5zyYEzj2oqtn23uWjqwMmfP5IvGZhqnR5YerhO5tz76rll6zNBoyQmx0aLAlNWnWHZKeKmiuSoF6AjdhL5ZehQmqiRmsPRIIAnVtwuntfRUQKZJxNaCmaGwqYFQb9j1jDGwcxoI+rygR/5Ijnk4cUlQ1+4t8R5KD1pBU9Zj3wVoc6scSk1qgIa/0AKIdo6iYh4I89NAj/Lk+Du1ziAgFKUU56kFPXGOewC0FuBtOoYCgLQZpCCiMsN+oLtDxU87FkZzl5STaAaPwdIjocenBfcr36UT0onNrRIhRoGTYUaOaKwBbwYXjVDWPp7mo5ctqwjYvlDqCfZ232nsonJoFSkVr6K4IsiWmV4RckY04jY4C+iJMij+bu0Wz8bJy6wJZVFB5Fu1nB4nCssi31N0UXmNjV0ls6TUAmfDkUgW6IYJzwZ6TImUn9l5JNXrc3qUA4Zjz6i5YimVe6u19lDuTCEyU1/kDOQYR+P0VOu2AT2kLAQiLcByLKMQ1zndp83BN8q63iptQc80S0+lsxrCeNR/Y7oirvHe3oh7YYxaUdaNR24F91aUQ2Z2fHoi84DSVIWoF5ehZG4rUyMgLPqxE3vug4Qklgo20Pi21p9pkCfuqXyd16P7vKAn3yfQ8+F3/jFBD7Jr0srohDe8ULk29HtUSmqQsrVWHfGIlgh6zLRWUq7T3BX8iJGTkhdQh2VeJsV4CO2kxIWoNkVLzzTgEgU4N3MPzo7MWE/o9QCCZ2/hU8rznYQ1ILPWlgk70VrR1tg2i56zYzn/DTVsaiHC0XE0XawQOiEg9HR4fSFkSlm3yqXfzzJQui8+O49vsMrFYrZjLp248OMc6R06/etvRBjyupNjhlyvLC9zXR8eWvVuXu8Ns9OERzI6t4bkz2yxtPxQrAKPitxFI9qRgfmjZtP84oLnQCkqCQn2AOJZFdnXFfLc4Fmq8pw9Z0iC6In+KIyY7A65ZSzcHEn8CIy8bQVQlZwwrasH18RnxjlBrg4IqphPR3MlGaBinko4aOtXtZasn3iGghx4nz+E8mV+3pIazs2lg8MDWhzMsGgVs7n35pC35yghFJqgl8UvfcUee+0dpqO3vWN9NMszcv/YuOa38u0DUCaAE0CPLD1axzmQl3jLw5unkJnHFGS77k34B7de3sel9KYdYfugp5YZw+gtgB6BxCwnk3K/lOgfcgidyIxnzrqVIYKerKhywswhjxDuLQP4VnsJ0VtjoEc0U5aTyOHpJrcUrl7LERF/JKdGoiTDGtP41Jyemn8SZad+jzpEa2YMxGpOWxAc/z7LNWor30NA49FbPhfx+wzYHYhHHWf325qSHMcAI3M8n5tTw9hAxegt8aRYXHe2RN7pSvPSl2gv2wIaT1U6r2OmaOkpyS4q44lkSq27hnSKwXV+6OmBngL85Ymq9U6XyPzjf/H1CZJpLS4sJJiCEG9CYZMT55UsxFEpKcU7Uq4PlJ6fess2QT0uI+FmAe35KsomsRNC3DQYQPsZhqyzFvEZzIxlCOy3qAzGJiFuAg30GACKbWjdaO093AwNy1yuxbx0winQ3FvFnSUzPs2XnrmWi9LtdLmvjY/c2mj/9cZMgnbi3JY4Zj1AE0FP3IDaqO2Yt59XG8kvjuPcPr/3vF5RxgiUVP0b1bHxvFu3btIV++yzz/qeNtes3oXxPGZmYICTxIKZyKSLiAoAJZRewLVY91Tu8xZFNz9nZRRQ0BI/qCO1vLbqJRBmWGiS7/C1r32DtgL0PHj4iM/GmKj9MXOv5h+lD9BGlEJQwj58F8s/oA1IkKcK59Eyi3vwXHyH+/C3sgsjXw32p6qhq7wCrlP2ZZRSiAkHef/CYs4phO9UTbxVGOqDVR9fTI8ePUyomo57ID+wfJH3B3OFOWGFcuQCOjpK836AsqzNyM1krjq8I2aA1me9tVmveYM0Vv3bc4q51VNreRro0VrMoKK12lSHGS21YnvtgZ5IZPZwv7zkbX/Xgjy3wR+rPvdBj7tO3LXbhqzj3lkniUbwlmVZ812UmUhazXFvkgNqf1OW6wDMzN+mXHE99YDLLXF6JPvtHcE1OoXIXIH3kEw396Vxb0Ud0JcrddTdaToirgf0O66/FnDHv+NY2z0WvcVg88ran1tgErznVorkficZW4KOGvTkiCUdBpgXyuZCHpu4rlswWPpWsrBzPINxIMtTf3+U6xqfnus+zkVP59ZlKeIhQWUpSq6eSt+EchQ8wGLv/84/+O8m6+tr6bnnrqYFnCQpTOx0jMGI9Wt4Cpsz4AIBJqGlhGBlp5oJU9FbzJ5MK0Xx+ZYyFELyQ9BjafmHytr2RJ39tq/Mh8u6p1DbQW4Xa2/ht8JPm0mbMG6AeH8P9Mi9Fd2KNnF2ui1cj9rSEwFP7H9t0hTQMSEiwVIAGZKYuJiprfw2zIFf01uM7caoFtyYsI6nhw6nR89oAVc9m8OTJxQxLI8SKLifwOXkJP3wh29aEcvFRV4DBQ2AsLW5kc6d26bl5/rHHxOIrK2vErwcHyC0epJWV1dYFwpFJu/dv0/l/OjxE44lFD/ei8KW65ubrBa+sbmRnjzZSUdHJ+nylctuWTKyqAGklXT+wgXmrkJRTrQJbUUlb7TrjTfe5Gf4HqBjf38v7ezspqWlxbS7u8eaUKj3hCrnBwf7/A7g596D+ySsbm2dY9tQ4BJtAWC6f+9eunz5CkEP+gbr0uHBoYGfJXsX+oVK6KiMfv36dT4D3+MeACo8B4VIMb6oYr62upYuXbpM4ILr0XaVf5BFaGtrK+E/fM8Eg/PzvObi+fMEoixqurSYHj95nHZ2nhAkAuyj+vra6ko6v32eEgAHsnmAHpaIMGtnC3rioSOu3Xo/O6fHLT0MoQ5RpZR7coUpYWZEHSN7YmzdD2XHsF5QJDIzFVvYwKWAYln9WYY1CpDRWy2nB/l4QuQilIeqTWe5MgX0KFtz3FP5/cksm9ZcO3xFwBNBD+Wjg5fTQE/Z9zGZXeM2C8JAslZtjO4UubeiLGnXSaslerK7d02rA1rAEEGcnlnJ6WjZh7VGySA7pHLaaII7s3pOD/Qo0We2gEZ7kct19yu2oKcFb8O+F0WRdYJfFA88AkP8TGk8aHiQazUewhsuj2fQ53r2PZd1VlNPzXh/JRilaq9HJnKFyr31k3/xDycQcpuba2lpYSHNwPzqiFl1bHgacAEIIQWhA9AjJSOTdlaAzJZroMcUrVVdj7l8IuiRBUIbRs+ZZukR6GmFWztB8fsomFqFGpF3FJLtIh1b/O39UdhVm6Gx9NhE6r9C+LS2tqBHuXZCRtDJMJyfrsPKHN/wTcICtSywnjRyDgUD+zygKEgKYCqjMTaeGv94T6WEmpwU0+boNNCD50IBY12qvfr93r27BA9Y67gGAAbFITc3AHq2eA8qiUO5oyI3Ko2fHFphzPn5WV4PK8vO3i4riT+4/4jgSWUJ8N361hafAZCA98CUDyCg6uQAMChqiXeg4OWVK1f4LLq4ZmcJetC2d955j/egPzqB4T4oeT0L78X1+MG70JaHTx4TUABkADTJMgiQg3egGjjmQf28f/8+QRUAFMYLv3/pS1+ilevHP/5xBsgsoLmwwCrqr7zyCsfihz/8Ifv+/HMv8H2oai4QoiKi6CeqtmM83njjDbaVWYlnZtIrL7+cbt++xf4tr66mz258lpaXDfyhHQA857Y2CXpg8REHaGHBeCPoh5SXItN6oKcF5VZ3y/KKxeSEuo6uzBxp4lHrPZckAAAgAElEQVR4DeiJe7snb+Jncd3b78PEczWR2Ypd5naHh0VlJHBTvd9KcXfz9GSV13B6KNvPAHpaCznvc/eWEtGx+lYoDSLQk+W5c9/OBno8CCZ3sA962vHVusjyuGPpiTJmTF/0ZJyurUG0fdrKv1aX9d4TdQatfVNAjxWiLcU247qOlkJCdgBbX7M9InPuR7D0SK9HXdXq1gx2Gw5c3g8NF1jjbKveordU703PjoC1nZexObAM1AHxB9AzGGcHPVyvDs1n3vmW5ek5OYD5eCbNdyw8cmvhOixk1cSRYLbTlylWLnQnMkfQY9kei8+3Bj2WNOxnBXpaIdQuUH3fuqfixIxtlLhIxlxnp4Ee4yiUyrrtu2pLj4MSX7C9vhTQMx7mGcGO3oeK55bSfRihMBTedTK7HujRc6Owbse0rn1V2P49QVIv6KGlJ65TAQa1u7hmJwTsACMRGMGk/OTJYwISKHUACbh5mbt3diatrK6kvf19lgpQX6Vs9w8P0yHqOi0sUPHn8PQZ85PjB89EW+7cu2uRjJOZDDZyG+GdPz5OC7NmrZIrGP/u7u5wj8gqBFAG6xP2opU3sPpZ+wcH7JsOJmiTSOF4NiwpAEZyW9m9cznqAn3DPbHiumpxyY23tLiYdvf2OFZ095EXZWUrdGrEuzQW+AxWIgBDjD1OZnAlgpuEgqOoiwVQt765we/nmczRorywPo4OD+jusjVR0lzI3aZxaoVk//BSR2+dZukx4lFZeacpw1bWxL08DfRU940QmVu5UNWmo3CeDnq4pjzxpjIy4zMQmSsFHAClFHGUbdrPvYzMmousC5zIjL9tx5pl6DT3Vq696AOjA/NAqTWKdgz0jMmn3vNaeaVrWgA97fMeMGrXRhxzWvtOs/S4taK1IJ1MPDKPisQ8I3IAtXl6IqcHZUOk03W40oGi7Vs9TjVPqu1XtPDUa7aU+IngGNdgfUX9W+sbMvcKj7Wx9Ey8DEzNLvJWRfeWLD3vf+e3J+Ax7Dx+lBbmzL0lACNhh9vl2kJj5ELQyQ7uMNWUGYIe8A4WPMV1KAiXq6xLyU7n9AwW7Rk5PWexSmjSembP0xZvD/RIYRdk7P7pEU5PtvQ0RGY9J/pAZdpXeGi7abmRIlEwhE1Xm9lBU7VgIZYyf7CAHyOcFguQ+qVNG7kjse89oKTvswBpwkPjs8fAqbV5CHpgkYDLSjwzPEvk+0KwRUXpCZW+wAL4bPgM/TSS82EG8FC+R/v7aWVtNR3wYLDASERcLysPMpDDFSvXGSwosBbtHxRhJMI/gIm4QNo/aC84LcgBhOuO9g3E4Adt0Q8AC8ADni2uUu7D4iJLu6ANAA6yCAGY4G8qHc/Xw3cg87qP/eGR1bNCfwD2AJqiZVdcHNyH3/GdxlWcIn0mAabnYZzEr5JrC2RmEJkVEXd4dEAAxfQfWL/IDI8K7ChVAysPKq2D2OypNSJZWkK7t1Z6e9csPUpO6JFEXU6PQu8HcftNEMHwkKD5imu5fFby9OT90QrxAHpa91bcU+J3ZDkTkhMWN7a5t6wMh+Mij96SXJkGenI9qMAh1LqRUViHrH4ZCktfwntofR4HPRFU2NzJ0Wjegt6PZJDaJOWpMYF7qwdWTgOvPQCt90fQoc/ad0yTXa38tL9ViLocfus2mJsHnBTJ0Ky3JmYV9kE20KO9pI9lUQ+8zvnZhfysXsj6+LgV0NP2sw1Zr/ZALrdSCNK6X2txTGfokG4NbqrYn+Le0hrJ7q03/+DrE/j+yX042E+To0Oan2GyxokQnQCX4OiwZDYUAVINBOjB7wA+0Y8rTg/KULCqcQjrtUyIcQJLCLUmtQ29jgPc89Xq+4hW200RTyJxE+m6ntKdBnxa0GPKU/mJFCabV17tygrEaipxBz0tiNBGlruC49NU9K4WSxM+nU9dbThsIIIbjChmQ/Vh7HQTAY9+j+2TEOoJ/jieOkS386T7u5KOHw5BD8bprbfeolUFPzq9QFlDqeJffA+Lw8nJEd04ABJrq6vp/v172XIBxY89QUV+dJju3L6V5ucX0/raOvcFQApcY5zdWQP1jOgCP2Vhga4xuIwAevA53FjLS8vp/oP7TKqJtuBaWDcAYtY3NshrARfn/r37VhE4ZN1GPwBScB9cRZ988gnXGMAP/sU+Zf6r+Xnyc/BMPB/tx3PwL0Ae2o53ov14psjHt2/fSQuLi/wccoBVwo+OMgcH71BkF7qM7/GDMcDvaAfGEv+iLWqr3i+AhXbRUjVJ6ejgKO3t75EQDiI3rl1aAWdpNz15/CgdHuynC+e309LigkWsHRpYBa9HoCfuk1b4jq1bDzViGQpWTx9wekp4PEEFo+Rq8kzca60CjO3oC3BVNA/rdwT0cJ+MbAA+uwlZZxmKkTw9VujVQI9ZeUpF79NAj3L4tHJQlh6BHoWsa0x4yAoWfKptr7XVs/REZZ51RdYRw1xt7fi2MolSIvC14vM/L+jpA+l4QCwz1lsLY222hJ1WLqffNue2tDwuRj8G0OPRfwI9dfRW4UihbRH0SHZzzkJh3RZgmVzuewNsvOuM8pUcD0lg27lo+1zrDQXrKPFrI/tzfrGaL2cgsFgxPcY5zfzh//V3JxCGEFp7O0/SzMlROtzfSy+//HLmFUCgnhxZgUC8HiAIJEgtbobhMmeD0uq7HdqV/9w8EKVbCiLQQfSMI8+oZLlYcsRRtDKUBSUTWllYNaK3yWOv3XTrvBUSqoeipI++62gyyZ+sqHOYIGq8xOKhqoGrRHaGdWixz8paXHoTqnJvFe5MSYAX3VsF0dcRbTXoiWNh/dX4egRqORnEPClelbwCJZzDInlF1Lf3WZ8tcaWB3mgRigs+tk+hj9FzYFNVxpBjkhF8lPxqzBD04B3vvvtuVvKyggAAnN/eTptbm+lf/tE3GVI+T/7SfLp08QIV8UcffURO2w64avv76fIzV9LG2hotMJ9++kk6OjwhkNjY3ExXrz6b3n33PVpF8CyQn7F/MG4AJRgwWIQePnjEMPnXX3s9XbhwPr37Hrg6J2ltfZ1RZAAvIPgur6yk7Qvn07VnrqYPP/oo3b17L22e2+ReAwgA4ACQe/nll9Kjx4/Te+++ly5evEgwhTbcvn2bQGB+cZFEZPTl5s2bmbuEcUH7AC4EWrCmRDJ+880fEPSsr62l69c/4efgzjCKLCUCtt29XY/WMvfXxUsX062bt9Ldu3dIqN7b2yVn6Nat2+nhwwfsH9p89969tIc+nJykTz/5JK1ifE4mCcET4DNhvWyf3+ZaeuGFF9KTxw8JpvaePOE7zm+fS8vLS1QItDCzUjoUoNeQ8rpxWX4oaiXIFWw8q8slGeTefSpl8A+1vliZyrgHYcmF2Kv8qYXzyg0sJdAiFNvxleDPeyau34BePDVRVJittNJeyfIoZ462g5OlldLByyw9VntLnIqSpwdrQ6AnnrazPPS8Mfo7HuggRr13HAyUXWFmfbnImT6j5hMiC7Y9Q/l6gqzPVmarz6XkqdZPtxbZaNpHAQDEQ2v1e9A3g3HspSRxoBm/igA6Hmrz+Md3dFIbtHJwCHx8PpCWwYsdl2d7V0XodZ3Gun15CGwtsZ2Ne4vGhdwZgR6T6TGZZDywtn1sDxQlbN1bqT476OkdYPOE5arypV8G4M1YkKfU00Vo7JRWgtc24En15IquD3qkAj1Gt5/5f37nb0/wMgiWk+NDurl2Hj9ML738YpqfmWWEBk6JjOVH505OCHoO9uxECMWEqUJeANdbtkQ9Bw+B0dx89hln8eJJqlD/pgI8ns25JTfb04OLxXMTcLLd8Fc9O4Q5auBsMsdPbbq/VtDePn3ZRG/Uzx4iYAMzLuDiq33ihKwNPAiVKhuvCYj2RGscilLgNW4qO12VxuLvaN3qle9Qf2VcaEGP5lNt7W3iaSen3rjaJs3GPl87Qb1wI9Qp+/PGDhFfYVpySLksfRWQPTlmyDPWLRJoYXdBqYOfAkvl7s6OrWceDsy/vLq6TGW9s7tjla+Rl2ZxIROVRUBeWlqmhQRkfbyTlhA+aIYk3NWVFVqUPrtxg0ofgG5tdSPtAAx4CDw4Q1DqiA7DO9c21rNrS9wYWJ/wO4AO3iFODVxOVF5zCwQaAD0AS7BoAegA8MjdxQOMW3/wHYAcgMrxkQErkJxxn7hC6Bd+x49y9WAd4Fo8E+/RuoB1C5/BxQgXmbh/WsMgVKPdaP+57a18aMJgIUx9dXmFY//o4QOCKFieNjbWKHcyP8hzAUkQ61Rqc17CjW08jENodf7syKafInNygLpHipY1GNd7XHtxzenz2J6oNFoFN7YX4p5qrxkqnZjjq7SG9cyoHGNUjOWdUvqLyOmRcjoL6DHXYnmuxr0CZ16pmzwphUWHe+TOtOLHVowXe0GyLJejqCzVHh4t0NMBKi0XJCpdRca1Yzgmr8qhsrhwWhnTWrTbZ0d9FvVDkbNDMruIzBwRCZvwYq5n6EwcMBk1Z3I9Uh9MiFq7FbLeBSz5FGvgs+famgp8nMjcjmHUZb11Xs1L07d2T8VxG+wHLq+iL5HWIlc1cN2QjQdePF28Q47Ob3/9r03QaZy89vd20uzkOC2vLFEIwbqD6JbD/QOelHnDTEorS3byQl6BAwrFBatj4z/5NKD8DbMGespGwIMcuTcZPI3wXELipLCLWVoviegWnw2jmJR8KQ5gC3rUpiH6roUf+9Rh6U9T9rnPsbx9HiRrvzZsjY7tOwnxpwU9Il/Ghas5UYb/eHrR+MRxb+cyCvV2EZ5lDHqbwMZ+CELzuLlVrAWham+7UcRDARiQywdjR8KrK8GD/QMOD0z8OtFbZISdmwA48Bzcv7y0aPMDWYNTGHkvCFE/YMu0No3QP0trCdoKMLS0uJRDeKG0AQBIHgbZmQpkzjlBlnQQe5D5cfz9UABS9Him+DQADQAi4i2JzGtjUZSNAFnk1rRuU6197C24rxVS3rtO61NkbQUxaG4iIMJaER8QzxL40fssIWNtS8EcoIKfLXwjQROw85xlf7MvHtEWXdgC9i3okXIiRQalcExWZneVLNWxeHEPYMR11vu+p1CzDOzkMOkJ/ygf271yVtAjKwG5C0o1wSSEZqWnBYjWVLMsaB8peqtn6VGhx94eb9tl+8FzHwVZGWUN+G/K0q/DGV31mOcsdCJocl3gKUrG5Eh1wIm5k2Y8qWUjLCQbWxmS94SDh973uiaCwPh7lJ0a47Z9cTw57h69VdxbQ7k4Bnqq97WWnkEHSnkPMyyEQuEN3aHVEWVNGbAaAz3T9EN7z1l0x+CaWCsR8hJrLvDWtL8oxxz0cL4VvSXQw9w86SRtrtvpb3f3STrcR06RpfTk0aP04osvpvPnttM8T1SWbZVWnpMTnjgPDswUTtHrQKYUFV2o8jcQEfq1CBvNCy1bfUrhxoKa44ks57zyp5hZb4i4ix9YAxGVbHtKmbYwp4GeMaFUBrpxxLLDBfS0gKuYxF0H+CbWuJ5m6SkZmeVeCxYoB5R94W0CJp6copUojs+YMGg/nybgbd5r838FcJ4S9OBeKFtYMPCvFDQFj6fnh7KGFeLR4wdmvQynf+u3JSAEsCDgPzrMLkkSgA8ttHtxZZlABb8r946BGcsNtLG+QQOfuDUYR1hkmMQQ1xwcEri0p1Rai5A88MhyDkVwwcSHy8vZyoN7ZbXBd5cvP0Orjrg55MmAJO2AQXOp0HeMC/MBzc6l/f2DHAYOF52SGdIahgSCTqqWdQljnYnJbgmCBQdjr3bLWiQwhbGB6wpuuZgR2E5tx8hQyPeIIMu1Q+5JsTIg0KIchIrL2gj+nixP2bSV8JHLH1UFS3mdLHP4S52g6nTgw5uc/D6UO1rDEZhJ+bVKsLdf2gPGWUEPxs14IeWpNs4AjAiFR4RQDXr4bKzxTmI/9rKJ7Ipti8Auy2lF73ZAjysHWnnqGlxmzTmyWH1TTVkB+2G2AT1xPOMYDuRN4EtR7wQQ2o6z1gQ/PwX0xGuLjhrSJtp5x9+FwmAtj6CnjuIthgK0exroyeMl0NO4kexNBfDY9SXiut1TU0Gcw4ezgp52rqYBnWlzWQ4GpfYW5V92dRcLmmQjtna2hvnRduZv/rf/0QSCDRwBREvs7jyxU1aapPW1Dbq5cDpYZITXE+YGWVycZwZnnMwQImvm6aW8oGzcywKA2T0SpVrQUyFK+XsDkrTvzdueBUrFayuJseKgnWbpOSvo0algmqWnFUwZZHnLW+EWQU870S0PoAhREw46BVv5iZJnJ2/EmJDKzd3S7YyCiCbnqmHGg4qCozXljgmbQf/CB1Gxt30F6OmBKXyWQ2JPEVR6Ju4BWRaRTQIuULxwLW1tbqYbN28yDP3O3bvkrQCEPHf1Wrp//y5dWM899xwV9rtvvU0XDELCWQAwWSZkKPz333s/HRweptXV9bS6tkp3FaK1wKvZ3j5PgABe0YsvvUSrEN4BEIH7wYEByAA/BvpncWnJggVOTtJLL73EzM9vvPlm2qKb6JjE4Fu3bvF7hNMjCSFABXLpIGcO5kY5hcCt2dzcIhBBuwF+MBYAeABhGA/wfQCO8INDDAAIMzivrmerEvqBcYD7Cm0FKRs/eBcAHtYexhff4z14BvovQIdxxXWQJ2gDeU/z8xwX3Iekhujr7PxseuH550ksx4ELCSAfP3iYrly5TB5PVsLk8JhwRh+YQNV5IhFcCPQoujFaq+g2mbCUcrW2857t5B05C/AYU3ZFONdKdni4CeCk47aJz2n3V09xGOipa28pESH1ON7BMijF0nMa6MFRs1XSkgE6hKltHI8G9FRy0f3Z5P04odlUscs1zy8Ww6oLF3ScyNzOVTU2DnpiO6aNa5ahnu+m1ic1qGnnPwKFdq6jjGvH0+QtordkkZNMrA/Lf1qgJ9YzU5sj6NEYtGuujHNMGtmX/E+71ntPiWOGd2fw0lRZj6BHwLZcG0GPc3q+/nf+y4miUeDSWpyHq8v89ffu3DVeAENYwfaeS9uI0NjZoSC7cGE7bW2eSydHlgwOL6SfMRPShNiLoOJGiWY0z2OSBzog0Dj4TLjkChmfz6G4XiBoAZkPJ266pSdu1jGEWYGXhqR2GmLNm2uKe6t9hv1drB+abGYqcGEvgc4F61FccSPPBNDT9lFRdO3Ctn7axLWL7bSTzGlAqAdqynh3GPf+pTJ7xDHqnc70LAAWKHUAAoAJJQIE1wRgHaRhEHzxPQAAxvPlF19K1z/5OL3zztvpa1/7GpX62z/+CR+J7MYALPMLc+nFF18geEISPoCI3Z19EpKvPf8cCcng0YBzg+zO4MVA6SMBIeYKCfpg3fjJT36So63W1jdzBBXeCRIvAM23vvWt9MLLr3AO8Ay0F78DPCjfDgjD7733HtuPa9BPfI/noA0CHABf2KcAa7DcIJsyxgefvfrqq3w2xgTZmEG8xnvQNyViBIBBEkJkjcbvKpeB9+BZ6BP6DqCEtly+fJnvwTO++MUvph/96EccC4w97sH7IFdAyF5YXCC4Qhsxzhsb6+lgd49RbyCZa87n5mZ4wNI+sLxJQ66budcsYg/3Kh0A5Q3RwDjoaUva9MW4fdoelNq9IXmhaz+P8G/3S3ugGttvPCRQfJTkpAI9InnGgqNZNnj0bc+9BdCD9rQHF/ytKLpKxjCaaBiSnPvg9QN7oMf0RkP0k8vWQ9bPKnPzHJ7RvYXnxsO3kvxprMdkYO9zKV7dG+dTY6n3ab2cxumhzhvh9FTjP9W9pTx64tEWXmgEbO06b/eDGR+m7RL7btra19092R6/a5/Bv0O5JPw913FvRdCT9ySrcsykmf/+v/kPJzLBQ2ngdAfhBSD08D7S2h8xY+3aCszW8zyN7u/u8WYIqvX1jfT44QMmFFtCWPCSZVXVpJqJ1wfZhVW1iUdAjwa+XFssPXg2kj6XxWTJiz4v6IkLu52MOOjKmdE7Wai/3RPFGUBPLehq0FMBGhSHdMZxXqgEg8WFBdATF121oKe4t2L6+3ZJt5sibrSeUBzbEkOhJf5SG+UiOl69eaaBHoyLXClRqJiAXiDYBkBAzhdk/1W7GaVEwX5EBYsfXAewj0iuOQD+RSuhIiubkfvBxbHnworw8ccfO/l2g6UmZpGqwZP9QcnfvHWLoIS5bZzHgDDzuFfwXMzDMaK81iyIIP4oRxY+15zIjbS4tEDrCiO5/LlyNWUh4AcT7RUAFLi3cvFT5zOJ3Kjr9F6AK9wDIKVaW6oFhnsAqtAugCREZ+F+1QKr8uvMmBvRnm8KZ1EBDyfGLzI3rrtjnOS/SE5InRICz0B/EUUq0rXmVKAH492z9BBMxQKfDa+htw/i2o+KshX0UflNUwJjijzu+4Hi6WgdHhIC6OH73b0VQ9ZjlXUqDXdhnQZ6WkUd5yH/jowzjJSrAyjy917csgd6RGSOhPPMUwt5ep4G+MywQO3Q7RT7Esc2z6fqglVc1BJ0UwGNDtdzDPBMAz3iWxmiGKKKpyIyqwxF6LvNwWyuXK+yUFHXjo1VHKNpoOe0NT9Nfvd0Z9wD2ULmQFbfte4tgRzKD5x3PCpYHM6Z/+mv/+UJhNbm1haF2bPPXqWpmoUST475OxQBwlkxEcqZAZW0uox8H/Np58ljhvdubq7z9Cuzp4UuWiijXCpZeWoyGk6PTcDQxy4aUl5snpPCOl44PdHkKvdWBBQ9InMPbdYgxIL0cr9EEgyEud4zHO8y4m3w42bXeJ8mR4nEWgBWTriRFO6omx/5pmxKSWhRcyO6PzZ+Vto2JIO34CluEN3XM3+fDfTUVq22v234ZtWPjtCXJQTjBNcOAAZ+oECRTXllZY0WS5ZtmLfcN+oflOX+HjIV7+e8MwTXaZKWUFF9JjHrMqK94N7Cd/Nz8wmJ/Riijs8PDrL1hryFOcuGTBfh3KxlIAYYQYFPkPvRtokRp0VktrBsq3mFdgtsmFI3Mi/b5W4e9EF5cXACUr4gZVxWPp4IWqnonQ/EpIkgMh8ZWRg/ekecDwkkPBcHIlp0naQcwSPaAsCjCDNcQ2L30hLHB9fiPRaBIhIl3n+YDvf2rbTHXDFli9OD+5hdOkQFCfwrH5NAT36H8o1QDlmhyywAg9X2aUBPu296hwEp1DEFoDZUimSKC/csisgWslfbjiHrDIHGYQCcTTskk/TpVdbHQE+WsyGNfyurNBaxv9goiOSNoCceRsFXGxKZLdUJ54cvjiDFk9bicDEStTkma/ikUKlymlLN/c3h17UO0r5oQe7gvqAbijwvB7oILKP8VJ42/Eu+bHNQ5nhaBMb06C3l6fHIuFofllQBNj/Kcj5M4DgNWOJQZti6BmbtOm116DSdMLaP+qDHEslqPUwDPQiYKJwed2/95v/4V5inB757KETkLoFQgkleJzqQm0XaRJIwhLceHZmABwcI5qUL2+fSxYsX6A5T5+cWXFDP2ClZQo6NpX+3LHB1OkZv1UJD6ePdxBzQHvPEeL2aevDqiDIfpjxger4GNppwW0Ta4/O0kxiFWe4PSbQmjKISEaen/dyeURIqSUHhOox3+btH3C5lQFpMoPZEnmOrCI2cWUzTsW2tpaCH2OMmbxdxq2yKABtaevKzEYI7coqKcxWFqmrCweUCiyXWMN79GHlq1oykDyWMiESseyjpg4M9KuVHDx/SwgOeDH6wD1aWFtP8bCIYsvVraxrWNIEsgGtYS+aXFsmRsZILF2lBUNtwfV4TM7NpaXGZggOfwxUHCys4L2zfgeWkkeUKbUE7sSfRP1wvcrGugesJUZd4v8YAnBuNpVxf+F5WIFwHV9bK8ir7hHfAWgW3FfqANqi6Og5BaB/kBN6lnD/aO2gP3FcAOypKinfjHXiOQBiei//QVoBS3I/IUYDRD959j5bkFUaPogjqHPcOLMz4wTtPDg+r5IR4h/aFIlEEerR2WPKGmYCHESdch+Eg0O7puI57Qn5MCbbrtlWAZf0XIKbnR0XVa0+8txYsDlojaMjZa91F5Sn7AXrynjwu4L/dpyj0qhQOepdkkNpZgR5al2ol2gM9mCtZ3sTpad1bNrYe6NJkZI4KtgcKs6wNxTh7czmm3Fn2oklx0M7ptDZEnaJDQTvn5W+X+c7pcZJBO/XUs5bL7JiHKL1f1BL+DUASam8N58iyXAv0FJkUgl0aisNQz/U5PVoHo+szyPIxAB3HOIIm9dEUgic7kBWO2KvWm/neGAzDvG8pzfzjv/9XJxB8EPb37j9Me/uWEh6KAfydB/fvp2eeucyLIWxhYkNkyqNHlu4fjVleXEjPX7uWVleWLZR21k6OaMgcMsM66OGkZLBjqB4nYnWUE9Dk6ckD2HB9rISZI2hGJJRJK0KjZ7koKFHPbk9e7SbiAAaf72A1+gdxIqeBHpuiGgjVbSn5emrQY+DRFP446IkhuFFQ8V63CMXFVfpbl5poxyFurlbYxzGsT37WguiSi5tdXIO4UVrQ0xvvKJyjMAOHBAr8e9/7Hnk7UJ5QuCAPgyz74MHDtLm5wcUHQu2HH3yQDg4P0qVLFwl6PvzwI6ZkgMUSbrDtc1tpaXE+3bx5g2ABifhQd+oQxUgBQmdnSOK/dPFSWl5ZJY8FFcM3Nre8sKUiJvJMEAhtbGyZ0k8p3bp9y1xnR1YFfnffXGewvt7lYSSl/b299Atf+xr3KdqMhIbK8YOxeOnFF9O57XN0LwGYANwo07GAHrg+aB/+xXxgXABmLl+6QgUIQjL4Oz//8z9Prg2+hyxA277whS+QuwNQhL8BjCAP5L7CM7/97W/zGoBJcHoAosD5wb8AOpgPzA8qv1tEkZWzwNg/++wz6Udv/iAd0m03IUmaRVzXVhlBKhfaTOCSoA+ykpkQLwV5o9UKu4VgP5wO45rSfukpsWkK9ayAZ0zORKHeyo4xGZP3Ro9U4VG1dWpFk5M8SIXorSqUtwN69P5YhiLKEo19u28hv3v5kCiTc4GH2LgAACAASURBVNSueQBUqBT6gRZJU8eZ8zkN9ET5NTZWUpCmdsaj7Hr3W4BIDQSmgZyezpCM6ll3WnlJfdaAnhaQQfcabQvu+qLbZAFGG6gHAXosQ2XTNTuECfTEAuDT1nmcY9NdNn/t59PmIQKi9jr1s6dTdG3UHyo4qs8sArcGPXnPRdBDPZ7SzB/8n39rgtMYuACPHj9Ji0uWEh7CConc4NZaWV0imGHa/o1NhvLevYtolW0Ko+euXk2bOK0xp8YJeT3R/K26GZyUJrJrGuiJKDXm6THlbam3bfGU/H8m/BQGXzP+bVAN9LQCp1WiMvHHxdnWwdHGa09xcYNxafRSi5/i3rJnWq4SgRy4EiMIsv6Uha2+90BPHktlK2g2hLW5hKy3CzELwY6POy7+eF8U0O3zynjXETXVhkBEwxkYcxpvXGuFQk/Sx9c/zkn2zIqBDOIzXMOwXuAHCv/eXRQAPSFvDUocPJQFL5I4vzBPIH98dMDPsQcAAh49ekxQz+rjS4u0ZODgsDC/RNCA9wGUIClnLL2ivmAuFheXGb2lsG+0B/cBqOx6tnM8H/3B/gQAAUjDMwBq0Ad8LksPCMDgzqAPsMjgP5WLgEIB8MCzQeJGW9EG7F1cs31uO+3t7fN56iMAEMYK7cNzYf0CkFIyQnFn0B60BQAOgEeZqWFlQ9sAdvCD9iBLM64hh3DOorHQP/Cr+N2Nm5wjWBfQDvyHiFJYelQPDTta3CC8W6DH1nfZ+wI93C8EPSUXegV4uL6iIqitFKcpg54ynQbS43qOMijur2mWnnYftvtlmE3a09S5m4rRW1R7IT2/W6JbOWaiy2pCtVbwePKO69qAzRAscJxc4cqirBqBKl8xzdKTYHl5Cr5VBkWByBznKsr1aaDnaYFwu7Yi4GnfWY23FxwVpJB7K46t3FtAPgI9er6saRn0ONCr5WfZH0Y3qRPc9oBbdy0HInMrn3tzdBqgPwvoqXSMu2zz2IyAHgNoZZ1nvtv3/99/MMHpCwLNSE5wWe0ytPTy5Uvp2rXn0t4OKjyjKvQ23QUQnlAiGHBmXkUiNUSHXLlMJSChRABEzoBl38zZDYOZ62lBT1akwWxJc95xzXOxRV9AT0GRNWG2t9F7m6N1b8XJ7W2garO4f7ZaIE8NeuTessKLeVPbb/lvgs0OMTNvihFTvvXZxituVI1FBDDaCPE7tQl97N1TmSf9Ab2EUtWmcY5CXPDx3e3vUHQquCkAyDBnRv9MyNlRO4zDs8+8Uyg1AYsNLCeoBYVIJhKC4c6aMdcW+qWEgNgDGHM8AzPBfxm9CEItAAbCrBeYTMrIghZKbCcs8AysjAJJ1+SweJ4Svn8+HdKlA5cQ6nlZDh0bU7OM2lwaSDJ3pI0E5k/zjPbIJY22y6Ull5y4PlyT7oZrx07P0Jgx/9DGhmVod06PAJUI5Nr7JEjnIqGWrBB9AIDa39/LVlrW/Ds5YvuQAR5jzvDdXHzXcoKpaClC1sdAD4BNlD1aH2SwnNSZymsh2s8g3AM0rVDvKcXeeu0CigDoT1MMrfLpHQYU7RjzfcKibNcW9xYVakjahuSEEUxVbfXK32cBPQXY9EEPx0VkWhUTJcvBsy47B1QL2sZWpUOKR6CniFtZkOW9c3p6cxn71D6TGbyahLs92dMFBQ3Xc5qlJ8/jCOjR87mvKZwNsMK9hXtl5ckuRHdv0aU7yEtUXOwsG+Jy6CxgpwLrTfRWu3Z7uuIsc9aOb7vG8yHBQU8eG09lI7lR7+1An5B76+1v/5MJTNnm0jriiQ8CCqGsSkePHD1wCeDEhQmEIoFwgakdHB+cxpC587nnrrE2EYsfurVFRGZCDdVkqUpPNAInuLdkbXGRnrM4czId9NjE1qCnDF69UWwyhmaw3oR0lXxW1kNm/dikmi2mvp6T96cKeqjyMm+qBT0RhPSsQGW87LQcQVwBi62pVIq2mDkjYm+B4xCoOaEyWMEGiL9JTjhNMeB9UsAC22ihRT/h7GmnVYEyyg8Qg0l2NEAp/g+eRcVOy4H9x+v9xItnsD+GYILFccIDAS0mi2bpmfcILr1b/JOjoKAFStheVFWnrDeisMCb+qZrlZWZQo/cF5BVDdxEQSmLB7dfIEFH9w8siACAAnZ4Ng4zABpoA8CQrpf1SeOtNqLfsOboerwP9wiIKk8PZAdApng6tn+PrSDq+oblLTq2yvLar7CUKppLGZkl2NQOWXqqCDF/Bsjik4kRZaNA1Dj1yP2tkuyBm9P2RqUoMogrsqAHXKYph/jdWUAP93EuImxrViHr8QTcAz15r4TIrqiU8H20hhcZUzIyx+s1VpbJ3JITqhhmTrtxBtDTKsY4JnE+8ny5paedq1PHPiQnnDb3vedE0Kjf46FQazArcdcHiN6SpaeN3uK6xnySk4WoJPMAYD8p+tra6byeBvTE+TEKiQHKFvC0beutxyb/ZbWnisXpKXRkx+vQ7lO0U2syhqxTTjwtp+f73/j6BCboTz77NF04f4GEP5igAWjgm4cZDRMAUASzOk5q+P3GzRv0taMq9OWLKAy4xQFkIjivRK3TJHImthsgI9NgpeDEjHF66OstkwTQkwfYOT0DpemWi6j0wSVQheE4sBUwGGGlEzJ1IrZaARmv4dLq4AVxevqCUSa56N6aZukRALFomB7oKe6tMhfDBV27y3oCpSijWoG0m1/KWmPcgh4JAyUn7N3f1t6aBnrwHmx+AI6o+E35HhLgLC7M8l/8KGMzo6SOjgncZb3EWOE/y8Bs9/J85aUsZNmxPljBWACPODYw2eM7lGjRhqXSmbMq4UxO6GUrYImQm4agB8RllGVwt5TmrkQpWTi3uDoFNFm7IQgFRvCd7idfyEnQKlNBa9B+yQ6NZINwbb/++uu59AX2s2pwoS8ChwBGuB4uKpCssffxXpGilU1a3D98h/kBoRy1tXA/2nbv3h1LaLhttbtWVyzRKS1Zvl+z0mo4PRH0qI4Qxi+e4lvQk8GO9vKI8B8DPl3l6g/Vd/HgEBVJu997SuUsnz0t6GHgDxadJyfscXpiO88KeloZapmWh5mP87hES4+4NqnUSBvj9MC91f70QGeUO7Yhi1W8VfBTgU8H9PTe1z4jznsEPO3ncazVToEeo1HUofZ8N4WQWenoBvbISOxh6UJxkXIds7AubWxKJHUvRcnYmNTrth+9Jfk3BqTOok+iDB0d2zbhZFNlvdLRPU7PB9//Pybw37//wQfMc/HkyU56cP9B2nnyJL3++mvMBMtiigAjUASLywQ99+7eZvjuzs6TtLq8nK5dfYaTAEKjOAPmu5/LSjgCiy7oyXl8zOKA60vH6+gtq+rup0FYelhg2NClhLzcNeW9FgWjnBWtEtUpvBVYXCwhN0iL5LXReoCIZO6OL/ppQI+5RpCGHMRZWACKKy8uJJBf6TcPpvx2zCMgigLLnmOgx+7R37wqu1FsQdv3ZRyGYjoqDHNj+Rt8LGyshvwqPck2eeH02LusLdU14dUxxBsfK4Tc/ONIwY9IFNTX8krdHr4LDhASu6GMBFxNeBdJ+3Pz5GPB5cJIIueG4H78geuY7NFD0k1Jn6T1jY20vwfX1GIFemgt8ZwycHsJeMAljN/1g9YeHR9x71g010HOraE1BgAT7+Gp+wTGJYW2G0dL4IenRLd8RLcT+o71BICHff7Nb36Thxa4vHEvcnHt7lpWaZwuWVOMru7z3GcgWMM1jkKpuB7WHoAftA9ZsH/u1VfT8tJS+u53v5tu3rpJi9IKqr3PTAis8K6bNz/j+F678kxaW19LB/t7vocN/BN0UthDhzUurBk7DHDtu7WPJNnWZeM1oWpB6lbKU6K3oiBuAU8U8PH3ny3o0V4Iix8WDUVeiucYLD0CPbL00N3lkaIzTmTO688tmrTmdJITSi6z5pF/n/d7rp7eKYET3Ftm/8b+gUtzwdzL3OCRyCwZ5NZUYgH5chlrzHVkOa8Q6m1uX7puPGBG890CWEoS1rzq/0wjMkfZWNaTc0sblyXXby4kbQEx7mw0GcLcSmi0FaYuuqaWlxxz5D+izIEYMd0orlvUp2g7+FGap7JmQy47Wk56Mrmet6GOUJLgOG5lPaJd0S1oVw3X69i+iXutB3r4LB/BPKdeWsVcuCWbddbHqlzPgZ+kmT/6vf95AoH3wYcfpvsPHtPFdfPGZ2l7azP90i9+Lb3/3ntM2488JCgJeOfuvXTlyjPMXfLM5YvpRz94I7384gvp6PiQgpAZbD0VfgYfnmMBHSqAROaPEspezG5F+ZahLZaeGgwNF21xrfmQB9NyC3QiUNFpu5rOJn9GC3io+EYiAzIIa4pq2vP9BOIvqwGTZylGkcsA/NSvaDUZLJ4247WtIifUDq08vWKLUWD3+taOeIvsNSa6rl281f2BGB03WKs0hptvmPsI9yhRX3yH6sopbBrfAYAARE6Qv4SBJTM5Nw6qfcMiQasZ+DkoGOoh5FHIYFxZsT1UIMfcUAnPzTufx9xuaBsT5iG8HZEqKqAJd5TzG9B2uuMcGEb3Ft4ht7L6WZF13RWGZytXj42Z5b2Sm4l1w7CXc90uczOg1hf6CyI23Nqw3ghUieCMwAVYe3EdwAqWNQoOoz24HiHryBaNZyuXj/Y8S3N46QukD7j8zJW0ubGeFtyaRcAS5mFxYZ6WN+vDSTo+PEoLAHQErMWlGvesLHQQfNF9F8N441rMJQgFxAnkXbF60AXmPlYtj6BnKHlKtuienGivH9sX4ub09o/kQe9e64b1aqgwLHGhJcALwQM4NXvtLe2xqu20jA7Ld3AcPPV+Dj2vaAs+RzqYSs65xYayjJZ9P2QRqJr+FzjPCjBb+HsudshfAzstBycfinsT1Rmj/D5eX5R3K9/0d5RRRX4HB5W7rfJ4Avz4gbUQlXUgdD3iB5PC07M+R9BjlT7KHqit6ErPUDvIsiVIXKrAq439k/EgAyZHhTlbP4BFEzIeZXMBX/1Bx1iUttRUCqMTGDDrHRriE+P6jlZdXJPdYDnnkXfCOpdmfvd//xsTuKk+vv5JOkBEyvJK2trYTCtL8wnF/W7fvpUePHyUJiBpLiylR08QhXE1Lc3hlLdDU/T25ma6c/cWw1glVBGNYR3ESdhMahKAcXFZHZZQQiKQ1+rFVru3xgZA74jCIQIK3dc7lcXJ6AmoCEDaZ/YU/1lBT/ss5emBKXoM9MTFE9vKdoSwRBODSg3QCdsMrseekK0FwYj00KbsuAXPAnjiO3pz1Z/rIehB31UgU5FN5uqywpUYGoEWKkUmHzROCV3h7r46OjjMLillQc1rl24CP024gIYixqmX73KQCvAxP79Eaw25LbIuJfubVkXmj5mhywvP1GZXpfU4LpGwKFAp4BLXXnS92eclZbzWdxTQdIedgFBtmaFlfYr7BNfg/Yr2wnMpaFD2wQUUCNewEiu/jsCfCpfiewBH1BKz0h4L6YTJHhcySRmpAWBhQx+YS9iLjbK/nuUXUZstkTnuW+2XCvRQwSHHSdbT7J5FsHoYL4CAdCquJTXCCtLGTOwR9PSBR9ljLfDpyZTejvr8oMctwCOghzIj1Naz9oPnA8VrVtWiMKxlOBRUICkr5Zk0g3Gi27dYTHRIysCgAj0gk3uywQb02Mts3LWz44HLyP/jP+1BVzpl6k3NOLX6RiCqle3al1FWxT3luMa65ERyjiHzyUGm1/UGs55wsnJZY9b6PJZu6WlBj+7XfrecVDXosbF0i5kPShxfjVP0mHgH3DplNBdZqZQuxvZRsZdNAz2xnfHd/NxLRIyBHrWvpx/i+/V7XschGIbuQ8iS3/rN/2oCAYHcI+cvXkorq2vp6GAfsSXpYGfHfPkLi0zulmbn09zCEhOIrSJHz/FBOtjdTZMTE16XLl+i0IdQw6kQiofhwVzMFj0RLT1xItRZt0/miKSyaJvkhGE1twMRhWKLAuMi6iH23vftgMdrNOlSRMNrmbS7s/eKpWe4eez6yZFxeqpN4aUQ9L64IbWQVLnedwz/GWXqnxH0SPD1hEh+7wgXaprgyfa+4ALsCZPhMzpZrt2lJRKuLCOw9KCUxO7uTs4MjOfBlWXREGYyxj5AX1BmRRmEYV0wYORz4sKk2mjuKoDFVOsBSn1mxty7+oxzBUItU/VbdmZ8hhIQsk7QuuTWQwEd3I91DECh0g3tGEVAI1Bia6O4uHAPxkaRVCKtG5vbACOuUWLEuKajwMLvitbCOzRuts4MILEfbn3S3Injk6+hB9MAIBXusYXQk0DNz/Fs4ychjQD7Plfqa1GJh2guvV/Ku+xTG4cB6AnJODlHRqXIIez4GwnhzGMyzFo7theiDGgBQ7wnrqH4+c8C9MjdB/Co9cQ+gxvJA7BKsTTJQj1kPe5/yZxZr/tHN5nLuLOAnjyWbunJ8xRATwSXvP4U0NMq8J5CnyaHylqxq1Q6KX5egwtd53JB1rMmnNsI4yFs2uWNIEncx9zDwdLTgi25t1rQU68dD0YJQUPl+3DodXnbviOCnjLnOjx5X0OOvHZMzzLucW7z/V4YW/ykOC5RT0uWju2deB+BT0hwm0HPP/ut/2HCTKcnJ+new0fpxo3P0trqStpYW05LDDefpPsPHlI3LC6vpqOTxNw9+7u7aWVpLn3yIQotrqXnrl1NK6sraX1tnflHEPqLZ+LZIIpmEjJ5J1GAFF88O9epsm4DU2f67C1gdTiCnt7gxEGPm7nnNoqLIj6r/XzahmiFmLW9Bj01qHCQRKZ+WLIueKNbowd6TloOUXBvDTZSB/RoYfU2/JjgaBdm267ufY3rsL1G89Ff4H3QI4UHxa3kefT1HiPKwdZkJmk685/ukxOzIDC66NAiIvCDtYvPwV8DzwalKGSahyIxgezmWFnV4KqZRwTjPN3CEBm4D22bQwi7ErURPCDflEWzkEMBN5uH2Ssyg+H1OHw4XweATC4s3COQoQipGggUVzHAjup5lflhXJvzO2zdkdzsbjCOx7HlJFI0Fzh9iqbCHQZaLGSfgAjRWfMLGbDgmdYmlO04NAsbroWFLPCMDvYtpYC5/+wgZWU2Dpla4Ijz4gkIab1zTgisZn7iNJCJ+bb1Ydaz4vqARyYLxsBh4/4Llh7DPkNLT9wT7e/t+o2Ap7eG//8CPRUQAxfmCJaacsDSHmL7SPxoXGJSzG7pkYs3Ap4sDxpLD1GrrBcB9NCd5PmSMm0nKGa4i6f99CwMspxOvbGRr0Hadg7etSyOMltz6UXueSG/j5YeKPbMSywH4ag7Iuhp19cY6MH9cT9HS8/QAtYU/PYu4X7rj1tAHcRZP9iSsG+inaceXXFf+2Nu4LgLeiyWLB9ipu2XCGwGY9RESR4d7ucDC21VOIj98e/9/QmUw8NHj9Jb777DyI2NtdX0cy+/kF547rm0u/sk3b//MC3DAnSS0pOdPT4EoaO7Tx6m13/ulfTw4f20tbnBHB5bW+eMH+CMcjTQ8qSwS3S9TAM9Vva+RpZ54EPehHZQo5LVRLcDp4nVvfFvbXQNYm9inhb0aOGfBfTUCt4XxinuLbQxbmz9TS983AifA/ScVVCcdl0LsuL13GRNzqF2jtrry99D0ANFjGgiVDOHq1XZhOGivX//XvrKl7+c/viP/4jZha9du0aAgRBQfLe3v0suC7koyconoC1wx6CdFsloApspGebNOqH/cC1apJMKUj9A76qMg0DE8vKqWTV885uwnkuLtPacMGoSbYDFA7/jWjwDz8fn2Kv4W8kHAUSUN0fWKYAj3I98OABeAFQiKqs9lh8HebZW0wFybk0ssgr9zDlxUAfMXR64HrmLMoEZ94OnBCsaQKGDIiQ/xNjiBzwftFtAS1wiWoYmiXwekDdlkbt7xwqyKthgGSVA3D0Jt0x2C7qAJkh0Sw/Hv4nsQhuK0DdEY3F49tOWn7DaXGfn9PSAfZQRf+ZAjyvdFvSkQxxKy36qDwZOvm2UCfuOgImwliV/oiJSAkIbcZj6a9BjvGVHm55WYMDpwTxOAT09WoIAWM/SH+V/T35Ze/RfueJsitjWVR5jBz35QE0AXlv+I+jhmuX7h1zRaaAnjzmLexuRGT+yoto7lB2+DhKKB9ZpoEf6zPjA7kptDtga965eCNXRe3sncnra+6eN/UCnBMCGxLJZl+NCgJ7/+5/93cl7773HKf74k48poFBHa2Eupft376Ynjx6kV1//+bS2sZFmZxfSzt5Bun3nNmvgXL54Lu0wVw/cWMtMM4/MrQAua4jQcJO0FpExuy3SQsmTYn4ZnaBzQqrQG/nf4wTFzdVTrnEC9H0+5TfulIjae/dNm4So+IbtCOmiq4fUlp7al3520NMuHvwdC1wQRAT3Vov8I5G5t7BOExBj4zIN7GSl45E5Gu+z3mP39y09ULpvv/02lR3AAJTo4uJC2tvdSa+++mr63d/9HZZZAPDBmn/88FG6e+9OevjwAcsw4L6lhUXeBwV/4+ZNlrDA53JHRUGKKumXLl5MS8vLzG0FwACSLq65dfMu9wMiGmH93NtH5vNdWm1QLgIgYGNrixFeGxubVOqImnr+6jVLC3HjhmVB39xkRCSeBbIwgAvaasDG8moB1KDNzAztYAWpJ5aWluk6AwBBH1jawcvO4H0ISrhz72568PBBBjVYB0rqiHYgkvOzGzf4Gfoibg94QDdu36Y19+WXX+bnf/iHf8iaZ3Jtwc2N70FkxnOZzwdtSTM8KB3s7XE28ewP3n83/eqv/ipBKyw9sDijPAX6DfeWBLhcZ2OgJwLnIi981QQurKpF6/rK0mNH7gGnRzKnXau14iin2QpgNJtlbL/9rNxbeF/L6WHhV2ZptjQIUQ6yr8E1M/zOLZwOXFoXK5XkKZaeCHqUxDZaerLCmuLeEjWiKws9RUVXCTcf1vcPC45qvnrAVoDAOH2BZOxuQ97jLpyxotdZDtrSG+TQeSr3lkev6VBsc+fPDJHIUYfqGtO1zt+RW18oygFP+JOjmOepE9STdYjBwWrUCyAx7lymuTRz07rK4zujPG73m3J+2Vr2OfhH/8tfm9y+dYsvA5i5du2ZdGF7O6WTw3Tz+qfcDAtLK+noeMLU+Sczs+nylStp59GDdGF7K13/8EMmfnvxxedZaFCdoEn+8IgCNpIKUXGdZvDs4ipJ9TjpwdJTI7jCisd1cRBapRndVNHsqVNrHDAt1ghc2knsodrewu+j3NNBj4RN6dPpoEfXthudfIkwcE8Letq+xr9PAyWtED/teuzC2I/2+unovk9khqJXyQUpbmRUZhmKmcRyEngPlD+4aYjOgjUT9bJ+/OMfE+hsrK2Tk4a2sUzC6gpBioAPgAaeAdcVSMdQ5Dgs4Boo5nPnt9POzi7D1mE9Aal/89wWS0A8emQgBs/Fz+r6Ok9gly5dJtB555130ubaOvPeIFIK1h48G0AH9+Ed+B39FP9FVcxhBXruuef4OZ6PrOqw5MDqhPvwHHyPZyNKC3XI0LZPPvsk3b13j/3AmKMPAFUAL7gWwAt/oy/4D2PzzLPPMivs2++8Q6suws8xJgA9+oG7++WXXua7YZlS4VFkvl5B6PtkkhClJVfZZ59eT7/2a7+W3n//fabKwHzBanThwvl0cmhFMfETQQ/eKeuaLD1nAT3c781pXlXYIwdxWvQWnhGFfZQlkgV/VkFPtiynkzQPL9YEbkRzZRIceRQNS+gEMBT3pIjMuZyEpxyJsrkHevI+d8UsecvcVlYgY8ihmmLlV6qRnxb0ZOUcKBa1DqoJyBnoBMuHGVRK9FEEkyLr9kCPxmCM08N1hGAHAgy4dQuwqvrtNcOUpycDerd+kJztwKQHJMTpicH8BtiMgE4d6oCoHe/ch5Ze4YNoBBUbw3bfqHyK9nKDeXLerfY+XDcN9IjTwz7AyoPx+6f/8G9M8CJYe2DmPz48SC+9+EL65V/8hXTv5q105+7t9MlnN0lwRhHGmTnU4llPO48fpbmZSdpYXWWOk2vPXmGOEBYYzfl2Sqg0q8KGz7mpsMira5WjofAQsiDpkMt6SrYPPOqkgmOgJy76dtDb57bvHju18V1dq8TQ0tOCHp3KBIq0uWV+jv2oLDjuhtH3Zi6u06qrf2e19Exb0JUgDMTrFjDFDRg3eW5LQ4SObsr2lBUjIHS/LBACJVKOzGlxYvW3KrDoGU6RgBOcHrUPVojs4iGw8bw+KWW3V649lX3hpigsF8+MVSGfmAuM7WDqf7N0ZjIyyNQL4L6Ax2KkZoaWz80TJAAE4QefATDEhIJ2kIDCN8Kw3oPPxQWyMZ71WmFHbvWyWmEAL2bCN44v9qY4P+IP6blyzeEdio47wvtz9Jq9X5woheQrkkyAR8kjHz96lC5fuGgkZk+yxvazplDhNqn2HM+dRzYGOkBFhSMXV9yz0aJr68j6Gk+oAj1ZaEqRWJKTNDM3S0uPFNE0+dAqxygv2rUrINTKmPz8KZnIx1z3tk4s6jC2V++G5YxT7QftbNVBIhIQUbwaewvSWASz4neESB0RmZvcWdXhpSLUlugtNsY5PdlCxHG3qLlWRosT2htXXRstTe1cRSCsPvYUaJmToXsrrrn4ez2fVtQ5f5ar3Dvhjwo/BzPzdVFOihPTxQ2eckDLOc5VHhdPqtgrQ2F9q18+AOVNniXuGQAdlreoSfC9/TCmf+3NxdITr9M8YK9F0DOmV9r3ViC7ScnAsrYCfG7tmfn6b/7VCYmJXvxvd+dR2lhbYe6dS9vneMp78PAx0SuqP+/sWk2dD957L21trqWTg4P0pS99IT1z+ZKBHa8jpE5Zh8yCI/cVPtNJYhIqsPPa4E/VYFijzdITF+oY6BlsGJHKRoizg4nvSKNodovvnQZ27DFDk57d0ycylw00QUWaHDpNgRVOUtGape/UbAFJjYNAT/bphv49LeiJY3ta36NwaU++ek7wNuRW6bkRyA3f5bmMYl88EshRkQAAIABJREFUqgjWEXFDoMAPDw+YcXlpqUQ/KbIQ0SxPdsA9sYzOaOfCnJVbsdmb0HW1t4skfPfNyrnjUWCHhxT3BEBmO7aTkCc3PHfuQs4bBNBj6fcR0aVQX51ojedgYeFHJO3CmgPLjaqLK0IKnwN4YM/K8gJrqqwcSg4ocLC3d8Bn4HpxfXSixz2oEI+QdREM0X4pCD0TbRMQwjtVf2sPvJ40Satra8xcjQOPRV3NJYAihp87AN8/OGAABLNakw+4w39XlpcyERunMrQNlioVHs17yBMoAiAyCC4TQm1fRGDT5pUxE789qQd68tr6MwF6xizDHaHUhAsTJAZXQ9wzPyvQg7XS5umpZMRIyLrpX8vTk63xHtlYW4c8R01OmlqnBNCo6ECYZWBF7vVnyFWTrR5F+lRAzRo3IDK3MiiCnQxsPXrraUAP5Yzy12QeWuHM5Pf+KYGeyJkagNyc5qJEpZHK7pnnjfNWr0WT7Roz+64P2mBp6VjxDCHQvfV5QE+rjyswqMSEAjz497/+z//SBOZqmM7XVpaZd+fJwwdpa2MtvfLiC2lvb4euLaQB//TGrXTjxi2SFh/cv5eWFubS/ExKf+6XfzFtba67SdJCcukPdyVtE+r1VuQrVxKiAHpkdtOCq9F57d6K32kKeuhRCyr+O6a4dfrpiZcx0BM3WV8s4eA/ZOpnTkqzEa0NptBRgDH2UyAgtjOj5FzrDJbIUs8sCxevoF71nV+WhIWngZg4zu14xufquxapn2bpacdvKIjKFcyt0/xA0cMlBNcNLC3iu2A8EQmEyB9YLQRowE9Bvae33vpJOjw6IIkXLlqcOMCnQfthXZCVBXybF154wdb53CzdPHDdKGM53F1I5In7oJxf+bnX+EwAEbibAAIgPNA2CPtLly/zO7iZ4PbFDwAbXEXIcozf8QNQAzCAIAO43wB84HYCyRp9Fcka7YQL7erVq3wHwMlHH32cbt60HFr4EZkYfVCleETfIPgA7i+8B64/tAuuQAghjBPaA5caxhdjgHbcun2bWZZVmR33oy24DqVtMM4YI4wl+gJXGtqBdfzBe+/TfbWxtsY5Iek8nXAs4dKC28vInH5qPrZs2dk6FeZeh6i4Xnp7BLeMgR6uzRC9RZ0HGTXF0hPf19s79aGtKJHe3gkrm+Tu+BOfM13eDBOeql2MNKTgL1YIHb5mg6Un7l1+H+RRbDfHvLH0tKf8OKY6/JqDwX86oEepTQbyJNQWjGMjkH6afK51Se1iaeWa/V2DnrGDbgsasj0jh7AHOQU1ymfbum5/OH5VAt/6ipiROe+LAaG4X3srDHqFWfA+y8zt69MtQdw/+i6AHo7MlBIdw17lFUt+GDk9Kj/SWPSQHqIHenrrP66PMdBjs9ix9PwHv/GvTS5eupRefPGFtLG+nlYWF9L1D95PVy5dSC+98DyFD3MkzC2ke/cfpE8+ucFJe/Locfrs+ofp3/m3fz1dffYyBZgWtiwyBD2ugA0Aee0s5+7w+lnLbZI3TMefap0y45h+7PQ2JEVNV5R1PZMeco8bW9/rmfHZ7XumAQaBnnpyfDOEE4kpS6sNhkUH8mbckAI90cT/eUBPJTRC3aGzgp68jEcsZ+0Yam7PAnpaRTI2nwI97YKHsgUQweeKbMIyW11dYfZgRDRh/ADywekBf+f69Y/T7Bzy5SxQMR/s7WcyNELVEVkFZQxey8raqvF2trdJ3geoYAr94+O0de4clTvafHwySdeuPZ/OO4DA508eP04HB8cstYD2IUMxyM04SMCSJEvTq6+9xucAdKiWHUAHQBM+B+AAEMHv4hrJ+gNQAtAC8AGwhPbdvWt8HeXhUbV4C3VHraRJgiUG78JnCEhgPb5PPmE7wQPCWIIjhHbgb/yH8UAm90ePHqbV1TUCxueff46uciQqJG9qZSW9++47rBi/trZKwIRrP0TZm6NDRnCJZA1LDwDQl7/8Zdb1g+vLgh9QUl4FLl0ldfJXtYIwWkOz8m+IzFJDJovchO95xRSyPubeOk0G9BRtb+80qi2TPccUbatYipxy60DFMSlp+Tk+nlhTyhpuLeTpQVyb9m3+Ds/pZGTW++dmLIw88j9a4BOLTJsSPRvoGcjakNSwpwQJwsIhux3nsbnoyRfpsRimXcnMxt2XAQOtvXXRZpUbynK8E70VZTz7kS0nzcpQGQrn9LSHSps/8zmPubcksrPm9LIYee7d0gOuoqK0bMqivnXvjW0418rmmjREJQCV491Nx8Pabb8MOT2w8jjoUZTs2DqP4zVtXmxBl1JGmcj8n/7Hvz6BEHz5pZfSg3v3kZgkHe7tpi998bW0vrqakPH9ye4+ExMeHSMnCHKOHKT333037T5+mP7Sv//vpXObG+nEORG26B3ghLD1ovicW6IqsF33Vm2p4CZsEolNAz1C/+2AxMGapuDjph8b4NMEXnx3C3rs+SZkJALwPETZxIKocm/F0wwVaohI6IEe5OmpgJpcjE6wq8bhpwQ9LTDsjbkEUhSqtl+0YeyuVtBNF/pD95aeAXCAH3FLmEMGlPxjI2qqUCd8HmsrsAjtpfmFuey2wuYDoGAUFOpxeRQinrl7YO5dgAq4fsnBWV7ivbKUaC7X1jcZtQXAhB8o4cPDY7O2TKyIr7g5OcfN8THdRQqZZ9FTLyCK9wJ84D3i7mhMxadR9XWF6z98CGuRhbvjOXLrCRBgzc3MWW4g3IP7YZ0B+BCAA3DB9eij+DMAUWgLPrP+WukJtM0sWibYQHIG2FQ70W4lSIQVAW5HZW1m/bPjY4I11OuCTLH8P1YJCWVDzL01DLmt1rsvwtYFzDkYAT28BSc3WkIKp4f1rDprs12vY7JG/e79G+9p5UUFPDqHi778Grf0qOxBD/TM4bbPwen5WYKegTzwzP0RVLVK//OAnjH53o8g7lvran3hzBUBo8DpEVnXDBzDA3gBPHIXNW45Bz0GGurvyp4wQ2EP9ETAw7GTK9sHIetZQGBZqny/1MVJLcv7AJiGRdyT3fABmR9oCHoQ0a0ah9nd2WyQds33dHB7DQ5Smh+zdE7SzN/86395AgH34ksvpft37qQl5NyYn0vbWxuOzCbpeDKTti9cIpg5ODxmeOs7b72dttZX0he/8Fp6/hqKjVpyK1kjrOGWSAx7qnSkpMPmyeoUTk9B0TWn5/OAHjyrJQJGgKTTgAYpKvSxCY4niL4QK5ye+rm1gIqAoM2eqnbEKJUWbET+i5IT5jY3CR9LX5oiro3lrO1PHINWKI+BwAjYYh8l1CLoG1Mkg4UcOFGxjeK/wEJBxbm8nBPdwWqANiI0HZYSkWuP9uHuOmIyTQETgBy8kwQ5HhZM0YqrgvlB8r09ZC73UHbW/EL24OMTcoAIIpZWzXLHiunGF8JJl6HX8nsj/0x2/3q5B5RnWLJK4/hRqDbaA9CiKCv1XUAH1yl8XUIwR2N4dmQ8U0kOs+UV+9CjKhS9o/kUeRjvVl0zfMfcOtjbxyccZ3B6YLHZ9IrsKt2gMx+i2bbPneOYggtEXMEQXtuTAJAoQ6E+wNKjCut0XaDkBZMWFtAT517AKwrMHiAfAz3cxxLwuAjrBTLsFNAztv9boV/kWEOI6AgNBT70FMfYPrO9Nc7pkctcoKcAwkmK7q1W9iWWAhlGLREjgnV4CqdHlh7rJno23dJDldiEa7PP7iWIci4Cyeje0udxbuLvNUgpE1CP7XT3Vjuf+ZlTLD2yj7REZrWXazdwegbyFm5IL2MRc91FuUnuDax5MioEmW5thgzyNZhdWgVAkYQdQI/Ze3wsVNoCuYDCPLYHjrG1L9Aj1168D79D7krHRf0e9XK759X3wbr1CxGynuWAgN5/9p/8uxOcxn71z//5dP7cuTQH//7+brp962ba3tpiGudbt+6m7QsX0/b2hfT4iZ32jg4P0mfXP07PXLmUnn32Slom+TAmA7OBtORonpRQJGVZghi63tRiaYjMLehRJ08DPa0C1aBE0NMKxTi4OaIjn/IMfY+Bn1YxV5MTojHKhvOIm+DcLRPnPn3PKqu2sGq9u/WmEZlPAz1lbEJF3Kqi/VASTwM1PeXSCoXRcW8Ktsb3qK99hVHzHgSuoIy/8Y1v0FqBZ8lSgsiW89vn6IKBxQc8mp0nO1y3CGlH9BbywTDCaGeXShjvB/kWGZrhykFOna2NjfTGD95MX/5XvkzQc//Bg7S5scFs5J99+lna2NxKy0vL6fonn6TnX3iRpGWWj4BVZG8vzc8t0jL08MHD9NFHH6b1tY307LVrlsTQQZayNwPAAMixuOfMDPPXvPbaa7TG4G/cEyOa0F6AOXyO9kOAIGQdex08GxUCxlhpbAHGwOlBO/FcWGrEUQIAQr9xPcYT93z04cfp0uWLTDQK6xjWoVXlSem73/5O+qU/98usCo93Yi7gAiTIOT5J+4cHaXlxiQkC4bY6PjxMe7u7BHj37t9J64gQXVtjyDoA0sqKJWkEAZ2mb0aYWWFUrRPNO/4W2bs98QsAEtQ2lh5GCkHSO4mZCujEi2C6EmplSSusx/Z+DyxMkxO26/pE5mlgR7sVazzWCYugINbzi+2aAZpkKHSxnOL7LP+c06NnVXvdy0ZEkBHHSkAytt0dHI6BaiIzxv1porfiezXnY0DnZwl6KvlEeV6HrGt+RNb9PJwezlkGPRi3UmX+aUCPBQR58lpvWIThfAWiND0ilGPs7q0AD7OPogU8UXO0cpuHHOe30ps8Af3F3k4LMg6QLNRcio62oKYHeqJObPcX9gQ/y+Bvkmb+i7/yFyc/99pr6Ytf/EJaROjq5IgV1B89hJ9+lZwBdAwCFJEgqlQNgXbv3p00PzuTXn/9tbS9dY6nNmRRha8enWJyuPUt28osgmkcnwlNlXZKsP8UUl2zuzQZHkjD5+R7ZsfTkrcdjxOjDd8KkSgg9J2iXKg8HXD0Br030eUzubKKIIlCJ8jaAdLAyQ1Kjy6ZuTlrA6sRFwEFQq0JF41dHZqe++nks+EiteJ0WaiFVvQAXruQ41hH5RL72HYs3iPXX3yXvm9BTzWPsZxAIIND6f/oRz8imRe8lI8++siIwIcH6fz2Njk7sEx8/3vfI5cHzwQYQHVwcGy+9a1vpXMbm+nDjz60EOA0kzY3thjujiSF2JhXnn0mffH119L7H36QPrtxK/38F7/EjOZwD+8eHKRf/OovpDd+8ANaeMDpAf/lw/c/Sg8fP6LL6F//N/+N9MF7HxIwocwFss2++vrr6ZkrV9L33vg+eTNQ9uDnAMCgbQBrb7zxBi09GB/8DcIv+vjxx9aPvSc7JC/LRYW+4ntYYPDMr3zlK/zuzTffJFjC/sYeffj4cVrdWOP34BZ94xt/wBw9cFNhD2BcXnnlFd730UfX05Mnj9LREfITLRMMffELX0grq6vpf/tffyu9+tqr6Qdv/iD90i//MgHMC88/n77z3e/wWTuI5pqdS69/4dX03rtvk7OD9qEvGBfUPDs8tGSLv/Irv2JJHRctxB5AFXsgF00M1gf0nRbl/4+5Nw3W8zrOxPru+wUu9n3fCUIESXARRVIiJZnUZsm27Jk48iSVqtT8SCqZVKXKSaX8I5WZ/EpVXHa81FBjSdZqWRJlmVpISuIikcRGEAtBEiD2hSTWiwvcfUs9T58+p8/53u8CJMdVcyXWvfi+dzlr93O6n+52gqLc30h8lymHUG+M59hp5LZKot/CuvW5+s6ouAoGapUc0b0EH0Ntsr+aTV676zVmsOaErheqLcBJF2+dBT8nHuJzEONBIto25QMBYuVv574p2q/7WYMsOI7AiY3NMXLLxtbAB+QWfuygZt970FOWm0AKEyMyl7LnZsU/bQ14cIN34txYT9aXMirzAlAp5cU0bdRjZGcRHm3fQxZbO6yqvfWfID1EKnl5Sahk68xlLjZWZzoQB7cxmcwsy5vyELh1YeNMa7WjO/A5YQ2ZVVdzVqjpGdfbPQoWdG/kOjVZwezZ/qDh92HUFyES1gwHBD3ck2E9QQ5DxwXQgwDXDGCHvlUdGqADIffRH8g3yBr8BjcRvEh8joMs5NHIyLA0/A//3ae5bZYuXSZbN62X1iY9aSCTKxb41f5+mTtnDsEK/OwIS8WChqA9fQqKYUIWzJ8v2z/yEenp6WaeH5CfW1ub6QLQ3CIgS0K5QiE3a6XdYOGBT99Cqf3koI9mhqPJrrQIkOSbC4C46CoIzuV3VUq2FGwYLCV7AoEqSPM/MwGndJ0Jirx+TZzQymKkejdADxYQF2eoy2QmQDvVYsLLxA8Y45p2zgB6+C6Lkgk31utrCXq0nYFAWW6uitBQPw+6z9K9/ln4eybQY+RJ3x5zwWDNWbkGeyYqemOt4nooUmQZRh/NLWulHgauXWNE0dlz57iGuzq7GUYO4QKrBe7H82GFYKmJaRQubeH+gAsHh4O5c+bTBdze0cbuatmIEb732vUBAoqRYVhx4MZqp6UFkV9QEFZeAvML6wwUPrOcB0ucd1/ZiQjABD9jw/oO9B33AexZ2Ds+Rzssog3PhzUIn2PuMZ4gYqO+FcjPuNci3ZjFuatHLly8SPCnBye4u5o0q3R3N/MNQSbY+AAMWckL9APWKlh0AMBwqII1GWOK9lnI/fCgJmxEu0B4ZrmP4D6Eq0sLrqZoGL/uSrdHuZdpRQiHJgs+gXJK1N8gYwKwoCzi9U2V8bdVB4JcxqgcrQf+q4R32PURWGSbOPzDF7/13+N5SiSw/VgNnHAdq6LXAT2xvRZpE17iQU+gpDBnm++fAQ98hjWJf/tQcgIXF5xRBXpK91Y66BQRqa7zpnBLCx8uqQI9Xmb4eTD9o8Agry9VzpcHIV5ucT3NAHr4tQM9cZ3yM60bx/8C8EmgR+vjafATrg3JAjHnRBK55Tuk4UtRWR5EuzIZ2vYA0iAHCtCDfUMCek3MV9pPJeCcCfTY2HiLJKO6wloB6CG3532AHqTcwHpD5CqSu0KGgsJw3333RYs9ZBBkDTLaN/z7/+PfkNMzOjYum9avkTWrltFEis9wqsQJ0ZKM4USG0yFuBoJC2n0IT6TyX792LS0+yLuB6YB/HhwH3AuTFdElFjwmVsvEcr4BenSx1S7qmUAPn3MLP/VOYl5AVS183GegBxsXE1H+fBjQEzdKEZ6aby5dyAQ+qDxN4meztIYkbRy3GkuPnsBqAaEW9EtCJFmG2Bb6a12q8qKz/qSYC/cgqgtQWgpDLxj8o6sTN+oV3oVpoFdlSsoNkgmcYJa3k4qd/nEv1hlyyFjivtERBQhGbuZYkkgOTo4l7xNpaYZrakKmUI06uBY1MaGC0clJZEdtptKHQsY1Lc1tHP6mZuXoaHu04CYADtYTrlHloM9hXp6xUSp666OtP+PSmCvLSMlGylbwNsUUB7ZX6XayQqhubrwLyBQTNqwqQrV62ee4H8AMBGID36bEuB4CUNaiqWptgcwgkArJCm3e7FSpczIpTTKlHKhgnWFtsOGhyOmxaDNLTU8eFctrpPXmD0J+rWTryw4qIaMswWM4qBro8SRN9oPerqAIitDl2sOAqjH/w3bpzq0EPfWAUOhZBnpq3ldQgry88C4qby2ycTILsarzpCTheqwBAsHSU/YL9xnogTyvAj24x6+heJjlmtF7wiKP4cs6isp1M05PDiyTfihlka3JKtCTRYuFzpR99esoyhPjrxSRcOV4lHMZQU9YFfZ91pdKS4/K5xL0NEbeDQ6+kM8hx52z9Og7S9CTxsvkiO7RMMaUCW7+Qn8jmAuHhForj633Dwd69EChz4AP6MOAHshUtBvABrgEaTFANwDNwA53+I2I0cEbg9Lwf//ZfzsNF9biJUtk4/o1smjeHFp0AHZgjsaDOjs66BKACRshvPDRX+vv54IdHRmlNQjJDWHxWblihfR2d0tPdydPu729Pdxf0eRn5uLA3VFLT+7essHwoMcWW1w8twB6bgZ4bIFzE7iNSIEXsuvSwgIfI4sj5hLnVkGPCqAkADNgEz63/vnvfFg2U8EHa48pIS7iZrVAJfcWxlJJs/mPmkPtRJy+DycGc3GVd9U8p9bkW7WxbWxnGiPVm6XptNocXTQrnTw4JSrGITau9l+VE8ePy8JFi2id6+7u0dD10WGuUfBlEKoO5QxeiQlnCH7U6KKSbVIQAXMoTlRXr/SzICnC3k3RIxMyiuvi/itX+wlqemfNJlcIldRn982mUgeYUVO/ZnlubgGHaIxbnRYk1qPqohUElhTmy+qBdUkjoyDQ8duKgeJ7UyJGcLYMzwBtBF2h9pYBHG+O99wH/M3IMIR1Qpk1NLDUDFxuWkhUc+UoLkfleBCJVfhqGnxfcBXZqkdDf8dCtBhAIQ4+LQQ6Ghk1zbFsbdFnKbAaJ5CfClmDKQgB2MLeI3wgkTq37pagB89TWVJrAabrpI6lR7d1useiJlmQ1uWxqpFB4YPyfR8O9KiFt6offE9wRZXKV5VHGdGY9hZlRHTH4NzuQA+UqSXjNOssJz13yes7AXrUCkbrfYWb0UB4BDuRltBIy2iUdY4jyWvh7qiTkdncmlVj/X5Aj29vCVhy95ZabGrAYAGCMlkeIAvnIqxBLxvZdgeorS/6G5BHQQ9diMHSUwl6zKKu0QAhL54HPYkwrgcrPVzowUstl2w3dGhIpqoLLuVw0gCI5AGo0SUWqB7acqvuLUtQZKCHOuxDgB7WsQ9rFy5ypMuAjGSuL/I1wS/UqNB3zp9X0PPEX/yv0zt37pIlS5fIxx98QOawLtB1WnMAhpAADcIfPzgFQqCyEnVjI83uAEfIAwKEhXvWrV0rmzdvYpJDrO/21hYFr7bAmeY6WRwsJj9GkvjRdTyVUunNZOmZWdHmYdJ+UXuhZhvXTsxV5vP3A3q8gsgEheU0cLwUAwyIKoptso3k8mx40GPuQhWWScBnEqbIaK3fVYOeWwGMUXgVYLBmrooPvKCw5FHWZy8o86WQC6Cqd2CukKwPPB6rVG75ZAYG+unSsmzNyNKMjYA129rcIrD8dHa105JpEURwsaDkyvmz5+XKlcvMHTM+OcZ74K4BzwXXHjr0Ogm28xYsFISI42+4hGD9wfuNV6N8uBYFRs1qDcEPsiLjTwAbFO6cNacv1s5Ce3gAGRoi9wXvtBIYJmgM3IDsiweV1h6Mi4W708rkwuD1hAU3gK41uOoAxmz94x2ImNLkomq5MqsKgAyAY1qvekDw68LSBpj1jeZz517h93CFcG2qcDIwY9YWXdMqf2BNs7UZrwvE5g8KejLOYHBvxXe7pJ7ajlpA9X5Bj41X9T4JSq/euwpLj39WQ5awM78wV94KeuI+dDIlPi+4tzxgjlaIwOmZCfTY3GR7mOVY0viV7q2mxpbM0pPL4w/m3iotPQn4Jf6SB8+x/4WlpwRLM8k+L8NsjBXUpRIhdk1cO3RboY9W2SpwXbA4OWQ49Kqlh3Lfc3q8eyuYMY2wb5ZmpKYwd3gCPZgPR1oPnSJIcHaA2rn84JyemJXRUlqwL7qvKJs+gHsLlh5yEwcGCHpw0ERRaUvjYfIX+dZOorj6D77576d//dzzMm/efLl3x53S0drKYn8YYCgPAB+AG4aohjwh+A2lsmDhAgpQRKJcvIBK1QPSN2eWPPDAA9LT3cWTM7gUOBVrEiNLvOTcLM69lZBvMKpk5Nyk9LgwK05gthBLgJIp2eird5uvAByEAkHA/0uBHttcTA1SJ9kVFrqZpGmBQNvDadnaRfcW3YU+N09+ItYTRlqoufCuBT3vB/DcDODMDIxqeQ+lwKgSIF6Q+PdjTLBesTYtNw6IvQApKCo6OqLEXAAWfI/T7TijgRpIvsd9sGYYeXxWT2+oU6WlLNCW0dFhCoqW1hYeBqCIr17tJ5+nt3c2gUtLWzsLmEKCI9oKgAVgC9bC5uZWPh8k5rlz5xEEwUIC0I9nYa+1tSsvB9wW/KCtsLQCjHR3d9EyZAnALIwbXBtYAC2ZH/PvBEFipz0LBzUyqlqK8Aa1yMD9p4eTAIzGJ7RkRigBg/B0Cly6CqdCTTJ1G0K4AqANDg1Kd1c3f0M2YM/T0qWGIVqQ9CfY5nDqjFaGlLDTBK39hpUH77aQda8QDfx5LkG5hj2ReSb3Fvd+yEFCxRICLsp17p9fBXosCqu0Jsy8H2xcaq2f3LPBmln3Ge6QpHs8tdore1qdfT3AAHpMJnF/Fe6t1A8zAWCg6ru3vKJMoEJ5nRFYZHW5YB0BkTnV3vJyyh+KPejFNbdq6TG54YFcaYnBs/mZqzKeA8aUY8brFTfSLso36SzKbgJ7F4zjZLbyC8Im4btDdC8tMs5NyrWJupVpHDNDpbl/A2iDHCj1X1xlDUr+9/uGIe20rDpSOzsHnR1cjw64mnx+X5aeggPKECfweD4g6AGnBzIGBhpkf4eVB5wePBNyFAfhK5cuy6ZNmzQw6zdPPzF94uQJbqdeZIqdnJQ33jhMgQ6CIXg7MBPh5Ir/IIB9kjMIaaSjHxwaofAa6O+X7XdulzVrVsv0JIocdtNcbgmJcBrNTnBBmHkyc9zU4Q+SCU1URh9nLcfGrnk/oMcWedyI0RSbc3qqOAO3aumx4phVpwwPevzm0g2vKJwnWBZkbCC3CAveE5mZT8SF8ep4lSdSTahfCxj+84AeP45eIflxrRIS2GIG7EzI2UYy60Ap5KpOkfZOs0QAMLDoJ/kF44FUOhVrOzG3Dbgn4DNQwKTvsFGYODBU9k6KF5aGMVoq6O4MbhcICISGDw2GrMrNzbTUIAOxJuLTulQAAYODwzE5HwAP3F2wXmBZm4XGuCA2Hng/xsLcVuaWMoGP7+0z7FVrl1diGEO73w4wKvxwgkTeIeXtoC1wa9laNSuRuqhUEKZ5SaRZjLtZdSz5o1mLbG1EZaNV9LJ34B4ASksIaX0ycK+nNkSFpgOTjc+HBT1lIjqCnigHciJzDZiqsPyXd99kAAAgAElEQVTouM8cvVWtMHVGDJT6vRNlm9vXNc8IoEfbWGESCq6ZkshsBymbW653Fzqfyy1VwPS+VIAe27s2f34tYs/YYZXPrHBvKSBNfJEkS+pzeiyT+c04PR70eDCaQFmyWio6yUt2VAHYWnmaEgf6+aP0jdHKyVqTrSfUHguuLX0XYrASOd3eD8JzDeiJGlL/MEsPMVPhaou0kQB6PPBjGldfMDU+16KEg+ctfP5hQA8eQevThwQ940ioHIJXmCust5cRvNu2bWME7BtvvCFrV69h6R7Krt3PfWP6lV07GYoK82hbcwvzmZgrC+Z0oCMTWGZat9MnfPvITTI4PCJnTp2WC++9J13dnXLfffcScTU1KTFQFyayqoZ6No0giTbLRJiUUphxIcZSE8l3zJOmK0HhFaBNli7+kntilpBa87RXLvb88jSgE6Qz7ReqmdT9AldcZkJHc5L4ezIhEojMJSBShaGcDyoNgB+4Aaa1fhLdADjlNDdRodpY6Xvy8hVsMy1jVX2PncoiFqy9JeCwRe4Vqj6/1vRfgrgqIe4Jlba/SkFSbtpif9f800CCvU+TPab8JxTIweWqACMoGy2PrJwKXUCsM4P/TbkwUr1aq5yr5FbOF/Uc1zrATAvLO+DHoqvIkeFJ0jhsyEdRGx2UuxTy7lUB7agQ6yhgEy71LBJqXg6KOnIW0M5kjk/r3h82AldNTUHZD5kGhfDMFI2LFInzHQS8P3lCWSg/IuyDEJpufCbc6zlMpvg8P4PAaQZOj4EeGx8L+1ZOT7Cv+FO5E/h116IL7y7Bid/r1Ws9J6Vm+2YGTk/u3vIyqJSFyZLAq0I+ML//EFFjk5raGyJRyTYGOaXW0lO1PtNnyjWJ+7nMe+Y4PbXg0gJekgzzIMJcNwaw7X5fHbyUsbmFI80kr4tMweJzZ6Xwc5/mWO+Me9L119qYKqkn4K+MRKh/HXcPevRvPRjZdQZ62N9iEVL+GSU6ox6EMHfTjY0h/cmUJiyEvFLZmaxZPpkkR9656fzaNWtbCQy9DggVMhT8OeOCRW8x6AkJCnmwr8+f9c/kPDc2MLfXvn37aJQxF/n9998vLzz3PEPXP/rRj/LzAwcOSMOf/4d/O40cIxC+4N/A2gNCMk67IDEjvBYvgZvAR41AkBtJCFYhoK1jx44zvw9OEvCprVu3jhaj1hDaCq0Acik4FFPTis5a2jpi9FbNhonku/p+9JmUQClsdEPMDHpMuHv0q8+ZVjdd+CkFl22g6k1fba7WJZwmt7R4WIQQlRZAECw+U2iHnsopzB3osbb7kPUIXmYAPRyXOiHrtwR6isgtP0aZwHZjZ9eYFayu8nBgym+oqnH2QiybH2aVTUKc4xnCrkkENPdiNAW7PEiBYEgAE5YO1wNNziqCLP8UclrgO3B0AEbHGN6tIe5wTZkagjVFfezKk7FIRhsrU+J+/ZYgtGq8rKJ51XeT4N8AnAUzMiMSWSYGrj2A68Qf02uQJIyU3uxx3upaWiXKuc5AjstpwuvCesvWfAA9/iDxfkGPV4S+Pe8X9JhQ1jqC1XySmWWPWtDKvVAlP2zfpt+1iTfjg24Z9FRzevQ5OegxcnSmTMIhwUCEKkPdR7yO5UtqQ9ZnBj2QaGksazIvfwjQg/caPzTJlgYtll2Qj+uBney6OiHrpU7xc2dj60EPxYaz8ECh0ypvpPpIrbCDaZoblmAJPK0PC3p0XnB4duTkAHpCjIGmrgg54BIwrYhaLqQCrvVWNj9G9UBPVcg6DS2MlIYlKyfhV+0jezZs9WgD8UTgKwL8sJbguJYeshI7tPR896t/Ng0/+dx581hdHQbIFuTRCNEjAC24oUwyhU4i5h0uMLgRcM258+/QnPTue+/JjcFBAqW7776bRQhZS4cm8EZGarSGcN6mlrYZQY9OQjINeh9k4ig4ZF1YgUpBTItHAY3jqSBwC/xGj1alhulYqgCD7QmXdr3fbH4z6IL1kS4pKSMsOP795jrQZyV/KzdLOJXFyUZ7G0MujJBHSNtbm0yt2tKTBPqHAj3vw9JTLl7L01MlTPx4+s2Dz8skbRwtF4Fi864ARdO3++rVvhAgTrq6ztIpy94NuyRPVcHSMxVCQ7P2cn0mvgLC0WF987mEkqDVGmutbe1OGCYrHJVLRdr/WwE9ZXShRysmeG3/2G+tbaWKMPGEUJFeS0Kk/VN10i6tQ/6Nt+Ya4LgEsGnZWdWdm5xO2vebW3q8MrP+xjXkkhPW5unJQY2FrPPeQGT24+9PuHmP078IDgLoKdduKZPyebK5CCq0DBL4gKAnaycVSk5kLoEB9oodyEx2RdATLKL/pYEer3htvsyI5eVv1fiX8ifPS5MsZVUHr3ytwTpca6UgMCginfIxT0RmGA3M2lMNesz6GVxO+eSqtaYAbTiQRZkYzjGwgk0UuaRi/+jWqGMgcKDH+l6P0+PlsLkuvZVHZbnubbP0MCee55y5/lXtJRCZDXgBt+DvmK+sqTm64yfGxolTGp576v+bfvPNI7J4yWIWGkXBUZ5WW1Tw4QEAPvjMwA8EOgTs22+/zayp4C1oOKnI9Rs35Ojbx+T6jUEZHh5haCusRUuXLpHFCxcy0SFOly1Mz98i40Tiub+TsiaY7apAj8/26c3cVWjfL1I+twA9/mTihZkJ0AR6NO+KKVdzWZjJciZBmIWeO4VGQe4sGf7Uq+/RKBr+Z0vQCT1ez/RHTTw9WFumXK79KKwrLD36nbm3vNrTVVZvbPwei/2ewb1l11cDGxc6ewtRYPF9FZQFP9f8W3ecVvU1S0+sKuxyk4R0AHp/HvZL60ggIKo3K5AK3ekRk8D1Sl87QChKsiA8N2RDDXwrm8twUHbrPgc94WzqwmWN5pC7SUuFiwNFtZiyuUzgwd9rRW4TuTjlzrIxTe7nBNiDWs6IkukznyQvB0BB+nKsyROyMOnGcDCww0eY41sFPeU6i3uH7uHEE5kJ9OiOSHuuBD3+HX5/lHOhiQnzPD1VJ+Ca+wKXr0oxKy6tXfhpTyTLUhWnJ7XXWxOUn+OVCf8OoMeDhZiRmd+D450sPbiuBJrWNz9OH9TSYzrCUxtM0VJxBvlXjidLXIYxI5hwLtdSHvl/l6BnJhnm+xfsKZn8NIWcuXRylnmQVZph2eQQ0wMEL4OOfZDLMTnhrYAeM0/rb5OLcNdjTzBZhQtfNIqIJbzNdQCfkBHqY99cQsbSkhZlcSBXR31mug3cpUhkrrb0lHo820uhi3iucTqVIzjK8jXQ1UiUzGfAyPDkN/+v6UuXrzAHz+yebmlraqSJCTfhIhCDQFa2l6Jxlhr+1KlTobBjm7S3t2iYK6M1JuT64JAcOfK2jIwi8aFGyixauEC233GHzJs3l9XbETEC91acyoLohTk20GM+evzbZ/v0JMYq0BMnOqwYzYWQ+4XLjcJ+hIUQuQFwYqDRliwwhNZWWZtqgFbwT9rn/pTtSd343i8YgB6zsMU8PUEg41pamxzosf7fzNKTC+vE6YnEvQoAY+NYCnoKO5vBglNSBXJqP6tvyrd3VYKlihOvn2s/B8pJxHvU4lauCUYP1cmjRCWYEStVKPmyBZHbg8TqMM82t6YwU8xXcGNpm3SwdF1ZIUX9O/UzTxbnlceMirZKg7rPIgB2+8wr1xLkluVfcC2ioOJzjPziAaB7n5+DbG1T+OhcZEA/WNGQb6i2XTe39FQBhXgCvWXQozbROOcu8zuB7S0Acx2CnENWjsXMz6nl9MT9Vwfsc25mCFnP101991ZsZ0UZCnNnRsNgyK5cWtiq5Kl99mFBTwYw3Dr2oCcDL4HOcLPxL+eD1taKSugc5wrunN2v8iJotMKtVW8fswisy3qcwPIkrSBGbE/vsOgtAz35UYf7yiw9zupvaygGxU9RItZEbwVMq+LJ5QSyMVTwlr6zPWb7IwMk5uFQ4RE4Qc7lFygeprtg5QGvR62MabGXz7Sx5OcomBxkiYHimLg11ABkAFXgAzb8xX/474npYSlYu2qFzO3tIZGIk9fUyDB0K0kBHz8iKNpa26QVCQz7+8nraWtrkZ5ucHNA6AxlJhqa5OKly9LY3CwAVdcHrjHJ4W233SazZ/VCdGpm1tbWsIiStScCmagkHPnNdc4jfb/RvHD3glAVtEYx1Vu8dq9tZDPx85RQgJekvGq1Tb6JcmuGCXqCn5DN1hZMxnFo0Jwr7EMoRmlneWbZhPmcIcRKhjXU3dioWX19H829VW5Y42gY1alCpmadK4VDfF446fmLZxLscQO7Ma0dxaA+igRoKuCrr7bFn/mmg6WnwYV+JuHOwY3m5EyAO3icxs1ZemwjQzSR/Iew8xZpakK+EbiplOyMDNlILaB9TgkiE+ixiAmbs+TP9mN4M8Az0/elsvBrI54gVZIFy4ud/sNntp4cMZNC0fJM5RMf/2XWNs6LHiP1+a56d+wjQE+IDKpdO2HCA5+tishcnjCjwA5gzfo8o6UHljpn6QFgNSuDyZJbAz456PH7umpO02e5sPfyq966j3tpBtCT7Zbgqo3vdHl6StCT91kVsIEeWHr895SvFYDAf/YvCXqqDkmWp8f65cHPTLKqtPTUA7w18tQqW0HmUK+q67spjgv2v9qDmIowHBqZL0dHM1p6PKfHrwOmMYxuVzqHamS0ARuzcNoFtg/BUYRHwNxbtsZNrFqEl+6hkLbCLLIO9HgCeRXoydYPwInzWtj+RA/wg2dZnp6S02NrtQZQsdRIsnAaH9JqhJIDy0SnmqSR4/23/8//OH3q9GlZsGixrFq2RBb0zWZtHHwJ4jLyixhp2QYO7iyGp05NstBiT2endHe10wJEa3VDk7S2d9LV1dHZJWPj43L50iVWml6xcqX0hvwmIFBqlItqD1Pa9ptVp70Lxp0oS9JatijcydxvBHa4yFfjhb9fOcat8aDHJ/TyAtUUbZVisdNR1aThO4yJPcueY9c2NyuSV95DyAwN7kgIY+fnjUGJumr1vgxFBIDBwpVv0pzTw/7f5DT7nxf0aHhnKdizHey4OtlcVVh6PHDMwaNaempAT3Ct+HIBJhTNnVgrxH19owYW0mX7A+gBiZmFGC30FFOEk0tTY8gc6gmXZunxiRcNd9wMfpajVH0CtatmAj1GpI6m7XCTjqfuzaofw0heoPrrvBDM1j9fZGn1HddN2eUx63C+1m4OeqrARALlOYHWTp2YTRQcpcW0KA9Qlaeneh9XjU6eg8orXVvvpQxJn1efcDkTH9DSk7dQLT1x3znLWgQFFvEYbtTP8+itxmY9XPm+/ZcCejhPTneYbPWyZqa5LC09JejxAC/OY3BFKf+sIDC7orV2WE/FYfVAYKBHwXsAmDEAw6UbcbW3WEpCBXecYibhMIu2ozpomaHAGUT86bS6t6i041iFyLVwf+pbiPAKIA1cTBhKzILidVipI2wso8ssWFJ1raSMexgXWHm0zmWwtBXrvWrOQCMwt5bpCDwbNBi0j29xAUANX/+rP51+9dVXWWxw3eqVsmzRfBYMBX8HVaNxI4APuDtI6oa8IkgChEFu7+xghFdvb5d0trdp3hNpJJDRDYGyAP0yPDTEzLazenukswOlLJqJghHhEknKDFML3IgQ4p0syTo4XLBhalmcrY5eiIq+0gzpn6KLJSnemCLCyYjgC3UB3VUbu+qUoxOUTnxxw4XTNP6tWW0TV8gyaOK7ZvNTR5eIOkVxzfjEWGZ+5EaK2XBT1mtbjLHNcUzyfCfaYVX1Hih6YWkLrrb/tafTqvuSRSF9S581iZXlvCQARtee+bMDQI6Tb9HSUcjpc5i9VAdcDb1BkMQQeTbZQjRD7hHWS3FcoNDMUjlRyOvuUhpeeA4soygcCluBgmZbX2FMre6TszQmYWE9CnvAuVE8eLCRU6HO2aqZr6r17/tQzq/ydRyvg7y3fL/5XDb114G1riLkOmYADlYsn1ncFGu4BglNsx/KhbBClXFPori1MR5MQuSJDm/KhUKztj0wfGenY0YQhQOBhqhjWtWF58csb1AZAp5zYnBtSgOQQF0EFCbLIl8j9C3Mp61BjrNTPmUbsrXAdrt3hbVsVhmjKxh4iaR+JjzVPGD6nZLTE/g3y59ZH5PQtai2kouooiTY0+13yB0zycNBDghiUdcabG31qDTvDD0JIVDFzw+UqkYj4rCuMlWboPLMgjTwpYEB1fUVbmQ1xtb8KNhMcq72Mo3jVJET+E04kIY2p7WkYxzbb4W1teEyMYmcWahVGYq2cpPDuoZD06R6KYLM0wK8SoGwwt6wLE0gMCPwZHjcIyhQkAJLyPDIMPcP0sVMTEHPNJCGAnjQ3NKseeFCPyx3GPrP5MQTE/Te2DXtrW3M5m5lZJTrivJIzTSaIHFxa0dHdD/xuYymahMJ1t42lKAJVkrUlgToQU3Cts52GRq4IV3d3aTCKElZD/1o19jEqLrHp6ako12LKePfeC9K3eA3t4HJGgOS//YrD09jAtZv3EhLz/y+HtYmIol5WuT48eN0cW3YsIFACAOKTt0YHuILwNe5fq1fFi9aSFCEuRubQIZWTQ2NHD9In98Fa1BnV4jewrM13Hp6Wl0z3kw2bU7RitVnWw6ns7Sw0xqtOtH6FVzXUlFPorjPy2h3/67yubZoVPyWNXHSQ22D4hMDPLZpUECyVFb4TuslKck5ynKfRwTulGCWLIW3CnVV1rXtV8uPV4rWlpkV3a2BnnKIFejXJzKbss+tNsk16VG/H//yNMA+mAIx3khBaMQ1VruovN9HJpgygJm+HCe4GZGpGaDHkkdSAToic5k0DM8wQZ7USZ6Xyiu3WsBSOx5Ve6AK9HgBne+RtK58m0olW7X/9Joq0JMiGHkfZXy+LyzKkakZ3I+2XT9onNYTrylxfOZdXX4dxBM1SOXuhETBmfH6lFNlStLK5MwEeqrGIpcBSCZaL4JNFX/Z//i+oixEvXGukWWBCK7zGsoYhEwLcY0Fi43tO76ziC61Na77RnuaAFuaGFtn5f7kXgoHsGyPgMeJOS/2hIHMqmwilknbQI9f254GAcBjSTXNzYlrvZuqlBf15Ecpp2y96hrMo3C5JqMcTlDIy90qAO3XVgSYYT/g36bA0RdkdDf9aCAH6TDmzZmraUtC/ToYLm4MDREcANwhuhp83KaWZunu6uG441ntHR1yY2hYRsYnY9oZACjcB88DaCsIPoKxA+0EHsDNVjsQ+ZngvUHiYQA9ZLNHdDZc1pqMdYzcXuCGhYuXMP0NUgcAuLS3tUoTjBoiLE6O9yE+CH3AfcAYtPi0trO01YIFi9ge7FgDYJZ1v70Dz4IzWrPW43u8E7+RGJZZ9Kc1kS/GFP8GL7fh8YdWTcPl9Du/85h0tDVL4/SEtDSqaaj/ylUmGDx//jyBC+LeYenp7Z0lZ86dldFQzAvre3x0hKRmRGNcunyVixsDjvvYEfjK6RvUwo7TyB5KgQ/SZ87nYfHMgOzLBViCHi8Q/IaoL5CrlnSIFnOn68qrIhir/fZmoMcER3mngZ5Ebg7GysAtiETqcHqIRG5HIi2faVY2OxllG2wG0KOApzYXkT3fxrcWLM0MekoFke7PrWBV12FcM35ObH8ujG8F9OghP2WU9cJdBVsesu6BXglwDPT4Z8ByCSvnvwTosfeY8qoFBVXZtpPL61ZBj/bZrYH4onxdlGsiX4O3BnpsbpNSDURzszJlJnZ9Qwl6PAAyl7RvW1TMWSK85FYMT+UvOyiYu6/mwDCDfCjXn2K02my66bo8siu+X6MJakBGCXZr5CKAButHektMiEQr0jlYtmh7hgf7fj3fKugpARHvK5I58hrWS1UrqT8IxNxPFfI1Bz3JHW/jRSseLT31QY8HN14O1/vcXxNlXrQ058RfHlpiX43TlKyvXmb6A05ab0pfANAHv9MoDWgbAMrhN4/I0aNH5Q/+4A/k+PETsnPnToKIj3/iE7Jo4UJ57rnn5NFHHyXYQAkcS1r705/+TF5++RV5/LOfYdoYvAPlceB+RzuGRoaZM6mppUW+9rWvSX9/v9xz9w6566675Ac/+AFrBkJ3nz9zVh5++GGWxMG7z549K20dnXLX3Xezrb/61a+Y22/16lXS0dYWjSPDo6Py/e//I0EPkgOOjU3IsqVLZN/evXL07SMsVfXxhx+SkaEhmZwY48EF6W7w/JUrV0prewf7C122ceNGUm7QBrVoNcoLL7wgx44clT/+4z+WWbN7OFaWfRnGl3Vr10lPdzcxC+5DSS2Mz6pVq6Thdz+5YXr58hXy5T/8Q+loa5J2VD8eHyPKGx8ZpRDfs3u3rF27luivvb2DwGd4bFROnz7NnD6oszU1CeTXyzT2V68NsD4QzFJz+vo4yDDZgaQENMjwdoAenoBbMhIurjVLj1fAUSHaHy4awxaWBwi2qErhUP67BEpV4EUlorkzarkTVaegbOP4isaF4NSw3epSDFYDyD/LQI8XcF4RUtg0aSSdWW1sXPicMAAmaDjeUbko6LHPyhNcFejRtuWJ/6rGuGpczdJTb8yrTmLlfFG1+DAjx/vy8+ItPXxu1WnagR7fJk+Yt2caIdO/A5ZLmI+RE+PDWHropy/I2/XWWNU692NUCt3y+uqxzxOS6Zr54KCH78jqB6UyFDZ3CoAC0bBy04ZaYrDHBfO2jUmZtqJqTJJMCWwtZ0U1F7velxdErlLe1rwqIJLGszp6S7/X//z6zuasogzAzO/SFoVgqtC8NGvMKJ7lsEp8I53ZBMCqQE8JDqr6b0AH38USOcECYvdbEjmSWbP/Qj4o51aK6zbkV1JLTy3o4XU8PCPRZsorZe0B38PLz5n2VV3ZH7lU+bxFveNAj1kM6+27qr3J98Lz0aCRyWq90cSl59+9wGzDd2y/Qw4ffkN+/etfy6rVa2Tjpk0s7o0KCN/4xt/Lv/uf/6eQ3V1kcGhYnviPX5XVa1YzFc1tt29jFDYKgy9ZsoRBSBgzuLfOnjsn3/vePxCsLJg3XxYuXCi7du3i73vu2SHHjrzN4KOz587K3j176M3p6umRoeEROXToAEFSR1urdHd1ydw5fUxvg7pXiN4GIOqbO0+6Orukp7dXDh04IONjY7Jw0QIaSDZtWC+zenvJ76NLamSEfcX9fXPncyy++e3vyLp1a+WOj2xj2Hl7R7vs2rmL2GPJ0qXS0tgot23dwrXx4osvErzNmzuXQA9JkFF3C+UnMMbXBq7J7Fmz1dKDQlxf+r3fl56uNhkbHqT5CRejQeDpXHj3PTYEyQbBW8DUt8FEduMGkRnY0Wg40PZ4qMiMAqZwhdEk1tQkvT09Mgv3h/ITvB4J3Ka0WKY3RdsCr3KuxnNMBeixjZSUeDUB08vUKiXqF3/8Gwu7KJAXgViWeyc9PbajMPfnm0tDz71JNgraUOCxCvQgkZuRt3wSOf4dI07UB+43YGLlp1IVqcW5O62u+T2cijMBX49gVanA9EN6t7KIk/pciRkekwEEL9QypWKh9UH5etBj15nwt/E2wXkz0GNtA+hhtN2HBD2eJ+TX54xCuXB1lorJK++bP9O57iKIvFXQkyuGuEdYtiPML+cipeBPijZUWDe1nR0QEujB9R7ofBjQo0DHl22p5cOVa69KvtTKjBxY5OuyNglmJpNuEfR4uYC/m5p9WYMAegJ/JAcutw56LFtz+a6Z1lC5Tm0fWRkCc7GnNRkCNlyIeAl64J7UfZgnXk2gB98pF8uPtU8Q6ve1H29/fRWg42cuW7uXBybH9D51b+WALueG5YfMYA8MKTOaGnD4VUcsC+s2IlhIZGh4WFrbWuW11/bLrt275dOf/h1Zsmw5jyFXrl6Vv/qLv5Q/+ZM/YQUE6IQTJ0/Ls88+K7dt3So7duyQxpZmFjU+eOgQ9cztt98uLQA+jU3y8188LUeOHJFPf+pTsnLFSur0J598kiDo3nvvlbHRUSYfRnqa3bt3y5YtWxh99qtf/VI2rF0nW7ZsJrAC6IF6hIsKbeiZNZv1r/bs3stnXbxyWd57913ZsnmzrF61ivn62kJxZ6zbpLsDQG9ERvhGee6F5+mmu/PO7dLXN5ug6rXXXiPuuPPOO2Vu3xxanODeev7552nxwuf4DUPLubNn5d133yU4M+NCw+ceWj29cctmeeyxx2XenFkyPTlGtHT61ClZu3o1ERhuRLFRWG1AirJaT3BvoYOXLl6UifFRaWltk745cxmyC7Lz1f5rJDi1tbcTfc2bM4ckafzHkhQotgiClQM9XBQRXNSmwJ6J01MCmCpAU095ltfWnG4c6FFB6XgPNwE9PvyuVoCqlac8HfEdLFWQ+B22aRl6x8rYSoKOYe2B62CuF7PaeIUH0KNtr+L05KCnnjCoFXgzu7fs+lplkQvfUhDNBHS88LB25qfZnFyasjNpMKclZEsKN3F6bgZ61ESfMpxaO60O2ocFPbA8lCdSa5Pvt1+HVSfI8nsPfiMYqSHKBkuIA7YKlKtBT/Uczeze4upzxQ7tGbD0RAJ14eLSiBg4O3Q/+H1hoKfcl175UPlFNnS+/lWRJrK5t4KWB6l6a7JGXoQABv95fk0dnl/g4JR7r9xDVUAsd285+5xLPhiVsyMrN3kCtHOtsb011bZzlynxgLO0+nb6zzlfwb1l85DWY62lJ3KCgqUHUEDnIgc9vC6m61Auo9+/NwM9NieltTjTBxRvZplTDk223+JkaNoKL2/9GvTr04BgHL/pSWmYhpVnUuv4kYAMHs2UDI+OUA+fOn1G9h88KJs2b5Em6M6xMXnmmWdkcmxcvvS7X5Sly5bR8HDo9cO0snz8kU8QpIyOgyvTKbt275Jz58+zDhX0NFIO/N3ffY3t/fjHPy7Lli6lNeiFF56npWfH3TsIemCVgWUFgOv2rVvl/PmzcuzY2/LpRz8pa9et0cztocQU+gVDh7kw9712gAClf2BAbtuyWTauX0/aC8azMX3kVeMAACAASURBVJQ2QdJfGycspcHhYTl69Jjcced2ufDeBfnRkz+SdevX0e0FS9XOna+wmvonP/lJjgssTRcvXJCdu3bx2bffvpUeKczT8OCQ/OxnP5NHH32EgAnXNzz+wPLp9Zs2yRe/+CXp7gT3ZpKo6fSp07J21Wq5cvmSDA0PyuxZs6Rvdh8BDIT76Pg4UR0U7uCNGzy1gyAFQNR/bUBOnDwpiLCCdQioC4AJ5i+4uLSiM9xcCO3NQ9W5mBDPT79vrTUigh6Xb6cUAFXCvRTy9u96yuJmoMffXwUObOPhtxVPqzqpm3vLu0PsXlC0Sg4HnmFEZquW7SMzOKYhCouh0oVv3QREPSIzmfcWhm15GYow9vcDeqrAZPpM87VUCfB6Cr3q2lJw5afqwJGagcicZBaiI6pJmzYmZv1CWgY/x+gThBWiH5jpdHIyCkbPX7gVIrOBnqo19i8Bemr3SxLqPB39C4Gect/A6kfl4wBP2jM6j83B9VeCHiN0+j1WWo/T2rFCovqJyhk7baZaaKXCqt6/iUPjvy95MyX4QV+rgAwBnbOCVcmpevsFB6FcnqH0sIIAi7bh99zXiVh+M9BT9rtcL1VucLNe27xwLkKuKnI23cHRQKa5v+w7jv9NQI/tO53HHPRwLTEiT+eolAv+wOP3cpU+0RpavCr7mu/30YUhWqtq3mpkcbhI52ZKmqbHUXiIaxGFChBtha+GR0aksalFTp4+I7/57W9l5eo1smzFCtm/b7+8fuh1+Z1HH5Xbtmyhax059Q4ePkxXzwMf+5hs3LiB3FuUvdn32mvkB913/32yeMkSVJOUb33r29Qnn/vc5+i6AoABwEFpntWrVxMLYO7geoK1Z9mypYISlD//+c/ocrpr+3aZGB9Ttz72Z8iEDN4R9P7A9RvyrW9/W9Zv2Cj37NjBHH3MxYWxRJ4+RLy2tBBL8BkNjXLlar/88Ec/lj/6V3/EOd21ZxcNMQAtsD7t2vUK3W2f//znKS96OrvkwoX35MUXX6BHClYdPAvk7OvXbsgzzzwt27ffQcDEOfjMg8un5y9YKF/+w38l8+f1SWtLk4yOjtBXuHD+Ajlz+rR0dXRIW1ur9M7qZUdIHptScDQOcxyrGDdJe0enjI6OsaMD1wfk+sB1gh78Bz4QTGAsKBYqiKNhMN+hIVallUK9wtITBURYvE2harLfPH41+o1ZAphSEVfdZ5/FDR9SaNcTQlUCMey0mmgWf63Ws8k3km1AcHpK071xehC9ZX33nB2OX1DInsjsx8nOgH4TmgDQz5g2S0sExOzBKZuwYwbFoXOGr1Jm1Ah366/SpGqVRvx+hoeWc5ornBR+G9tqyrQgMnth54nM/nkUbIXFzROZbWybW3XjT8JZ7oS6Pxka6PF8KwMyVnOLeWMs1N4lynMjFZdWtDca8T98UCpUm2tri59vG4O0Z9JhI9UBq7C6FhbOtK9yHoWqCg3hj+Pq8iyltupeQP6uqh/SN4iJUvQW/rYCvLnCT5ZY3RMaHKE/SmROe1n7q/OMaNI8MrQWFOqdMyvNWk5PWmvJMlquW7ajVhw43l19l72vJ2dbx0CPt2QYILP2u4D+rE9sW3TrpD7buJWHI7/mzXqNZ0T53qSk43hwjQcy5h2OFhs/9wZ6Sp3g5xqHDbRF85MV4KaIoLNnlyDUy4Hyb/w7lqIJrc/eH/lJiXdUby36McrX0IQ0TCnAgJUHEdAYJxgF4Jpqbm2TA4del6effkY237ZVHnz4Ybl86ap851vfkv/mK38iy5ctIzgCBxcR1888+6zce9+9sn37nayDiVQaICK/8eYbJEEDAExNN9EKcuLECfnyl7/Mz0AIRtSUcnTmxugugBjcv2bNalm1coW8cfh1OXrkTd6HguJweYEWg5BzRHYNj4zSqnL5ar984xvfkAc/9pDcdded0hxK5WjEm+535ObBlsTaQHJjJDN+4qv/Sb74pd+T1WvXkqD8m5d+w4AoEKB379pFS88nPvEwP+vu6pbz58/JS7/5DVPr3H//R2ViYoxcomvXrstTT/2zbNu2jSCOAPVLn1w3vWHjRtlxz73szPjYqAwNXufaQEjctWvXZPjGIMnHfXNmE8nRRNQwTfQF0AP/Y2tLm7F9OWnwDaJh8Af29fWxMRhIJh6iT1/NhBL8sNWnsloWvFoap8WDnnIh1QM1t6JMK6VtkJNeFpXvqAdcLE9PVZsgfLxFoFRUQIResOB7CBPWHkPuhuLEFDdRzDOSc3qCZA+CLVl0TOnaONq/TWCV1qaqMfIAqhQs/vleoNDJEHRPCWLqzoP7olQ6/r3+VMfPbxH0lCnfKfCcOTu+s+APoI+t7W0aGjmmbkc/fjZXVaDH2l0DeupEwdQdmxk4ZwbcPEC29pVCvuRGOEdJ9uqqNa/Pyq13vC6kCtCthFpYyQWW1rgeoHyekLS3g3sjgJ6ZOD2V+8JFBnE9umrfZvWMgN+lbbAO19trpZJNAwQZl+foSeNcW+MtA9kzgJ5S1mV7zY2xXodoN70iB1d5MdQS9Oh2CeTmmMCz9jm25/1e8zLMA2sFninTjd2rskHdubAElT+3Anq07mAtkZnPciUKSrnk565cy+W/U7X02qzTqUyNyYradCpVIMjGR62bOEYh1Fy5sdMNmsx0dHRcBodGaDjYvXef/Pbll2XHvffJuvUbZMH8+fK//en/Lp/8xCPy4AMfI3cHP+fOnZPvfu978qlPf0o2bdwsMM1AZ/zq17+WM2fPyGOPPcbIrPGJaXn11X3yyiuvMDps8eLFNGQ8/fTTsm3r7Qxegh6HoQPRTy+99BJdR1u3bOL54e///uty//33y22bNzFkHR4NWGzQ16v9AzJn7lwZGRuXv/7rv5HHH3tc1q9fS94PoriBAzQ/G+qLafUHyL+x8QkZuD4of/O3/1E+ifZv3iyDQ4Py5I+flK1btxK8vPzSy3Ll8mV58KEHGJ2F98EN98wvnmZbH3nkERkaukG33HvvXZQf/ehH7POC+Wp4afizf/eladTdWrd+o3R0IAPzgHR3dnCQgdyAcAcHrjPMvLmlSWbN6pWxsVGajwCA3rt0kWaxwRvDRHggX42PjcuFCxcZbgbCEpCYho91M+EekwtxgSNhkpokS9Cji6Q0gwauA5F37vqqAhUzAZOq7+qBpbhZikNWNZBJplTbVObe8tfrplIyct3nBCKzgQYPeqwitRcSUcgU0VuZoIxEv3xs7Tmlgrd7Zxqbmb7zirUUviqTqt0DNdKv4oOq01pdQVaAHs9ViO2n1S1ZKezz0jpCpVBwegz00BI3PpVZH2ay9GSKIygnrO16imSmcWGivQrrGJ6lJ2H9zwv/UklpexIhNCZzc5yesg0lYPWgJyqPUiEHnon1X+ctD1nPeRYBegUF6Xk8ZunxhxqvVDlfFSHr1g/P6Smjt/z69cAnBxEpEiuNzc1qbzlidwFKyrKxVeCyVpZoOga/xwz0mPxI36UyINyDRXQp3hf5cdw3rldZSHziz9SAlcKtThAVImCNV5jW/q2DnjI6iu910VsmI+O8OdBjn5UHIv/vekDeu7fKPWYh6xpIluc6y2RvTIuQOHsGLiEHW5samPwPSQgR4q0Fi5v5Gz8gIr+8c6fcd/8DNCSsW7eeUVrXrvTLl7/8B7Jm7VoZhKWm/5p885vflLXr18njjz9Ow8WlK1flpz/9KcnOcG/hPT29sxmw9MQTT8h/9a//NYnMIAMDND344INMVwMdD2rLwYMHZefOXbJ58ybZumUzo7bfPnJEjhx5Sz772c9IW2sL/wMugIy5fKWfdJfrBDB/I7/3+7/PaLMGJm2FdVazOfv50vXRSMD0//75X8hHH/yY3H33PfL64UPy29+8KJ/5zGdk9Zo1svOVV9hGhNIjbH9wcEBaW1rJYwJo+/SnP83xgntr7+49cuDAAXKWEMVFj9KTX/8/pwduXGdKarCgscK7OjvYUSQPgvlo6Pqg3Bi4RtDT2dkhHR3tFMowO7V1dsjE+IQMDg7ThNbZ1S3DQyMkL3V29zBqC2YyZGBERma4tgB6QGZW0pa6BDzoSabo+paeEvQkAVadr6RqU/rPSuVcI9i5eqtVTqa4nMnfNlAJetLGqgY98XsmgjSzu1oOzL1lpuwq4ac1cdLm89fgVKSbPAc9eG6pKG4myLzC9OPvBW/1iKVPtRDoB/upVbZ5fpNMgAXQE10AzmwfQaWrjO0VXK6YwzuCC9FH3bW0ter8BNBja6oe6LG5tXcZwJgJ9MykAD0nolzbaEPmQjYCs6Z1jiDrg4IeUxzavrRuo0KpAD1+zegc1EZvJeCjmhdEZnzmLT3GabNCxH4dxzWaWcGU05P2RSJSsh0Fyb+cJ2t3PdDN78M4lNfov1MRSb9XuF4CybveHqonp/jcbIyjEzsTWzofqcAu+1ZY5qKVhzXSctDj11UVYPZzWh4WYqHLYMFMADzUpZshT49PWOv3ZhCQtPTAQmLjFgGOSwJ5M9BTtbfsnlsBPSyp4CLMMrlbWOX9ftG/J6WRWZR1P5oh9PrgMKsezOqbLSdPnJQXf/MbEpm33bGdVBFYPP72b5+gogdQuXDxkkxOT8vhw4fpprrnvntp5fn5z39BszqsIIsWLyKOPX7spKxYtVLeeOMNGRkeEWRG3r1nD8EBrkNbhgaHpBspaaamGb21ZMliWb1yBY0fAC0AGvPmzZE7t29npQX0BeluYKlCHUJYqn7+85/L+o0bZNvWrdKGpMdM+E6CQDyIYawA7mDVGpuconsLVp7NW7YyUgxcIESKwUW1F7l+jh4l6AFtZmxkiJwjuOlAfF6xcgUtQOj3j37wQ3nooYcYQWYqvOHbf/2n00hQtP/AQTl15pR0dncwu/LyJctk9YqVdGUhi+LZM6flxvUBWnxWrlxBFIWfsclxKtCRYZRF0PocQ0PD0n+1X3pn99Hc1DdrNoFSLzI4BkIpQuFp5XCZO9FxbgS6vbSJ5QI391a9jMy26Gs2RoVenUlpl5eHYgZhj+XoZ2bQo2ZuLww86CmjBrywY/XdwFkwxcxCowhxd5ye8uQBTo+dOExgx/dHknICPbYBy00alXEBiGred4unv3JMLU9PxdRUWixq5qQCYObKN5n1se4owCs4PXFszNLgXlQCwfj8CtDDFO4B9FhEna3pOJaRc5NHoXDew3sBekpyqBfmfi35MbGMtlVA2Ft6bC1VjaeBnvi+eFGt68G3KRfiar30PCjPN8F9Rtbl33FNKuhhgcAyiiiMzs1Ajz3PA1X8ndyKwYLsOD3evVXL96lONBfBXB3iO63YN3Fv+b0e5VYAPVUKOJMNRfSoCqb6lh5/L8tMuAACAz0eoEVLTzh41dujfhzKMS9lD9anZWT2+yoS928hOWGl9T9k5facHmuvlaAo5azva9XeqpFVsXREre/RJye8Gegp59XrAuMUWlvBr9m1Z6+88MKLtKBAzCJEfdXKlXLfRz8qh19/Xd599wJLTOA5//VXvkJlDyBy/NRJ6ujLl6/KpSuXmWvnju3bZdXq1dTJABhXr/bLj3/8YxKZB28MMiAJlqDt27cTXLz88svy7rnzfDd0jmWJ3nKbhq1funCBBchnwbjR2yP33LuD7wT4OHf2PGkvcLnBAILw+Lvx/pXLaQDhnpzQqgIArGj/excvyNlz78rI2JgMj43Lvn37ZNtHtstLL/2W1BsYYiA3Ors6aKECNkEkGig0J44fl3fOn2M70QZYt0DIRr4ecJUQjYYgKoTNN3ztz/+XafhS9+8/JNeHrsv1GwNEVej83R/Zzgci2ur8ubNMQohODg0NysKFCzTtM6xEk9PS2orIrRYSmN9774Jcv35DZvfNoe8Q5SeADGE5gvLBIkEMPa0LztyeQI9WfZ/JvWWgp0oBmNXCNl0JbkqlHQXOTGxcCDeHdcpnlO/wm6qeNSOeutwOy4RIIHviVIvNZORA/p4a512mMHx7YLXTvtf6llmRnYI6t/RYez1Y9KAnnnicK/Jmirjc4LXjnlwAVXNS9VkUZhVZa/2Y+3HkPXU4Pf46b+b3a8ILc3uHL0NhbUJUI2rnwNJj0Qy3Anri9NtpEERmX6LBIm6CgtXzQF7biIeBivVp7b0V91baSy7fSWzcrYMes/TMBHo8WdfG1yw9cKuTQ1sm1AsZmassPWimT/tQA8wzTk+K0NLupX1CQOhceV45V4H9EmSnMdT6W1Ug3E72em0KEOAeC5ynUulm8qSOC9Nc3rpXrWe6TnIln6Imea2z9JRgs7T01JOdJmu9dcf3gUrOCl46N48C8GCdvwnoqSfTSIANlp4aQP8+OT1+v3j5ZURmG9fsu4zInIes27h4uVXObRDIKqNQ/dzKsDQ0yNlz52m1iXWnpqfpfYEra3RkRN69cIH2T3wP1w/CumFpOXv+PPUw3Fi9s2ZJT2+PzEdy4Y5OrgdEWSPoaGx8TI6fOEHAg003f/4CRmi1tbbxmYcOHqQVBaUo8Btendl9s6Wzq1PePX+Ocgq6HPyilatWSE93j1y5ekUOHXqd1qPRiQlmkG5ubZV1a9bI+rVrWL6CLukJLbaN/QcwfH3whrz08i45eeqUjIxPsH2bNt8mc+fOIc/46uUrTG6IEHfIV9BqAGiWL1vOsTh+/G157933ZGRkmLU+DewACE5MTtAyBupNw2vPf30a4eXnzr8jXT3dcvrsaeblWbZkiXz03vtIQEbY+o3r12XhgnmsnwHQA5QFcjOITtLQzESEyMAMn+LFS5fkxo1BaWlplTVr1nAAAZLwUkwsBskrV55xLdcCFDWLZ4btHy0+XD6ay5RhnfU5Pd7lUE9xVgmwmZQsxdMtcHr8go4bw4WnlovfOCRVytxbegAwo5WHClE3SNWmAuNfx7NWUXnQ45V5uRG98MJ4evdXFe/HQFFV/+sBRK0Gl5+cbjYH5ThxXmqyXNem8VfQo2PG613+EbOqgGbGopPhebHPWI/BDYT7eJ4O/mjPkcHhAacmRG/dzNJT+kpV2QZFFYpqWvRcwDxRQargtXpUaokINYllGtWPi1IiVOvvi9NjWbk9ncMWP1VoOJCkQrFqwDW3TVqXUYmG5IQRFMzA6SktPQYO2I9pJfPbIQCf2ViXe8GvpeQeCQzfzIWV8werQI89u1SqJdCO/aOXIs+6nAC2ubiq+WwJEHp+oI67LXVbA+kz8COz3cd/hJVbgB4t0qhtB+ipzVpcz9KT7898n1kW4SqlHnrMKDp/gHq/oKeK02MFR83Sk72f74P8CjskbKbEVasNZbf9EucyANGqkHVeG0LWE0Auo/90v5ayMVsP9ArbPGiwiq01WHz4bEZIodxGE/+GXoVVBClK9FoYVGA1QZoJkYnxSeboYQFw5v4BOFTdC/6tuYg1BYpawkFIBt8G1yASC+2AzkeNKwAefg7CdAOeP6a1syA4p6YZUo69iL157fqAplYBPRvXtLZKc0ODdHd1SEeb0mM0bYMaN1gUdXpaRkbH5fqNQRlnvSxYgVBHq4Ph7QAsWilexwnkZeAQGGbwDLxnePAGgRHaoWWxhJHnqLtl4fQNR1/59jRedOz4cWlsbZGLly7K7j27abICU3v1qpUy0H+NBUNBXsJmwO+R0VFmSkSjUScDCQnB0YFivjF4I/hXp6W3u5dgaOnixbQYabrtRk1wqCuGHABWOg5VhpmmHF8hu62zWIQLggwsXEx6Ib+zE1OZBMsWnYnsVF6dd1XtVfdZCD2IhEjdTKlsQ31uig/LtvaZsEqgxwShKXHagtks42JwosfGVFDRlZiqglNsszp9o0xEEKCKUQVVnhk0Cs8w7lGPRfcLFpz+gwKDfBcdDjxPlahutBqrSjGSCeB6MaJjblE8VUY228g2N6QtWPssKsVAzwyWH10UGCu4BbUftnrQ9hiaH8CEzpHmp9FxbWRKBgAK+EmMMGw8mZi4LETXxeehuJ3jVoUeK3iPwKVA0vRS+KgfW5s52MgPDTrPEHRTDVPSCEuRcVjCkNucKUnZJR1QH2NUgLl1tQDNumHD0SPkP4mFwDGuLD9YQ3xNYIhvCvs3d/lqf+y76iK03Neh4gkEM8znmCccrrgWMQAxZ4oHCdMyHSKDktJ24+6TE3KBaz/DaleFE9a9111x3VeIDvbT5RuyfU+gwXUVHOasmJ3GP8GvsFq4UBLILIWUAheVoRapFEETAHBoNwG8krfifMfyMVS2qQ1cv+Y6RlV067RVgbdGNOpeSnsYawsH1iSL7aDK4UDigtAmtVSGBJ9ZHjCdF5snKwybOFgJ7Mdm8JCsEVzWVu0m6n3lEXTpAOHGHUDaACCeoCY6DaEOh2/0keRbWCjCIRBKVKuKS3A/TcUCmBHY1fDDIG9C+Vu+QwntAE5I1aA6Rf+GfKGiHhvlEoDswviargUAYruj9V7dh5gutJPqY2pKxiYmNBfOOJLa6iFB5w3RVuPShornSBURXJ6trSgIrvngNFI7jAdKsqOtwd7gaRt68EgHEgAYYIHmlrYwjgBjk6zojlnHGIIqg2tQuoqHelSRb8D46tjjvaksh3o6YEnHPHAtEciqRwMADMAM+YVs32EswCvC4OkBNkSAnn71+9PwE77x5lvS1tnJHDvw5SGSa/PGTbJkySKWj8AgYgDQCCQmHB+fkIsXL0k38vD09pLEfP3aAKuqw2QGkxQQFxbh4oWLZOGCBdLUlEJVUZKegpoMsTLqJKDWCHrMr+5PZNXm9vIkVloOSvmUnQYLi0FU0UFL0FBgvKMwcWb1qOLmxPtdcdB0MswFu0W8pO9Fmujm0DwkJgjgV1UZVGvNYFuCGyznMKRQyihMgrA0waNPNKqhRSFUn07sRJO4GFXRK0k8l3PgBbdtnLxdQd04YeitOZwDN5FmqanPjzJ+RUjzHrNSG2BTTVe2gUotbKpo3dIPIunbW3rydiDnRCCTO/dJtCJV1BKy7xDhkCnJUtOZOi4iZGJ7dbHwVO3Hnn1AuroQPmzzqIA2rcccGOTPsBxOughLS0Zal2X7a4Fx7ftiexzfxFtSKHBDNDyFeijfAh8+/m0KKPUr7BEeoABa07ryQ1oSl+2QYHuuyk1c1b9MWVdkaU8gKfF9sucgDUWAWyqKkiWtag+VFk7u+VgZHXI1Wdyi1TI+N9XbKvNTsZ1GYKZ2zOWzgUAgUEuzoEo+RAeyfpnlRXLRguiPt05ruE6clwTg0pqzVWIRhZlMVqmYBcGgDXoWpFoMgFHHsWa8orwPROpsX6W1jf56jh3Wmq03c+Gay9U0FEi+KhtSBnFVvsp308ObyluCIFjeaH0DIAAoqk1Xood5o33oSsH4N7e1RnAQsB57AqWPaGq4l6C7JwFgGxW0ASC2NKHwNwAfjBUAb1q0lg5egBP8Z/0I+QYYEQggOTVB7gxcUPDMKO9H6SoEJ5RhsExpoJImXZyW9jbUJoQLT4MR8GNJjtE/Ahek/ZgYl8kJ3ew2/gCjAFMY19GJcQIacsTCIZGpcFxeBOPhqhRPYL/h+K7vTOMFp8+clcGRUTly/Ji8+8470jd7tmy9Df60udLWAqECyrUwN8918nimZHxiUubPXyh9c/rkxuB1MsmRIAlgp6O9g9FaaOC8vjkEQRhM23ztTOQGe1zYFJk/V5cOF5SdcyL7XSfdyE+ZAg1C3ru36uiL+PFMCjkTjEFYUPBiYxH0BMImUuo7pZG/0xZ4+tTMyu4TXejuZIi/WwTWM138appsIDLnuS6+L0XKsC/BR26gJwnu5O6yPsffYSNh8VvVdw/u7NRiAtoLHrbZ+CU3G+zK72vzXth7PAjxbeAcOEFcD/REIQeEH8ypdm3+7Fr+UxKQOPmlzNal4MS/cUrh6SyQzLWtSI9hbkZTZcUAWNK84mOkZ4/gqEjxX4I/v349l83mXSMh1aVgJEuCHmf5q1cwNin//PRddVAowYmdhvM95I8cuWXUgAqvd3upBvQ4npsHPeib5QhR66vfXTj5NkfrV7kMvTvL7xf9W+VNVZ/tOeWa4PgWoCf9W623ik/CPId8Jdp35CCrvT/OZ8XBzN5v71VNYZJTlQZPwPzJATUVTVUZCm/tsceFJ8Sx8EVk+U6XAT64Y2z82DWq8iSvQgx7nA4N0U7jncnmkHjQyx4/L7Z+0r5WS3xSdhVu8PjmYHHKyPN6r+kSC9yxsba9DlIw9r9V/9ZswwmIAb+nfalAVF2zkPeTJO1PoaQQrB1BzoA3CwMBQLxlKtbIRNyn/KXmJlg3tcDxyPh4fAfaBygFKxCtXk2NBD2UTwRBGmGFe6fGsRYbZWISuXUQ4g03mM5UBD0hO3gwBtJawlKb0E+0dGkwEi1gQRbq2KheIGhq1nYjYSCLjQfi+fgoymO0x3JKPLS4dAmmB7DkCdgUcfH+oZER5nXSsVRgHgE/h5loQw+tjUnHcC6OvPT300CBN4aH5NAbb8nrb7zJuhVLlyyS1StXycjosPR0dcey7nhxS6uaykZHRmnSnr9wgbz77jvM3wOOD6K1MFkjw0OyedMmsqYBeuD7M2SMLI405cE/6TqjGzcXssSM8dRqgKi2DIBXZPnmKMVc7b9nAj9VQg2DZ8RJz3G5+ZuiqFTZFH3OKS28vU8tPWq9xlhhYXlfL92CEQzqmKk1vDFGq9g7dPzSiSa/T03NJJIGF4MXIiUYu/U+VluM/P1mYZhp7srx56ZxfgZTHt7Sk93DQlvhNOVKa9imUhVUG6XDsQtJz9A+U+QlcMJ35h/HmqBQoeDTuSMpP5xqs7G7BdBjfasaH5vbuKKCQsyVhQJ0/Ng6VdCjgt4EWDmn6Rn52NR7ZxXosSSD1eslKd9yDZv1rwbwmMsiRDTaWEMh4RllyLr1WTdavid8P8iBCz9+7GzP1ONj+Gs98Cjnw9aZzmU4vUYvH3Zcytnj4XE59+U41gNb2t8c9PiCmfZcu98I/B6omaXH1nqZ3Ly5swAAIABJREFUO0jfkQMoy7mmw628TF/MtQQ9KnNSr+qBHq5XVxTW5k7HP+kKk1naj+DyC6u/ytKjy8muTe3AZ5pLRq0i+AG4sP1vVkasO+g57Ct8T8JuCDqxNgKc2HPUfaQWNoAec7no+kDtLaNMaFsmJxXMGKiCZQP9Qu4eurvgcmtFu9IgprpX6noDyIQ+x7XIkoyMxzpuYMUqBxHftbUhvw64PsjBp+lkWCLCXU/VQheyWvjokmPOvSZyhlSXqVtMdY3wb+buYfJBtSjjM5CLR4aGg6tNx9raYsBRxymVwYFri2k5zJsRjSjB3wZgRCslfsPaiIAfAL1k8eTcnj/wo2lUIT1z/py8feK0jE1Nybq166Szq13amrUmxtQEkiWBS6K+QjZwcopkqJ7uXiIqFDIDuxvIFfH+XV2djPaCbxLlLAB6wOkx0NNiyQmd6yaZRGuVULL42EmgvnurHoCxSSkFd5XAM0FVfueRPgt/BnTryZTVQj6KwsqvVbjYf3oCbA5kbQNYLS3JhK8b0za8/s0NTKtLcwZ6qoREVSPK8THXjTft+vtyIVM6DvVKXONdQPl7k+XPf14qkErQE8zk/rt67eRYBZJtbgUM5nUHFrRPvuq2RhJWgR7rlylbWwN2skO8io1RXNvYjOEnrlOzaIZ2mKXHK6GZ1lQEREYWnk61s+y7qcjDyveN7UdzO3DOikSEJiSr9k0JTOzftmbrt7u24KbPbGv7LypmW14hrYAnMkOooo2+vpSNe3TBhj6pBbSO5aaY93r99WDE7xk/r35dZmNEBaUn/nLswOXSH/1dte6rxjOOESiTFZYgzp+zJPt9guvN0pONeXBrlXsqi7pr1D4YaPSgmtbfOqAn7glzb4U2h3N5ZdSpBz01INlFqca9EMfBxrJibILMNGOql2d0rQRujJeDcW87/mgc/+ASMroGXDh4tudkciroIVDLF4ANfug9gFuIIKGZ7h1cA4MEgIzWWYT1RrlL6gYL68V5OPAZeSyNDQRh0NuwRmm7lZs4PgniMqwwClRY+CIcrLEu8X6ti6Xfp32lQIbjBLIz/oYhI3B50A/rG2tAhv7YuBoQRl9g4TG31sSYjgGui+Tq0GcDtiBEo7sAjgAydFdHa6oFXgQuGqxhGClEwoU0JWFDKSACp2doeEhOnjotL+/eK9dHxpgHYPFi5fJMTozLqZMn2SBkPWzvaJdZs2dLb+9s1ukA8kRIHVLwQykD9SGjMyYQEV9wjy1euFDm9s2OrHAiy9ZmXgsfnXWYBLKI3nPiLTdk8R29j4FsWobwevu2yjln73aSowRIuRDz0RLBkhLaqwQsZbNjouqDnvQME2jlO00RK+hJhEKAHkO7YJ/D/KjXGvk2haam7sEE2BSKjkbfoJ6HgrkxiVUvY1NNnDgf2cY2s3QyBRug8eTAKqFc9jdeQ797oCq6+YmCO5AfSUgs5qxMqKYbrpZMHgFUOF3lgCqdFPM+ex6CvtgLUwOcBoT8ac8+4/Uhao9rykj6hRUzPDys7bAXHJG5ajzrfmbJ6Qh62Orwf7WdqNApKkTHyC/nZizCFE3w2G8bDx1LH8GVR3OV85EUcorA8PNhOzTbqsarsjpwOL2F8ixmJbT0AP7EGwUtwR767yp5OwtBBi4qXFnl2rX96Q8d/hn++hyAhH0do4jUHK9e80CadS70GkBUyK8qcJNXWU+rhLdaWYnA12E/wq6i87xwrde44OxxzqpAHzP/n6wt8YBTx73F6EJd9O4/fbiBnhKU6nfB1mQHvbC28Z0SmFW+2RpK8qI+6LFErVqX1CKgkksL+xqy3aw8ts5MWQOMQHlj7BjW3dHOlC5YRgAoJNoD9DQrwZpEZLZbw9InYfVzVh+4NX07mMRvaorPhiWFgKgZVk24k5qltbWdUUkjo4jQ0qgu7AHwbMDRAc/WoqkGBwelFTxaaZSxwIcZGYEho0E62ltV70xNhsTDmpke+hl72Fx3CqZCeR1YW0JOHNyLthG4TU/S7QVjB4KdMD48WGH9mQ5iWQy1AHEfEauoSwPtJhAPtBeM4QTWHHRaWKPgFKvFaJIADa40XXfKGSawQZRZSHjKQCKjmOF9b7z4tWkk8rl2/brs2X9QLg/cYPz78mVLZHbvLKK8a1evysDAAMPXYdJDR8bHJxlW1tbWIQMD/QRAeNGsWT3k9AAscVBaWmTl8uWyYN5cJjmEAMLCgDWI5KeaU3YoDuiqfWdKh9FGOZHV9mN5AvDKISotchy8QKgGQ9VCJ11rpk48ySP5KoVURRK19iTAk0539u6mwG3AHGCjAfX76sjpXXpy5IbB+ISTAL/nY2vz9VSRM5VWpwLQAI0JdH/C8QL3g7n2Qssj6TInSvrnVwl37Vb96uw2Ltm9TMiWrAu+1EJaPwAEuSXEhKcXRl7hYbPjPwgXE474XqOJQmSGL/0QlhAIhH5dU7CH76hLnBKqWse160xzHhnAis92bjWuuRCO6vscZr14pEae1b7bgyYDPbllomr+EpjXJ/r+JbBjYxK2qFOwBrCUF6iRLfYME57lWkmWB8iMlCYjro+QJqBmjZWWvgpAPtMa9QA5jp9LfBmBnvpcasajcv1GV3itRTXKi+aUbiHOr62JcJiKlhsjaRRWpdivYOmpaktsvzsUUcoEQM3+Rzmb7yeLZOU6JcuzkL/hc79GbC0nQJkiv+y9ek2t9Z+BMoora61gMVAirWnsZSh5JNRDUA6yE6Mcg7mwAB7wn+7xRlYeh05EnSrs+da2VlojoA8hswFM8IPsyKB+oAq45bgDxwWBKefPn5eLFy5I3+w+JuADOOrrm015D54s2nPkyBHp7OqSVatWS3dXj1qeJ4VJ+lo72uTawADlD91GIyNMzgc9DWvP+vXr2QaAEsg96BM88+Tps3Lt2oCsWLlclixeLNMASs24RoGfufGsL8h1Mzo2Lj09s6WtvYM1saDfQdqGKwxJA6dpDBgnLxhtWLFiOUtacX4amwjQMCMYG3yO9iPUHfl9lBKg3DzkGkI/MLYAb0NjY3JjcIj5d9AvtA/zgDEy3QR1yZQhobQTbCgt+K9FgSv4RFyWR1/+5jSqsvZfH5ATZ9+RqcYWJhQEgsJ6wYU4CaDqOhrU0dHJRgwPjzInD6w+AEPHjr2tpKvmJtbgAFLrm9XLRixcMF8WzJ8nPZ1IjKT+zOj7DBvElEoYHTVB0zyaKwf11YZQ7HLDFIIhe6b5b8NmLE9w/tpS4XglZxvQNpE2329cej6DGTAX8FEROU3iT8NeMbA9MEMG7hB+YwEA9NQWZNTC0HGsGjV7p212vrfgrXhfeBQwIQW69dcL71Ix+DGZCWyWY+eFGWeyiphpvKIwv1XAx8yxdru2wVvVnHWIujnlJVETbTKJ2t86YrUgOM1xCDQOpxa0CyZsvNcnkMTrGPUawkfNQhIBSTBN66nPI3DFqBDd2RqMyCucSLN2WoSShScrfUifmsKu49qLRKPQW5LyzXnsFmZ8hzuXcyAK0OOtcEYEDY/RGQl9Cdfl/QrRccVrceL1MxHvEfAeUgSMfW5EctyDfWLWBr8uG5uwd7Qtca+HDPLcd9GaFywQYVpsjmKepmCN0Xf7NWdWG9d5b5/M1l+IiAobNO37cOCIDi6/IsO7bKwMLLmxQ7Qg+xfapUYFd5gyF3oG/g13FRFOgWytfDRYokKqhzCpKZxb77fQbhWvYQFWWNftIwM9PJ17SyrXS9FXl4Q1yrJgrdOUEGkP2V6zYQELxMtBv9RsW2GbmrsUYACFsn/725d4KUDKffffr8+YmpI33nxThoeGZN78+az/BL23cOEi+ej99wcr6rT09HbJ3r2vEtDcdtvtVOx7du+V+QvmM3kgAA1KN2DdQnE/+eSTtLAsXLCQnhEYDTZs3EDL/sjwMGtuIcvxsmXLZcP6DdLd08uNdeXyVdn76quy4557mM0YKWSQmwburGv912htQU49VFUHGIKssjD7/v5r8usXXpDx8Snp7GyXhx96UHq7u3AmYokozZMnrPB++sxpOXfuvMyfP491sbDCWto6mCcHNcAuX7wo7R1tsnHDeqa2QZ6/d945TwyAe1DIFO46pLY5eOgwgQrG9fKlSxzD2bNny+ZNm2m9Af8I4wwgCEAJbDF3/nw5fuo0LUdr164jIIJh5tixYwR0GOcrl6/Q4geABqAKkHPyxHHp7kD5q25ZtmxZTCvQcGrvP9DS89bbR+WdS1dlcHyS1oLunk7paG3jAyEWgeiUsNTMrI5YmG+//basXL2KHYCL68qVy0Sxne0dLFmBZIZINb1k8SJGg/V0dkT/oYWr0YenElkFXUyqFxYzZVABKpyLgJvHKc7aDZCWOZUUEWcyZdq3Je+kSsmn9uWKserk44VrldJOsssZYh3JVkGPRlN5NxpWO5C0buTgDqFHy4X1I6eMOxCqILSot8KSEcERJFe1FczGuAQwHqRh/DzPwv62eyK3IpDT2D+Cg/ykW6rdqnHCZ1bGoGpsZxrv8vnat1xomlLUPuQRbdZnOzHjWn/CjSfpkIuFJPR4Ci3D4ksQEVoXyK4l+J5p/ek4c1V4NRi8CG5vwc0DXkHca7UgL19bdsjIDyDlvvPz5Mff96H8vJwn27vgNJWHEr3WMgm7cOuCq2TESRsrPbE2C+rRTYV0/Xi2cQc4X2aZcMo3DaKm96tqT9WhIPbJEYnzeQx5ety+szUV6+mF76oOZlUu3Dj2hjUM9Li1oOtyKnJ7cvmka8DvZw8Yqz6vkrm2JvwB0qLF/L5L/QpcOfelM37pp1km7ZLyoBHFtwJ6/GHGy2vyQ2AFbNTkdhinV199VS5evCxbb7+dB3koTICTixcv0nKCNQZliwKeqP0EoIHfAClvvnVYNmxYT0sRDqf33HOfvP766/LySzvlYx/7mBw9eoSy+q677qRyPnjwgBw6dEjuu+8+PgelE5BRePv2O2l4QCbkr3/jG3LPPfcwwzCjoZqa5e23j0nfrDly5uxZufPuu9m9PXv2CPi5y5cvl1MnTsqs3l7es3HjxpAhfpr1M9FPFAR99bUDbOOZ06cJejauW0vaCR2WQSyAPHz23Dn+95GPfISWmp279sj4xJTM6p3FkhLnz59j4c9NG9fTWrV71y5aV9AOeHsAfJDeBilxDhw8JLP7+mTVqlXyw3/8R9m0aRNBECxliAxHFmdYnSBTn3rqKbnrrrtk3oIFsnPPHlqX1q/fIK+99hqvB+a48847FYy+8SbzdWH+7rjjDt7/06d+IgvnzyG1BmNghHKGrMPsdursGRmBNb65TU6ePMlwWyBDZFAEcAECxWT3X7umpKrmVprs7t5xL1EcOnXp8iUWJJ0YG5O5c2YzAzNMZkuXLJburk7p7ugQRG1hQE1RGPhRu5MJ55SXJiChQPxSdWd72S92v4ltD3mhFAU5eS3hXdGvbYn47GyqT1DgkMyjvqBj+W4Tsl5hpL1siyicIsuTvOm6CGKUk9EQrAjwXbI4KzJyhiRrFrmiyay8Txon/dKkHPLF0DxSAjbto1o/jAZigNOEjB+LdD+FRzwl6wnPknxZWL8pY29ZCTAgTHd1IrpyHEsFGZhF4fSuGVdV2EaPgY1qWEIunHYGIatgLCj6kDjTc62qFLcBPmuzzs2UNNlQhYFN4McEdRrnzMJUuEJKUO3XWg42LERXP42nXnbH0uPr2lJDha77lJ02NjgqwfCkZB2pAEuV+6xY0yWAK//NcY9JI3MXjoJ2+0mJ9HTOUw4q8AGs9o6CUXASsG907tFPjTpRMih+lOio8+AZYWl/1wKeIB0yq2At0M6T4tnaSLF0ae8YqPBWmRLw2HzODOjtEJTkWLw+EJltLWcyEgk3lZwT3VIl6OEaCQeVNDvBAcrXpUSI2SHJ0g9EE0/afBaebpYezfmT79+4tpyMS2OhzwIhN/8xPSIS0gBWzhWsWDjUd3R08XZYCaCPnnvuORkaGqGFBC4YUDswjgAvUNJoE7IAf//736flBnWtoAvRxZ27XpYHHrhfli5dRiXe0zOLBT1feXkXC4Lu3LlT5szpU9CzYL58/etfl3Xr1rAg5s6duxkFDUW/Zs1qtgVWkL/8y79kQdGVK1cFS2WTPPvMs7J16zZaWgZHRsi1vXzpsuzdu0fWrl0jrx86JOs3bJDbb7+dHBukLADgQRuhv69eG5CRsXFWTj929G159JGHZcXSpayPCR1O+QrjAOgok5Ny5Wo/o7bb2jvl5Mkz8tr+/bLt9m20isFKhfQ2rc3NTHT41D//s2zatJH1u4ZHhgU5+c6cPsMyE4uXLmViYozfP/3TP8lHtm0jOIMFCgXM6eabM0dOnzzFcUdtrY6uTjl4+E0+C8Dm0sWLBIn46ezokNGRMXn98GHOBVyAKLmBfD//9OMn5cH7d7B9AGhM3IiVcPiFv5uG+W3O/PlysX9AhsYmWchsdHSEriqQkIGk0AAMFvxvQKSj45OcTJjvOrq6pL2zkz64Cxfeo0Vo2eJFcvXyRVqIUJW1q7Ndutrb+UzPdfCJ95LFx8JpExcFg68YRBMX2mmiFLhVYMQLWH8qj8LGEciK3ROFP8+ZQfKW7yzvyU9BbLS7xJFkndXDlIttaL4jEKXNegAFZXkODPTod4nfQv9mqDbsnxUtLTjs1XAlgvAoir/a/f73TH01JYL+2zh7he0FqSkOy0hqSsE/f6ZTrUYc6IRYzox6/CJtT8gW6xL26fwnK4i925KbWZSNgsI8WVm81rtLAphlu0nGS71JDqTatR1S2LqLUwjzTEqu1vqQ1kGN0gzVn8vPac0K7fYncD8fETw5S0jt6do135kZ/d6rAoz2HoKUeGqvBQwW2eUtB7Y+bN4t5BVuYAOiWBs++kazaWsUi707fu+szX4dVgEQu3em+dHvcpKwcn9T6Lp/jo+MqpJD9dqU9lgtWLTvMMu2hss9OTXhYIzLLeXlnJYF0OtsbI0XBw4Igamz0CXuUEowRzCUydCUO4yyI3JvUk+tDfUOnJRNM5Ukimi5lu8EcrCSkpXIa0n8kJwXFo077tgeOTJQytB3sErA8gMdCIsDXEqwLMBQ8Npr+2TJ0kXy8MMPsb4U+DII+MF3z/36BVobwEeBlQMgBQmAn3jiCYImWIfeeusIQRbcQXgfZD0AyHe/+11aNDo7oXt7pL2tQ155ZafMm7dAVq1dI2fOnSVY2H7Hdtm1a6dcvXqF/QJNBZXImeYESW5pcFC5+d7Fi3RRjY5PyD8/+SPp7uqS2T3d9MoAsMBAwSAT0FuamsjPOfzWW6yusH79Rnnm6V+SboF2wtOz9bat5PO0tbfKT3/6FC1hGCdbMwBHR44elbt37Ijk8F/+8pcck9m9vXTJYdyxh1EkFOHsfH5Ls7S0tsnLu3YxCTKeCWMMPEetzZomAKAHnCdUcgf1BsmRkTT55z99Sh5+4D72zXAGQ+vfPfTjaaDUiekpGZtukLPvXpB33nmXfsW2FkVkQzcGuArnzZnLWh/wV/b3D0h3V7fMXbhA2jo6Zc26deT7HNi/XwZvXFdTWYsKlvlz+mTO7Fkyq6eb1sqpSWV6AxBV1bPSvKQp1NkAjgqI4AP24cBOaNc7dcaNTvSaJ6MypV4qai9kVHzVEuVKQFWlHEG8tHckZeLJxbm7LVrBLLMohAlLkuk9Gr6IU6wy3WsVi51Z8/BonmajP782C6kdtesJ+Volm6xgWpICIZiJ4+Lf50Fq9hxXA6sU9DMpFPS9BD0WqeABif0NAZ0D3pQALipPWkNyzoomgUz5kCicXSRMPeWEFWygx/fDZsbC4rO1bQqhIDJToQSFnAPqMvQaYbZF0j9LPMmEY6lvmu9D9xiCCfw70rtqrRwlWbQWyNYSRss16hU9QTo9q9514UCmC3TwAMnmwa8rvMe4b6acGVXCfeNJ7BZNpyG4pWsb4f3lWq9a+1XrM/8suW4tHN3n5In9yWpfJWvwTMDHt2cm0GP8MAMm8QDlklP6kG0Vvan/KGFg+8PWi0XZotk44GJNKM9Q+VTKu9J6fWDb+jXu14tmDM9lqlrjcnezyk7agwKfM7njTK7qc2uDEKwcSwV1UEOf6cJOaxaK9vAbh+XcuXeku3sWFS8sCAA5b775Ji0bCkA6abWBZeWxxx6nWwoycMeOO2XOnFm0qIyPTVAnHj9+Qvbu3UcgAtBz77338nl49l/9lVpx1q5fT9kJ/QqLJYN9GLgyLW+99ZaAd4s+rFixUrZt+4js2/eaXL50RT71qU/JkWNH6Nr6whe+QN3w0ksvycUL78ntW7eyreDWgGxMENOgkWZ79+2TM+fekS988Uuyb/cueeH552XR/Hnk83zq0UdYQQE/yPYMwAkPz29++1tp6+iQB+5/gMmHf/CDH7CI6dw5cwjcGOXV1CL7Dxyg5QuWHqwBgDjwcHbt2kW3FIqZA+Q8++yztO5s27ZN9uzeLZPjEwRpcMlBlsNSxkMLCqIf3C89s3pZJQLriwC1pTWQsqfoZRoeHWFxVcwXwNwP//H78shDD8i8uXM0Iozpdpql4djOb0+Pjo0xw+F0Y7NcvDZA4hUIVAyha5yWRfMXsLAYgEpHZxeZ4mOj46zgen1wUDq7e2hdWLJ0KclJb73xhixfvkSWLVws5985K3Nm9ciyJUs1bJ0ltqbZYIabVRFZQ+ioBwpREDNMHc9wOVAyfkvJm0jkxYA8NHzNZT01gZ+Dq+LUxJtKPkzOR6lWTBRtFfIrhP65je9PYBQeE5bISuupYCMB5SI/Ek4AmtXTxsHcFrqw9Vm1yQgTIEgnH+s3rS4FMdsDKj8fXnGZMDSlYwssB1k65h5Y8tl1rE4JHGqLa5VOsmrYe60fVcrIQE+aCE2X7tuM9W1uJsv2qxlU1W1mbTLLEt5nYaweNLCPjq/kJ9+4NAY6StCD5xhfqRwD/xy/VkwpUPEE0JPGS12aFHhZuHqyODGVe40Vp1r5eiXFIbEwYRfyWy72cg0ZCIrzVoAedb+FvVWkIfB71a7xYBZj0IIkbsESmBKI5mBMubLVfQTosTXn5zXrlxGZ3boo58eiNjmnFpZbwWGzgp9+b1bNtX3m14zfhy5IMN6eAgVyS49WDTdZmUd3MpN/GP8E0pNchdzHaRolBlgCpFGT3BnowYnf5tj65vdv/NvKVbjOYtanzN3m1iQyFJfAptwDZZSqSV3LzZTGV7+B20bLJ6SDI2QCODZPfPXv5BOfeJTK9YEHHmAE1/79+0m8BTcHgOQnP/kJ3UtQ4lDUL774oixbulC23LaJshm0kZbmdtm9e4/s2bOXsg8gZNOmzdLd3cV3f/vb35YFC+bJwsWLqUNNply/fk02b97MdoI79Prh12X7HXfKvHnzZceOe+SVnbvkxLET8uU/+kN568ibcuDAAQIgWF0uXbokz/ziF7Jt2+2yZcsWvgegG/IdYAok4V8884ysW79Jlq9aJQvmzZF9e/YwdH3BnDmshh7D9NvbZGJqkp6e37z8Mi0p99x9j8yeNZs44eDBg7QoAfQA1MHJ+dLLr8hRuMwefYTWm8985jMkIe985RW6B3E9LFpf/epXCQAxdlDqg9dvcDwBKDEPAFGoO4Y1ePDQfgIlEJ67OlDrs4kgCRYoyFL0nxFrHR1y27bbpbu3V576yU/k8U99gqBM16e6ThuOvfKtaYSiXb56Va4Pj8q7l64wLw8W8ry5c2X58qXS291DFjgQFyqvDg4OMXwMDcSCGRwdk4HBISJIsKqvXrkiV65ckmULFxGctDQ1yJpVq2T+3D4SV5GZGX5G+oGdKyaufUtaZUUTM5eEShlscK/kbgW4EOhQmiUF5jdOqVizTcIN+kFAD16WWwp08HO3ivqyA8nR+juh9zGCC/GJYRfD+gACWbLaJKkBQavCr9alZkDP3l+OGd4BqreBk1LpVp127c3ehaDzc3Nrmp3yy/eUwskL+/R37nLywt8rjPS3WdNSkdSwCqK7lAsjFCC16sKqPNN4eiuP5fCwdehPsbgDSd/Ktts1zDvi1rWfG9//EsB5YJ0LfQ1Zp0WDDbaTcWyBcpUyYqhyW6xPWT/Y9Nwa6MfSrbisH1VjXwl6QlZVrsHAx0qAOPjeHbk2KlGMWyisa/YA3heKRCrfUDPW2t4BcVSji9IhhZbbIAz8GGvpHkfadsVpq/qW7yn/fCQKTeRgcy/5uVVAUv9A5N/n2+jnyQNIc11w5ox/E0sxpLYYsKb1mCV0PPhT3pM9F8LEg3wko8O/wYVpbmyT1rY2aQ4lE9Au6A3PjioBXbZHQjkfL1coAmEgCjGF1leAHvzotfpfXBMx0KWwxIfPPejJ9lOQrVbeAQd77Pfnn39BXnjxt/KVr/wbKntYKkDrANcH3FaAEVhqYOmAewagB6HqoIVceO8d+fTvPMpx6L/WL32z58mzz/5Sjh07Lls2b5G1a9cz0glNwzOff/552b9/n6zftFH65s4nP3bv3r0yZ85s+exnP0t9+ud//ueyevUaAiZQEwB8nnzyx7JwwSJ55JFH5M233pRX9+2TL3zu8zQkgFfz039+ikFFd915p/LeOF4I874u5995R/YfOCiPfeZzcvLMGYKeM6dOyfX+q/LxBz9G3cxoVNyI+Z6eloHrA/LSyy9LW0e73HP3DhkfGSN5++mnn5Y5c+bJho0bGeHX3NIqP//F08ytA6sNLFDg34BgvXfPHrn3nh10U8Hi9Q/f+x77tGQpQI/Igdf2EwDBUoN3Y41xrU2MyetvHCIXasPadTKN0hdYaw3NBKVDQ8Py5pG3ZMttW+gCbEKG9qZG+Yfvfkcee/QR3kd5bImQT+9RS8/lK1dlZGxC3jh6TC5duix9fbNYfmJ23yyWgkeYHUhVEJBAubgHGwZC5sLlK3L4zSMEPgsWLZae3tmM7JqaGJeWhmlZumi+rF2xTOb09dJ6xLw2IdkQzKNBQtkyj+GiI3bGAAAgAElEQVS25oby5lZd7FrXiBsgLvgQqhmP5EGlmWsghFKGFEkpvsGIjOR6BvO/cxmFnRYYvqV7y5JzqeCyYox6gg0VermxzK9dJeNCyEWQwrTPQNAGIjknCum8A0kTBC0lpGmmTFVYJtDUtaThhqFNMSxaCbr8lCbkYAFz/VYztkr5SPYO10cFHcdbn0MhYuRw1gQLwI3CzwiS7rowxkao1JrdFYLfz4GdvN3JLwl7S5qYM5j1lvR+FeS5WdyAkrq0zPWj4VawfhCUEQQGOWvWB2tHcOdxGbISexLGdIaau6oAN3ivBz0evJfgbSbQU6uEAXjgLgJAV9DDPRKJFIGoGm5UcJsym3rlw7VcMV7pGhWi3hIy06EhKtHwblhTEpCxILPczatY0/F7dJOp/AgAVUVASEA4Nc3TIfP2MCOrkpc14qVBK3zHhJeJwE1whDtgeNSdHBUseSpVaCd85gFdBp7iY0KQgLnXIqdHs9RkYZbxmQ5SFpZwf1DxAEqBTiIbcyWGEjcleOIzLG8LiexhLmIIvgYGYP1D7iCQQt2E4BSqNYJu32kkmG2WxpCZWRVLo9acszXmaxJSrtDUHwC423NBYnFNaHmyzPpoVqwM9PAdKU1FrNruOswxMFlQjCW+Q6I+cEOwThA5hH0M0DM0PCYffeghfof73zn3jjz97NPy0IMP0erT0dkpP/zHH8jGzRtl65atNDK98fphOXHimHzq049Kd2enXL3WL73dvfL0M7+U6wMD8tjjj8vQ4BCjwGbNniUrli2T/QcPyC+ffVo+97tfZFT0qdNn5O23j9JKM3fuPFpuvvOd7zB6a9mypZyXSxcvE4CBcwTLyelzZ2mF+t3Pf4GgpwWRSz/9qSxfukS2h0gmViafniR4QVv6rw3I3IWLyA0CqGtva5NjR4/IvTt2yNKli0NyReQfayGBeHB4SHbu2k1AdRe4Tt09tGSB19TTO4tEbC75pmZ59pe/ouUKYBCGEIShHzp4SM6cOSP33LeDuXY6O9rlq//p7+Tzn/8ciceo+rDv1VdpAdq6datMjU+wTYiaw3rZ//pBEp4Rst8c0ijAonvtaj/rfR45ekS23HY7OUcEzA3T8uSPfiif+dQnWQNUc+kF78rp3d+cZhbHsVEZuDEsw6MIZ7tKd1ZrW4u0tbXKmlWrubi4oGGCw6IOESroKEhfbx49Lu9duiIdvX0y1dTGZ/RfuSQ9Ha2ybMEcWb1skcyd3cMcPgwfRTptPCvUOfHcHnUPqKshZWm2lZybYjNBHSvQVkkpi+zJ+Qv+yvzEUc1zmEH+RetGrL8UFDz4UkkImI2t9pSX56xRC4+efnG60qRZ+Lf5eq0Mhp02qaQJ6/PQTu1XHt7prUQR0BSds/GoErRe4PrrvP/fK/Mqixo2oXFmVJ/VqpfyhGvXKXcbc+TGlh+pe8/3iZYyl0Mm5cdRARvBQVRv1g7Go2mahcBZUkCbgJZX5mV/rT++LfbZZODUqMIueA2uynrlSi7GKbYhpLY38J0URO1TrE31gIpavapDtbNIM0corzd/GTAIENcOH6r3fUmVlGXdE3vZR2ryRiVkAqCEytBQskxsJsJstK3t7SFZUUCrREYpf5HLZBMHxiw/Opb6MVPgwb05w6b36yGuzUy5OutPwb/ztauyV1S4fOuB37jG6rhT/b4yOeEtJCB2Ilt1KmkQOh/WubkF9Dl6jLB3NoaCyICKdoo23kjaF7VZ0m3NJ46ZjrBRHdIcOPAU9rS2Q3VDyQdFzUGVqtaHcHhzg+vHEQAOPBBEF8HCMjw8QovEkaNvy7UbI7Ljvvt5KDhx8oScPHGSCh9WnoFr10hwfuWVV2Tjpk3MVwPr4rVr/ZRHK1eskPnz5snpM2ekt6dHnv3lL2XJokVyz7330HK0b98+WjjAeQFX5le/elbuvfej0j8wIMfeBncHVpKHqMBBlEZo9sKFC2XB/Ply6tRpOXr0KF1EuB99eOfCe3JjcFA2rFsnC+fPl9amJnn65z+TpUuWEMQgCSJdXI0N0n/tKgnW+PvsOxfkuedfSM85f56AY/OmjeTqGD8ObUA74dqDe2z92rWy5P9n7s2fNTuO68B6+9b7vm9oEAsBEDBBEpBoWSTldZaIccz8ZNkTjvllYuz/YvwXjGM8GtsxER5JHi+yLG+ybEsWSYs0AYoQiIXY0d3oBb0v773ut783cU7mqcqqe7+vGwRl6yEQ/d633Fu3KivzVObJzEOH6WUBr+nAoYPpi09/kVEfcJLeefe9ND4xkR47+1haerBMkIfMtwMHD6ZjJ44zDIX7v/Hmm5yHmVmr+YM5hofsS88+S0fL8v0HaenBIou2fnjuY3pxnvzCF0jm3kCbitU1zg+A9I2bN9LR48fTxNRUQocJXB8g6uUX/1TatdM8S5QrSM7FH/76lv0BpYK+HFs85V67eo0PePzYMQo7JldNLyn0zieBPGFjnPvkcrpw+VpKEzPpk6s3WIhodXkpbZuZSEf37UpnCHq2sZUFwM4miKXI5GJJeeVLm3SyJ0jmH5jCqhX4AKJhW322QI0i9m4YslqLdtazNmPGRf25YWc+D+ng9O9cEbqY4cYPRMWclusdinn97OjQqdJjzuumTPDs0cWMOHomCvqTSfnSmDmDtjK2ApENl6k8X6miyu9JyzmQKB61YvLMUPiY5QVpSLFR6ba/48E3SPKWp2ww6KlO0eCAuLs2hgfk31JasLAB5wqBu0CKNQNQNfTuECHN7KGOR80Bi6DHpqeMPxqWCpCL80LPSwmhVORqhXNC8bh47daA6d4ZVPSI5yBQE0FPFr/gUVMIQfKh0gTVRmrWbRjoab0g7PUl72YfUZtrXP9A+VkDWNbnZ9V3NphoQM/EFKrgFsDDEx54brxc/x6290o4T+PF2hfHhXuA/DIq0ZA9pGEv4mbm+ROIqsOxdv3+Hlxq7lnLfNcb2s63Godq1lr5i/KSDzLs+zaeVZCfmWyavGGkjcM8yjFrcmvTeHH0alJfy6NrI9D3mmXM4XMD+1ZhHz8Kq0nlCNiYj1oUAQ9lmrso7z27oYOe8Lq8r3kMoZgm7gp+En5gFOGVQBXmV159Nb397gdp+07wS+bS/fuL6eixY+nJJ55kkUDwa1BBGBnO+D708ZJnGyEz+fChQ2lu21z64as/TMdPHCeHZveunQzXwBjDs/LSS19Le/fsZeo3AAF6WYJ3CD4LjDpS2g8fPsL7vf7j1wkUcNgFQfjY0WPphRdeSAuLCww5wdDDNqNt1C9961sMF//Bd76dzpw+lZ575hmCHqwTUs5pq8+fS2/95O00v4giiwfS6uoanxEp+9u370gvvPA8Q0wgYaNmEBKbEKYCMIFz5MnHv5Ce/9JztG2oabR337709FNfTGvrGxzn+x9+mK7fuEmZwP3giTl06DDn4tyF8wQqoNOooOvuPbtZ4w8p78ADZx97LD3x+BfS+Y8+SufPnUs7d+9O9xbn6VUEkDp5/GTaWl8jQLx79w6BKagZsHs48GCOFxYWyVGaGhtNJ44fT4cOHWQbDoLyC6/8KncTBrg1CtCDrqTOxt/c8oZnK7mwjwaK+juZqJdG0vVbdykoD9a20tXbd9PC4v00NzOd5ibH0/PPPJGOHtiT5qYR/x21FEHUyQAgWF+tqwkzVALFhveLm9lO40UpxdNx2dx1efL4uoRerRbiRhxkGLpehuGgR9fpGsXBnp7qBKfjpjvZVSlUhlRFCoHa4fWJRjCe3tgMTgYsGzL3nEnBeFisUpC591mtpnBtzXecqzx2T1fVtzSWTtaHx9A1bmLnkG7fKsf2dJuNe25fUXvLNE/mPaQWNGXqoEdmQwa/C3oUxyojycXyfd7iyX6wl6QGQuV5je1g3ytEYo1H3g9s/HJStrG06xnnahjoqdbX/4jXwu9tfZryXIWXFWekGKXaQ9POR3yGzlrKjeN9xuLzWFjRgG31nOLysMXHJsPnMtLy9LAq/NSM2UB6qqzfmCrz9oGeIhcljV1jJ+jpKZAX1yTyvOy+dQFCe4YuB03MlSjX+GQksufrhYkYJHct6IljbPdm/pueRgsHapzqcp/3jpfFoB6I46CHyKSH+sEPctqH9tEmm9D3kTzY5NPozsFDJr6VbIDBGc/2sthdJRvmMbSRRw+QiPet/GnM0KkgyALwqN0POKuXr1xL5z65SG8LiuzBswJAAm8HwjpK10bWFkAMAAlCMSvLS+nAvv20jSD6IhQG7xE4P/fu3eF8wUODSsOYA5CO8TmEmw4fOsI6M9Dte/bspUdzY20jXb1+NX1y4RNGWgBGwCsCoRh64s2330xzO3Zw9ZBRdezIkTQ9OZHm79zhgXL3jp25Jxj2Buz3ytpK+vTaNVZjPnbiWLp3d54Hczgk4PECXwl1bUCjWFlCktODdPnS5bQED8rIaDp08AA9WfBuoQjj9PQsx2sRo9V09dq1dOPmrXTn7l2vED1LLw/Sz+GRwVyjmwOe/9ad2+QOr6xYh/q1lVVmjh0/cjTdX7yfPrlwIe3esystryxzX+3Zuycd3H8wbayvpiuXrqaNzTVGn6y7/BazyzDX8NqhTM7C3bssAglqDuSSNvTCD3+t8jOMTUxTnuAmVvMwTBQ7qKOxphOcYqVaoJb5+8vp/Y/Op9vzi+nW/H3GJoEMjx08kH7x6y+nQ/t3pRm0p0CIDA3JNrfIntfJIXslPO7LTeRFxeLmlfDmooYU/QJ2aoUQ3aP2+wZ4CAM8C9EzEpVE2V2PBnoiAIkKL+5S63ZvjPr2Xq1bX4BD4Sz8jUUWAJVizKd3KiC7Kuejp+u26WU7veWfBvREo4XrROBTKeoG9EhZxnlos7ZsrBhgyZzQc2g8bagsvq/7l2Z1BszyPfOZ3toWgNwbuUOq7VGv1WDQE6/dhrckcy1IzmMkr6CbKVNkvmSN2dwh+8X5LGF5CljrnvptrcuHG/qCv1cOERH4mB8sAphSHLQ8k323NR7GqalDzu06dQyOppn8je6ziODe7jZ6eghiUDh1g4VPcX9ySPDAyPhYX2cBNRnNRwE9hTNYWpMUuShF96IeimvRJhTweUHODmtX9lL9vHzd+8jVMl0+F+evDYVGnRKb8LbASECkBdMAHDiEMiTuFKNYjDN7b7hWTahqyzMgU6mFhOvX+6EkcZQxmS5pi6gWPeglBYJAZwAcWhMVxWnyB/noymeBaR3g7Yc5gjkPMeNf9JcaGYUhtXR9hABVDoM1b/zGWKEVNBqdnTVPvDfAhKZBlATfgfcEIAKJJ0jBBpDBPIIAjrIwuDcAAEAU4O4UwjrLS2lsbCItryylmelZGnY2Cl1bTdNT0znqsrG+SQCDkjFoPIrDMHaucV4SS8bg+kxCGh1lbSCU+oDHyaL6VoOHfjTXOexPhRR3ek/WQUKxJBq5/jwoY/ZgzGw4OV5+yBgdZesKhMNQS+f2vXkCDnwfXiKAFwga+DqIiOB/FDGmTVtHyGo1TWMutrbSttltaQVZ5BNWnsX4fEZ9gZd3ahxhyVVLxkjWYgO4Aq/BawbyO4DhBLvTlzD6yKXX/r8tbQiEnTZMd3gWi9WBid1kEXPjQ4by/IAuq+sb6dqN2+mj85+kD89fZMnoixcvpV/8+s+ns6dPpP17d6XxUUTF1ixzywmUYPdHsKHf46boO9nUnh4jXXY/18NJyG7uoi7i9/pOq6bE+zknUen0/W4bravoDPQwwNM1JsEQiNeDD+U0ag8pYpEj+MugJFTFo9L3TKE4PhlFKUEqK9YTKKo6Aps+QJiNW1OYLF5TSrDE7xvF5CnWUSHpd3GUWkUfFXcf6MmnT59hKnF6lco6RNBT5qXL3oACa8NbESh1lbxdrZUpy6jC63W1cc4rqwOXEgIafz/I6Acf+GzfPFVGcUARTiiMaKE1xlqeu3Kh5xwmG60MZcPWhLc6e4eRn9rwR9DD5rEOeqBDyNtaW+MemZlDg0MhK6/LVcpjd7dpA0iL8fWWmA36imuL51MvvOp7Obzl+zwTsgPxXiAyhLoFmNq11zxm7kyLamky+/kzcVztPmOtmjHwLEfTuB8y8ZnivVL7Cq+74xejft70ul89oKfcZxDoGfMsw3o5BFatiGQA6a5/4+v5myDuh4a98Rn7mpDqfR1ksH5qUaB5Bz9lGkYXISknz8NTogaX+Lw4lrieGVwAH6TyewVwGPSJibS8/IBeIGRrYV5xTXiN8KO2ENTv6wBLlpxifRZNtnBtvKYx4pr4H9cEt+ju/L1cOmByfNLG4NlPhZqCa6HzOooeojP5Rkqjlv2kyAGejSUfmMZv98UP7qvmnvhbEYdI+MfvCG9BdwAI4QeADxEdeMbw7HgdoG9y0u6vYqJmG7AZNsnloZcXSVJIShgbSw+W7hM0tof/Xdt3MJymljI48EzPznCNcE/8mzY8IcXXkDrr8h/9I+P0OIEPoAcfxgJTgczM8IFxQwxAmy6CHvBzQMy8/Om19Ec/fjO9/9G5tGf/AbruXnzhhbRn98702KkTafu2uYTTCIslKQTjxatMgE1RMRMmG27z4lgqafmJG0Kvltdq41UDmUGn5FqzCQjWymewpyd+Pm7j9nQRn4InDPf4IFW8VUgkazqZWRtU3h5sHLlY4ybms6L3VhUajAqkDllo7QUw+gxYNOytwi/z053XPtAUT4ER0MXPav5a0BPBFNLB9R15xujUcgNIaXJuElaN2VgR9IRwVXeNgpwp/bcKC9bPGr1AmqvsCbCBWNCiDTl6GYR+WeueWnGpeK8oZ7xGCMN0ZKkKKwz3WNZmqP5sO1d6zr6DSQSn1Z4wBqGdJMJUVvPjIcy45gA9cGVjPsGdIJEZgBanbGQ3wsW9tZVmt+3wrDSbewJ/nLiyjqmfUEC/twdbv7rIF4ihrSjb8mJG/RGfpfbKlZug75gq1rff1frXOsmGEveoZL95yk7INIIbqwCMTCzz3ljG6RbnVs9YQlmqW1VqXdXPHmWmBT2+Dn1FhTx4Fqs29x1Is47y6vyWkl7thopn1zcPWT+4MZTnXM8Ijg04ILCD5MNMTPAymguMQaExzCMiIfS0sAQEvCnWIdzaXMw4QLJDOENM4Mcg7Z9cWRXVtGKEAtH4vsJu+B2vI7tJY1CfOUROME5cGy2jcFgAqNL1RYUQeFKVctgcgAmAE4wRP6prhfvhmngPafPSxex8PoGUe8nJZlpzGwUda94xJH4YsCGgBMhCRqwfUgT8tm+fy2UlCLIYRdqiBwzgR8UcIZMAcjEblgBos4DCsYlxPq+BzOUq4UdYhpEqZB9e/NE/zKCH9S3g1lq3InVwPdsEGZUMHh4Ra6Fw1MsCgGdpdSN9culS+sm776YbN2+n8cnp9GBpKffseumrX0lnz5xOk+OoDmkbG9c3bBPStvG7N6/MnXt7QE+r8OPmMEQYd0LuO1yUrbStSLtunMq3NCYHhEFhdvdYub7iRTJkFoluDZjcPDGPRKGmEO7xSqF4HoFNnCYgNA/u32dcF5tMoQmASStgVDw2taGtPV9RCSvcJVd/KfsvW+Hk5jDxtQEcbB1sk5rtF1q3bJHiVpbiHmSs4/v4jB3cs7vMV8cJ+cENr7XiGHqMQ5yDVjm6ZOZqwfV82b0jSCxGofS54j4SF6HjAbK1+iygR6eaPvAB0NPOn56pOjU3rTj8QXrCMdpGPosEjZRmCYWHKD1bsJGNQWASq2Qpz+5CbeaRMuIhogicYNxyH60AeuDqxqkQoAffndu+M4Mepq7jJAlXd9jDtY3UvMWCoXom7e0aoOlStm9MlrVD7BxTwuh2r+I90d998iZ2vXm5LCTL69e5HvYsWY1IFu2KfQCUBtEJ8no/ghnVnLJ9tkm9Dx0t3WWyHWXeyDO2r4JcdDziIWxKq+XsnA7oKeVHtE52gDPyAudXnspsL6zKcOvfYmAxJBe082xzV65HG+c1XBA2ZXjHeSIwoirNAntn9s89Eevr5KkwY5CgBCDcSpUIJJg3yORLlfTd1Hi/QAMDIOmuezFaGnn3PsnzYkDUQjgYPxqRYj7IZfFnxRgAGNDpQIAH90LYiK1XQPiHF8rBDa7FENrMjLXjwBx4+RFLvhlhE1XoahQrhr2RbV1fW+c4eA0ALl9PiAnCWwrusrQNq76b/pezww7tBvjwAxIzusLjfVb5djmmd21ywuGwHVyxBvQ+LSwydEgvL3iAPs/yiGnf4A6KNPBwcOm1f2yVIzwEwFNUU6dGoRihVMrMhqFC/GyOjKY79x+w8+vNW7cYo5zbtoPt4JGjj79Ravrlr30tTQH0MA0Y/0t3emp6VqWWpp03sHt9ymkmKt6W5FkbdhoUPwpwe2T9XRvpaLy0EPH0EhV4e2LvVV49L3L8GQCV+3OBuQqmWDT/Xt6HCyb+Dhd4YyMj+3gbCQPNe+DgaN7qFgsiXIaMFe8M3TcXrTLVGLOC7fGixLFJwUbha8N+HeXU48LXfSmT1JNlHvOYvH6M1qzITQGfrYybHrRrVWvNdhI1L0AKqL1G9How+3DUappU8yn52yyvZyDo5sOq9/aMpafeT5wzNVeMRq9PlnG/Aj7daDWtF7hebk1qeY9VvovlxWeqa/asXR6re+QYovJQbpwjgR4LXZb1Nc6G1UQiqGDBTgtzcU8sL7OuCDJHreOy18vCCdJb4sRh6Z7KGmpDj4MARB+Y67wWAJ0psroicvl8vc5ZFwRujPRsDMHEdZccokhg/IlyoP3Xp6vw/SITzoHz/nEqv6H+fsWravfSvaOcxf1WhUq9BZCMkMYibk+UAVXLtpAmfP0lLKhyJvLw5AMmqVQFmPXprEfV1X2+0HYvteAy7tnye9eD72i/3uMYdrPfcI32IIV1kkdO7+Nvdkxga6ISBsPf8IDAWwNAZLWWwMsFx2XLQAZAlHtqNDcEFszqc7ANvg1I0J7BPeKhPdgTgEILkU2STwM+FPYdxobOAUhJYMVujsv4eDicYJwzU+Y9w7j4TPysOVYABPMBD99lBvmohcgc9NDrNDVVgTjpZlRrnkQ16fUt1mLCZ1F3kIDq8uv/1A8Nntdk3Rb9dGFLLwEg6GG8khnrGfQg1f3q7TvpnXff5akYLrgjR4+lD85dSO+89wHrL6B9xc+9/FI6c+JYmhhNaYxdqN3N7Sfhguw9BKOid8Ftbwx+jajOHoneHX4m0/jLCRjF21rDps0RQU58rRi3wUqlTxHaNco2y5/JmtdrAeXdL0+FnRyj0VFRMFxDbkN8TYsspUVBIaKPfZZqj4RNgOYkeAeocWu1UAGAHg+BzVkhObaKoCikUveonedBiqgoGfuETZuKvYVU+ba0v4Mei6DYXMYHi2Aldp2OikpjonfTO3JLbmJIozUyRXEzybaAHspwnOCwRgq1yagrrTb8m+c1tn3wm1fwnesXF7HUnSkyHWXSPh6JzJq3msemfde2LwkEwSZk2MpCuCsJ/INAD+dQB4GAUkinNOa0e4rhiTASIsIx9PTAhT0xxZO6OYus2ezDQI/NTenW3SfHUW88FPi0oEeHGbds9fdDqBYyE8o+aL9T99IYlMSHojZMAhAaGDTn8X6t8QbploYkn9Z9bTgOB2vyEgWBp4p1PfXZQE+oTSV5jaFfZmE5qBLooTAqXOmtVVzMVZdKxpa7PeuqLnxpn79P/wwDPfx8jBDEfSjdEw63tb7Rbi1gl62EXN5juNdESH4vB38Oeqjnof8hD17wErVxjP6AgM0YO8zTM4SDBTx97ItohwYCEE6UJRPgP5MvK8YK7xavB5oLqvx75rSiOwA78HBl2gUyThNCfogSjTBNHXtvfGyCQAWeI5K4PXw7Bc8YvEsTRjKm/RqxhtoAcLnYKysvo7q9cYtAhmZtKedRoUUG+orhucW3YgYn9z8YsyNp8f5iunf3Xjp29Ih56i7/+Dd8FcxRCOUBYqCdwLrcGIIeGtsIesbTrYWF9PG5c2lt1eJqp8+cSRtbo+nV115Pn167SXb3U089mb765RfS6MZq2jU3w8JDIB5xYT3DSMLKyXHDrYmVcBaBjpu86+HBNVtFxfogchlXG7h8v90U9renSw6w0INAj+2PboaSPD6xuF4eK09ZMvR2ClNYUUpQn43kZsUsSfbLp3kHrhF90ftetnUeu2dGFONfNmbHYxFOVHTCx8qrPkftSbNdv2FzNmCaw8nfQRQ3tIBN4yHxEJqNrZvFYa+XtcnKKTTtNEZZ/d2oxPqMI4GeBe9cP5Yim5FAnb0jnt0VZbX9vZ2PPuOm1+J7LWjt5R/BLVxpWy8QGKsmB0CgscW9KkAVxz0Y9MBNbZ6aPk9PH+jBc4jIDAXE7K1NZI54EIjNLb2YJ4i5VNLFM9RyeuJcyQwNAj1989nKbkeWPSRVAxPTsV25D/qBlqwufhlP+8PAlooPDJ73rgcRn0XmD4wgOJv4W95kC9G45zmUUchz55WYoUseGfRQ1q39SR8pWZXAI4eT+0T6sCd7S1GByNmTPEaeVpTRQfpl2OvtXuqTeeqUBvjY9wZnqRYvmlUFr2Wm5mvJ01O4tTDEFvZB3TvOxehoWt3YSB98+EE6sP8gPS74V8Rk7Bhytra20sTUZLq/uMieVfhbdobgGrLhHh7xEyyDzw66BpDMjsDLgyLFVjx0nERiABq2FHHACp6uzQUcHqZVrW6/hcnkAdMzCsisriwzWwtjQjgLoGfxwWLa2thKSytLaXrSavMgZIbxAfxsn92WHiwvpavXr5PfhO8iFR51fQh6yqKghL2x9csCl9Mp3U+KfQbQs5nG0v319XT100/TzRvXWYvn9OnH0tTctvSd772S3v3wHE9fmOiD+3anl198IZ0+ejhtrK+kmTmklxpnSEYA7jNuvhB3NdVmPx7qzcLRUfY5k6s27DRWQ0CPFLaeXe56gR7WDvKfz26wa8HPwCLzTwrAkKdNGyCCHikkGlb3+kSlyBMAlMSYQlQBCHAAACAASURBVBhlDmyeoges2eI+sdGoR2VWAVIHPRaKMJkZZoh1TfybjX0TSupTOIMNjrcAoXExkIjmuBVg89N2n4GKMp/XPRukonnYwqAH9ETDr3HXz2/K3UJwTZsLPbcXr2xrjmhthwPpLkiXvBaFX/mAqri21oNrylh4E9bzk7JOzx0XYOCORBmJe2gY6DEPwWDQw/VsQnwZ9Citf8NaI1jXFYOYVvfFmxKrgSzJBMVT1eoLeQbahpU2jy0BOp7Qo8SWuTYbZx7z6hPynDgk7tUldE+pEnvh4cT16je27hHI2z3ue+eMB+OroUGrbqLWCTwIDejhXnVb0Ho3TW5KKN4uXdqIlDkuOlN8QwAaymoTUuUhNbeNKDOXr+XKv8hVdvX0qA7Tda1s9u/V7teHgssmISGuY9Gd8rDKlgaPay6QWAj91PU5a7d8tozfMAH0OryY8IiYk3MzjXtmKvpdARAA/MwvLqZ/+hu/kV56+efTxUuX0oljJ1lnB9fbvn1nOnz4UPpP3/1ueub559Kt6zfS7LZtBD9oewEPD9pCXL1+je00Dhw6lG5ev8GWJNCHx48fSzt37mLICGuBOkTolo6MbXRbQE9OHLrBNwKx+ead23xtdXXF0uCxR9fX2elhxIETCii+8847rFj97LPPsL8YPDSz6FL/0Qfk9QAPIFsN3dYxc9/59nfT8VPH09zMHInjqJmEGj4ffPA+O8HjWf7fX/vV9Of+/J9nl/dTp06l3/vd/5BGLr3+TzPoYWPMhg9hC+qF1AaBntHxtDk6ziJLly6eT9vnZtOJE6fT2NRUeuW1H6ePPrmarqFY0a076ede+nJ69snH0uTWRjp0YE/atXtf7nuUDaO7WWVkeTqlXlO4ADpF/ay6ngzFfFtRfhjoiYZZikUGCBsogp5WYQ07XdlnizckbqhS+6LrcWi5VDqFWWzW0zSd4KbxkjTm7kKh9rjRB80NR+g6pAIO/mWtha4loMXXGyUelXI0wLiuCH4Kx+k6PVqLLw0FPQIPViSi4/HhczjwkTGu/605VHYKr2mR2KBj7uWo1i0Y5HZuBJIN9BiosLIBjeeUtUqKqz8q6HYNWvkaBjAHzVkcZ6XUHUBrbvR98woV263XW0NSyULlHeoLEuAuHkofCnq8T1YADh3Q454euL4xJqTpYoxIrGAGiRcmpGh49pZ4bdUcZRnvhrfU8iDK5yAwWsuHeZ7a72Ww3dBv83cdvMkjp/2itRlmjOO9WvmI8lQMs3GNRjcROih7LXLW8Ayxbg+BkIx+BXqKt776TPQQ0qPILqe54n4lk7bAnfYS8VnqveYhsPDgNSAqHsuoA1u90qd7qjkKH6ifrZbv+J0y33VJkmpfh7A8K/U7F2aQfGncKlWi+41ubhCooLAw64GNj5Fc/Hf+719JL7/08+nOnbvpqaeeTp9e+ZSdyW/cuJle+rmX07/61/8q/akXX0z79uxl0tFPfvI2e3wBLKAlBKonP/H442nP3r0sjoj2DvDMPvnEF9LhgwfpzYEXBU1H9x08kE6cOMXK0mizgQKKZx4/m1599Q/Txx9/zB5hb7z547R33x7q5O1zc+nnX3qZpGuEolBbCO+jWvPLL7/MeyJMhXv8i9/6rfSX//L/YKRqgLadu5ir889+4zfT0eNH0/Gjx9Ps3Gz6/ve/n3bt2JGuX72W/vSf/gWO4X//W38r/bX/+a8yS23P7t3pO9/+Tu3pSTCXiLU3nB5bc3Pz93l6NkbG0/L6Zrp951a6v3AvzU1Pc+K2xifT1Vt30+zOA6xuCeT3wnNPp21To2lqayN98N5P0vETp+mOYk49FVYx/jKMOSSQgT2EuY5tx9ObwFGfwmkVd9wMEfT0GYja82PfbA1A3waq71mHgiLoiYoN1+0jkEdPj8bYgjWCHi/4FE//uL4Bt0HGaDCBNioKgZf47K1iahWwxiglLmL2sA0eFUwLWkYQsQ7Ag/MVQgctaFDNA8lNNj4B5PSCHkh9qATerm87Rr1vEVvLzmJblTa86NWFI/cqPmNr5PrmtwU3uUFvjxdG8x8BDeFHW3AuAwA3KI6EBxnRdg8M2l/1vA0HPaZtnNxfcXqMn0NnJUnQFt7CkQjPQU8PQL87WcjlIbkTHYp1YKq723P8eXDdsgLiYfUByb69XtateD9bWVRYtdVPem5BLxxulPGj0IQ4PRhPe91hwDjqiBb0jOMwOWpgRoBHKevyPtTfUQJBKXWSdQG9K8UL2RKZkfSiJAvpL41b/ejaeX0Y6FFEwHRUm7lbrhZtxKC1K/s31qWudX2r2+p9W3rbtPqpl8AcLjbqezGSzmu7ZmtE3YnkHpU0cQ8Pw4Xk8qQ0Nj6RfuXv/b30jW98K/3oj15LR44cS2jQ+YPv/yD9pb/0l9KJEyfS3/17fzcdO3WS3dnREf6VH7ySjh0/lh5//PH0/nvvpR+8+mr65p/5xXT81Ml0++at9M6776TTJ0+yvQVuvr62wdDZP/gH/yD94i9+g9fE3+998H5686230y/90p9N9+4upN/+nX+bnn/+S2ltbYUNzO/euZMeP/t4OnP8pJUC2NxIyAZ77Uc/YogKLTbmtm9jVtnte7fTr/yffyf9zb/xN+hJguZA+Axhrd///e+kkfGR9MTZJ+h9+vf/7t8TRME79Qs//6fT/MK99H/9yq+kv/w//Y8cGzLO5+/dTSNX3vjnubewuZstBU68sRLrL6AHJ1gI2vraJolLyNO/dusmF2Tv7l1p28wMyU935u+nu4tLaeee/WxqN7+wkPbs2JZ2bZ9Ns9PjaXlxkSWrp6an2ctkenaWZCcWQESYhjFlK5BEF7xJl8W3PDZoXBtTF7Irbb2NKHyPAnokh60SUSyzFnKlVQ7eRqagTL3K2AbSDr9YjHBxGUfQI+OIDaHiUAp7yXhpswj0yF1dwoLiJfWDng5QULqowKaDpXwSlHFq3dRhKjJ4ZGd3B3xOtKsAmdGmqp8IqrogxnrmVKDJa4sUwxNDhpkJHYyFeXoyeOypjOuU2h4eRlGEVLR5jmxMJDF7Z18rEFlzziz9Ooa9yqMrnV8yY+/IoxllPaRTm8bPF+mT8zifEcDrfn1GIfNiWtAWwIgMYgvgBu8Iq0Q+KLylp43ZW3mdMadqQ8GUajscsLL5lqXlmpwh687a2ZBT8Iigx6bRPA42m92ClZKvrn6Ia2igvOgkhSxctxqLNBPzRbZX2xNUkmU4YMOycZB9g/tF0BPlP4eXc4p3d/ZtnZRFJqkCOQFfsvA7yK4oiyFgxhE2rUJsv/DT7gn0chvkZca0gQIiOVavwszvMyyp8K/NNLq9t6HevB7+OOap07PpewrtWUir9qjaHLd2IoLGPjn1Oty9+mjYQU3AJicDBR0VwW4HsFowzkjJ2engXjUSi+W9tIMrqw2D8O3ZWrIJY0hbB5l5JKW///f/n/T1P/ML6dy5T/h9tKm4cvkKAcCXXngh/eqv/1r6xje/SX7cF554Iv3hD3/IMBBee//999Obb7yRvv71rzNDCp9BR3UAotOnTtIrhczsT69fT9/5znfSmTOn06lTp9MimoSuLKd/9I//cfrrf/1/SR9+9GF648dvpL/yV3+ZoAM8o8uXLqVf+Lmvk9cDjs762kpauv+A10dm2de+9lWG21gjaWQz/dY/+8305//cn2NPslF0kedeSOnXfv0fpqeeeiI9++yXWAH7u9/5LosgfvzBB+m/+2//+zQzM5n+j7/9t9Mv/7VfTssPltPBQwfYlX3k0zd/ixLDMtT6n4QmY3eXTWYEKYZP+A2LG169foPfxesHDx4wQtLWVro3P58WF++nbdt3pNGxSTZFY2rb+Hjat2cP3U3I/Uds8uatm2lxAcSnCW5ulK3G4OlVQqE95uDbBrKTT7dmTDauA3giraC2f2sTRMOQt5ZzYVifNXiiHnbPemty2+dzZb4/ibh1r6W8IVBoysMfkWAWQY8UX2bRQ+BHwYKfyMQ1GQHVONG4+CyRr8Kmfq4MGyMXd39n7pRYEVBLnidPK29PynYN67PWtxYPV0pePC2GP0QA9dg4uPt5PU3Kq/VjrQ4+WHddOH6coBzQsaIzXf0lnJplxnpPm4lU1hz1bwi9eh8orI3mQp81ACJjjbBOt/HlIAMbX2dl5QFdzwcpagHy3GU7PkOPNYjy3xqkYffoyo9zHZryGBl4mRXsjMBoH7YPBfJZc9yoZfmHY4mp2J7tksFg8ArEOTQAGwjoA+ZA+27QHBjgKSA0GrkIhny3ZcNsFINyQMjAl4BgyxuzR/5QAE8ZnwXfVZhC2+/Oowr7BqBH+sMAj4EeA1KWmYnzhHSRPRfZQNwjFe8rtnvxRJI8D0wLMq9nH6eH6xrC7HHqCyDvaSuR91ngDwkkjZZaMFGf43oxLDtMv7VrHPVnVw4asrrTMHrtT0/yR6Wb3Xvd3t+6IoinZVmHyJCC1wS2AanaKBPzve99Px0/cSItL62kI0eOsG8Y7DnaURw+ciS9/vob6cyZx9LtW7fSl198MV25cpmHs33796V33303Xb16Lc3OzqTHHnuMa4bXjh8/wSbkrLE3PkaAhQamcGicOnOG30ED0j987bU0N7eNNhy0l29865usxfPBu++my5evpJ97+WXyd9DXDMWPz338cbp65XI6e/Ys+5IBA6hy9KefXmF6PZ7h3vw9vo/x/M6//Xfp8SfOpsfPfoGv//j1H7PP1oXz59JXvvLVNDExnn7n3/1O+spXXmQfr9OnT6ULFy4U0GNK3qucSvGF6rbW38IyUsYnJ9ODByvp/Y8+TMsra2kJZaKnptKxY0ezQkJ5aHiBkL6OMueqJImOrrt372EsEIIPAhPCXojlffTRR6zifOzYMU70kaPHuUiqRqmCTTQukebup7Os0BoCYSukUVDjRmgBTaXv3G36MLDUoyO923IeRfD4SLHXGyXfw9NTI5FZ5buz4tDmDsRmwAFVWAVYFMBoOSUt6IlZUH0Kp28euSFJp4meiOiB8dOuToe5+rcpa6Q0tqcebfJBRpTjyECxWDqtn+rcxBYfRoptic79oKcCpC5bzCbh2GvQQ9ucibMhRT1wE0wuzdvzqKAnymhrQKPMVso6Zp0N8cx0v2+eyMi36pPjdkyDDP4w2bH3Ar/NgWr7jJzlAaBH48jr7WXro7wobGxeBSN/quaLjaAOhRSjahXN9Wx9PtFWXgeBm+GgZ3CIOfIqO3ugJxyZxyPXcAzYPRLosd5HADtW/BReVFsj6Fl6dh30mN5R2xQ7VFhJn9Bzi+FHzmCeR5tPNLW2w+vPAvRkeQxtRNo5R62sPp39MNDT951H0Ymx1ho/n+W7JHpkO+M6Ke6jSoYD6Il7ls11ub89KpCs+jE6xaucCbKyEGpC/ZxYkVmfw3vKcMyyHgpYqigi3lMWFcAJbDELN7JS9VYan5wgwEJYChlgaDQO0AVAAxFASA3Ojn379xP0wNOCv9HAFcRpVHvGXkVdHvQxQ3d6gDrIHEjMWCdkF+JxVVEac4RnxT3wbwzRa/05nulp4gv8ADQZF2o0jVx961941AiuzXX+j4vyFEp3J/ppOMEMJ4Kx8QQX2tKDlfS9H/wgrayup7t3b6e9e/YQ9ABtAtCAgATQg7jcxOQ0Hw68nbt379EtBha2FR+yUtW4x+3bt9N7773H3wF89u0/yO+oBDgGLzQb2ksVBeWKXoLTgqBWoFohHmpk6QIuJ/AohMO/10ZtauNriv3RQU8Mb9Un1JDNxZiulZXX6UkZRC2HAyC2XEe1mjwdvC2s52Cyc98NeCfkRu6vFWKHQ9PAJWZtoCca07gmw34vXpz61EvlGzw9uoYVsivhriwjWfF0AVHM4sbRahDoseJqDRjyTLgsJ8Y4+alATzsPcf6r94g+60/rs32KoXyyZG8RJPRVbPYPP4rBj3sjKvS8Fh6a5rUaz6lk4VFAT/T0sJiaG95oVKS74PnMVRqyZ6Dmf+izsWVIpzJ5Fa6IYRV7ujg/nxf0xOtxHxsyrRY46h6EAsqPjS3jINcy5LS5F1OfHUsB9MAGkC9poEdJCrHEReHNmLeuAj1qF+QtIrT+NheQ/88HeixM1RFytwE9jXKbUguD9HaeX/9AH68mfjfuEa2TyR0K4BZdUkK0dRkCW7fQ274JF+uasShjXi96egykmsfNihJWY/Km02oXIX4sPUEeAhPfCqBI5GiBwfj8zBDz/l/xWdk6gi0mrI7P+saWgWbpCoxsdII6SfWEVHAQ10SlIXGE5dVBbzCEqMHxAT8nPhfmTPaf3/dMcrwukKZ2IngOZHSpAjTvz0aw6wX0GE9jI22uG6eHoMc9PTaZo2kUoSs8HF2aKf2H//gfSRpEpUQwo0+cOE7Ag8/DpQVFg5jdvflFghy4rObnFznpYFbjB0hMxhkDwqABdJAON79wP48F38e1NQl91UcjyGk3RlaEjfIetAlq08Gtm0W0BVPdz9av1Fv00UHPiBcEy4RuV3wKb0nItV74l8WpQgVnZb4p1t0BaG39FXdZ83N+orAKuAUItUbNqmSVEFEMsdSftQwrrQVugfBW53oPm1AuR1taIZDKe4CkslA6hqkBPZXR8vh6Af39nh6C4VCIUIo+N4vhTW0PRW/DoPAWapa38pqv2TM3WdYD6GnXuT0I1Jep61lFuer7Xhxbn2FvjUN3yOJ2FVmIz0fwgheGeHqklCn7XvVV14igR6/hsBbn3kKP4oBEj4QdbvRcnIvmAR4F+AmA6avDvlNdniEoLxBbzgn5I9R/JsSdae0DPREHyyhbLZlimMdH1HNrnWnJZkwFetyEhZpnfaAnbGKv5Kv5tXc+L+iJ1/i8oKfV330yPCj01cp2vJbJZBf02He0XuXgZQSeQlGtS8WYPkMvNit7UZbbwlsAPVYzZ3XNoiHqy8iO7c5tg1cGnhW1miBNImdHW7FL1NMB/81SzA0AGZhV2w0LBZLawkKDDnbYzHODGVuMxqDh6Bg+43X+vD8WUugh0my3MTFBzw77lrmXhu1O3PvHYoXOYWKlZgc2RceNkCKztLzE77BHGIokjo2Sj2a62pwj8CSZ7TRaDFPl0f8LnJ5shDy8pQ0rNysFDoZ0HKjN6mCgvPM//5f/Io2NT6YvfenZtGvnTsb/1LEVYSq41rBml698SvCDWBzy9nfs2Mlwl6HH4lnC3+pcy14gE/AM3WUNALjWQMBCVhh+HMiGvdZzAghqoVU6rVFokX6rrEzqamKe6Z5acbeaiItZnUw+O+iRQGABIXzyjEUyauT0kEDrJ6qS0dOvhMRf6FPOUfF3DVdIJxfbNevhupN0NGhOSvBNZVWnZWTb01PfPfM4M1+n5TdY6qepmcLpUd2USg5yW5CSql6BjWh0c1Xw4lHQc8HT07b44LPkYlw16NH3hoGeKFvV/DWTUhkAP9b3AZ6OofDrZGPk4S3dqw/YPwzs9+2pvrHb5wZzeoaBHhCSpZAFfECIVDXh/JzRg+SE8YeBHhtrw+n5Lw161BJIXtUG2wj0yAbGOa9Bjy0wjab/FF1lBfT0I08PdDENJwn90lPWfwsZtGVviCxcPD15nb1mjNpI1HvfaldJn7V1eqiDB3B6sk1qAKntc/upMsX0GoogNnMoPTOM0zPskFDGUnO2MqgkN9KBdHXvRvc3A7OMuaZelnSQe/Fw3QJ6zPaAPiJAojWi94UZvAZsxAlVJWdrL1KapqoMSvSsyCbimrDLsO20P5toXzGWE2rgAJHtxvXx2ckJhJbQfHQzTU45IHIiPq4rRweeGa0ncA9l9Nq9xtPy8lLuMYbvYMyyeXKOYL70fLHfmGwlrYB3dEf9QPzP7C0pEfWzaUGPoSc7AQH4jE5MpLt3FtLv/v5/ZH+hl176atq9a1cuUIfQFq6BMBZCVrfv3CMiY/xuK6Vdu3bTa2OuquLpwXcUc8TDrK3bxjx37lz67d/+bcbofumXfsmIVU2di0cxmNGgDVLQfQbDt1R1Auwqku7JixvR+VHFVj066EkUzFLML4IeeX90XQkohTnUOSqx8x5XvofspJjaZ4/XLuMPTyLFHJRq/Tnf/CwcWE7T2ejBY2is+KptRt+9Oq8N8fTk3lXO++F3vWFiC36t5H/tNcrzELJWOH4HvlEhMluFKeldQIwTTr5W8PRovh8F9AybixbI5K4rPevRB3oiiIl7I35W8qcxt0o5jq9PfvrBVs3p6TMwgzw9AD3mlbb/8SPQo9Nofi53+ZtxNS9blvUhnB6FfDMYbxahI0MDCMvtPMa5GwRC7Vbl2fLcNOqF65KDqvatDc8+jMMt4a3oYQ3Fl8D/c9kF6EFzSnh6zLlrPE87PJtH1oCmZRCp/IMibrITak3R5fSMsE/jzwL0xPmzSswla0u6kHqlJ3weQU/fOmgvDF8jm+U+e2F7xj00PYArk8R75KrIlsm21s9kHd3LLZMrltFgWGkd3czHGCXBuFfWrb8V5gV2U3KvSstmSxI/j95cAhMAHiqTgLHELvEcD2vmbab1LUszRzsJe17z8MAvijYS8iwBWBEQudcGbSzEUUUKOwBc3mcAQwAl3nJCIEfrgX+BGdSFAN+jc8SpHDr4Y5x4JrwPUDU1OUU5RtIUMiJHLv/4N7dy/I4byTZcG96ysuHGvscDXLt2K31y+VKanJpJjz/+WJqdKYQikJjh2ZlBNcWPP2asDwPARMDdhtQzACB7eEOb+JGLTsIGTw8QHR4SBY9Q+RE5/GBxT3oDQclNRtZNvDdugEcBPa0gF6Gu3d66b7xmI8P5z5/W0yPQgwsJqUvZDwM96lEk5QLEL5d0bWDsmbIh6OHsxPkdBAipfENRunIPuXKxWVquCAAdykIV0BPnVGMaNKeFpFwTmaUoqFhCn6NeIjPDB58P9JhmqkFPBqpw60ox/oxBT6+yDi7w1jBLqbX7ReNr5Tjum7691QdwHhU0Z9BLo1pzVPK9MLCe8NYw0NN6QJmd594DJmI0oCd6buMzRp6bsveiHP6XAD24h0Ad5cmNZwSqnxX0cEo9ZB7dHw8DPdy77ukR6DF9omzIEB707C0S/psx0wh9LtBTG0itSWky2s3eQliT1ISg2zSH8mq0OqZvL/TpoT45KIBpOOjx3PRe9WbXdS+OzyEPs8zMRBFOy6LO9wpkbT3T2KSBA3LZHPzjX3FnwPnE1tM+F9jBNfE7PguAAZqJbA/BFNtSoKgqStYY6AHwwBxPTiK13cKv8hzB+8ZeWKjH4/XjcB28v7G+Skyg6A51PvuFmXcKgExUDoxL3ixcC88B54r6bUnn4l/cD/jD+D2jfAbIODk+46Np5KNX/uGWkBZLunuhL9toZfLxGwUIp9qx0fTeex+lV/7wh+n5F76cnnjicaNTjY0xzx//sthgGiHDGtwcPSjKV6PENAZuRrmse0e5johgt8W4JDw+4AUdPnyYWQW1AS8plcOEWIpERjWizHh67EhjT9GrKPRRGcXvChDoPm16NOpxsFxA6CIsQwTXdBZib7ImpVWuVz83XkfdJLkWCSzRwdbdvNkg59TqOmU8GtPKEDSu2NrAoUmipdT29eCye5a4dFQ6KHeewZmPKQK7QaAHYTJ6WUIYQ3PT5+mxGhjltKvNzvRgr++ja2VlEpR28aI0tUfY2qSEt/Qs5kQLxHfnRETD23p6SnSwYYGFue9bn6z8A/O6lcc+kNQHaOO6RiAb90sESvG6LeiJMtoCWgb5w9pJLvN6MwJW2uHkveYp65IR3AMp11KK7d7j355xpPBW6aruPaBCuxsDScM5PfFZOuMOA4j6qTWQg+Ra+6SVxawTegqL9t1HVa9jrS8DUh7yDTIFg2BGdIOZMghf2NnRDsH8qfoYWgYXPm/rUELUHDf3ZQ/ogbL3Vj4Co3ou/KvQS/RYdmxCJyOstCvqayOC2j9Rx/fJdJ+96FufdiztmrbyT9nIF6rBvRl4e03fi56KrOd9D9ja2X7ANEYPSSw7kve9c1uiBzq/52Ma88xZC3XVLqlB+9pKKW2ldTQQdZu0tV5HI8gLGptISw+WGNFh3SA4UrzNCZ5ThGOCrIABCp/Isq3A6ZHHR3wjDF8HHIxTuiCPx5uREuy4t51zp159F//Iem9xUkFS2lBxQvU0cnAB5TI+kUZ4YkLH1pH0n199he7DLzz+WNqzZzcNLVDWnTt3CHqA/HBjZHgphgcvz549e3P8DiToPvBCQR0dz0gPYAqeHvCCwAeaAGLLWRi1kRikbPsUehTuaED7QE9M+R4EePqER54eG68BSQk7TnAkkIcK03kTuKDLHajFjQq+3dC4LtZHqYsEqyRzydtjT6bvdTdMmct6flVcraMi/JFU4AybuGeD51N2+T7n2xsZ4lWBgKgI9OmO0WaMu864ynLUZG+Z8vnpQQ9dwRlQdIvVDQM9xUCaEfhpQE+cj0cBPe1cDTPMkoU+o/x5QM+gvZnlXoeWpk5Plg5mKjUZdW57o6Ij6AGp073TUTqzB9JlC/uC93dDw+SM0E8v643mgNMSmcua2j4eBihb/dIn2+01WBvHPtjhDLpPJRvTQXpIriEeXKusNg+dBc+H6vSI07O5VUCPwlsAPUU/GujBOKGTNtyTb0DGxt7v6bGU9fy8TVjQQvEIF3dnvOj04FXyuW89PXE9BHr6dMujANaHre/DwGzhXpWcpqzTpFNIXi+yLhnh+NTdPsyJ4RnVRwKYMAdC1JUC+JaPUs+Z9sDoqBX+jfI8COxkuaUaM2AL8jBCWqMoCoqw2Noau6sDqAAI79i+g94Vhpe9IC2I8vAbouDh4uICQ2+Q0fUNlL5ZStNT02lqCmnx4KWmtLaymlaZsj6S5mbnCGKUgs+QtfddLF4peHRW09zcLLGHZIqySXyzUTg9tnhQNKUNBYjMeQFIZkb563H2+Fhf30zf/d730uL9pXT27BmWpgboAekYoAd5+AhlIYyFi/mQ7AAAIABJREFUz8gIA43DW4NQFoDQ9PRkNfESMiqz8UkraDgxwRjdlStXcvHC7dstnz9+Xko6AoG4oNGT0yqqVsG3g2JNgyGnrKjMWnA1CPTgO8g86QM9DDG60lMoC9dlTDbwhPpADxSLKSPU3RCpGFU8SzsEPX+dsl4c5sOMVkdxm5Yrm6eHW1CuF04UnjorZRqfJQLQXqOS03O7yqLX05PDWCULjUrlETw9Fsf2zR6OoXkOh3h6yqTY3Ibm9hnkWegpNNT1U3WU3SiPg4xs3wm5BeGdzRZCk+26flbQ090zA+GC6ZoBgIfeTZepKAd8FjTa8jCNwvAAPS1bVVy6IudWLkAK3wxeTUAvoCeESXqypNp1KQbZ3mkPcXFe9DzR4FbrSTEph6IW+OV9VG2jhjjiN+ThKByyNG/K3tK4DPSYHlL2lnlR4Y3zdj8B9JR58xo+7unJc0sD3vX0wPhZeQc3xE0ldwNNpQdga8jte+H7ek7/NxKZW/02aI00B/nzQ9a7le+4twbtswJ6dNiNC2esJ8oEQYzRPKJ8ISnDvH/FYyV7krktIVxSdJJlMelxahnzfbBl9ZJKaynnEUUPdQ9viQdAd0laJMLsCmw/EphQlHBhYTE9/cUvpvm7dxlpQMbV4n2L+CCkheLDiAIBnKD56Py9e+nixYvM6j569EiaQJ+tzQ0WTkTPMDg7QGvB/YAzAJYwbyg2iH9R4gb8IzVBxTNt2zab7t2bJyEaxGg86xK4PiIyl9OwnQTMIAT3Gz0vBnrQne7K5avprXfeSUvLq+n06ZPp5IkTTElDqjpcWqiMiDo9aDFx8+ZteoCk3Pfu3edFjqycdp9C5yKNWGxRfWdu3LhBYjRA05HDB0vFYY9ZRvdgC3z0TA8zAi1yL8JS+C/atO1nB107gh4S3KJipO4v/BO916J8xVkVnoscDYwx/o0TrZQrgR6NiykMedzynFcp62aYHwZ42o2ZLYmf8qr0zDbVPS+3DFuTrRDG3iqkSgmGQmyt8hlUnDA2TpRBfxjo0dyygpEXJ4xGjdd5FNDjxQkFemiQYs2SRwQ9LeCJfxOUZ49a4TFEeWsVt8lyXV8mznsLPqNxiIa7Xau+PV3GEcKgPcCH8+td1iNI4Pc9vCWFjzkch9ehzXqpqmN78UU3HtHTE42o6RzCpbI9erK3olHqmwO93/KoJDcxxC5dUq2LN/J0RWGGq8cYi+ejOeoDwwZ6OHM56408qhy6NWIsnhpGFzqclZ8d9CCEZZGuWKPMSMN9nh7qmiGgxxPue4sTcpjI/urxnpW57OqnAiO63v9ISu+T/b75H6THHwZyemWhI9/FCx7brNjeMO91PFsrE1WOHOkjWy/PnusJf5dMxVoPFBm33A7YlVg7R8/Qym7UIZhvYIF1OkhsPRDCQuuKBw/up9OnzrDJ6cT0ZFpZWqbnDiVnAGzg2T956hQ7Mog3hEdGT6w33ngjHTp4MD351JOUVUSBkL39ox/+YXriiSfS0aNHuYSq1YM98dZbb7FZ6rPPPptWV1bYqX3b9u3M9n722S+mjz76mGPatWsnW1xcu/qppaxnkENfRokd9oEeCBEYKD989Ufp5p07afuOnenokcNcMCA9eHDwgKdPn2bFRvx9994CSUdGotrMnB48QOT0SAC1eUGAVs0eLAKAE9rHA809duYUwZUAEZWfF+MTD6YVaEzkIE6PFjUq+fh9a0Ex2JXdAqBoBORmt+eqw1uxOKGAWh6nx1r7PD3x5BJBD35fx2YIJ3h4e6xUvKUWSqDNgxHDNTVfJYKfVhEMA4/lvdL2oTLOnEhTf7Gemj4TeUtxDeJ40CDR7tMNgbSeHgPwIix/Nk9PBj1sDVDaUERZHQR6qjYUfwygpzVyOkVXcusKcdh6MZzS8zkBwxbkxb1SAdEBYYnW2Ch7ZRCnx0CPhbfivdz28jXxEB4F9AjkqDCe/m4zfvpATx+RWc8zDGz0GdNoONrf8xy5p6c1sBHgZN1iWKbDx4j31u4umVZeQyVyetwDtrGxxuJydjCr6/S0Ket9nB4fzlDQM8zTw2fu6bJudkK6qS5NgjXry94q81kKFvatSR9QHKbrBun5KOPxYND1Zg4GPTa+4unj3xWZ33VXkzgSi/jkewdOT/s8knMAFnl6ZHNkOyPo6cwHPYNjaZlEYavpg7o5P37jjbS2usaWFthb/+l7f5AOHjiQFu4vWq2g6Zk0OT6RXnj++ZxxpUyxxYWF9Prrf5QOHDiQnnnmGeekbjDb6vd+93fTn3r+BbaswL0A0uDVwQ8SpeDtee655+g9+t73vkePEKJC3/rWNwmKPrl4IZ08eTIdO3os/eTtt+s2FBR0r8jMB63SfEdYnBDGf3VjI333O3+QFh48SF9+8StkSKN3BuYZbiYAHbif0G4C5a5xGXhoYHCXlpbTwYOHcsp62y1dAm4byFxvCG1JSQBYwZt08sSxXOW5hM5KKf1WGff9nVGz+isNqLljyt9ofdHwRuXXGoismEKdnhb08DMAI4Qolt4tRRrDW3hdaFzhrXh9AaAMGhpvCa++Wc+NaiKwt1lWgP08qUHP1hqzOB/l99JtOn6eQAQzGuupNDH++IxSWHkdm/BW3JhtRebPA3okj9HT0859L+hxN32Wl1CRWbI8yNNTxcD8Znq+yE1o51+n6A4YeojL/mcNeqLS7zcqXhdpQHgrgp54COHrTZ0eyLE8Pe186LAhRwnCWzlUyTkxjwXlI4daao8u53uAoFcy9wiAbxDwrAxpG94S/8jdGRqrK0Rz2DRZbnHO5cWxflp+oMXnA6dn3EEPyodE0AOvTyaZNsUJlb3V4fQMIzJ7G4oMPnr2u6JirdwoStCrf319FN6qvtsUX43f7wPsLagZ9Pcg3aeCl4PqUNn3/ODrHs1Wz/FvB57F06NeYV6qQBW6bTIHcnrkNmoPLpZkUX9Pew3/Dvf0YB+NE/SY12WDIOXd995L9xbm07PPPcessX/9b/4NnR9rG+sMM+3Yti3Nzsyko0eOpt17dnMasH+X7i+mGzeup0uXLjOM9fRTT6XR8dF0+dJlcvVeffWV9PJLL6ejx46yiCJlNI2wZyfu+/Zbb6fdu3fTg/TqK6+kM2fOpDfffDN961vfYEPza9eupn1796W5uZn00YcfluKEthZWtCqzxOndgF/HCGqWvTWaFh88SO+89366e3c+HfOGYSC8HTx4MKeKYdIOHDhI7wzq7SB+h1geKjIjbqf2En3hLQkjOD3w6ihFTfE6XAvuKxQqhFcJesImoib+tQuNMWWXYKj10XoW+gTa2joY/6hPkfcBA31uGKfHTnBehdUVnLhH485MfxjokWHO43LGO71aQZnDyyYkb27NcbopKez8bJfzEw1Ye/qM8zTY0PqJsQ/QeD0LkMsMBFlBP2uAAlHEmDjjJabNh0V34Rj/rnk9GfSEsKG5kks9Hq3Xw8JbWu+KoJmVrJSGFbRDLR8Baa5qCDUhPID3CsFwcHirBT1x3hV/75t7z/6v5HOQoa2///k9PX3GqFXmtfyYrukbH+XWPT2fF/T4hiXLTGsTPT0xlmDApxQn1NoPAz2DnjuCE8kaZSIArGhQq7kJ7s+swwLoiWtngL6rsbLu4XMXvRjD/NbofStNQK+zmvtqDm/higA9ZJs1e9fmCR4U1Uv62WRvZTgQ940/mozwME6PShDUuqgE+PJ6+vO0FAGtj/59GADqtwV2QJanTOCyrG/x9LfhLR6rPRogYrO81kXOLHNLYyeQ7QlvkQzOaG0koAdukNfpiTIpKRJXLur+ImHW7Z2RF1SCnrKyMnCIXL58Kb3/wYcEHTt27UyXLl82j8zoaJqdnUs3b1xnfaH79xfTk08+ScBzaP+BdP78+XTp0kV6guCtQWcHpJy/9tpraXpiMl2+ciU99dSTHMLxE8fT9rnt6dbdW+mV77+SvvzVL6eLFz5Jn179NJ06eSp9+OGH6fSZ0+ncRx+nr33ta/QEzS/eY8cIkKSvXL5U994i9HKGMzeHx8DRUR2/w/ADXODn2o2b6Uc/eo1AZveuPenYkSNEWwAjd+fvpQMHD6bFhQcEJjglz88vMJsLYS58bmZ21vRRsppAqh8gXo5OtApHCX3ib4TL3nr33fTs8y+kHdvmrBv2KLI4rFAZlCn+Rrv67NHwWCBMq8i9Ucijgo6IV8IKwRIYkeLQd/R5KVWFo3R6hPHGZyyN31L9mHLH/yyOrZNBxT3iZ7xmkqecq7qkUv4zObMJvZWTq4+S1Tdt7TROxuWdREvSW1PubDCQsWuW9x0W94RI4tx0VbNIfOaFwg/nDtlnbvgUplNgEO/hNZQskIKwOUP/lxK/LmuI69LNVd9erSoA9PVeDqcUMj9BY25p3IYSjAMFEEbDJrIhj8dGTkabjSwHkKFsQQtAygrMR4gu661sDgLa1UOFTKR2rgfxSMwgdzPh+hV6e9W6NUscYwaVjQfE9hNCLBZm0d7g/Zynxe/iffS48Z+cap3/LvLSBwQj6OBchiJo/JsApKS6a414bw/56oAQ91IfAOiTa36n740eYmhcax4uB3Cs+LkwJ53LV7236ne1zjE9md3pWRBuLG2sruSQoZpm8lk7XqSAsJDJ64dHrmsg4EePjc1ZT+hc2XTB60ROUAN6atnvetvz+20CALZmT7KLZqYAibJSRW+UxIJqfdr+bgHI+qatKBTGUMrc9EByNynLwMoPSfZ3CevG3mnaky3oQYf1qqdZWPqW7xRlWaUGoqQQRKlOX58nLjeWNbpECwxX1yw7C+0mkNZe7HdKSytLdIJgDLBfiAgRcKMn1toaZXtqapqk40izsQm0Wm/meUU27QY59vjXwLs/BSMyxgksP85RtoU00JNRKJQfMn4AfMgLKadTgB2kpakY0HsffETvDVAe0NwTZ79AlEYhY22YsbS8tMow1tjEOB9yaWklXb9xg3E7hL9YPdJPC8q7V56+BC2egASIVlbW0iuv/zidu3AxnTp5PL344otp28yMAQnUD0BH1jFjaqPLq0jAnDAYhmaz5dNUeL09YaqtQwREcVql5CU08XMgWBXQYwCNCtXp9QTlTtAsmxQVngBSvJGcdzYW6KFSx/PAM+LARUBRALEyPA56VPPAwKB1S+ZGYMVhtIArP32GNq6HPmlZHt2aKlFZtCAsz6/PuZSxMsz6wFIcj0CPlIRAT5Sb8p7KL7TxdPf8yLPg7maFArTZCAxD+nRRYgZ0DCva7yb/TvRM1vA1jhugx9bHwJAAsgyxGbayBq3xbmWuMm1DQM+w+WzJ9a0xbQFTfr9ptCqlXOSi23w2K3XISwN6RPBqQY+NvcgX3tfhIBIxpR/a8fPzLmcZgPriSnFrLSLoiXM/yED27RHNwyDQE/dFa3Dsu8XodT7bV7Ax6/sgOM0kiKweQQ+fOY2kibGRtLFqRWCz3uJhy9N/qgNVODy4l1jAR95MXsOTt4r8DwY98Rlp8ns8PTbPdYFTPeIg0MO5ZIVfu2C7FyMgijLL8TuHM77e1S39SRg16VxJQXYlkykvXEhqgxlie+6ifbNN6gldxho9Ooz/NKAnEvbb52z3UKX32YjWD6w66HKCLZIincbQpwogjiQSn1GaRfsKgId7FhEIz0pGlhepHKGUCfck67I56PHDbXE+dAvUZtnIwNI9oh3QQ+JHAD3KdvAsKsbPUaVxZTm9/c57BC1IUbt+7Vrat2cvPTjHjh1PO3fvZjlzbAI8FB4WMT6gOLibduzcydgd4nGotxM9IxEsRBeeHthkZCS99cGH6R/9k99gzPmX/8ovp8cfO5NP+6htgM+vLC+xYiQmMoewHPTERWwNeR+wMWBQMhj6gFK1eYPLMS8oq1KWipP4vPeyt7T1UFQQf49S4NU919zu4i8ZgDPQU4V/wgavlIKDHhV4Agg1I+EeBwdBsUZGVOjZWPTxMHR6D8+s+REIFCATEMsKxAcZiakxm6DPqHAsVRsSOx0pjFgD1piJWIxJFe7qhFNCsa7s6XHlpFOpuaAcrfaDnrRVgI3WQqBHRcNitdMcdnF3UJRLzcMwEKTCb63Cag1n14B3w0zxfnE+K5nqAT0yLn3guFKsUH4DQA/HS11U1kugR3KYQ/Ah5TaOOc6BQE9l9NyIGnWxdKjmnqjI/XalnzXoGWRUslGMXoAYvugJZWXZ2qpTnus5MCOVAYo/E/LeQDHY7AE9mKIuo6n0lQKXTdfkeiuE61ECeWlt/kroPM9njxcwgp447yUUNSS71D09ld5yUlK7fnbw6NbcKnPJu1fh16jTah3TgPuKQ1c8PeXgAW1VMqMRjn8U0KO9Hz09Cm39NKCnr1fZIBtW28vaMxzBE8YT9yG9SdhT7hSHW0aHKEZlPAsNEzABGySZ8ENm3u/YlTxM2l4sNrr0TewDbtkB5MksHEb09LCQVQ/osS7SFh/EQwH0PFhaZuo4igaCnHz39p106dIlkpQRUwPImZ6Z4/vjk/C24NQ7Sqb1rt27WaAQRYjwA68Mq6Yy9c0Y4ZEHw4JG3lSQEzY6li5du55+87f+Zfrkwrn0F//CX0hf++rX2PAUoQo6U0dSWmaxo0n23mDVXZ5ANPs2RVGQB/2dN5FPdp8hbg1UNk5eWwd/WylusM8NEXNbeVw9ujRtHJtphB43q1gsrkEMsVFBs1lbXRukN5SxhYKFm2TRw5sG12L09KDQFDcBXU6tSu4TtuA4pdvRToX51fh7kUbjGJk2y/NPo+Ru8uj5kPevHY2po+C1UaZxBJq5mq/zVXg6CSdo31Qk0tsEZm+OyPVcQ++5FePvVJgeCjRPj3nK6vAW5qOEtiQzYMi5GW1S1h048dp1lWw9fwSM8bU8va5E+uarNoBlgW3uAfK67SBagNq5RlvErzeUVQBD2SPmeQOwQdn6/LqHZ6jQAujRfoiGKoZDFd5q93I0miizkX/ywcAODHkvhn3WAqg/DtAT9UgNLLsn1zxHQzw9VSpkIwSMVMVQlMLcAD0wRGtIVy8NL3EiNydmG6brgp489hCW9SBmAItl/jP4HAB6EGNo5zuCnriulS520FXJaePpedje0Ps2zXW4vKixrkemuqf/YWvm5QGkD/Fazo5z3SRw3+PpyZmo0hpqOOqA7Y8D9PTZwfo1L7GC8DBDSaXcvqqdZy4p7I4ybMNzY92gQ6VjPADq4at4wDTbk8+YVdKRdEetuzoHLtkF1/Mj197+l7kiM7uqe3iLCN6FjwOjDIwxNe3O3bskECOcZZ6DibSyvMo0MWRWPfXUUwntJjbTaAY98PJ88MGH6VOvqrx//wGrrDwBgjBS2TdyPy5tTtwXYTD15hIXBieM0cnJ9O57H6Tbt2+SRwTPEWoF7dq5gwYMoGnlwVKanJxIk97OngyExtNTI9hhhM4SN2yVVasgCwo1loxOpQA9MC7qLaKF1yaQYNmYttIIicd2ejP+jRnDfDIVgm56y0SlIPAFEQPoAacK8wgvHcBlCW/h1KYIdK0a2lN/3AAmtNZKI76u3/mMgUCex+PCK85VfK7o4WuVlNarcHqEn1TsjncOJwGbSxDtY2fpEq5y0qyDHht3KNCpRqPmhikx+crT0w96tjZLc0Vt7lKRuX4v7zEC4cGcnhZcx/mJKevDlHt1EnbQE1P/+07FfddrSb99a9UeECTbLejhnglFLeEFqnlYNvfyGMYinZHT01F48tKw2m8wYhysrYG+w7Fmkm45UQ4ysvlg0zM5NOwPsbCtHil7pltwM+uGIZwecaL618oORn3hraGgp/EsKfRm01c6r3MOezw9ZSx1eIt7PHilM2DNPhD7ZgZI+ULdTKU8j37/KL8xVNZeq9Xbcd5CglvH29Ndd+O35PWrDtONJwIXduOPzxfOi9VGijqU8t6Zf++y/jMAPX3hrb45aW3kJnuuQW+GyIePvWrxQvtiSUb2nKr/ZA8l0OMPbVWbndOpfSlbqrWLe6Yt5uizl/V/tQ8C3zR7eriQJHUqvGVx2TwJDNmNsaoivAUANWw1TwKpdWxF8aEf/vCH6fSZx1hMCPVi4AVCttehw4fT66+/ke7cvpP27T/AawPsgIgMThBS2lBACMYY5Gh4IrBBwf+RcIibMzI2DvpSWtuwXjHf/vZ3WAX66aefTl98+ikS8/D/2soKrzPpnhV6j3rIWa2gabKicEfZ6wMBUXm2SoftPXKRRSMyZ+AyxNOD8FYLejQXbOiG06vzR6QgYpxaQMJeG+WpGun/EfTk1hp0gBnHp9XWfcpZz4j3LORWXOv1iduRunujZPRMBs1lqVpLMmSt0Y3rod8Besrpz4BNW/cln0AHgh4vBqYTQB5jCW9xeQB8+jg9TXgLXDaOXWvS4+np4/RoQ2cZ26zd6nGuhxnaYaCnMuwhXBMVRZ/c9829ZM1kZXCIYNBYGaqCdyl4eqgU3dPDvQTj3gmXltTyltNTxtStW8M1cU9PPpDwwdyDWm1Ye6YWrPXJ5OcFPRpzvV+Gc3p+eiLzYNDDJivrpvfxnDx0uqfHa3XYbFF3djk9Nqek7WcQyRIPmcNi5/i4RgI97TxHIrM+XwPTunBk3BsCXRHcxIN7azhbAx/X0xyNwTPsNyo6xV7oswXVevoBKouYH2i7nv0/WaAn2sT2d9h8K+FRElH4zE4BY0240CQbOIBcH3fwS/db+NqjCJQeT7LxTFhcxGqj2TrwGOHmyaUr7Fxpz3rNYnhLNqKqyGzRbDsNcOCh/DWyaVBz5+7de2nXrt0EJjC8RNIu8PgbIS4AnSeefDKn56INBcJZl698ypR1VGuenJkmk3snsq9Q3MjbTcBrI74JKjCfPXuWwCU2GxubmEgr6+tpbGIyvffee+nNN99Ki4v3ySlCAaPjx4+lHXNzJEeh+/skOT0buW3FsAXtOym6dHdcroMInu3GiKAHCh/hLW0wpaxbs864YFtplMIi4peTsF2RiJAMUpNtvELy07UrlOyeHqX9q2SA4roWi/XTcMco9oUoyqZvn7c9GbQnLPGS7BmswqbAU5yDGHNvDcP4WHzeAF6akGUmwCqMJUUcUtgV3lIIKxKZ3cvtIbAQRnRPD71vmfs2mMgs5SjQQxPhqacR9PA5Q6+K1rC2RiIqXtXpqWx4UNaVgQhrHImzrfz3Ad7y2s8G9GRCYkzV9vBWMSpqp2Lr3kdkHnTwwOtjkxZK1/fMoJWu3eW5yzPFZ//jAj1xrQowrRV3tZ8+h6eHxNLQXJLzQlPSD3p4Mm88DeIYUoc64M16JpUQ1iDQI3kdBHoIlIKLrCvvXU5P3iPB06PvbSCs7V7lyCscBFb02Q0eOIesQ+CuyJ60eo/jyp3oy7Ww36IXsHyvC7JK+Q33jrgnRLpRHJqfltPTt9/jPmr1LveQR4Hk1cmf8RR5RBQgZ/TABi9/JJaYnnMw49QWyVrca4WsHEFmk4lriKgC5HkvRfn1LNXg6bHTFxucdbIHRghKEBpBWIuAh4le9mBMFcaDbm6mCxc/SVc+vZqOHz+Zjp08Ydldq+sESkg1v3L1atqzd2/aNrc9La8spT077Xoy4nhIZHyh/DSuDcADMIXrwFDj/1VwfODt2dhI//53fy+dO3c+HTt+Il248EmamZlNJ06cSIcO7k+PnTqdZmen09TkRNpYA7F6M5Oadb8YepECahe6VXh9J4TW0MRrRAWt0u34vFjqhlnaGkObmchsigIN2ErNBW1Os491VkNRnmFrOZMMnh7MqcjCExNIo4cLkowzI0c33rAWtETjqQ0iT9bqKjhZRrjWxsS9sIb4LIAuuGBoHrtjx/bMJdGYWfNh1L5vHKgu7wqvxfCWUq6VUVCvhRPnAm+FyshBT0b/tps9fLiew2OsvYN5V7adG05zxQLwuPcwNkpksTdw1AzMSdnivhbftrXX6/l9PesQ0NMHaPQa8wFDj56ojFvjEWU6l78fdvHwXlaUlJPa0zMINHWUJzp0h6wNSrH78nmYqMKN5snDNTRX2lP4W7I8CKBRDgOnh0baEyLiI+d93XZZj4XgmgNBBqzRfS4lHnhrw6a2nrPSoqPP4FQhgXZNRroZlHomeFSxB+XN0VxOjqGp8ypD6XhN86q0dbWsKGMMIGJsgsYmf8fllqAUYaoADFoicx/oyevSExeMQLvVx/ZMo2ls1LIlKz3uac5KGIi6S2Ct1ZecBz/t6DP5GRuwE+/Vyr49jx9aq8rZJs/tY7a8Oq6RG+34zCIya764z5Ux2mSLlshGW4TTbErUr317oX0+mxvpMSfGO08xH6BxWM/7pHDmqBYBJt17EwG1hbXgcqlRNjlNbHDacu/MG26Oh8Iza214Dg96BwA6aERklsu5BT22kKPM0rp8+TIrLiPkNDE5nVAfAKGpDWRhjY2zUNG1G9fZ7wKdTvcfPsx+GXfuLqQjR44loOcPPvoozS/M02P0+NnH0769u0lkBpiCkYPRwwKjjg+8EtNTUwzJIKy2fds2btyZbXNp4f4DGs+Pzp1P//kHP2AWEkJu4A5hrI899hgzyg4d2McMMdwD6nkTVUYR/nIeEd1uHh9tlQyNY9hE7WaLn28/2wd67GRfjDiJyMzpM5d23IRMwaYR9to63iVdn8lIP4cg61i3AaUu6MGcGonZNgEKLuJzOBFZ69y68JWeq3viKvF2i1RZCXl2sXUBFXiBhxC8KsjL3OxsWlld4fnSlBXGULLrmNHnnh9xudqNiTEZ911kaPP0qE5PVD7GDzM+TyQyt9lb7NKdiXUWjmQI0kEPNqvuZ65aA0Pmoa05PW14qwt6QGY3BS1vD5/Rd+yjcnpaQ/rTgh6vWtNrl1tFXq9F7enp+6zksGPAe0CPwlv87COAHoJfl9d2/2mcGXSimryASQbSBk47Ru+/Kugh+u4kWOTnaYxgXA+Bxr51EOhRWF3zRdCDLtbq4+T/CvTEDDoTkAJ6RtCluwE9eY8E82XAsJ+4lcP5AAAgAElEQVTIHPUKgUXj6ZFQFq+v7fmoiwXkRkdq0MMPDgA9mjfp03hNC7Uax7HWyaWFTdwsHdl2+eLrAqJNO4ku6OnncUXQQxAEkB9kPgd1HgJ62AC24Uh9VtDD1fdejvJY03tID4qFigVE8IqtWfHK+m7Lcxo9Pdqnrewa6Em8B2WWerfyk2U+ad+hx+bPeVTe1oy9t0wAzNNjZM861FIWfoQGEz8t/4KhLs8yxRUuXrqc7i0ssDT0zOz2tGPHLr62tr5Bfs/ig/vpo48+Svv37SVZGd4dDBqEZBGW8S9AFYwg7qff4QU6f+F8unb9Osl0E+jYPjGdJian0trqerp+/XpCH5m333gz/c3/7X9Np06eSKsrSwRmdOUrRhhOYhlE5Kyfrg0YBHpao6xvat4i6VKgJ58Q6a62RYkbTETmXNwqVIqNCt6KEw6vX4F7WSh5hHOINSTQ2dhMExP2uzsaCXpa4ekDPHED4bs82QUAGecKc0sO0ugo769+agaW6xg9PgOPIv61Yo41R0ObInzN5dWKE2pj6nsCPThDMAtAPJFQnBDjAOhBCqXJgSrNekVopr7UfJI+0JMBo69JH5FZ2VtQENHdTo+jjw3ZW1GG+jZzVzpLuEGyFa/Rfr6WZTt59l4z8Gq613s00NM1EEYsF6cnvx+ytx4GeiL4F4CPz6T38Rrd7D2eHgM8JhNljuvwVgHWZX7ag1D7Gc1/zSfond5qncsnSjpzZ84D+G7fQ47GYOBpOjuG5DFv4yiDAU8PwzmlV55V4i/hrTKfJcxidb1cb/GAVg5eCm8VPVGDHq6ZP4DpJ78/XgtGrdU9vRWZKaMwhyVcmb/noEd7TXOG9+PztjKqQq19oGfYPmkBkDw9GVjLCPfsN3UUiNd/GJFZc4g6VBngx8NutnFdsNhHZNa9C8i0V6p5kL7fKlm31F0iM3tDW2Z7OyimHBhJp+JeSj7iv7pflO/NjaJ/syz6wVdA3j5fZz7G+bM12Cq9t8ylbKBHbrYWBY+NWm0XEpmQ3ugZChRYFzwYVvgmwLOB4HzxuefS/MID9uG6cetWWlqG0Z1iV1YgNpSFhkGEpwecHLWoAAjCJkXoCyCHpGmPSYPr897776W5bdtw7kjnP/kkjYyMp23bd7LcNZqSQtHdvnkzfesbf4benlmExiYn0s4d24kMcU8134zGWkqhVR6toutbmHYzaP5k8E0om0+F3lv1htnKxQkpEI2nJytahVJC5dFeQWL12dSAHoQnbU1NYK2wZPR8ySBIMfXOg4saPotsPPy7sb5haywiMDksI/Tkzc7Mkni+srKcZqenmH2HsBfWQ/WbAITx2TjPcU0Q3iqbwjMDegCSKVOrbB2NUF+dnlKTpCh/20a2WTNQ9ZR1hr3MTZdT1qnMPdV3a0idHnF6oqLSE32WlPVKWQcCbmssBsmzfa4nRu4X7jOi5TUDCIMMbd9+sPX0YpZOZM6fC+GZQaBHYYoY3ooKug+A0OAN8PS0mM4OAD3dusMH/zhAT5TzhxUn7DuEcJ+6hs8Gtgr11OEryR1kftNBTzRsIDITCAcCv+mCAnqMARoaVDtYp4fXu61LF/WFt1qYbR4WlH6oPTn13NSE6KLrGF+uwrucJ1XxDanO2sfy5rbzZbLlrXBC2DLaw0G6nmNlUoVIvqHml7x0vfutHMajsW9BT/T0ELipX6QfVrUX8j7IA60Pl/Z+NwmhPgyVp4y2ibjFScvkZ6oUAvkFAkjm6SHo8YO9pd8L0NtM5WftTKi9YHMJnjG8+845pbcJHkevAVSV2+iGx7L8+FzR02OLaYpIFZLbBQaOVsxUqFwnLH6Wih5ZXFtpbWMz/eFrr6W9e/elw8eOpvmFJXJtQD5eWLzPVvB4iLNnz6RbN2/wZI/qzvhByAqGDyBIhg/GT94SvIZw18LCPXqSJqdm0u2799Li/eU0v3iff4N/xOXcBJF5Ks1OTaZdO7axUOHRw4fSnj276VkSqU9VoGXgW7DXrkff6U/fjQKr62T3KwXTjCffgyGVly24tLXcqsjMjd2AHn4mK4gCVKLQVsrROT0Ib8GDYt4XgB53CWsTeEuFPMaqGWMdMosby4h/5iHRfOIeWDvcE6AGHiZ44dCj7Sc/+UkaGx9NB/bu4fsAhiChY30BcEVoj/NZKb9Q3EvhmT5OT5FtAB8/CRPwizthTU95bbVGiCWRaQRtrdRxW+vGOkdKvXVOD+fNCX0jyVI2pWQpktnbVLg+Ofzl41N4q5W7ouD73rEU4kGfGQZ6fmpOj7WM7Qxm0L3KvpKnx+vx+BViyvpnAT2PwukZQZVX3SfXkFKfpPIInwX0tAYiGk+uebhfR6c33ub6/eGennaN831HQ0mFkA5OufOSEtqjkjkQmeXp0f4yo2+1WIZxevpAj8BUS2SOoCcfHppJ4XMMAD3lNN8N4yuMMszT0wdUW9ATdU2bst7aw1bGM2D0Q5JlpRdOT6W73OPQsSshwqL3Hh30eBX4IZweXbPIrYWf4o/eG+rpCYAQc7iWU9IdJzMt3wCJyV5pA8FSFM2+sKBm/RPnV3MbozHRYzmsPJnOxrTPdOtuJmZv2YIU0IPfEfrImwnPAFeoFxiUsMSFZF8upi5jErbSa3/0enr++RcIdABI8Ky79+xNM6jts76ebty4lZaW7qeD+/en8Ql0X19K165dYzd2XOfQoUOcBQEseHzk6SHaHRtJt+/eQZePtEYvBjxMI2lpZZW1geCJWnlwP+3dsyvNIJyztZ5Wl5fT4UMH0uNnz5KXBIOMa6q1hjw+Dzu59oGezqqFsWcmuz1RbkPB+5kpZoponM9OeKsP9OCb+STTPZ0OAj0AFjyNkWws0IO5Dq0UGq9Jq+DjtRne2koENZh7/AvvHIAOwAvuA1CD+yK8hew9I6qPpH179rBukbxuPL0g1OT9ydoNkv+uGo4GT0VTMTqDHir9EDcP4S1ue3zPZV48KhoXFB10QESinfNN6EwX6JE7XqTmQGTmNYIi6uu91TECgcjcUYzRdd28CXJ/34/mtE+5Gbj1EGvvt7svlv1Rg56H7Zsi3yW8VSlBkT4tDllVZNbatW1KIMdteCvKjIwwwltxfNkz7Uq/2isN/6Tel7UXIq5tvP6jgh7JRz3LNeipDIBnb1X7TwCqsZBxbCgpoYOMAASBD6Z5fZWEWd3HeBtesLLKYPLwgMszWXKZTAo7V4pxDgpvRT0SQSieXyGvmL2leSnP263Tk/dYuH/+XihOGK8V56IPwIjIrLWvZKfp4xcBUX5u6aGg1/U5apTGxejsxMYGpE6dHrN9Y/R6cF9nT89w0BM5PUXmaq9ZlKkYDozPx/XmwtmIK0+PJ2ko603cG4si+VcCvpHsWPp7DXy6f8cDdx2KVW/ESILOchYuC9BDjSXQw41A2GAnYIEe3DyWIodngPrIS7dnQfKwF1xmiw+W0h987/vpF7/5TfbHWlh8wMKDJ0+dTlMzMxRuAJ/zH5+nAURIBMDjwdIDTuKFC+dZXRnEadwP4aznnvtSunfvHtPhUZsHgAnFERFXPv3Y2bRj5550f3klXfn0Wro3v5BuXPs0HT50KK2vraTts3NI2Cbh+sD+fWnf3j0sjMi+YDnWb7PT5y0YZHjMWLhPb8CJF/MXQQ8rLftpn687Y73q9+Q3BLkQIUdTXqX7cxZCPxXB+LZuzahMbYMbpwfgEuADIAOeHqFxh+ZenK2gfyLkh5C5cY2VVfPooM0IACrADeYY30fHXIwP66UaRQBG6I0GT1zMWpAyqoS+qfQszw7bGBgkKUkKAfRoUxVAX4Meu0cpTlhOBXXDUdafAEANRD1xeqzYpUqtl5R1K71Ve16opPLUlhh8Didq3R+x4WhHLntAj9Yunoy6svH5Qc+jAJ6fFehhXTAnNgr0tMYxGxjn9Kj3VjZivtvNuRANaX/KegtosqEN382HxKYwYd/c9F2vgLXSQ6sCPKGjeh/oiZ4yPZM+x47pnrwQM1dRYG1zfSON5rCDDIrX6glgyHSB60nqnkJcNd1ZWk38NKCHY0U4pBXsQIrt00W0UQztFj3IdWYx2i5HMXtWQ7ZavCVlxwLz+eXW8PcZafueZxvxcERY0CFDm2e5690YxOmJcjUI9Azj9BieGM7piXsgHxTCpOj57d9QgdkpJ9IvzOxStwFW6beK761HSdcjwG5AT/9+MYBt47TVlfPFZMJsQfmMP2+eZvP0cFUv//g3/WWlibpLM3sqZFQK8TKi33xKHUms44PaObdu3Un/5Df+WfoLf/G/Sb/37d9Ply99mk6dOpW+8pUX09NPPUWAA+M7Nj6R3n3343T2C19Ik1PjJDeurC4zxAbi8e9/+/fToYOH0traRnr87BPp0uUr6cH9JXJBpmcm0769e9Ps3Fwan5gkj4gu1LHxdP/Bg/TOOz9hbaCLFy7SCB87diQtLy+lm7duMpNo+/Zt6Tj6hO3YnnYh64utMsgEZFVqpF0DmME4I+PLWjbYZHPCHRyyUrJtL3/LhQIfRZE59IFFjaBcHC2UekcoCJ2KdaryO8gdiDu2Ai8BIY89uLAlqNjk+A+ZUuaZ8yrh8IItLbHp685du+h5QbiPNRfcewFvHbLukEqudhUKAWKzoRYSBBheGvx937vYnznzGEHZjZs36a07dPBgAZTo4uxN5NADDb3b7i8uUlawDhgfvoPwpnG69pDHKPBj29VFNIMfkCx1ci8E8AxgRK7UKYgo3TkK2sjkKvQXJxSR2T7q7SXaNg3MYgEQtVICdMsjqCoewch4XRcqZtNxUYywGZVybcgka9mcx7qaQR25EqDL2U9uykKLxUXbk1TMgHFZbhV/j+2xGcn8iE4T7uorg09v7ulR/608tnz25z7kzuIBywi4pvDNMxnDNJb+72flqgimdWYmady5ZtJddvq066spZQHcxUCofEfG/U2rA4VW2iwwzpEX7ZOB43w05UCksM2TlWFPZWw1Zs69f0ayUoGnNhYSpSTMWVxDVpXNBGY30Azz2uk8GztoWCer0stJkGEnfbwcgbsd6htCuN3UScpqLWDAIuo4O4bYQ0aRtV51hahslbO1Q71oXVNUklvMmyqXqZDLwYbDenQ51Ojhmag3whzWhr+AlnotnNDLOTXZLXM46FDtNtbtCw03Xypjs/kFuEsJenqMzyWAYe2I+jw1jDRxosR30gNZ30XNBuWVHcx9nQRTKl6Ygwq/hJkNJX0IdIi3g/IndtCGDTRxMhnXgUXzYplZLjPB5uF9FUHMWlDEbFIOLBpVJXP5B/NcCIB5UcPs6bFF37SJVqqu805i5pEMa1x8KQoWgUIIZnw83b47ny5dupyOHT+ZfvXXfy09/dQzbAexe9fO9OwzX6SwzU5Pp+WV9XT91iJPDAcO7LVCdZOj6cH9+TQzjVT1JRrP5eW1tGP7rvTgwTLDMQAkqysP0srKg7S+vpmmZ2asJcbGRrpz915aWYUnaDndv7+Ubt68lea272Aoi8SqrU1yihYX59OtW7dYt+f0qVNp+cH9dOb06fTFp59OayDVogmfT9jkxFhC/RnbdCbstjHrgmn2pxHETHDx72Za37Q0edvIJTuO/JchoGfUNyMXVu7MwAnpE3JUaR4fm0hrq2sELpjsmVnjOX344Yfc5PDwwNsDLxu63uM6AHfwyADQgHOD8B+4U+DeqLYOPG1HjhxJb7zxRnrppZfSxYsXCWZ3797L51ZtHYxVxGSNESALniA8C7xALD1Ar98I74O/9+zZw3UE4JVnxfaglCAMoQn6uoOemOqvzEOFQqKcGkm/9fQ4AVraNbvyo6IyZcBrBy1sRGpT7KyMjVOv96JCKi/4PzEuLhVZ1qwmP0e0EAFf+3oLRCqgtFlO2rxGCNdHw0I5rAxicbe3QKVvLFnJU5671aP7DHI03Nw9nikqgF8/l41HHmZlHZlXx07zAj109XvNI90jnsq1b0bG65okVKhKnGTz3niqt2eiZyS0DLDd3ZN6HQih8aQZ+7Xl5w8ZamXtuhwezYfWI6/fzwj0yOvD52xAD/WeQhJuhJSFhHGR20Y9J4Nndafy/Du/s5NpRdVYyLNtY1fKWtatArH2wEhHN11g+6Z4qAsI53zSvpfv6nvtvtG1ovxpPfRaH2iXbMk26ABAm5BbLRgH0GSsToqo90EclfFNbFzqVNEAK8qkdTLIhP60ldbXNlMpUmvXzAeTHg9PlqlUUvz1+egFi7ol7i2+HoBhnhPyVAtDJ49BjW7NJ5/nRNdUOno8V2ZA1HjEom7RGpQ8wDKf+hy6TOh3HqYV3vq8oIcPByCytk4Oz63bd9MPXnk1nX38ibS6tpq++Mwz5nVIKU1OjDN0BW8KQM/I+HQ6/wmqOD9Iu3ftYOhp9+4daW19NRtSDnUTqafoXWUurpXlB2lqCmExK2wIrwwyBmB8Pr1ylaEwhNlu3LyRbt+9SwCFgojbdmynRwHGHdcCiQ+ZRCBQP/3kE+nggf1pZnraT5bo/TWVpiesQKJAn2ovaN401SO5laxvbIGeDfQns01rrj4HTp4mPcjTA9ATjRWVfa5/0XVX0iiMgZo4miYnJsmngQcFawOAAaADIAgABFCC50EfNQANFQIEMEFtJXweYAQhRryHrDp8X/wnGR5cB7WR2ObCT+O4vgpOwosD4KraO+LuiNwNACuFoUrcCEnmOQ2enmgAjE9QACTlIjvG25pH1mJF1ZlNqdvpittQJ72mDQXvZykCfmoPINfKb2XQY5WZ/TTqPKncMViaLHp7POvLavr0kwmj0m0/k+cnfnerGAYqFL9sq7z5XuPpiUAxKs0+Y1GUZpcIHMfVZzTsfW9D4U1Hu+Mz0COvRvQ2RtCD7w0DPVK6nDuXsxpEQK+4x61qZBiqfWOd4/I0nbztHlbTJf5w7auCdO61/a8EerTHREswQOJlJvxwpxB73h/hoSLocb8Ba4jZobhEARjgcfdyC3owV5Gu1oaQIqennc8YKqZHIoDUyD9pwX4Eqa0sczyhRMmjgJ44j9onui5lyx0I8cAVf9chonO4oG0wG0M70wSEqN/I34QoWyE/jhdFJxvQE22G2sT0AZiRURR/NeHWHCpc3KszwqKIBtI+Z244WnmEHfwR1HZBj3HIzAsUrydQxDlvvNb6HMfehMc4h9nD9YigJyqGWuEU0qBumidzdCStrm8QySOEcvXa9XTi1Gl2VX/iyadocFaWl9PCwjxPCnt37zZS8wbCSFYE7sb16wRFACUqoLe+vsYUd3OjIeV62cnHk2mMQoDwkFdm9JMgpuH8+fPM5kKhwknnsMDrM7+wkA4eOpQ++QRhr2l6dZAJBu/GFx4/a+3t00i6fOVyWlxcYIYZCjLumNue0+RMUMS1KQDGzj/W54o/AfT0hbfkzXgY6MFcD/L0ZESrQncgbHIZzNuE+y6tLNOrhbXctm172rN7L7vZ47sioOse+BceHwAmKQVdC38D5ADQRGBj7m14GczlDS8b7oWqyyCmoyea+FPaVPD2wPuGNYiKROBFoMod4DadnGoDNBv+ezTWQ0EPLVCpv6MeRrluUzCyseEob0PQE4j9POl6QS54HgA0IYeqEwJPjxcRy4q2CUXyWWIV56CRc6ggKpkGGEVwkX9PVsE6K+FQl0iHhfxe+JzK4kdFIuXbGoqoiKikXGlWirbvS8Ft3Qd66vENBj2qb6SxqtCouGKtgcmnzT4fuC1ABoflFBnqXqF+VjxtOuiJ82/GvQ7T0BPSQ6qPBRiLIfrj9/RgXmJIUMaXSQPZoxy4bJ7JqPUWX8j2p4UisE/stN0DekLdHG4heV9yGBKz2iXS8hiSwXoRpEiSJuAJ+0G6Na91D0jtE8mHgZ5qLzVcwWgjI1jKfMPsCWk8PaL6eKg++BfN++lz1c2r8lCtYdWCw8mbQUmGwKcKRGvtz+oAYHchRSDfzxMCoqdnwDbO9+4FdvIM9rXpsHhSx9ND2aR81t6xqGsi6LGsOGXiGjm5/ZGXmB5559iZIzAQmRXesjh0CSew6KA/QESBLeiBwl9dX6OH5eNz59Pps2fT0aPHyN0A1wafv3TpE4ZYdu3cmb70zDNpanY2jU9OeTNlFM5bZaVmkJ7hVZicmErrG1arBWEQcHJgTBEqm56azinnNBJO1sXE4RB/b34+zS8upLfffjsdOHCIRvcBQl7Ly+nO3Xl2gz90+CDduDC89+8vsmEquD6nT5zknnrrrbfS/gP70wvPP58OHjhQkajMbeaOACyAb36b/AB62MsMrRnk/i11G+gZgRAM4PS0nh6dYpR5Eg0Tf3fBRWkByIH6lY2Oj/F3MwzWY0snHIT6sDYoEQAvDMAM3lMRQbyH1+Wp0t+QC2VmQVy2b9+RgRnWCGUIqFDHxrieqrqsEBiuA6+SQhNKc+dJFDwor+ysTVlCBaZEPjvosfCUFD9Aj+lNP53l1hSQ/5bIPOodv8vmypsJ5Mkc3nLF44RKeXq4buHkY0rSXPFsY9H8VGGxAWXvo9HNvzNFPqjR4On5rKAnGqq+U6IppM8PerQmcQroKPC9wbX2flHm0q8PXhH06HNRN+U9UleztNu5ZzY2pbTnejTQozltK9vynn/CQE+W+3CAEhBiGL3xUKiIXPaEeA0l2oZsdHUQsIyibKTgvXRfRQWeM6fHT/SCT5E3kkFPsy9iX63/SqAnGuH2d/yt8Fa3pVCxp9G2VjJPK14I7HpPNoDeH6c48KAGJw/5hpjL0cxL07jMST1Cbmf9XaNfEPCFKs2y7fqs7t93mJGXp9yrKWYcDjgRECp0mcXNPycZswK3JTSY5yrwvKiXDPGQK5T1lL9W9JZ5eKo2Hh6qznV6AHqILt3FpJMAjFtxidrEt6cpWA9kUiKFHIUBZ2e3paee+SL5NUwNR5ZQAtF5NS3Mz6cPPvgwfem5Z9P2HTsS6mcAGKEH1PjYZLp69Rpr+CDksnPHbuPNjCK0BS/DMgcI0vHmuk20FouscaZz2hkc4AsE5/fee5eZRfQcjY2lO/OLaX5hkXscoRpcd25uNt28cYNGHBWi8SbIuPPz91gA8eSJE2lqajJNeGo1QjJj3KhW8M5SEDndLisF9GDuNjYNcNjJoqROq97Lo4Ce7OkxX4cRv4KyyO5J9Lla3eCz4X2E/SySYgibnrHNLc4H5gjhLYASZVrhAQB44KWBEYFXRwUj4ybFZxA6g+cH5NL9+w8Y6dvr9KidSAuYVRQSr1toDKDXSKrij8GDJw6WCbHf2XcLlXXeWOGUnFOvu+Et4+SEU1cmMNbZW7bRzCPETc0BDAA9LIluXh4WKvRU59Ex67mlYed1ctd1AT2mtCLIwe20x+J8azNLEei9CpBswfCUcFkfpydfswJbJsetQtbfRdkWrgR1gKS/iUXkU33zeh47QjyqBRM4D/qeQI90kZSiQI90E55FoEeewVY3ZaPrpQeqOXXQo62b1yVWOG88PQizV8aK89hT5O1PGOiJgDAeXqnbGaLC+oeyGV6oJnNSmCqi07UZndJSp9QJgx4eBcAkcGwKCT4E9FA+MhetDt/Dm6E90HJ6tH+4fnacLz+NZ65du2HhrXb/RTDd7sMidwiH1iBn0L6qAAWe3T091RjdCUE748AH9gdzTG8bOD2hcGr5rukBgZ6KBG4zWXnatE/avd6V9aCLg1cnAhTNhdZLckOYopCvFzjEe/LwsKoROcUF+Oj+ZArlM6eBdJOXsNyiKcgSOzcqnDGNzqDihK2npw/0DPL0QHcsLa2mi5cv8fR+8uRpZgiBoIQMLSkzfB88EfA8UIjOgIhVsB0dnUibG8j0mUh37yyke/fm06FDh0lanpieJHAYQdMwdqiFY86MN36woQGc8DfZ+mOjDOfs3LGLxhO1Y5DRtbK+RsM0v3CfmUe4/81b1xniAhse4zt8+HC6dvUKSbUokgijjO9bs9IxgoOdO7enbbNzaWpqgm0UaDCqokvu6vbwFkCNTkItp4d1MgZlb3Gd7RkllJgruQLjKUobAsBubGQ8gwYaUDesACoAKBaKcmARGl/KM4P5RFgKP+DZINylNcTfMbMLrxtPBynwJSYtL1Pc2PiuqlPj2hH0xLo8IHdjrObBq4nMeQNRwO3/vMmGgZ6YvcVIl/hABfSUPkM1kdk4Cl0is60MFNA4ATVki0rDOT0V6AmAB3MGgM4aQIHwbDgkgJae8NYw0LO1WdzV3L+PmL0FYyelakqohAGzXIXU36LU+osTSlH1GQYTZiRNKIOrW6OD65oLd5qnBz8t6MH1I+iJsiGwXfaNe9aCF1ueHs1TAZBmYG3vSM7kFCzAr+zLOrzlq/gnKrwl0KPn0rPSozoA9DCI7+9VPEauHebeDlLKrNL8g0PYgp4MhCHzOfRjICWvUQN6akBf1oTfaVpVZF1ogsz1owwE4nk04Fq7zwp6WtmOMs5rMavTPhWNfwQ+LQjKYF/Metf3+dok9fvzhGxY7VXkshZbUMAiD5K8ZgGgGpftwzrxQXtdMtI3Xxxr0EvxkMFrN8/dHoDinFih1nI5vIdEIwKfjZrPmg+h0vv0ORTPu82VO24c9Rb5AR+qhAUJemzhN7KnJy6YFCAuUGralEVFOjYAxYULl8gdAZg5cuSohSBQ/G7CjLBSczG0pWXj5eBnenY6TU+j8CDeQeNJ6059546Rj48dO5pGJ5ANtJzGJ0bSxMQYSc6TI5M0HKg/gUmyh7YxYhPCgwFyMjOGRkbIJbpx81YanZgi6AGReW7bHL0VzA5hYcUN8onA8YHRPnUSYS5L9YYALczfS/v27aU36PTJUxzT3MwUWy6o2aXNjLxhqkYZm5qGNh/euZt8peDalGDE7C0JNWYNghGNo95TRsPEmBGvFToSn94yqgBCLbzFNfWiklHQVT0Zc4ewIMaj5p+tp09ASSFM3BNLoWJoxTAUY26fsWsCCMlAaZNZM9J1nlKQXZW82yYAACAASURBVIfn1WfX16yMAOVhHODOerNR3gBqG3Jz3mQB9HAzeMq6NSMtHBL7fB3esnIEpZQD54qVta12kjw9qIhM0A3w45qvOjkFXg9PWkFBRwDbKkXNYfy3VUimZR/u6ckGxi9ghsHqHEVDiL2gei6So8o4NeGtvvH0KX1TtkYkp2eh1xvk1cobIr8p5ZAlFIjMcf7iWPRMffUeLVukBofav8WIRgIFxKBwdwqwKqAnv2Y7tDJ8evYWDMYGo5VRCmukZ7I0/prDkA2Le2P6np8GxXVu5G3Qy+peN1Vt5qx4uKAvvFUqkku/BaBOx6gXygsesKy/QoNSlhhp+/LkOj1NEcJQeJCeJM8ujnqL8xD2lK1uzY6JMqn91AfO42vd9Sr2rwUz8n/afbiaHfBjLzc8FOiTXHcMNrA26IQyTM8uJUDwEiMJGed1y5h4LcvO9sT44JGWvMXwVruXKvCpA3iQzXafC/j06qjwYgZIlIkCEg1zWEmRXAlPWWHZEZDJUTkRpTOnisJUYuGeHqslYCnrQpRaTIEejBVGBhMQhQDhE/BnLly8xKwfgAZ8B5wckQtxVRhXLhIme3ycoSSEwp57/jkatNUVpDBvS2CU///MvfeTpdlxHXjLe9Nd1dXed0+Pn4HgCZBABCEpFNyNXUWQf6D2t12SoiiKUpAKgsGASIIg3ADjMe1ttSnv7cY5mefe/O77XnUTIBWswKCr3vvsNZknM09mIuUaBsZPf/rT9N7777EsJTw8vX3wTmxRydHT41lbWvhlslBDZp1emdW1Vd4PCnxxaTEtr66nja1dehnwjAA08D5JmZtC3U4bG+tpcnw8Dfl7oAbN7du30tUrl9M3v/nNNDE2mibHxtPe9iZDX9GSEgDIBOtGKwezojOwOYLTU9fpwfsBwADkyV2ZhaHzmghkeqxrOUGql4TBcRaK8l5bWrS+iKOwxbnKvsJzKlRVb4YCiC2VOG6OKAxkQUghKBSB8zHeGovaKsD3mLdSTNGAHLlA3mwO4Ed92VhinNZDbJzotSUCGOJ7eIFN8K2yueEWbAQ9VoPHUtbNO2Q/7OVF74elq/M4JzBHT08GPZVwZ8aPC2i9t8Y3W9dBQMRjugqTLtlbcW7bQI/GLY6/0sS5njw0+5uAnvgM8vRkwBksW1s3bv4FSy4De89akQJX9pYUWPw3jlMr6CEhotng0s6J9WD++UFPYyxMKjZkapsSzvu8EbspIUlblJ1l/eKelNyJoIfANmRvZWDk4Tk9a6NxpvN6sKRNBjRD7eZZtixSnW+ApMc7cvsekpEgWSSCqns84/ypg7p5Ugt1lco79h2s9lQMi+V3cQCocYj3kSz6dUGPrtUBBKKHMYSSy73N+NB9lVzQGD/3+DRS1h30ZLlUtaEQb6d+R65yz4bm74HI3G0PZRlU6QytK2EDwbU4hjVwis/D1raUx01aAteWwloV1zifTy5mc9037ht5PwzIdwE9Wvjcju7qxu9RwEgwUzGh3cDmdpo+dox8GyglKLMBuD+dGAj3P3g72yhKNzTEcNTPf/7z9Prrr5MzAg8E6vBgkYIDtLt7wIJLt2/fTleuXE4jo8Opf3CA1ZgRUsKWiuAhKmRlKklxI0SFTux4hmfPF9P9R4/So8eP+YxYQEjLhmLF9dB1HCE1fI6wDv4DkMMxT188Ty+ePU+/89vfSteuXKbiHAZJeGeHoa/8g/Rlr0zJTdlYiE2FfFR4S56euAjpQCWIKjyCYpUa0j8a9Fh4K2/OsPrEq1GjT4wbflcqeVwXcdG2bZIIeuL32eJz4IcChbFeihoY4l4WmlxLq+vrJL8D7IHrhXkbpvcPafcW4jBv3Z5bVu2gJzbSFehBmijTo7nYtekK2Txzeqr06khkFuhBYUwK+xDeEuCrLVpzTFrKaVHo5ppuG+d/DtATr9EQTA4Ia8FUBHBnWn22ZI9ofFOvAQnwOrxVg2UaYPI2BIVowlncOBN0baCnbT3+pqAnK7GW7C1xeiJ4r1PWsyCOneTzJnp10FM3vtWYmuVe78omGOkGepI3Xwb4wp6TzNK9eI9QWZjjywVU6vQ0ADGyaslv6/RK7R2a15tGpoddGmA/9LBrhHoRARCRt42fJUXMKhJBNoYq0XGsOsBSWGdtwCeObA1osiwNoO1loCfvBT8ZhFvIlNoApJnrRrPmxUAPStCaDoz056wLAkm/XhVqScGQvIOJo0BP3J+8/lGgpxXQFW2jgoVi4mhf0EFA8FNam3QbQ3jE7Ke5bwr100Jd8cfKqplB5eEteXqsNkZ9s2hVKYtHWV08lvVj+tLmxjpr8IjQip4uABP7XvkUYaxdEnutmy5CSz/+8Y/TqVNn0tuo5dM/YOEXtwC2d/eYco46OgAeqLGDa/f196U+J31Fwazn3lhfTyOjow1CKJXiYUr3Hz5Kiyur6fadO2lpcTGdOXvW+CPOrRifmEhbm5vc/LMnThDAsYgevEXbWyT/Tk1Mpi+/924aHxtJACa5kZmCuSGNHs/E7rDZmm12sTflC6xbJikLp46KnFYUsfQNKkLN+C+q8QC+UzdPD7x1pTR75WTlcwLkKJNLVhSul5G8CGOVVVErr4ZArjwdXFPsyj6Qs2iwm/BuWFv4D4Dnxz/5Sbp77x7Dpl/72tfSqdOnCTIH+6x8gVXcFYeq8HSi4KLQCHV67G8bd4bhKJ47QQ/XFi3UXqaTRk9PLE7YDfQI7Ma50UZkFh14CTkjo8nlabOSjrKWeN0jPD0d6jASmbv03tK4toEhe75SdbdT3don8T2i4o+cnrI3ZOk6RdoXZwRPrwp69Dx69t8E9Ki8PZ+jpU5PBD16lwh6ojyNKetlzF4R9DCEq1IZZd3r+v0DLYTqmBlVeThwHj3UMESZhGD7Dj9I1Gjri2ZjIJVlWZYx2011eqz5p/eq8xfFuQA9Cpfm5Hfn6LAbdwY9wdtGzmThqihlPcr+xnw738cUdBMJNtdS53hFmRXXblzLjfms1zj+9lIR8V7x97hX8jtgzGPHenGdgl4g6EEPTOg/cDFdV9egxzae1z9rSefOfbhCUhKuq3lpgIVGSN65pRXo0XjUnp4OuSG+U65nV+QD6/So5V7l8anH3vStgR5910wvKKT8vC66gR5avKEsd70ARBrE57II8GK49c6e8QKQTn6ICsQuzJWqbIXbULF5wFsfJHJ57t25l27evJXeeecdpodb2wZY7/1pz9Ol19c20ouFRbYwQGuJ0ZERdMmzEEMgrWkBra2u0iMgF73Sq1E/Bs+xvrmVHj95bL27UkoPHjxgnR4V5MNn8CIcm53hc0BBIbV+/vnz9OD+3TQ8OJS+8v576cqli2mwrzftsYJzyFRw0COuUX9D4TfrNhjI9D436r4uxn52OxcX7qt4euAH+3XCW5pvga5Hjx4xZKk5VFgqLnIJ+VrJ1MBZHg99LhDV76ETCuADI07Ky/Phx5+kf/iHf3CPXkrf/vZvp3fefYceu6HeknKua6lvXIyj5+dgy4M6ewuWqoMZ30h2TOH05KaiwdNjwtSAOxWeh7dqT0/k9UTCpo1z8fQIWNbAIQr1lwIeXrS9OGF9XR7qH5plGLIhqoO7eX9eFfREgZV/F5G5IoeXYztBTxkLT7f1vdHN01Ovx39O0BO9GjY+JYyD+9JqZpy1dJiOgK9Wpq8a3uIe2bUeWtmi9xelQjzC00M5rW7XoRAjPfbu6UE/Q4Wb0RNQ5QS4h6KnJ4Aeu2ZI8Xelb4ymJqiQYtPzq5N5DLc1vZ/BOAugx7yvZaE2PBGezp4/e0n2Vrc9dySw6RZqEZH3CNBT74d8fxjHLaAnr+MQplF4K+rnLIcDoMBnzQ7mZt6VtdisLRW5e3FctNaypziAHt4jt3qwBqj13ivv4KFrrVnnvup7PJc4q/L44DMZpGXsmkZCk8tj98jv6B3fc6Y11q4RmUtH3VinJw4qLiIBky0Ed7sBae7smhICvwUKwUqVm/sZAwFOz+4+UP5g6h9C/R2vwLif0ueff54uXDifJqcmmM2FujIkKNMTMJS2dxCC6E1PnjxL/QNDJBP398G31Al6cE811cSGNj6KpWGDGL29t8+MMoTAwOUBoRmLaPrYNEEYjoP3Af9iwYyMjKaVldX05Pnz1DswmFZXllLa209vvnEjffm99xKagg72g19kmUuWWWDvvOsk2YEYTgrcEi7UAHri5HOyQ7XQ7HGpwluNBSnr4NCIym2cHhGZtUmip0e8JtTYgYcLY3T58uWcVh49PXy+yorMGy9YP1HA6x3kJeR6ckBIXtcuyiNYXSB893xhMX3yyScU8lvbO2x5gZYjSLHfXFlIJ0/O5Z5LRo5Wq4nO8BZqYADQZMHvJEPxSl7F0xOLzSm8RYVHJYR/vUCjh7eih4/z1Gh+6Om1VUXmely7CZBaWPPv3wD04P1roKr5jIZFXKOWElHbWJ3KqMPKrbK38loU2OfDYG8063/Ycd1Bz1FjhVB5p4J7OaeHYjgUeWzPBioeDYF7JjZUFqvAQ+fcvaKnhxrGdmwb6DmK09MGehgaCZyehYXnzFqlrPcO7DnVvWqcaTXf1GbBPczyHHiyo2oqZT0CZRRlRhXe8hcLZRxCZldArQI9NSA3+ZtZvV42Qj36mqP+Mi9mlFudILV7ZpY8VfVe6naNAghAXS3yCZ9nrhJfybmJgcisOW28WVfQo/UfiPhBTkdPTwNEVlmn8XmjPtCaVEXmGijZ+zcLCaphrSwwAz2qzGxef5NrRFb5NY2zaSHw8uNlXDyjV6ep2j6z6lzfdoAeNZ+rPSi0JNwFJtCTXxS1XfYQlthNY6MjaaDf0rgP9qz9Al6O9WG44PvSwPAwM1zA4UGmEcJXx49Pk6iM//qQoYVieoMDCTQN1CEYHBhJy8ur6cHD+fTatetpoB8dyquQi1pUOHDBhkV7C4waPDe4X9/gED0FT58+pQJE+AxZXlCk6EmFis3ituB8PP/S8kq69/hxGh4bTze/+Dy9++Zb6d//u++lA5Ch+wfS2CgqO293BT2D3v3aNoKFYPKPWOot2VvdQA88SPBARSGfARdJukeBnsFmXZgKuODdARpVMRlp+5S1Ht6SANPcZ4EWQl4dSs4fVKBKoIfgxvsoYX62tq0QJTxu4H2hnhLCiVgLyyur/AzPdeHChfTg9q/SjRs3mM2Hd6eV4oKhm6cHxHcJI+Mk2Hx0C2/Zu7kTtY3I7Nlb8vQgZd3mwVLXI+gBGI6ESypvT1lvEx5NEd3kZtTfFWnQ3dOje+T5C9ll6llWC2YBsHhu895Hp6x3B0uesu5jWoNnOkmg3APoL2v95aAnrk2d95uCnnz/3Og2jkQT9JD4zdY5neA7dkIPQuDXJjLn92MotjuRWXNY72PIOFRkhpH55Mlj9tYj6GEjZTUUbXp6uC4q0FO8N2o8aQUaRYKnQoPs8/1ua8urmQfPk+r02PWa3Jwsa6C8Wits+z5pCW/FtS2FHD0UcRwlI9qASmO82wwFD8/9JqBHcxSJ1pHbUxOZG3uyK+gpY6n3EqiIDo14T+2jCGC4V0NiTnzPxvw0apIJJMIZUp5WYUDrXNDMckMRjahHmhEo5zn5pQSoCKqCauUa8+qEec1i7Tz58E8P7Yb7FDIqt1+TmePAyELQoMAjA/Ixm116hpe+4yCS4BlclWHQwPeBZwW1cJAphT5ODIOxlol5E/p6ByxjqbeXAAleCNTTMbmN71VHBSS5HmZu4ZrwLLEzuBNGkfsPAhief33T6vTgveT1QfgLPcIGhodyA060s4DiV/z52bNnBEqXL11IX/nKV9IOQmaHB2lsdJTPkdvX95grGt4e9AcrG6hZ78UAhXvaXMtqAdQVmXnsEUTmDHxCJ2jF2HFNq8ps3eSzQnLBBjAhYje+w7HgYwGMCPB2EwLcFJ6ZF4+R0mRYzFE83gEeNowh5m5keCz3/pJ7VVl1ui/OwfEIQ6LGE+PaAz0kwSMsCS8blsAAPCzWBcw3kVvQvHfhUlm2Vqd1Tb8FCnrt7ZDbkJW+byR5ibIw8MwuCYUYdrBwbn/hWblHq3RDbhKYqZSyPGhyIYrC7+5VsXVUila2W1oVZFFoOHx8lKBvnm1/yUMUgUZtgcfz4j4Ah0PAgM8bu4QTbUZBaKNzyExOhWrgSTavYPO5O8nh9TOZ4enjGTIclbmVn9mr36pXFfkQzmeya6r3Vpg974ht66UZzm5ct4VvQQ8X0+KLcVTvKff3t02HjVEwQDQvyqSNcl1yBlGxPdY5M5KxLQv35LJQnL2HympobUWis1n4zRR9gnz0XMwd3i10bbYCQoD2XQ7vag+0cgXb2kraEEQ5EfeKDJCoPOP3eX9Xhl+9B7r9XSt8XTveLx7Tdp34vQGC9vCQilDLwNMc8JpYL3EP55fE2Ph3vsZ5PzfzNM9xjbCvV+VD0d7JCTmRD1itwviObWH7zn3YWacrylkbH2X4y2lQ5r3InVKhOe6BPBRu5HJdC/TQ6kWIxjdpRMFycUZOj7gXuOjeARp+HpBzw5CKKw/1Y0K4qkySu659YSM0BoCCkApaIqAVxfHjs2yLAI+WUh9ZcfnA6rWgWvDsiZOeFg+Lusezpw5IQgbh2OrLJNYQwgYjAbsHmWF7JFAjjIZWFksrywRRBF4rq+ymPjCITLJNEqdv3ryZrl+/brHQ1EPli9YWiwvP05UrV9L5M2d57vlzZ9OZU6eYvQYBAnCFCaP7OHh6Cu+krJZcMsA/yhtBhcFCDFWgJ2ZgZSEkYXEQ62Z4ldMMeqAkSnddjKt5wTboYcG4YbHib+twb/Vw8BMFZlzrQv+x2Vz8nouYVbv36bnBmCKkife8cuVaeuONN9LE+ERaWV3hnM3NneA6APhBth6OW1pcYvPY7a3tNDwyTM8gOFkj9NxZpWuEEWlfesl8I8u60vFWrXlTZnepK1PLmcwC2kAPwmVFseNcjQGVA/8razsK8Br05PWfrdDCy8jf5UFrckTKxu6q5/gFjAQdmwWVwFZdFySSEaPAbDnuyLsecd2280zRmHAHKbcN9BAAuqenXMPezXrwiCtj8kEypwhcq1Zr0WbfC42wStAK4lfZwDmMs3PzUbwO5sT4K+XzJujRu6kHne3jprdH5/JZo1nqXxBjqWptKL7ZOI9/iFjTmYrQBnrkZY0KhVchlwQGZjG87Jm91xOOYUNINxrIsVCXdfud8+KgRxwS7QXuDxIeUHDOPK1Wxwck/rJ3yhp3cjwjVaXcbmn1Ye9uy67sXVOwmptQrM+rpOtdm2uyyUWy70wJ83267AsbXynjJk8lZyWpPo+HI9uAF31iDuxZH9kXnYxIfxouiH4iRVuHDD3iP/dUpwPLhItYRc9O3pS4RqGLHF6BzZ4dVCiKY6CHs1Gtfx8re4jmMDb+0p27jW3z9DiPMaOrCSitPUWZH/8tg3tfB7lqs9aHjaA9rebMe2/lTYLKrL5Ra9Ajjoi6ZQv04HOAHnB0BHpwPQwiqvRy8YdmaKqCKqu4f8i8Lfgb9X4WFhbT1NQ0G2PCQ8Liggc9aXRsjGnuOO7FwkJ6Mv8szZ06mWaPz3hmzR4L2YFQvLGJDuzWhmF7ZyenSOLV0Xl9dW2NqehQ5s8XXuQ+UZsbm/QMQYji/N6BfipWKP+FxSW36nrYt+vxowdU4HMzs2lqapLtNb76la+kSxcupqFBe2+ACXpMQLzOUqvTgqtjlJrwGN6SEqtBjz43S9ldmEeAHqTkQ1FoY1NgeXo4xhbAR5lb9JbtWoiyG+Ap72Wg1AR/MxOJG2qgn6AWoPHWrVssVzA//zTNzZ1Mv/u7v0u3OsYVgBT1lVSRGWFHePVQugDnnjhxgp685eXFdOnipTQ3O5tGx0YSCNEQqpaaaM8hTxkVa+hPb9aRNoGFBGiBBp4SQrXG9ynb/2WeHr23CXSsAVATSwdjKvPs37WtaPvE5y0Lk18P9AjHNdaEvDn/wqCnVrRFiYWlH56BZHFWXg39czw8YyC6GcfPCs7HT3MRQU9Zi6FlgUInDTmdA5qVr6V4o6NFauCpzInWuFKqOa8thRT1mYBPFgGNuegMSSkrxxR1U15ES1opuLquniP+rXmIz6i9nBUx5sCfSQo9A3h/L2R2ZbnULF1kKgUGXkNReoq5q9AChuzp+DxBZhWZYcZllCF2fOjtFbxZ8V3r9zfDpKTOt63RGHKOwATdBGo4Gb9vAzFR99fHNuZN6rsK6fgbNriSUvSMZlT1dIznY5ZAN9ADkE6ejMG0xjsJc0v/imNJkyHI8GxA0aPfWQCy7b3r+dMaKXunKRey4RfWYdt46zrhbPdsBuO1+UAZ8Ojcnke/+BPDzCxOiHLXpjDq8JaqszLFOMZ64UFg9daDNACgQDKbLXhZYAZ6rDS5fiTskawNqxokYiBIcju2dnjY9PTxtPBiIa2srKXJqcl07PhxeikQToNV+9HHn7KQ4Otv3Eizx4+nzY01ClIUnAMAwj3suRVTTGlzZ5e9uHAfKE94E+AZgkJeW12jhwFKHqEeKFjwSB48ekiS7eTklFVmXl1Nv/r8U/KC/q//4//kWMEzcub06XT8+LE02D+QKzTbJJcJafP0CPRwc4c4cQxvSVC0eXq0GZQhBAeFFmod3gKRGWOoOVaTUhNoZjlnoYSS4PsHHA+1mIjrqfE7G72aoGgofwnEwwMCUMwHgA0IystLS+nMqdMkS8OzB2+fCiGS2Owd3RFeRAiSHrreXoKmodGhNDI8nCbHJ9LU5ARJzdnL6JkOGfS4VR3r9MTQCV33ADjZvW+WL/cA6ywV4qIEvwB9bGGgNF0DN8Zjq0GPugVL72kf8JyyO/hbFJRRCXebg5yKWllitTKIioL3CRdsE85d57wKb8XjIvDS5wUYuAfEO3mXtVq6TBuZqsVp755kgh73BJtXtRA/4zjkcQu1XdQVPT4vebKehaT1r/0Y62xlxR+s8shJ0Lk2n53hrTK+nR4aex5LYKjnv9EXq56QABbb1ky9drT3dSzWep4DB/5IWaeHJldrbvIoQCOIxeTKI5XWEh3rhrHnyNNRAkCsA+WANI4vL9TJSYnruDa09LcMvKP2U30ux0c1d1qMhW7KWM8juFRAbxeFHPc4KjJXS4LA0wvv6Z7s+8gEkKJLbb2TTBRVLB8H+pXvDlEmOaaeVNmjaHsng54upUgsOamlv1k10fXej2uyDXjGz2ow2Xau5HiUK+Jn1vMcM7vk0AmcHuM59HgGDElOys4CqAF5FoIcQgf1FhB68QUBELKzZ00utciiBUbQ42wLPaiEPbwp9mNC30Irm2l0dCzt7R2kxYXFdPfuPQKiN996y/p19QN4WY8j9IgCz2dqcjzNnZi1WhMoFjhQ8jdVORR3QfbXytoGMS+ULBQpwll4n63NbSo7eHagfPEviM0IgY2OjaexsXE+H1K5AawQknn7jTcC4eogDaMQIpp+7u2nfbaCsLoK+aclVp89Pc6NyYq12nBYTK+Ssl6DHgAbvJf1vQLvqlRlFkgxtG8eHVWrFgB5KejxXlbGvC9NYKVs2bQW7lvnEgE0Yt5QegA1j3CceBn4F/dVrSeMm/7GtdX9vX+oP62vrSX06WIDWvKibINbEQVkQwROSOihRDBT8UVA5FSZdzxPrkgcCvaqNDrvwRL6zd5BAD25TQKFUqmdJMtZoMe63ZesFwqK7JXpLOpm9zya09PW+LJD8YQPCtgIy/OfEN7i87dY3VEZ1fcvigCeniJjKKw8Q4jPFbre2zVsvAAmuQ+8VD2K4GXjykMc8RV4jvee01r3FJ+yJakzTGlwnNkl3H9XmCd4zGydlRAY5t3EpdnSGheul1xArZO7oPdqjlEn6LH7dQKhfF7sD9Yyv3E+tCflKYsGbgR0akNhUxGK5gXPZc7symEG7Yd2TyXnrcqEozcG/Qs5pwp9Gn+nud7ba+pwn4cU/qhAbX8VflwNCOtjucrk2arCWxpDfB8BYrymrVIHTF08Ft32I68bwnW6h5lNRiiXDEE0A3pFc5lDriAEmwDMP6iLhJ9oP8jz0+8cLI1hBD31c2pNsxCBtwHp9i5tcqoNjMfz28FNEwWWY5p7qXhS68+b8kX9E3PDUZtsIzJz3MIm1wbRoGsS4sbZ3jXQw2wtXxgZ2HjXaQ1uY7ACByj3MvJ7QwkjvIW08nv37qcbr79BjwCGYmt7L83MztED8Pz5M8Y90RkdNYLg7RkaHLSKofL00GKBXDOv08raWhodG2WmEq4PD9bW1jaBzO7eblpaXqbyF3cDx49PTGZPxbHpaaZ3jowMkcS8t2NEQISH2M7DLZqdna00PFh6nNjCDjY9PWOhYGG08vjsXmTKvRCQywCgse2DNn2+KhYzm69iEyCGbtWLbfwNZMZzCjIvPYS6LWgJhojmc5iiyqiIC1kbDecDBAG8jAyPNCp51JulRv3NTVK8Albjz7NlvC+WHVvG+RD8kaANyTII4Th+5y78KPxKo9EyD1rfxulRPZKKPEuhZCIrH4917cJKoZE4FxH06Bn0znE/dpsbA1yurCuAVAvnxlj6H/UxLwNZhhWaAC0qkjiOnYoCpqfxRfJ9o8cC69efi6FHDB1CmF5wroS3SlG1RpG8nP7uoAdzUYVd2deHbrzmmGXvHfk1qC7cVLhdxzJmT1HetoxNVZHZrtUU7lZx1gMSjZCgjus8hzI7ZKpEGd62r+LeiqAmv5uDTipMNyik+OLabFVwFRE2rmHIXz2bgZJSlVw9C7Vzm+PcDD2+dG3m7KFOD5GuG0NbesYMegIAimNZg5467C/QEce0bR/Ez/KeOQL0RLmL6v/k42SDA6GMJmlZ7wPQY89SVpm3nEt9YRnJ08MivUF25DkymG+ui5eAnqN0R5s8q+ejuTZNTkSPTVMvFAKzxryWnTSYQlXrnse/VPYWLu7/+ZNFqwCTG/kHQJ5qRYEBRfVkgR4tEssSTyc0hAAAIABJREFU8uJtYRE25LGTail21MPIhSn0Pyx+gJKHj9D5fIbp5fgMPbq2dqw2DtLS55/O03MwPj5mvBR287VsLiwPEGLhqcKmw/Pu7MGbgBpA2wxX4f0Y+ulFQ9M9vtuLhRdcMOAaoX0GwlvgLW1ubPA58L5jqMrc05v2d3cTMr3wzm+/9RbHCt6qtbWVNETPiod9QvjQ7mkgUZ2u44QdkBBdvERmtRohWCnrDYUqsNgDfovNF0JOUM7y2jx/vkCAB/CIcVJ/MFwnKs2GUqysm46F62EKelhbVjzfz6st4x0wtgCzVmSynFE7MmrBHK3rhiA2uZmButI7I9GxVPH0sFHO3grAaN94C/bjdTEKjOCnUdk6U9ZFQRP0kLsTSJQSHsreEkdEn3NuM4hw6l0EaUdwc8p8NLsmR0HeJogaQKQLT6JeB1EBtIGeNqFWXyOD/CNAjzw9ONesXAM98PRgMdHTw3oyljFqzyXFWI2fgGmu3u1rQN41ue15EfP6yFhGJlV30FPHI8LfWQmVNtJcWyHUXcbFzsvCn3/Kam2xXn19ap3mMe/t9CZ1AwdRKWf6L0PU5vHXUGTDNhD/KXN8vBvrShuYQNjeIYcMTcDn8JbCJFz/OeTlTyKOVPPiNifSI84t6QDq/rm4JzHt3ca4XBS6IRofGnOLrIZwvd9Xc5THq+Lk+CLMho7qeqmiN4fDGEs+g3He63CuPScpytE71oOkHWtDkdeMF2DMwCZ4ehCFMYeqlxJwOM0397Hg7yyxYWEz998WeRrGXHMQycxRbkeQ1Ji+MPbNNVlIyrqO1k4GMSqMr0XJdHaEt2tPqvZQ2Qe8l7xovMEBihP+V09Zj6CnuZnNlexduT1EUYMehLfYIsKVtCFHdPQuwtwGpCB2vkPwAllhvxLftewtSzGH5wX3RIoyeCbmYbamdgAwaCyKzuoYKBBfR4aHSHCmsITrFGnNroi08EngBQnbQc5Av5GqES7DvZ69eE6uDn4/PnsiDQ4PEwUL7FkKeF+anJhIayvL6YsvvmAT1e9973vp2rVrVOwIvVgPLRtTdbRuLohQLyasoH33NGWh5q56taGInjeNM+/hm0BpqkAE8Kzg5+nTZwR7aOsh0FOsl+5l2W3ft4dXXubpMdBTsgsw7mzvgXpN3k6k3iB5Q3cJnzSENi9dqlajEKH9hMUf/bvZ9RzS2HE4OTxF+Rg1s1g+zXvaWiZQr0h/+Nvc+KUgoY5RjbXIncqA6BVAT9s4BTHeEFT6vFYMcT1pnOWRiteP892hXMS5CCe0eRRkCbd7ekr2im2O4mWmp1J8MM9ipKB3+WKhFTjOLGUdP6UUQ5Xy73IlCuoG/0n5wIHTo/UOTw/WRHz+vDbBw+gScdSWF4W0fT035WwT9GgdHhHWqrzG7TWAbILquYlkZoWybH0XzxufJ+8V47jR+IU3wMmueY1ZALIzLCXXR+gxl5cMm/VW1Zz5pXmo6x+9w1FenvqY4i/sHINocNTzAyJzzEat578+vt4fnQabzaf0aJwTclSItJplNIpcKUAU+rBUZHY9SKESUtM1Zz4nBuA8K63BHCyLt+HpqbzFeZwE14JHvx7vo+amTbbUnrJ4TP7OMz7NRrFnLlEmjVnTcND453psATxm0OO+Zq9f0swoqEGPgEjuv8WYobW8N5ehmsO5QsgxV8tUyWiR6zsUVAvN4vByICsDSEHAWfG6bXoocI29XWSMIZw0lrZ3dxgPXltfTw8ePEzHZo6nmZnjaZAW4AG3kDgbIjFCQOKaVi3aNh+8J0iJvn//PgnOT+bnuVD7B/qZgYVRAQhCqw1keQF8gcyMUBd6jiHzDJ3hQar+gz/4A14DoGfAvU5c8C6omhsugqIw7S7s44aS0qTRGGpcmBXpAsRBD+aDyqEnEWTYPdH4dcC8ZahJ42mkNm8CPdmWaVhGcdGZPPSFFjw9RQuUtEF5euTJQMgRIGx4ZAhmvL1wNMGKVubnZjTKLHErKbaU8DFlOI/HSVF45osM7HiPnG1TPDvog1EAIG5p59eWnQksJ2H6HAjQ69ExT8BZkaiM70AstHlruvldM/npv172luavKzj19+8AJ0fwcrJSa/E6ydNTpquJACQ3oiCz+fH/3DTNFp0XG+V0Q7l6gTIzMpwrNjBgmUIOepC1p8aJAECSP7qmzQt98g0PjqziPG8hM0VVg80attBBGTMV3yt7tkM7N17YrPumUix/l/Hwk6pMdn0v8mZz7sLa5aJsAqS4lhXKico4A9IM9j3ka8g/70uGjtkTD3LWQussvKl07Py+YqWUdWAhRc+mo9fdUq8NC3nyuzxumdXi4CmMo4UceVLrcOu7zrWtTL5yblTU5Xd7ZY039Iml6VNq5XvH+WoAmyCjsperCpEZ6BFQLpywvP49y9SQo1L2cZz3xGSng152N7ACmN58OmZvuTeprAyTieKC8l4+gox8+DyzgSnmNXg9NTaiQhQis6ahjEtjf3Ti1SDeMH8xpdweptYt0esmUGgOQZf/DiAZIQmWR9ln0k22T7kXTNGgTs+fuU4pnp6aHR2FVwxx4XMjfB6yAKHczLZIvJOut6CQcImkMzwCRZusxqpvijg9AA8gHT9/8YIeCvw9ODCYdnaQ9TXM0FNv3wDVEzwZ88+esY/X7PFpxqPBUyKh2DMO5G3KQgEAyzOVYGGijgwyu+DxmTt5ki0q1jfW0+P5eYIeK9q3l86dO0dOEVLXlWaNGkJ3b99Jr12/nt5///10/doVAsk+J1NaJlDhk9h42GTYnDgiR+hL4+JgBs8LzxT+hbdGPw1+A4pDekVmfA9+Eq4MgAqwY2GxQqDFzYtAlFu6KVc0TjpO32qzipBqK7ec2xAK7rI2MGugB3woAz1NlG7DUDw3TYVh1y9I36xTLua8+F34q18NcVAQ5GGcfdBtY3jqbrTqas+cnoUptGF+BBpxLoWMPPVVnyTLpggdo6Olm5//1wM94rSYEOkEIJqZVwU9cRw0J/Ha3NNHeQBDGndzzXhWU5gTjmvD01NAjynnAnokd3BNFUPF+Shi2iYA+VmoCVNAlrwMIWMRFw2WbC9BTyjB4D2ta+Fa7RjFyYph4CGjOI7NaxRNgZBaHC87J7aVbN5NIF/dbvL7hcPiXOZ96/NDT3RWIhZqz+vcuYEHh5ZNGcdcRezyPq96bfG5fdxtWGUolDC4jD97VCPiyjhqvKUttPrF+bfkU/NaCmGWuY0ntwEfXasen7jm28Y2Ht85b2VeDfSU1knNY+H1rHiHUf4HY7nuvcVilkWD2JhkX5kVhuW9c4jLPEOxJaQKw6oSd9aNFVGcfJ/wXN1kSutEZU92exi23rt5rN2Q7fy+8tT7TU2W2B+gNUhXyB/WM//Rf3PQg4WPjKySZhk3SgQ+ZHm7SxnKC96CgcHhzAkxS7awy5UWLSAUF2ckthHdNvoT9VpK+daW9c7a3CQYYTVmL2oI8AGPz8AQCtnts2XFxtYmM6y2tjbT1auXCX7A+2H8H5Lh8JAEZnZP97YLuMfT588J4FD1F/dDs02QlYH4F5eXGe7CgsOxT548Zao16vgAUIB3pEnCdc+fO8dnnxwfS309xcm6v4eU/C3+hzFFOjZ5R25NwQuizKFNZCf19/M5wR/C9RHKsyKNFk4EkJGHwybbrCllBwH04DPcC8cbWApC1YWGbcZChI2LVgCkDfRQIXnBMhFAo2DH7zwmpGQXTs+w9RdryUyJm64b6ClCyiu9VqBHQWu+Lav/BhOkoZAdOLnF2wA9zhcqAsrGjsc4wCnenFJLRNwd3DFa2Rb2amacZEMgS6HuoKdtLMpctdeZ4bpk/LvZLy2/UxdPT7sF5cLkJYAnCvR6LlUiQGC5KM1gtbF8hgNIJzLTBY/WNJ6JiOcz0GMhcJH7PYzfIChL5qhqht1TIUrtB4Ebz0LiEb4nqhYPTcOwzevTNCDyO2Zvm6zdTrO4HfTouM66PjbWB7nhaJsSLl7QEmbRcb0Elej26yGdvCdt3YBywOryrJPWQ083fmx+MMwt2Ybel03jrv0C4ziuYQPOvt4jpmEbDA9lYB5ite6s3Ey9234MYWY6EzC+Vi/rKAUcwU+RJ00DNO/3UHU+PmoNkuKMxnc9CjARpjDUb2spr8gIMNgepCd4epyrUy0hmgievt54Np+vPB5eQBd/S6cX0EOafw7dU8a1Gmhdh7fjizYjKsqYtu81fr2svdZZ3ZxGZuhE33FTeOy87IKa5vQ8/fjPi6cHJzvabJssAR8MkOr1QHmD+DuAyrjBmrL4upeHdxdndPXnFwxs/prTg/PFm4Fwg6UBcAGgMTjYb96C0XFuP9SAwQJHiEuFBV88fUYvDBqUnpidZZo546YHhwntJOCdwXMibR1kZlRvRqFFeJNQFA/Xxz0NxPUlMOFv37lDbw+eAfyihw8fE1gtLi6l0WH0jBpkiOz02dMJVuLU5Fja296yOLhnaiHUFscSgkT6GqAH7wwgNYL0fI/hQtDjXZ4vLvD+aNeBUJ+4OQREXgwR5d1VYFGIX+Mob4AUbUTtCv0V96y5Is0q0AYg04Kf5TRxAevs6aldmOZSZf2KQ4TUdtP21k4aHQYAs95XtVKo11/b1tKGZo2dRgghKAa5hqsCbLqn3cdBTyyUV7R2wyLSc2XgnoE6en9ZiJDPRSBrKesRABQjvnjb8r74jUFPIHO70tHztsXOFRLg87YAnwwU2kKPtNxjfZUyh3Gu6vvanJUeaCod0NE3ykEP1XnI3oJrn8VQ9yyJIYKehoLVefQkN6tfq7RCXu8Nb1UIx+T303vaum/Ue3LA0bk+3a5UCLgaQ9XuimuDypXWaTPaa/fD2mpyPpr3tMQFKgByYpueoZgQgTnIlAUqBRi7XkLAw8Z2ftGmAj39/b25fY+IsGr9GPdGaXUQCP5Y3y2t4GvQY7qhzAPXQAh9CpzEsYuGdgYvB+jj2E/qRT3OAjJt3iHxluJ9agdABELdQE9toNSgJ8o8C+GYR5NZ1JVRwWAWvd9W3kP8NdtflVeX10DSTqmiX/a4zUdwJnJoaFDgut5zLYLBGN6qZVpcg/X7tslsgpTKA1wDzxp88r17LDoir2+cP96npbo5rwMg722ebFWl1PP04z9zIrPR0IA2RdTVw8QGkfoMN8cg4Ttm4oyOlpirW8HqoYU6DBahtPLZcB/bYoPruNM6jYOQXVPZrWYbFiBncXmJnhi4tSFTALwAXFg1Gn3AevvSo0dPCBLQodvY+od83v/+P/6cvbMEfubm5jyTCl6U3fTixfO0u7vHz2hZkle0nys04xk2NtfT1OR0GhjoTyOjowyh9A/0pYG+gbSfDtLWxlaaGB9LvV776Ki0u7asjmjcyFIDQEONm4cPH+beU5ov8pT2EOorxE72LGMvLSiJ3gxWtWjkg9JitHnB+Z7iHyosl5h6BD0KRUlQcQvl86NwkALD+OKYvr7mBmgTEtESkLDmJsAjmqbOhTS1VpoCzms1ePHNRpG3kJbLe3slZ51vTRWlNN0lS2+RE26VDeSWJtARAKe8PCoPwM2XFasJKNyP6dI8x7Mc/cbRKo+CA2MBIK72IAD32H8aY9SoghUunlZ/36A1eQyWOIAx+Vxs6wLFxl3PzEX1X4t9x0SGN09KSduP3t6oHKICyOPowK8h5MHJ8bIBdpy1Q4gCj3PP+bWsOtT7wjvhJ655PJeeT8qvPIcBQTyvCrVpPiLfpDHOLpMko6zoJNCtVXgrtXc6xbruW1utcYzqPdH4LnMPoiFQQE/nHcsnzl7xxdY0/yWvsXblSdZ+yuFljJDz2orctXW/u72dvcUC6b2wkdlixsbYrgdvYgCZvmYUDjZdoBmvSMzcg9ZSoR6/6GWOMiHvpZaQC/dYuF89B9nwC4Oa142px/KsAbTWa7xW4nGO4pqv90lc6wQ97s3wdm9mbPs0KjtVa9naKqFP4J7zBIsetYxcNzJd1gAEER41DABUrS/hwdopwRGoiOa2dpscnOZ8lHGrZbcMwLYQXxwbnac6UDCuomc1/l5mqJ3wbwax/RguOkg99376h4cZZNAS76xfok2SF7sToDDw8CAgjAQib0bNFd+hb2CwFCeseDt9vSbEarQXFz0Xb+C1YFIRtsGCRrYUfk7MnkxosYBnHRoZtYjmISo877K4ITw38OyMjY2mtbVVrufJyYncZgEC/+7dOwyDQSlsbprHCOd4bhAVg7VxAHjoYxo9wm0gU05OoFeYAUGFojBZ586cTocs5Fi8D1G527sVpNrYQPsl/ithTsC3bR3dFds1C6BwqKB08RkBm6eaAvRYYcJmd3YGEYJSimFJPWc9N83NKvdyCPu0SOa4kGWl5+wyCcHKKq4FXxwbuLv5fNl9GauIx5gxwDaIgFZxXNYyx92HPYOlFtBjXi6AEpc+qlnijS8p7N0qBdBmMbQMYpqhMN96WUHQs4m6PT4HdXptLdD1t7yeAPdWcNK8S4MDIOdvp14SHZ3ErvRbb9grDxc60kuRsG+ee1LVcgTXkzWpcdfxsVBa3JdxXXR7dn5Oi620NZDShQCOc26gR5aaPS+Ki0alIy6CBGlUZNHLJOK4iuNxNj3por4nOHFR2Ge5FtZpDW7aFJ0+q/d7lHdtx6hWWq0w286L9yX/iD91Xy4DIzL6atAjTpxKCcSwIx2G8CJvIxyPNWa8KRYa3TevBOQxALxwQSTp56wirfFYqDVk8yokSdM7lAzICquqlRTfOyrXGhA12npXcqme14ZcewXQo+Pb/o2fHXVcAVne+8z5VXw2hJ1os1gJZT2vIi1Yw5xL1/wqxGjcnVLhHfdAY+9CdDGHQ1/QSVpb0jO6v/6O+8rURRNUlzXe5iktA9/mUY731j7Gvxl3VNmxxt8MvEWvawXvZJQN9nvofcdWQyn13P3J/+fhLQc8oVZJtOyi4GO9DFe0EfRktxu7qpeaIUYiNOFOL0/g7fSkkL0VkGWbMMifWToFyccYnL3dvbSwgN5YSMl+mmZPnkznz19ImxvWSHRxcZl9mwBm0CcLAA08GXh8+C4+iPgbggHnQHlocVn2GEJO5lbHuwNE4Xh8px5VCJEBkCgUBfDzzptveLGnJuhpeOO4iDpBEQrqaQ5qwYl3iRWTeQW3xrUJMqgInp5S00Q7JVSLrsY/gp4aAOHv6IVrA0Ztgkl8jAjS6rmu7yXlFcdAVZfl8pTlz80Y0m65abFDSJo17kIGTw6asnLhHJTNbHPUCXr4vO5u57nyBqnmVB84D5XFU4VK7DxTvFmgZKXlqitYl7URIFCC98+90dwFjFpSth6M6KuK2PgM3k+EowkWuC52nRhf1hPuJWATrbIIiKOgivMcgWn9uYQ/182Beaiiu1qeHgJJ1YYKoIfPzLEtRHaBHsmjCMLiOhKgbIAelhxohgZw7V7yeEyoNoV98Uw21mIQyvHzNmUXx6T+PT9vWL/xGnqmbteIBSfKcyh8W0Cuwuvcw7iXJxMUJeEBq1DQbWtrw9YJq+EbB0QGB6ute/shjl9gyEajykB+zNYNCRU24ua8zUq8zI1xq5o/esejvEAvAz1xTCPIVHiuHv+2OY1rvpbT9fnxHvqO5yM24NyqWD/HQI+Jk26gR/38lH3mZqid5Mk76EVcns1BPQzBIPMV4pLnVN91eIC6hJJsdppyryG3AulcM9kYc5d32nOS+7gGaB9lvEJ4PPsLYs2e8q7WQ9HDYvBC4viHH/znLOXphGF6t4W48EDx9zjoelgDPVvMxJGQsNhDWLAOgphSimqSntpuaLJ0/K4VZ23pxyUPwIPKkKb4rd8XMqfwH5TQtWvX09T0sUzoBSDBc6Lg4GuvvZYtZISmpLwJGugO9Th3SgQ7FhNM7AqNzQ7AgR8pDD2nmmSimSkUDTLOwCXq6eCcaHRUJrOZp5o3UeCYSBHoWbXRY2wXx1DJOYKvPT0YpyboISGlIUmi9VODnqyIssu0ZCO0WU26cJxXrSd8JvDctgHiZ22KVAUIMTda1LyPFEYmjFpNkQKESm+52Mmb4xsyc0IjAifom/JQ3F2eHwMFaElhfAXugX4rBxArBFPgN5Sj+4md+2N7QQTmdn6MxlHgNgp9WkWH+yTP0xNK0mm/PZenrGr94k3MGj+0hp/ILnRPD8YdfDmCSJcMdh/7o8HjkTTuoozagFpWrIE7KHf1PxX0SMHK06W9ENdOGXML48m0MDzbuf75cYunR8qxTUhHxdmhmf2DWtnVe0Nr3IzoFgMorOe2e5iqsTmKgKfs4TLnZrj5PoB17GugnOvr3MxhXm97G42fDxOqATNZwsEi1g9Dt87VKTLCQ1SZ6uBcEl/jlF/aE6I7ePaW3t7mzhRpG+jR89aGYUMWmebukHHd5ikr1pr0W/EOI7iJRlmbzmqb+3odRdADMKknRtVkH4IMwLHOWdTWs3JR5d3Wj2dtubFGGeSFIq3zTkxm6OnIDhbYMFnUDG1FA0CeQa37puwPHqUwyFmGZ25rewZX1MWQYTK6UJCx/BR5xM9UwbwCY1o/ea6UqPLkwz8tpq2TqXTjGsFqcmOIROnHEJRZKFeuQWRWUV+w46smxm7bDwWhZvaVGwsCPP7EhTYwNOiE3iErVph6GGrCQK2tbZD3MHNijgRlXEcC8d79B+TfWKhrLG1vb3JgcxYUGqDC+vXNjmvivsNDw3wrvDtAD7hAeHdxfvR5RMsAQWhRYQ0Em+5AKk3PqjF3dJgGIV4ALUe4ddhJxEQ8m5SgPhN3oc3TIwJ6FuJh7CWwamUlwFXPRVwfceHH43Ut3Y+eOQ/JxHdoCmu7k67fBnpIvHRSLNdlIzQmHk954iL2OkFPXlevxOnx9PhQ8h8CX4UKqRD6LQTaAD02AHmPmOlWeXqkIKuU5TiGMYyDtR5BLNYsib4k+aJPnoWfMeccKxIbrYw89gzXTbIK36hpJasIvLQdeCz39rhHfDac8BqKQFrgMLxTmTfNd9s8WjVVm782T4/Osfe2VjI4lsLew1uSRTEEF70ymnmtSznNcu8nVwjKUIn3rEFPfJf6feJ33dZ9N6UX5zWCnhq8RLnXEIjVH8gSjftIYFXnZ/mARArfPwAtDP26vMt7TQXz/B6QZZi3Qe+VGAE4vDmdHmlXfhHU0ztvO5Hz4lQHnQtgQz5KzsgKhsJhszJ9fHWNewF45TwlcjQVc5ALFSDSNSzRs0iNOAdtcqltjupz2nRZvhb7zpkBwow5PxieHj6JKvq7sah9D/5eJCU3E1Sx563OlOl7A/2au/6K4B9BD+sw+U8EPDZXBXTUa96jc42VqXfks3o0IlJm9DwyXvQckVvcBGFNTlEEPfU8sGSN+F7E8geo0/OnhzlMATell7yOcV9tJHl/VBsDF8O5EKxDQ+b25A16rGBYdlM5CFJ4K1q92agR6reL8IydXcucsoyJZmlpKBoId6sC3U+ujTLJUCTw5MlTJDt/9NFH6fTZM0w/h6dpbX0jfXHzJoHQmTNnCv8mk6uL6xy3RkgL//I+6Hu1t8f7Pnz4KG1ubqXd/T2GunB9PCMRuLuFN9Y3uVhHBgYLXPcFY5aSeZQyNvYaPqqQCiElb1IMNWpFaXwFtPA5ia2O/LtxeqIAaLifw4bAtbQuagHTJvhr4a9j8oKTZeixWnweFVYU1t1+b4Bw77Fm2Sri28R0Xg9zsbGoMhwgDCPGt8ajGeS3hLdqIvOhh39jCi1rHzkBk16U/lKZPCvV4BXJyo7ufvMONebkCNCDscFaBCEZnkSEUMljA7AfGGDmIEANyjNg4WKMsS8QRhseGU3LSytpeHSEx6Cx79P5pyzceXLuBPlu+MGae/7saVpZWkqXLl5MQ0ODbJprYCVmxhG1lX3vCyUqn3qt8LtATrY5Ne6aOD1NwWWgBz9Y522gJ7vjq2wyrUkTpvZwbZyexvpWwkUHj6CQdeM71cr0KOVXK8Ea9PA5mKliT9QNLMXnjb/306lXCJ0Kd8ioIuhxAnu2qNGuBgXeckuFUInYOXC4x8621eiBZ9zGlf9ve4e1H20d2/zaC/B0l6vWNgFGbygWmL1A4lBZ2xwBjrgvDg+a66yWKx36weeP5nBFco7jrjWicSwgpHgs6jmNoKfbPB31ef0dr+fNdnOvP1+w3UAPDRmX9xmfhfYfaj1BOGsuIJduQdaA5+XjJB0Sxzz6x6IxD3khT2EeN3o1oDNEZi/gVu9Lme9RHugp/AcdFcEWjo3RC+171a/zXZzxQPbIe9Pdho5w2aJn5BoHoHz8y/+Ss7fYZT24SLPw8lUud5MsBgoRt9wBevLicCuTsUBsBljCZtaqSZJvnGZlWi3AaEVEC0LWHT7b2YUVOk7Br7YUO+4OA+FYQAkFBje2twhM8B+s383NbRYVxHdQCAhHwfMzN3ciTU9PcZOogjHelfyGw8M0QEWxzu9wDQqD/T1mkAFEwSuEY9GtHfcyT5VV0zTylQEd/Cf3sLKJeIxPnDUcbPZ5ktdGXAsthgiGqBRALmdmjFnGbdlbLwM9El45FlqBoSggYty1FiBxseuebZ6eeL0oEPJiDWmOWtQH+8ZFKeGmHnITZBHQrgmhL1T3tjErnANuSwc9Jrw7OT258rKnkgr0xEJ6zNJyQjOnsW8gVCd3ZVkVbuN42MM0eCOmLbrX6ZHnBmsXoVzMMUsoTIyn6enjaW1rM40Nj3Bf4J2wNlFs89jMbJqZnU33HzykQTAzN8cswB/84Ac8H9yzK1eu0LOD7vU3b36RHj64n7703ntpamrCPJY9GFPPXPM2GwqPtipwTWDw2tn8tnt6aiIz15MbBphrCkOvuxI9PS8DPRZGtYeRF9QURRunx6sGB/d+va6jEtT+i+v2ZWClDRjlveK1Eduu0bY38hD3ALzUoKcYisDAetZo0LJVDwmehevW8PR7aD5yv2w8VO/HPDMltIjQl3E+eR0vyqr1HttCCBBBL1Ah3jk2AAAgAElEQVRXMOXewzA5c9KU9P5eZ7ilBi+SDZI1XBeRoxfATzxXv8cxF6enG4it5+eoOX8ZEBboyXzEULTzVUCP1mfh9hjwsKKEJAKYPiEuKTw1ZYZlmRqq3CM5JwIgzK/4c8i6jUAy/o77kq5Y8eGkz1SzD0abCubGyBGeJeof/c1acNkr1wxvITxrNmVbHbJS7JcPJtCTLXrwZHKtADtYE5a9Qc4bkfKFogdoKLUvEEdEOrIhOKI4rwLMdE+5NV2oiOkfFVxDKQcyZ1SO2jyZxJlKU83BoaFc/A+WsIW81i3u7DWG8Nz4DlYzhD6UyPLySpqZmWX9nRrgHe7vMm0T743JHxoZThOTkyRLLywucIGpfcXGxhaLDiLE9uD+vTQ9NZVOnjpJi3kYBQLpldqgKYQFZDjI+fYhnh/dexHcYE6isI2bnAvGTUVueud3MPNicKgjIwc1LDTHmi8J13r+4xzVQKXN8go6j79qMWPBY+xroVVfsw6zYq4xb5gz2wxqfJjS7o5ltFEZ7u+nkZFhfibvZOngHDLiHGfiHI61h7cyuM4kZngKrDiWlIOIzHwn1RRxTo9lb5VK15wrrfsAaJjx4jWg8l4haa+MXC0wCfjRPgX96JaWuE4Retja2U7rG1vsFoY9zL5qBwfcmziHXLfevvTsxUI6d/58mjo+k372sw/S97//fa7T129cT9/97nfTxYsXbSwO9tODe/fS/JNH6czpk+nihQtmFYaGuVhP+8GffpQyb64pd+NXrUBqIRxBD36nseVjGw2gaITV4KvIEhfUfaVCrVLWFTLUGo3hLRkpL1Ow8f3iWo97II5Pt7GiaejFFo/ahx1Ku+eAKf/y9Gh8IijSmtR653tD3pDw0Zb5gpVt4WiVRjDlZ54ZeMH5jIFkmxNW/MZSuLa+gbwCIdn3BLln8szkPlFNxQpPjzwCUqC1zogGcp7LKmW9Dey0yS4YScxKawFKGdBl71jxHus9cEyRPfakWYG38IPM02PGgJLvOF9urAGfa51CDjLa4lmbqJad6SNoF0JjDyUpDkjDIAByZhSK+cLQQuulg12r0g95CnkMOQBDnd6X6r0jiFFduXoNm3zvzp+ifA4dB7CWYJxJRtXyP+qf5lWr9PTA6an3WKOIqNfoy54eK1AF0GMoSjdsoF9fBPI64CXw0GMAPe6i5oP3IrRVkGKve14c9jeaiqpugF5YC7dG37XwyKCnz4jIsNqUzYRj0SuLxOUXLzihw8MjLCC4vbObZk/O0aIF2MEEY6JxX4TFcAw4PVPeRX1rc8sQKQh8cAPDxTs0lOBVQigBo4XeXBAA9+49SAc9h+nxgyepf6gvTYxMpNkTx5nSfurkXBqfGE8HaAtxmBgbh6sYFZoj6FFsvQYM+lsbqRb0EZXDhR+Bo3nADlnQUBtHQgieLy1oZvkEtB/nvg2gRMHaDcDo2hE851oxVQihvkYGMe71krCWZY8xAA8FnYHhvMW84ZgBr9uiFhK2lhUibRZtU50Ks7ZK1U9VmbbwlIEe8996qXjP3uIzq/psI2W9uJFpwSrFMmZoOadHlcol1Nt6sGr8zGthoDeud/By+gdH0h72KH53YrIAIvZ3P4yB7d20ubOb/v7v/zH98Z/8Cdc7ANKLFwvpy1/+N+m3f/tb6e233krTUxNc6y+ezaePf/mLNDE+nr7x9a/SosI4ox4QAI+yol4d8Lh88Ze089wL57ojCjtxejDONejBcbJAo1KJsqMoIQfdAJryPFlKTAbk/xpAD8VnCOe3yWE9Z/yXv3tBwfocE8lWYFSAQXIEzmV4TbFm4nn6XYkt2GcYN3A91OHbxtwqMkeQr7YdVIK+7k1eFU6P6QlVJlemr5PNKz4N59ATXriXqqxGcQRrQxC3QMILb9Wo9N8pXWt9E7O36qOjB7yWkRGMR3lWg6COsQ6gh812fV3C04NjUdBV94peMXy2s4u+itYuRT22zONySD1mBlcfQzvb2zsMqcMxgLnHfGqP4LrSKxFkRN1i+9BaJ/1TQQ/XS/D6RtBTj1UcV67txiS8HPSUZwuE6Rr08CAodSfddttsEjSYXD306NhYBj18eBE75c1x0GOcHhQojByGQGyrYvKGHAuKjkgQpDcossxb6TEuAs7BZ+Q6oIDghqVaisCL4drc2uaxKEjIKsY7IIQaJwnHgvxsRGW7NxTH+PgYU90BkFDzBkUC8S7Gb+rlvb64dZstLEaGR9Pq+kqamjiW9vd30uuvXUuTk+MmGFRoaf8gjY4OM3UX97TIVmlIasKp1GbQptW8REKyxiUvHLfENH4APQRag53eFVUrxXXF1ZJgjAsvewMrt7/GrOMZ/INaKOBjjHlNUo8bS9eMlhKuQ0AzMGBtSfZQKqCfIAQA0gDRLjveLy0upNGRkbS3gyKI5kHDWBoHwYCdNpL6B9k9kQEVqt76OTXosc1rBDlzyXttisrTE4WJZQrlUTLyPgRHcAOb0MaHneEtnYkxqYW73Pj7Bz3szYaebfAg7u7scIw4NkhtHxpmpdad/YP0xc076f/9wz9KP/zRj8kHQhga8//G6zfSt77xjfT1r33VeDz7u+nxwwfpyZOH6cK5s+nMqVOs1YJ5EIDutkejnGrKk1JWoAAcK5SmNZuv6SnrWalWnp5uoCcrbZcpcrmzhlUGPRbiigYCfw/ZW/+7PT1clxX4K2NURrTNyGAwJ3jnbQztYlJmto8s0w+/E2A5P077jtegEWznFk8P+ps5+AyTK15gBCSqdh09PSxVUjWYbmQ1ooqwKreH68citjU4kWEUvdQcw+w5spzv2pjG95EqUI8njaT4jhXQ0jhHrxnleMXPw/fQNdJNMloEnOxfK9RpIXm19fEQ0b7VQILnmvMVuqxzr/BlFXI2r7P4PDgeRr6NDSpTH6RNL9MCQ+fwoIyLxkzjJDAU5breTeGtdtAjyRp3v/+e96IBEdxLnp4O0NlITOkEPY17u6cntqOIoCfrqF8H9Gii5enBvwg3wC0mwphZtV6B2YlqfS2gpyhxG5B6seiz7qCn1IsovJUdLhCRibXYpTzRIgJran1jk723jh9HSjsU6SC7tnPRoq7B/gE9OUMeDkIYYXllhZsfNU4AmliFemyUvKKdvX1yfBYWFzmJ4EaMgBuxuo5oWpqbPZ7GRodTPwjGIA7C4mKRQbSn8FRT56cUT48UdXNspPxjHDQuTI4buQ9OJnSQUYe3uBFINi9EsqiYauHZKRQ6vYE6pkbt8szo8xjeioKiZZu4G714oDAHjx8/Tgd9A2lrYyOdOX3KvG+DfewdhKW3vbmRJibG0+72TkKqozlUAHjgct7NbmcmwgagbYrArQhYSl7i3QR46M9FxlQT9NAjBNDD9d+Mh1OQOOjJY+Oh3ij0855w0mberGFgsF6VMRjHm25jhBzo6UIIAkJ9j2sO3znbNO2iOWFPL709//1//M/0J3/6Z2l9czONTU6xltXs8WPp337ve+nGtatpe2szTYyPpKGB/nT/3p00PjqSvvn1r6eRYeyXPbrIY5VxPWYb0G2CHgxnrLthyjpWIC/7vhCZu3F6pNAFwqIAlVyxddbL0O+/ZtDDXRu0bce4NcBA0/5lpLwL6DFAUkr5a50zbIIwVeb0OOhXxikySNn2AwYEPAMw3JplLkoGnwxYLHerZJ5TCJzq0Chn4nui8BtlCDQlgYXMSt23+I4CyRG4Rp2BNhT18RkQufEjmRqBiLy38UnaFLMMqDY9hXOhe8RfiV527GFrAO0JP73oYo8wlbUDIcivwlu4XgQ9kB185kNryWLywopEGiEcIS6F6GzdI7kH12DZlcPg2XFPqkCP5qR+fzM+VEqgVWJ3+GXyUQH06F0YKRobC89viz/OWYRRNs4xYaWkrLf1cNRm4nkCPajTowmzqrWOOKt4ZUS2QvSYODw0lD/taCkQr9OTLd1/EU+PdQuPoTZme/WWzssYLAr8UCYdr7e+bt4fLDL0riogXtdzd3sIIYAc/GJxidygXYCcjc20urGeVlfX0srqWjp+7DgtZoweOEGr6+tpbvYEF/Hq8kI6e+ZUmhgbt8wMNo4z0qGaoNHLE8beiM+qv9Akd4nrE5Viw1qNoIdof4dkb3h6ojfHXPvNNiBRYbUBHylmWgKe1iihUVvM8fkEbvCvZfsVr1M3QIXzFaaR4Hjw4AGbyZ6+dDX96rNP08ULF9PG+pp5zfb308zM8fTJR79MX/rS+2kDgHx4OB2bni51RQ72SpsVDyVIcDI27j98J3IWuoe3MjDvyukpwr+QNhtihADEBEnxOIC/cJQQhbCsrVQqcs/ewJoClQGgzRrZov5Uf9rbP0x7EIq9/WllfSP98Ec/SX//w39Mz5eW0/OFZeNE7e/RqnzrjRupvyexP9royFC6fPF8evvNN9LxY9OW6cNU0EZD8q7PHN+Y7+WlBopwa4Kexru7p4cKt+L04Lg2T0+cwwJ6rJkx5oFz61Vr6/pJPP5/g6enTV3os+jpie9y1Dkci6qvkY2j/Sc5aQZgCA9ADrUUJ6R16D9WW2uXxgOyArOnUQkXGaWVdVtCMKaEc3jJw+m8dAgtZk8ctWETzJkWLN7PGsTEvSBZpGdHaRN5Y7Su9GxtICZf2w137fFoYNR7MxrsGhvcU3oS8k5KvjYIM52AxQkBeJqeHoW3+pCa5zoWMpHz6To6ZpKq0gB5PTTi+0oWbk8PE4CwD0C56O9Ds+pmKYCs253InNdk8GApA7ZNblsCUUmLbxyTich2VXl6SlkM+7zWQXzvxuJvCW9ZVkpDBpX17ycL9Nz/2R9luwK43Er1d+f0iMiLC2bQMzpaOAt8mxZOD+/SDG+VAYX7rVnvA9eP7tL4zjaosDItvCS0LdCTFbNPHLkqhweJlWoPLf0SIbnVlRW2s7h//0GaOT7LcBfS2uE5wnuyh5cLErB5oALhGQGAAJDY3N5Kjx/Np9t376Tl5VUierTcwLOvb6yns2fPpenJsTQ2PJiOHZtKx6an0tgI6v1Ya4R+vLMx0Dy0pfRrmxLcJ266rJxDH6T6e5MPCh8aY9+Ir0ZkrhdqbMbXtiE17nGjSzDU/8bNH6+l55ZFjvlQeCsD7rAh4qKXVwMeRbzHhx9+yHk5dvp8WlxcSBNjo2mIvaQOCCTBPbl751a6evUKS+fj/OnJSUP5OYXR1ncpB2gkQXh6zDnpinHPCIGd4a1S5s7e0z05rhDg6bF5kbvb1339jsweKqDnVTw9uB/GMQJfghVX4rgGFFQ/MywSya34HmsX7SZ24NHsH0gLy6vps89vph//9IO0urWb7j54RH7PYH8vCffHJifS2TMn0wH4O/296Vu/9Y107fJF6iN40bB2B8gvqgRQQzjZH7VyMSsjlId3L8OrEpklGAV6NG7R0xPXq81n4fRQPLpnTJykqNT+NYCeer9F5dO2JznOalSa+WnFZYRQpSl/C6fHMVQxRKVNQ/EaOMW+2KenB1mLWns5VMQ2FJa9JcPRrm2GAtafQi2mtqzRZQaiVR0c+xzeuBh0treNyllyR9fJgMoVpoAEvgfoERCKsgbfyQCMBofGNiRQNdawZEMcv861Vmqn4TvIrbhW4/jbs1rmqI25eXpyKrmPsWKe0UPEjFEaIHu5irW9q3l4sMYxbryHB/oRweC4DADw9FtpC/8RGOR4B1lVy3X7qjNTyubF1FmbLpCHNeoDUEmip6exLgMAqkFPA3i2EJnLGBfwnlPW0XuLG4aiWx07OkGPHiZyCiLoaRaUsoytjKiRveWgp87eklCsF64tdFkOdI/kyaHlgMaOh+YJsKZivWl3b5vWQwQrVG6eJUDkCzaFN26E4kWYCzV3UHn5wvmLaXR0LHuB5HqkZwycIWb4QOngnof8DB8tLi2lTz/5ND189DhNTk1zkW9tIxV+Ij17Op8mJ8bS0tJCmpubTe+8/XY6c+ok3cSwsAYIfJzPU3l6lHYfF5BcsB0ZK6qS2otic173xMcPITkRmZsbtCjdGvDUm1qCpk2JKQU2PqeO0/0ETPGvGlvqHjovXrustwOGFKGQ0ePtw19+mN559930ZGGRvdM2kT2IMOPoaDo+PUVezoh7kQb6e3MhRHLVGL7KBqaJYV9WchNr3eE7VDBuBz2F08MNLE8PBD29X8hScU+e+ARVejTHhQirZHoxfONNeBubOq98KYCmB5Cgh4qnJw0MDqStzQ2Gt1QXnUCIm6Y/be/spefLq+nHP/tFunv/YVpYWk1Lq5tpaxcesL10+/Zthq/Gx8bSsamJNDzQn06fOpkuXTif9vc205fff4+FCxcXXqR333mHIa9GhkT1rDXI1ryq1EDhioGAbcI0H2O/WC0rz3KTZ0brCe9m42au/noda22JH/evJbxVDVPzzyMy4gQ4ouLUyTRYXemw0WyQmZKTmGP9mILcL5XlG0DUdMAOMyD3aDREoMBx3vNK9aFfo+0fhFfNG6GWQxbixb6IhQMVkrE5NzmtMgL4t9T8iTIiy/RQ3TcDqSpCgQ4A8dy4trRu2mSfagUdtQ+jTIwTKJAlg1zZlrpfm2xNPeblEeDkesd4wOgiiDU9hmuYp8e0NbzThIiUQ0Vvw162xqMOTpz/s7W9w2tA94nTIxCSvXPucBDQsL0XuW/FGO98b4HeMs95D8oz5WANz1GDnnpdZ6BaVq2D9hADrjg9cc7UcJTP4Puj58HP//gQrH8upIpIqMnT/cyKLERKKC9NgDIDrMqmuUBV/VFl+q17t1t+mWwbwyv8NrxevrM8of4BJhJWJhN0Mw9nb997CtE92gRKRjfX9Y3fIeCgVhp4ZnWxJhImQRkeHxSb601b25scJ1SR5ji4i5Ed2Ld30/MXL1iscGRklF4aTOjDJ/Pp8fzzND//lEDnwvmz6Z2330yHe7vp0sULaagfBQh3GI7AssVi3FhddWsefKMhpiDSjQ8l7q5SNlQVUdy5U1QI/KzEwAkydi3FGeQ1WVw6V2FJu5jc4TbM2tSG3qs4aiW1PYpojV7DjxagrR2zNBESxHqZmJjk/Kk8OrLg8CrgSw0NIftum2UEhodGScD7+KNP0ttvvZvuPbifxsetK/jM9DTDMSurq2lvZ5v1Za5duZpOnobXzkAPrdxdZMmVlhXi+oDoTp4M3O7BrW5Wl60XA9lWmA1rDkIMDTtVxVueHq5vglj0czMZn4sbKnWWbnqEVm39oDmoUlAZ9hu0VHONfZsSr4be5or1UKw0fS8yy3iPPXLIhkHqPzxI+6k/9Q0OpS/u3E/f/5v/lZ6+WEzb29ZTDh5PjOHjx0/S0MgI3w1k/ePTx9IbN66nLz7/LJ2YmU7/4d99j0BoeWkhvfHGjXRsaoq8KfB7kB0IIwI/khN6/sa/QDfOmYJVawAQzwz5AM+CNQaMNYFsHozIHpWNFInty/Kdrbvigejznl0Af6rSS10Bw4Bc19BkNITqo8WI6wPwGTfQ5sjeyyzuQrw3S19eldpgiAo6KuFyr2DX8nnLT63cmWVIvkxKezsoIMgVkJ8NilPVdU2+bbqX8JAW9tbmOkEKxhZeQUuFNl4j3gFraHtnm3NMxQqP8dCgFSs82GGWLPYz258cWI9CenFRq02lGjzD9WC/J/U4AV4ZnAhzq+yJGimbHJP8dmAUeHIajTgWUtyaEz17/yA8Gs2mylluxh6QmRPTBN3dQI/pxlJYsyEvpX0cPOBZ8L62dhW+iUa8XcfCW1ZJylgQh5wTOGMgOyEzCXr6+snVo1eMKNdGRGVjcB5C2QI9SvbB8dvu6cG4B+1agKHrkOzNy14b07NMxOmQ8mV91uNV9pXtMeeaZC0PGTM9PZ09123jbZ/V+qcUpcXYyENvhKZYoNMHh0DLQrs9jz/4o0MqtEDaLMquWatHbnUNCJQTCFG2+OzittDN4m0DPVmIB9BTL2L9HQtZ6TyVAeB0u09VYAxCp8FZadEOvb1l4QnB5s29vZ3+/M//nJvwO9/5DmuW8J2ZybBvpOOQCbCxuUluChY/BS7orUTrlsq/tb2dni4upQdPFtPk9FRaW1lN848fUFnPnZhNZ0+eSFevXE7joxAYuwQ0EC6jQ0M8hsoWVaQ3N2h9Y4QBpGZmZmiBZUWi0CDlA8i52CrF+m2CnmZl05eBHm1mWdZtCrf+LC5cWeCYGwm4zz77jADs2rVrrEmDKp1QyuSewFPFeRxkO5Fbt26njc3ttLEOz9lkGh4eTft7B2lsZC9dv36NfB4UlkSjWRTbQ70l8KfOnTtHC5aAAoBrb4d8FfXqQtsF/KjNSFw3DQsOaaC0JACMoJRNgKlLOcmHmbjvrmIAcjqssRlVn8QVmXMTyENgDSszEEwh7bKGkzI8JMDz2m8U6KpGHV5HlppPCR4u/IbwHoADwAjuA4rS4vJ6mn+xlH7y8w/Ss4XltLS8nN564w2CjoXFpfTp5zfJWXvydD6dPXs+ra+tM4QIQvOxqfF0/vSpND05kUaHB9LSixfpt775tXTixAkqRwgwzKsyu7RmInCjcmJGyzYVaKPCs8E3qxlIrnPISnFQgarR0RjTvNlYNbPe4joE6CEwaYAea4Wwt2cDl61ZH1r8Dfkm+YKPVeZCPJLaWyBFDCPJ+FQeSm1wIkooPz6j/e6ZgP4MtRKgN4tl8+umq05I9kwew3wGeKCocB6eFaAH5QbofaCR2Jv24eXDOnYOnQCEwAH+xnvre3lqB/r3meAxNXmMsggJH6x9BlDI8bQwrMlQIEtQBw5zPRjsPa19XB9gSeMX1wzuu9/gWZWaNxFMa6xpcHvWFA0pkaiDISc5Ll0Wd1PnnHRKvbgGs74KNWgk9/QssUxHLUvtuc3TI8+E3gWtRSJvFdeDHLIyHfYjZ4K1mTEAJdBDfQD56vIGnB78SG/jd5jIGscMdsS3qkJVjL78k0BPvHbpyan7QZ9BfnfTL2UuIuhxsNmyR8yb0y1S5RSGJ7/4YxKZjURrQ9AGerRIVBMBR2rxK8bHs1tAjxWfAhBq8fRkdrkRMeu6GSYGA0rME12ECTeFN0mVEKw3jRYIrWEqMnvfaCnq3e7du5fu3r2bvvSlL+XeQ7geaiUAlFiD1REuJqQFk0CKnkbuCVOKIoT/i+WV9OGnn6e5k6fS2upawrVRJRfCZ2djPV27fi2dP3OGwAfcCWRJIDwDEq6l0RugYoyVA31obQXccxCFRFm4BnrwAze3payjTs8QQVRjg4c/CFwbRmaxehpAoFMGNK+pAH9YlDhf44NyAFSQo6Np9sTJXCALggHvgA25joKRS8vpyZP5NDszl7741a00MTGVzpw5l5aXl9PlCzO54z08MKijBJIzMpDw88Ybr3v7hP50gPDe7k5SmX56dpwLJs+EhUQdSLv3gQ4IJ+WzZwvJ58hk2ePwZ3CSOQyyZAz0HJLTYxZZJjJH4U0mcCm6tr2Foo1WS6kGjlJEbUJae4SFAsFVALkJqca7VpwR7zaAQoL7eOj+dOv+w3T/4ZN05/5Dfg6r8cc//hHf9fU3305/8zc/SJs722llZY0cKXz/2rUr6eypk+nt119PhwfbTF+/9avP08b6KknjAOJYX9b3yyqadzyrkw0pS9yWt3BMMWDMSgWoNEKIxgHvgWujdATBi7emwDxSEDt/gWMR1l9RijY3yG4LDl+OF5+m8vSYMikpvQI5UM54T9xDJGrNje5rfzcVWK3MjzIipMS0qXTdCKCijMb7I5xJQrKvYRFa9Q74DsdtbID0b95EeK4B/i17q3gerCGpvR9kWc0f07rf3dmgV5vZf/AaeTo0zoXRAqMP9WAEHumt6OvPxTWR9cuM2N1dFqjT/tfYR7BPP1SV/RP/FsjQuXgGGj0D/blFRlwbGpcImuq10/a3PmvzxgoIUZ860BToKbqy6J4yv2bwQYnEscY9YFwBuCp0Wzw91jDY0Hrh5TCKD06PZ2+pAjPXmxOZ8bu1byoZcXlPBnI5x7KNn1NnolZyPu6DOJdZFmYdbs4B6NJaXzfBvmfOVvxAFUqN68T2xQHDgnG/UBfKOwvQYy+HgS9rvwY+evga9CgL5yhPj6VFw9cfMlS8ER1JMY407UECoTmyvTu6gTcrXKqwXlv9Gj27jbWhzcgJqAcNltSzp8+ycKOgG0YF5gkqVYSjJsYm0+j4CDe3/JEWWrJrQ5lCCDx9/jxtbu8wZIBeXb19A+nFwiIV0ZMnj+jduXr5Urp6+SLJo+lglwUiFXqDILAstd60sbnBgogQMCDoNReUgSJ7BkvnN2WI4lUF9CDWHjFJFYwyXBVdve5eby7CfHm/SR3U8jv7xc0lavU+yJPq6SEPCin+A4PD5OZgE8LSw/taaKQvLSwtp9WVNYYXP/rwU9ZHOnXqDD1EvcmsRFgJ+16g8PnzFxzXz3/1eTp5ci6dnJtjTRn8d7C3kw7h7fGieCa4D3K7kQEATCkMNLAl/wvyBG79PlrF2SKDR8rL69u4qEChrW9LWTd+cyZ1en0qZaEQHIQ2FHgehEgBeqTEJTyjQOgG5m3EUfwNJEgATABxZN1YanhP7wD/Q7YYvI9LK+vpo08/S8+evWB48MGD+2ltfStdvHw5PXnyNK1vbab79x+mpcVFAvFTc3Pp9/7Dv2UNnxH02UPItfcgffbxh6yNdOH8+bxfBLDhPWisL9UTsVFxLlvM1nCwh+dnvaIiuKxWjClHCx3Ze5UQo401x6GqpGuL1MJQtaeHtzlo8g8YMqo8MwrXYV9LSNcgJAKZmNbbZjC0ecHynq2q2uqdmnKs2aYGS4meMVYVl8VPlce1MNAHLwta5GwyFMYCg6xttkOuA7w9BnS8Rxa9DggnIkN3naOHRBDzwiKJxAwAeHCwd/EvZBkNG5JozRAFKB1GjRlXQthPAsf6NxohUaZFKXPYU6o2x/EU4IzAU0CDoe1BSwuv943mtx7TGjDXcyf5jmdu89jE9ac1g+eq064AACAASURBVOMij7HzPIEe41g1AC0zL0FGNtCKd4E8Q4hLPUFRTq68vxfYdtBjdpB7HAH63XjAvone7VcFPebUMA9pHNNueKGpo9wA9InF+Wr31E1v23zov6beMXqL02UaJHYPn7sMl17UnPU0QQ8GXXqsaX3pdrJ48MBy2Rmfp3t4qw30wFTmoB3slb5c4QW4eLILrznAJsMC98fTzxVCiUJPz12AjVvj1b00ObAOuLAGEV5ZI8iBC5dM+IH+9Nd//Te89bXLV9KVa1fTsWPHqXjp0keGQ7BCMcgPHz5kltHMiROpr38wbWzvpJu37ibULpo7OZd++tOfpjffeD3duH4ljQ8Ppp6DPTBo6cKEkB8Y7GdNFDSIhJfo0aMn6d133nV+jpP/qoJYEBBZUEKwueVmADWUgW9QHcuCqhezrnUk8PHT62O04bKbe9+Ik6ql9GzBlOrs7AzH3ATtULp161ba2NzKfdXu33vI38+fv8SSADs7Sx7m27I6PUjJ3gNfCNkAo2lh8QUF+eXLl/mWfWk/9XkIDY9a3M6olQTvSBkzWQQMZ5Ing/CYhcYUWwawyJZmi6fH1m8IV7iQAAG/zI15euQxQHhreAj92prej6OAThQDbMLLlGSEFNB01AA4AcN+SlPTx9PSylp69Ox52tjcScjce/DocXr2/CnLAODv0bHx9PDRk7QMPtqjxxwX9NVDOjRCWdOT42libIzk8deuXkzP5x+ltdWVdObU6XT+/HkCcszBCDkeJVOovIO4NhaiEXeBQpM5Zr6m3cq0ubB3wLpBT7sa9MjzYGHITtBja9DkhRfkyN4eMmAIUt0gCwOq+cVakQdLnh6FZbS+85zK2+09w3S52vqtlWucx9jTte18jaU4RPYsmGuMn625bNUelg7oCIkPDCDktEvvpzw5spgFtlWMEPeBVxVyB88Lo0SeQ8wxlO+5c+cTuJS4H7y3qGoPJQ0DD/uZ+xxlPOZOpjNnThPwYB7xnUov4F+AgtrzEMfEDIlm2npeK9E49vWTPT3O6am9jt0MiVcBPVLwtUdW5+pfemrc+4/3E48mz00sMeCyqRP0eEJPKqAH0QZyEP29Y38x7GGlstuekiFghieAr/Q25qYeQ2s109S34LYqm4z3dMM4yz+3ouvx0LXLPSzUH/eCoiLGN7WfWofY381Qd9nnyerfefFahffiXPBxY+gRnB4OC92xdephp6tYoAenYPAUh1XjzG7hrdrTQ3c/rF92+OWwGJDh/5wc6B+X4ldRIhVuCgZbvbKQlh2zFpqLW92WY0Xo5kDreC1SXPfRo8fp9r176dbdu+nJ/FNaR9MTk+nNN9/kRn3r7bfYqJQl2ntAeN7iRenNefgwbW2sprPnzqWl1fX05PlCevp8iZk0m9vb5Ky88fpr6dqlC+nY5FgaHxlMA6ymu82+N6pTg0rP4KxMjE8yFR5p2r5iTflqobqnIS4cEKHxNwtSVV2xI6enTRDHxfMqoKdetDhHa0bCTYITz717cMhWIQA+ILRhPFH36JNPPqHXY3JyiiEuAILR0XFmxAH8TE0NpnNnz6aPPvoorawsM+z49ttvpxfPn6ezZ86kW7dvptXl1XTjxmsEQX3YNCzlbplAmCs8B+Yykz29dlLkksAzhzEDKZXvkTknpmBtvbj1k4l68GoWTw//cM9mo8gaLuBkSnl60C5FYyjwXgB7W0O9sieQMWmCxwWkcz/w3Fs75lkCN+JXt++k8YmpNDl9LH3++RfpH3/6E3KhLl2+kj777PP09PkCQxYgkmP9nz59mp6te3fv0Ct5/drVNDNzLH3zq/8mzU5PpPv376Y7t26nb33r2wRDeHWMV5N3kP0wbrCAQKz4uxMPyYEyq9TCW2ZNaw3hWWBgSMBpj0lZR09Pp0I0UBNBT3aoHCrF2rxL+pFQz8/U20sOmNrWRKEvK5LPThPcwJ3mLv4breIg0YLQDzHmShHEezZBDxICbH2KLGvJBR6iO4SnFZ4YGKvgC+7zXWCogbOl8AmeHeAFQAe9BPGjasI4hp7a3l5+Bw/sibm5dOrUKTa1xf7d2jEKAFoTsRbMwED64Y/+IV27fC0NDQ+mE7Oz6crVqwTFCntxPsnn86CnWraEwckZki0GQQ1otB7MgG2GtzrXhcRo9+r/3eRiBC9xz0bQwzUXPD36W3s7rgWknhvo4dUKkZk8GtsbMGaM01OM19zihvnX5mXLAMRrvSHKwtzsg0OGHZHlaU1Fi+FMceTE/I7eW65f2C8wcGmjbNI9I6jRerVx7wQ9OAe8QbRoqn/iuPN3p1/UdaxYOd6No/oZ8rPIawyaAkCP6sTE8FZUXvEl2kBPsTKO4PRQuAc3o3t6QHfOVRkUWqE0KhtftR0ahJOQCYYXVVqg4u1FIRX3ly24ssjbjpFAxbHYPJahNpAeP32WHs7Pc0EhQ2h5aSkdOzadpiYmqRSuXrvCCs4AI2p9gWu8mH+URgf76BFa29xK8y+W08DoBFOFP/viZnr08FEaGR5Ks8en0tWL59LVS+fTBInNliYK4QQXIBpGAgCdP3+RmRVGqpVVXIQ2NwBLjocYfQvo0bn/EqAnrp24ySEw8S6YL3p1yNQ2siMsR1iV+G5sfCJ98cUXDGXAtf7s2fN0/bUb5J8sLCyRCHn61LG0urKaPvn447S5ucG5euutt1hDBpbJ8OAAeVmYv8uXLqbxEfSaMS8I9jU8F+KBGegxwE3w7h4D9o9jB3ULb9nat9CRaptQwL7E0/My0CO39c52qV8UBWoULB08mSApkP9kQsbARAHCKe0dHNIKn5g6nlbW1lIfMq22dtL/+l9/m27dvpOOz8ykm7fusL4U0trh8XmGcOHgQK66Pj//hGGu3/7Wb6XXXruWzp0+mWamrZ/cp59+ki5fvGxVzgF4GEO3sTZhGkGipflbiq5qHjUBndF/OkEP1oTWF95VnB5T2t2700v2KJFbZEz8K09PBjv+i8BODXoU0qeSDta6FFkEPVGQdwjxYNU2DYrubUjyvs2WrYEFehRUmdeNV+oJ8ZIOLJvv4cMH9DyPT4yle/fu0kj40nvvsoYYxhBgBwAG+wbcw7Nnz9J7R8K+AyDsUzxv/4DV/QJghsybmJoiDQBWO2Si1dg6TF/cvJmOHzuWbt66mW7f+oLhaRgoAEswhFjfTJWJq1ZEGr+2Oj3dAEz0WMFo0Ri0AVB99irzFPehwIrAYg16JPdsGXeW6egAPVzrpfK88Qc9e8s5awAc4G5Z9pbpUuorL2TLht6exaXeW9iAuH+uhH3Ykza2NtMAPG3eQyuOYwb6rj70zlrrcQwjoJHerA3jfD0HU0aviLIgkQAPD263OeAYOuhxWmsOfVO2eLVxZr4FfmCUE7y2lwToefTzPyR/GNsMqauqAhwVlyYIn8VYOhQVFJANfinLT/KnW1W24IzI3Ohzw+yGXpJLUQ8F2RXWgwQC0q0yGnsinZZihTgPhdbwHYQg4ux6LnFhNJGNkeQfTUClhaPjalRviq437SFGDUHd00MFDT7Or371q7SzuZVmT8ym166/xrALvApQ0iB2rq4up531lTQ9Zhkt61u76f6TpwQ9A0Nj9B49e/rcznnyKB2fHk9f/dL7afbYZNrZ2aLygHX2+eefp8nxiXTu7LmcsstwDMY9pzJ62ITIvc+4C764kEbfSK8WWHKuTb1Q9Xec93rDZwUR+D/1gtOCj7Ft/A6Bqiqc8PRwDnoSEf/Nm7fS++9/iWFBCFco5JmZE+n8hQt8h48//pjCGD3NHj68bx2C0UZkbzcdPz6TLl66wFDU0sIi3x/XmJqcSCeOTzHVGryDvgGsO3gawEMw8jR7VMFNj2wTt2ZY2IteAPAh7DsACmZTeANAi4trbRcic/T02PceB3eCuS1FC29p4+7u7GfPadx/UdDUc9VY316qobHCiR6sHw8ytYZGxi28ODScbt25m370j//ITI+1jQ2CHBTthKcNNamWFpdJKF9YXKDSm52d5ViDvH/u3Nk0N3MsvXb1Unr9xjXuXYQ6nj15whDKmZMnzStGfHhA4jfuS8Lr9rYJKnA/Mmk7hAtZndzO0/sqvBULmQn0FAXT9JA0BTTCxXuWLaeMTFWxCORyrnkf1CjUdQ+FYeos0dq6jenyZY7kSS8e9RKZsbuag6sYLHEvap1I1sHzi/U9OTlJpXHr9m2S9yF/IIvW1618wPDwUJocn0yrq0vpr77/VzQMxkaRiNHHViNLLxbSu+++y0QAGCWXL1/iuOMa9Kzu7ZFPSC/sCmTfE15jdu4kP4PS+sUvfsHEBHh7Lly8TE+OavTgGeEdW15eSndu3+IaAIC+dOlyeu+997guVKwUmWXg7ml88TyQj+ro3gY8BGqMZlF4XUZkblZ+jwCoVr5tMq5Npumz+G/UNzHMg2tivsSFjSBL97fj0W6l9AW0/W9lBIon0xS8mlWbHifkMV0QADg4Vuo3CBlj94Kn0zLxANzJ32Kyhre88DCW8RBt1crzU8ZNcZSKBxeaQsvD2QSZZW/KcOPYcG1tZhwR5V7WMdoY/CB4YkNdIo2X8QCL3Ig6jGOA/T3/y/98iNoTyH6picy14BWaw+dYlCosZA9XCuLFlHV8A0BjNQXCQHmrBIAeLGhUQo6osMd7BmGAUPuBqNc9BfhsbBzAYIcbBn9j8lXptw29F8FTNkZc5A3l0RFX7DHQQ49AX8KzIRvi9u1b6YOff0AhgM3+zjvvMFWa5D0Ufzo8SEP9PWmo54A1UBBi2O/pT9uoits3mFbXUCPmkALlk48+TBMTo+napUvpyoWzrLK5t7eTfvmLX3BBvHb9Ot3GINwC5JF97+5gWXq0Oggm+82N7+m5IDJbaEuVTUuxKTrhW9BxPfeam/pYHddNGUdQGcGPZU8Zi8PSWZFttE/X+tbWDq3AH/zgBwwnfvVrX6fliPNRUgDKd/7pY2v+yoax22l6aorj8v7771MBTE1PpmW2DVnj2r5z83P2P/vm175Oa5fj5+EsW/uHBESjI8PMZtnYXCPZ+vSZ81ZVFkLEQQ+9C056tnGxImwKHbLgIIBTyN6y+lVWw0djwu3bAD1W46l141e8hXq9uoTiP8q44HVc1mCIwfd58ux5Gh0ZS4MjI/QyPnj4KD1fWEzPXoAEPsjvkXHzySefpnV40FgfapBjC4UP8I0QE9be6PBgOnVylrWnXn/tBr08/+3P/ms6fWou/c63v5VGwU9CbZ3+XifSWjVYGhIuiCOwKfvWa49UrRCw1+FFiEIzenqqpMEqtOThcPeQWpl+y2iJ2VsCPfhX1q3COrLYmUFDsNvkFUbF1zo/LXyFtuPiXqpBD+6t7Cr0oAMXS/sf74I9AfCCMD/mE9+BH4ewOzyip06fTO+883YmuiM0sLO5yTAxjAnsM+wZKEW06FE4D94cPAvuB6WJ6vXTMzM0ThDqwnfXr19PMzOzaXjEsrKsnIfxGvEM4NdhbeAzyExcCxmyZ86cyZmQIoprzDHOeAbJrzbQk9/fB1P7i/LG6zNpbiLoyUq1yliKMi7+XuuLtnCO9m70AEk3mS40D30EPFLYnaAHnp5SpFdrshP0lObFel5QANh7y0sxyBMq0CO+lcaF3u6q+S7FU0upBcGOqK/1Tgq5NnR5GF+9g/7FnhZNJoK7el/UOt32qYVt6MnSmDo3qtZHWebivGcf/ZdDxnq97UEbWSyiJU00HhALFArZrJoCeuTpoQuJk9aesh6VtYoF4l5i/eNcZAKA5yCBA8+OcTGsnwmOhwdA1kTdl6gePBEaWwexi2Ih2INWBtgBNYQFC/sJZL7/V3+d/vZv/5ab8urVq+nSpUvp5p27tGBgMZ2Ynky9+4ihHzIbaWh0Iq2srqf9HsTO15j2jvGHgkcGzcmZmfQf/+P/TTT/6N5denwQtrENAw5UItdl3zOy4O7kYvGaJqhAqnYfZgUckshcg54MYnyAZAkAfbQBmBhWiYK4Hse4uCJIJqhwF7lc2jTKSEIzMAbLFO711ZX1NDU9nX7805+wa/3v//7vp9NnTqVf/vIX/B6W7f0HD5l6a4TvPY6BKcUhWq4APqgufOHCBQKikcG+dOXyBQIbEG5XlpdJbmOkCuB0aJDFDUm+3T8gfwoW7PXXXmN9ESOowxKze6nWoCnGJuhBSIyeARTc85T1NtBTe3oQ3hKhr20OIoCMCrYN5PNY9/JgTrEGMG53HzxMuzsgkg+wkCZEx9bubvpP/+n/IUftk08/T/NPn1FYQuk9e/4sLa+u8X1gye/u7rMIJyx5FD1EmQWA8W987avp6fw8AdDQQB95It/9zncIjFAjCcdiPNHHi4qbhGur06N31fYT8ADaVBkF7fmx0Ym87/FMVhzVQGv0kNTjA7nILCMPC2FskNbL40I6tF/cPneBj30kgSxPj8Ixki/lHQoQqucryqL4XQ1s4nH1dxLw2ENSGJDBOA5eOfjK0fz4H/7+h+nnP/sZ98GpU6fZkw5ZkhcvnM8NIzG2MBpgjsJzjDGGAsI7KgQt8jLKTOD3n/zkJwS9AD5YN/gXx2OfWYFCcEZ2+De83R988IGPZW86depkOnfWyMw4B3ITx3zrW9+isYPPxZcSjQL/Qubj+E5Zbuo3AgkpUylDZl8GqoRAT5zfuFakU46aEz1HBD1xv9Z7F8dZFq7xPOM9CqiyfnaSkZK3yIWwdWjK3Tw9lnmFH3r9sNfVYJrNRkuhTIS16bEm+jGSszw9epYIUNiA2XWAPqeejrox/C7DQO8UQU8cY11LnwlTyIMb09bbAIuu37EIwGHyKuMayzKmdrQBt+JVNk6PVedxzkJhV9cTT0EeUvVkeVm13pDmmbtNB9DTwunhxLLcdi/TqqHA9MDWARxPhSrElmnAcuheFdSKf5mHB3FCWDFW2RZFyI6qHny0p6cNDOVFSgDX4+0orHDZ3bv30s9+/gHdwnDbQ1GDdIuY9Y0bN9Jvfe2raXgA1WoHGC7A829sgUg2lF4svKC1BEX++PE8lTQstN/7vd9Lf/P9v0rXL19Or79+g4scIQO82/raGq3nkdGRtIuMB4QI+w0MSdHtoyiZFMGhtXEoabZyo7twdpeoLQ+rPtz2o8XdbXPXVpDmURYbvscCjwRxZMOJeIcGrkg5/+CDX6Z3332ffJyFpSUCFGR9TE1NpB/9448Y6vvyV76c7ty5n7797W/TXf7JJx9z7uE2x4ZeePaUBErwFcAxwKI/NXcinT9zilbl8Zlpeh6YzeLVaOntoSIGl+ow3b17Ow0Nj6S5uVNWL0kVUz2MS0exl4Vnd3XySTwjURXJA+ipw1u2tguRGddSeKv7Bm9mJtnpzY7Xmrsa9HDdbWykjz/7nOt2duYE9w7SiVc3NtPd+/dZjPPv/u6HVFQ9fT3pypVr6WdQWj196c6de+ny1Stp+thMevT4Md8dwBF1XkAcR00gVOb9zrd/K127ejk9e/okTU1MpOs4Z3KcRlVvX08a7OvP7WK4lhptAwKvh+QE7GMrxifhODGOViMldCvQY0quuXi1Jg1gGEBCRVqcj1RmzyNrpKy7RjJhKW9U6AMYQU8U5N1AT7e5rAFRt31VGxgF4Fnyhrzb2ON43qXVlXT79t30P//iLwki3n7rbRaPhBdudmY2ra+tpoEhyzRF3THIyp2tzTQ6jAroW2ltbZWZV3xPGLZb8PChftSQh7UmuJ8grwEgYURAkcLLwzo9rJuEmlkPPQwdwtmHh2liYozXEk/oL/7iL9Lv/M7v0HOkjC4BSgAgeHli+KtNNtXzoHmn8TwAD3dT5un76DGM162VZj2HmrtuoKc+XqAH/0bOaYeSZpaid7N3zg7qzdhaNN2LZ2b2loMeGA98ngr0SE8D61B3IlTh7WogBzTWAiH6V9lbKtsgx4TKjuhzxb8iiMQ9BXraAE9zP5on9VVAD8fTZ7HTGDSwaNzv9qKEtj5wnDtnAHqwwEFqsnSyWDfDBlw3wkOK/KlQBQbvKNBjg2JVMUUm1CThXzgooFRwPSF2/ItngocHacv4W+Xn8Tw4FoRhPUtUsPJodA5O53apFXW7upeisQEDQANihsXbh4J2Xkl3c2s7ffzpZ+mTTz8lsQ/ZC+jjBQv40vlz9NIgjLi7Da6OWS8APYg5P56fT3fvPUiLKyvpi5u3SfSbnJhMb79+Iw0PDbJYId4H9VQsvdrY/Cg7D48TPkO4Ba5qjAkiwSq+x0XF1hgWFpCnS4syqon4XRyLaAno8yiM28Cxri/LVJsQ84pnocBgBh8U2j7bTfwK1YB399kHCp47CNFvfOPrJIyvbaylzz77NH362ccELs+fLaXvfve7dK3jP61DjDNqy8CrgTHGBkdfrvnHD9M2yJbj4+nLX/lSmjl+nEAGc4oK2Kj1g8Xf39+Tns0/TevraxTMx6aPN0APlDBTzB1rGBhU4U1Pe+Z6t/CWxcethHsMb3HtVZweeXpeZvlH4RGFljevYiNegR5jqNh/GOdPfX2eOX+OY4E9Nv/saZo7dYrhavB6ENYDr2L+6VN6fvqHhtKDB4/T2MQ4CeUIfaF6M+ZnfGyc3s2PfvmLdOrkyXT50oV04vixNDSIonc76d2332S2F1KkBwf7M4Fcdb2KoAqNAcVWdGIi3lHCcXJimktQ6yp6eo4Kb0EG0TMCcAB5Moi9a3VLYnirBj26l8AG1i89fVJKgdPWmIuWkhivIpPiu0XZG9dE9Gyo/gs5HKmH3meA1r/7279L165dJ+BB2Y0L586xsCOyFeHxYTbiwR77tJ08McvxxF6R5wb3xtjavrIqyjDKsK5YmBUyesPb8sDj58fhWHg14NVDqY9jx2boMYRHB/dHzzbIKITScB0821/+5V8ynA3SNOgB+F1GFq6FfSzPfpuMxj11vGSVQkqoA9Ymv6JSrq/ZBnpquad5EvCpv5eDQHOoRBvpJ30egQ+MLQBRltgQsdtBj4AWlps8PThXfRYP5JXMBHfn+4A2SM9q0eXwqBunp6SmR+DI3+kFN8fC/0/bm/7amV5XfvvO8zyP5OVMVpHFIlmsUSWppLIlt4Y2uu1O0DE6+QPyJXCAAPkUIF87jQABAgToDrqRTnfa7bjbsi1bsqRSqeZiFeeZlzN553keT/Bb+9nnvPfwsiQ58C0QRd577jnv+7zPsPbaa69dHPAWvzYbHGRBTzHwyYLMeGbFoKd47HXfOu3yxVtFmYj0U9dp5AOi7FqL/TL2e6W3hOq1B8OcFAan+AKcbXEKjofIwLnfyk6mx7use2fp2PS9EiZTvZVK1rdzpYoOqEhS6wqZnpXZA3nSjNjpM2e0WZP/hR6VQdbmptWKSvVePCyIcEl+XuRbPLHzA5F+sNuGlI/ekgRMXgHsrJQGb23L3ZWccRki2FyJrW9u2dr6hl24eNEePnwkTx1y5K+/+ooN9PdK2Lk4O2tkoDjIOdhVnTQ5bVMzs1bb2GSXrly3sYkpQdu+rk6rwvVZLFipeh0dPXxYWh/YHQc7tKaY1/dI4xAFUJYc+XQ9K1yek+tlvv9J3Hdmc/5tQU92fvD34ogrvhcbkCLtNW+fofL1zQ0dOoWmr1s2OzuvTvW8Du2O/2m123du2b3792z47h3Ng/37j4qpIQ2lfkgyN6zSfU9NTqQ5tSV9Ahs23e3pMzQ7NWPlFaXW1tomRgKwQ8dwotr2tjbbWF+1O7duWUdnh92/f8/qautt/779Sjc6xYzjMFm5bBO+aKyYXGN/g/RWgB414E1/YHp4TsWgZ7e5WTx//f3CZOtZ0BN6PdYHbBl6nZXlZTuwf790YBVVXnWzvLZqI0+faq0CbJ6OjFpdQ5MtLq3Y9Rs3bXltTWv/5q07Nj4+afWwOQcO2ujIU5Wrl5fmBH5g1UhllCBw7u22fUN7rbamRmBobW01X87uJdY7PcE0Hnw/A3oivQXTkwUDoa3xMXq+kJmfwUQRqMD+oeeRPT8VZub7lcawqGQ9Put5oGe3w64Y/GT3nlgT2Xso/nn2eRfPhdjfAvTlRaloLAEhZnbl8mX78IOPrKen144ePWpNTY02MT6u9HlnR4d1dLSL0VlcWtAW3UEAwN5E65zVVa1NWBbWVLAsAOJoMxImo7lNN78kwNN63lhXOpohDHsKzhNSxFG4wN4NGGK9NTQ2au3CGpEupZUMn//K2bP6twd6NQpAAlTFWHnM4GBeZ8YOA0J3xAa4V1a52+9uwKc4eNgtkMuus+w8LWZ54rlmn11WChKmq8VBeVaPQlpd81H1DT6XETJng/MAPZGaYv/UXEoibj5f6a1wJE6M5UYR6EG3h3P78wKodHLvAJPZeR2/lwVEAmEE3RktXox7Ng2W/V7WpyeAXayN/H2HS0+myGBnSiJpenbruZUmjN47+ViVPL34pzkAD+yDuz4WSsqKJ4GqVpInTkTswShE5KYbAvQg2EqgJzQbAXp0Aak8XSWFiWESk8SFb+eUyvjZz35u//SP/ivRUj/60V/YK6+8YseOHbVfvf8r+/a33tG1fP7554oMWFQsGmhSgEa2imsH4MmLqsJLIzm/5l+UJ9J8E02OkAiL6YPCF2BHZoQ5IsWcKkIQbwN6SLUtLC3Z5ctX7M9/9Jc6IFjEp14+aZ1tzVZfUy2/mOoqOs9TRjyt6Hp1Y8vqmlpsenbRJmbmbGVp2arLyuzBvbvajCgz3bePSpnDSvfgOFxVUS6HVQABBnE0MOX+wa2wTLAeLAomoguroy3CzsPBJzM+Hz4I4RMR+i6fpPntJlXkuNuzKnAS+egutE7Dut5gw/uRbVI95o7LePLMzs4p0ltZX5U+hGaiKsOsgFF4Yh0dndLVIA5vam6y2rpau3zlst27f9fGJ8aSaPy0Sm6npyfVr4rn7/oys/n5Wd8EzfR5zNGGunppS4hyiTapJKErOz3N9g4OCoQivB0dG7GFuTlpEnj/8fEJVc1xUNB5NC8TZgAAIABJREFUnHnA/TC1y0uToFVuy6Ht8WqvrJBZwF+p3IJ+JFK7WSFzMD2x+L8q4iwG8YqcwrrjOUyPVzXAUnI4jdulSxd1Xw1NjdbY0qI5HZ+9tLQsDVp5ZZXRrwdgfuv2sDqzA4QA6cz9ujq8k+qlzVlanLf52Wk7dGC/HTl0QCwPa6ajvc0mJ0btpeMvSAgdroTqk+PWvjuAj292iBN8QxdLxZwi6q+tz18jr4vDjjkX87VwMBbSGuhcWGut7e1e8bm2KrZHV5BpOJpZADsOm9hPArTvPGQLbHj2EMlu4tnntdtBWgxuisFUMfD1+y3RPenveOc8HbGqmmp5Jl24cEHr6OWTLytlDsO8uLSkXnWMLeuKdCNMT2Ndra3TlFiNG90LRj20krkg1wJDyN7i90QaY9u2N5xBjgITDlJYbqrCSN9zXaTu8SiDwVGblJz3LwtbD9Y4rCzrgddSBYYe8tChw5n2BGiO/HOzzzZAT0grdu5bHMAufdB5lEBtdux3C5B3MC9FbF08g2CtBTCKDvjscwp9DuPDfsg+/FxND++VnODDss5NVf15xHVxzcH0cC+cl9KmJQCYBT3ecJSUWJltpGfL5aL9oj9apfSfOy1dYnyjTUwxYMyOn0BZEmYHUAnQkycMkmVCjDXfz7KkQaAUt6LYMd+Vlkt7AjKajKlpfK7vIzsbjWYD8QA90h4/vfRnOTbycCyE0ip+8PHGEe1wY+RamayFyCXTbj5NMo9io69NoWRddFjGbVn9h1IVjJfu5Wx8csw+++ycvfH6G3oOP/vZz6yvr9fa2zvsgw8/sK+99TWrqau1f/Ov/7W9++67it4oZ37lzBmZX8XgRqftJ0SvViK3WRYnmoaW1ib74ovzduLEcXfLJEIJ0z9zZ2B1SqYjO8QVx3sy0uKgJTXn7peOj2T5XVpmC4sLmoQ3bty0X37wsS0suxvn4QNDdvbUS9be2mLVFSViGNgkSCMsraxaY0u7VVXX2eTMnA3099vU6Ijdu3tXmzPlxg8fPVakSmk2lHFvT4/mOqZfczMz2sC4vvr6WmlhBIA4LNbWRC0HcOHQls9P2iwZXxmQaYMgz+oHKLR/3mlbLGCA4i2rrMDnZUVghbLz4QcPFfHxmUSE3BO/r1Lau3d1/z29PTY9OZPSlZU2Ozdr8mAyU+TJocbfJbbMeRfouvo6W15dt08+/0wpMJ7PnsFBT3esrwp4UP02Drsj8IneYF33hxUC99rU2KgNB8odup8O9/Qcn5oYt72D/Xb8xResuqpCflFsuj1dDqLpf8bhvrCyonRYBTTxGgCtVM02+3p7xBixybsGzctGvddWsJx+aLPha24lYBlOtVFdxeZMZKrS3fTNLOjJbiLFgCe/Ee3Asmlgo4TXayeVYqbZJ9c4MvpUlT7L6+vW3tVp9bV1AkHRXw692v0Hj6ynt1/p14uXr9rDJ6NWWl6lKP3e/Yd6H9geUmWUIXPbewYGNJ61VRX29puv29BAn925dc0O7t9Lbtp6+vsklF5eXhGDxmYlxiaxPlI7sdGF5icx0OhH6mAsU7pL+oYMUGP+oong1yRM3/RAjmd/9co1mXoikGevUOOUFHiRDmSdAJolmE2sZdD2jHek9oO13K2aaOdzceZTItJUWcr7S9CaT4l52o5njlEpezBpe7cOYc4kvYbSrt7zLwJP5gOdzu8/uG811TW2zj5VUqp1dOf2bbXROXzooB06dEhjND05KQ+mubkFW1ha1DNjT4EhHujp8UakYu1zsi1AQ8i+hxYIlocKSdYSc500usZpC12jW43AnMn4jhJzjAmrKsV6j46PC2BWV9XYwMCgwDHsjgdhPmHZI9hPF5cW7fat22J+FxYXxVy/+trr1lBfa7U1zjoFg82YsmYEeKSlc1M+B0B+hjG2pP8jvRxWKDoA5c/0rB5O96F59wxxmMfDvi49gMiCnvzBH+AsgQ4+P6QYFbQt8tKf9H4B+FNbi8iapMlUnvQoifvU3GGOaP/g/IlzJ8XnXHp0V9fZpLT2ZurxR9GHa6y4B5hxz8REUJsJbtM+tRvocUK0oDWK13DJvua8FYoDKg+oPSAuGApnwVOkLplLxWytPie9R9hAqE/oM+JTiQBTDFVgjvNBSLIA0Px4dP4/5piIorr8aeS9M4qji1hw3BTsAyidAZUjYlRCJKZHJamJVvQml96fKHKEWeFVdmCzgMs7sDYKlc5MTytiYVKura5abV2DtCoIXqPZHaAHMSYi4nxOFIHo5qbdv3dPJmQ3bt2xjz751H7/939f2pBPPvlE4A2QEE09ARqwM59++qkOcWj5+roam56YsME9g3o9OqSwpo9xAnXzuRyW1Um38vNffWTvffy5zczMWn9Pt4BPd3urff2t1yX+XF5eMkpP0S61tnVYTV2DUjydnR22PD9nly5esLb2DmtqabWxiUl78Pix0l+YfnHwcADDXrzwwjEdWnNzM/b+++/Zm2++IYp439CQ0hhEC2oNsEVqsMpTB0xOjA4RxlVUim3a2PZ+OVjLMyPkrVJdow1YUUN6hjgmU8WByBFQN/zwsXQhL7zgY0/qjvJrNlzSlIxVU6OLUHkebGhsUoCjx48f2vzsjNXX+ji3NTeKCULPVFpebsP3H9qXFy6q+3cuV2p7YLQ6mqUp4NpIhU7OTCnv29reZlO0/Whrs7mpGatWaXqpzc7Ni5FjM7fclsrYuzrbbWJsRCCU1OH42LiNjY7aqZdeFhj4/Nw5q6yptfbeXs25pvo66+nstM3VVSvZ3ramhnqZuknjwxoIt9Kk1+EZFeahA6OI/hVAJCMx1oYbuW05jc9Olr6K12BxpJWN1HZp2ZRnK/yQSKX5Yqp8zaIBWVxblXVATWWlUiGigWEhp6bs9q071j84ZKVllfbZlxfs9vBDm5iaEbinpxygnbkuAFNZKd0ZVXUTY6NWX1tl3/zaG/aNt15Xi5Url76wBcTpQ/usrrlVc4N+c+jRiF7xjCF9iIeSGEO3mnUAJHO9DWttbrH51M3bN1kvjVYVC88hsdGRTqA0mr2qZLvEXj51ylMpgJv1NWnzuIay0oJBnlI3GXF4lrnRZyQn+mgpkAU62WfFJk/A5Aeem3GqAWdqtcI+yB4CG0paCKCgTuYAn/JKN1vN+e9FiXqAMK6ZQIL9kfvt7u2VC/zS8oqMU2/dvGkHDxyw3NamHTt2RPsX6/jh48fqC7e4tKwAAvE6ewKaw4W5WauprZL+jSBBGsT1dXlcwZbW1XgzWe6L/V7zeMu1TbBIaopJq5fyCu3X2HMsY0SaCotnpuespbVVe0/0T1tcWFIlKns4nkBeIVajQ5kxm5qatMHBPfb2229ZeQk9BP2w1nop82cWICiIAB3zmS7rCmbS88yeMwFki59f/vyJXuK7Laq8zUfqaZUOYP1uavUQ6zJbhaZ5UAHQ2Kmbjc/cpohCgItRc9Ac2QWFUMmLJ0TIeNUFwxP34YmSjP+VgpwNKxGr47o+nqP7H9U9UwiR3V+KWcvCv73iNe4xm7riHvmT/YqfZ59DjAH7XqS4wqtpxy+nf2RZU0BPNr7zObFT21P8Hp6k8deUjF/7kXx6oP5B6mrOmCkjzS7k2FAYNJgeQE9sptneGEpj5UEPC8PRdnR81YaWt78uoL/ijZ7XRTmyIp9Mk8H19U09XM/5LuW1PtrE0uYeA8X/ifIpX4Q1mJictO6eHoGT9957z86cOZOn6TjMoYb/+I//2H784x9rU6cyoaery859/pm98847WqB8RdoorisoZyIVroHIbmxm1q7eums///l7aup67Ogha26otZeOv2j9PT3qEYWYj99pbGiylrY2lbRDOXM4z07PWl1jo5yBHz15ahevXBFFTzUN1DaTl5QBEfrgQL8dPHRQTNby6pJVV3qVxLWrV21pYVGpQdgh0awq8UZcWqESZn2vqtqm52aVJgQ8MhmJ+sV0lRHVVUlUzfV+9tln8iVSCXlrm7V3dYvS5nl8/PFHunf8dngP5hDiOT6P6jMACQu3saVZPjEwDw21tdbb06VKNzbGjs72VJ2yZddv3bano+O2vLKmclxM0Q4Mddv66pqVbufsgw8/VF+0huZGpcrmqFCBAdjcsp7ObvWzevR4xJpbWmx6ZtL6+3ttfHTEKiqgistscnzM3vnmN62irELjSXk1B8cHH34kf6bDx1+05sZGW1lYEDB7+fhxa66nSSoAquCIyyGqDSxRzcz5mItVVTW2JuG5ry9tIKmagtdlQQ+VFs/bfIpB0G8DeoL9DNaCf8MiAm+fjo3KsI4DMkdVD5vX5pZA0dLKmjU2taqNyr/9t//RJhCKN7fYvfv3lZ5cWFhSSuLGzdsSo7a2tdrY6FNraWqwytKc/f4P/oGdPH7MKktLbGpy3K5eu2a5UoB2he0d6LOBvh6NOULzuvoaiZ7F+LL/S1TpVR4rpLdqaPLr5bqi+isrNVbMM8ScEVHjDQNrxwGLrqW5qVVrobKy2haXvZUEQQomjKQivfmlBwAcD+oIrq3VnxV/k0gTVjQdts+vKHHDN8B93kKjtFR99rCf8NJu96ciNRwpWF6Lhm1+Zk6VUjCmeNuwz5KSxAyVvY5AjPvj3vm77qumWlWkrMtXz76ivWBmasrm52Z0/7jwAijGJ6e0v7AWoXPPf/GFTU6MKSCTvUNzE7GptIKkzgHAOqx0sOC5VK61LVmDqqVLbGF+Ns3XbX2GLEtKS1XSPje/oOa1c7MLXj5PEFlb65XCVqY9DIkCn82zwrkeIMRr+dn7779v3/ve71lnW6t+jzkb/bsYr9A05c+O54CeLBuRPcx3rJ9MmlWMj1Imz0oB4sCG6XmGjRXzUigPCdDD/GVOVVUWeusV3seZI9qIPB/0eNGHMz3VGcsJ3UH+jC8GPeobqIAgMjh+pgKYGeNs2qkYqMS/iwMtJyr9HvlZMejJu0FnbB92Y4zYB3cDPfF52b0u+/d8c/M0zAW2bWdbm+yzddDjz7Tk/rn/JwfDweYvXU9CadmHGTcfQmYQNocDkb7QqEpZCoMQoCcofpX8JqYnbr4Y9GQHPG6am+EQ5bNcMO00rxiWUjcAnJqcUvk20VwD7qEwEuRyU75S0XNFhbQtPBw2UoAP0Z5fi9PsbLpEgYgsQcNQiAJKiUJH33Hhyy/t29/+thZoPKxiYOZUtjf+04YH5byGvmXTHt6/Z+PjY6qUo3cRhm5s1ivLS7aytKT74tBgs2NCEt08ekTaqFF/aGMBJd3S3iGxtNxT9+6zq9euaINmkwI8QS339Pba4OBeRe7k41WlhKC3ts6OHDmiyi+iPMScvtCgSkvss3PnrKurW6JHHJInJyZlIEZ0x4bW39ur19++c8f27dsjUAhwUc8dDtDNTVV5wJT09w9qY85qA548fqqPAzgy1l09XSp5bm5qtLXlRVUUTE9NiulCl3Tj1i2lVkipzC/hCbJhvb19NtjTLCA3tGevWCVE0Tfu3FK+ms/mXluampCoWn1NrQA3gPGlk8d1jZ3trXbu3OdWVwN1XmVdnR128uRLotnPf3lB7NuN6zesur7Buvr69F4To0+subHBXnrhRWtva5XDM+s/vJJ0UhRa44lNEcBnHtdSTu9VE/mvpG3bDfTsth52i4B+U9DD2okNOKJj6QwIcMpK5XvU1dUhx2VidlJJSvdWVNrUzIzVN7bY6tqG/fQX79vPf/G+LS6vijkbn5i0ltY2lTlPTc+q8pDD686d29bb3WltLU02NNhnP/zB7wnIo1MbfnBXqVoAMJ4+aIAG+vusQqCF1KSnmyKYcJBGWmRdomrG1Ks7q7XGcHRlva4lHyjWD4c/+9Orr77qOgp0TmUA/S1Vp8G6UY3Gz9gbYG/pcq9NXGlqbCBcTB1Hiq4nZ0qfqjFs0XlYDEjRWkTVKSwPVUrvvPMtd91GZ7G5Ydeu3xAzxnqQ1mVpyR7efygWet++fdp/uFdAz1//9V8rAONz+HmAPUDPyPiY3bp5W4DurTffUOAAO85aYr6fOHlCwUpZBbqbWTWThYlEJAyjt2/PgAe7RtqjUnvDg/v3pXVrbWnWtQlgqoefB7EASMYE0INrMswxrB9jJ1bWSDVvGkaQsNdRbBL906anZnQt+Juxz/N9mC/vn+igljGrra22N157TXOEe88eitw751H+ewn0iFHGlLXC9TzF+p0sCMquq3iGAXqy7ifFh3Ax6HEUUAA9cTbE//1ceT7oUY3Sc5geDm3dQ2mJUoUQCVQi6hDPpOmKQU+QLjwN98Lz8xOgDcDeTdeU3VN223PylZdFoCcqv7PFUPFeAY6y/44grJjp+SrQ4z9zZkf9nIvMCb0Rxy7pLUUoUbJ++T/l5DQLObm5pRRPPNxi4BNMD4uQiRb0WBb5CfUlpsebKTrT81WgZyeKKyjKQzDGjYUAzIVZvnmhJ4mHxmEfLE8sGN43mCL+DgInjaMSPoBTigxDWMUCjihSTr7JBIp7jc0rKhpiUw5NQVxXsDy8jsiejZbmot47pNR++cv3ReM+ffrEjhw6JEM4Nj3SJbMz09bb3SXPoUZ6DJXk5MC8trZpFVVVNj41ZVNT07bvwAF7cP+BITYFtbEx3b51y2ZnZqWBKauutRmJhZnUZn19AyotLq/Am2ZdLAYA78zpM9bQ2GAjT0Y0Lv0DAyp35V7QDa2uLgsUuAfRqh05ciivUSAVQXUTLOHTkadKmwE+1RJkc9Pa2ttFQfPs2aB5D8abKE4l6pS0LsxbR2dbvpdVR1ubwBUaJHx55heX7PPPz0lEW1Fdp0O2oaHZ9h88aBuLk7axum7tra1Ol5N22AL43FaECBCiy3rJ1rYd3H9A/bw4CPftH1KJO3ouviYmxrz56OaWffOb35C3zN/89U8ljn//l+9bRU2NHTh8SPfXWFdjjx88sBPHjtnLJ19SBZJKO6nkkkkk9gGuV4u1E4ud8XVhpaeYfJ24pyhrJKoQxThs7KSHiyOt4o0ov0nsEpRmo1qtgcTixkEQrq0wNlTJwbLoqlxWo3ULczg6PqX+XQgiP//ivE1Nz9uN23fUlgCHcdKHT0fGpZlCM8KBTYXl1saaHdi3177/D75rTY11VleFHoHgI2dzM9Pq20V6Uc11+bRSWlC4lUAImX3MnH2pqqlz7y5FzlvOOlRWipHiUJf+ZGNDc5n9qTxpKFDk8VoAESDnxq3b+v+BgwetqtoZSlIPqpREoE6aDBBFZdBuTA/aqxRj5+P6SHOomsa3ZtaZVzJtKJX+9a9/XVvh6vq6jY2OaT1T8s9+ceXKFYHigb4+ASPWDHstgQVzOtKH0aeIn92/f9/367JS++TjT+3Nr71pr549a2srK2qxQjUVY0IgwOeQRiMwwIU7fMY4KHp7uxXkMdAtzc3W0tKkgItggLXBeoUFYnxI9ZJKr29qVLAJI+36QmfcdN2r65rbsOsEVhixzi8uCDxx4ALeaJ5MIACTxR/2Xry6ovqLucozpDABnRLz5vXXX1ehCl8BisNJOAAR1xGgp6wcFrUgZI6zJgt6dmNPvTcboNdX27OAhwO0oOnJ/zzpheJwj3PGPZW+CvSw4L4a9EQxBKwxZ1+AnmxfsmLQQ7FBpNED9DBurBVATwiRi9mvXcckze8s6CkASvd4e4b5Uhufwp84m+MZ8fnRWSHSW8+CnuiUV+xLlsYrU3Gef1apkjXf11M/8CodaXr4i9pwpK7H2Q/N3oSYktQ8LVI7xdVbAXoAFrtpeuIQiOqt3cpMsw+Azwn1e5Sn8vOyEmd+uB42FukqovqL+1FaJiOuThN3k5vOIP9wIgXZ877KE6tiZV2AozTRgkSZCFH5OZ8VufaY1AG+AiyFa6mHLOTBKxT9fPL5Ofv4k0+U7uns6rShvXtVzt7W0mJry0vW3tYil1sJu6WvEsTX8yKSZjwaW1ql6r987aoWJQaGVDixaU1OTZuVV9ntO3flV4M2B8Zk//4D1kk/pJJSW15atrHxMW2CXDdRuko/6c80O2ejY6M2fGfY9u/bq5nCZJSpX2uL/k2jT8ACY4GGg2hKNDgHZHWVBL8HDx9S+onDfmXZN28AEX84TammqqxGvDivyjTEyAAYWB/KyHWITU3bg4eP1K6jtLzSauvpWUZU3G0D7TS63LL52TkdKkTtMFxXb94Q08TmWl1RaZh7Hdh/QCzVlWtXdFh2dXepFQWpgwcP7osh4/r2De2zs2fPKuVJ5ctP/uYn1tjcZH0D/a4jq66yidER9Zw6c+qU9fZ0W6XE08H2uDFbdD2OIIF5i2aLPkZBxWojUArYQU8wh8yrbHqrOCDYPfJytPNVmh4Xdbq+gb8HSOc6FhaXbJNquaYG6UhCKKhS4NQuhGe2uV1i80tLMiu8dWfYPv38S1tYXrWZ6Vl7OjpmI6Pj+hnAloif9Uf6tKOtxfYN7bEDQ0Oa30TujQ31cm0uKdm2ajHBW1ZbWWWbW6tW7k3pE/jyPlxiULe29fyp+NT9pPUIc8PfBWjElvbr3wEuYas4oNZW16T34mcwk8wx7iuA6LGjx7Qp6hDBDVqDyrxOEbzMKwtMj55NBJ4ZcWrsr6Et4dlS/k966+23v6a5wKHDHKVLOXsQ4GV8YsK+9rWv2eL8goIJgCil5rBx9DrjC/0eppvMcdYlgIj3J3Daf/CwNTYh2vdCBQolABjofwAVriMqF1uMa7KCwq1N6YBCxI0gvbO9w9o72mx+3s0neR0Vj9EuAFEzPmJNrc16/8b6OjFVPCPYO5gawD8pNAwMGSRpT0tNPd5oJgzIPLD/oFhbQFkE0exvCmjLywUA2UcXF+cVdExOTuj5skYjYJWei+AmqjQ0dxz0KOClQWdy7c4GD3HoxnoqBkO7gZ5iMoDjJfu9QMEBguMa+T7XIjlB0vRkgVT+jP21oMd5DJge6cGSE/GvY3pEHqSebgShjLEqGVtbd6SmdguudgM/wbTEWR6gSyLqkMbk/f6eLYuPdFgwPQF6wo0+AGN+bBWBFRoox7NTYLRLGbuvy2zT5fSUU/qyZPTKf85pAyTfpadY2FbjYWQnBD8FyfO9SFs4bR5qbmd6CqDH2Z7nCZkL6vFCmBqDz2AE8xLaodigykq8uoDXiLlJTesC/ceEC4bGJ6SXyqvhYCrljgfA+4udwbMoCU6zIjR+Fzo3qNQAgPGA4jBjbPgZEQoHfBUmaLBo2zlb29zWZnv+0hWVZ1++elUd1of2DNpgf6+V5rZl7NZQXyN9AxNU/YFKS+Uxsry8Kpq7WXnvKnv48LE2MPL66GTY+NY3tqwEoLG6rmo2NAD4BSEiRAhKHp38Pr4reHbwBRjjAKipqlWKsxz3Z5oLLuDjUWLt7W3pAGEMcAMtE3OEmy/lyPJnKTH9DnopSrvVxZcDM5lcTc/MaLMjvcbGjDssp8n8wqw2M/UAWl1TFMdzoEIP7UFTc4utbdL6YNYWl1d0f/sOHrBvnn3JVpeWbX3FfX+q62okCL107apdvHRJwvSF2Tl78egxb764uGwff/qJPocGsfwOcytStTwrxuqHP/yhXb50WZsK6a2llSWra2gQxV+Nx0s5NgLDNtDXa7/z7rclOFTQQJWimll67jzmH/OBL2wJhob25QGzdD150MPB69eiTRwhUVEp6bPRT2Gd/iZMTxZsZYET18qBDCjENZxDjty3AyM/fFi/sCIAWDq0q/JqBe3Uip2/eNWuXr0u92xST1dv3LTyUryrKpU6IQ00MvLUXjh2VHN9eXHR+vq6pTlBTA4T2dXebl1d7dJJlZdtW01VpdpXUFIruJ/csImUa+ubFDELPJeWyvOFQxNQrv1I7KxXyAQjrZ/39Nvi4rL95Y//yo4cPSpDRkT4e/butebWFrty9aodP/aCDuP29k6J+LHykKYnnWakzpXeWl9TBViBDSvYPMTYZgM3/j4zPyftCi7iIyOjYnn2Du2V7odUKs+dCB6GbGFu3m7evCl2BoaA4GRpyUXL3Pf62qqq5WDV2GckPqfAY9PbSAD++LfWe84EnAAP3Bu/z1xgXkrgChAiTYub8+ysWFpYHKrfxsZH5VxO6m9xwXVGVM/yXFVoUIsj/QPr6+nVHiR2CnBfW6814Hqbal03eykB5+z8gj16/EifPdA/KIDKc2PtsW9SuBKSmNC5+TyqtEePHoi5wrqE9c37BpOvIpTETgJ0gunheQRjz/vHWRZ/zwb1seZ0qO7C9BSfh9n0VuGABi97NoL3iXUXTE8W9ATwyb8v5QRiI0LIbGkO+v4iBxWzgqYnUy4f866Y6aEYgLH32givoOLfzJGwCsjuB9m/7waC/OeeQiqAntTsOm+MCJbY3caB3y4GPaxTnmNYjuwKevz2tS6Lx01uIEVl7PEaL9CM33EGWSXrim4o+aOWP3PXxQ85LhY2gwnJvx2EuDlhnuqSA62X7ToKTFUYyaZfF5FEWVlqrniQI1KLqDQLvkrFKzjy5fpFS6cmgPG6+L38AKRO1/meO6nLeNyzrjnvbeARsXQ5Ep7ScdsHp4A0C/nlLOhRNVSKkMpKAJSwS2USjG5tl1pO1OSWffLpZ2IaSGkdOnjA6qoqrLWJZo6w6ptqa8DBw3UBesIjhI2O6xobmxDlTykqmxAbBuWmTHSulWdDx2U0MZS24tNBY1cYOOh2gFI+xWKl1tHeIZqae4FCxxOHjddbfpS4yLe6Ss08YWXQRUH9U+5apUoUB6nQphEVxrhwUJ0/f14/P3Bwn1ouUK2A9orIlJYG3i6j2hobm+3ipYv26NETHbAwPKQIEUVSJn3qzGn71munlAZbWVgS01ff1GAPHj+yy1eu5Mvge7u6bWhwjxi7h48f2Z3hYW1leIa47uSOdXd1i2LHHXt2dkYaEMwxJ6cmpTfAYRvAiOaopRGdVYlA6eNHD8T2UF6PDkbGhUlzFouYw5G1wmHAQexMm4tmxVKyu6dSzmBgngdvAPIyAAAgAElEQVR6nrcx7fi+xNG7vzI24FgncaDwatg9rtFLWJUpSQL0VEoeomsxAwB4KmumbTNXZp+cO28XL12W3gcgND07b319g/ZkZFSHaHNziw51UiaMPSajewb6ra29VQcmwviDB4akPenpbJeRYYlt2YljRyVwbkNYqxY5+CNtWT2HopkE6xyqgBzmORu4r1H6HHlPKD4LBgXQ+/LJV8RKvP/BrwQ2qArkd2FSq2tr7eq1qzbQ22erq2u2Z89eBVFUMQHQp6YnfY6qGe6a5jCFA36YbwtQsB4ZQ5gTNw311jAqG8Yozsx+8d4v7OyrZ+3ihUsCmdhOzM3PaV7wu1QyDvQPGAEdBoMwQ6xbNHUARu6DEuzOjnYJzn2/zIkpBdDMzC8oravCjtREF9DJvKbUv76hXvsJhQvcH2w2E5eKrVosLaxE46XKMZi1jXVp2RhbgAdsJ5/DOKB9m5mf1ph2tHfa/v37kssvDBMO+5uqGvVgFXZhUwHfOuBnCwf2OaWDYVcZB/XySilwnmMEpRGArq+v6homJya0fgE+ft5kmAQdxIX9OStBiLMh9u/sKtmNTc2CntjDsgDJf8erCrPnSyER8+x1MFdI+Qfgivf13/eSdb1vHvS4Tw94RynWZIMBkyZtTspORKCfjkLt/fFeaHrkfaeUe/JjS9XX7IFZcL7rOGQ0VPkxywuZk4gZgJcyKdyjt3vIpgR9rIKMC60jY8Ve65q1DQH4AJzR/8tBEudZKv5In+NbnYNbGTkmG4HEveQvFSKngCuSpmfs6p+nhqNOH0VKqBhNRfQqOnxhIV81UUDPyZ5fpbjJcl/eJf7H7zjZ9KdeIY4Uw1GtMA2/6kHwM/18y23SHUF735lAkbs9vMCneUi4y9mQjaZ3sFsCR64r2O0ruxiimsCZBPo5bVoFWErpATUxkKMz5eHTM9N27vNz1trabC8dP26N9bW2TfSVozINnZXfK5M6IjM2VxAx943ImDHl0GdSACwoE2cTIcJirpOKonT0wcMH0hTBpMB0UVkVQk5t/NW1EnyzmQZYXFicV5TOJkgkzcYFMIFuhn7H88TZQdceQblD26NTorJLkWRKH/B3tDQffviBnTp9SpEaBoESXpd7qTFglAOLEndoccAIfh10+W5qbrUHj2C25pWu+7133lDfrOWFJbc0mJuzp6NP7cGTJxoLNvuzZ85IV8I4UZHGe5EGjD5CLDaiTQ6cCxcv6NDnWdIL6Nq1qzq4LqGzqK5RbyI0L6R+WpuaJN4cGOizA0P7JAQltcrhzsFEOXBfH4yVNxfkeRHFh6UBB4c2qlS95cGDNykVKClzpuK3/sp7Xz37m1n2SangZJjGKznEmFcc3rADCIlVDZWYHqXpwjkZSLK1JUBYWlltkzMLduvWHZuYnrYvv7igcvahof3yZ2GO1dbX280bt6Vvg5mI+bu6vmIjT0fEHHIg37v7wI4dGRK7szQ/Y6+fPSOPHwwNsdOQwWVZuWG+Fw10Y2OP+coGz4EPmKK6KZgRgBcsLc2B//Ef/oG1d3QoDUsKjjVDdRHvce3yFaVmmHeknR8+eGDLqzTx3Lb9+/ZpfDSPHz8Wmwlo4nNIHe3ds8fXTara5JACNFF5Fozxj370I9t/8ICNjo5pDrOPwpAMDu3V71IJCQivqayR/uyDDz6QpcWJl07YPtLgAwPW2Fjvz2d9XeuRn5Oq4Gt5zVke9goCGvZHPoN5XlftlZyVVeXJvyqJtgloSsrkecb8g0lhrF3E7iw181UMN5qujQ394Wt9y1nxiQkXxfKHo0jBcSqO4D24Jq6ZQI/ADw0VYIniDnyuIq0RLTDwR4t1E4H11taG7hMGjJ6GtKDhPblQsabJz4bfy+J+VaCqd6GvRf284LT63CVGCxnt6+zZCYw8C3oKzFGsryzo0ZmTUiqyHVDzT2+Qy1dII+J1AkGJQOCkYDm7I3PiCJIBqoOeMtmLxO8WPsv94rKgR3/PgB6uiWAsC3qKByLLhGXHTediJrgKtqdwD06eZO89+97x+iAOuI9nQE/SPMY9RIBWwBqQCG5QxGucYEgszi7GhYX5kBiqq7/8VzkWZ0U5Yk73ZomvLNMTrAv/ZyFFL6cCheegRxNKVFyJ0/1C4zt9enTDCaEXu6h+1cTMAx4xgJ6LJ2IhctghyEp+CbtNbrGgz5n0IdwspjzTUnEw95yvAElKaVVVpcOe7ufu5AxKJ8VFiwhADxMWLcXDe/dVSi2GaWvL9gz2q7qLMm4iWzEIIOdkT47IEuYFal5VbRjeqZmkN+z86KOP7ZXTZ3QgM+5cD+JFqmUQpBLFIjhG30CZN1uETMdwRAawJiM1ni/MEF22YWH4PUSB7pWEcHVOFW9M8CdPniZdUE7gAg0BTVOh5QvP02TaiB0Az4UyWg4nNkDpG1ZWlJ5bW92wy1ev2IvHj1tZWYVSbA2NTTroaO3BRnnsxRfs1LFDNodx4Nyc0g2379611Q08g5b0/uh19u8dss21dUWH9x88sOqaKmtta9PmOTY6LjDCfe7bN2TXr13TpT4deWK/8+67cmNm479+85YaxBIdv/TScVtdXtKB19rSpJ5FrS0tdv/uXVtEH5LL6WCnQqO1rUVibFXqAHjltursW6wTZ0M9AmMDjFQuvjF/p6+vAD0RVWapZeYsB3LY/FOBA+gEhIbux/UQrimTY2xqTIwOrIwy/E0iVDdB+1/++b+QDwyVlXhOfXn+glKUMECkNY4cPiLt1uMnTzQHZZBZYlZL09O5Oa2TzvY2W5ybtldfOW2/++1v2aED+6yS3KmM75blJMx1c32sMw4z9Cme/l1Wiw0YPJ7xgUMHZYhHKxF0W5RDU9UIu1KZvKcQ2iLQ5f2o3vr444/F3KEDg0GZnp+1je1NldkDbPgM0qewH8wxgJBciJPODwajsaFBjurNjc0CNUN7h6Sho/qqp6fPWlpbNA+5Tgm/FwA2L+mzYXraWttVHfmTn/y1Hdy3306ePCl/KZmztrVqz8OIFNDDNcrMb2HBbQ+2czaBzqaxUSCHogkA0EBvjwCSGPnUq0/7pxjlEs1T9hDYH286adpXc7Cv1W4TwH4Ee6OYFs8XW7famlq7PXxP86inty9vc8HnM6akhAkCSMGVSXC+pLY4XC/aFMAf6zAOQUAKAQLzle8znjxvfodrZV12tLXba6++ajU1fvhHNIrEQmdERqMBqC0GPb/J2noe6Nl5mD8LeuSRk/GwidcrxSSdmGdH+MqmnMX8ZkBPvqFxulhRBqlBN3uwAv5owJ3YGD+3HPTwefp3Ev1Hm4owy8ymt4rPuzhns9/PEgLPAz2qAE5ApIAdCoVR3IoAnIgQZ8kYCwC160OZZ04uuM+VA5nIJhXIEH/k9CmTrKXK99gMcPFuXYzLDqLCq5RLnlz8f3OI46ZxtOVAzRhzZUEPbxjCTCZseDUEEyFkmvKYgJ5CesubXArcJGM7XWB0bIyM+S5AJHsjWfZHEymBnqBid4Ce58xqLazn45ZM7q9AWRYAoEpLfmvQQ5qK1KFrgLwnCocCOVaVDk7Pyg/oyy/P6zWDgwP2ve9/T6XY+Jr4wUSUwPianIpZHKFV4n0ABOh2rl+/qZJhgNGePQPagNjI2OxHxkYFkkiDkbqCdcgfgKJQMRvz8n5epyqrrW2Vu7NxYvhY39ggrQ7InGtwU7htW5hflE5BmqL1tbwWgUoLomAxGHLK9fYU/CHSQyPBAYhIHBCng4PNd8X7/0T6gS32xs0bYrQAOt//4Q+sh6qvbRMg44C7fvOGKtxWNrwhJPQ3lWdLc7RGmLPVdZxi6wSwAFu9PX02PDws5uvAgf3qN4UZ2sP7w/bGG2/YzMyU7R/ab3fuP7Th+48UkWJEiL2AXGz7egRSVcGFsV9VpTZjDhj8ltAVeN7boz00XNEKRA1+K1ILhLzA0DdCmddF94XfZHfOvubXgB42wpg3USCgarstXIG9b1mkKAP0hPg5NmWeuzN4TMYyW8eAMfnmYGT4Vz/5qZ146WUbHr4v0IOwGabu3Lkv7Pvf/6H98pe/tIXlRc0lxoNnVV9bKyuH6soKqywrtYH+brOtTXvn62/b2dOnrLWlQVqjzS2fI8wnDvQAP4D7L0gF3b+vue2GidVqfwCA4JAAnLKpcl88FNYhaS1KvAHpSpE1NMnbZ3J8QkwlbKaVl9r88qIdOnDQmlqaxU5NT4c+q1TziTTUL37xnn33O99RTzP0F6SKQ2DLeMFAMda9vf32tbfftompSQUA6O4oNf/BD36otcK1dnf3aG4CkgCBtJ7p6+/Rngv8ROgP08P8UtovVeOQ9oGFojILMMZY8LkAq8MH9ssx2/cj5uSWVVJcAWPEPFVOHfuOJdkUyJervEIMrgpc9LlubAdY5V5KEjZHawizR3sSmE7AoIDK2pq1NTdr3NUjD9a7slq6MH6/vr5RhqUAJMbf2+3g+eNgIopluG96wnFNVJShUXr7ra95YAcgTy0WBHrSwRrLohj05BmZ3dI2mbX0dwU9sr/LVzkVDhtP17nWJatTDYDBunIQlE1v+X7vQC7ZKEhbmpgescU7NwlneQpVmgF63CLGGeXQ9DBHstcSY1MMerLfFybIfGaeuVGqqcAwFVjYZzexkMEEkcKcisa54XQemtnYp8IvK36Hd13f8Cpy/Ojy0po8u+agL8ra8+c4rODDL/8kh18Kpmsg/KCmsog2wE+wOsWgx+nFgpA5C3p8UFwMmQU9wfTEU9vB4uwyabI/F0rOOY0aoCdLX+52VhSDpl93ngRzk/+/fuH5oCfGayfTgwU9aaqd2p/svaytexT5lz/+G3s6MmLdvX3W1z9gJ068aD30RaqtlVAY4ATbQMsQBMJEnLK1x/W1tNRqaurUEBLqnMqK48df1GKRvwbGb2trnouvrBTwycmD16neiI241hA7cjBUlFXqmh4/fSJnVDZjBMEwMZGD5fUAgtmZOX0GaTAoaMTJpHcwcwwrAX5nfmFOn/nRRx/ZXiLgiQkZxLE5ybxwadHoQcUBozYUdXSG3tAmiTlbTVW1nTl7Wn3HeBprK6tKm61tbdjSyooOMYzyOFBnp2dsdWnJZianrbzSUyMPcaFFrNrSJt0EgmyablKCD6Chmoh0Iz5K9+7dt6nZBbv3aMR6+/rs6tUr9g9/8H2bnZ2S6HpifFT6FPQNOF8f2Ldfh4gYDEPoT/7eGUnmjjLbycxL80opT/ePoocV35OQ/u+B6RHblEkDR5Tp+rwyq61Dd+Rialx1eRZROqx5kjY0NiH13cMjB9AL87u4lObNmgTC6Jc++OhjGx+f0tpH50NrmYG9Q3b+/AXpVKjgOvbii2Ju2lpa1Y7ipz/5iZ06dVLmiFTJvfzSi3bi2BGlEysqS2UaWCsvF1I7W1ZdUyuG0aPobYGeTz791I6fOC5msrvLy6gV9W5vioXExkFWEqV4yOAthQt1U6pe2rCf/e3f2ovHXtD3eDb4zDSjfcvlbGV9zabGma/up0UgoiBgZdW+vHDeBvsHbG1jw0aePJHgFwYUpgIQwJ4J2L5z764E7eEJxBqenp0RWGbOIhbu79sjPdRPf/I3dujQAZmnVld6qqq/t0efuzA/p/Qw2iK5xtfWKjihRx3Ce6JpAgnuAyCifmOL82LV5IO0uaEqy42tdV2zgpjKaq2BYCdZa4wdKWTtfqWliqoJbpgfEzMTsieoKK/SPoQgHp1fbV299ECcjQ0N9LyDxSxVx3VsKAhqSKNR1s4eQDqe9e1A23tmqUv7nO8V/KFNChYXjMH42Jj6DL726itKIVKlFnuZtzMq7O5uwOptG2KPDlYpJBG7nQWh6WHeZhmPnUTA7uktb020swGz9EVq0Or+bXEtcd36eTLf1Xmhgn9EFf6l+0qkQgH0yPAiv5f7ez7L9ISQ2dtBuGVGZGvC3DM+O1JIATri/CtmeqKNhgLnJFuJwMj/n6nkSvcQ+CFSlpGW5v9RABRzL6t78uC8AOR4H9fTOQhX4Jn21XiWeRYtAXYHk+m53Pv83+eg62mJwEN5HtMTF8gNRbddPjgmDhcVDzoEzKSR8pqeZE6YZxfyArRn6/izICsLELIDD4LNgx4qyYomUtx8li1KK+MrklT538qvA3/oTt8/VyWa8XFg8cZEilykRx9pfPROfuDF4ltZ3VA+fmR80v7sP/+F3bv/QJT7/j39Ntjfb8eOHJZbMb+H5ofDlPdWDxV1+3aRNZ4M9BJjo6MqRYZt66tWWUWfm22bmphUOok+UrqvUqe6Y5cg+gPFYwcgapuFuJ2zW7fvaDMiVbCyumZXr19Xfh+6emON7u7NOvTxCkJMzUHPtY2Pe5f5o8eOSrhJhFZZ5fl1Pp/D8PrNm9r8WtvatdkCRPgepb2Nje6lQ4THxvnpx5/YxOS4Ss6/9e635Cq9vryqypvRiXHpEo6fOGElFWUCiPfvDEvuDoNFxVpff58OTLQTnW0dul60Gi+dOGHLSwv2yccfWU1Npa2vrdjX3nrT7t67Z4urG3buwjXr6u6x0dERb6R54kW7fPGSABLtM9D7vPH669bf0+uizMUlzQE3pvUqMcSZjCnPXK0mUjuOcvUu2lZqknEhKv/7YHqym1jMOzYMIvvqmkrNC1VpoSmq8D5HbFxxralgQ8wC/lD4SBFlAwBYIVTnUWpM6ufdd39XonP28MmpGbv34JE9ePDIPj/3pR0+fEjsxsrKomwNvvnOO2JGOLSJ4qnq2t5cV/PS1sYGq6+psnJ5bmBMWmZ1jU0aJ/kZSTtQov3o3LlzmnNnX33Vurq7vQAhOSyLaUwVT9wT1wzLKDEo7ViMykNM24gOt5Xe8t/fkjeRdCk4Uy8tCWDT4gFWRqB1Y0OBARog/G8ANszjgcFBrR0YDsAYByHp4L/9+c+VQgQUIcYm7YPGiDnA87h/76HAwcWLF9Qvj7lJVR2N/i5c/NL6errthWPHJGYmQPA0gaeCuL47w3d0XCK4xiIB5pe/I4BGwtDS2ChLDMxJc7lNXT8pR0SxWEAo9UWj4nVAb062DxwupJzEsuWoikNEvkJtgS0CVrZysotAiwPjQzEFlAbvTXWnF0BU2ha2AZiYVrjxK2k9hMyMF9ooQKn6kKXmsOxjKtqodv+k0vIyiZjn52bt0sWLdvLEcTt16mVVOMU5UQx6gunJgp7Y3H8d6PF+Yju9ZwKs+KH6/PRW/ixMHybmSn2pCp5zWUARoCdfVKOgaEuannxKsji9ldpQqH1F/nOYKjuZHrFIeuPohVniTB1VrxjUJgARwDbLhsU1BjjblekpKehyg7EqBj1xDgeOyJ+NCaFGlWs0Hs2e9cpCpPL0uJ5gfB2s+T6wWxGWMz0uYM6DnscX/jQnX4dUuaRDMPOgssg2JgkokU0n9An+8qQ8Fw1X6LLukzEquDJC5iSGCiV3MdOTRcq7sUCAHihZUiNAkmL0HA8pfzOBNsUPfEWOaxehW/bBF79fLIJ4TTHTEyJGBp2ABMbGRX7OjElZT2m6lUnc/MHHn9on576QQdniNALZnLQEx188poop9R0hJYJRW3WVDKpg0IiuSSNOTU/LuZnJA3CC6VFvsrVVmR7CShB9efNQAFOaLKkSBFqXFUIET6WBp6BGbHVlTToEPgvBLnOA50qJKkC5v7dPmy4b/JtvvZ4/IBiX7u5OVaiQwmB8EBPDNmFYNjI6IT8eNm2AFWwO82xoaK/y/WiZmJ9rK8sCRDxnDp4/+m/+mby8KFun2SjprSPHjukgpVKLFAeVXQhKQRFs7OR5OXD42VtvvKUSYppjvvbKK4ZQcmlh3j4/96ktzs/aqdMnbXx80qys2q4PPxB1j0s0B8arZ8+oRxcaE65rcx2jx9Ny2EYIXFVRbVWV5U6P6LAul7dMRC8RlVBi78LwJY0ndDMMwt8H6MluZHmwreh6w2pgedSTzNkgDqUAPUT/UaGiSC2VuzY10BpFMlLN4+s3rssQE5fdt7/+DW9FUFImP6rLV6/Z9My83b3r2g/udWpqTH3sMM4kFeWl1022vroqHyRaIzDW9Kkj6qU7OCCgt3/Q5rBSkGC4TmwG84FNkxQsm3hVNXPJQYRobzZ3/I8SQIPhYV7zdDiYWTdYFPCc1KiUxq811QJNhCisIdJYXCOMCe8bqTJAtKdqqIQpVQqJSLynj6aqHu1zwBOc8Hs//cnPxObA3rAmWAtcO5/hh/2MlZeW2zggvrbGOttpAFtmS2KK7sob6tChg+r7xrODqeOZqKw8gR7ag6CDO3jgoNyySSHv27tHGhi5iBPcECUz/zYwHl3THrq24sJkRdAbmwoYmJMSiyYdCsEHbDJp5baONvU7Ky2vUMNUhMoUIch0tKNdwBDpBNdHhRiHMdcIONahZa5vi9QW4wDIRsvHF8+D54n+kf/DWDMm6LOuXrmsgOMb3/i6dXe5xQCHY4Ce2OFhjaJkPbuP8/e/D9AT6a3iM4N/C1Qn0BOsR5wnnpJK1WcRGCMZST402qeT2a+PESxdkmEk1l6ncCa9FVo77UJKoztbF2RBVNgyPll9UZbg2I3pyae3kvFgdhyDdQ3QUwwwPSvkgWD2M6MJqvb8jA127Ftb5oDc7XcKleJ6j+TJE1KuHWO/Q1SdxM6//E//PEdpL1EUkUD+jf00z1N7vJG3myDvu5yU/Ym6TyVsBabHGaAwJ+RwjPRWHoxkStYD1Oyg0AKkZNwcd07aEpWdkmbYIj+tsmHvzJxHy0T5RAFeMedf4RmUQS/PQKCoEBNCzCPAHXhnpz4quV5SZbW2pgoowAxpKLW/UI7awYryzpkusXqAlHurF065raxvqCEg1/v08WO7cuWSAMTJEy+5t4laH7i5n0erdD2uSPddKur+y0tX1EV5aO+eRBH7s8SPA/aHw0UdykX5erdhnpd8SOgZJM1GuRgl3g/xMJQyB3R3b49tbmypOSfzgIW1soz7q3unsPnuGdrj1Wab64p8iZhgQOgzRnS9uroiR1a0RnR0f/z4iSI99AOTUxOqXuof6BVtCvsEhU3ZLdU0CClZIL/7nd9RyoQDFHM6fGIOHjqke8Q+n8Nga2NDhoKILakAoh/Z3NyinklTY7P0A0S8VAg1NtZZTWWVTU6Nyfulrb1Nh/js/LLdvENzx0VF5Riz4c8zNvLE58PWlszdzr7yih0+csTmpmess7NLYnQ+k+okNC+kebTgJUSnGsp9ZDCCZDPEDJEDkPGhSim2s5h0gqYe9KW5/Dzgnk24F6ZsAIDYMPg/z4/NtKra1w5rX348Sm/B9ND1m3YLziakJIJM9ACtLkp0IISJJNV7p8+cljaGOetep6U2PTttDx8/sbHRCb3v4yePraHBQQ4pKlK8Q/uG9NkIwtH2yLOqrdma6mttZWnBpqfGNc+GDmLEiY8M7KUbCYoFIPVSXZ3a1uB3VKk1KPuADU8Jj4yO6DkgmpcuLZcTmAFM0aGcNBtpJpkrpvcKR2QObdgsiX3X1nT/ePUw38JCAn+l27dvWlt7p9gm9h6YVkA2vlR0Ef/wgw9V7n/q9Gl9DuL+9o5OASEahq4uL9vM1LSCSioA0efR9HNldUVzinFTNMweUmIyKuTQUoCz4p9FUAJYASR4dWzO+qjalG4+lwDPhrRB/AwgQnECQQ5AanlpxfeLsrQHrK1qDQEQGTPun/EmBQyAJD09t7CkQgKBUHR6GxvW09PrOiXGEyCdxMiYo7o41ST4BjCqUiyZsFJJKnYudaCvoIHp6pruhzVNAAeQZD+gBQxtdfA3IuXK8iBV6vO1RE73ZAE0v5OHVt5m2QV3Wp8KTtMai9JuZ2ZTYJqqF/OFJUk0vLOi19eoQEaqXlOaLF/BBehxf7v4XoCfiINdCiHRqtYb/nl8EVgKXCA7kOYK5tgbjrJH+nHtEm71dONPQicOeqjMLkhQFLwsLmjsQw8bZ3OWpcoCk3yA7y9MvkiF3lv8XoHpcRDno+F6Iv2+gF1pwc/Mf5qXqai/mlJRvnfp3JTcLD3PIlzg15rO6fQw8jhB1RcFMsb7m21byV/93/9zbs/AoNU31DlNmAZbb7bDVtrr4bkplQGqtYQjR2+xUKAYQ9MTVVJZ0JNnbeT9UmBddktj5Tf8IvbJR8NNtahCYkNXOkHX4oNT/CVA5WqwHUxPcfrrmXRY5o12Q+/Zz2FcQM9MpDCai7Lt9AjTJChApry6PAleIx/MfFlaW5OB4ZdffKEKCnW2b2mWY2pvd68OClnmpyhVmqyc2R2s6UtLbX6W6PqOIiM2BRY/LA/poaa00ajfWrT22NxSKS8bbFjy419Dbp12A4wz6QkWXfiBMCYwNnRMJu3BodHQ3KTy1dW1ZVnr0w2esacSjAoUNk13KN2whvombfikvtra2tVSA98YwBPpgGgRwCY3NjZii3PzAmtvvP6aDi8E1PR/AgBTEaaWGctcy5LV0fEbQzZ5jCx7Kqe23iYoty4pVzQ88uSxjAbXVqjKqlGFF9UmNfX1Nre47OM5PCx90MBAv925dcveeeebYoPQUrAOaMfBwclBxbicOfWKdXa0Wk1luapu2FSJXplb7FOKckpKlPoAeDQ1teggZyyVGs2wptk1EAzNM5M7NoLnsJj63CQij0iLXwlhM8GMTBlSlM/hAxBj04qoMjYzRPj430TTWA4SgAE98KhGgm3hUPammr4Jqr8XfjJTM7JpUFXg1FTe8HBpZVUd29EytbQ1i51Dw9LR2mwtjfW2MD9jU2No1RqkC8ITiPfl2kJoHf8PBgYAznUyb7gvxvjc+Qt6Zl7G7Gkb1lT/4KDW69TktPY43oPnsZdiAhrybqzrs+gDBaCB7VDavqxUxoYI+VlfgN1bt25ac1OLurhz380tTRL396GHW1qyjz76UMBp/4H9SgsxzjRvRY+DYejG2oo1IbBeXND6RjwPCw+jxvr1g8VlCF7GPaX9hvFGLxLrihIY0fAAACAASURBVMCCzwMIcIK0t7TI2oF7wW9H52piotw3Z1azCA1MNFT1tFaF3of+dYxbMDOsTZzYCZKo5CSdSTUo+i6cuXFebmhoUtq6BiPTymqBleoqGpWiTcyJPQZMtbe1SeND4UJnd7eAP4EMZzZ7h4Tgi8v5ccfbi9Qg13/v3t28qL1/oD/18XLQhGaJNjQSf2/FGcE56MGiQL56NXqqk+BPcxUGI3UfiCrBtfUV9xQTDes6yAAB29teiZQ/H4rOK+YqPwsWRMUK+TL7QiNt9xp0+YOyAazJVJEm81OBHu+Hx/UCNnUGp1MFkKPqSoEeBNXO8HiGp3C90XF8Zm5WmrpgnrP7Suw1WXAW9ytzm4w8I9ij7D3G78X/0+Grq5WHVdEYhU4vDAqzBEhpmaenYr5mP9shU+E8jWeQ/9ws06NVtG0lF977VznfpKpEpbkDqg/4TtDjVvtRXqbGhMmcUIg4ickcjfoDCtCTFTLrIlXOnh5iGsD89zODkR2Y4g0/W70Vm3foFp5HWzrwcbS829dXAZ7dXl8MgqIyicgvSpCzXgz+HkV9lSLnmA66/GRBnZ5z2/Yvz31hH/zqA23igAl0Pnv2OIhhs0Wo6IelSYMwu7hit+/eEZWOoRHeH2yMeO7AVvzghz+wlcUlubpK1JyjHHhF+XYoeTa5EBJiKMjBjCtzf/+AzPs4UEgNsYFy0ONgiw/KUyK89XVrbGoSAFlZW7HzX35px144psqpu8N3ne7e3lYFh5o8rqzmgTRggOgfjQYHKe8dVYI0sOT6YVToi9VYV6eN8cGDh3YPk7vaOqWGeH17S7MieBYDPYO2aWJZSkHQtkAP8e342JREz0SC9PyamRpT360nI4+to6PL7j58YO1dvRJmojW4eeOGHT1yxLY23G8GsS16JSpHSK9wWCJGpiqNazx0aL9Vy38oLfDEdvKcGE/aOTjgaRL4Ulfv1DWc1geFzcJnTczpLGh5BtjnZY/+k+x8BnbE/AwBIK9RewIBbi8NVY5comcHPdm0sTOpJWITotw/1gDzBQE7VU/Med43dAp8DntM+HEwf1Y3N2xpeVWGfHT+HpuYtM8++9zefOstHfIwkV3trWpWCsCcn55WyTtgdHWVMtUq7zOXepnxGTBBCIsx/Lx/774AM5qRhqZGq6yqEUPV3tbhFL8iZYTKGwmk1djoyIgOU76P7gu2CP0b9/bk6VMdri+88KJYR4A5r+W5qU1MblsC5cuXKWdvks4NANGI2WhZqY2PjKRqNdJdc7JzKKuokH4HloSedzCPS0Tfcq5esFfOvGJHjx4Wu8ta8+rZTYmJWa/r66v5ZsyML5oa1h/jHC7nAEUARlNDXTL/K5DePCf120oNXHmm6n+UDmh+hgCZ96NSkobC3hZiUfOrpalRxqij42NeoUhJOs7KZZViZQCy9A2E/SlXE1FsOTasp7vLAZysOHLyafKAYFugFGE1DBiC7DBm3d5wPxbtoGLH3d+F+2WtM/dIvzPvjhw9Ynv27NF9lCq1Vqc5DmBxexcHC7oG9E/0baQMPOm6OCPCmoE9BIC7te1sIkG1a3MyZoLmRr3KbmRK0bPrk/FhvFlfWdDDawoSCNeuBOgRk8ohndI6nj1BZ+fmhAF6CBKCU1F6i+eXtEiexC0GPU4Zk4bEaFb7S3qPuObfBPTEa58HegLsFc5J18UK9ESld8qm8BwZH9kXxN4ldgqmh+8UGJvs+S4glAE9utVMhkoDkc5dD73MSv7D//E/5Dg06WDL4IntiTfJoldFgtHxd0NlYoEQtRGn1JceUGo46s0UXdMT6a1ipsepxIL6vhjoFG/eeSS3Xaje4nuiR1PPld3AS/57GXap+L2LD5Hf5t9cQ1SShflcgLCd71Og/PT5CfR4B9jCHyYuzR0ZH6Ic2JCR0VFFaX6Y5HTAUhmCGSCRN79PBcXU3KKcT//8z3+kTQwfGg5kNkJYDDbt0ZFRlXXzXjAYjx4/tPv3H+aN32AhACWYG7a2tdrgwKDACwc+BwJGa/TA4XWkDnS4pwofABadk6nAwleDw4P3YhMNEKgUW2odgj4gfJ9iI1PFTfK94f83blxTNAxIU+dsbdTr0itgWDg5Pa2NjnFobWpUOTAuymqFQamzmh+6zuSLS5fs5MnTduPmTQGdqrIym5ubUqXXxNS4HT5yzO7cvyeARCUKh83stOuOWB/0HTt6+LBSMa0tDhoBRsE2cH1dne1qzUFlAYcKwJ97Z2xI5a2sr2uDDi1TpL2YQ3W1nrqJBfxV83RHxORqxR1gJ+ZemAvyb9gwHXZmblapfL+3nMiXdIsBNAHP2LyYzxub2/mWAdxLlJTybADIgB7uy5keZ2N4TxdNE/036PpWid7x1bl9R+ktysf/3b//D/bK2TPOV+W2VKlURXPSzXVrRjhdWmp9g3uU9mSseW/uhUOYZ8R6uH79egLi7RK9Ms+4B1LIao2jNhJurhfpFHZZAHHoFGGi8NWhlJ2DEZb17v17ahaqKqiVlcQgeVUq5dQ4l3MdAGBec/Lky2JLnzx5JOaU9jK8BoNBrhOAPjC4RwzlF19esHv3Htjo2Ji1tzbbq2dO28TomCoV9x/Yp0BFjXiVxvMnChsDOwODQSDk68V1Q+wVgCRYXZiehvoGW11e1P1F802CAeYAaWeAH89EqYWUEoyUB2wScxEFDs+T74e8AZsGQAAVXFwbQS56KxgsQCZVgLNzC9IpTaH3mp62F188ps8k7QywhpUlgGbuMSak08U0o9+BpV1d8ZRVOYxVqtrJbSvgYR/ic/m98OLBj+vJ0yfaE2movL3BeqL6tURMkxeBeBcB7hUQQVobHSRO2KpuokgjgSqYLp4rTvGMNZ+jNZJfZ87ysB9HBVQUqcTai309bCAC9MR7xO/x/PIl62LhKCpJKamwFZGtRXJkTgHKbqAn2lGEa3O2zrxEn7OdQI/7XhWTCs8DPVwzwCq774SoOJge/p8FPMVsD+s4cEC8T7YVRTEL5CAnoxnOy0+SvidxGM+yS8r15YXM6W9W8r/+T/8sh8L/2LGjeA4ngjyhwwR6fAP29Fb+waEjSWkRPdy82aCzKcH0+A2k/luJ1tL3UnorcqLFg5DdvIsHQYfBtlNsWmwJ9MQkEyLemWwt0HG6ngLTs9t7Pw/sPI8JisHmwOIrDord3+c3Az26p8pqpQIELksAnKu2ibgylRx+8cUXqpbCph7txfzCvP3qo4/t0o3bVlZeZW+++aYOWMZDm3XKzSMI5j34PoeG6FDbVsuKl0+dEpPCxvno4cN86vClkye1ubJpk8a4cf26NiWqVOidRMn3hfPnFamxgbGxdSB0NEsGY5Shzil1A3Dhi00QA78wmeMwIhXAxsJrqO5wYW2FXb16VZEdh+m3vvUtq6kok14IkAcbdvfefXvhhRe0cdfXVOvwo9QfDZM2/IpyG9q3z+7ee2BPAU8tHRqP8pJSa6qvs0MHh+zWzRvSHXF/ew8esvGJKVVVIRYnnUCLDpor0vX5jVdftSePH+k+8F7BzwiGjA341dfesKqKMqssS26qpWW67sUV10BxMDJ2BBtuZAmYoGTfrdiluyjOT+8ymfIBRPoZayK7brK/Ek1Q+Z2I8BlPT1OVe1ScmpHKSDOBnigh5b2Y32PjkzosAS/BMPJ7YYnAa/iZDtAMiI9UEq9DVM7pffvOsFyyYQQ6ujptaXHFLRYqK2TjVVNZYT1dnbZnoM8aMcuEHWxpkeYrNmoOPuYBcxPWE0DB/OVLrEW6bgAPBxlzDNfySEWrMaq2L/f/4foEUstxLfe+acHc6nBKmjcXf1I16pVICPhv3x2WDxFmgseOvaC0MwcSDAK6A6rWELuTDqKSsLe/X4CddjTDw3eto7PbXj1zyrplQLhuV69eU6BCAEHDUdIwPCuVbY+PS5jMWmOsOUipsJJObBS/nM7ErDjTAdPJFwc3jBbvEWXywVAE0ImUN/s7TA8gb2PVGwbzeewl7idFJWmlquHk95TL2dTMjIBOVQ3Pnx5t6ymVmLPh+/fExO3ZS2sYnLe9pxYVlIAz9HJcCwaJSBe8wmdTag7K4hF6s5/BBLNu6hsbBYq4Hp5/sJKMzbkvzmlu/ZM/+EPraG/3IL0McLspfxdpIeUCn7MqKvVIDcnvxw1agzuJ6iDmi1+Pnzd+EPugFs4Fb8gdPj2x/rKgh+8xZsHu+DNx5kma3MTZZNNb/Exl2fk2FEnIvOn9+/y1nkMIpieuQ0ol6W8yZ146AWfn5/Jmn/x+9sz8/8P0FIOPwl6m0cqTJdn967cFPXHG61lkQI+PYwEg4fcV9xbXVfJ//W//ndJbL5KCqKnWyCszuIumh7ELlItxFQ8rUFtsqrqtxPT8Ok2PD2xGC1QUpWZprGIkmgU9fGZQn8/b9PPf/4r0VvGDzx4a8ffdgE8MpmjglKIItPtsqu03S2/xeXOzC3L/5eAmHaQqrNV1d1Et8VJdNmY2x7vD9+RPMrewaCub2/ZkdFxpFjYAtDKea6fxKE7BzfY57S/aWuVTwyaMyPDQoUPyWRE9urWlTZooiXYTiAYRab/77rvy2OGAYZOhVB3jOMAA7RjQ67CZ4O7rNvnLAj384XA4eviQ6EpADcJXbPVllqjuyhvatIlC+wcGBPC8b1W5fpe8P6+hTUR7c6M8Woj4ADyIJwcHB7WRD/b1qvwZl+W1lRU7ceIF62xr1zUIJK2vW21to5x515ZXbHt9zU6ffsl6ezp1z/TvKqvE6XdT2qi5+SWVaNfX11h7a5sN375pZ8+c1hrhIKZTNJonNmQOgKNHXpTegR5dpEfUuyj1FgKMcSgzLwI0UM4PSQtggCUhtVO8Yca/s+mt7KbhG9uzPlIxX6XTSUZ2Ea0GQwI4lH4gtaZw0OMsY6wrfsbBBmgEtPH8YRnjdwAbAFPuFRAeG3voQPhd5ivgAHaOlBPpUtzCP/zwI3n+wCItLMxpzm/Sybu+1l46/qLSIZvyLyq1BtJmW4WDIg5BgraoOuMQjFQa9y/LgLJSMY7MGUAI96c0SXJ+VYVdablSONy3+kCVlQooORDz1BFgiHkEqI8eQ3wW3kMffPSR5gSM49mzryoFgVCX+ayGoVhLbNE/rF6+T1Rc3rh1067duCnWkvL+/+IP/pGVbW8JFHiRQrm99957tn/fkAADPd/CYDR6UQ0MDmhvoOAgdGIYbsLesXdQ6UmahLWEBghBsreM8BYkEggn/yWuL7vXEmjBGlH6GwFIGI4i1Od7uCVzbcybS5cv2/C9+3bmlbNifNivqNoiJTm/tGjoSLgvrqW3u0csT11Nleb9zNSk66lqa62BdhsV7hsFQFtYxNuHxsQeUMWzYP7wvHlGCwvzCiDu3h1W4P3w0UNbTeasyDcwfj146IBAEJWsCMlhfzbWN62rqzu5kXs7GKrlMHJkLro+E5AL+5ma3aqRqTuChyjbPXKery8JcBNrI9b0c0FPvmT9WdDDOLBeBISkmXPtjjtCZ8TMoZ9JlVYOO4RwDNBDb7ligiDOyjjDsmeqn3XOksZXcXprV8bFP9LTWxmmJ87cHemtDJNTIFYK52Z238uCnizgiWsopUozdWhwC4Kclfyf/+K/zfGBr5w5rfJIR0ZJcb1DyKzgLN9hHWSuxZRu/u8Cejz9UzBxym/QmXRXMYjJo8YM08P7MAki+tsNvOTBylekt2KgdgM7xd/bDfxEJBQRR0QHOyfVb8H0JMW706t1Eu7yXgj+0B0odbDtGhyiO36G+dpn5y9YRU2t/eWP/kIH1cFDh6WzQf9Cs8XOji77ix//WNVGSwtLipbYLDq7OlX5wapgk6dJ5PkL562nu8c6Oju1MfX19sqXRKXBVZWqaurq6lAaAIDx5DGamA4dfo0NdTY3O6dqKq4DylkmmKUlSj/xBejB0JDnx2eTJuF50l+HDRnqvbq2TuCCw4X0CWyTbXq5N+Wz45OTXvFmJi0RndB5r5npKelDBgf75PqLLmdhadnKEU+2d9vi0oJSWhwInW2tdmBoj/os3bx1WzqF4XsP1FYBINlYjzbD1CPt8cMH9uorZxRt0uKCDZZD69JlZ6P2Du235qYGa2lutJ6ebpk3oi+5fPmKnhUHTn9/r5c5p8gkDhruPVtNkY1SYlEXs6L5uZgBPc/MzyRodBGvC2I5vNlU6CDvTK733AoRJ3R7VJqIbSwttYnJabkWA3gAbV7mXaXn8yd/8id6xphD8hWHNvsLgnYOyChNh2FBU8B7Pnz42IbvDis9s3cvJpjduqaaKnQf7npdU1mpdGIlzExKJWertgIcR7VJ1pclNu9wnFZj5ZKy5PVD93hP6wGyY0Pm8JCGBmCEH1EqlgAMsWehX3GNzbbWHmCWqicYpU40K6yfllZ5EBGJLs7Pa0woGPFeYJUC4D//xXs2TjXXqVP285+/Z//oH/7AOlub8xVIfIaM28z7Yg3u6dehLFZZjV8n80UFrBPppVZXU0q7VkCR6rWpiTHdL6myfDVTMnclpaRqoFRcABvC2PJFOxzmKYwoXzE/dejSbZ4S/23vDQhrIr8mmrA2NgnE4dastD9NkEvLVHSAGet+2sTs2ycQ0dXe5uxRhYuLCZhUfYe/1vKSAracOfPDvWfTbDz32oZ6jQHXgN4MkEQgFc1kEZbTNHZ+fs6ePn2SfIfQIrYrmNq7d5/mlAw02VuEHmjMum51dTUKZqhwnJubSWazJQpm2to69B7Rw4pS/NDEZc+L2P8jZf980FNo+O3mhBiZeMrLa3D8GXiasmIH6NHe4IkcZ+5T6Xqe6QlCAfCTYXoAPRFIxXXmz/RojZEhI3YDPdn0FnMoC3p2npsFkiNLBsR6Znx2FTJn0lvFe18x0xOfnU/JJ2sKPV9pJbet5N/97/99joPmGOKvgQGrSN4tWvwJ9PigeHkqiJovhIRMjhAS7rCmTkyPJ6DDECkcmVNLiqR1CLqrGNzEAotBK2Z6oOtAjgEs4jqeeV16g/wh8BymJ0vn/SagJ3td8Xc2nED+kSoIGi4+PzrS53//OUJmRVbrXi3hQu3UYwube0qa84ufvztO1aa1tammj7jB/uxnP1NZIwBicM9eLQTEfnQQ//jTz4zSUSos+EI4CDBi0yB6QusBsGVuKOWSDmMiVNJeCHzZaNgQcGjlUN/G26OE/lyVOkiYU2y6dENHuAnjNDk+posdGxtXBNnb2y3vDcaH9wM8sKj5w4Y0AaCRh8mqfv7d737Xe7SY+7BMTE6prxiaHjbF1157zVblElsuTQMlvTK7W1qU0BoPl2qlZnplaliCBfrKku3fNygTSKK7azdvqRkrrAaMWWl5pUrl6QDe2d5qN65ftWNHjyn6XlxYlBBX3cRHx+2Djz+2EydesmaM1Wpr5FFEKXRDY4PNz83brz74lbRUPUrBUBYMA+MeFHwxdsUbZhY0Z6s+nmV6fE3sNjcV5aRDi/eLdBTzCwfq+MV8VCShpguQowJRB6MMML/Q5sQciagfpgdGgvJhGLfomBxpLfQxHFCkvlQ5U+oaEhiwy1euan6rm7ga3m759eRceMrhKqZpackam5t1iCLqBwREWis0fZ6C8HRB/F+HpWzyPTL2A941Hew/HBLSbCSvlGDCYizoIUjKJUTo/noqhDyd8XTEnZfVnFJpafSFpIVWbWaK6qo6taTgnk++TB8t0ndlmrvDd+9J0zSVxNE//N7vWUXyHVG5dGJe+JYOfMaE9L0cfgEn63lmhoa8XKP3VWqw1tYWzTmY176errRXu/NvpLB4TxjcKFDRPSeRLj+j+lDVhlhqiN1wwKzKuXIHyVQGMq4wxgRE7Dm0HuF7MKCk8KhepE/bZs5byjDbaQ1CeovqYQIEmJjGBhqqUp3l1VrcHylJVEWMOawU655nCKslhmhuTv5IWAiQXvbrdu3NyNi4fh/fI/yNAD78Hq/xqrAl++Y3vyUhNFV1L75wXPsf2j1cqx30w5jRFscLE6JzN884mkL7Go30VhIfR4VXIhEYdwmZK1wLpSBd8y8KFxjhEOY6AArbv6y4N+vIzBhTgCScllJUwfaogivtKwXrleRlZGazC3N5jV0wKkEcxHkYQcTOPUkoSN+KYCjOuZC/7Az0s6mzQuWX7jadf4yLM2ow+6mHZ96j49nao8J5Sqd2b9e02x+YnhCds3ZU3f2n//J/zKFHOHTwgL1w9Kiqt8LWOYSpfgNOBbNZSrCZ2ro7LVxqOMvGje40J8wAHzUacxGTDuqi9FZ2E98NBO0YeDdYdLO7pB/YbbN/BjQlg6fizypGp8WRcjGlln2oMUGKQU+WOSoGPfEzxlFVDUUVOzge45CKJkATMkWdEh2qtUHq3ZRNCaayfKVKVEY8rQoINoMwgWTB4C6L/oBr2DM4JKaHsmrSH1TA8DakXNBWYJxHSoJInknJQUcKiEMClofNh35Z/D4RNK/hjtAaUYra2twkoTRaHyIx/IXCcl4psG0iA6cuY4zCUZSFQNoAh2a0NVz7W2+95YZpqXIFb5M7w3dljkba5Tvf+Y5ADxsavkaPHj6w9dUVsT5cY11dg+07fNhWVzft/fd/adSDzM1M2StnTqo/EZoJDo/puVmVRg/ff2gLy6sCUX3dXeyEcvc9cfxF6+rsVJoEwEXvMwxSr9+8rYXb29ejEuv+PvyGTBE2rBdjh7AcQOjCZ89B8/7hc5SdN8WbThyCxRSxxq+oemvHekkHaIBo1jERMeAEbYhmYWI3AGFhlub91Vzk7HqXMh0QPEvADaCD5wY4xlgSfc33vve9/GbIJgi7JXuCBHhILdRUu7kpP8eBHJ8i0g5MvtkZQPsTq6/Ht8jnMvOHgIvUhjqB47XU1KQ/UVYfc6g48NHaTaAhgjOt3+gJGHMv6RLld+J5d91HaHn4d1RHMY94BvzswaOHGhvaXnA/zMMDBw5qHly8eF4ghDQJ8x1/qtgzJ6emxHJVVNfYF+e+VD+yt996w6pkFOtRqZvtFWkQCXDko+TGnVwrgPKRGv+u6LGTliKlQ28r5mmFesG5pkf3k6J4ngtVaDwj7keMWXLaV3S87SnqOlKwScsS16Mm1UnnxPdoAyN/Jqr1auvEgGLwCUNNcLW0sm7raog6rVQUxQGsC4oJuN7DBw6oDx5AlyCD/6NtAmjXNzaJ3eBZc4/odfhsWBZ0XeyP2AcwHwLwAMTRi7E/0YgW1hU9T4ieK8oJMEpkNeA6qUlfu9096nnmlV7eYonGqevrq2JSPCWKeSOHs688//IqPvdkKzyzOCsC9GRZyJirXmbuoMc9elzIDKDRO2tvd7Y1rwPkGqCf1Qg4laenNhR5k0IVKfh7B6DB5oTgdG5xXs87xov/50F2OnfyZ3r2fjKa2EhtxV4jQJ3R1GTJhNjLYu+K3wnA5C1xyhX4FK/l4vN4JxbIAJvUzsPXd04kTgH0ME7bVnL+F/8yRyoAf5SOtlZZ+xPt6uLV5TsWndfKs+gD9GT1BSFk1sXKjVXUkH5fHiWKsDz/Kfo+CbOymp5iIJK9sWf+nnOxMguAjTt7LdkHFYOVBx1JKpb9fvHrdwAg+SR5Ci4ejiPUTEidLq7gKJrMGRP63PGAdMAXhKoK6vTvQpmyNhcmLwxAlGjKWIsma15pAduTloiDSDdKCgjleenFRaunLQTMkFRyLirX78kd2lkGPo+cvP+cSeL6Gp4zn3fr5i1pAQBPaICkPWlpVpRCGgtjNyhtGahxkOdKvGlpZaUqkURB19RKwIqoUkCHRpW6J/98jUKi0AtiQHeYvnTlsjqsA6RIb0lPsbGmDZaWCZSsE02y+Z0+fdoaamtUeQOQp0fRzPSk0lAcnJSj9wwO2o0bd+zqtavWWFNtSwtz9urpl21woE/x0tPRUbuJMzTRanmljU1Oy4F2395BVZ2MPX1i7777bf2djXhmbt4ePHpqI2MTdv7iJeuSEVyp7R0c1AECi3bk8CF5Ed28fl0O22+//ZYOwaxniOh0SjZTGbYfOg4IY75l52rx5oGmZ7d5qbme0lu8H2ubw5mNXuZxFW5SGYdagB4AXVaUz3OkSzaRsuZMRYXWHgcRgcdnn32mtOI3vvENXbd0MSnqjhS0WAP5oniqhPLfR48ea25R5s11IrT98MMPtSdRwh1eTbw3KREKL6ia470ilSyjznwZrB84hSAsI/BOFZ7adxIL7XuWV51KSrqDLsOzyDV0AhNiHtZVlq5O41tbYkfRp7W0tgr8AABhHJivADi0bssrS/oZfd4YK1hVmAW6qXPEUeF049Zt+6//6J9atdgEio1TR/T8feVDY6Ws/BB1BkZ9+DY3Vb4N6yQWsbzMuru61IvPTe4y/YtSWpV7QRcX7InSlclHhve6d29YVXAY2MahGfsgLKVSNiWeCoR99sIIdEuNMkuELaV0nxY27GaTM/MKuhhnWB5njrZU5NDcUG8nThwX+7mA1qiChqeuv0IYHWwe1wwQI0XKPgWo5AsLA9ZjWAzAuNXWNwhA79vvqTRMR6Wt0vykH+GCquwA748ePVGQh0nj4UMHxIAyvgAlKtXYQ2k27GcHG3RhZ9fZleaOA6XdQQ/jHGm6GE9f56nVUTof3ECRcyBAj5v6MUdVjUhqUuuozHI4PSdvdPFEaHqigkpsZMZkF/YoMVRYduDd5KJ8twQoBj3ZoCu/LjKNt7PBV+xX2aAtC3qyoLk4MGEki0FPAJ9ggbJn9o5AIHOe7vjsbQqznFGL/7QVXvng3+TIt+MFMTQ4YG0tLUKaadfImzBJJ0k/lfTQGLigj3mtKM5wT06gJ+bEbm0oUqGJFkQAIQafgY8cYTG6y/7bGfDdQU9xvnAHYEpMT/Z7eUC0C0iJh5N9SMXXFQPNgo/01vORaXoIsbEm10oQ6E6w5c6p2Qicn+PcXIyu3VeiEBGqxURZiVo01NTXJTdMNiYON39uXB9jTU8qfD/8s7X7s4LJtAAAIABJREFUS8PgX75woYRJhSHA5PlzUMYE5lrw9ykB2PLe20RAGEeWiZ7m9bEwAEWkRcVUQetuOYDL37fuIyKTbdHkUO8fffKxTAjZ/CiTZ4Maf/pYEQGb68jomBqXEtkBbI4eOih2Cqp8fW3VxsdGBHUxOuvq7LGWjk77/PMvBYyo9NpaX7E3Xj2jMnPK+WkACdvT2t5uTW2dduXGLfXTOnrogPx5bly9Yi+fPCERN4cfQODJ6ITdvf/Qrt8eloEd6bS21mYJInHL7e3p1ab79NFjVbBhcIjjLmsKYORA19MGIIIYk4iaisFMfq1laOao3tox3+MfqeooSshVRZWa1pKGiwNRwuRM40fmM5ssr+caqADl7wBMni16LJ4HBz/7CJqqiGQjJSrvjUzDUxVKSIzvWw0gioMSQBygTIzBNqXJpDA87crhNtDbp88MWwiutzhCjVvOpgILDY7DhiwdSrLYiIqSQlPKCGkS5tRbUkm5ur7mzBwWGeY9wxhT2HICOcaGQEyOyDxL2OjlZdmDCSRW18ibqI8eY9s5+/TTz6yuqUkb/tT0jH3/975rVRA9iZaP55wPuNjIE8PEOg7tjaLj0hIFApTGh+iWJrhKN/OeKbiIPYXnJ8F3Roeh6DhF/GiVqB7bs2fQmhsK2g+eL3sda1lzIudrnCBX6S5MDdXRfsswnoRlhqWdmJyxlXVvLgx45JpJlR467OwXrGhXR4d2HfYOwDjzg/EjrSkvstRsUtqRJMTmOsMQExaS59PW0W49vb3yZgKEyGMLY10qRPE8oqKyqkr7H9WA+Iyxx6ERHHk6akeOHrb2jnYxjZyNuFeTAYF5d3baKZVYl3K1V/BZ6LIe8zDWcjA9u51vLoB2psgbfkWXcJ+JiMbD9sWZnhJbS2k+ZQUAOcnzRu1K8RNSSX7sJRm20L2EZbUQzFHopHYCsQKqy56pERwHKImfBej5dUxPnI3Z1/G7gHXGhkAqv20lHVOMWXxmrAsFa5lFugMYid4i57wlfBKMT8mDi3+Ww2kUmvHs6dOig5xJE7eXMWEiQiwcYrLKDxTKIZlpFxFanvDpYUKlOVLYzJMDMXQiXzEAcWG8dwg6d6C6tMlXV1Fx4umt3ZieeHjFh8OzVkaFtErcz25gKybu88AM32cjCBSf/dydB1ZqfhaRqBaO0247QI+0dJsOCvCN4CA0QI+bZJVnmrzlr0mLLplkSTyJwZf7zJBGi9SGUhYy26KEFxGjO5ECTlmYAqGkM1b9oJNGIQWZDL82vOoaGaRBY29ukH4rd5uCpJNQX6Yo35SIDPv6wvi44RrX4FoLtx53Nkst5FKzU6LCK9eu2u3bd/QzqsekM6py3QTOubA8sDMR5b77zjcFerDvh6GhjQH6Bm6isaFZrT4uXb4m5oWKxe7ONnv7zdesvrbanj59bCNjI2JtOrt6rLSqxs5dvCwb/UP7hyy3uW5zM9NyCj5y+LBHtKvrtrqxLdBz7/FTjQfeJRLg8v5dnXZg3z75qtwdHhb7dObUKXv55RNK82izQMSXIriSJMrPAp7d5mZ2gTtE9Q2u+IvXafzTQcMz5hmydmBvEGtGuoNnzxyLbtfB9ARwdS++UomZOaip+OPgJ7WFnieqO3lNRI8RSXJtsA/OtW8L1PP80VxQPShmcW1d1guhDYOYRGOxtrqha+7t7nQRb1o/XB/3AIDLboyxlmKTFIuogCfMyzJMTyZ14O+bjdJdN+g6JLd4QIeEpo2DHA0aNguwBgAdPpeqGFJLiHDRfMn5d91bV3Dtjx4/FkPqYt9Ju3brtg0PD9s/+cP/0vp6Os02VxPoSb2YUnrO90nv5aZ1knQQMPI4qVNZxjMB+FDBRK84XKVhwAA9Pp9cK8LvhidWCGTj8ArGzMfUq0Sb6v3e4llyLWHul9OKZY17UMwepIowzg83MJa+aXR80soq8LvZFuhZ29wQQ4a3D0UTaN3QEVIZTBm5d4PP2fzCrNY85fPsWaxl9IGk4wnYAK3o80jHU63a2tqmKk5cse/dvWdvvf01q6uplUUFKWb0TlSkbm1sqWqQXnmPHz+VnxGtZ65cuWp1DXV26vQppX5ZJwSRzFn1qGSvdiOcAptIJiBlERiHLOCJucr4Mz6sx2zg6mvWrV7cP4iI3p9VMD0eh/prAvTA9Ch4hc0R+AxWgytM3RNSfy6xRDqjCUk9I8D4cz2snwhiC2CiEHxm70XMT8oI8P1ipie0YcV7UDa1FWspxiH2MZhnfhZeXvH+MX7PbGwpLA9SLUBXpNhK8B6TfQ1annB13raSe+f/NPerX/1Kdv1n/j/S3vvHsuy48zzp86X3ptKWyfJVbUVqaCSNOFgIWM1if9jBLLC7f9nOL8IC2sUIJCVRoloSRTYlsdnNJttVl7dZld57bxafb5y497xbL7tbmmw0qirz5Xv3nntOxDcivvGNt9+Kc6Fin3uc1eEAgvquR0+0GrqBxUF6CUg3EHV6IlMjqs0i225ZHNW0a20oKYfBN0C6gLyPEyj9ZlPAsblhkWAKetLX+YJ65ihbaMSnCqvn75saytR5nAmgfFR93MSVQI9HZfln5OUtfZ6LJ6GUUzYnxOTmYyI1I4x75gQYU1wXOTeyLTpDVdbF0NamSEX3o0m/NiyRzYmxYl38mdJCa228VibxlLdvJo/g+X2MK4cFh0WkpC48b5mkfBLlDGRI0Z2JisDeZWfR5JFNjo8kWyenH0UCPVktRkDMzs9pXhF7Bc0SQG5TvQ0jZE9t7eyGe/fvZxol//t/+d/ELUGcEE7Pq8lJtT2jjtvR0R2ePH8RHj1+JtDW1twUrl+9HN66fSOU0HE53FX7+8Mnj8PAuZGwf1IV/un9f1GJ4vaNa+Fcf29ob20KPR2dKr80NbcqI1Vq7Qj/+sGH4ePPvggDg0NhdXVdXW04RCLWy5cmwvraanjx/GkYGR4WL+jb3/49DZDUTJjj49CK+CHPI8l+pXvCHXi6fVMj9VWgR4Ntoy/3wIJnSKnQFZk92kszPTxrAe44q4v7pcxEtxIZPzr1lB06PBS/wgULnQDtv+sZYpW3jug8MnVed7SeNfbShZcsTE0Z/k9dWFpcUhs7vA2uxyN/zp0PAk3PclYa1FBdK6mXOyNzAk7w9rV0To8cSpxD5tlRgALlklmRqHvDhQtWrlLGc39fGSnKsejqMDSX++QcorBMNoh9CThkNt7FS5c0d+5nP/9F2N7bDf/n//F/aeZYbdVRlm3PgqekqcTW1DKkrDvz41B3JgAACLCG7G2UqcmSINIHp8fWwwJZSqmsm5xwBKiWvTKQ5zaPVm3Zgn2aAay0SXcda+8qvlXVZjPgvtAJRqcW96chpvuHAqwAabKnky9nwo2bt/SeyGPUlxqVpVWX6cRE6OvtFf9JulGnITTWAR53wsHhnsC5r7PvR0pvPX29yjICvLkfACU2gv1NZljDSuvr9dzgJGbgmFFGtbUaiss99/UNhJVlRA9fSdH+0uVLNr6nnoDOoj4yPgSjADJ1hkTwrecUsctZbesOetyZ+9mwtbZGn3LQc6w10OuNlJZ1HbIOKDJLf8ozOzG4lL2OpTYyPSlo0IgN+YKgQa7sgZRDU6ySOIDwLBV/ikeU6O243+Zz3M+mNsr9qkqhybDQImBib/H7PD8F+/G1/rzcJ5f/aQFjMbmhNYOOs78vTGMDV2P31vTdn5yyGaZevQojQxC4ejJFZif/eXTEQXLDi9iTG08ZshRKSJJbRfsIaEgbR95JJA06kdkG4r2ebfGoIv1ZGQq1Bo1sirg77tSo+fWl5CrP9KSgJl0wB0tecnNA5g8uBV7+PX8vDo6j8DQKLwdQCacn8naKRGZ/PYNUvXCs0pQIjJZKtlZGrY49cO/uAPVX10pfhkPPNGwd0IiKlao9thQ06wN4VcdANXwhOAL8PW9PTTtZWBNr7bWSpDseatsYQBRND4+tlVa8lNg+6c8EsmJDyYixyuKJs5dkuGI9GtDDayAo//Kf/znU1JFOPzC+TmurIv/jvR3V7ts7OsUdmJ6d1QEmRfrmLXRybGYSYIXBrZSaevt6Qn19Kbx4NR0+/+JLZYE62lrDH37/O+HGlYnQWAfvLISpmZnwr7/+QKCnur4p/PMHH6mD6FtvvyEBT6Lmi+PjqvW3tXWG5tY2ZXpeTc+Ge4+faHJ8e0eXnDrGt7u7KwxAgj4+CmsryzpriBcyx+zG9WuhsREtlWOVPlR+itkaB5upASkak7LD/hWcHgeWbkxYX9YKAEEEjUHn87y8xd/ZC+xnnA4ddgyEZY+wzuwtMms4K34HMMpr+T3PvLg4INecd4DB4zlUdGptuVbKEWCPXUNmOGsCRF/alXOF26owcfG8MigOtFgvjCT34iAofS/9XXwLOCc+88eHIVobsEXByRiBxJadwE73GVU0FlTXqtxLdyTlruHRkTA4OJRdD+ASXZ7evm4N3OXvZCAoD9nZOYj6RzYk+Mu798SH++lPfxr+6I//U7h942qoOjkwMmtKYo5Zd3/+PBsoBsYzOQpVtRZMkkFRZ1VdrdrZmRnH+5wfG8nKWzwjnIFayaPGi5wZdiUGPJaxRpDSiL/37nyZqXgjScDreY2RsmMSosoy0XSQtrYQbNUjg24lv519davNzS+pVIXsRm1DvTR+WGIAFV9w/zrbO1Tq5AzT4cX+gBsIkTj1B+xLbMDyqnVjAT4BTr4ncaJdHZ3alwsLc2pHdz9hdh6wznu3KZsFv4csEfvuszt3w9TctEZk/Mmf/E+hq5sZaxvKzCoLw55NomcBF5+TGU1z6h/8777HvfTrQY38BVlvjeaIZRlNWWdtCWXh81gwCweJ/Up5S/7JR0/ETI+yGgJQpyKBO2XAwI/5Cs1ppBqwtZW1ifv553UehBjwzykn9h7W1e++spi18ntNn5UHIP47Rd/Ja7kW3stBjz8rvucZZPv8ZM5Z5L1V8vtkepi/ZlkzC65pGKp69slfnELy3N7cUjqUaDPrJo91RUU5kPZi2yKbhfStIVdL/Wb66JHILMcZQY9ULnVVuTNVqlnM6nKdnhRUFAFP2SIeW8RCehmDnPbqRsAdib3eImcbxh6YTdfNX2epbuuei/VRSII+XyUp0zhZmJd62yGpeA2jOzq2TqmYLjcEH0mU8amAwd3BZA4sS0vGh5mJKVnamNdnoAfAUTawLdddsLpkdThmvaur9Uw1RTeSxuGO8IWxa2LUgdpeyTAxO80jDQM9XHdKavN78cOAYeV9pDlxaB1YLt/Oeli2wOamuBPaO9gLpcYm23hIvlcZStctOgFPGb4j8XQ++s1HUnilVRXeiGZutbXpeZ8e7Nv4gdo6tbXjPikxEPH9r//5T2UMmcgMkRRtDvg6zA9TRFVdG+588WWYfPlC88fefvMNDbdsbWnWukDs/PWHvw7nhke1lv/y64+Ufr91/VrY3dpQh2NVOA7Pn7/QbKcr166H1vaOMDU7LzCFXsqmhpWeqiX2/PkxOQ4DN0dhavKlDiLDJG/duhEG+2knrg4NNXWhuaVJJEQHvr52ReCT/tzPhb5n0UTeUBLBLt+GS2Et4ZYhdUfDfVPG4NcFbInIkNZnynoEMk6cZ3/576M+jDH6zne+o9INzs0Hfjp3yA2pG3tlA+FyRWFAnrxAtDqWcjl8rpXzqO6kqqqwMD8f5ufmw7lzgwK+plXCFPB8BqDv0dcNKt2iNgvQzqPx19LBiT4f0Kr6OqWxDGTZ0VSlmDOgGXLaczZZvLW9U+tCNmdtbSPcuHE1HB3sSm8GLhxBikXRJvpoxNUQXk1Ni7jd0t4efvaPPwv/9b/+l1BPFlxOWYjQ5ntlgNCEIwE9nGfLzBype5YgiX3mPJ+HDx+og3B1ZUUcNFlgnB1cOWbtEQUTrNTVCcj6PfIsrIyFBIXZrx3m8a2uiTwslW5KZjWQauHZ2H51tWLsJuVvDfFUpgzu0KEARo2mrR+FvYODsLa5qTEc09OzKjPBp2NwMZme4aEhdZ1xNlTyqqNTyjTK+CwyVYgDUsZjDbt7usSxk77PyYnEVJk5SNDBPgdoa/SN9JZMgJLrs+wmelDWwMF5LTU3h42dnTA5NSWB077eHhGs2XMqcdXVhvo4oNRT8Vaej/9H9GM2NFIUIrHY7Kftc3hF4gcdnQY4Z3I/0Qdpcnrk+YFSbEq5/R5gEqsPcV0dXQI9J8ZbyQKmqO3MfUW6isAJ1RZ1b9n8SwM9cGiiILF8i8/6S0n9FigYSDNrpHb5KAHh5yobvOr+1Vxt7Gqz30v9o595PlSl4GrLEsruoaeVTXpI0JZdrS+WrkmYxa4q+yyVtQgIIo05u8e5u399CtcAElepoaQ5M9Ws4ikvZvhgMI0JOn2OTgV8KIPUN7JxDDl52k039NrAUe80isM+I0IkMjGOSUKAThjvqZFPIx4HEUrRRmlwzzr4z4oOoey9KkyidiOZpvaKTsb2Yg5i/Of+uy6j7aUhLxuJ2xAfkBMI/b343do6i9aszGVfOZL1jWjG2jkyvI93rfjvZGsU06S4DLWIxw3E8/MANgeW0UHGTeQHxjM9xXX0f6efGa/Y0LR/ABmH5F74PBwb6VT2DoafP6u570gKlHiZumFOwur6ZnjvH/9B6wBniIwNJEeJq7W1qCtme2M9U2Vl3o5aNIMJNb779jthbXlFtWtKC8+eP1ML6rlzfVrHxgYTHKNEwz2/9eab4XD/QAcOIjSA6dGjxyKb7h0chjv3H8h4TdB5U2oMK0uLGm0ByL148UK4eeuWyiAAtHqpvO6HX3/4m9DRYbwDiLgQYLkWxgMQZNCVwvvQpo3qMJFtT1eXxOsEQpOzoEMdSxDFoCB9Jr4/03Rzup888PAuDQww5Ri6aOAewbfxwaemWJzvM54Pv+c6HD6QlugawAP48OtMz5FHeOnehqRpKrK+5+NU6SRy9lS4t//ikOF3YfC9RMr9AoKdd/SVa5MoyGbORWbS+RVxPmAs0TooEimU7M3GmoEEBXrH4pUQ4JDJmJmdC+dGRsPe/kH48u59STncun5FhGScLWeVc8iXZ049oODfEI/JVn700UcaldLZ1SHdJ8irhntOpBvDXsLxE6gIUMTghI4jOa7qyMGMAzFpnaehgMzYzZs3LZMXlb85J4qsawA9FsDwtYcOWHV1KDXiWIXOZGddA0aq1XX1YWPTWsallq3sFdeI3Al76EhdldU1dQI9BLs2YuYgMAuK4ITAg7PFcNE5tLAAEprnWK2sHQHLtatXVP5Fb4twDVupUkeolugh68xMvps3b9tr4ixpJtQDoPr7EE0tiQ/EPnFpA9bB7bTvJfY7YE6jcnD8dfVhaXVFtoCyGXsL0CT7UWoIfT19YWBwwECktI0A74cGVmMJkWe7v7ej9xUQlT6WZUaV8YhnHNvPusCFyn2YVQQMYeQHg3soAfi9ezf6JOf0ZCXdCAEAx7bNfTJ8HAQes1HsAwJjtx1+hgUfCh1obmsANmIQRp5b6nfTLEzRNvmtpP48/RzsI88FoJr5T/imqizEufa5Y4kAzzvljF5hrpbnofqJ8aO8u8vpKPN3//qU1B6s9/bW9jA2Oo7rCccn+6FWGYJTE6Y6JcLgwdJtQmqyVmm3vD3Psgivgx6+Z4P5LD8XX4MIYhwA6DdeXIzXnat9x6Pf/xHQIxCRkD4rAZoMhXzNX/hdEfiSGWCeKdHDi4qatoftqXla8/BoXwdGTiAdOJqOA4mbz6Nlfl/ZteQrBz1mxA9jNM9hl3GUcFYxq2ZlSP1cE4Iz2JK9cxFIVloK7zjI+J+JMrCv61EkJrsaqT5TCN2yEywB0fjC8lK4e9+InRxkkP7ExEVNQkffpbMNHQ7GUqyKw0DXz4OHjyQQBzGU1//hd78f5hm6uG/tpQ/u39MBQAgRbRnAIERngA8y9f/pBz+QPsfU1CuBJoa6si60Rk9OT4fffPKpdETeefttAYRJdIF2iJBKEjzDoajEsmmjQih7/PBHfxVKpRZFLbwO0ANIIrJT95taRGvCzuZm6OnskoAdukaaih2OldniGTvZ+CzQ46DGzoUTC3PjmYENJ4czDFKCazZqhI43UvZcowUhVubQlPVEfLS2ztpkuR72Ib/nzpzsjp9JBzxpGSHd75YEjTYlmzFmZ4IuFP/KjLcAoJ0blWs7ujKD6Aro3I9npPx8Ff/M09fuQhzw57OAsFO6Vu9kJOwDKEjc0IIIxDWdK8cwWvRjALttnV3SMHrw8El4/vxZ+NY7b4ae9lZlJCjD+KgEnqs7XD4LIAXoQXsIrhTqwmQwbt66IWPfWF9nUbk0eY5DTS3ZA85N3uEHAABUUVqWQw/Gh2SPY3I5K3Bb9Ew0HNNKlGR7KEPDwyE7AtjhjCFbApcHjRzI5sqokd1RySSoceD+/Qf6ve9/73sCZ8pMxIib9+I8wScBLMtWSR7jSJo9GkuhkT31YXltTR2pPB9mDXL9Gn2xvy/uG8EOGVK6pgAVyhox2uL4RGvGfXNOxTc8NTHDhYX50NhQZ6rMx1Xaq3DXxAFMgocUkHvJniAAojpSFXSekVVeXbHOQf5O0K9RH7s71rnY3WMzzEqNJtMBv/XEJCGM6mCZDZUJxR/aEkCUtAelKo0JQQfeMk95JSGvRGgvx/+VZQJQJjo68mWxgzrzIRH0WF+Jp0EADjap3U8aZyoFPQ4Izwog7P15yzzLk9mYgkBgapvs7948kHPr3J/zJ9fC52qws3e06nmZXl2mEZCU/+330zpj/KCYPKBhJ/PzJlYUqqY//9EpH/bhhx+Grs7ucOvGzWANFsxQwhEeh1Opl8ZpskdWaqmuA8QYQUgLFB1dCnq8e0tT1hWVGMLVQ8rSVvnQtiLocQNazDD4Yv57QY+lCvOv194/pubSB+KvrrQZ+H2iGK43jTrNSFlpL0OhBdCjzgdvbYsfkqFlV+1MRNLcmXiN06+nbO04ZMc2I6YIelIkbvfnoMciFi/p+b27gfb3r/R5sRydz7QrzIDS+siJpuUSNhkCjKYzAijCefzuk0/D3uFRWFpcVgYBHg4ig5RD4NVIpfXIuFNwe9bW19QNQ4kLQ8theePmLYm3oUZLWv7Z0yeSyh88NyhlaITRmBNFxmX43FD4A7o7mkpyEgwbhe9Aen1g8Fz47aefiafDLKQ/+P73w9zMtGriRJUcTiI3HBnAh4iZNYcT8I8/+0VoqG9S6ywpdxnEBoQh1zWmgc/SFPiqapW5iFTZKJTbVteW4/T1k6zmzn3xOa7YnD5v/7vtDYCPK5rmezwdIupZQl5PFIxT0STq2ArN+wF6cE4+LV3z9DRuY19Gn9/1gZUeQCiTEI1VWhp10GNRpBWSUbt1iG3nz4irafBhgcOhEeRPTgQeOjq7M16Gj6Hgdc7nqQTK9flldjaWspOBkcZLiGMOom6KTi1Dlinvk/VC4mHHxqFokO3+QWhr71C2Aq2m/nND4Ysvvgyrq2vh6qULYaC3W0q+PHuAkpOA3cmwRk7wBvCsrK4IuD94+FD7iewbGR6AE9PCcfAQegleAD3Oy4OIyzmvqSOjcmDdOVVo/6yEk9MjBRDw4VJgye/iiNnIAAnxtlA6ZxC0XkmJ04ig3De1NgvsaMs/UHYLoME4ErK1lGfragwUs5ZkPAEmnHsFVrEspXdmdM7OrvbY8uq6wA7By9rGpubhcT6ZcYcmE9maFy+ehdam5lCnwbgGVimfAVDg6XDdJPI0QPT4UJPtKT+iT7SzbaMpsCWub+NgxwPH1MFy/XTfodx+UlWtAIW1cZDPurncAwES54f35WzyWjJTZGLcbnrjiYI7lUOxAwQdJkgqInocquzUgUq+xru4XJvKg4wM3FvhNA+c7WlnnYgWkNrgUQc9/G4x05OCnizgjYgl9x2xCyyjr8TSXKIr5veQ+ps00+M+nD/dz6vEKrXzUiZ7oftEEiGWyPS+SbJC5egkM/6anz2N8gL+e9jI2Tt/ecqB/O1vf6v5TlcmLofWFibk0spMxLAvsTkjnZI+tawAaVGyQC5KWDbhOZIDbeBoXCCl9P7toKcS4PEF+/eCHif/pgYy/ZziZ6aOvpJR5UE56PE0v1+jd7Zpy0Wjro0QW9TFWYjtjxYF5xvIuT+pU/Nrqwh2DKkYQS8OxnNSmGd6/IBzzT5UUu+JfY+qz56FMkdghLj0urJowpF9ZMXrWCuoyLNQfu3U8AnkXeHXU/NK3VfXqp0UUid6PHR0LC8th2tXrorDoRo8IG5nW4cUafy6hkaJITLrxzrRTO+FA3P92jW9jrQxNXraxLf3diSy1tPTF6amX4aF+YWwvroavvXuu6rXLy0uhFevJsPK8oraZXt7ezRI9NGz5+GzL+/J0bz91lvhxdMnobOzXSRoIk8OBoquiCa2xvT3rz74MDx6/CRMXLoa9g9tMjxrxrNAXp/WXLIBSwsLKjcQzQ4NndM8H+PS5ERz16sh0qT0RvRa6cuMoHcxeHtq0q0UIx9KDZ465jlDRqYtF9DjRHX2kJWx7Hk5udmdHmUTXQtdFlCk9NkxW6NWsLzmbns9RmJGWIhGK5mE7MKIyfnwfUN5yNPTOCQyPd5Czmv8XkzkLon4CoukQlo8X/FKYygSmQAuohrLFZ7C5ziSoYBHx2dBYmYdAC6oAlPqKTW3aCBwVXWtgPunn3wWJi6dD5fGx5S54/VkFckMeKbBASZ/4lRxZujNzC8tCYSQzWQsA9l2nDkq42QDETnk2lAT9jO5tWWZpJNguj3seweBlJ6+uPNFuH37tkpPnCO+uCZl7cKJZVqqqsRpA+RYxoZAbj/L9MC9sc8zTtEhpG7UcxsbJf7J9bOP+H3WlwAEUMNQTJVzovAd94Zzr6tvEG/vlGs6rdL5f/LkqcAhAArAwh4D9PC+7DUUumkvB8RwDZTJ6K4iU6nSn8DxoTI9fNFZeHR4rEwNmR4vx6SgwvdQalePMbv4AAAgAElEQVTJ9MAV5BoR78O+OBEfyE6WB+AjG3p0rMCL88lruL+h4WENneXLOE9QRJjSbs0V/C5lcjJrkgPoaDe1cxcmjL4iDWy8TEMzgYs0Gr0EoGNVC4C934cnTcWnFbHZK2UGepRFh0eztZVJLZzpU8q4RvZ5vNb9Q5oIqFjOjrZHZ8p9SXKtdp+Aatbv0FSiVRaNOA2g4rxXje4oL7253lt8eVoNVNImA1hGpjPQwyYk0qBG2tnRFXq6OzkWyvjgaKgfilWu+iBZGwcvhLw2P8Ta9yNRMLasp1PWFX2mnVo1noI3o1PkIZj/rpwG+x8BPa9JzyfGsZgFSe3mWcDHN5mTB13HwpG4d7YVEagyaJ6mi+Utf1p5pidXyXVjmR7OYrTv16spu8GEG51LkKH8MpRs5S0ZJaTVVYLKy2zp+hdBjwMjj9IVO3va9DStTUfCucZnMD8H0TLL7tjcmRPV0T/59JOwuLhs5ZzmpnD71i3pdUAspsNsZxuJ8mplbjRl+fhE85dUNjo+ztppEcfDgMALQJuDKHnyxWRoaCpJbPDV5Es5Hwwjaf//+U/+RBHqixfPFSFyKAf7+lSmInpj9tZnd+8rcoUMeufzz8TDwbhTEuKgDg+Pap3Hzo+rJfmn7/2DlccuXpY2DvcIuKDDqae3Wy3LM9OvwqMHD8PB3r6yTHCDRodHYhu+7X3W1iNFj8Rd58ONju8Bez4OTstHF7DWLkXggYdzZohUMcCoQ3t5C6el8lYshwJ8XNeHqBynQ5nQNF+MH6HPKMjPp9FoGXDX6xJjlIAe3iftHOF1ao2OLfNtkTBsJTjbR3KidTaiwG1DeYRpqbl8P5t6uQdkDuq9vJVDJ86HAQRKEE4SlmFG1JIZU5SH0Mmpr9cUcM7eL95/X+TX8dFhzZXCiDMGgc4iPssDDy+Ju/r53/zt38ohoV6MIwW8kxETcNq3ziWiXo6wgx7eb2PDOnDI9MDdY2/6syAz9eTpE+kpKdMRb47PZE9Bfgb0UKoCwACwABEw7DhzZFgV1KlTyLrqeD1Oik4tBgzDs+Ne6FCkwcXaoJuMsXVq2W8aKwAP6gSK5GYyZZz92gbbU8+ePpcwKMELa8Z6oarOXmtqalDwU1tFicgGLHd0dAkYca3mbC3TSaaI84ad6GjrlC0g4HCfkgVcCbfH941zfHb29nSdfs782fM5fiYpr7H+mv8VB52ub2zaAOStrdg6X1KWaXxkNNNw84wTe5tSuv3+irLJNsaCEmVeCor9KbJN+GIHPX6GKSEqVxrdpQUaTt/IFfgt3igHPayl60v5+fDznPq/8vOUg57UB2XgouBTM78U7YP/TtGXsbbYf9YnPcvKXheEgx348B4p6IluKA+AqEb576agh82PqBNqlEyc7e3uDKenh6G+jihkOyBEKD7CIYPk6mysgRYYdnUOehy8uE6Pg54ip0c3DQkK8akKU9Z9kSo53dT5/nsyPZ4eLb53EfAUMyqVQJhfJ691bQsvHaSRnG9GI/Wb6FQalVqm53UisxOfU4eRciVSh+f3Ywi+WuVDjI8LN5IOt5q8Wb08WxMVkcXGj6MsUpXkAnm7CP7MOUexOceoSeu0vx4jgkNw0OM8ooODo/Dw4SMZMYwJhuSP/ugPFNmx5+jkQGuECPXo+FBEYKYd7x+H8PDRI0V4/B6g/fzYuHQ4+DdG5PjgQAaUMRVElH0D53TA79+/K27Dt779bjg5PAzzswgKHko8sbmxIYyN0trKkMGGMLe0Gu48fKw1I/JG74TSxv7ebja76tr1Gxrj0QBBemo6/M3f/VQGd3zsovYFBndpZUnlNb64xg8/+JVIrm/cviUQRbs/JTVxajTFxbIt3hrsjjI13B655gGDu+vyYCFa+wikvIvI9oB4JE1N1uUXJQkcUHiqmdeR3fFUPEYJ4GjtynmpuFLQkO5z33fKF8Rfc9Cs+0p0T3JDZSUxroUsQGdXT0aYdlI1hhKHytT3oqHO/p2pjEdAmY2gyDM9phzvUbAFBPBaamvz7Cu2Er0oiMaQXD3ShouDo1tdWdOaQPClaxJQzLP08gj737JSnpanvGTRv4a2/suvwujIqMri169fU4TLp5fqaXEHZFlkgU1lTXgmgB6eH5weZZqPDFCqVLO2ErZ3ttX56NPSnciulnW0dfYPNH+LIbk4Xvb2EaMXmKkXA1lm2/FFpxPjM2g4wLaQqfinn/0sXLkyocHGfBGINDW1ZGr+ZG75Mt4MJZ0jlQYZgwA4GR0ZD88mJ6V5RFMC8/YQCgRUkq25/cYtkYM9e0VXKueVTAk/931IUOR7eHZuRme4r9vmatnUdSO9+nnh7zwL54alNn5vn3EaBmpdUdxBhp/N9JnynvCUpmbmxDHk3wRg/D7BGcCL/QL/CKkKslnioiEDsc9AXeXiM25n5gPxr7GJhefu5S3tU2XYNXorxrQ5T9WSKpaV0bmrUN7ivAn0tJnwJIBZf0aCfNlhKmuwydvVy4OutAknzzrl/kYrfGYyg/1NQ5Vz9Pz3XMDWn0+5dTM9u+zLOhByP5dkegDwGhY79dkPT9kMPJTHj56G8fPnQ09Xhzg9DfXoo+zKIOOAUMesrUMQDs0LR9ZKKmYpLzm5pLxlm6xcp0eLmoCe7GYKw/XSRU8RpUfBnuZ2dJ4ConQDlxtCMxpFhOqvSUFBpfdIwZI/FP500JO20Hr2JwU94kElhC9Fq9J4yEnG2cOOKUlLeJnhT7kSRdBjCD9y3uLYAZfrB/BQRnodzNlGz65Rsvz2PY8Wi8g8vW87UVx7/GztuBhdJC3Ii8vLYWt7J3tPRXx1dWFpeTXMzc6ptRygQHt3J50rdbWKdjAO+7t74hrwd/aadDdW1sMnn3yiEpfUoff3wsTFSwIUGCPmjtH6i1GbW1gI9x8/CYNDI2rfZU3gW9C1iI5PVzvDUTtDY12tSkwd7a1qecUIPHj6IjyefCngcvPGzfDi+RO10s7NzsiJYOiZteVtxD/7+c/D9vZOaG5uCQ31jTLKrOXjp4/D7Tduy4DigB4/fCDncuH8uKJASe1LSBKBSMtgePrY95ZzWNL9kwINMw7GICuCDZ8dRSMChtjLQoAe1sP0eqw7y426gwpsA46DyNtBGO/vhGhPaadnw/dPBsZjy3UGkgqZHu3wBPRkUaxmS1nGCwfbP3Au03ly/RCALUEbz94dYJp61/0UhtpaU0U54TsrBWjtLZuNxAAAzbubnNfE+BG6jQAUtGPzuW2dHSqlbG1vhZHhIZVJeQ8R41Ua2xCw8PPF75iQ4F6WZfu7994LO3sMZ20JN2/eCP29PdrLTQ2mpwXw5xpoJnFOECCsXdyiPTu3R5aVYl3c+cN9YX+hj+QBmTJN1YyZ2ZTDRqCWs9xQhy5LsFJVJLajmmxlODSA6gMkbpFxq6vD0ydPlI0RMX93R76AfW6ZY0pZloFjn2ja+sGBythkQbu6u+V34DChbg64ohGAXYxEAfuTOWYIfE5cvqSsH3o5ZH8JiLAZll0nM2lkb/G/drclPTHUf07X7aCn6ND5XefbpdlDeFyUoqX63lQSKOV5+zNzf6FM3/6+prwzrBkb11Bqln4T2Z/BwXN6JgBirgMF6ta2lnB+fDzjf+7v7Ib29hbxttKGFtndmJqLeUntE9eCs3Z4COIxy55QI4wmWgA9kQ/lWSHOG0kNGkLkp6Oki3h3Bd5rbvPNvhTBo/vK1DYV/YTF2znoSX2R+3TsTAp68vdNBAjj4ue+ujLo4eesX2YL1S18EqpefvIXpzxs0oxf3rmrh0RatqYWlVgbE4Bct3r01Z2OwSTTQ/dJpLydQDaMbXixZd2AkWMyH1ORv8a1A3xxUxBSXIwi+HA0ymZ1rQ5f7K8DM2KvF0r/xezFa049QU2VQA+f7bOJpGERwZtFNuD3fJZZCsD4uzZuRCqpA9MaRMfgB5XD7EDESXh+PZkzicZ8Yzuv1SpL4KSG4gUkA0h136/93L7xmhMtex0ImsGD5aT2lBv0YvKllI4xYj5xHSn4xeVVvROcCTIpaEVRliIjRhYG0K1nHB0IDpqa++auKeNOvbIZULzm1o3rMoT8G0AEhwduxOLyUrhz/2GoayhpzMHbb78VHj+4r8wWpENUmc8N9qutHTEy9j2aEYgIfn7/Yaiuh/PSHPr7+sPyymLY290VqZrMArX7gcFBZbGePHse3nvv78PFixMaU1BbXWsk5v09Rb/W2m3dFzjCjfW1MHHpokZUsH5tzZZtQc4hLRX5+nukWnxEvgcMFHqjR2SuuCGM5WLPZtjesy4eom2eCY7KgRXGB6PNWhLR4zSKXVrFs+DXKWPjDQsR4DuIsewU8guvl7cwwkWwZDOoTMxSEXtHV/Ya9rxzebhu5oHhBLlWB3XZ2YnMIrtmz2hGVb1kbWR8M6NqIs7mTGMp68CyMgBeA5cGTgHalEP5GXuWlnafCcQ92RDQoEyjn1W+74CW/UtplKzkCZ2yp8fhxvXrAu6U1gDkZIRqaq0T01uGeT7r65umCu0ZKen4GGUBkLS4uBCJ0SVT700AKONSuN/ZubkwdO6cQB7ZHcjJ2CY+G0BOF5vZNssYIyVhrcTWpAJ4I2sAz6ah1ChtIq7BOXz8nf/h+OBr+Dv7iXUBELzz7rvKlNLQQCZpbWNDQ1hpLGCPXpq4KKBA9oxMD5PZhwYHRfZmHcmM6b4oCcf9wu+Oj4ypxM0e9oAx9Sep8y4LJgIdVrXKAjkocrFNZWMT1XqenYQ69yhB1mht2js7pAnE7xs4tICCTDbAh+fFfgGoS9NKyQVz0tqDxzaTjy+62eDQCpScnGa8Pvaa2uGPTM8GhWY/e8pS6t82W46gB90bQCfikTYyyHhQ3F/awSV7XOgOdptja2Tt72nQXbRJacCc/65W/rVMj59RpymYuKbN4bT3sbJl9vUady+Z/BrlAzJfquRMfqCVXCDTw7fYYF98cUdEzysTtACiB4EaJyneIxHCCAvU7SNRJ7QYYqszYnOp8KCGVuagR4Y2SmhnxjB2b8W+ptcyLw5s0g2aLizv46AnJTFWAj1lDtvF25I3S423I87iQ6wExFKQIjKtD4yMUbqVKqTaYG/32sOybIpVCuM4hoRT46r5KehxvoMbzhSw6dojkXg9EtR8A9uYiPKuNbuo6CijVs/ZVNDiiqT/Lgc9TmT2NeOanz5/LuKiO27WC/Bc39ikCe7IzyMuhggZfBIyR9RxOZw6gLEFDoLb4spy2NrZU7p4a3NDP4frc/XyhJGFd7bDXUTF+vpkuDa3t8O9h4/DJnLzB4fhe9/9jsZTAEjaWpr1OUTWdFMxi4usEqDkzhdfCCx19vWHSxcvafgigAenxtR0DBdlDgTbZmZnw28+/p0us7d/wKTRT6s1qgJ+hibUtxLhjYUPPviVSlo4Ewz39WtXtAdaSk1W95deTs758pX2tUv3c/nzL99m6c9yafxcNkIZkKOjMDc/r3VzwrUPigVk8JlW/rJp6r7n1UadAYjUIKUHy/a8xP7ULgpAiJnErwA9brjts6yLiP2egh63D15O9qwHTtTmiVn06vYj7d7S903eNv7vmV8LypzobF3CcIoikIwCmGQoWlpsACf7kW5Csjh04+DIN9ZX5dDSzxexHt2p2N7v55L152esLZkAlMWnZuYVgd9Cv6nUqDITnB5KZejuQEi24NMU0hFDVNmswSbYk5XH2QIC0ZSB40ImRXsrZtOsdHoUllaWtRZoIDGRXcNRmfmEVAnt6tG541ABO6aTVKffYWAnzwVSM63Yz56/0DkfGRk2he5G1NcRA6y3SfM7u6G5BeE5y1aQIWKopxP0caaa13Uaws7evrogCRjgncHnwT4gRdHU2BhGhoZCT3eXslMa2ks7+M6ORpZgA2mNn5me0euQrnDQk9rNFJyXWbMolaHyEWU5gq/I4WPWF3vNQQHdZgRIPDt1iDWWtB4ESYj/cR2UbABAHuCzXwgoGHcBEZvfK9XXhuWlRflbzaPbteHVgGS67yhBsTPbWlozoERWjb1gA6fpgM1thnVr4ndsLhd+SMAd8OWisTGoPgv0VArwzY3l1ZKzSmFF0OM2y9rd/dzZSUv9mzWqMAC2zpIrGRUk90xO+/Bn5i3rliiINsfpIpVAD0Rmj0Tu3XsQGktN4ZIk5WH6o3qJw0G2/DAEdW7ZMEq6AiS6XEvsYForGeCI2i+WzcrLW+L6JC3r9uPylvUisClmYVKD71Gpk4d98YpZiTInEaOkFMRUAlZfndl4HQCknB43yDx48REi6CkHq3o60Usp9yuhR3/IOpDxx1+V6Umv3Yw571ojRw9690jmxAZyvYayM9BTRoJ7/f4qRfX5q9Tal40iSUEP94GRePlqSkNB+SLtLqcQZQxwFqglY8xoNQXA4Gg8ojLlT5vVhmED0Hg7Na/DUJMdGh4+p+hofn5WBp/SEmADEub07Hy49+ChUv9vvf2W6W40NITerk5xeQBAJEpwmF3tHXIUDDmdYcbSwGC4PDERULitjWTskZGhGAUehKbmpnh/C6G7p1f/Zk+WNJByX10+7IW33npLnV+ffvqpyHfjo6MaE9Ld1SkgxagC6Y2I65YQ8BJSf6V9mT+bck5PGgD4T9wWePmH92PIIrPNcFRc77HOdrUMM+9B5kRaKcoY5ny0r4r0fG/w/l7+8nORBhb5fZrkfnp/ZsRMMZzrsU6Xrmzb8T5e4uK1bg/McBqxmT0knkuZBlVOZC4Pul4HPRhUjgalGjqYyGSohMFAzUhg9oG8jDshw0MWkP2dAa4Tkx7gWgCQXFuadXCSOvdApufp80kFdICHkXPnFOnDNVMHUbVJhhDAOPGc8pTp4hgIw0mzBmQ6yBDwPhkIiyKogB6VZZYWFGTwbyQIyIpwDignYdcBwJxP3CcCgwI+KldVS5UYR4td53w+n3wZ7nx5R+cOkU3eDyPGvaC7w6yyjs4u6b2RGTk8oCzXrtfpnqprBC58fiB7kinoT589U/BA+Xphbi4M9PVpHIlGZvBceLr4mRrGpBxY88BpCFOvpiR3wdwwnwnntvQse+bfx685wZxnBeDmuTmY5n00XmN3VyR1yntSfI5zy3jOZH4IsuDBsncB5EbkJhvUFBYWl6TqznvWyd7xDDpVJmTNJcvR3Gy6Q40mJ8CIDpchcUK1zpDQQz6viiwPIIdypGggmhRPxoQsog0NNahkz6dSpucs3/vvBT1Fn2sAqpzW4QFAeq5fA6QF9+RNETpvSQeoHcAk0+M6PTNf/PjUsib74fnzSSFTCJXt7c2hpopFsjYzZXpOLINDK5+pcB4LzcowfI1OT6raLKMX0xg29+arU2WVNiiL5WUNTzWmoOdM0OJ1zZh1SR1D0dVXiqj9QaVgw6+F73lKzg1SmumJlLLXDLtleogqEp2FRLsnTf+5A6mU6bGHzOOqCZs7xsp3JF0505NHut55dVam5xuBHm9PPi132lzrwtKyoh0vU2AYefYSt4Sgh8aGukJIozcEVFU5kAi1AbIxrPsHh8qofPDrD0JXd48iUxsAeBz6e3qkkYHxnZ2dVo0dZVtAD9t+bn5RbeTbW7s2F4kBmU1N4cL4eXUv8XqcRVt7W2hqaAxr60RiUzK65y9eCh2dHeL5bK6vi6CIiBvDIjHWfAbRdldPr7JQgwODcm5HB4dha2ND0Sf6PO/+3u8J3PA/QOvN27dNF6XKROEQXhRQrjORvOIedrBQaV/az/yA5+DWn5sFQHm7afo8IZXSxEDmDONNVoedMTs7o3IR96LrjEbVDZWfl6JxTK+9Upo7u6aMNxY7VuLm8/u0vW7DWNlDOA10elLQ5PwkvuftrhrwGQUBvdPFy+k5Yjo70+Pjaqx/BsATywZqK58Pz569UImA0SSUZHFCOPXtzU11waFqTPSu8EP2EbLyobUlJ4RcAz6UhsioG0B78OhxePTkqfgjOPpLF86LOH+KrpEiduMbEcS43aNlXaUn8XAOlIGh3AbwJ8s8MXFJTk3lkaiAj+3kmlbWKS9XqRMLjSgyo2Q+af0G8KiEJVV5786r0nnEmVbR0daIxo4RYhdX1sL0zLQcdampUefY+VgtzG6ra5CwIc0LfPbI8DntLV6H3Tw8pEyDmKuVajY3t8NMFIPEMZNdJVNF9mtsZFhlOGnJxTE6AB/4QPMLi2GXETm19WFocCAcRGX6LIiK/sbXr3ieZFuV8bNOO+e2Ga+HLITJBRAUIOrLGaGUzr3Ag6IMqZKSzPpJOJKukvEkyVwBmsnMLS2taD4a+5y1Z6+QFQKojo9xDq0rjmugvA/4509l7KSwHMSPamQk0OFBppqta47PmSOkcUGaGWbl2Dj9UXIIfIPsdXNLcxQdjGONTD8l8c2Jd7RyQrnfjmKIfvaVWY5SKFLmihlfD7w9WxMT+Nmbc25dObusxFYQE/YEgtm0nNPzjUCPl7dwiq9eTYs9T+fB8PBAaFJ68kC3A+ipOiX1hpEv2cwQ2ieNkKKBaBkQSKasG6iwFFx2w3HYmb3eQM9ZabKzDKpnEJxMZ1mVnEBbRIfZvwvCeSl4SY1xEQD5684CU1au8dEapmIqoy1c4Qlz9kGCPN2xxdZfe4A57PDRFJXKW6nTSv9u+7E2OKfHQU9lTs+/DfScDXzyTI8297F1aniJhutnEjoRIoZBWZZSKStPirMQlUnZU0TQVseukZw9y8jvM3xyHfXwx48VSZIZYnQDXBwADFkY1p2OFbqNSPfTWsznQjbd3t1XVIYCriKbk5NwbmBQXTIYTgwrNffB/gHN66KrrLG5pDETPFui9d3tLV07f+/u7lFZmFZlQPztN98KH370UfiPf/wDRcGzM9NyMkTZnJPRsdEwPTOjVH9TY704Cu1trXJYlNMAW6wfgxiL+83BuYjvha983/pIl+QsZhoZxnfIxCijETEAUaVs1HvvvRf+9E//VBEmwo1ko+At8fy8+enrImS/NN/HZ5GcM+OYZY5sREJ631bKjeTDqiqBsq7u3jJA6B1sfA7P3gXOeD44Vle2djFUu75yTk8edKWZHkvj877wWQB8II7JyVfh6Yvncj4uFgm/BB+xsbaqo97SXJLOE+UoJ0C7yCOOMyWj8tkesXNl84vL4dPP74gMPT42JtDD3mBYLWCUIabWVZYTOxEndNDDe6AyjjPmnDWW6sPbb7+dOUpr9bEsKtcMqKecBOkX50e5iAYWmsS4Z4AF10y2lH0BcLFSaXUo1dXbeJWt7bCL0GGoUeaHkpmVGRtCW1uLiMeUkZtbGAXB8M8lXS9ZGDK7lm3Yt9LUKd1fjKewbMSLV1NygkyMp/Opv6dbKmAjQ+fEgZHuSvQfXMPyykqAP9hQagqjI2OhraVJ65FmenyPnRVEsN/JnbjT5Rl6pxrr5u3vAEvsCRIUrA3/05wAiOX1fgYAtJS8eB/KiAyrpdlBfKiqKmut7+jIRCzZ59gjNMq8I9H2KMGhZfjcv/CepQh6yEQ6sANY8fl00ZEdJ/sswMMA0gjo6iLoIVvl1+tnwa89zYwVfU5+bvIaRnnAUm6obC5XXs5K/R2/x1nj/OLT/Vxnn1mQr8mpIuXdW14dyfxobBzSlaSKzB6Nzc4uqA14cGAgjIwAeog+rDVQPIuAIia6CyWlUk34J3JSkijNW9Zdkdm7t7y8pc93obCkk+os4JMCE19Gd6jeLZWSy4qGt2zpE05PGrGeZcyLKblK0Tfrx+Zz8hXX4m2h+mzL259NE/aW76Sryx7S6zVP5/Sceb0R9JDpMbKlbbKvIzL7fJavyvScCXpUdzV1bgc9OBy1xEYwuksEGoddOpKX+CLzuGpqFCEx0JBpytK4aG+VMaWzYG/vMDx99iJMz82F1rbOUF9qCNtb69IvGRseDl0dHeIhHEUdEK5l8uWkIiaVNgCVsXON9lH+byMVfXAoPhFrgyghBGceE1EXJTWA0+LSQrh85bKeLZHd7PSUyMs4PIzZ4uKSdSdS+qmu1pyeoeHRcG5gIPR0dYblxSVTXG2oC0PDQ4q+ed/W5pIM/tjIiH0eeh+t7UpD78chvkUQzr+LXJ/yoCCC62QgrRsWOW85CDOYbpxk2KuQptgNH3zwgYaH8uyIQE0p2oi3moyWRH4G3s0Qe4moeO60F6JTSo2pX1P+p703oMfvR9ebgB7eG2fQ3dOX8Yp4rd+Ln39XmOW1PC8clObPUYbPOD7GRbSAKy2vv17eUsRP6QFV+qoQVlc3wtLqqhwc5Qta2iEbk3Hkf3gqZDW+/e1vSe+GteMaeT0ZKK6LvURJxwEP94rj4R72D4/DoyfPtEcBTtcuX1bZo7WJGVILyl7C42B4p9tFnp06i+prApwThrO6WN7e/o54IwQbmt0nhWT4HdioGk1lR1uGDMnW5qZ4ba3NzeL0kOVhdQA9ZF40cDNYxhV/0FBTq8wmhZL2bjhMNQJBZGI3tzbCtWtXpLNjZUfkKppDQ30pzMzM6kwMnRu01m1GNwDIa2o0iR11a2ZzEaysrJO1Q735QJye9taWUFtVFYb53ZgFdIeJsNzTp8+U1b1+86YR2qtC2FM3pRGZi5yecrecaMORhVbm3rqz0B0iC0EWBx4f1wuPifcDsLW3t+l7zNpCW4kgTiKf2v+WJSWjCtiByIwtpMOTkiH7UyXZhnqBHzhIzAXkdTRmYKsoa8J7HB4aVgYQAEHwRjCCNIdU6kulrKNvYWFRWSCyapzxixOXQk93r8qgrDNSH+K9R/0r9kcRDPqZLfpfB5mVQA+vTc936jNcDNdL6/7a1G446FGgFcnUeo8k05PSRCQCE/mBel3k9Ph7eies9lfMPkmc0AzMSSBimJ2ZFb+io7NVnB6VkHTITGOBeqxY7LoQK38pfZUYN5tmbJtGrdIajka6ME+XObHQExvFWqsb5XTB0+95a23evmcb2iPL4mb2BfbOh2JKs5JDrwRwKjUeKuoAACAASURBVH2Pw6QUYr0NQ0xBj16ftR0mWZx443YIBcGzrorsMwqgh/ctlreK9yngUVVbprT5Tbu3tL6VFi7rbinfbmVODj5SJIZyjYoOmekTuzbQ6XEeDh1MRCAYMub8kFInykQPikwLB5+aOhHK8vKawA+GEGdDxKkyzMhIeOfN26FVGR6bbaMSGROc9/bC0+fPRE7GGGEQMNR37z8QcfjzO3eUIdJw0J09lQLU/XXzpvhGN27cCNvbm+Hzzz+X83jjzTcVbQPG4ORAvJx88ULGTpOja2vDFkKQbR1KIz96+Dhcu3ZVYoMosbIGgB7UXeFZLC8tSXhxd2879PZYtxqluovnz5vcQ/VpmQaOG5F0/6ePKXfmOUkwBQ9+hjROgWcJETZmVSCl8lz4AvSw9jiLvj7rRII4aUT88rltZmhyzZ9KgEe4PYnEiwbRQZG/t4MeB3dF0AOI6entL5M9SLu32G9cu3dK8dk8TxxeS7vNoLMgwBorrC39q0GPAkLAJrwiESurRLBdWFoUwZbPu4DycnOLOHkoNi8vLChCBzTiZFC1x2HyetaUNSa6d3uFPfUBoICLZ5NTIuGyf69orpRNxW5tbso0ZRz8slbsS9bBO6XcGdENRvCAthVfKtPIjlunE3+SUQWs4yCZ9k4pjc+B03NwsKdzScaV1wJeOIv4CUo2gA+y/pSqV9Y2NGF+4NygAB1OnkG7ZKY8MOUamJs1MzOnDCegTrIUBGU1NWF1dT3MLS6oSYG1Zl8yuw4Nr79/773wv/znPw1jo6Ohq6Mt9HZ1yaOQ5XB+EsAW0LOzdxDGL1wQX66utjrsJqCnPEjIT1Fq/7GhPBtUoptKLRr9IRWd0xMFSlIpF9DFZ6IgXRdaWptEEt7b3Q7HBzamxPh51pQAqAUowu/xqoC6JY+Pwu42Ja/tTEQRu8iawq+S/Mb2tn6H7LPI4M3N2kP8jLE6DIeFOgB4Yi9pDtvhYaivp8TYaEKtlK8Qg432ijOtLr0zQE+ldXI7ZFkY6+Q+63XFDK+d9TzT42cxtWO8JgU9KSZwvyTwUuajChxDp8mqtOailfEXUk4PF8j/zCq6d/e+hikSHVy4OK6HDC+Fwwr4Ufq91lQhyfLo8LkhTXR2hL7TkpdnHAptzRy4FDFWAh9+jyny3Nm1dj2vy7oBSV+Tps+yjE0kb1Xy7V/12Z4VKoIl3oc1UDSvNTFejxvuInjz8pZ3UfjPda0+ziHhG/nnuqFy4OPf92v2f4vMVlUb1tbXs6nAKXB0sar0Xov3/VXr4O/l68znUj8GFOMETTvCUpWsBwZZRMY4YwaDgYFQXC9SpnExAN2QMNmDlI8gKFAKgt/Q1z8gMDE7P6cyDFF6qboU3rh9LXR2kiU5Vu2c/cDwRbIvr6anZOybm0tSeX3y5FmorqVbq1WAqLG+IbR3dEpXheujffzdd94JpQbIik3h/V/8XNeBQnn/wICcF3opy8uLoa+/TzohjMDAIdGRMjU1o8TcIMTTg6Nw4+YNdUVxb7xP2g6OM/LBgwA12vVZrxs3b4pXBNcBsKbxG1FQKy/fRpXur9CaKkZQ/swES7lIsg8xivJSxcHBcfjpT/8m/OAHP8gEJHmWlGrKZ90kJkdZkDhLr4KuU7rv0muSAUw7GbP9bqeSGEHdb0l0R8YZ4ACw9DOYRoz8nsB9oUOS/QfwaWm3rJW/xoxuPouIz8rfz56Hlafz+wMyAqrnFxak5s1+RXASzR4rG1mJHSfD79q0aMBIvYbZAujfuH07lrjNeNtoH1qIOQdHIgM/fvJCpFT2DM6vr6dXoAfir3GEAAo2w4zyKQ7V5k9ZdKzMzOFhmJ1hCG9b1sIP+HDtMCfpsm57B0ZqPj7cVxayo7NdKuHsdzJl8HS4zi/v3QsXL14Knd3d0unBzt27d0/Xxn7mbJt6cslU+sOpytEOpAEJBM10TpIdA8AoIGAa+fFpmF5YChubO+HOvXsqz9Fx1g0vjw7Mzc0w2N+nziXGZUBm5hO4Rqc4sD/u33sQ+gcGw6WJS7Z/mP+VZOEzPxBtVOpbLKNpVQg9/9NjBUYE9uhbsWXI1LhMChMMuro6dE/SCcIOHuyr9JlqWHlmzc+wdx0rKOB8QweI5XXjd9Xp+ZLtQwSU8yfQTUZ2d1fZZNmFUBXm5xdE7mf0xcjwiEqgbnv5HJ6N7XlTNrfxKvZ+2IBsLEYcQ+Ok9JRPY+fVAJJSF1WMKbHgwUt0eSbGKBPsZz6J2Ijfcz/9VUkJfxaabadhrZbJVfCTEpLjC+PTqpzoSCsr2MqkilIFkZmLUrYCNvr2jqIQl9HGmduQuxNF4n4hbIAsAtWE7nLyZBH0ZMgudhhlAnYF0FM0lEVw4s52Z3dPjHbV2mNGqTzlnhBBk/SFotbXWsftU85y9ulBqQR6WKOzQE96qOzvudNKN4Pe18tEKa8nsttT0JOte1LnTEHPSaiR4UUHx6oPiaMyMZ2y+1XUn8xCqbQWRZCUgh7IiR999LEikjfeeDOMj49ahN1C+tayhUQlB0eH2kMU5TtaO0JjY52yPV6f3t87lAHv7OxW5Pni5St1arUwd4fp41VBQEhEwv3TcP3apTA83J91GO6jEdLQFGbnFtQd0t1DNqcubO1sqVNic2NbRobU8e3bb8qgc83M56LN+OL4eQEyat3v/d3fabL74OBQaGxukXgia3rrxjVFV5wXHATrPjI6Li4B2awXLybDpYkruv71zQ2biRQdqLXe2vBRnifGjejPtUZYq/GRYbWwy3HE9LMDaDc6AgYFkS/tn0LdO92rIrGqwcNaxvlThoroS878NPzkb/5ajoYygj3f2HmVkBbLzqOljbKgpRjdlUXPxdJtIqRmxyIv/wJ6VIqI88SkEXZird0QmYugp3hu/Xx4ICTAHcc/uMNirRGP5L0ti2ODd81O5UT8FPj4/Xn7uTr0Ygt6WnbmdWQBySJ51E22RwBYWjcmuilRT1w3PDZp2KC5sxWaWlpF/IcvgqYT4x3o2kHOwTRLIMaaIQeE0b1IuaSpyRSSvWttfmFeQevY+JjGF/DcuXY/b5rVJjmIKu3XNaQgtjZFhOZz4J7xXo1NJWU3ye4AzMhKSMdpfT0M9verjAgQ4V57u7t0huGufPrZp2FldT38h+98R+R+uszY93xOa3OLwD1cN/QnUXp79momfHH3frj/4JGeMeWvxroaAQva05loTmaNLEp7e6uGFQMyNI2+sTGOUtoMY6PjmVIz74MTdepBeiaKtjyzaQDo2io9D+yiA2XWDVsmeYIozMjvqCQVy/n40FJDo9bY/arbbt8/KejxvWrd1iaG6SUbPocMIn+S7QIAtbS1CuhQqtag1uPjsLC4qtlvCLr29fRIzZqMtILHCJjgl2EzyFBRHgXQnRydKAO9tbEVGkoNErwUWIlnJQX8mUsC7IjSYkDG/o+zFmPWVPcSXQ4zOd03+b0WfXrRR7I+rnfH2p0NesyxezY5e99oSzK/HWm1ytpy5lLQQ3S1s7UtdVM+DEY60ebBoW0sFsujCTeIHiFFZk9Z1sYzPZ6msjDOVyOORIhkLne03zTT4wvzdTXa4gIXI8H051/1M7++SqDHMhUWsfDlKNkfxuvvGyPu11qRDfj4l6ewfc39EKUPOs0Uae2EsKvVJcFhLG4oNuGZWZ5YEq30DL4K9DBV+uPf/k6t2AAJykOQDhuYjBzbc4ly4UCIDNlQF5oaSppYXVvtyr6RZ3Zi5DtA0517d2Uo6xqtg+vCxQvhd59+KiDV3tAcLl4cCxcvjFp7rQBCVdjd3RfZlAOvrq/q0zA7Pxs2NzZDd3evBLv+/h/+IXzve3+gSBpwDxqAgNgVp51fGBsJf/njH0uN9tzwiJXtIKi2tKhVlrVQ9xeARs7c6Ff1MrxzYfLllBwDzoIuHjeaALE04jEFZhsg6NlT6uzXrl5WytoPqUWKBqzJ1PiZy5+JtayexjEKlYyKG57XfxeAwUyfuvDb334sZ/aHf/RHciYI29mezg2c4RMn3Jc3IKTBgTsQf33574GVkqaDDBDZ3ucedXZk0GxKMmcBhw0g9hjGGwcq7WfWKr1ninFk2FDDFr8lPjeVu6uLwxPt2izaz8t63sXjYnVeuuW17uRcr4uSPoCWZ8c+2dhYU1kWcjLlXBP+QzeFOoFlI/g8Sjuhqlbzm+B0YI/hWNLKzGgWfhfbSyaATUdm0FreUcq38UDpdfrAWs3mimUtb5t3+6TX0/LP2Bb0dKLEgq8f2RsAAOcAZWYyqaIt1NZoxhiOmsykSw6wPmQuIEfDWaG7sa2tQ5ku7hul6vNjoyb8eHocWlo6wtLaRlje3A7zS6hIzyvjOzY6HBrqapRVI+MF4AH8aRRHOA37u7vKMLU0tQiozc3b5HfKyjxnzxKkem4pME+dcHouLIBggKeRmd3G+p+cfbRzsK/4SN+f2nNknKN+UXp+fT/xWh974e9n1+T0D6X/ZHu4S/aPbFQsT6qRobpaXEey4dzb2vqWRokgRonv5ncYYEzWB6BExtFLn9rPFnqr1FVqbgwb65uh5Nm5k3xYrc5wpGakZ8lHo/gZN/9ucjZ+ztUWr39YUJSDO+cdlpOfU5ul+YtR5Pcs0KPPjp/h1ybbEd+obNRTlH/Jnr2DHr4BSp2dngl3794Nb775ph6odAeCcUksnWQPAjVmvxFztnbDboB0oxiUYmdWhUyP/97XAZ70/V2N0n8nLW+lxjddzK9DmkVw8nXO39/Py1ue0nQg5g+jHInGh+5jcMsu0LgTvnE8Q5Cm8T2i5L3Tumh27Up714RVpZWZyF2e1SGyd1G215xFfDZf9RzSZ+WbWROP9/fCZ599EX7+85+LAfKDP/5BGB4dFQjiEyn1kBpW63xtjSIYxqJ2d7YpRY2D4IVEthDlOcBf3P3SdEEaG6RrcePmrfD+L38p59HX3hXOnesNVy5fMA0Z8bmqlLX58st7obe3X1HL1vameAVkacQ/6OsLf/VXfxWu37gRhoaG1XZOdwkihxfO21TsseEh8ROISOGQQIKGUEgkOzjQZ51pcN2k9rwctjbJQHSF3b398PjJE3W4wD1iTTCMboBxQP5F5otnhmEms8paEk1DWO3upBTTbI43ZjwgHtLVpuSKJOPzjcN9KkIT6KnMu6qUhXGjheOH8AgfhftmCjxlO0Z8EPT4mc/3m2vvJNpcCRhKAU+6vdN95btQu11aPMZrsyDNhPHES/TpynAOdxkn0Gnl9Ji2z7o8YplZ1yj12WNFw75fKaOj4M0XqvPcFx1QilKjUGoenOWgxxygMaBYQ+dn4EQAAoAOd5i81lRwzVlyLgDvgAwyIexBAISVgC2bRQaGshgCsHzI7t5BmJqdCx9//Du1xNPBo6zc6YnAA8M9KUtgf7kmfo8WeUD+QSQbe9uvuoU2Nuy89PUJWPkzdOE71oMsD5mu1eVlzawj20/Xo0rRzS3K2KpDa3c/PH/xQsFEZ2eXOrMAYrUCIUH8PDgnyrhzHk9PRUYG+FAegiPHew4PDYahgX7N+cJFkNx4OTsXNncPwurmVlhYWFaJjc41ys3mpK31miwGIOjly0llsVAVHugdCH39vcYNOj2V8Gdff79p5FRb9xn3nYrY+r4sAnX/PmAMWgfgnL3EPVNV4P5YU7LF8LbIjFIi4uHxJ2XzNOhN7bSDoDTT47ZepSBtV8viwQWUPhJq4Br2auVYXldLpptAKNG83dreVcaNPcaeAzgQwECCxm51dXeFlhb+7BGfEAI7ZTjWf21lTZwf/s3elPilYgEbuBt3f7Q71tTgX7b3TZXbO7F1TrKzl4PGTOMrqTSU+aD4nOGRsdf9XKWZngxfyHDk51vnPDE2qd4di1axvOWghynUpOGZs+PzeI5P2LRGaOYCeKgYRa49Q7NxFHwKegSTiho8ZrXz+Uwx4vs6gFEERmkKzI1yMbNSfM+vAz2+Af2z0gdb6e+8nxtC1sUnw6bI1sFYavyVyCyAHjt8eenNr9XvyTMEfkhT5O3XbeDTQU/K6SnvitG1RARetkZZqfB1x1kESP5cPcrh+pBDv3PnTvin93+p2jtcGIAFZbaZ2Tm1/soAHp+GTrpEWkuhOk4aVplAoIesR314+epVePDooWlUNDSGweFhvdcXd+7ocJcgD7Y0hKtXLoh/wAHd2z8M83MLYXZmXuUwODfwKQYGe6V0izF48823w09+8hO1j4+OjWmyOxHu82dPpf0xNjYaGmprxClAe2Vs/HzYPzySISVFv7JKyr8urCwuyVkg40/KH0e6tr4Z7t2/HyauXFV630mrEDtJT4sj1Nmps8S68XOeL5FYNoW9syM01iPW2GVlCLI70aH7XjBsmoNjPQtxPUxErrh/M0NeYcqxgPWxtQz7dfkcK7IKOC0RaWM2JDPSKrNYw4LvdwdW6TlKz00KDjzitNdG/sxxTko00JPUpQE9aO/An6kAeor3mF4DDp3rpCsOngRAlOwLk8q1knG75/eTD+aVaU2EIv25eVnLz4VLCTifj73hrwXg4pB5LY7S+ZAKJHHUaLlEx0aJdG5hKdy7dz+M0JnY1SmhTIAPpSf+zZ5ubKjX74rEq6nmJQEu71DiOnB8PEv2HJ+Ls+Y88Sef7ZlgPhOS/fzsnIkoHh3qd9T1VmVK2FOvZsTjgbjPesJda21p1Gegc6VM5L51sArcV1WFUnOTJrIzdgLyMu89PDykdnMG9zY21GntV5bXw+TMbNjY2Q/Tc/Ph4PBY42iuX7sahs8NhP3dnbC9u5fJEdhw7DmdCzJTjId549Yt3Q/6V9ge6zSzwgJOlLX3THxqL9PAvSxYrYFPYuRt1ljjHg4PtZ6sHe8PCGOmGWvNvfFeyjAnswvTs+if5aDH947ZdMqcJlAIUAP0WPnTCOf2PiCQaolkAirAFbT5cx1GyLcMNBk25rGRJaeLl6yzZ0UZ2AuYZuaZKTX7tKMT8RQ9qyy5AtrjI+Txs6jAIAEbOjPVUTeoAr9PYjae1U3sz1f5Vp+0noEeCWDmtsD/WmYfKoAeP7tauzjiRn7TMz1y4LG8lZKwiFL2D3b1AFQLjKx/UowZiJAVzof3uUP08pY/eFsg0HMOejyKyv70XEdCfopPPOOn8D4c1LOIzA4I/HP9OouZnHIgYv8q/m7x4aTO342hp5M5CGl2xyO+1Bl4JqcSkbkSp6cIelIDXFY2jI7AarJVyvQAWlMQ+jqVCYCU6ivF4mcFftProMcIlRbJWFSrAYPHJ+H/+fP/T4aPlOvtN94MV65eC0srq9KqIBtS19Co1HR9XXXo7W7TjC11Bh4dKW3L/iMqhySJ06U1fPz8hdDb3y/wBHg53memTVWYuDQujR4wwML8kiTyD/aPw9bWdtjcNpE62m/h9rA2qML+3Xt/H9555121nZOBIh3Ne5Jp6O7uCm/dvqXW8iePHoWRsXFlIWgB7e7pDg/u31UGdG15JXR2danNFCI3RGdKigCgje2dbNo7DgZQg2GixRRVZv7OlztKfs7/ROOzU6/C+TFmkPXIuSnT4+JeURpB5OcYXWf7VWC3NpOCqAR80nIpP+c6nF/EM2xrbZcTw6FA0sRBiYwr1fUInAuEwtRRFM9XynNxm+DgHR5NnoqOmaMIeqojl0h7zmYpmm1CebutPTtjxfKWcy78jPjZqRWxtCFsMz386EhOHNvRVIJoXCvAmNooVymX04wdoZ515U/WjHVJbYPfu5eQzHkYGRsAtBFnTAG2AM1wtjyD6+9NFnZlbS1MvppW+eTq5SthYADCbhDRXoKbEossacyBl2+cyGwZZ4JS+2w56cVFKexzhujUwvFrntT+vrJESCSQ1VjdWAs7m9u6praWFnGEsPl0VHGWCSbYI6Nj59VYQJazpupYma611RW9hiGrfPH+dCkpS6LmhuNw58t7ei3T2BnoyywxJrlzc7W1DeHF9GxYXF0PzyZfhecvJsO1q1fD5cuX1Jq+tbEeqmpq1cRA6ctES8kgHYTFublw7dr1cOki8+tohqhVyY3PkjSGRlJQHspBj5d3jApeVAW2crUGpUKw3t8XH5G9xxfAykvWJAc4s6wZGRY920hxKGZWUx9UGfQAeEx9XOVwOnVFmTD1Kqkq19RKtwweFoDFp8AT8JkKeYO+hw6Q5nFVVSn7x/cYm0JDB+tHeZL9f/7CeWUML1y4JHVmgE5dHAROZkTAJ6OERj0kgau8RGV7OO/ich/qCQGBnq8YJJ76YPcxrI8LQOZJg3J9O3ttzPRUcOTeMKRzmZS3MtDjiAjjSqmBKJeNS1oeTZKj4wPdp3d8mKFjc7gwVI2i+HLDkXMMPKLx1LPS8VpO+yp3zAmiKxAz3XDyO9sJ6EnBTaVF/LeAnrNATnqN/poU9PAZnunx9fwmoCfN4BS7t9xwFo0v//aIztck+1PG9jSsbRroye+nfO6W3U8OerSGNaa7Upb9qbCh0s/0KEXtyzVkW/bDT/7271W/54Bdu3Yj3H7rHUV+kM9pPScDtLa6HsLJYWhvbQhVUhq1zhKMCNESZRbKrCjFcqiGR8fCpYkJaXBgYNaXF0JjqTbcvHFVRvpw7yC8ejUVmppaQ3dXn1rDD44OJL9ApnJzcz0KoVWrNburqyecv3hRWU2iNAwNnSKk68+PjoSZ6elw/9790NXTo7KY654QnVKyo/WXa0PcrbW1TfVs1p2oanJqWiMdWCfAlFq/42wromc+k8/D8HDATYbfiM1kmfp6u2S41b2F6F4sHbPfyHJ5pO9cIT07ApJkMnIRpGaONZZeeG4YSu4LY801bG2asi8/A/QR1dPFGTnP+V6Kdf7i1nDHXx7B5q9Kz693+aVGkny9zgwljwgYCH8904XjaWpty2yGgwYHXi5jUfy3DCgjDig/IASJJtTaWig1NkkrxQcy5tdXflY80OPanFtknVnWLZYGNR6dOhjlc/gezx3Qi9M0g2zSH+kz5PrRo7p3/2Ho7esVN4UsyhEzEGtqVX5kjhvPq7XF+GCUPenoEWn1JI58ODzMREDZL+fPn884Hf6MAAycUbKw80tzyoIdoxmDRMGJZZ5Y9+np2dDR3hFWVtY07XxgcNgmpB8chqGhHjm0PbXjLyg780wjIzrD8MioAmFEAvVZC0thdWUlXL9+RUAEYUG4ePDGdnYOwvL6Rtjc3QsHx6caQgyXq7OtLfR0deh8zkTF8OrauvDuu+9q35JVJgN7+dKEOE1kdDQTD0kVcbZORP5G7Zwvz/TwPPz5ZIG7B41JxyAgi7PKczIFeeuE4n3UEdjSknVlsi88CFd5Ni2tJiR+Pi8FPX4t5pvzFuuq2PyAvfE2boIrgjqN5KFlPpZbPeOHKjyZa2n/tNu6tXd2KRAipUNHL1pJAGOoBnPzs+H582fhu9/5bhgfHwutLU0Cwux+Zq5hTkxGQrMCAsGIK0uznllpOQE16XqazclL0X6vFVyKvuXn1jM9/hkWPJWX1Ow98vpeau9sjydCv0VOj8/eckSEeNXHH38s43/x0iU71Cgv49S14J7Ottq1fk8ZHAMx/nPdYCRWljnRhMhcBChudPxgptGTb1KVUdSNYWm/itmOQmdIcWN79a/4OalRLoIx/3ca+flDdD0adxhu+FJj6ADJQYWT/vJNn3dv+bq4QU0NqUfPaUeA/9y2walGLTQ0lXK58tieaZuqnONTvOevA33pumTXqcnNNukYsvLLqbnwf/+3/xaGh0cURVyYuCJtk97egTBDi6UmdjeFhbnpsLezEQb6e2TUkVKnywCVZL4A34p+2HuNJWVWSk0tKlHsbW2Gk9OD0NvToQiTEsHdO/dCa2t7GBu9IIP+9OmTMDg4EMbPw6M4VBciPI5/+sXPRaycuHw5PHs+GV48ey5A/867b4v8d+n8ePjlL38ZW1MbNI/ODeba6rLeG4PHPsQYagyAygs2IXp5bV0AGEfHn9wvB1liYjU1FhHG9mHKDvzcA41b16+FiUsXRGT2kikRvZPlP/vd78S54XrceHq3DlEdWQ03rHzfNVxcENJLWC6WBwBArRX1XFqKMVJcI/pIK8vmMDF+lLpoe82dtE2B9v1YCQCV7e3EqfBaQE+212I2x8ROTZST50mkS1qbM6Mu0oOD0NbeWcabcRvgtsfXycGUnFS9ierBJWNteC/WZXNjK/T29onE6aGWrbnxCXgvm/uVtK3HyfSAHg9YimfGP5v3IKtE1gbuB2Cd8ghOh8wT/B7fV+wNXk8m9MnTZwKhOPSmEq27p5I1WFpeCBura6GNTq4GBti2Kfth91gfpl5Nimvire4ALIAtTQVu67h37otrefHC5j4hB7GMkGNLizqjAFpSIF5fD69evJIzPzc8qkzDOnpZyyvKdnR3toTmpia1lHsGjdIKQKxvYDCqNxuXal/dTfvh+tXLIZwehVJDvcQb9/Z3cbFhYWU1rG1shbXtnbC4tKLxLRcvjIeV5UW1aF+5dl2fATF3aHhEsgFPnjxVRpJzdu3yRBgeOqfrYZJAnca7WGccX6467HbYHWxul3PNKb6HHWMt4bamlQ8nNqs7tLtbYBJg6wGml7aKvsX3hJ/NdN9yX27PAZyuMk0vu/su93Mqn3pm3Qn0zBacng4PHj4KI6Nj4sMANulk5U/APhk3SmAIUZK1JiNtCtin4Vf/+s8KNtEWQ/iwh/lfakevks/HdlKZIIPIwFvK4ZDw2bvsWae8pH4+B33WCJDefyUfkvpXzqZLMPh756X9hHoR1yd9fxsQkXeCSgQ5FjCyZ015S3YmdkvwS0TZ/JsNJvSKlpfqo/nICE0/TkCPjZkoBz3O6UmNgj5M+cU8mkozB5WMpxtaPs9BD7Ly/N26H8o5KN6e6wud/mkLZEg//XJQVQbQCug/BTNppOCdF2l5K0/LRTue1TPt3w56ykpfMQL06yqCHnMWuRKrr38KenjNJk64ybqX9DOfOuZidAAAIABJREFUcRXvPd10Wnv7RrYcvgbpWpz1d/1qFK/kPSC/Pp+cDj/84Q9llMfGzoebt94Iy6tr6i5hHAT8nFJ9KWxsrobNjRVNkLaBn1Waukw9mzX98ssvdTitjNSgYZ5T07OKdnY3NwOip4MDPRrYyfTlZ0+Y8DwaLl64rBbz6dmZsE4r+sXzIl1u72xJsRZF2A8+/Chcv34jdHb3hOmpKamg9g/0SRCuu7MjPHr4UGUeeEQ4GVfSxbEQYV2/dk2OASP/xRd3RC68cvmq3LZIwZubJuwWu3eIGImUyfh42zTGDsI23xNnrrZWBnvi4gVF9/r+4ZEcL3uL7AvPHxVqzqWAUxz3wdo3NjXJKQEcGaGB4jNlPoAfWVu+nJ/A+pqey1E4PLKZQpBT2Sv7+5QtjjReg9dTzjNBNjpJbGhiS0uTaXdFvkHxLKVGzs9auVHMy1uuoirQ40Yr6hOpACFF5OOwf7CvTB7AnvcybmGuLu3lHj6PdVJ3VE21nEBNbUPY0T5jbqAFcaxRc1NL6O3v03ryO7R9a00OD/XeyP4LoMUMAK+xWUU2zLfSVzHqhFxPZxEAEhBEy/HAwKBsLACFPzH0/P3Bo0fhs8+/1P7C+bC8u9vb4fz4qMD+xhqk0zaJbaKR1NnVrWndPOuPPvxAbe5kGQElcFsA6HwuTplMGfeUcnqYZUepam1jU0AEvkdLc1OQ/EN9HWNNVTICXKGqvqvuMpxfbahT5yV7tmTK5zFDtLG1KQdcW9cQLk1cVWaV0jTjXgA6pYZalVNUKQjWer28vhmWVtbCi6mp8PTZcz0jsjx721vi2Z2/OBFqNfPxSHaE0hkZJ0o13Bvt70P9A6GzrVUlIQ0ijUM8yUCrkUFjNKxT0uag5dkFf2bcA8+YTj94SzQwiPsSg332O/9GvRqwRWab4IPgh/K8y0F8E9Djfs0du2y7C+hFPTn5B019N9/LtVM6lNSCf//kxAa4Hh5JM4y9WkMZTM+pQcKp9Q0lqUPDseL6AdkPHjwK3/3ufzDB1OUl7Q8aOuj8QgkcUAd3DCCJAKzEGQ/RIWqQ1AUBqXP9HLy7X6wEerglMkbFr6JvAahjp3luyrKiD5iIo2b+PAU98b2/EeiZ/vxH1kARa19EWLRKshBsJg2ra20WuDA2d3mmR7+r/8uHhsrpRyJzmUF00mChvFXMODjA8dJY6uAx2GnNLwU17tBT9Jf+XAmxrzFW/uBScOD34NGr/4zrU4dbLG+lGSlHpw5e7CDYQ3fQk4KvWGHOlstLEpUyPema+s/92iDXakgkLdsCqzYHrNxIl3fe6HedZB7f/JuCHg6gBApjxPHbT79QGYYaM+nz0bELluYkIq2tD5093eKp8BzX1lfUHk0nB50Y6JggiMchwoCje0P2orHULD2cnb19m7bd2hb2dtfC8Ln+0NbarHEA25t0sTSFxvomGccXL1+opXVi4mJoa21SdwVkWATbfvWrX8tgIba2vbUj4h+6Pjg4ohu6Q3B41NAHBs+F9fU1Gx54hJT8drh65YqMwpd372oIJfuKjrGS5O5PQ0Njg8Zq+P4gHf77v//7WdkBjR+MnDos2kwtGENMaaC+pjo0lhrkbNQCHYmTGG0cGSBvcWlRc5IcvPD7iLIxCwyAZhyAGgMrMWphT3jUyvMhOiSDA+jhWsjMdXZ0hro6RD9rpZ7L+/EsEHqsq4ewiUYJ71ufdZL5XqwUSFQy/vZ6ZOE9KiObR4SbD9y1n+fz9BhGSzccoMfPnhyAiyxGMUw/6+qwi00XZDJq6hrD1u6Osmw4KZ7LOm3SyysCPUSWHrSQFXKiqjUSxyuOWSKyBrxPpQCpzNZF8MV1Ts1MC4jAD5mcfBlu3ryl7APPQ5O0FxdF+H3//fc1guHdd94Wobi9rdkc7yFq0216HmhOAXYAPdtkFlfWVAp98uhhmJp6mZWIuUZ4cd/61rcEuInmee7sGT4ToEcG9unT5yK8vv3Gbb3P4f6euhg5o7TMAxy5tlZI5Kgw1zeqrDszRQn0QC31iDTyBVgiS7KxtS2HSwDG+fBMD+t5+dKFMDYyJIeqYZG0XsM/Wl4P61vb0uKijDfQ2xM621t1ZsiMAeop7ezsH4SV1bXw7NlzgVQyZpSmezo6NeOrrhoOmA1KpZbGPmCtASm+L3KtIgM5rrPD6ziHrA9nkX3hVAIHRPzpjTRm5+qy1vWi30l9j/sw3p/X8Xtppkl/x05HzTY7A3HYrbqh0dmxRg+eA+rd6haMWk2Qk+kadcHRUwKYvcNQJc2gIPVn9gu8MUqlK0urYfzCuLq2AVWcJQJOulmXlhY1NJbJ9v19fRryKl8ijpvhBfaPJEmOIFLn2VBe56CHUma6JqlvTc9K6l9ZWz7HgbRhiWQae5IZzmxOLGHlNijaElFpjAedrXUKelhwjAsGmnQ7m+T69evWqx+JzJ7eK8v0SCPk9U6tiuUt14LJQE/UHREzPbMu1paqxYNhHrNCUTMDYmBDfUOGfn1jnZWtSY1x3hReziUqGis3rMWorQgEjDxoKsR+kBwYpoDNFzwlMqfXpWuP8DH9vnMb0qjA7zcFimmZj0jLOQcGekjrl28x67rRXebGO6po+r0XgVW6MdOf0XXAoSHD8Yv33w+//vA34eqVq3LCpFDR3eGgcEjpMELRuL2tXQeUwzU3N6sUKuncjo7WwABHHDpR6uTLlwIyu3uIrJ3X4FFKSDUBYFAdBnqYZk3b7m5oaW5VRmB7c1vG+/mL58rwnBsaVJmAw02k09TSHH77298pSjx/4aL4RWSPOBmAno62dusK6e/VvBwyZig3W2s5qqxbYXhoSOCHCHjy5Svd5yHD/E5PQ7Pk72vDwvyCujs4R2RpEDXESLx6+UpZCxwrRtWBiNqgDw81SwwiJVwE9hRdFdIjoW2+rU1OiMCEwcAQNjGifAaZMIww+8LBFBkej8Iw6DhdvviTz2J9Wlpbwu7uVpidnQ9D50bUyUUpEmIz+4Z1GhkZ0vsuLlHaawodHQbUKuU6ipmd14GPDyxReKYxF3IIkdMDt812ZjR0oSq7z5ZWm0TPlxOZ/Ty4Vo4HC3yf78F/qKqp07gFz5Tae1RLD2Z5dUXPAUDJWUYywc+dqvHx8HCN/NxLJV4iqXROAHEy1szTgnC7tKTnB1Ef0AMPDFDCc2LvQMz9sz/7M+23a9dvqMWdzGdHGyWkRgFAXfvpaVhYXBZZHk4Zc+lqGxpDZ1dneP74kSJxMj18eXkVEEwmgnuk1Mb31ekkIvtuePjoaZi4MqFuRc5gW2uLBuaSMYTuwHWwXG3tZCQRUbSBwJrIDq6I88XMIZ4qC0U25vD4RFPjKRcSFPX2dIf9/Z3Q1dmhbCqqzJTuIN0ewFdb3wrLq+sS2mPoKbMf25qb1FzAyAOeGKMpFpdXwouXU+HJ0+cCPIxvgQPX0dYaSvW14sXx3DgnfK5K/tvbAk/sYX+GXuqzERGmqO9NBR4wslZk4bg3gi1eS0aE/YM94Jno7HV36z0chFfyJw56XMuJc6/MVez20s8j6JHaNpmwCHr0GmXVAfrYqiqVrWgWqYl+keyj9JS4RyQQquEf1Wu/YKdQq9/c2hRw6urpCrvbu6GjuzNUnVYpc0fGjswNrwEUUT5k8DCZQjruEAOGRC8OI20TauNnj9s9WEd3bHCK2kPwgIo+tKIfsa4YI19HzSof0sv3BORUqor0DIVNMTNsRqRMdDgjMntH8lndW7wdE2k5JBhFDiUlLrq3MMiYuLM4PV9V3iqLiAqcHm9/S512aiSV3koGj/FeEgdrBPXnJbI8nVY55ewL/U1AT/GhpNmdooFLI0ovafl1ebbqm2R6LNNmgzvdiKclskqgJ12zFAChBOyS+/n6ob5bDvTsueSgh8NyhsxL2cYtRrhcOoq3hwdH4c///P8NL19OhVu3b4d3f+9bMZuzIaNFOpT5NEOjI6GuujZMTk0pesOYQDbe2d5Qp1VHW5tGQQB6Hj16LLn/xlKLgZ7tXfFxmJnV0lIf6mu55GNli1B5JRLcolVzc1OlrZ7e7jAywkRmNHu2QnWNda/cu/9AEejElSu6JkDg7u62eEktKnEchs4OKyMQGa2vrSljMjY2En7z0UeKnKV/0t8f5hcWBYwaI9/o2o2bYW52TlkrjKLzb3hPjLSEGnd31T3GF4fcoz4vs+CgeD3gDYBIOp3WfAw3pTKeK+3LnHZeg94LxpjGA0CQDUc8lBH39+azvEzH98k84LjWN1a172hxJeuF0z86Og3ra5uhvx8ggPjmkXSfXk1NhqGhQankmnLv6+nqs6K5LFsruGECcOlZz0APADhmn9X5AeihNZsIvKUti9icVJraBw9CeF+Vp4hypWME6DHb4JG70vNVNQI9rBfvg/OC7Oln1sY95IKMnjVwTs9ZgQFAjrIkdpRrPzq0FnEAGGVTzWzT4EfA7b7u7Uc/+pHKXmMXzmtQZ3tLc2isJxtwJEfuzpbSBXo+v/nt78Kr6ZnQN3AuXNSsqRZlSd2RugielKw7OnQmKJF5VotzzM8oGZ8/P65o3siqKHQTWNbrewZqrBWd98bWs6dKzeYkIfV74Aec3aRFurZOYp1f3nugssvFS5fFG4NYrPdDkPrkWG3rtKjTmLJzQGPAYaDkxsDOgT7UhZuUEYKHAmAkAzm3uKQuTrrcVEIfHgrjY6Oap4eCc1NDnTg90mqBlltrCvVe2uJa4VZ5toL14Nw5aHa77XbfKRU8Nx8My/kjc6a5bnChGhpMd0naOuVZdQ94fa9zLvmfz/SytoFxQI8Pxozz7iLoEecnqjZrwDF+8GBfcgXM7qOE688di7i1s20KzyenYX5xSZlsACufSZYQTiydZqzpETIi7LF6mhjM/3Cf2ByeBWvF2nlGmkwU3YMEdNkUeAUYueCo9ODUNFEuhlsMiCoBIJWQ97DvLVnw4f49PW8+msL7KsqDK7NLKacnsz+e6VFWoqpa6S1HvrxIZLidTUXe3EjuaHOmufF0vprTkznKmOlxTk9xerPflBvOlCTlmzAFPRmyjCixbFEq/OPrQE+llHUR9Pih4O1TNebMUCYp9zSNmj/wvLzlxt1+ZvXb1JH4AfJowB9+ejCLhhfQwwZVujKm+DUwL6r5OkDye3XwUwQ86XUUM1zZZ0a5AjJ9cEB+/OMfKzNASv3qtevKGkA2JANzfBpCW0tbGBg6Fw739sOjZ89Dz8CAcVMO9sLO9lZ4+epZGBseiVmX4/Dg/gMZ3LoGppJD4GwK7e0dGtK3s7MW6mpPVQ46OTkU2ZMusKYS3JZ1DfREuJAsBTVpMid7BzjU6vBi8qXKZ5cuX1EZFyGz1TWc/6kyK+KHHB3IKXF+KYVxwJcW5lUPB1TyxcEnCpmbX9AMIwxPb/+AauxdHTZU0veJ6Z7k6Xbv3nKeCeCH6BGNIRe2Y3n5PYaUwre4zNTtoyOJjgFYACQYL7rNKBH60EE+37IWJpbGn641gjHhPs0JkAVEbZfSHXwV2umJarc1tgOHheI2ukGQvDe31sP+/q50vHBI6VcRAMUeh9dfowjWQI9/aZ/HDpbTY+PcyAbEHkP2sQRJIyDx8gD34Nlnj+L9TPIMleUCuNTUKzL20SO8H0Zek5/p7Kmvk3HHAQJC+BOHpuxrkulJQU+lqF6mUGcCHaY9vSf72zWBNLyztlbnQo6OrsadWG5bX9e1vJqelgMfGx3SBPKqExu3QCDAM0LnirP0amY2zC4shsdPnodSqSGMDA6GSxfPZ1leggm+yP55uRvHzRfrAojC1lPOJIJHsgHQBKdnd2dbIJvho2RhCTyURYwif2SnRJqPI0K0RjEiJ3NDhgX15pW1TV0zpWnWhffH5jMolKwSoInsjbhwRydhY4d2+gOte3trc0ZK/t0nnyhIoPV6bXNL9z4/tyjNILKuY6MjoZ+fN9WHJviBqhIcK9txqI4pU/nFFvF3nh2+zbKgNiswm4uYDaO1s2oZoQPx4wB+ZE/9THG+LcsRqQQxa1PMbqTAxwG8z+OzEhHdcgZ6bN9HKsSJEbEt0+OqzaZ+TFYH0EMpUgBagNTuhU5ZVJHZ33b9DD1uUCBm4Ik9wEgcnj9DUG3GpgcyAGvOkWe28Lk0mrBW+9u7qgaxXnAeR0dHFEBh6bTm0tKMZxcQHSkx7uvOChRS3886Y8s841opuNLAc/4r+Ex7ra1jCnr886umPvthzulhcm5NjSJPjKYLpsGAPyvTozeyhousrudOlfJWEURoQdI29cLvpTfuTjt10jxQasZEY2mmx0HSWVmZzLiaVXoNDqWfkUaqr2c1zFD79z0Vx8b5JqAn7d5K0/BmWMu1CPicIujx9LwfhDQ16tdVEfRUVWeZnjQrVA58ypflm4AeXTVg+bRGQxX/+1/8d3Fifu/b3wrDQ6OxnFIt1WKiv3OD50JrW6vKk5u7u8iLykHQpbGytBSmpl+GN2/dFH+EA0eKdW93X90q6IPgjHv6ekNLqT0c7KMfMhU21lfEfyjRWr62IRVbCMnz89Oht7c7jI+PhKODA+vGCUGZjF998GuV165cuaoDzF4jEiYTYmClSpweuBZkczjJRKi05vozYO1wjJQONMezpja8mnoVauNMnO6ubpH+1JmDBkaMluDSePcXho8viM893d26N0rML15Oajgqe5XPA9iMjAyH4cFzMeOBtDyciFMBHqJzHBfO2id6Y+Q9s0NUCqDii2s2Z1dr6scnsUuJaPI4hIP9I5WDAD18kR1gPXiPxlJ9mJ2dkRO4cf1qdgZfBzz5OfE9lkViIgXYDKn0vGsRsQ5SZjYysjdQyFEcHoRSo+njsO89cvcz4PYAcMS55N8ADrIr2KKa+noT02syzhevYR/CwYL4v7W5pawZBFm4XyNDELgRMMy/PAr9ukwPxn92zubE8azXVjesDNnWlmXqAA6cb8q/EjusJvOyE+7evSfyOWWt5lJJisfHhwfao2RTqSmRsQRko1dGxge14z/8/vcEjMjOk/H07N2L5881f4uSGVlCuqhwbhCsKWs0N7eGw6PDsKl2+GbxYuje3VxfV7aTTCCPCseuDtVYNoRbIj7M0b6elzLToVr2mRb1mro6la6si3A3DAwOhIcPH6gz68rEJQE0fkccDkq4O3uhoVSK89Csw2trc13nwsuAAKLNrV05dQIYSt28P+Uyxsi0tzaFEiridN1F23R4ahwcfJgPgyXQEVhWMwxEWUCPLKhlumLWxjO1PDv+d00kHLJnhvitov2vBHoc+PgeYh9qD5IlAvSkQzFjyTfl9HCtZK4APHTS8X7KGDU06P7YQwRnBhSsHMY4EHHH6hqlycRz8t+12cNW8nXOk/sGvg/xmXIbIJ0/UUQHjFQHkiNG6F9aWZGSN80maCv19vVk+m2pj7KVzQOIogM2v20BCD6SvdfW0R5OjyhPJDIqhlYSH25AMTEkRnr2Ya6ROu2mRr59+vO/1MBRfaCiLZsu+5vffCwU+O1vf1sLpUF5IZ9FkmYcJDmddHalyE6OO7nDiLDid1CXRAkgbz1PQYsbSaHHeOi4IVJ1PGBPVxcNrrQEImG4+DNuPoU8qdOvBABSg51meDyDAtpm45EKLn5pXWMbuQskZdmeuCogcVfYTVV2PdLlIDpD3kCStfA6wHFFXBcKZK03t3eyaC8Fg9qEkTv1WrZHJqJya6FeSzYlchqKm/m0ui7s7B2FR48ehr/+yV+r5fXtd94JF85flHz9xtq2jF5vX7+MaHNLU+jq7JRK8rPJqbCxtSFyLvOvlHU4OhZQOdg7CNMzsyILYxhog+3r65fhunH1lur2iwvzYWZ2Skawp6dfQF3cgb2t0NnWHPp7O0NjI4edfR0UHVFqo7xFtmf8/EUR/IiKuU+iyZMjnGspzM/Nql59+fKEnBEOA9BDVOOAFYfGv0mzYwQhmpaamvVe/A5EWTm9dTPeC8tL9u+Nzdwp48Dr63X+2FeUNFCJNpBSJc0MMjtkrBAPM05Ji7I8Kg3S+VVTG1rbuYY6XSdEaWTnVbLe3RGvydPwIiFbMsKcFWKAkYPC4FHNYSJaPzpRNK9BmBsbml82cXlCEf+LF88FKMeGhv9/yt6zOdIsydLzQAAIaC0SSKTWlZVV2apEd293kzY0mzHuznLIHzGfSP4hii80o9kOh8v50jvkyO7q6tKVWZWiKrWCTmgtAgjac/z6GxeRqF4SM9UJERGvutf9uPvx464gKwPpcv27+7spq+SjFcJOuVNxRVfN76lboiLC9XXvM6u0ItNi535g0GnD1dDElDGBO8UnRnmF58I9jHVf8H5EPnFHEdnU2M/aYzgE9mK5SQM84TeRjeEZIErJPYlMGeAI4M65CXClGV3RhqzswP6eSoKFo2Rad7oeBC0F6hI3Cc7P0uKSyO9o4jx98lzt0mjPvHPjhmxLkKw9Q7OtWWnKYlSr6jT6x3/+Zzt38aLOyyP7qlq7KdnSPfX+T39mvX09hntvaW6SyrGeV7lsnT09WqdkQnkve5Mp5tyn6alJAaPhAcp+EOcZ3unnH6JzXIe016RbRAl1VbPDBoeH1MX19vW37e69+3bp0mVx01gQDBNtKpdSZo22dS4HeWACaH9GkgpQmRLlZreOa+tkW7YErtD8ImDhvrI3TqES3dkmwLO9uSEF6519OC5NtrW5qRIQzxCOkLLHLfDw9qyisTF71lJGaBQOU12Rm/IbnB7mhWm8B4KF7M2+PpWItCaqXsL2BIPb52gkYC0AbtizrJfg8wDi5FdRcEZ1HlJzlbGrdTJ/ESRkVYw6j80zOtywAP3cQ7Jm0dnlHU9peG4SoWVaenwJGIng6zw1sqAx+5F7r9nUTqRJI6h0dnZYrYkfKVJ7peKK3VNTKbu+ow5Ssmh9ff1q+WekiXyIMllViclKFLXZS9dSndfzdQFk/qVLsYfZkRqInAbzImhKR1pzWfuKc6d7kLWukR2J2I19g+soDmmaIhHt9SJt56CHBSYhotqh2oVZUGiCcPM16C7VyQOYxL+am5PS+JHuq9/YfFJH6hLL0UHJe/0DKOWgJxxzRNZRKpJ4kaZQH8/fyTk1bwCiggpVP4k/le1oBD35OSnySvXZkD1/IzPEQkydKcENcNTr5E1lcgRGHK3mCz2+r/OoUvSbiWu9ATARndvaEVlXdeAkdZ8/jxzw5OdLCSwoGgU4S/dYgzVFHmXQoKdyC1Bawii12Oraiv3P/8v/ZF98/rn97L2f2b//93+l6d3TU2RHTKlQIkneziwttiyiY68mJ0VuxFHMzkxZX3ePHAZ1+idPnwqc4LC1kQaGlD26euGKAAqLm26W18wM2t6V04KIOdTfbZurCzbQS73djel+UozmWh4/fmoPHz+2oRGyOGwej1pxID/50bu6tk8+/ljkyKuXL8twkTVZWnVNDjY6r+d7on4f7FiziVOnRI5FbwXS6Pj4hKJJNjlNAQxRxfiTZYLbI4Pa3l7wJS6cOyOC5+u5OTlcyLX8SxcN50CZSQYnkZFVYjlkxhGqw53WPzigjh2OzbN672fv2csXz23i1LjSxUE+bMpKNlJ3ToZVgIFZXAzR1ewkymMOFh49eaxuEOb0AECYtTQ2MqL0OgRaDAvGcv+QzilvwRdPDHNXRD4J9OTS8ilSq+9VSu1HuTTsMykhd6cIPWtZ5xNjPlFkiAL0uD0Sq9W7E2v1mYEROATvjQAkWuBxcETJOzt0/G3b0vKS+D7BMxA4TgAruEVRChH4SXPDeA2kUjgq4vZkxFXOjWeEI2Q9KXiqtIkoSknok08+0TNHIBLtLcAHUW1kCVFej2ze8tqqbe7t2czcrN27/53ayy9euGSdXT76ZGFuViD+17/8pURB0ZvinMgijZ06rU4+/mMdi9dUadNz9bleLqJIINCexjsoA5KmjkOgJbP0emnJ+UrVqro2B4YGVULm85ZXVu3UxCmVFNlrTtrfFWGf58rehhvkX24Lc59ABxJfy6vrWnura5sacgwYp7SFCOnwQL8aFsj0UHplnbZUGIXhwUGUl53HSGdmizoCuYdSkZbuW1laXgABwA+Eas6vJ2VHJZCJNlGlYtu7tO+XZH8Afr19/fbt7dtqMKAMjQ+lYxPdO77Yy1999ZUEHH/961+rU49j/vVf/7XGZ6RxnQVnLbex4RfzjsXwi7m/0wg7gA/gRHvcfSRgx4cj56AnxDWrBYfG+7CzTikClHyUFJnyZrSjSra5zRwywBuA1YVpXy8sujr92rp0oDje+x+8r3tGJ15nu0sbUPoV3xDCexXKge95Ag++GL0SHCIOwB6J+xEZ3gCRPD/Wbfg7SRLQ4Q2QTH4LP8F6Ffipgx6f8xGscTYAC/add95xoaA05DCMQhgM3dAEen7ImbrhS8u5UR+n1Fy0whcvSt/E54UxjHJXpKj/v4Cexs887uc4Tv63RrAUmZdYYEWmJ81maQQ9OVjKs2L1G+EdKseBnvzYEY0qdZxUOnPQGYAxFgTLHLJvgJ48OxXHfiPLk54PLP6UhCwATQ4I+Z4aaQ7MXA6dLgmPCO7e+9Z++9vfqlPpZ+99IALn2hqjIFpk2AAJXV1tykS8XlpUCpW5VRj8xdfztrK0YGdOnba9vR0ZKQzWw0ePvcSDFs6164qC375yXcYOML69uytjuLq2oc6DzY11OzEyYE2Hu9ZRKVtnZ0XGbHWdDgYfZgeQunPvnvX1D8ro8cXGFKC6fNHJ/K9fa0YYHTQLC4vqXiAjADDq6em1a9euyTzfvn07ZXPWlOaFv8TvtzbJSMKJOJAAnqLflKrHIXAfvUXWo6wQG4SQ2t3pREEyczgfsh84O2r4rAW6wTAa6tBJ2h108sy9dsVql5jwZ8Uxbty4ri6t0EHPQa2mXaeoP0APhkigJ3EeaD/mGVG24PNUZt7aUgR8/vw5RVxEyUqoJH6BZ3JIW+c7KwEsseoTf02BpREGAAAgAElEQVQk/npWxwXfPRUeJYFoKe7u9eGs8Z9AHJZLx64DmtivHmEyuLxZ7cvaJ+JN1FV5+Z3bFje40e0WZXvsF8fn87GLgFUI44CJCMQcsDhvCpBD+U/55qTP1WhbIkqPwIfPARDRZQMg7u3pU0s2IILzIQD98Y9/rHXCeZLtdtDkvD1IrQh3fvfggX32+RcCTXBPUGum3EVWbn1t1Xo6GImyLbC6vbXuQqFdXQIPk69epfExOzY8iP7VgAILjr/wek7H6kWxOal6u3ikZxzYE22dXQ4sUosxoOLOnbvaJzglspM0DbDWSDgHCEcJOjqZ3J7VhQKFU1WmKtki42cOTdpYgNGp2VmVnzlX1KAnxk7IsZIpRTCxpYJitXeWsq+xJWQIAB+a39dOs8S8PX3+TOCEfUNXJN1Kr+fn7cnjJ/Zv/+u/kN3aTY0BOF/2MFyt299+a3/2X/2Z/ff/w/9ov/rVr+xXv/qNffnlF+JCMW7myy+/VNLg7//+73Xv/vIv/9K+/vpr2a/f/OY3+pfz+au/+isv/ShDmToZG3gqsX7qmZ56W3juB6VtmL2XBpMfBj2RLbKiPKbsWgI9fswYP5HNb6zCh4P36ECeTc89JjgQ52d3T12yrGkCS8Af65EMzJXLF8UHpClCwYJG6pSV9aNTUNWmJlMwiL1Sc0PiGzuvSTvY+YqtFXXBemAfVJqa7C9ZU802VGaTGYYHAk7s09L0t3+n8pb3jlJDd0PEAvj0008VZdCpooWYjEM43QAActxx0OPmbKTUJKfbCFQ0rCz0fI5J3PixvITH91xszL4pPisX1ms4hl+bj1dI96tBIMlruG90LWVCSr5u/L7UQY+3pFJiwMgxsC9SgUcyR2mOS35sXU8qb8kAFFAjnWIDMDwu0xP3MncA4cjWN7c17I+SB6lipWsT5k93o6iTRgugfx7uI4psuZn27wV60q81gZjnodkujKCoqIRz69ZX9n/93f+prMaPf4JycLttbzl5GKDA9HBGQpCJYAJ638CgCHZbGxuayUM5iXouhgmjCD8AETkiKQz9mXPntTavXrpqp06OKctBiZRyDPodtAa/ePHMLl88YxVJLeyq7RNgTtkP8ELnn7e+LmhIKc4BYE8ERnnsvZ/+WBsVhdquROYkwqPcUW5tkSNCN8TJxK32/YMH0rghMyCC4S7coZp1tNOqT1SDQ3IxP6Jm7hncC3JnMfcLTQxI2OfOnlHrMOVkShVsYJoIaCGVAmxrq44vo9DZKSeoYSI4i+Y2W1hatBdJaReeE3ycmzfflcAbz8uTOmm/K5DxJx4gXiCj5Krn4j8laQi4FK6NVZbz0fBK9nwCi5RG0POQJFDKcvhKygKeQp8qvSbxKERqTl+81wMBBwzxJe4I4xW6fAwFX+H0IbCrhp9en4NylbJ4LfylQlk5RFvDNtSdrO9xN6AcU5FzwmCAGpzn8xfPBXDoYOGehNZOdMkpG6pJ73USahAyOe8ov6lZX+UIV7fFxkIodeVo7biCviAne/u2nTt3XqUZwIrWI8cqN9vm1qYE6faq+zY7Oy99KwZTsufgYOFMUTqvtJRVYqJkiiQDzofSFOsI0AP/jPvM2gL0wO3hWAQSUeYhOOA+sS4ppeLQILmOnZxQ+z2gGBAGyOA8UKNm/6yuuDQEWS2ELhngyx5nbASfXWQhM9ATpUhKFXSqIRRKFhWSNK3Y2AfE88bHRkVkbm9vtVbKReJxUYJrtmaGqc7N2yef/FEZp7/4i78Q4ECcFBHVn773nrRpzpw9a7//3e/s5o9+pPv+1Zdf2n/33/43Kl8zFoLsA89O7f77+3b/3n07f+miffzxH/XzL3/5K7t162sbHhyQYw9O7MNHjwSQHSh4lyWOPoIt1rmGtirjUe8UDOAetjfAprK72Xo/kulhPWWaNIBFgcY0yzqPP6L0xTIjewxZPQaJ1/djyEbUObusHRGV1cXXqmyuaBryCc6T0mDappLKm2T+AJkEkpS65ufnVPqCAI08CLaOdQyPTnIVlNsPanb2DEFtW5FRJeDgXOFQcq7sUUqYlPHJ2LHuWKtoRXGv0BMDVNHFiw/ET9PBW2ocQ0GZhQeLgSb9xsN69913XXk1jX7Ioyj/HgPkhkIO34vXmSGry+41gh7a734oY5P/Pr4PAiKRMzc3FkSjiw5gVn946Xwappvn4KHxMxozLkdBT2o5DUJkSvse93kqb6VoNhZ1fXEH6Dmm9Jc2gAh3KaIKYnOcW2N5i89FywbRLt53XKbnh645JvUWWap0Q/IsV0Tx+5LndzVsFHw3NneUffj66y9scvqVFGvff//nNtDPmIYdAaPBQaLGsj158kjLow+9Di3gZnVuYWn2dnbkWOopzCaBHrpBuKae/j4ZjtMnT9n42IiEuSBIo5FDhEz78bNnT+zcmQk72N2yliZAX01ZkZW1TWmkAEAob83Oz9v4xClFdhh6wBSAghITxpwsBtwTOlgAOHBaUPUV/6ZmxeiJxcVlbXxFnSMjApsANDIzHsAd2ODQkIw9UQyO5NHDB8rkeFfIhjJWjB3AEEBeZbWyByNl+/TJE2XPokuEyJn0LZEQe1SOs9IhUEfWhcib+zg8PGQ33rlhHRVPSadqk4vCBXiQg04Tv7WZyWxUVZKCjMqbCsOqEmjNhxpKLbpm83Nzmj7/4YcfSL9HdkJppozNlyumEj4l++DrOO2PZMjFz1EQFrP9PMup6C7r3gon2ZxEU+tgwi+Mz45Mgfh/yZkWziRlNiND5OvebVjsHdqpxVkplYoSKAac92DEQ+WYZ81/gFgyHJIWy7gYcW6R2QnQFuepa2bAIxmfNHcs9mGQXQE9kMz5inIfjhPQHqVEn9R9oKzm5OSUvqfrKPYTit/inOztyplD+O/t7VbZmeti/aPNghyCsjxNZS/nJBI41yyJBAKNHVcjpkTMNbPHVO6HU0T2aXdXmbHr16/LIZGt4phkyjgOwnfw3PgSDyOV/pTtydaHbBiZuiZkJXbt5eSUuIK0YsdImGvXrtiFM2esva1FgJOWdcfbTeJ+AtIJANjXV69e0xgLAiuqGTxrSu+Ax4ePHgr8SCZhf1+BGMEGmR5KMugBcX6AHMbPVBDto2u0tSKwAdgC7GLTAjhz/oXYZdJzEzE7lfm0hmSrfU/G+jwC3tNePS7Tk4Oe4PREhhRtKlUIinJ2lllA+4gsSdlBD9fcWLEI2kUeXAMksBd8icuUPgeuncpnac4i3B5ALarz3G/sN+Ktd+/dleIyKuIAFD4b+8daZR3v7e/a1uaWnUdJvIfA0lvrCUqxiYAe7h32mGCADOj0zLSALfaO+0bwcP2tazY7MynifIwJwd6Wpm/XFZn9pnvqiDd+/PHHuikffvihHgqGLIxBRFX+kFKWIEs7J3ZuHUfU2bfF73xTHx3ulwOPMPjaBCl1HXVzZVYyotUPASf/vDRIM42f8Mx5Xrc8moHKwU4BAFLKMC9veaYnEZkz0BPXoIhXx8SohyFOk2FTBBptkhHR5NfRCGxyg5mffwE204YB9IQ44XGcngA9+b2OZxhGX8+1AfR4zdvZ/mSQ+Dub/+nTl/bd9480vO7Z8yf24c/ft6HhYTtz5ryyPPtV1pSp3bSjk4GPjsjhG4DAWYhoRfAvmS+MAGlmbymtSAeHujkOtqunRwNLx0dHbWx0WJwESkAoNe/uV+3Fqxcydq1lsy7qx/s7mvWDUapZ2SanptVB8/vf/0HlpguXLstpYJDZcNLeGRpQSWBhft62Ntatp6tD9XoizJnZGZ1XuaWijcgcoq3tXXFpmF0FwHWCHRPSC+lQl/pfXraxsVG1n0MQPTk+rjKet0d3iDzKORD50Im1Tbo4ZWYQR+S43Cda51l3Ul7eY6iq80uo2zPpHX4DHTvLy0vq+KJzh1k6ytYWXRKeRo9ulQDH2tepnMNfKelhQIjg+T33gGvjGdHdtZSmcJM9uHLlojhHyjrhc2KsirrT6zGmswY8U+j2w1PYPHvOQ84vZaB879dbh9FCijXt2REIz95ZFxyHI/vXF7sB0gP01B2LL3A67AAWAXaC4+OlXt+/Uh2XXTzU/QAIcHzJIKgzyDvlENsEhNLphuNze+rT1uE5aUZd2kecJyBBZHE4VJRB1SLu+ytZLoFsiLgEeWRLALYEGHwWoIfPpqyL7MLQ4JC63Jgphk4OIrO0xHP7ETDk/ClL8j1OaGnhtZ2/cLbIQsxMT6sLE5DDehsfG1PpMAQIZ2dm1ODCyBJeQ4TO3hDtQdH0flJn37cNZUd3tL9w8gCgmDdGdo77wz3wa6gHfeGW84YNUVkRQK2S8ZmRLAaZ28firpU1kf3apUsqb5GJgKwN+AcEcB/YP4AxAKWPffGglc/kfhO0e+s2YqSow/vzRiOI619ZWpKzFek/gWDKO3wmvDf2PdkHeIkxmiWAR5RLw94qi1pk92Ldktl8E/Tka5n3N4KexqA2OD0BnOAxFiAqN+psC5UaAT3OK+M641nIp6TcRe5ftB/Tfov9S9eq/ELKWqK+TSZ/cWnZrl9/W11eAG8CXLg201PTygoN9vcXI3jYR6xzRp8wtJkgDxCKHWBtdfXUu+2iaw4eH5k+gkf2B5SJ4p63ttrFc+dseuqV9fX2irxOUIvdKk19/X948SZ1cJFa0kZsbrZbt24J/f/iF7/Q5iXyDfARDz7eK353AyFZpIKM8KrsS/BHin89G5F/+Z8c6AS4yo/riLBuNPOHcpxDj995tuRoRqURMBw5kWNKZfGgoxzwp0BPfNZRxO6lhXAC8bccRB4HtBo5PXFNx2V6UDTFKB+X6clBVSPAcpJb/b7GHgmAFdcT54IR+/qb2/bddw+tuRk+Q8VaWsv245/clCFsbW23xcU1tZhW99F8GrDBYaLLTpV2WlvLtrezK0Px4sVz207onuPNzs15t4TmJrVIfVXp1LY2RWXDA6i69ojP4tHBvq2ub9qjJ48UpW5vbVhvV7s1S8uBaJ10Z5s9ffZcoOeTTz4TZ+XUmbPaeJrcDhemXLbhwX45riePHks/6MzpCUXgpOYRNMShnRifUDr26fMXtrS8LCeDEYYbQZBA6QHtHj6TKIqAglIoRFAAAf+SUr908YKCCYyO+E4dPvwzxM5YF/zNu01abHtjUyVnlRB2dtxR0slYq2l2EefPsweAvnz+zH7yk5+If4Jz8gi63h2SR2+xn+NfL28RoZJ2Zz5Si0YJAB5VxxdearFXk9MymltbG5qaPT4+qlQ9XT5oIynbQ6SebSwc2EEtW2eJu4MeDMeXA+XjFUw5cCwyvJ11TknwC6liRgYytzd876Xrku1RasrKJkW2h2i12Usy3N/QTCpshhRno5TtRORoW4425XBG/J7sWujjEMkSfESrNxk9iJ/sn3gv76FdHu4N5RApAoso7i3WgwPOqQkn6QKFNR9su7hYXDfvpQQFIGUCu7oFAT6trdK9IcPJOmIwLveBiBlQQ2aKVm8EaHHqOB9mffHMyKJwX3EqFFSC1yQyaGpbx0lKzoT7lOw4Wc6VtVU5ONYopR4yLPgSADuSFryfdcu9KUjv4QdSQ034Ez6b8jWZo3W4NdVDW6C0JR0ZAF1N2jyjI0N2YnRYGkBkd8lIUUmIIcyUVtjzdc6Zr0rXTdrRuUSgze+jK5cRNChUkw1jPYcvwtnzLCjxOJ8NbgslZOeLOSje1nVGd2HYTo7HsxHpdnfXyfYJ6OZl2sZsD+cXTj9edyTgTx1ZsQ+297zpIQL93NciexAAPxpyKL+zZaIzL/edcRyuT/+XkhzyM2TGkqI6vLTVNWadtWl0CnYbe0gZiowPvEQHOK0qd2Hv3OWnAOPg0Kamp3Te0pczE2DmM/Ss1R0L+HQuoqbOh+ixArU2vZaAWMdKWl4AftZEafrW36aWdXfGtKtH/ZnUHxEwRDQeOBcbjjSMhi9aIpl623nhiCOSy9rwGkFJzOfKHX1+oxuRbAAyr6y8SQLKX39cxiZKOMf97SjwOgrYcgAj8JYyRSE0xcJuvLY4hpgwKbvkvzsqQNgItN4EgRmJrBhcenTRRfTL/UG7gwefPytFxJmC9XHXSnuLZpQk0Fm8Jm0CZRMghknUasceP35kt25/Yysr63bl6ls2MTFurZUW8ZsU3Ta12Mb6tr1+vWz7+zW1rCN/TgSmtsOdLZt8+UJCbJR9QO4YYgw7hoD5OpCU+weG7M6dez5osJk5UKN2duKktbeWxStg0xDdLq2s2nfff2cnx0/a5taadba1WE9Xu7WiFFoqi+CN0B5E5j/84Y+K/i8xJDSl4ruTAijy93AbMImIGxLtUcqhvISGCwaOlD6t6WSgXr56pRQ3xpMRE2MnTwrAMNeITAz3HZVoVIyJAhF+A6xxH65duSIeD1mCV69eWj/Ap7NL99GjukT0T9kB0r5cfyjMehdM1Z49e24Dg8zNahHIIrKivR6lXTJKzgPwzkyBATGH3bjxG89AxF52rlYYbl6qbItaSuvzgqypxeZfL6cW+nZbWlywM2dOioRN+STlSZwnkIadinDM5OZDpO89sqZMF07Hp6/DxUC1N4Ie70TBgFUSmM8dohg9Rfq+Tn4uQA8ODL6imri4D85BIJviNiQZcfRPkpBa4XjC9CajyvmyPrnP7IPc2IZNFIFSThDOwaZAkLLCSeiO7JnAAsZ5d0dDeAHLtMLTxgtgoAOQsQ+jI6N6L69nvAQyAhwHwIMj4N8rV664qndzk9YtnUOTk9MarIv+089//nNbW9uwTz79VM+ZDCWDKQk8AKeUZIaHB/QZAGTuJfeJIGR+ftb5S8yUqx7Y+ImkWZXWU7Rm+1gLz1axlin1wuvBprx1/br2AaCPqhPlXzp7VlaWBeAvXrhQlDbEwEpkXmXeMAyAtL2q843k9LpseXnV9g9r3sm1vKSS8dBgnzqn2rAvpZoAHpli1Inhc5DBwf4Xe0GaN0nPRtkX52w6eElrr3aoUhyCqXR0kZGMEjMLCl4b+war7vIjnuVUaZO275TZC+2YqDq4vpALI4Y/CBAhO9tAgA+fzLFz0MNayO28AA7+KQX3dMfxGq6tyPgk+y6uW9JziiG7ZJjZAwGG1EBCiTsJ26rUnfi1fq0OOPwYetzaq7E//docz/EoWS98FdmaVNKSZhhM1xrdjvvO4dzaVrZc4raHzq9zmY516+ggG96lEUYdKPGT3a9UxEHEdrJPOHdsoToxq9U0QqPLSnPfuk6PbrJ6/j0Tws+kUPmPzcaiwvjn9UNel4OePNOTAwDdiOwh5mDloJaPtsgJjf57Tz3W40QMCryQYuFl2ZgCZDR0i8XxwsB5R8nRY+WgqxFMBcCJRRNIP6IBjEWIzDUCGKmOpvPJ70EcvxGI5BFofFZjNio+J94b0Qk/S5itSjmnVYY5uAR/CvQUxwH0sPAasOSRzWj+zDkHohgWJvpRXtdmse2LpEh0OTszD0SyleV1lZZGRsest6/XenqZObRmd765ZXvbm/bjH91UiQYjq1bLtOmRxyeL0jcwoCGMEDQ3NRdq2LbWVu3G9Ss2NjKqdcuihtz49e3b4sU0N5ckR9/UxEA+SggVyd0z1uLc+fN29+59W1xZtvGTp4pyQwjazU5P6tquXblqiwzea694JxmdG0x61/iMTpHxvvnmjk3Pzqic19HeaSfGx+z7778Xh0c8iJ0d7R3eT3ZnaWnRlhd9WCgTp1k36KIQEa0sLokTg2HFyaiEK0fs95vj0+mGEB3ciEh1P3nyVAZ3ZGRIeyV0hCAMEslTUnDDVE91Ez/FcxWrRsaT5+dzdGLdRGq+2B8BiGtkaxh6aDY/x4iANrt351tNtD918mTi6bh2D/9x/gQGdFHwLGtNZYEBOBQnx8aLLiGPiCEyHsjh5ZEuxqs9STHE+XCucow/AHqKvVMCsEcbtKuTh22p2w0niOb2Qns/ASF+H6Andz657ShsRAnDDmcCZWbKtocKIMlgco1kzCiJAJQ31n2Wk8pezanFPp2HxkRMToq7ADfm/fc/1Nrk55izRimW82J9Tc9MCXBTfqL1WoNMV1dsbOykdHA+++wLaUohuEkmZmZu2irNzdbZURGIgufCemHwLAB9dmZajoU9x3nTvUWm0x3tYcFp8vEpTsjmdXTtaJ5Te1firu3bwwcPNBw45lt5SdHdvkZ0iMJwVBnZ4TJjbuAqbqnpgewOJa79/UN7+OSxxnUA1oaH+q2vu0uioi1lBqO2uG1Kma2Y5RTPmOozwVnce8+oeaVDthQpgbVVrduhfsZ4rImLEtnAWDfsG5y/d7I5MCKz2mhzc58jwcCk7ca9bOSjcU7eTZhK0Al0H5fpCX+ktefpEasdBhCpS6OE38Af+5538MGxgzbCPcJfcS8AqawlMp1UJuoZsrqcQH6NAjcZn/eIH026TkpWqFSJ1IYPqfaOLQQ3kXqITsly0VHG8+B80X8CSKJltbC0YGsr6zbBTMDUfOMlUgdGDEve2dtT52uJYFk+OFVZpm79h1rcDC48jFwgdgwskQQ1MXQdhCQzA+OthqhfZqTiLNWkaEupzzqZKjIl4WwjM9QIRGIxxOv5OxEh5+idJEfLYm8AjuwXhYHPdAoCzMQmOA405dd7XLaHjcv7Gglg+bWEPHd+3/w0yJwd1bzhNaRgPRr3rxz0xLOKzA6vj5SporPt7SJ9Hgs6rjMHa7lxL25TtKyn40vCO6UwG8EunUq+UR3FU36hw4iOCTo5IBuiyUElZHsH4NqqAaQastlRsWfPn9vnn35k169csndvvC0j/vzpM01rvnL1qm1u7wrkYLTbBAA67LvvHyhL8HphyfZ3Nu3m29fs5jvvWGdnu8pblJfu3bsn3g/goWwHdnhA6/CB6u6kXwEp7978kf3xj5/YytqanT57zstora2KPrmvVy5dUIstk9wxdLTD4qA5dxzM48ePlTaHx+PzwR7qnC9duGxrm+vKBgHiJEBGZ5S6F1Zs7MSIgBCKt3weXSfUm9lXfDY6KjjKwb5+3SOUoxF8cwDrLeOsN64VgTaBTtSqUR1uarLhwUF15hD9U1rp6OyQwY4srW/7OoHZ14DiPa3h2G9EPsHrC8P8Zla1rBIV0ipelmGG2opNT0/az37yE43EiGws76UjTY5ehF1BLpFR4W4hTOkzr+pzo4j2okE1QJg61pQur2dh5QQwoCm6LAK4GGMRPMMm31cRmEX065lfJ//mWaAiW92gF5ODntjzuV0oghY4HgIxzEzyewxImZmdTQTobWUuybgoE5HKZlxjlQnhzc1aQ4ABzg2OBGvzrWtvywbyMwEp943n/V/8l7+2/t5+lUwBuh2d7Srz8rm0TjNeBFHEhcVlZVCHR0e1HyHnUsJlPbIHz5w+bSNDw5pZ50TTHZt8NWmb6xs2OjpiK6vLAtWAdfaFBygAOyekcr58Do0CJ0Z9XAOlYmz2999/ZxfPn9N5cc7SaUn6O17icmKt1qIyCl4CVXBdabWtnT1lMXB+DB2lhPEv//KvOp+f/vQnNjY6IvE7JtJLzbqjXRpYXj6CO0i076XDEJvUOtAcVx9ZEHYRZ4xtXt9Y0yw+ssUFz4xMhTTQkh+VU+XveHSCiaOzt3IfEjYYmyOAkckOQC+I682zPfmajdfHZ2ovaCCs37fcV2otHvrfAlQdAT6p3Ku/8Rq1lTNPz5MUnN/G6pqeH+uSFn+3E/UqQ+yTo4mFo4FD/Vy5XwcxvsGlJggOZA+8hB2vBUhig2M+WYA971j0pAdgrBmpjD0myyeOopNTU0MVQZlnuMSTS4FF6dWX/3tNKCtlUwLNYWA56D/90z+p/ZjNIFJXagvlIvk+RN1KteNBD6+LTESQ8/LOrgBFjUAoHnQejR0BPaTDMvJbArhHusZyEHQc6DnW8TfweOIhhDGL684XLw+g0TkcAXCJ1yBtySA0pw2m4XENQBLjzOuivTjuBa+LzRD3LQc/vC4ceLTAarZQQdo+ckfSY8jTOkTM9dfkRiDfjB6RIom/J9IZaW1mC8GzonUWg0ZUBtGvXG6z1bUtK5ValOkRp6B0aCtry7b0es4unj4lUTFQPgTJ0PMAVK1tbNurySmrkpLv6rGFhWUprD599szGR4fs2qWLdunCOQmRocgMEJianRF4uXjxglVay7a0OKfhhkw+B5xzXyDYIaL17d271ts3IEPN9alFfntbnB46BRBo6+/vU/mMFCtfAAh9xiIdPCVFKpDoyMpAIp2afKVy3Or6SrHJMPKUOcAXRMyQR7n5ZHjOnTmraEocDxEZazYz9UpCcN3dvdJbogxENKM5OgcHclB8Hg4TsBnp7Yfff6dIiFZgnsGZs6edH0QdO55rKQjMSQZCZS4XpYy9D1rJMz2NBi25BpWo0Gh68eKVjY+fEDdpeWnBhkeGC45CBAT7u3te4iWbDEBe98nVyhCgRFtqUjt/ZNs801OXmuB8MLzdfb06fNghZVwS6Il9lO+R4ArwEjShjgM9nAcGNzhCjKWIrANGxtt46zPU4L3gEMVFyABYlBCcs+c0aNaxd2Y5qVnjExhpsENGllLQqkAP9541wP4NLiSvgdtA2zlr6P6977V+uGfiiqURBmReKJf0k0WlG6unx7Z3tpQ9BJwwOPLrr2/byYkJtX2zlgkQEEEcHh0RcZ4MEUR7XsvsOnSdIMHTls8+RwbBO47goJBxPKFOGZ/j5g6Lc+cZKSPX1iEOh4KH3l7ZIJTT6SJEzZgOSgiuvFYEYR9n788VxyqdqRhgeShhUZ4Bk9s34AwR9ZfKypwBuhkETFmVpgMERdn7ELYBiAQOZNk416EhZBU8q8D94ysGDh9KotwzJQBSbBsZG80xrB26RlbKTLluXVoXLK5UPfBqnKsIy+4qCe6AKZyxsuRoXGWgx8HImzSG8FHhd8KfhpWWXVYlJUrX9XKZA7pw+p5Bk0ZV8kOSRhCH17MtgI2A74EAACAASURBVAiNGeF57u/rGaGOz7l5dsu7q7S+NVPLKS31c8kbmgL4hH9J7QvBF0qzIAG7UnOPADvdS+4XJd/e7l4roeEjcr/fT2ygeIJkG1O5UXpxEv90rSPdN4Qm07oB0Ol9hFvTX/+HpNPjBinEprgYFsw//MM/iIhG3dVFzBInIBlGdamIUVRHfwXAyDIFBcLUyRytn/xQpieMm0dgjsYj00MKU483i+jyBZKDjiPgRmi8fvw8gs0zPzk8iPOIaDhKAFwTmzqkxI8sxJyUp4fg98075rPjp0yP/lZcj/8dfZm4l0eN69FnEICE+4jREaFYNdJ6WdE/Jzrt0ucfIZXzRx9FceTepU0VIC8IeeFoUSVVl1LNRGal3ZBOEoxqW1un7ezgpBGtKltbe4f19veJqFlpa7GutlarlFg7XsJUpkry5K0aDVErNatbiM9iGOHk5Iy9nJ7xUklrs/3Zr/+NDfT1KPXK63nt42dPpWfyi59/qIhraWFOLYt9A/02MIgQYbuyTBjMF6+Yk+XTkdVebqZSwmB/r6JxdE2khryzragE47e8vKhUOtkeHA+dKdzNA6TcN7cFioaGhsXC5Zq4P9T9MRYYeRzZeXF4VqWRAvAJ4Kq21t09gTSMItcEbwSjzGfx9+m5eZ0nZFUyV+qYqVa1Dvd3d+ztG9eTRLun6QE8Ps7BjZ3vI09XF2tfZYUQ6PNnEZmevLwVa1GfobVMiaNZE+VLZVOmCSfB3DRvt0dXy4mGvNd5CU2a+bSytqKoG8BJ273L+SfxMHElKFGwhp3fwHsh+zJqIyI3PjNAT2j6RKYn7FTstqZmynH1js08MmYtxM95JB0Bl0B+KnHlnJ4IdMIGxb5xZ+e6ZmG3XK7SbH1jSwKEOGJmypEBhPvC5w8ODmvdRcs6AJwv1hn7krVAZgxOV3R7cf2sQbqZKhXaxjsEetrb6L7qESBcXlpSu3Zvf78PKp2cVOYT8M9zRwaC9V/d21Wm9OJFgomL0urRFO/OTpubm1F3DCRkMlCAKbov+T6ALeCDDCplXsYPcI7co+A7vnz5TKVIqgY4VcppSCv84hcfFiVZZeySUKVsjltFDRxmxAsZnpa2do06WFxCpHBH9+jM2VPW392t+WLM7GptofZQ08w+XoN6MJk2J7nupLXvGU4CuCBk81mUtdCqWlpZsROjo64OTLceDj/bO2gA+bpIAntRnjPnc/G3HBTk/iGC01jDPAeeTXzFWjoK0uugPf8sujaLDKOiG7fHMdYm9kTxGm0KzxDxal9LnrGLZ8VzglfG37CZAF1sIZlk5AWYwUcwwN6IcTZ8bJ75aQyW3CWGNlWqZqS9xZqn+xBbAcWB97JP+vsGREhWw9Ae1AnfiyL0MzQYkJYAn5od0oQEABBgCt0qyQ/s7ckmyQY1gh4B3ZSd4YNRkCR9eO7sWaWsc0MQ0ZEIYKnr54hhTL79iFHA+RYiYenCk0E5kh1JaU2MUfB3AvTws3QYQmo7AQx9bur68vv7ZvlLfSQNHWRhmHwtNBBaMsPF8XEC3LwoHRH91OXN/cX1rFXSGhG6dqDiZ+TkSX2XQI/ek/1dWbqk25Av/FjAscAiIo/7zvlA8op7xt+Pu658QRbXLNBT51GkN3pGLV0XCy5Pl2p+UM11HmDsw7fCiOOEu3oGbWsLw75hhzXX2GiutKRJ4h3Wx0Tn1nISyk0icsxKYWTEPovWlVj3D02dWbRHLyy7auq1y5fsxzeuW09nu3QxAAgQQm99c9umZqbt+vVrtrqyJI2dna1N64NE3NIiLQecJ8TO6dlZ6+nrl1HnutQFRhdVd6e0SuArDQwOSHOIyEMliK1NiXUSHXMe/EykDReCckZPT5dtbW5bT2+3nD9EUkAP74VMiS5K8Em473AE9IxYW80tLtTV5HVpUvlqgz1A1XpN2hWt7ZTE+sRr4DrI0mCoJidfato0Ts9bb3edkJiIiKWmRGQMlbJcaj4NJ4wyUvzLcy5AT0OZ1fcQKsJmiwuLUlQlwwPodUPvs5NiPXGNPrjU09aIMRLhq2OGwaAtrRKrDNvDPuZ+Bg+JLg0psaPSGuNbEvdA6fFEIo0sTw56WMcQhLmfsTcD1Dmh0vckAQPnzn4ujtFgyHECnId3ZPkoHLdvdQmAVHxzJVndi9QyDy9hdV3ZCQAYoMd5ECU5Ysp/OFzADS29O8peehYIp8P900BZyOwnRnXNc/Nz+gzOHS4bQmxjo6MC0+fPn7XNtVU5LsDJ4tKiIVwK2GHdDAwM2v3vv5dlOnf+nEZOUK7F0atTt+SZOK6XzigAGWuZTA2f2dndIUHK4KdwDrdv3dYwaMrA3BeNiqlWta5nZqYEBCNbSlmY+3j69ISOU5dVqM9O9IwCwy9N88HQH4KTxKid+YVFF0c8qNqF82dtdHhIjQAQmVskz+BWVxnMg0M5Ub7Cp3C/eTY4xmieEGAloK+ZRDjZ11x3fzdDYduUfXTNOoBtjO3xgE2jmmTaff5W2NWwlxyb/cQ1xxridwQzEgpMAWes4WIvpIAhgvIAUvHz8aDHB3EGmC+SDkFNiSpJSl4E6AkJBPz5yxcvtOZYJ4BzwPDW1qZ1ScKjW+et7GjmZutB+lFaRtJ5ThIQqQRlLoJKRgd1fuQYyKBK8wkQLpXzdnX3irYnzhiyIqu2tb1pnYi/2oF1dcK39IGwAKMqk+mlTE3J2p8NAphkHin9lh599L/6liddV07KvcnxRwsmb+Lhq46p2nfdQUTED+qNVvM6Zah+N3LkqhvjFPAiyq0DhTpwiAfVmOlROYnUHP0k8rli0hZtdhpcJ0VX/1sd+2Cg/LiNQCA/v0DRx/3Loo1sE4YcZxTp22PfB3CJ8paQTAI+0bKrdF7aIAn4eKnQBy82gpN8Q+QReSw2cUU6aVf3ODPPzOVIv744A+S5gyLP2HgveK14CY3ibunzSR3ihHf3yNKUbVdTl0vW0tpu62tb4vTQLg65mc4UCM9dPR3W0dJqw33d1t5CxIDOg5efmB5N2Y/sDulJgA9Gb3uHzpldzeOCZDzc36dW1Wp1V4YPLhGCgw8ePlbE10XLetmUDerv77WNzS0NdmRUA9kjQA+fCYiJMi2ghzk7c/OzNtg/oNZKhDDpeEGanhIeU9Ah90+9eqWNiZYJs8MwipTDyNbQAkybd3Ql8DvKgBgVjuXZCqYkV9W2T9QUyuDiMwibl/UZRDMAuoXXCzZIer7ZeSyoyxLZ+GgCNn+HNjrGgc/zdK+XbbwCVJ9gfiQKS6An59AFmA7w7Gl6byENHhDZO0pctA/TMcG8JdaAZ0BSel/Wv8lWllfsX3/3Oztz+oxItOIcdfB8vE0Yg8W64P6rHE6GKOuSjKGIEJljHbP+1Y6axBXDhkT9PpyCBxepzJBAO8cLJ+Q0gCY5UL4AsfFeb831gYuhQ7O1TenWAWqkT7U/gk+QAmmehdM2Kcs4T4dMD119SPZTZmJPtHV0aHo6xx8aHZGDBuxQkuFzKSXJIZBpODRp03DvAL/MBGP/YVeYYg7pGA2r0eFhiQ7CpaKjKcotz56/0HpaX9+SWOjSyrJ9jPL+hQuy8ZSYV8mIVCrK6gBMua9kjrgnrCvAu7hD7W0iKfsA25LKX/Pzr20oZax4NlLPBYTvbKs1nffxnDXaCN0d2ujbULOH21HPmDhHI7Ujsx4oubBfqge2vrmptc/333//wKamJ+3HN2/ahfPnxA8D9EDOjjKTA8o2lavo8Gm0qR5koRNGmdWzhyo9rq2rXCjVbewTzzCBHo0XobwrEnCsdQAW6+RNGkIAFT4/hArDd+peQGZWC7ZnNSNY1d5NGnWREY73FZnFFKjy9wBdmjyejXEJv+Hv8QBTbfZJRNF1qJzT446DYGZBz9z5jMyE84CDYKbSXlEzBt1S0aij8p17Mwd9yV4IBCrv1iThXLSeWHeyb4wR2nb7TbmV62XtE9ABomkWSUkp2VV8BBli1j++Shl2BvCSrWtvV2kWW6RWdzpBqSSkZqggSZeeffq/eXkr1dq8XufRCRuTmw/xi2hYl1QDrTb5fCHIeklJkQguMhJK7WmehtcyYzJ49PZzW4q6ouqidVTsBs1f4U6dOqJr+ShdRZalpVmaIF4Qkgpaypx4zc9/5zVSpfJFiEtaBcq6HD1eDlaOOIPsDxG98XeVeGQES2ozpbUUB6ObmCWK9FkS8Ts6T0X3O0BPqlvHQvGFE+U8L19wQ4pzTvdBNWU2Cux33S4HmAz9JFWttGPRyRuljMautbjAei05HehP4b76GA9NRIa4fCAF1rWNdRlCyYnDhWip2NTkrEjMRAsOjGinhhvQYq0tbTYyNGIjQ13WUqauXBWpbX+vZKsb27aysma9g31yWD6FnInhdI3teXatVrbVFbq7uq25hfkx2yLHPn08pam/ly+ds7Y2lKC7lPKupQnij58+s4dPntjU7JzGYGCYiQI0Q652aJ1t7TJw2vt02LQ0y0gT+bDZaG2HPxHZoHffviHQRmvn4uKCt4g3k6UJJWPP7KnUUyrL0bM2DpCHKICJd+1Ii+IAYjzk5VZFPVJ7PaiJx0PUOTp2QsAL58saUHlV3Q+0Re9bk7gBxZYojJzWUa6SHItVJUzXGAmjBYCUI1INP+YhsbNIP3tvqhSQDk2ODPAG4JN0BYBbazyym0xNXrXvH35v58+e86ybQDlr2Muw3G+uN4w9mR2vttfX7Aak0u7uBKg8le5gsZ6dPGrc68tY+ilJoVwRoTp0vKyhMiRcmx3/j84nl9j30RDsQe6vAxgmfa/p3ADDBQeSbEalTdIJZElcc4gurRYNacUIS22ZcSnb27a6ti5Q/wJ14S0I3S8kCUAJVhOkUwcj+3x8YkImDn4Q3ChKwIAFyqVEyRwPPZbrb78tkEMZJkaoAGDeun5NdnpjfU2lMuwXmU7KUHB6/p9//mdtewaUArJRuiXTyH0dHhoUuBseGtDvGIy5tLDgLcdNLXZidES6V0TaADPWzcmxk/b8ObpaALExddBw3E7mkqnl2Mc5REYxCNHxvCXDkI7FigOoSAG66urYi4w0WF3TficzRkmOLOe1q1fVLEAXG9PRDxgy2UL21tukue8BVOVnktaMYADdfGrv9jX36PFj2blTp04rM1WDU5K6qTR+JVUVsH/83gEHIGjfDg/IdqbSTyJjYx/wR0EPUCB54MKMIuYCDJMtyLP3AfA9G+RrOM+2e1CLf4u5cy7FIC+YKA0q+yA+mDKPPBfstdauKFT+evYwtkQBccpwUmLW2JDEOZNEAaCQ0lKSnKBhhaxYKp6LB0aXLsettCHlUrON9U2BHbJ1kqloragrFkBJ0AaQAazg29mDgCDGp5w4MSa7wNR1zo/7BbDp0jijTd3v4Fu6xpBTPKARNLdQmdqXT6FTNgBkafr239Q5PaleGUELSp4ssmX1xSOa1ib+BYDDyYegYiJ0CM3tRdoe9OUqpnX5dgGiWGSJh6NyUWsaO5+rOSdbFe2P8ZBV15NwIhGwG8ujgCVQ5lEWvH7bkFVqfG9jFsRxRHAgINaFmq2nDJ2f4PLmIXFdQIgjJTLXPsr/5sAqsiqNF6GeruRw/fiB/KNGHOdVEE+zc8W4kHqM7Fh+HT8I6BpKevG6OLM43nFIiL/tHRyKa3P37j2bmZuzU6fOKJoslVvs0aPH1tPTp3S3CJebW84VkJbMro2Pn7GTY73W3ARvZtdoUd3fRQRw0Z68eGFv3bhqPf3tArsIHHa09trudtWa29vt2bNJ+/abO3b1rfN2/uJp3Wfa4189n7flpVWbOIWWDiJoZl1tFStb2Vrb2iV0OLOwYP/y+9/b6ImTAhE4q9bmVld3Xl0VEEIif3tvx//W6hN7UUQGqDDNmdLU86dP7fTEKRldHJNInB1tGpFRbqrrwDhXCkPkgEcGkjSs5l6R2cKguTr1YdVbRl1Ui0wI07XdYELSZmxG9YDMkWeIfDOnUlAI8qWHFc8usqaxF4p/xdNTDcANZSImRjeOhOiKvVkXOXNwURNYIoKGL8FzRqQR0CZ9IqcNKGLnntEJQ3TI3hWYSJ8rx6G9lqs0p0Jw2rdklzC+Tpytl8Ud3KdQJ2Vx8r2cXy/2K4w/0SQGEuMb8g50Hblark/E1j6PVnJ1/3grM0aZ45IN4bxV7kilNp4/11at0tVZVZSJce7tJhOI2nLNEA99vbhsG1s7ymJ+/Nlntri2YpcuXbXllWVxs9wRdAgscN38zDnD5+HYc3SBra4KQBOUctwb79zUsXHCgPw2jSnZ1z0DDPAMUEPn/LlHkPU/+PBDm5llL/zORkfH7OrVq9qbHMs7GLtUwjp9atw5nRq/sG67AI7DZlEfcF5wc2KS+djoCfGzkEzwv0PK7/ZRB2mcCDYNsj0cOtYztgHHnmeyw/bJljHmZX5epaiepAkU42o+//zzNMzysjSv6NpCIFNANRFc+azomIr1gsghn5uXdSOopTOO48KXIuCiwhHrNc+E57bRY1zAOp1fzueJqeZ+TJ+tFsBne2tXyQS+dIwgch+jvBwEf84pgA/H5n4xfDVjkHmndOrmgnjO99EZ5baCrqYDBaVcf3SF8hqeE+cdbfkitne0K8nh10O84xQRMtXYLnAC5wQ45Vhwu7D78BJ76CjcWlcgBoDubO+QvdIssooT9/kMZf86fAYbawM7yLqmu5VBtXDWvOmHzNO6+JCSCTAyoWM+uBlV/j0PaABKZKY8SwSNwIWV9QxnvnFFZn2pl96Z4ESlLAq6U2bmZoXeyGhIqrq1okjNyVqphJLKNEcXQcqPBLEvc65hmKjN5o45d6zqz6+hrEkXUH22l9KNlaNdT2Hc8sgwN46RIgwUnR8nX8THEc90rtIb8Rp9HIPvMUoslIhQG4GPwF4qLWhDp1RolNxozXsTXHhpCvSvDFdqt4tMmkcUvgijfBXXwPmggxP36zgwl197I8Bp/Lnx3N4ARM6Ht5dTU/af/tP/LcVN6u5X33pbrdu0nHf39Gp+G5OHyVOTrfBEQNnGTpyy0WFmFu1apVzT5jg8YCjhHm0VVm5FKI9yQtkO9s1aSh22vrZtzZ1tdvfuQ+ntnDk3Zu/+6LrqwMsra7b8etOWFlds4tQJqxl6GIfWgfM+KGna9trWlj1/+dKePH+hydQQOSkTbW94u/+BxgpURAhtailriCebkUwG0ay6vWoH6nQhumdTQfx77733NGeGGvTb169aqzI9kHI9W+LZPP8vByFEv2wNj0yqdlD1FLuDXBc/AxDgzGhVxknA0eG1vC8HuLmTz/dVI8eleJ0E1MKQvQl6ivJW2rthaOPzyIKRtSTjAKEZgwSRe3xs3EXN6GBi4ngz/BAfX0EJQIbbU7ypRTYrh2UgPu4V/zp/zstbAdDyQCDWZjjOuEZegy3B+UYJA3E79hDXx7MG3NGFFgEMr5XdKZ6Dd7Rx3jFlnoiTbFvuhGSvZGBZviXxcl6/XrT2Vo7Bf60qzcwyrX5v327fu2tkHofHxtUwsr27rdIMnyn+ThLqDFXZCLQ4F2V7dnzQIuBhYuK0QAbnDbcFYD4zPWWXLl20vZ0tgXSAPNIStJ8/evhQgHXi1Dm7/c031t3bV8zPwnFxfNrAAT2Ut8jtcW6sZPg5D55Oqrx14cJ5e/LksQIFzolslIT3kro/585nkYFiGCjXwPWxlhmTgdNCOTxsfV56DLtKlmZ2blaAkfl2gAeeJYCOTA+t93QYX7xwXoBHWj3im7j95JiAOA1LzbiT+Dqefyhyk92Bh4etp3Tj2j31xpF8f+V7yn0CQQ5FnHqw7IF/7GMPLNBP4rjYlNB3A/RoRmPGnQx7H/s4X9d5MEOXrP/s9iZ8hgN4D7xqJfdd8gtqvPCxNRJn1KwqgijXmytkaFJmlOAMwVQ+z7ujSvby5WQxboX3kVED5LJeIbyTOWVdkNlc31yzkaFRZdPwbGg/nT5zWmsR4H316mV7zfiWvn4Fcp1dHfqX89re5pkxiNpJ1pwDYBfQFBxMV8snEeNJEelqpRb41jTIVbMA09cR0AOV1vUHHPRwU6S8++ypDki0zlsrpN3LoUqcOr4aOMNvONOUGm4EJaDNMKSNEZqrzbrKJxshDAAPrtJW5w3wvhwQRMowHEwYxtzRvAk0GjudspJPpAqzxRzCUURbGMqirpkjimS8Pd2YUv1JANBf5oqWbwCJpCVEFBnnHq/JnU7OwchBD4smxg7kgC6/9/9/gE8OZBudqjaklcSlWV1dtyfPnsswTU5PWWulXfo6lEkpeyF9wORmjK/S3R091tXRZz3dzdbVQVmp2aq7RC1tZrWyFJZfTj637Z01u/bWFets77bDfbp62m2zum1z8yuafbWxtWJDw/2aycXxnj+ZVvRRKh1Y/wCS5Xs2AIAxRBP3bWF5yX73+49scXnF1ja3ReKUTMBBzYYGBm10aNBu37rl2jHwo1qbBWzXVuEjoanTqmicbAY8hJ4uWmRbNU0aIihK05BIy0R8ZGLKZEtSeSSBhzCYSjXvu9YTQF7P96AubOZtoRhLn2yMo9BYgBYXcmPPeiRcWPIj66kxKo09Fr8vHEBGZuaJQpzV3BsBl3pXRr5vdA0CcS72B8+FfTo1NaOonKwY65D7xTq+eOmCOgvrnS1Rvsq6T9IB4jwD2AfogUQZX/neiH0RIKl+f93Y5REyDhNSKxwB7BoOT1PGJ2nnXheojPER3J/oEIqxAThPPh87A+8GRxHkZzk1lbrJgtUEAChDke3BiSInAAUH6QXENJ++eGlf3f7GDkqmY0IGX1la9Llqilg94xfZZY4Z4oCcFxk21hzHB1ThRK5duyptGRw/ZVjmvb189lzZQfR2sOM4pPv37ooQ/OOf/EyZmj9+9rk+G0VnsjbsUdY55dp333lb17m9ua6yEaTn51MMkcTWlHQfuG+sGYjtm1tOrOYLuw1vTqU1xl+kFnacV5QXBTzRm0r0AZ6n+CUqA5GVQMX70JZXV1zlmuG9pZLuGYCP709NnLRTExPumw7TvLAsMOQ8ctBDwOndSU7W5osgn0ncSEZArneKgFM+YgacqBupSaARBGk/Kmatq+77Os0Hazu3dBPQI9qIZ3rysU2Nmdk8sIl1H/sAvl9uowP0BNhzVkqIFCZOD7IAza26pxHoRwYQbgyBFj9HthGOgWZXbaL0viDQSRYM0Pno0SPv7GtxTSqCwh+9e9MGBvts4fWSra4tW1url80IhLCrMbuOQMjBn+spcZ7iDFUqWjcEDz76Bg5VXUyR+xHdWOrgTONM8MsiV6fmAIbNqnSeOK5KWlDeKqwI/AWRVj0ShXzHorj//UNtPEQKlSYCOYqEua9yVzOoPmV6ApXmAKYxEj3icAv+Sj2dHWClMXsSaUHfDEd5Mrlh5mHFoskXQ3xens3J/66usCydH2CqQIhZtMvf+Jwobx0XSTtlOTQ/6jLgdcfhWbXIHjXgJZU0cjAXhp3XcTzua+NxOR+E7fJrzMFf47X8EPjJQVbu6OL3jUANUhwzsmCvzc6/FhFwg1lES8v20e//IO4J6weHzZfGKDS32/gJEH+ndVSIImHoV62pVrHtnX17+OSRCHOdnV6jB2D0dg4qlbtTQ/ukIoXm1bUla21rdg0ga7bVtR2bnp61Q5SYmxmiV7b21hbn6hyaffrF5yrDMaC0raPbBocGPQWciMbMt7py5bK9np+z6blZCeIBhjyKdRE2Mg7wAxgvEXujp9OjTjq6zp09ZSNDRCNO+ofL48gktEecEFgHPT7fSs+25kZVtf4EmFgnmmg+P6+W31BYpqTnHUhHR5v80PPLXxfrO1/n8b5Ip7sI6NF16CY9/ZciTE91e3cj16rAqRBFO7SpqUkFB2QiRAhFzyRlTY9bgzloibWOcSQlHo4mj4TD7jSCnkjtwx0i/R57Ri3+acYgWUGuN4ICzpHOLI7njQueAcRQ8x7sC9fCf4wo4HeADpW8pEzMXmhWFyMkdTIOTKWHt8CIFPgoEMAZsTI5M2OfffmV9KXg85ycOGlMQgcQAMA4Ls8AB5MLRkbJm79x/Lt37yrTw+gRHAjdW92dXQIbS8uLtsUIiHLZVhYX9VmUBx48+F5gHVVywMPtO3dlz/g7kbQHnF6iu3L5kreDt7cqW0uWc35pTftmfX1VgEfE094+cd6I+gE+QWQGFA0PDTlgSm3mPDPub37/xBlJGQbsPN/LzyRAgnwE2UQyP4C9yN7wzCZOjquhQMKYZE7VTl0fEMp73EakUnMqVUaHItxEzo17Ho6zKIlknX+xR/I16r/z5hMpDCeeadjhesBZb2N3TTLPXMYebty3sTfj9znQr/u4ekWlIPGnjFGUcwWEsHFpqCn3tS4G6BQKAIuCL41yaPNybsrMPXr0RON2aO5gFhmlSgIG1gdEe8r77A/2ipTm29rtu/v37MzZcz6Utifpax245o/vQx+sy3V4c4fLEzjnp7kQhPU9RdbH92HgCc4/1koEBeGXBUqhDqRxHADhomKCInPhCKWRQITiRo5FwvdcMOkqBN+IHHi+oO+Ul1aEp0GihZhYWgDpg4+CjCNc34LI6EYrmdPgJaf3h+gXKS83Atw0MHWkEb2JIidKa5FkKF0pvUzgKAy3THe6A0rfJQKr/9rb/rTwEgchGPEsII6xSjvjwEDR2psDhOK+pu6yMNbBZ4jNF06lccHD/4j0ZA4muQd1uYC6+ifvd9Dj5Ey/xpT2TN152eW+kWHy89P/NuAvvw/+67pgXNwjjKBEopjJtber8QSSi9/bF/j4/Ud/sM3tLbU8slZYR4ipzc8v2cjwSZs4OWLtrTVrKR1oSGVzudV2tvdF7OSYK6tL9uTxQykVXzh7wQ4hJJfNKu1diphR5YSESL3/8KBkm9tV1ZsXaTvfoU11zwZpZa20KroH9JCRGjs5obo2hFTupyaxHx7KQZCRgpTM8fuHBn1wjgXzkgAAIABJREFU4/aO9ZExamqy9bUV6+l2dWAiNrgWA3QvMWh0dtouXzxvPd10J0VK2TM9AXp4riHIBv+B+y6BQhEsXftDILyZjKY3A4TyrQuIeSMBqecwYK4IezRDGSR4dZs0PFVfdx7JRlrcjbNnn7hOdwipG6MoT6e0UhGVl7yef+B7LE32cql5dX01qauIdldGHKifSW29vjbjY8PByBiKk+D1eM6PayQ7Q6Yozjeib+cghgaPz0ByA+pjI9AWQRARR87vQgQQG8Y+Xl/bEFfKgQUDXCGXunyBOloPD0WgxsiTgcG5kxkiYgW8A1CIeAEQRO4SUROvx58NGmaoEff29tnIyAl1DELKZUbe1PS0ff7lV9ba0S4y6MjwsABhlPaJZiHZ41xcJ2pZn+PEb7rdiPIPVUaGdwGYwQawVsl6cM04csQNJbVRbrLNdUqQQwIhEJPv3L1n73/wgW3v7tknn3yiawEs8fXy5Qutg5s3bqgbsqujXasY/Z7XS67Wu7e3I3DDPWT9MFaEhgpKXJyLtK5obqCkku5JlOtw/KxzQAvnF2XFeOZhx7iXyysrsiM8XwQe0fnhi/IYGSoAD5kEHBzk1RjiKQJyqSSn6cTaul6Zg8dDrV9sUmQ3OO5xQW9hV38gyPC8d71MFWCoWM8ps8/PXDtg2W1BXeQv9yF5xjNAfpxbOPo8kNL1ZCKcBKNB6QgdOBHzU5MR9pg9ARfGAQR72QnnGvK6syOhWY7p8w9pZagJ5AAqWSdk1Zw7YwoKyWyS2ed75hVC6Pe5fr4nZSPY20nZOTJo3hjlzQOsb/aAcyQ71DghIKOyXBLcTQ4r7lH4UZ43/kB2M42oYC5dAXryTI/GJdANxAWQxSAl29ZmL1+8UvoSgzU8ghiVC8rpJkkfQ2HbG040zGye6ZHqZOZUST81Zg0i+xLvC0QbBMKIPgtQ0UDEbUTHjZmj46LgABWNoKW+6JxoypeyYIlvxH3JU9tx7vEvxyJ71viVX3OcX+Nid7FAT+kFonUA5gS9iFrz92Nk0DKJjZEviOM2VuO9D2CWn29jFiE/T7lxZQjl3TSJG+0hyG6An9n5Ofvsiy8lv8/ihSjJeWO4l5Y3bGDwhA3191tnO23Yh7a7vWltLRVNV2cYLcfe3FzX1HS6P9ZX1uzEyKgdNqHI2epDFdJxaf+tVmvW2tYh50WdHzHBtdUlG+jrssPqnpj/LyZf2edffKlMD+rJROw4LtrQWWPwH5RaRTV5cLBQ8uV3g/39Xhev+RrgvawBSJPMAaN0IGJeS5N1dyIsmAYYukRgQdatrw9KydShccaeIREroOa8Hmm2SL3U73qdy+V8ngA9npnx4aSNX41rMn/Gzq/0mXs5wI7W8TwCbVwrkVUBoPH93q4DxyayIxInbFarMf9xryjNYQQpvVgicTso9/90X7mmg2pSmEWV3Nc6axcnQY0+zj/PFIXj4Dxy3h7PDKDQ2d0lx0ogEXuY13JeKsUlNVf+jbEJZAWwYdwLzUJr9VS8HHg2toOMDE6fSJfPxLnyHkoyAFT4Qy+fv5BzpnVaU9K3d7z1enXV7ty7by1tFYEGSlN0xeC8Q/yQc+R7HDuZJb78fCEme+YRNWU6pwTEVlYFEHh2nBPnphEfB/uKuAGfPHba2hEu1ADV1hY7ffasff75F3L+PCfsGsdgMGitWrWx8RN2/ixz3NAQ2rblFVqKGTS6q+wSn0P7MOUrddWVSyK18lxxZtzn7Y0NOcqwaQEguYZYa1wjn0sgwe/k6ChtrazY4vKSOrbI9sSz4rX8h2QDWQYEOdU1C5gIgVap1W8rgxf2jL2uFukt707mufGZIVQa+yb3M7mtVfYkgYrI+kTHlHdBH6+wHO/jeKEG78HG0ZJY7K98bcd9y30YWjbx3ghs+Fl6YBaKy3XhYfZj8OqwkcErRVR2YQHl6m47OKyJn0lL+/bOtkp9CwuL1t3TbRfOnLH+Xjr2sDku/KeMdhPq1d2e6bKauuiwbXAVsWE+kLWu4lz3y8494ktAteSzFFlnrA8Nu018uijZRdbT31P3y/XPcd0jSsl0yUrMOPlhlbfi4CJ97dML78h3aWlF6UBIirTnoutAe2EouvqNTloUyfB5RiR0Z9yIeWeGTs//SUx2PdQ06ThQbKOz5ed4oJFydzTon3Wc084/I64tFlrjexoXW+7Q49jxr0fm9S/AHgYhFm7je3UspZtc/ttRqkexeVmqEfTE5xxUfVPFOQdS5WcMydEMmt9jzV1ieJ9aJI/G9rw+9DHyjRyfnwO1+F2+uRo/z3+uWUklKeloepmzVLYqwmCHTba0uiqA8fXtW1pLN2/+SPL4jG2gDNU3MG59Pb3W04my5q6GVkJEfPfmTQmEeVpzR8ThhblZm3zxTPO2+vp7lElA3n97j9lWa6mVdUPztNAqIvIlO7C0+Np2txFWO1A7Mg75+ctX9vzFC/EgcE7cGyL1s2fO2osXT51sLDBStn4pDZdVtyati/NE6p73sCEx9mR7zp87r2sjS2IHe3bm1JhADwBGrerNLuEfXSrsI+/0gfvj2kzK2iC7kqZBE4l5Z4YToespbddm8f3nThCHnhvOWFd5dBpruTAA0oZKBMwUuLDOwugEkfnovol9wDN2lWXOM4Y30rUnvlq5WRwJ+FKU6Xy2GeJ0XTY6PFCks+FGqV1VkaZfj7cHu4S5Mj5NZd3nSgdZrqMcvrhm7EJO+ud7HBtlENSIycjqXsYAZPZkrSYgQQkKrgh/Y3ozezqU1skgSiE6gTlAFDiNe4NRxxkDlMJZemdYSdHu1uaOzomsBGAA0IOzm56ZU+s7WlG7e/vW2dOtJ4x91YR56Sy5rUCAcGJiouBXYEsQApWCbcpEse+HWJf9fdJUYa5cjIMBCG1sbInzgu6MBA8RYezs0HoGhHz11Vd29a1rmrM1NTNrExOn9FlkdDj3g+qeXb182U6fmtA1cw2lUrNnuCqeoeS+iDxbRUsFPh8NCesFuRppg11UtZP4Iy3IZOEAgw5Aq/rcx48faZ+ePXdWJWRkHMgakWVjSDB7iEHE3BuAUfGsmpwz0tPdKeAjzl2SRCCzxviQAD1kAuD98UXLM/cEBwunysugTtjWfsmI9WpaAJyzr2XP66R6z/K4ppP/fxLiVTnNUwD8PTSdABN0GHmHJqVsl2bJbW+eAOAehd3P93lkOvVv8onsOe3hcouqMkyp99EbBCN0okLU9hIS+xT1ZbhMABsFKkbXa7skQADTNDIhPwCpfZ8SoFGSoru0SRzfSqU5BSiuFUSXnhozqowoYn2EvEx9ukL9OtNWT9lv2bjEQVKmJ2k6hd+MwKbRhzYG53So1ayZCYwKyo8FPU0JxLD4eBB0GRCdszljuN3EyQlFwDDUvebnBsmHZxT1kYRyPQKMx613ZYrMGX44goobfx+GPjg90dmSv67x+zCMAaZyoJEDpfg+jnHcZ8bCy7Mn8b7/fMs6CyCjTaWBj3n0nYOe/NzI0OWINs/a5ClRR/WeIiWyohup0dHF5wajP3dixwGbAghnUgJ8ZvznUTnOnOtjiJw7q1qprAnazO1iLhNKm1988aVGPvT09qrEpehwf9eWV3esrWPQBgeGrLO9zeZmpuzjP/yrjZ88Yf/23/07gZ719W0Jt22trwtI0MLV1VWx8eFhJcLIJkFofvlqyp6/nJKA2W9+8ytlYDCWS4vLIiDv7a3YYW1bJGpFsIc1+/TTz+z1/IJKF13M62lp1QwfSjFIzxPB0NXF+Aw4C07SnfJ5PF1diuLV7ZMEvCiPAIJoC24tl+zMhHcwxTBCF7erCghgjKVnA2lYmhLO3WAPQdoLnY+YCxTKxpHiVXlLJq7ensoNibWQr9k8I5KvoXjGEjQUAPNoKAcOwW34U8FF4/phDbjVb9K4BfG9mhzwEUnijEZHhkVwVndXNUWK4m94CdujRZZVuApvFW/vQhrDzzUAWez1uHbOx4mNDnompyZtYGhU41HiOfr+cBAJiZfXkRFBd4toNAQfcVCR+ue1ZE7Y8wAgvsepx/woCLV8Dn+jfETwyNolQ/Ptt9/q+bI+KEmh0wMIxPmqXFWrWXdXtwZ68nrafUOriEGhy4vL1trWqs5ZSLycP8dAkHB3G/mHNRsa6Hd+SEurPXryxOYWGE3RrrIvoAelZfYZ1wEoYA1vbqwL9AAMua6JU6dUbqO9HhFJXoftp+R3+dJF25RER08xBJf7BOhhb2iEBhmoPdcoAvTxe8a28AXAgkgdsgPcO74ALrwP4MHrAU84V+xFPdDzoaYb21sCR9wDzWLr7tb7fTq42T5Zp/Y266IkohZwt+iAqSAyS+SRrscmnyTOezkXNVd0dyko53caAZPsXJSSuL/8LrLs/Bw2UXuO+x+t0Vmm57iAElVhHxnkPNmoP+fBZaOvirJg7q88cI+yrlcCuGz2naatJ5vCeuSaGOHBF+aH7kNU6rk/ZKnnXy+o7Mq94otxJefPny84pK4id6h7zJgT6QdJt8vHh7jmsAr0Png16R4lJJeN0X7T08a9dDADH6eq/RQaRfk153YuEhf5J/JabHwNzrDinPrYnXqmR1lun8mj6OzgUHODGHZHNIJkOOUtogWQI6JFOjlpElDOkBt1Rd9i5lbqKkmZHZdoTL3yRRr+KCel8QLyTEweff4pI5wvmjDkrht0NPORg40/BXrkzDWXsZ49EZiD/7G1pXRgsWL96RY8Bf2UUL5/TtEvc+T7eGBiS4Q+EFgi1Wej1JcbeN6To12VJI8pb+WLITZx/Vzqf23M5OTAiL9F1ikApNdmWewH6RqTyjbAh412WFIn1x8+/qNKGxioDz74QC2nPMu9w7Itre5Yf++QBss9e/LYPvnkI7v+zlX75b/5pVUPGDq3aUsLq/bk0SMbGxm0d9++ZO2Qlstmu9U926vW7Pat+/b4yUurNTUpQrz5o3fEazqsHtrU5JzS/V2dZBUZbjhk04hkLS3bN998q5ERnA+RNBEi3VacG6AHUTLm/WBked4YHAwDwxdx2hF1MS0dg4kT4u/37t21jkqL/ejmDUXtqmfvH1hHV5ctzM/r31Y0MjAWgEOE4MolZZr2yZygKETdXSMaYtilN8Ky97ThlRHxIX4iIMqgOd9FA/xS2BdcNDl52eSkUF5w4I4KAPLM/f2H6dxdiK2+PtP3WdJT2UxlnerDbV3DB/DRqowEP+NIUNSen1/Q+hgaHFDHB2U9OouwKYAejKaAjTrWPGImW0aGrjl1uAXoye1FdHvGntEa29sT6OnsYchlp2QI0P/AvkVH6Hfffa/jAcilStsKeb5DGUCib0BxdJHimMkM8R/Hu3//vgAD64fPAwhxbmfPnrNTp8/oufCejz76SM4e0IXysgTz9OwPCgI7OjmAFyf3olTs42ToVF1ZWrW9gz0bGhiSo4JPRos7ZSnW1tLSgrW3NFsFLkUVodAtu/fdA5tfWFB2YwUR1Z4eGxLRl26XslTtWU9RpgX8Xbp82R4+fiLHyPqD24as/+z0jL19/Zrtbu/Y+PiYiPyAbOdH+fgOnoWAi0akMDnetdwIBojWuT9yYpRAm0pSplbnG/ZTXYz7AnsAGvhG3Hfn2rV6u0vJVBLUkN8tBzFcEyBROnKVVjURwDHpbG9PorZeYor2fu6Pl1poACA76WUU9hYZOz6H9U95R1ki6fg4n8RFbn3hB/dR+zF3qAms5za37mfq/offuW4QonnOY0FB2F+bLrYBFwSYz8m7R4JkGXXPEmtosAAfHauMaNiXqCU+DCmRO3fvauYZX4yaIFNJRQcOF/aKe449O336jOwcgSDgWE1EB1WrtDT7SAdP63i+Iw3ZZf/6eQE5XBjYvzwQauQWxl/Dt3kQ5jYAMMZxPDt7tFmDoKCePMhuVtL98owRiRbAWAZ66jo9NU1UpUzhct9VMb1xVHOvF+y7775TJITUNxsZiXJ9KIqHUud0tJkQTzKUqQSV1FfheXj7bb3W6WTGdEsaSJhxE8JBH5dyb1gXR36sL1AHKGEMGxdkfH4AiEZ07X937kj+5boFrmLpG+FN7o4/6hRuZIDGP8fLA/lDj0hcEVvJo9U6cHPgob9JKbcOeuLYGBV4D/m1x6b7zwHFPGJvvK+5c4kFGeeCBoJLGKRUsIbGNSlNijrzrdvfaE4VGR64ApSHGPrZ3NppS+s71tnRb+OjE7a2smR//Ph39sEvf2YnT520tfVtm55dtGdPJ9XKPjTQbZcunLSB3k7raClZpaOicRKvXs7bdw+eS5uHrqubP3lbA03XVzbt+++e2N4edXrOcc8mTk/YZ599JieKOui5s+cFVAD1RKx0z6ytrRiCZzzX0dETcpBEghh4Nj4E0Vtff1XUmmnpZTYNGSBF6Rj8/T2Nv4BDARjBgDx44K2d3Es62dhTOJ9r166ovTcnG0c0eaRlPZV1HFwkyfnUGsszUVtnxgvgOBGFHrfG8nWRZ4MiG5in0v/U2jn6t1SbVwkAAHmYZo/FOm9S99L86yXr6+2xwQHKMS22t7+tCJkM1mENdW6f50emx0vEPrwVTgE1+ri22APxc2QGwjGwP2dm56y50laUMSMLRKst4IXMTgjkkbkLscIIEHCY4XzhpZD5YCZhRP+//OUv5Xx5L+uETipAQ//AoNq9cSrwxfi8Tz/9VJkJ9gFZQ86bn3d2aKfuEilYvIVkHyi9UEK//tbb6oaiBMfrOSecJp0zRO8LC/N2YmjAZQP2qyJuM2frmzv3bIfM0uq6QFN/D/y1BQEESMknRk84FwdxNwYyHh5Kr+fVq0mBngDyn3/2qcpQ8NYA64wbGez3si+gh73C9cPpoYxFeYJyUojaxmiPsB3cO+49nx8tx8HZ5HzIiAESfXBtWR1kcHlW19f0L8EIryMQ5z+cMaK5AAeEEwE9vk8868fx+CyyZuL77ezpPgcY06DKA7Junl3CB+Jk49nzOGKPcD6sEX4ubCDlqTSQFPXmUMgPvxAgIHxNHfQ4sPXJBQ7AGjOzuX/M+Z3hz+QjtN9Cc4sALxF3pcVTttcLi/b17dvaV6wRRj7QLv74ySPdRz6XDBtyBdgmQBAB9Oz0tEZ7MAyXciX3kLJYhbJ78ne4dII0n3Wak7j5BVMZVOxOiZEf9tgF6EnpOdSUGVERHZuNiYnc1uXfF/6cbJE4xD8AemREQamKFFlgbACvW3NgnBYL6/LlS4nQS+p2z5qTXDsRaqAu+AuSxZY0NjQPR8xcvaPlbMYXszEywNBoXMPZulH3bgiBLOonP/AVpZ38vY03JV9IcZMaHcZxQCYeDJ+NoQiS3nFOoQAe2XnWsyl+3ZHKCynweLC8DgVh/uV6ItOTc3xyIMJnRTTKFOKA17lja3x9DoziWuvI+Siqjt83vkdpyCpOwbVmvPOPTA8cf5+1cu/uffv444+VSr5x44b9+Z//uc1MT9r8wrLtHpCBqNjYyEllPO7ev20f/upn1j/Yb89fTNu3dx7ZnW8f2XD/gJ0cG7J3b5y3i5dO28HuhpVbypqn9cUX39rU9KLmfL3/wXv29o3LJHdtfXXTHj54bouLK9bSwrwssjD37c6dO0ptc69/8fOf6zligKlRT0yctL3qblLudTVdokrmayHPz/VjCNmQOC34EkT5QXLl5/Pnzkox11CIXlmx1ZU1RU+ALFr2cYwYdUqRJ06MSr9oYKBPdXbUbeFEBOgRt0Bg++ioBa+6+2DD+ro9qgCbG9C83Jln9LgezeBJ5SL+5tfnc9Bi3TXulxxE+QbOhyySJXJlYLJkcEywY9xvutEQwp2dX1Q2Aw2ZMpmdGvIXIe6W1J41KsxnHGExAT0i5KZSXACbuJ7YG3HvItMDiX5xhfJmTVkHBhbeuXO3WI9RKmpr65ATDmemPVWFVO2KtqwbwMrt27f1GtL+AHmAUJTHADhyIEtL+jdIyKOjTnQGHLEmuMfDg0MCBtjIs+dOC7TDVVMEKwmAA2neMHyUVmH0ova2d92OpgYHslh9PZSzzVo0VNasq6dPPLfd6qH94z//izKgrEHOmWdKWYLQ88TIiDg1q+urOi/uM9mX0bFxabHgskJYEH4QryXqJstJ+YjSrZfzygqOvTvOVN4CFMEfUaSeeDmUyFyywDuKNFJldFR7iv0TmXPew+eFRIAmASDGuM/svjVlyV4vLChjxufhqDl/WtX5j5IdqswxOoTAAVV1uIGM3ogSMeeu9vlyWaKiADPOi8/CZ3m3kQez/BdcN86TZxsz9PJsu8B3Ghya20zERHM/w74NhWj5NG3k+hT1OGbjXm1sailcS+LHUtJRMYe5YIeHtrq2Ya8XluW7N7d3xMt59PipPXr00A4P99VYwponY0XpnfuHX0eGgPtBVlADRtUx6IELjTlQpMMXBN1EdujA977fN8866d+UDf5hyKN3FPfZwbHPdKQMnoPl3FeFP46/54G7MIMy1vXylu7r7Ld/qzEURJkYaeCI5imhW9EUmQZIfl6LhaAmtUR1X5hAj26GorQk611KQ9IKwTOvobpDdNBTOOW0GHKjmp94/r04RFHLT51Nx93EiPrCyR9XusrBy3GgJ/9cfY6/yNOd/hQVdYWi5nEAp9gwxz7pECv0cleUBuLh6b3UY1N0H84nB0WNEYEEtiDkZqCn8TpiM+WbOb/H+b2I7xvvZ74A/Zk7W1/jBED2KdNDZox68eeff6m5KxjQd955RzV+urEYvtjUXLH11R3r6x7Svdza3bThsR6r1g7sy1vf2uzsus3Pran0MTYyYO//7JpNnBq26v6GbWyvWqXSYU+fztg3tx9Ydf/Qfv6LD+zU6WE7OGCGVcmWFjft0YNn0us5c3bEnj9/Yb/97W/tnRs3JbSF4yKCxXEtLLzW+qbU0tffr9Qzr8cZEsVwfoB/1+W5JKDEM5DM/9iYDCfG+ty5MzYzPaPBhwAmzCDKtxhvxOl4HZwJSigigra5fLsT9nwo6HGgh+fBvnSQEwT3uv4TxPFG4N74vBvBv0BPmt9GZI8dIJLmdZTbxH/IvvJQwwmesS8Sh12v9c4ZT7UTwXpqWoTNJjq6mOu3J6XrwcF+q7TCz0H7C+4Ptr/evUWJsnboGVa4BlKFT9pXjZyecJyR7YnMMGWLb+7eVTfK2Ni4gMi5c85T4J7j5DCulIF4RlFWkqODSDw3J8BDOYnX89wBrfHsOQ/ew+84ZrTaQm7HcbgeUFMhpkY5VJpMh0zY9qG0AOG2NIhWc6+avOOJz2MdwvtSABQck1RW4RqwzUsLr+3sqTHxeXZR0z8029jctb/52/9oo+Pj1qFJ1Hvq4AJAdHe2C8Bgy3k2zM+anZ23e/e/U7citAYGyDpHbdezOJL631aXFM5wZ8unsuMUmZF09uwZ/Z5sAsfBNuBsQ2jOHbh3wfrsxpo0svi1j20oizgNSVkidgKgvj5Rgsb20r3FsyKDDGjSnhob8/l5nR2yzVub61LDZuaXmghQ5E78rraKc8K0j5JNX08dflxjAWgqdAlmZd3CkXtZKtZOZANjX3m7gXP1jm6cVHJO2f5G0KOuLzUF1FXb80A6fn9cpif8HJUZKYs0+fBSAo6vb91RsHXy1CmVPbHH/P3kyQlJEAwND9oyWbPNTSkakyljXZw4AeBB1bpFTSe0n7MuleFKnVBO4fWZfxKVFIeIqQ6pkoMaPZ6B8uDRnu1jPaKvjlSVSXQKyQxoCCqira4lFFm0eH45qTwnn/M6QI/yLXkJMgc9GBvvwmGi9Y4Udd1wMM7dWyA7O9u1GYnKQWIdFZ9nQ2qNOihH0Hh4OD+pR57IP0CPc3qy2ugPgJ54kPEviypAj9LuqfX0uLsX2ZFYNHnZKv+8HE03OoMcYWtvJJ5ZvihJ/wXhsRFcxM9cnt7zxon+MOiJY5PpiRRmROp5SjNa16XNkpRPSd9K5Tod74c20RugLoGrRtATrys29RslPCraXm5Ri6TvuqRWgVz5K/vX33+k7MXpU6ft3XduaM3SKRA6I1sb+1Y7aFYpqbun3Wot+7awtGAPnrywl68WbOH1hvV29tjVy+ftRzfPW1d72Z5NPrTV1SU7feacLS1t2YPvX0hf4vrbV21kCI7Aoe1s7dredslevZix+aVpGxnt1eyvf/qHf7S+vgFFpnAW6KAgeiTT8/LlczkCujg64HUgDmg+DRpnSnRJ5AHfJ4TRMAQYXaJ81ihqt7SCIt2OwyCVzL8cb3lppXC03NO1dR+HgI4KEdfe7rb2YGT32EtREo5mvChvRat3PDMGu4YhyKPM/Fk3Ro5y7BiHpO8RoDqyAnn3VgDlYk2k7qcotWnCtLOPvQRbpo2VyJEAybVBBIBqZeNXTFomQ9Hf1y3Q49AGfphPrhZ80uhpzxh7pqdNrQAe/JAJ1dXrtWFXuJ8AN9qquT6yA3fv37drb71lvb0uOcDaY/+6Q+/XM3Hyaj1tDzilBMZahdtw6tRE4oHsC4TQ3eTRL3wvzww4k4HzribQB6F03xjKSKs4nUFkRQEHAHnAIesNwx5ToP26PLsU+5frVRu8OsYcWPGeKH+vLi9aR6VZjSeHpbId1Mo2M79oX3x9W52KJ8bGNfeMz+YhdLZXRCxmzTO+hZLP7Ny8ylqvpqbUvj4yPCKQRTmP6F8dZNIwYrBt1Q5VNlsVyAXcURbhuSMzgG/guuNee3t4i6ofXhLzrhxAf9jkkAbgXweK3o24X91VZonrpbwFiKW8xWeSKeLYfE5vD+MKmPO2J/HEfsbFaBAvXUQ1vd5HLHirPzadTN7m5pb2nlZfUv/Xes1EP8OHNJa0IiiNrKiXYtkHddCjPZfEdP1a3farG1HDVOl8KokXGV+53Y59FwF/I6eHspjvAmRCTM0XyM1QRn727JVsMRnxrq4e6+ru0axBAriFxXm9iwYO1h5gnBIzgR/BB5/Lzz5oyAREg1eTZ5F1roDTNGap8O8J7JB+YD8XAAAgAElEQVRq0d7O7skP+W3ZI4EnfxbgEMpw8fs8gRG2DN5kiBzGvYq/qbtU5a0iz/IDmZ7DWhIC8zklGJAXL14K+DDfBBQIciMiZvaQR/g+qRaHpxuikK1JXTzRJpryXUWmx1v6kpUoBpQnw+l5+zQ9NjlUlFzVqh3kzjdvnUeWnibMMxiNP8fNyV/TCHyOOIs6ub747AA9x2WS8vcmZlMBfJynFuWteqZHQnLZf9xUHmZe3tI9VlnMqfKu/ulPNNKlPrm6HjHocA06SnkUUWy07KSPywg0Os9YWL7xnXgmxrz3GMsJPHr8xL78+msbGBiyM6fPqBxAuZTXaP4LjpMJ4mtbUqsl8qiVa1Ko/fzL27aysmnb21W7cuGSXb54zi6eO4HknG3uLCuKq7QxZoKINW3MCnd7T0RfQM/+jtnrhRWbW5ixjq6Kzc/N2b27d21kaEhrCTLt8vKSDQ4MWld3l313/76yCXwRhQJcMJIyZE0usc9GovzLPVSbcq2WdFwq6hgDLBFAiOjH/gEAdfdII0iRYeIC4MBpCaVsgNGNeTItiRQMuJKjSOTEMLz+bMJARtqcM/aujUaAHRFZffqyt237V+ruSIRWnA2ZBY4F4JI8fhalqUqfMiA4mLqmmpe3SNNzftF5xPX6WnUitc4Pp3xY1r1C3RXKBsRIIvMWjRCoeudWmrTOGlfJfWdXLeuyMXTQENEmMVHt+0SsxZHt7DHw8rXE/9gXE6cmdI/JYGjStsZLePkFh48ek7JbFcjgXoqj/PjNN7dF2r165S3r6EJsEuLupl5LG68DPopFqVGi5O35ELJJ9etZlciatdn2zpZAYDHOIE1v1/qKifYahJb2eNLk0v1OoJTX4XyCS4JtoJy0tblmfd2d1tzaarvIPFRr9tEfPxeBGUDb2d4pYA0gRSUagBqf5YFq2R4/fpy6E8v23vvvF0MhGR6J0rgAOAMex8dFMva5VnS/PVfGFG4c58O6hdPmpe+qnKnKfPIVbpcoMRI4oFLNa6NLUOq7tMSjqp/mi/X2u5ovn829p62abBDCsBcvXbKzZ84oGyEej+yh2dLikv6FAwbQOageCryiN8Mz1uyuatWmpqdE2McuAXKq6kgGWEo3oijxur0MMU8vKUe5K4Jsn6TuuyoyQLzNf++cUq7B7aV3s/E77EJ9OO/RDFGezW8EPYX9JTNagJ6STc/M2sLSisZM0JZPR9a1q9ekocNekA5WEvCjsYN7QhZHoqBMT2dsTCl1qUGwTufNkpFvjS7e5Ovd/3gDRMhuCdylTI/KsZ7GOdLg0+i9wz55JxpyDcyXqypLKuCq3zlxtAjuUmZN5Odo1dPSjqDJg5KixMVPZHr0EgkOctKuKQOBro35LehXbG2qvRKi06WLFxUBoJwrPRLa0wREWgqZMXfqmkJSGNdwsnK+Gr3sUKBe/3tTpNA/JoyoL5qQDD/u7jVmbvKbepyTj89vdObHvq9ovfcHzwIM4aQfen9jtJ0qnanGWc/0FAAjdc3kgMOdj7dIxkZzUJHkADgXlQtNnQ9EkjG6IO6dnm8hFXBURDK/LxgxRaoZGfa4jEEOduIehmHW4sfYe5HDHjx6bJ99/rkNDo3YlavXrLu7V3wB5nFhBFta2zTHh2PDMejV8M+qPXj0zD76+BN13Oxs7di7b1+3t69dthNDfVajdb35wPZ2azY9vaDyx9AwDo3S1K41lSnP7pLF10T21wtLNrcwb509nfb06WP748d/sPd/+lNFMkSQr1/P2dDgkCJZolqcBIYSQwgQoewiYj9zeTYglq6oHEZ2J3gARKddnT0uKFhptdbmJmlDkHLnfYAHhD75Hn5EZ0eXq8DuuCBakKQ5Ll04XtYgqvbnHmA+v/fxfaw/np6KXknJOJ5lOIzGKM33vXeRkq/jmNER45pYEDaZJF5f4RyTc8JpHFTJUDiI40U8wxBHrGdXXSRMKyKFW+7XSXyXJCeAXgmOmMwQYBRSvNsFFHwp9fgspc2tTetEwTZNNneHkFSgKbMfmu4pRF6OifH/+tZtDdc8d+aMiNPRXcUVYe7gMcD3yLM8ZLYpN2Hf6OIju0FGkJIUbff8HqeIMw/FaL+XdR6c7Kl+9nsbGaAfZiL6PZZrDTX4aHzIsqusg+CkyAFJUPbANjfWrJt2fm5zpcNWt/bsb/7j31lLxTMkleayeGN7qRVZWlGpIYJnzcDH1WUHCviA8+fPiStTq+4rK7K6sWnPnz1T5gvVacAj94z9MTe/ICI45wP4mJgYt5WlZXWidVQqAplbmxtWaeuwGpQJxBlTpofyGfuE9c/n4XzJhHFf6Tri+QyPMmAUZW2f/K4MwLarJ7P/4OFJyVn8Nwdw8ffNrXVlg/ji9fydzkmfL1mVsChlrSBMuzgow3/hkXiwWJRr0jaoZxGcd8V1x39kwPT+VBZma4hInV4X4E5rF+FVRnf09SUBzlxZ3P1e7qMiaxbAKfwQQp9KjFI6tiZ78vyV7e5Dbm62W7fv2M2b70jpe3lxQfuJTA4ZHOyRl0s9iOZfyouUXD25UOeSegLC13IhuJqNp/FAh6NHssIRTlBBIlj3+Dw4P/6vrjP51/+Xtzd9svM6zjzz1r7vK7bCvhHcSYmSZUmeHrvbGnfH9PSnjpj/yf/BTMwXO8LtmfG4wzNhW5IlkRS1kAQBAiQ2YisUqlD7vtetid+TJ9/33IuCpPAsFYIAVt26933Pe07mk5lPPhm2jmcTHCJlM9VpGB3YDkC90hVJgGjuSMaqks5imTzzjM+rQY9pc7WmMfAMafzm4TfiZbz15ptq++VgkD5ubKpIPTcpSxfWUUZa7WolL0UPsA70ONns5YWIxTgK9Oh7OdJI/85BzxE/fmV3VeE0olU84Hq6rsikaNSGOq4w/A0Chhza4sHVHQrn6iSVyboL8pi89qHJSCpTkjRvkhGNzRegR7+XSoTFxs/TpY3lvKTi3tQtmPhU2XqlxddfqjQ6SaPYTG7I6zvT/Htxfyq3pIMfAyr58e7Bvt29d08qr0MjY/b2O+9K0IwS0cbWjiFit7q6IeXOcYmMARogqrfY89l5V4fd3tLQxmtXLtkbVy9aZ1uzz9Rqbbb9vQZ7PjUncTfk9xuaDm1gAHHAbWUa9/Yg25O2n7Pp2RkbHB20uRcz9i//8hM7c+KUNTVXNDqC1D3RDSCGcuWNm19qPcjiYKx41kSkrAWgJGbAhKIrBtm1WYZdb2Rzw+ZmZ+21y5c0DwhjDgmT9cfoUTZBtI6DjsPF4PK5OA6VOaoOusposTQStdmeulOQSlVOrQvg4HvMDWU5VJfSCpGtjDUkZAUxe4U0Pk49umpUR0+NAwF6vO2brFCzE0aTTkeAs5gp57+a0riAF5EssVY+CRlgpdIVrcqr61pbIlGf0eZjNrwdv1nguB0hPImNuV2BD8W18nM+E1u1nzIQzLa6c+ee9gY8sq4OL1+FYSVDgyGFC8FaRyePT5F+qgzc8dSeHcFWRPf8TbmIUs7RQDQBngII5c+qNgsdkX9k1ETr4h5C0E6kBJ+I7ZnDHTlMjKCeUaVByuPDQ/22ub1je4eUf6ft57/8lc0tLNvVq1ds9vmUnFmLVHO7lG0l6JDezcaaZh2dPnlKQG5y8rH2LZ2KzWTqyDKZAxWyZ2QnybYQBGu2Vkub9ivPXqR+5qMdVm1xYd5GBgZ0jra2AD2dmslHZ5Tr5vigV8ZHULICwPAFqGyCUrG6bJ1tHdbSjlDugpwgZzXGgfC+PDfKjhp8mtKXOdfr+Qwzz9o925OCGbdnjQK2gCwAXJwrz9rLIxV2L68S1NvsyPLH32QkhT9qOrvoQnRCfJSFVNJKmavebieve0xQChDmFYT4vRDmDZCl73NOUD1X3bfRdqsV++abRxoC3dM/KIkBZq4RgHWzTnTbUkItBgZ7JpHP5rn4YF0CbQc95XlJI2HUwu82KTJRJegp88KxbuHD8/fJwU/4IEkSCnw5jyvufw9xUAHHEPUNwFMCw7zkH+DMszAlcHwl6NFhMlqNPRJXVJGMAAS+K5cvKU3G1FKMpDUwKJG5OyFCWDpIFykr0au20u8APUdlY34f6Mmj3RxB1kfBr8r05FikPoOh6w1UitNI/47sS3Th5A+1HkD5e9QhnqIQUbac67NTaegPAT2R6YmaPteAUdKGTaAneEAOknztc7mA/P546l5X9mvNo9b8oOf/LtYrKWny32RJYj0Y9/DFjRsSYrv2xls2Mjpmk0+fiU/zbHrGNrd2raurXyXTXmnXNBobnAWj7f7eg4f20ccfiRn27ffetsvnz1h7M6NPdmz/sMkO9htte4dobdkePLhnrW1NduHiWUX23smGYmqjTT2bttWNFYMGtry0YFNTk9bV2mZDQwMaoghAgZNBBgbgMTg0LDE5HB+ODZVcuhfozGJ9iQ5DE4bDyR8IzBhhMqIYDvRC3nr9mkoqRHKUw1CH5j0ASetrm0rRd3S5onNEb5pls7er3wnSIoaH55x3Kx25V8WZqYZOZI1BigwBAEGlhqZm54TwesKTxgaVsUPAjfenFTr2kFfT3MjwPbIzdH/QbaYKNd9PJdVwHCK040QAKESTEQREh8tBVUNqGS6rLMCh2Z17dzUWQENgjdLkgjIFk8+eSQLgjSsXrK3VGyUUgacymDo7GxolJPl06pk9fPhIdgkHffbMGTlxuozyIIyMjlp4aXVOkSprvrGxZXfu3JFhPz1xSiAhN+5yvnt7AuvB1jvqecQZqj9LeXBWb78UwyaulMCm1yZVKuALoD39/Lktzi+IE/Taa69pdBCZzYaGqtbxyzv37cZXd+357IKtrK0bThXBb7KPHW0IBm65+vDomOw85UVI2qNDw7a8vGhPHj9MytAVGx4YFBiBEOr6QU4yJ1vDGYHYPzwyppZ8sp90xzm/BY5IuwQ+BwE1S0vW1NoiEu32tu8z5Bti1AVBNveCc6Ol3rt2Wm1gYFCgjGAFIEzJmKCJ9Qdg+cDOqvg7rEf+nFgv9jZZLJ4rAIuz197ufDzOKWDJS5peqgtHm49LqsmGZ8a8/vl6xsKfV56Z1RkST82VzvnyTIrrGjGoWOc7TTOIc19jn9O5qxcn1OdA9KarsWq2urFp6xvb9unnX9ipidN24uQpjd2hl5bAkrNKhxaBRQCpACwBevwznDNXluM8w6hMT9ISOgrURPATgCh/Hjl4zH2TfEqqDMSaRvk2zhrBdAA9no37IS+9+b9zGQ9/R4Gs5Hr12ZHpefHl/+bdW0mY0AeOomAJ6as1cQQaVd/mz6mJk6rFcuOqp5OV0CIwdLQW4PwhoCduvh5NxwPPAUWUt14FMn4f6Mk3bz0oOgqsBDLVz2S4y3Qc152DnvrfrzVmtaBHDiJlSlxkLmV8CtAT6NRThpFq9IOZUEmaWaYUN1kfa5BoGcJfkSGo2VgBNl/RkSDQk3M3jihx5fdUs37KgDTLgWJUpMZ8cGAPvvlGoAfDdfzEKXXutHZ0qESAY6s0tllX16Am8loVYiaAzVuTAT3rcj5f29zCC3vr9at28cwp29/dkiDmwSG1f7qzVgR6ID4PDQ/Y8RPjMrA+MJFobkPkzI2dNVtZXbJ7d74S2Bnu67ex8VHnOOzs2L17d2UEyQgwrVockp0dW5ifV5TJWtJxBQ+HdDmvxWDxRaQIX4KMDl0+ACMCg9HBQa0DAIbSCKCT13gWpkkGhI4kzlXIH8ATO396ouD3RB2/HvTkwDTf93zfuyhi3wTZ1w0tzoL1pytDg0sli3+gtmiRf5OiMPuKiNrb5cuMJA6Za2JtiE41tTrxG6TUHoNulbWkzn/gop4QHVPLK3yBJiniQv49tApDDystWgsygIjqffLppwLFX925I07U1s6e9XV32H/80Z/apXNn7PVrrykyhoOBg2VoLM+jualVfyM4iDAfjo5yy8RJMnvlhGs3gp79wm4594hWZMZlPFEJE7DLc8V5hwAdHJUg2vr6VHSWjzobrwI9uTWojX69NECdjueiIEVZ7UOdKV7LZyOO+eWNm9bT1W3vvvuulJVZI5pMNrZ37R9/8jNbWtu0hZU12az33nnXLpw7Y4vzs7a2smLzcy8E8rp6enVmTx53kjPjWtCr6pe+VI+cZAAMBVStrSovskcgP8PToxOShhdan1mzKI/SNu7Tt8d1bW2UixqcUMvrVDJbWdO6M59Pg0t39pXRktNNOnCArIWFOXvrjdfs7MSE9iwjM/hC6oEg4uHDb2x8bEx2RO3tWbAKw+Lhw4c6s3CSfNqAZ3n4HECXD6h1jk6AFelDZVm8egDyKnufkkQ1Z6Zw/JC7Vb5z4MOXQA9yAVJp9ySBZ1i8azKy/HmGKLJIbvu9wUdjNDa3xeG6c/e+tbV32x//8AcCmAB4Okp5xtW9PWV8AMkRjcc9876RvWYsjnfUlYNXw844P8YTAm7L3C8KMKbBxmRAJbCajUs6ysdr3bO6TZyZsBVBLPfOTM8EAXbys1XawhjizFnxZoo831AM8ylBj9fkYZC79PquNUtfA85Ik828eGFPnzyxM2dPK5LmtWphY0gihOVUh46HqYX8A8pbOeip2axpUWPRA+VFGjVP89dCilf/V32256jsz1ERW9p9boCyktPvAj01jiKtfA0QElEilHWT0Uwp63hdkINrOT1BFC6jCXSR2IbRDZCXRYp7zEDPkZFLEMezlKDu1W/EgW1a2vo1Cv4CBlQHMo0ogYxIdoNntrm1YxtqUW9Ru+nksynr6R6y1vZedVr0dHWIpU/mRTL1DWZtlA6l1LprHW3NVkH9u0rnzJbt7DVLdXZhbtG2tlEc5c+WLSzO6fdfu3bNxsaOJyLfnO1Xt21ufto+/vAXapM+feKkjDslE2Yi0a7O+mEEBwaHRNxkneiywfl5lLundmUiX4HRBGJkfBoa7Phxho0yk6ZFjosuEn5P7c1NjSoFcJ18kY1jHZpamJS9qyxTZHxOHRsX4IhOonhekekpD/nLRd4wiNGuHVOUw4CGEcHhq5RG1EfAk8pb3EtEV6xF+fhTVHXgGiWeSXO13DijGvCYCPNFKS0Zbpy2jH2lItIyO5Z9RBstAmJ0cz15Omm37zyw+48e29d371vvwKC9/uZbNr/kQnSf//Y31t/RYiODffYXP/qRHTs2ZqeOH9M5wshSvgFAov79xRc37OTEhJwd2agzE6clWBnlAb8v704I0MM6U3q8fv1GIXoHkNAcrESYVrTOfCmNpIBEn8rCGTDUe0f0mQhRNaAIGJPS+C9Zq5Tx1ToCelKGh0yLO0Rv637y6LEIsAPM/KITZ37eBgYHbGZuzn724Sd258FDGxgZszNnz6p0NdrfL5kIpqpLekRDHKsehGw6T+bhN/dV0kOAdnd7W2MrCHCZ4I6IoTSnGADZ5Zmvvb0DZUO/uPGlwAdEZvay22hT2YoGgb6+bttcW1cZlUGrsd/JJHb10NmIr2mRg2aQKEOL+V5bR7vtbSMf0WvvvH7VNtfXdP5cBd/VrXkvxBv5bATzYuhrlLj2sBdpRAaSBHwmX8rUqZvNScvhTyKgjvEnYe9zvxb/PipwjmzmSy3rKeMvUr7Av9txwEqMshEdPmUu4jr4O7g8PuPOgZGI7QmkQZqnGgNxGUrK5NRz+/refXvj9Tetf3DIbty4rvU6TtdWG4Nh1wWwypmYfkd8TghEMjcL0BOAKAcswgnF1IVK0kOqnQ4QoCc0fOr3ee5DAvSEnWMNomKAzYi29RL0uEuKrFysleMHt4m/G/Tc/Lsy00MCWr3wrsjMAorF3uCZHlL3J46Nu3qsmPU76t6Cl4CmT3KRZddUKm/lYKa+vJVHqUeBknwhWKhwBBH55OAiX9j6DVkfDefXlP/7VaDHH3qpg3JUpueo341IrvxZEryqMYbe9i0CY8YnUkGgECekfTORNlO5CtIokXI4GvGwcGTJ8cTfWpfgBGSq0jWZsfBumfHO76f+2dQAuESc9RZbxkPsuVM8rNquiJ/7ap/kYPInZsKsbWxbS1uXXgNUwihTZqI7pZHSSkurumpGRkdEdtzZXLW2pka1dU/Prdna2qakEdrb2tU6u74J+ZTIv8kmJk5bZ1e3SK10eWxtr9njJ/ft/t2v5QSPDY9IEA79CVLmpNRJ+SuVf1CVWjJZn+3trWIQIEJoAF2M/9iwAx8MMARR2pdDk4VsDc+iu7NLDgCHQBcJvIVo3UUkTVmShopap/kiqub9To6P6fcwhq5RUc+pern8GOdApMmUceN7XqJyQ8kXhi5ELHktwoHKFidQwp6JOUXcr4CusjslkT4+A2dCip6MMPsjiIcyQrqgBJMTv0FcFA0obJKSOxEi8grYl62dA3v85Kldv/mVffP4iU2cPSdStngnaSYTQ4+PDw/Zg/t3bai/XxmKCxfO2ZmJU9Ke2dvf1f6bmnymtWSsRHdvj62sLNno8Ii1tbfUkMPFt6s0WmNzk5wntmVm5oXRrcSz53nGUEWVz1IkzlgNMj44zfwchF4731PRMI3liGcTZygcaf1/CzxTbktNCvp5Aj3hGLwM0qDOMMCXd97s+8y93h5b29yy/+uff2oLS6vKoJFlHRjsswEI4Ij7LS9IuZguSzpjeHZ060HYXlqctw8++LZKs5TQIJUPDvU7wX1jW3sHnlTs6dU1Js5v2Weff6F9CkglqwNAPD5+TMRxgA+OmmwZA36DLM9Z6+jssu7eXmXntnd3bI+Zc2Rh4AwtzEtBe3VlzY6NDdsbVy+JiDv59KkADmCWDAnvs66s0rgy1aGbVhCJ07ON2VqhG8TPufewr7F3S5BDIF9209Y77dzRxs/c1rtcRyHWWeec3SN7hxmv5/qDyIw4cPgLXhYlnjhbapJIgqFlYOzZVWwetHYyokg0/PwXH9qP/uIvlE2lHM+AWp4HWUGej/uz0i7weXRJBV8xggNEFWNtigRFqggEICsqClnHQwHWkq6UnwHvMStsUVqDer/Nusd541yGhlZZ3kqgR8LX5ciLWHPn3aa11DDlxD+KRoEXBehJWgKqOyIsZcr0aDp4pSKnAspm4eiy0YPY35PDICvECPoaR5hlesJo68NTF1F0b/kFlfNGypKpk4ZLw+DIzocUOkcAqFCPxIN3UC5ukEBjaes/q3ZOVvj+2JTx3+ogSYTeOCh591YOEI6KAOp/znDX8kt34k8yKytFNBApzkC3uiY5QjgcDnr4Ck5PDnoKh5k6Z0JDoR4E6v3SBdWDt/wgHgnsoosk5MOTsihlKgY4ApwpXSgL0ooAH7pPq5LKb271NtOdrQ3b29kqZgFVmlptfXPXevsHbGRkVBoc8MgYOoqK7dTMnBusSkUqq6wb4FuS6s1wVUzGpKWtQ4TKldU5u379N9bX02Xtba22urRkZ89MqGOIZ4uCMmsCJwFjzvBIn8W0p2uK8hOODhDThoN88UIOg1JWf3+f9ff1C1BgsJHjB5CFLghih/B61JJ7ULWuzm4FFgj0AYR4ZgHot1C+bWkVZ6E/DZH0B+4PSGcyZVVwrMXsK0nMJ22Tvd2iXOOdKP4G0n9JrcD8N+318CgwLtw/DgrdEpyE1g/ib2pfd76QE5x5P37Hu8w8YsYOEEEqStP0bwdZgHPuHR0jrpeySXubE7W3AbyNzXb/wSP76us7Cp6ez7ywC5cuK9Ln7siGUUp7/Pipzc8tiL/R1dFp3V0d6iBrkdgd5a9uyWlAduULxwhvigT66AhDKZ3HFNcfoAdgESNl/Fm4c/HylZ+vvLxIOZTuNXVvZfP4iiE1SR03ZgjlDip3kPm/w6Czj5uTrpnsooIVL63zGhzYo4ePNJtqeHBQPCYyiUxipyQ8/WLWfvrzj21lfdOs4j/79vvv2cP79+zE+Iitrvh0crhPcwuL1tPDaJhTKhExgZ0uH/hxa6sr4uNcuXrZPvv0Uz0Xmlh+/uFH4tagebR/kMjNcwsKiBtbWn121cG+9UHMP33aOtohmu/rvRGHpGyyvLSs7cw1AL46O7uVcWQvwBXiXCCiJ5FCBl6ePmUT48O2t7Ot5hnOHwEB6wqQBrAdGz9mremZsa5FtyvA012JfBiK06wxv4/4IvaTPc41ltlJUZFfKqGELS15PyVJNoCt92W7DoueXQpkXdqg9EXyL+qSZoBrb8k3Cd5ryvoE8GJPqzNXc9N8bEUZ1FbUzEGgCO7gHj/51a/tW9/+wAaHhwUUAT2ov8Ppwtfo91HNT26Ia8ONADCwh0WGJkmRyEunbknn0nmlIS9fFR1aWekLe6AOR232AD2JJlJXAVGwkLh1cd4C9EAtCPFDNUOofJ41SSU+lWd6knYc2dQM9JScnpt/lyoYXh9kFUDvtNiS/hWJMrWzciFEIcxt4SF610uz1+rr5lL5Laa29LxDK3FR0Gr0r7LqVpNCS6WkwmmnTSAeAguTye/Xg636SCpHkvXOvj6DUUCj7PPD6Qe/xmupFZ/6nOZuHQV66sFP/ppoD68xgomMlf9eAKyIMouyHpz9xNuIA1fUYxO6jvUMsBlDYeP7BUIvQFTiFByR7cnXMAeaebTqJZWyvkv0RsaDa8eRYtBw9jgVOnX2uF/pslTtcH9XPcTM2GLmlpSdmzoUuY6OHbOhwWHroJRSMXv44L6t724a0v7b4nEkYmtDo21s7qhdE2OGNg5tmZS8Dva37Fe/+lA6MKdOHrdm7eNmGXeieVpHAbEAHSJNeACIrYV2hfZ+k3eeIduwvbWh/4aLQDTLwQ6OB8/Fu5A8ShJPptW7R1gLylwtzW0CCS/mZpU5AhzhoPjd6annil5RDeYaVC5T+6zXz/k9dZWl+44TpOeZQLNSxGTepJviPCINEtX0Yude4Vz4TKmgqhXVU9o4dEoGEo9LKsPeHVVVNO0t67t6HXsBx8QXIoeQghFHEyCHF9FQkaNmMCdcKyJyum3IlKyuLSva7O7us28ePpJuDmrHMg0AACAASURBVNfz4UcfK+N37vx5SRGgn4Ro5KE12YNHUzY4PKIMHcBpZGjQZhgo2tFqY8PDmmOmTEiKovlsjP3w8KB5yt7/KFJPStHcO/f36aefar++9963dK9kEjzw8qib9eX7kSkjwxhe4yUblAQ7jwqA8rMUZ1c2TZIhh/SGuKxHBImaXehq3Hfv3rUbN25oHd964w0Bbc4PzQKbO9v2m0+v243bX1vf4JBUmAGGx8fG7Ppvf2Nvvn7VNtZWxf1DrPDL219rMCpdk0+ePrbzZ89pqvr09HPr70Wh+bmNjYyKcNzS1qrs6f17D+R8+wYGNLSXclR3T5++92TyWSGcSGBBcIxK84vZGYF4abelgbbOh2NMzaYNDA5rX/J+kM8BPwBk2r8hZr/x2mUb6GrTtcPdAYxTruGZQJ4GODB/q7eruyAly/+k7je4RHEeKF8+fz4t2RV+J0pEbmc9Sxr27ahnx74pAGp4sJzcHGXTuocc8xfD9sqnWFVZXvaZ2sDrN0Zmh3NOT+xfz+jupZKdi4xiY2n1/8WHH9t7772nSfXfPHqo50L5nXMV/qs5jeLhY2NvOyHeeVX1flPbsYGGl1L2JAc9ygilrH+8Z85HdSP2ckk+zoB0fpKfrwc9ImrvwdPxzjt/Rp4Bd5/o59S/HPgIzySV60Aa8rtkevxDM9CjtjVSfxWrpNofQOjZs0k5iJPHT1hzc4MWsr21RYeRqL3+K0BPDdCoAz1BDtZFJQTpIkZpgGnW/cSNBtM+7jBAQL1TPsqwxGcc9Xf+vfzf5cb3xcUxBCKN9sn4bzmcpJxUAJz0AHLAo/dPqcB4UPp5jehcMNJrZ2/FpPhAuwFc+H2cBps6AFIN6MkkKfNsj9Y5HS5XE03bJuPzuM5IQuf5/cVMFW1mF5PLjcLuPlkZZu8wYRnBQEorB5p6vrS0ak+nn9ledV8Zl/7ebml6tDa32uLSmu0fIB3fYMtr28rcHBs7rnIRnLNPPv6ljZwYsIH+HqPEDSeIjBJtuINDY7a9R2srDr/Junu7bW191ZaWXtijh3eto5UMQ8VG+gesu6fT1lf52aJGLhBxSUdnEeFDByyoNfOcuS/23uTkUxlLhjUCRiAFknnQeJaU+u/u6pIiKgYIQMP7AHr4fUomZIA0fZx69c62DB9RKCAKUA9ApMRC1xJEVcp7/A6kYAlWMsxxY8uYGK1MK5/b3Jw0Y5LR1igAj17R6+A8b2xtaNwAnBCAiaJtaaNQwkYGn9cyW4wp8ysqG4r8mAQyaRlF34MSBI5fzp/W9uZyXAXt37wv78k+o+zy9e3b9mxqyr773e9K74b3AwiSnXCR06rE6i5dvCiDS9bg3t07Kp+fPjOhkglZh46efptZ3nHl2f09W5ifs7GRYTt5bEwA9vUrVzTGg+cAR4o/ZB4YQtvZRYaxHOaYgx7u59HjR8aU8cHBITl3HJH28iFgl8GpgB5vt4+sEJwat7HBI8gy02m0jCdwM0OvY1QGF26ivf1c4mxkbvXM6Ldx0Vefcl+R7AGk1Dtf39EsuNeY2dbf7+KE29v2aPKZffjJrzRgtKmlXeWh0ZEhmzh+3NoYKdBoypYQpEJdIKOJF6PdnXUaHx1xYUGB6n2dC/Y29p3SGWuATyCTsLi8rCYBWt7h65F92d7bFyAh28rQUWzbxKmTRVgbPA1kKLyMgjxFs4Qr+f3Z+QWdAcbTsD/Yv88mp+xHf/5ntrO2pC6wE8ePC/AEr4yMLHaHmWjdHZ01LdZ7oZmjTKHvucWFJZ2X0Bhye+XaU9Ft6Fmf8pmGL8kDvKN+7t9zWYb635ETTg7ZfZv/9+raqkQ56dxyQYLabt94T4IRvrClAVrcZzNFHemIDu0fzvWTp0/t7t179v633tf6zs7NSlbGJQG8OiLF60YXPhXgS2MkOHN8Fn6+9IOJsJy6ywoicxLXDN9QlLe9dqPzFrpEJRh5CSaEh0z35QELpWqujesExHF/PrqE3w+xR/eNgQHClxZq2IxHykd7pDXPQI8jIx7ZJqCHdtaU6QFIYbxpUaSb4cqVy9bBPJidbSl0gtBg2/9rQI80PDLOQp7tie8H8o4SQP59tzmlUdFmqmsrrH/N7wM99dmfYjPjFFIUGToCwbmIa4zPKq+pRLf5QQH01ACeZDzz93GV11pF5hCdDKDi1+NroCnCqd0wB5r6tzpBvCRWA4YK0iUkdjeu9Qe6PuLJ/9tBUznxm9uItTk4dLl3poyzcak7M5bis88+V8v21Ivn1tLRYhfOn7P33n7Luto7BD5QV97cIfJbt4PDJtvc2rOx0XHr6/E08Ic//7mdvnDMWlpBWrv25c0vbPr5jGQT3n33O3bi5Bnb2N6x9fVNa2mH87BrL2ae2hfXP7U3X39Ns4JaGxGgW7YDdT6gx3JMWQYyPESalEZQqMXp9/b2KKMT/AGAEA4CTgWgoxmi6OiIWpjhe+AwiYA31Zq75eNTGhuUTqerTNmvBrq5KioL4wAAB7y/OFmNzUozIwQHELj2+jU9N4/SvKTAM8BRiYtCuUlQQP1IxfMFVAFgMP5qDaarK81vUslxc0vXRVaXSJ5hoOtrqwIgcPY463BGMJQ4fkXBjFrItLdweipvQVZnOjYgERHHjQ1FZN88eKCSBM4Qngf3iEFtbmtRtorX7aGts7dvA329ug9+vrq8bI8ePVSWgBLjG9des82dA6u29dnm9p5NPnlsX936UuXKyxfPC/zAFUKkz0nCrmED/wO1YPTEXv7ykQE4Vwj3EKAvXbpsXV3dhfN08VUP8HTW4NIkmYJi7t5LXLzAQi+X33PHmV9PceZ8TocHLmrzTwFg4lwBkFdXVlVaA5AAjOHEwXuafD5j//Lhh7a1iwBdt4ZL9vd02fmzZ6yV6RP7O7a2vCTHuLC0bJNT08oCbm1taBDwQFI+1pyrw6rNzc1qDXl23Dt7jV3GKIiHjx7Z08kpZRnoskSa4ZDsaZtPDY+5WLzX0NCgCOJkXQE8EMA5E/wu67ErwbxOkZqZEwUIxqixt5jt1Uu2anTQ3n7zDWUeWfcY8MvQX8jWcLAgMkemRhWKNAuS95cK886uraysFk0C2CZvefeANrK5Yb+O8htH+ZvcXjqUedmnFU4/lbnCT8VMS4BEUfuo0ziJ15J5DcDD89DE89Z2afTgA8ik8lxQmaabjvI4+5qBuz19vcoOqru2UIZ2MBM+JxoYWLuYbJ77iti78CvdpbgviQGrJfjwsl5kefLA/EjfnB1NroX3garA7/EsCOZDUDLlBjzxEM6wBj/4Sgv4VKrW6EMi/Hvplysvbv59kenxGRuHae5Wi0oM2jwMr1tflxGmZffY+Jg0M4TIdpyt702WtV9/SKYH0POSg05vEwsehK7QL8jLMvkmjM1Xb1hqgUQsSu3GzK+8JjNVgCpPh8c1Bcs90oD1oCe/Ln+/mFGV6sBZpqf43Ro+jzPQo4TlNepMlyBdVxBMtVF0CGhZLwUfCxBZcHqCQ1WOqdAGUufey6CnHlDWP2M/NHT/pIjVKo7SVUrx9Cu8F/4mg/HJJ7+2W7du2eUrV625rc1mKD3t7dpgT69mTr399tvW1tph6xu7trK+Yw3Nncr89PcP2PDQsND+zS+u24XLp2x1ddb2djbkAHd39mx+ftnOnb9i77z7gc3MzsuwkzOmVfnxw3v2+NF9+/b779v29ob1d/XY1POnGvKIhguHi/XDcVMf5984GK4dB4OhJRtz/Pi4DPuxsVFxF+j+YrXpAINPAljh3vls2vK9YnEo7gyBBBEthpb2XEAIJFocQHS0kJHZ2d23oeFR+/WvfyV9oPfffz854aotLS0rstW08b19ReA4DzrFIu0c50OZNQEf7zbi8wFyJ0/T+tthd+/eUamMksnVa9fs9KnTEpa7STu0pmb3WQ8lwpZmcXX0vsk5aNaNpOx94CWgqr2r29Y21lVSQ1cHwDM19VydP2Ss0JaRsKlKaWjObMoBd3f2yLDNz837zLP2doGvzq5Olfnm531G0OLqpnX0Dtvs3IIyCQ2VqoBSX0+3tTU32eTTJ+rgA5icPHVCqsJk7zijEZzE/vUz6WMQAXxBPsfB7+97u74MpUrzRMYOeqJMAmCLcmZhdwrwE+Kepchn/bmpDyTi5xL5pJRKy3ICPfrcRM7kunnuvIbsXvgLADYE8P/yd39nezQ3NDYrI3np/FkbGuizzdVFDcDd22YkSrdVGpvsqzt3pZAO0ZtREszFI+iAcwXxmKAWHicBAPsTUjSdklwD33/8bErZEZoUUL9GeJC9TQMB+53nKNI0goQ7DIvtVWMBARBBgdTH29v1Oy4U6OVWziDniG4vnhBByZULZ0RcB+hJAiKN4qAMxmgKOrkImnLfIKVtMlqaus5eWtdz5gzyOsRldd52dopyWWTJoxRc7zsSPUiPqwbsFLYbe5hsa10w71kWH4sASonWeTJXGkORAvb6oJvPiqwJn8m6qSlAPJwmQxpmZ2dPmkkECYzlAOQQfLHWZDAlnjpCGdGT+QB5LsV5PV6hiHlvfBZ2r/BbWdaL1yJYGfYgrjVKs8m7JlDUmMau+Bny9SozaNHnEKBOwJP9n+bOCXsceHBGQBaCkQ546jg9JGyKijBPyQdhMzglJtyz5qm8lYMerzP6sNGXQQ91ebpZxkZHbOLkCaX+tzZcEC9uID/cfwjoOSyH9xSAwpGaH+dAezLaqT02b90tjEXGtM+RZf7zl4FIbVdMLH496PHf4/9KoBSk4YIfULcx6j9L4kmZCnNoe/i1pg1R1y0QbXe8xnUbStAT7YaRkmVzYJgC9LyE0DMic6xvAQ7jAKN/UNdiW5/1ifvK1ygyPXFNPmGZBXMg5tL/jYrirn/+hdLM3/7Od63a0Ggf//o3Nj31zJ4+fGCNlUN77coV+7M/+3e2s3dos/OrVmlus5mZOQkanjxxSh1eGLrmFqQU4JUgXPbC9ncPpNlDG/z3vv/fqrQ0PT8n/Z7Z2Rl78vgbu3TxrK2tLFtHR5u9efWalJuXmbs1OGCPHj6UQWSt+wcG5dz4HEA+5E64A0RS58+flZDb1saaeCmank17L2Tr3h6VBxA7hE/R1tapziR4JZwpylMYdrqiHNitW29/f5oFtCujBQ+Jtv7urh4ZKww1Bh2CNev413/913r9lStXFAW/8847AhwYIWVxknMUiE1dQHwfcPHl7Vt2994DReF0xUG4PnHypM0vLOq94ACQAv9f/qf/2a69dk2A7k//7E/FK9phVEgaG8Ozjw4unjLr0tbBiAEX8ATEff755/qDMyNz8t//+//gfI+dXRsZHbKWJlddZS8szC/pPdBb4oz/8Q9+qDVDlI7X8LzQ3bl1+2t7871vyWEODQzYubMTNj4yIp7WyvKiylq0mOs6pTzsM9RqU+xl0BNSD2QEcAqUw1hnSrB8KV2f7pV74r5lmJNabACjwubV6GwlQmVNw0It9KkHPhF1IzZXOG81fjBI0rlE/EGLiywjwJTSq0oVLW12/fZX9tvrNxTakn0jo3jy5DE7f/qU9ba3WHPqgMdOWGOTPXjwyBaXV2xkZMg+/vhju3L5ot6TDh8aVsjuEegGEGGvNGqumGdOpufmNZMRTo/22IF3/fJ8cFzMVQPwDgH029tseXXNpp5P61kDyDhv7Df2N3s9si3cOz/jeZBB+jf/zZ/Y4vyMRh+5hMSIPo89wjMiMwhRHSJzgBZWmjZ/yjsEFzxfzjDXHhkPgDaDS9n7CCNG04HWPmZJ1YGb3xVQO3jw8lY+VbwEMalgmTQMudZohtGeTVmgIlDNtkv4PI0PSZxSPu+rr9CjWrSHDx8LnMKXu3DhvAIcBEQpRRKksVclTyEVZp+TdbifBAcLNrN3TQWw8kxO2R0cfmNnc0tXxrVE84WC3PQ+cf3yW2k+V+kPs/FLWfdW4WcSFyu4Vt7tt+VdlskH0gii96uWcza5J4cSkel2cEWCN0DPKzM9eHcMNGlPyMKR6cF5kf6FNIYq82Bfv2s17G57TbouJccH/iFEZoGeNIcrd9TxvPUZ8A8ODwvhqSJ1mYGjQOQBXGrNS/lf8bqjgE28Kt90xYZVPbBki7NZtZEKXZLaVHYOFvKDkkazFpyeKJeVs3oyJCyBJZfqrycyvwr0+LymozI9L5e3CkCYDnakDmOD1gOe3EjXrp8b+NiojA7wA+IlN/YSjoeMw8L8ordj9w3Y2taOrWxs29LCgj1/8sge3Lujltr//J//R/F4FpbXrL27z2bnFhUljgwNi8eBMT883LX2top1tjfY08ePbXsLrZsV29+v2OjYhI0dO26zC4suYb80Z59/9huNrzg2NmLj46PW1tRsGxtr6giDJ/D0qQvSYYAhU6rTKLWkt7W3Kl3rrbr9du3aawJPRMKIsEGwJALlfdgTEvWiXm6NImJSulpeWZGAXgAr9jwdXbRUixvX3q7ztbS8Yh98549tT3ygJbt3774iX64F5wPfhRb8/+E//afCUVCa6O7s8AiMIZziI2G8ks7GoROrf/aLnysKpb2e1mM4Iui1HDt23P7xn/7Z9YQaGuz2rS/tg29/y1aWlu3dd95ROTukENBbAagARIKTwb09fvrEHjx8aO++/57A3Je3bgnkct387ve/98ea5TQzNSW9ldGh/rRHGmx2dt7uP3jAfHWRTHGikOAhatPW7+MGmm1xyTuXRkeG7d133rLLly45yFNEDxdlT5o0gFBKgVwfBrKR0Sap3TwMt/72STzKtnGeIx3f0uLNEnG2sW3R3cb35RjogEpCeMU5imhf85teLmvn9qX+jMV1UfYOgTcxRFKXDiVKQMBf/dVfqaT1R9/9I4FvviQsuLRin9/6yj6/+aUNDY3Y1PS0OqYAMhfOnLYOrD8K2m2ttrS8JB4I2aFnU89tYuKUonz0r9TVY6ZuSc40c+nGx48JkC4sLihLpIib/blOk4LP0mIsxTQjKtbWlOnBAZNl47zyPQA7GZaFRYKOTp0DSlJkdChPUSZ+/OhhseayGy0tdvW11zSEuL21QeUfAEpw3yiZ8b4XL17wrshdB6axlpSOxSNKPoRnjJMO7h48w+npGZ07ggcNDw6tHJbrd7Ssv8o2OugJ+1tqOOV7JKaWcx9q3e/ocKCeQE99JSP2AHvQtYWaRUb/6MMPbXJyyi5duWa9ff0ankxARSaYZ8ywXfiLAMz2ji4FPnDuKOcCjBvJg6TORJXaUxdjgNra6ygJ3jPYxoOqSv78kS5TpjFUrH8SJ5Q/9XqSB/hZE1IJhvxE8j9U+el+5fc4u/AzaQpxzbE0bDuBnvA5TrIuS/u+D6ovgR4NpH3x5d8nHp3LOOOUd7a9ZEXUptTqoc97Qa0T0uh7770ryW8OvxOLnStQ/6Vm2qJ8lcpYhahRGlEheOa42PdrNng0cVBCDAwDqM2RSH755+Wgp/468nShv67M8NRiNb8Gv+Zy4+rBQDDMuAz1woTx+a8yZv7IyX8npnlKhevaivRibcs6AzHrQU9xn0E+TlL/zjOAY1IPehKHJ7W9ypDHGqfcuGYjkkXKJjznn+PXlxE2C9J5sO58M5NyZwGl8JvWCmFBok59ZkNFdXVNa5auU4MdSPrgwLY3Nu0f/uG/CkicOXvO+oeGbWe3an2Dw7a8uq73YE9OPZ2U0etoP7S21gZbnJ8TxwFAhZIuDmto+LhdvfqGPX323Fpam2zy2SOR8AEoZ9VG65OcNzfW1GFCZ8+D+/f17MmaiHPAMMKFBWtt92hmaXHRRoaH7NSJE1KZbYWPYJR9V2129oV3M+7tK2LkWTDKgHZ5qZpTAtpYlxOHUwDHhVo8pGLGLUQLOfwESmsXLl7xmW6pzZZ2b0TgWF9Wun9gwM5fvGjPn89I8ZoI7v1337OhgUFlYtVBgd7J6mqaqnwgfgSq0wAWABNOh3b4GMtOFw3EYkpMkI1xCLS68n5wYnA+OC1a+wFepM0pwXR2dtm9+/d86vUaJQtKSQxXbdUQV4Qdnz2dtCuXL6szjq6rZ0+eiACOk+HecViIFAJSGEMBwVaTrqtVzU3j2uh4wzkN9Hbbn3z/j1UmU7lb3B0feMqYCRxD0TGiqNaVZfkeTkydXSXrIp2vBgEqDdFsZU6a65hEQMLvOzHbz0jYI3VvJXXasCt+hjILJI4yZ55zKIZO+qG/yBVmSz0utQNrzEPSGVHHngd+lA4f3Lsv8AyoILuhsra6A9vs1r1v7KNPPpEcBPwZyM5jI0N26cJ5lf/2txEhdPVeQC827vnMjI2NDttA/4CIy9uah9Wtz2DN2BOUk+ZmFwScqcOwNyiLssfR2ZmbnRdfbWllRa3mFy9d1pqrRAxBH5J9Q8W6u7oVzKyvb8hWhXQAysoEHZvrLpIIYAecsdcodwPcujq83EKWiOyFUx2aVKY5dfKUB4UaRBut5t50QgDAPtqER5favUPDh2dKufjx40d28sRJBSGUdTi/ALkUfvo8xGzXeEYnPeRclFf/Jrj07L2sauyFnOyeshFk0shiUFXRaAfSBMnn8Rke6Dp9QFnJxFODc3jr1ld244vr9u/+/EfKTrqfcJ0dzizncYi5aM1OFseuKGuJyCqjflgbmhCSH48OKIjM0UXJM+T7kNrZjzwbANXci1lxF8mYkYnj/OqspPmLNaAntdcnB6LdT8abP5x39kXZnOPnYWsbyYwN+YzOTh9Pg21lnVgXAhnOhPhbqQnAP9OPlp9dpShkHwSGVFJ0rlhl5tb/kfxZROs+S8gXvCS98j1InhhLUuvML4mSE865FsmWh17Or0C+JQgqgEhdBOYgwLklUootWgTp3PLF9T/lZ9QDnqMAWIkoS0BTD44iSxSfUQOqpExd1nExHKH+mWeX6sGPNn+hEuk1xdqOjsTxOaJGjIEK48sGoVyRZ6q0CRNQxJnxpfKWxlKU/KN4D55nRK8lEEyqtEWLZ/2w0TLzVIvKy/eXWc+AbxzYSMe/VAbIzL50hpiKvL1lP/npz2xxadlu37lrFy9dsTffeteamt0J0e3E4Z2afG6jY2Nm+w40VpbXjRFwkO+fTj6UqvP5c5eso63XlpfWrau7zaZnnsqA0tY7NDCkTA/8HAjN+7s71t3dqSnQS4sLAlaoQrM+dGTRvcizltgdM5yOHbODvR0NKoX3QMQDWXBheVHpdgarwiPw0lezDFLwQFgXxBnpwCFCwpETdULuhNBLtMxXZ2ePBEDVkZU6JoLzgNECUDQ2t9nq+oZ9fuOG3fzytrpXiPxRIgZ0jI6M2LPJSVtZWpEjoPxGRE2Wir/p/uKLSIp1xHBx7zyHvYOqnBdP/reffqoy2Ftvvq1yEYHHl1/ess8//8z6+gesvaMzzfA6EK8JoUb2nuu0TEjPiOwwZ4fSCV1SvT2Aqj2tgQzqwb54VwxqJZOGUScjQAccvCjKIvfu37fV1WX73rfft+9/77syel5iO/RSfJJvkJFOase+190B8f4Ye3WspP3He4RuEd9CeT5a2h2QAFJcrbpGpyfpEwWROc5UcA+1/ytNMrQ+/82dFp1xUcqO17qT90y2ygENLuYRNiw/rwpJE/jKAzmVhQ4r9tmXlC/vy+FxnzyPK5cuKTOm8pxVbXtzwza3yNZtyc7jeFeXl+yN11/XWsVwx4N913OaeTGrQODhY3hzu9oLiAqirLy96erOgOeFJdf/4azDF2PsCiCTPQUQpbQEaEYsLwbskuXg3+j+YL8AxPB3yL5eunRB+2hwoE/kZfYRgMR1aBbt8dNJBTrjx48pk8E5JKtBdtnbvwlSG20PyYikgu6jDLyUGV9kz+JsSdWZZoS9fQ10djpBaQ9jzfFLkWmvz347tsmYuZkTUZ9sKk2FTXZawo70jBiv40E3ulBO54gmFRof+CzA5qNHj6V5dPb0GZ3b4SHviOTnz6enNWImOITYTQdp6X0RpWTIMSrwS4sCtAoI2EN7HjjzDNjbApbm7etw/dgryr40NGnwLLYtskHBvwlysVMyAFw+TiOkNPh9nrWaHjo7U0nRy8kBFp3jiOI7Eh/epAE/i70VVR/eR0kX1iiNt/Fn4afbP59slnN9fD5gEgae/tIVmdOVuRibZtA4h8QftB962gNJ+1PjZ+5KgCNHhEdne/xmfLHKrE/GpUmgJ09LBujhkL8K9BRtaUVp5mXS4FHgJ4aV1QOeyEzEZsyvVc/sFaAngEBcf572jH+DNIt/vyRLn4WFdenUAJMyfOJneBTD81EGThOyfS1B5/wdqcbI5ri2ixt//sQmLYxmKi1yH5poXSf4+CoAqcdaQGsnXcdXgB7XcvHN+qov34gVRWN37t+36ze+tBtf3rYTpybs+3/8Q7Wdb23B5PdyxdrqmvgjPW3rypo8fjJth4fNAjRNLZSAWu3tN96zg70Ge/LombW3N9vDR3cETOgwHB4cknGUge5o0/RhyJZMIl5fozy2rzZ2DKymPcMja2xShhMiJc4cQihaKmSIFOU0NtrqhqvTEu0CGkSebW4RGOELsCLhxKYWkYn5PTIhKDVLuLFaNTI9EsVr6xTogZ+iScjZ6BMm14vHdVixvWpVAwaZtYNQIs/88dOnduHsWV0/gKqbklWlQaMK4BxR8tC5rXhUyD1iMCFExzPd3Tuwufl5ZXpRKKbdHJ4GozlOnj6j3+M9fvjDP1F4RbkNwEI7O1k0smnwRBhsKIN0WFXEj20hM3Xq5GkBO6LFjs42ZU5a28q5QwBN56Rs29LKqs0tLCmNz2yof/tvfmBnTru+Ch0dROs4Kp1fjSzBkbuhzRXUG5u9+y0msosHoxEEzhnAQLe1enYjvvysOAcibB37hj3N5xezt1IE5oArlGAbBXx0rg58jhvnornFS9W8h88vw7m54JyCGAx9OoNyMMlxxD3F+Y9AK+wj5OX7T59K4BEnXt2vqvMOfgeZO0XY+96509LSaA+/eSDgc/nyJXv8Xoz4wgAAIABJREFU8Bu7euWKgk0ynGRE5mj5X1wsBow2NjOT7LGCEkqiBKBwaMgUbDHHySyVIV0HRlOxKcl2dQk0Xb9+XfsTMjTrFuVS7+Jyhw5hnuAEbh/XdWx81Dop5yDcGcMvU/lod39fo2zQ1CLjgEwEAQ9jkVxaAKDp/BrKrwB2niFfwUNRRufgQOvF2eS6AAFy3BU/YwIMaZ5UnA8xcyJ4LXM+Kbtdll/0+jztJy5POcIhbDjZbc6N1LKSYyZDLAL4vqtms1cIipDTADQAFIObNPt8yrp7uqTEzJmg6YPgRHPvAH6ACPHBfFhsyo/Y9My0slt6Hi2tqQRMd+hGoVwu+QTJVCSEQHPErotHwq3CjoVKdN71FomDAvSEDy06sihBOwdrf8+viDJkrEloYUnvC4mLXVcC53nEWWHdROav4xK572bxIRh4haacdnBolec3//ci0+MpelczDTTsjs1bxyCbsfFJ4Y+MjBUcDo9GajMCNSAmgZ7YNDkAyru3Ckcq9rt3LPBaT6u5CFoQh4/K9ORON3eytY7bQdyrXptfWx5NKV+VtfdFpicHPTngie/rnhLokaESGM3Xqq4sWNOKl5CpyIyR6ixb9XQgk4ZHqPrmXSphNCPiFb2uTiIglEe5Ti+nHZ3pqQeBsX7+fqEoEvpK5VBKNu8rMz1Jl4jlAMlvMSzxxz+WrP2JidP2R9/9nlWrPhgSrEj3F4YAYuxw36HNLy7a1NS8be9U7enkpA0Mdll3D2Jmb9n+TsXm55Yx9Xbzy09teXVZhoAMTV9frxwdRhbSKG0M3DcjDeBHrK6uqJxFWhvBN4wF0vwnjx+XaNsuqrD9fdbXi8R+g4AR0S8RIBHUs+fTXivf21dJB8NA2yzPqKuzR0NJMcJEUxhZgBLEQx+DMKO5XBi0/oFej1Ckuu3ngEnV8CCamlqlery967pCmmm0vSMNn9GRMR16gA/dabnxZQ8r2kW2XkNVt6UVwuezd3hW6KQwbwlFZJwba0UXFlw/yKoYYEpeRMbiDywsKlqlnAZ/6ewZn88nrQ+d22ZbJvvQ1Ghzs3O2sLCUrrHB5hdmlQW6cOGs9hF2BifF9aD429beKX4Uuk4fffhz+w//3b+1nm7G47gzwEewvjgttJDCaHrA5vtd59In/CrDR4TqGZYDZa4BopSqAjxFFsYDIDcXAXp4L/Z0ZDV4rZeW/exgkCUmWW1QR2F838+gBxb10bBra6UgBi2m5IzjdfnZiw7WADvBabCGJptZWrIvbtwUqG7EaR9UxVFjD0Ik5nPYxxsbq3bzxhd6RjhPuDzszfHRcdlc1h+xSNZ0fn7RTp46pcwNGRaCC7cVVevr7nFSbVOjD81M3UeA4sh4wB+Dj4fvgOOFKCCfRVmESJ/nwbrzWTh+GgtosYf8PATv67CqshjSEqyrk8sb1X1GSfT6F18UnKGrVy6JgI0fK4dlOg+IZy4Ct7KbTZ5BJ1hk8OnysstK0MTQD1eVUhLPwzNukSk5yqcIhGaJHe47yjU6dzzP9FXYXp8jK1KHypMIbba3pkqCr210p4W/I1P29Z076rbj7IUeEs/uwd27KmWRMebsSyyUUlgzc/3SyIki65lGm0is9EBlUO4dbKYMmboqXSFeWc+ktxNkYO53c2NL3Dsyd/zx7FjJp8oBed5EICCU+HEBdvnezvaesooIm0ZJWU0PXJd0vPaLTA9rxR5gv9GpqXNVdEJ7SVrvQbACkV1lLuepRSaokmd6SDMDeiJjUGQnUoaBqA9eD+UtT4v5AedCgjwbN1wAGDl932T1oEfAoK57yw10Si0mlBwRFHyNyMQQrR8FXHKnfSTwUenn1b+bg578HtRSmKk0BwEt/4wc6NReR9SAS85O1HrjQeh9Uut4gCInXKQykkpb/uB08ONLNexyo+bzgMpSIJvNM0X1BzAyX369ZaRRD+BqnudLpPVXgx4MTZQB6teqMOZJIBHi3X/9h/9TQpcjo+N29eprAjvbG1tScGZnwLngkHW279nU9Iytre3YwuKaxPwGhrtt4vQJu3jhqs08X7DdrQPr7++xO3du2rOppwYhmd8PIgsGkhLV5samIl+mQtPBREcMk9VpDVbnTLWqll4Uf+FHbK2jAu1jI+ju0uT0hgbr6u3T/iSljpHnGcPZceJlh4yJWtoPXbRQas5DQ8pCaQhkR4dmfsH3IYrC8KskQpmALhQcqx2qNbi1pU2fg6YJxp+sCQYMgLGDrkWrixV67dtB3c7utnY+WRR+pm6yJP6F8+caONeAHrgctMvDO9IzkPBiqzIBkeXwTAhigLu6Ru4JsisTur3bpCquCHtSwnCL89bZ3iX9l6XFJXEKyAhtbaNu3aAuOYZmwvlgzVdWIRe3iIRplSb7+KOf21vXrtjQQK/Ix6TxVXraP3R9pe1tcUu0GzWSw/c8a37+4jlpxeA83njjDTmWgpxc9YwKtiz4QGH0I/LGAHtThyvR8zep9SillS25bsGc0lEa4cJWmctQhI11kOYGXrYTp3xEtjUySLwm5iKFjfEsV6M9wzHevSf1a557Z3unQA3glLZ+njXaVJCTsfO9fT0ivirjdHAooUPukRlx169/IZDLuTuF8F/SeQL0YPv46u5oU6fi+DGXB3gyOal7CL0pADPEZ7JBBDWUkshIw0E6d+58kWnjubH28O7oGHzj2jU7d/a0yjZ05Ok5Vg8FTNl/7EdKyCurq3rW/+Vv/9a+893viHgPh4yyqvOwKJu22GziqWnEAXyQRi+NwvkhQynRuyTASumYbJsAMwAmnkXGAws7H1ZdPC6vixSTwAs7G9xLZQzT+IZM5E/7MIkluo2V9ofzz1R2KpMNAAyaARjJoJLh3KzK2DNTlPxHEwdXMEVZT68IJN+bKjbyIc59kDAqtpR1kq9QRWdfMhFR3mqKwEGT8Pw9eX+eY4BV1tIbOLxMFr4+9z/pVBQgL/Y7ryG44Rm4CKd/RmThOBEAou2dLX0GNAOeLdQDsvYCiFFCU1krTX0X145S5xGgB05POLgc9ETKkYvQhe3v27NnzxWJgjRJnUcLeUz3zp1aHp0AegrnXVfmCnHC/Od5eYvv55meWMgc9ORgo9iQr2gVdcfvi3tUZuZV4AwnwQLG7xSthln251XvGcDmqJb1eL9cvyDKGfWgx2vMnkKP6/RMT8xMaagZghgA0RH2y6DHP9tLZn7t5UC4fG3qgWyeAdPr0ryTeP5Kb6eJvWxukXKP+IoIKsp197/5xn7z20+tb2DQLl2+bP29/SJN4pA31zd9blJDo5zd+uacuoUOqs02N7diz55N2cS5Y3bs+KidO3vJZqYXbW1p0yYmTlhDw7799refCPhwWPhc5Pfh7pAepXtMqswpYqGThD0uRd/OTmUvIB/Dhbl47rwGnpLtwUC3d3SohIU6MgeULBQRF9L9yDlACCXi6ul2QMShLYxFc7ONHz+uaBfng6GhbZ2OTEio6BIBejQgUGl2N4SaZt/YrJQ1pTcMBkRlWo0BAxxzcTOSto5E5dKQQ4igfA7PhIgcg+VK05M65wpmmlp0neJnUNtvbtHgz5gCD8iD+0NHFGUH+EENTRVlhObm5hWFAYAUxe3AmeqWoyYbhMGmRMkphFjOSJuR0WGpAj998kRdNJRQ0MrR+IyGJpUlu7p77Wc//bG999Y15w0lwiprSqQI6KFMwX8jnsd98rlDQ8MKzs6cO62f80dihalsJDsX4yiy8lSADNaA10Qkix2M8h4gkZ9Fmh475XwEZpA1q2TAV/CEcJLwd6LMEudKHdKFHUEAkuddir9FVifOPr/P9+Kz+b4yfuvr9vDRY/vHf/xHGxkakYMHPIszs7khsUnWm1ZyMqDwubA7G+ubBpmY+3Ji7xObfjEj8AIAPn/hggA6gQWznOCuIXy3u7mmNR4cGPaOygafUs8+IbMSXXesAc+EdWCvM3trbGxcnDYNCk5DNwkUEDIkGHnt8mXr6mxXiRi9FRJ1lEchzgPyIRpD4GctfvIvP9UZJHvpIymcD4fOE6VazosCk1Q1YF8qG5cJqXLGeS+uSXsCEU4GPCdAUyYASjG/0KYrbbgn8dOv1PiXmhlQyQfy3MXpQWqhw0USY7/E/oNkff/BPRHXATyRHZufn1MGms41JtGTvcIGIbcgjafkqzhHAhKhbZPuSaAqqfdLc058MnwEvsRlaILTE5n8uE/KUTxL7Ai2OcA3+z4yornvCX+hc7O3J+zAfShjKnDn5c3Y3/G3fFIqb5GR5iy6uKkLuqLLFJnPAj8EhyfU16U96Fm1gtOTgx6RCjWpmAPlpK8APVygPrCZoXLuxAKtsbmjrlsPGnQxCfTEe+WviZxF/r0APaH946CHlJ9PEPco7GiymB5wptSYb0hfGAc9R2Uy6p17sZCpRpgnOJSOzQYOxoM/CvgoNMm4R/p3Qs6Rmit/XuodSD0qgU4nMTtQy9PeqLzxPaJZ1pBrClAUwFMpQJW2yvJWiUGywXoZeKm/n/oMWI5h0iCLMhWcohQcHnvkVZkeJ9e58VZKvNJgf/M3fyPDefrsWfvOtz/QvBXts+SQcPC0hze07Gt20NwsE8335JhPnB61jc1Vo0Lb0d5rh9VmGc7u7hZbXJixGzc+FYkPwq+eXaVi66trKtli1Ll9hPpw2rTTAkTUXUEGII1PaW5osJMnjtnS/II4MptbGzYyPGojlEyIUMiqVB3ckFYPp8kZIVJj39CJhTAj+xpDFi2iirKXaDWd8Xb2ri7r7enV37GvWxjsqcyqlzvZWpGRQsV4/3Bf4nLbKZUf5Z6llWX9DutMyQEwJyFGoswWLy/guDAiPb39RWs9QwwBdjgNjCOgAZCEgW0S4Ni0jrZ2Hdno+sSBkCWYmZ0TYOQeh1OnkWdTGmz2xYwtzs9bf3+vbW1uqlMOsUKMIYBhcGhYBPb+fnhT7faTH/9Uuj3/8d//uTWJsFrOB4J7RAp8ZXlNe4l70BDk1LWl8lMSdIxsDn8zqDa4cJ61Cp5aeSbgN4SxjPJXlLc0tywZhTiXcW5wfDiRaGtn7bgOOD3hcIPTw0erHJrsXCjc5oFj2KvgA0V0HuUDnPPc0rIGjv7yl79UDNXe2q4yEs+Wsiz/hrQPIF5fX1GZFx7Z+fMXdW08W0pQv/71b2xja0uAZnvbtb/eeOtNAXL2D1w0AOnwQLd+DwDEtT96+MSj8t0dgYcAcjhDymTR+EHWkOCAEi5rsLK+oXN3YnxMMgTM1GOfr6wsWmc7AL1dThnAs7VJadeDaMqvADD0oAIkXLt2zZ4/n1KgQFkPYveFy1d19gqnnUon/LcCKX3WSlH6xC4Y2Z6MY+nBnWdI6gPCWvDjIrZhz52nU0thcFtSPnNpmbV3h9BMsW6IRl7/7HOBhNffeC3ZyU1dJzIDZGQY1trV7hIAjS2IVdLpt6/z19beVpbo5Ec88OV6sVVkeoIfo+xhyvSw5+Mckenxg+GBtpdpvfOrpJqU09lzcBjZ0liL2RcvZN8AxIBxCRGmbFRUL4IkXmCPigNb7CxZdZo0KHVi80KygHNI6TY69/i8CGqqB3svc3oob/lFVe2wCpGOOpqn7uNCYmFYbGaXwK2gVoyj4HtytBkGeQn4pBH2ueOM1+Sgp8ggpO4tFTkTGmffAMTKlFnudmv/fRQAiVe4UH+5KXOQkmcwwgCWhscJaN4aWBEAlJKm0tPOGve9fcTk98TjqQFaal8Ve7i4eP959vt1oCcyPcX9AcYS6JGAU4Nneop7jayaUpevBj2hRxGdZvWA0A+8pw2PMsTqOMiuW9yTNLn794GeQPXqxDGzf/qnf9ZmpiODKc0YR6aOK5tIq3pHp4z18tqi3X/ImIIVm3mxLB2Rk2fG7PiJcdvdObSmBkBNqzU1Mzm9n8lFNjn5yG7fviXJfecQtNvC/IKcPd1WcHBwUjxbDLW6iyhRDQyqxZos0RqqzMeOaeAobbCkn3HOcI2IiCEEM0yUNSB7wv3xWZwXDC8HmE4tWoWdl9Ki7EqQauFPvJidF88GQMZASYwE2Scd5DQGJUQpo+XUBbuqar3GkCuyTZkenh+cIu4LcKDBpmmMBc+HVmGAHuUCAAhZFbUn+yHQ3B6ukywA5TOiSt6zq6PNnUPFW0uVlsaYbu6oRMIMKMpJNEBcuHhJIzicQAzfhLl9OJwGW15clINl/1JW7GYC/d6+yiUAqda2dr3fW2+8biND/cq0RTmKe8JBM5S0u6tX1yCQnEpcZDMUtbY0F2WXICu7wrqDDT6bZ+CcgtyxUSLwDGvYQXUapQxmfh7yc6cZfVUPDPmK9z6oeldK2JewvUV5rM5WhKOpt3a8b/AbsNUAgPmVVek8/eQnP/FSy35VNgoww6gXlMV59rNzLxTN0yl36tQJOTGcJry4mze/VMnUM1rbev2JEyel5ss68joyNfxsqA/C/YTKpNLkWUBgEtAOsdb5PhGEwZvii7WDH8Yw2SiLzC8tKwu4sbqqQOMH3/++bayt2TKCk9vbVj3cJ+UiPlRXV4+CAF4H8CabQykPm4FD5XopkTJA+NGTJxq18dZbb2vP8XPOBns9ss9Bdue8kO0lA0X7uMa5JKFP74pOXiMDuWGHg3uqZ+l9B0UAKLvo7boFmOEtNGsrAV2Ad0c7JVwC+kbnsOzs2BSirY8f2Q9/+EMRicl08SzJ2OH8Q4z2YBfZh3aJMTrgckK65BTgdiWl44TadEb5DM5EZOTV7JJwAFmVGCfiIrp0q/k5F5BN50ZZZ4lDpg6xxHeLPRuZ5twfY2dZSUpSAGT35/CznL9DqTDAkPzOYSrD78MNbRNGIeNNJi/KrOxV+ItwNMOf876exXXyeqL0yb9WXtz++0MtirosHPTwYfmNcFFB+sOQY7yZhcQ1sXFZYJxvfpBrAE5W3oqIqkC/dd1bftWJbJxSdCFwJ7ZPEgMMlJl/ZhiGQIk5wj4qs1NvSOrBQrx3DoZYBz6bw89Bj5Rp/pqXQVcp7FQ/ZFYZH1WISrAT4CcyKHpoSY0y0oeRzYnuLYBoRC0hWJA/A5Hzcg2k4ubLqDa+dSToCW5RHfDRJqokjR7I3kkITKz8NNohpofnzyM35kFqY7OTGYhyKZtWERxdCBDt1M2CY6rYzsG2OkwWl7bs6bMXNjn53M5fPmOjY8O2u4vTarLKIXOBUH3tse7OZluYn9E8J2VfmprlSDnAOAPSrlxfRAjReUaZiajGS3ZMDt+zUydOSv+C69IMqy0I1mRJIUNfUKs6n0EZIaTvWRfOTVMyugAtyme8L7o0gDvWCf4FpSvnP3j2joMW4m4aMLq1rbR/RIxRVuH69W/KI5WKiNsCU5B2qweFOBnXpPtBt6S52VBYxZG0d3a4OGAXs8NW9YeOLcAKwIyMWFtnh56BxgfAkYJb09wksitpaukDrW3I2XOPt25/JYB3/sJF7U/uD0flxM2KuuLo8CJKg5eEYYeQTbkStwP4pUtvZGRU87N6uto1OTlASpSqZVf0fIge3enEa+AKRBkYUUh+loOVOLveIVieB/++R7j5ucNB89xDzLE+ktf7i9dTW0aXPUnWN7cRnJ/4bymip8xABHj8Xp7yj//m5+xTgbyK2ebevmzxnTt37cX0C3VvsW94bjxDyohOEGUm3IadTdyX5zOz2qcAVP54+bNL3CrsOo0rXB+ZS54he5PXnz0xbqOjY8ocRGkY8EH2aHRsvCiJsnf4cp7GoVrqo1qAn1lcWdW5YZgvfDDGwnAw4dZQslUGsL1DEwC4X/YVZyO6rcgqKQu54fs6WtD5HuKgSKZwTXw+GVjuj0wDP4/u0sgU0Zk8OjysQcaU0jVupZhVVWZs9HruSSKgTmB327cvKkFwUsKPAvIBXryW5wWooONV4JJAA8AuDph3qN5/cFe28Fvfes9L0Zvrei3BBeU/8gGUSsXZQeRAvC7AuTc+sB/Yt1H0KIUWlXvStfN3lEp1HhLAAfRI+oSgKTTtKqkrMUnKsEXDVub2J+x67N36RMLRPgaI6eSPyHaGf/MxGVWBX8paIYGgezv0tUdbiu/nTTzYEUCStM2wBSlZoTOYgx5QEQ+H+wqHI4ebHCYbnbproH+iGW1mor0j9HYKp/v/M+h5GXT4Uh9lnI4CPvWZqvy/42Fw8IhOA/Tk7/O7QI8WPe9SF8s86QsUM7AcXSdalztjqVHWGl89+JRhA/REHRZSbQ3oVFry/13QU4LNFBGpq8KdSaTe3cB6easeiBZRQ2bg2Xix6eN5kaYWIEGHI7Xw6jA2VW1tc8seP5mxBw+nNFRvZHzY+geZlM4UbgQMe213b1sjK7o7SP0eyMmuri2rFOJdE6hqw9dyca0gJWNwyARBnkQddAF9ko4OtdEyW4zhp5RY3XiZOr4YhYG6cfACeF+AVUTlrAdtpaTdAUAYZ/Q2EHnjnthPZJfItMThhvCLOCFfgK9TExNq44UMysR5rhGhRTeyVaW4Y4YYoCYyf2RD+D48CPg2vJ4SF2eXUgKGknQ43wcIAniIjHEM3A/XhVwFxpSoEMLwQG+vHewz+qHD27cbvE0ZXg+tyrS5zy0sSkyOf5NhIyNDpC1CtEDxttrp0Wh5+M03ykCQXqMUMzw8oveGBEtHG+rvne2U3R30AL7yfY4n8KjWT6OI3KT0Ucgm86JQtlRVz8+1B1Q+XyzOr7+3vxf7kM/zjjdvWY/y1lHBlYOeI+xOKhO8EvSo/afUGsmDxDwYCTvEJ4hLUT0wMib9Q0M2+XTS7t29r+5C7HiUAdSRK2dJB9mBDQ8OitR89/4DBXDsCyfnM9jyUOAC3hjPQt1bc/OFlg8ZxtPHR3UmGNvCvkEFONSX0W/iGslAAKBWVle0P9FfYW9Buucz+DyU0/lMyqDbm5u2m5TOcWKXLl6QAvU+NesELgA/7GVxURiY29xS6AK53lSrra2v2cz0CzlS8cjW1pSdoiQEkKa0prKnJnf7BHb+AOz6e3tt4uRJgRQ570YHl0F+5vdYxwA+/M06kX2hnRuL6LOpGlPHWLUYExMFETKQAhctLep6RFF5bX1L+jdwDFvbWtJUdN/M0E4gLWtAqrpsfcgza8rZ+MNAj7uaetDj9IdUxkATh1bwIPWnYQvBR5XdT41GcfbES0oyDsEzy8HPUT62APnyy4Wnq+H1+Hs472wf29Xgkiw6/yKqQ3vwgDtseUw2oBNMPiclcFoamwT0FZDUgx4MKG/OA44LC0PA1GqQMt+HWBULg5MFpYYjrHe4RxGZC8RXU0tP3/0DMj2R8ak1XOXyvipbcRT4ie/Fe8Xv1t8Hr4uIILqSHE2XJarivl6ao1V2Rr0MfHwQXfG5SaU158rkoCcMoQ5DsqxEZTwP1WYba3WRys2TqV0XS5Vxeupqz/ka1gPBeNYe1ZKNqZ0txvcxDm746JiqBZ26h8hw6fAeyEDlGhqQeBW1QNxOaf8wGge2bVs7e57pmZy1z7/4wtq7262vn4noI7a1WbWBwXHb2ATcrNpQf5e1NqMJAcG3wW7dum3379+TYSFToSGgItq26w/GjxQ5xqCpAR0VJ/kyfkEqoemZR4sy97i/423pmoXV1Cj5/oNDCKM+gkP8hZUV/U3JKgY44mzgJnAtfDagJwh6RI48WxwF9e721jY7e+aME2I1YZ3x2T5/aBdBOVLXiUyLIeZ9ECrjfbgG9gafxRe8ITSCAB0ABK6bslZExaG0GkRdfkbggxOkbELn2+yLaSn4AtogvUYWxQFXp54p3TN0fQKeKPPBt6HzrKuzSylp1pj3efLwkZSbcRgeRXoDBVPscU4Aow66a8j85RL3iasWZ1G9OCmb46KAKPciclaCkNpMj/P8IjrN7V7s89pMj4OeXJw039+R6Ym9WhNsRVk7Ow81mZ6QtcgyqzkQi/uKYIufcW2UL5nB1DfQb3NzC5pVJsXdpiZxyIq24tTdAvhEnJN9HmUoni2vBxAAeChL8v6SXEi6QpSDvMTcp/IWrx8cHNb7MNiTz2FvcH3K2Lb4uJKl1RWfg7V/oPEIZPt6exjuum+bO7s6f5wJSsbMeQPU46QgYVO6mDhxQsAMoMz5Zb/j/HUuGPC7uKjxF6hqo07NlyQiurqKmWWffvqp9i7vGaJ80fIfGRhp0T2bUsbp3LlzyoDCQYpnEHvMBSurCiL4nDJJ4FUK3o/39oYgF/5zjR7vFHQZBKQPDtQ9CgB8+vSZRs9gAxgayjXev39XJHPuFYDEqBloNi5aWlHXHSUsTyz+7kyP+y9vj4nOM9fySb470TMAPTzXeiJz4TIUOIQAoCc+8mA1Bzy/L9MjgnXWWBQZzWKfE4hwb5KE8FZ+KAWsP3P8eD12ib3G/mA6PAEsZxM7GzIHcJOURd7ddUVmPRQJY+1rPpEMTqrX8eZR94YZHpEOaXYZQ4aYifPhN/8S4JHGzO/v3qpZnJj2nayGyJaKqN0w8ZWDntyA5aiyHvjUO976zE8OWOLf8Tnp5grOAE5CQoBKs/lmfhXgiW4s/7xagBQzSVzhM5He0jRYOfuU+nZlSs+EFNEfmy2x5iLTE6AnnkWZZnyZ0+PXUwt6iiRUjJ7IFlR3WIwVKXrgUqYqjTFJaxHcCtYliJvxVsUhw90lcIizZq+x97QS0aXG94KAzWsPkmR/0646Vvb2muzF3Ir9049/Yq0dLdY70GN9vcO2uVm19rZelbcODrasqbJvo0OD2q+Qg7/6+iu7deumUv18JoYGoIJB5d+0qKuNvK3D1lfXZQAR9ltbX0l8t32VasjCMPMJA4GUPd2NbS1tipYGhgZF8qTTiYnOOH2MNIYVQ3Xx0kWdLRwMWZWIktnn47QZM9+usUmdWTgkjC8dYSdOHlfnGVx+gI/Kfw208XYaom20kBPV8uxJz9MdQts3GRrsC59HBA4Yol3eJdxMRpb9xT3w99j4qH6X34NjxB7DKY0fG1cZCfBH1kDPl1IyfI9qAAAgAElEQVR3EmBUG2wamUEUDmcBPhBT3a9de922dndtcGRM6ee1lVXx2r7++is7PjpqZ86cVuZKmRWJzPm9qVQKoOzq0rXJeSS9FT//SZ8jZUulUJvshMpWmRJzDhyC5xA2RfsvcTLinHlE7WVt9mVwaY4CPUXgklqYXwocfi/oiU6TKMFxX1Emc32XsAHeSCKrJjuwseUlHkjDN2/c1BUACJAaiU4zAgm3p96eL6exuaGjidOIrB77jcwejoXzQHecOqtQIu/qFGDtaPOsItfgHW0H1tUD+XlbJTC+x7Pp6e5VizkgHLVt9h+dQxCi6cTq6OrWHpKkw+am812UMd4TwR2b9v477+gsAXbUikyGh2G/kPoRU5ybl2Xd2NySZhW6WQAXzYZqarJPPvmlyNeXL18ugkOBWztUqdu5V2S3nFTPGT1x8pSCe844wI3Sn66dLIPaqLf1evhFx08cV4cngJA9D+BUByVzEylrqWwZor8mJw3h+pe//FgZop6uHq09WVAaJCTdsLamdRgbHVVQDOBDEJKsmzd3HEhQkzV8FegJfprHjDTBeNU1ylu5PyHDyP4i+ONLQbTGHBFGZH4r+efwLbIz0WiSzmYAn3rfXJOtDEmarAxcgJ6UUVb2NUCP0Z7upUOBVABMGnCMHWcdfXyPZxB5jWeEG219ZVX3oWaE0Onh5kmhgahcLMvfPC7eD1dFDx5UT1TKw9aNQ0wE/SXQ8xIgOaJ7KxajvntLq50WNQhiTtgCvZeZitIgHTHaInnXHNTki30U2Mm/dxQ61fWm1DeHM6Jgvl//fhEpFiCrJuuTSlnpGnO9HmllFi2SVaskcirvV1/eclPnoIdnw2HkgSpTkpW3yo1Z27Ie11YcileIcOUg8mhwmUZrpGvXtTa6CmhEx9FtkWeL/Dmb7lEt2KSS4WQkpxUHqVjL4GGkEQNW2bIdCMQHLbawvGkf/+rXtrm9YT29XYZszODAMWttofx4aHv7G7a9sWJd7XQg7ajzAcP1+PFD++ijj5R6ZzpxRwdzgdb158SJ456uX1m30ycnxImgHXZvD4fB69ZsbNzbctH+WVxgWvugD/zbg5s0Z/uHB064bG0VoMGo4TQQj6OV1g2ck28jcuc5Uu7C0TB4U2MnJBi4rgwMr+3t7VZLO51pu1tkV5xz1NrukffujmfYPH3PHLANiZSxliFAiGorWR9I1RgS2sfJ2GDoyEZR3hM/ik6bTldxxglyzbwGh6ao6wBl61LYD1AnAIFw4s6ODQ0OC4BxZiiz8FzXt3fs3KUr6gQFCC3Nzet+zp466V0tFeYmAXiSkF/FJflxAu1tZalUvL60193mpAGribgZ9oP7RO/HoZ0b/wBKAd1z0BORutuYsmT7u0BPvX0R6T9F/PWZnjgHBUDKOT1E0CkQyQPI/D1wmGF/sI06K3Zok1NTGhdBKRFnsb21rY4gLxEwJw5ANKt7R42cZ0J2ZWlhXs8SUMG+iZIoWf2FuTmR6QE9Fy7Sut7rreiUDRPfCcCO819eJpvTJJFI7cdWOn299Nna0m4bm5ua+USmkW7C8bFj1tzWKi0gzkeU58WPqZh1tLVpX2JLXr/6muatAZTZrzhmnL4DlQ2R3SmZkrmcnVuwdYGRQVthtEwaMkpZOfxZdOKpc6rDdW9Y4yibQYKGFF5wppIjZf8DsgBC/B6aSAEQFDy1tSsDxOdwH6wN2SVsA6rk8PxibbjfX/ziF/bBB9+yq1euCtBQlkOSgXvis/p7+3yeXIMpEQGAC0cfpRuI578T9GSdw9j7vLxVw1dKIqgACM47a0RZKEBP4euSeHCcmdjPkdnPAU9elSj8YbqeqFLkWnEBetgA8l1kahmtRzdqxYVOpauUeMjB7ZXczm4kR0pupuwftnPyme4HQU4pMkcqjvq8pciNg8JmC6cZ6U2ksDEuIUGtB6DsAzXzEoDUAJ8M9MSCxGL8a0FPbhDyf+cLGw47Nxh5KeoosHLUe4WRjK4VZpNAPI2HnoOc/DNzh/3ya5IcQGYY/7Wgh88MIrOIc3WpcX+G/zrQUw8AXwaEHsFgpEIEDwMaLbpcT74XYn30PqC1RDRTiTRxegBBbGaiQbWqi5yqu1JbpZ7xwYo1Moag2mLPphfsk998alPTT+302QmrNLRbf9+obe/4MMqurhbbY+bQ2oo6i3p6OyW819nZZi9mZ+zTT38r4zk9/UyRYd9gr4zf0sKSnTh20gb74D7MqrT71ttvaogp4F9Ey55uZY4wsKg4UxoYHhhWtmRpdUnOBCcF4MFR4WT4XYT3MJqsj7ROBgcFNHg9aW4OKNkJIkr4OCIltzRr3ARZHoaf9qhzhfX3GTVEcchyRFehSgSQnltalWnBGTLHqLev17rgXBxU1dpKV9r8vAcyPBccECW3ocF+GW7ej/NPW3Fkg9R11t+vDBYcChwS2S3S5RCtQ9af6yYtj0MCEM1Mz5g1t9ry2qZNTc0IbE4cP2E93Z1GLpNss2f/qwrCNJcqJeRppx4dZsim76LoDlFnYZJOLgwwQVxMrVaprDUDPd615cnZMkMbUWE96OFVGE91GL4i0xPnuz7T85I9Spye/Pv15S3P9aRrTM0cKqtXEf5zIU6ydOgNRRaVtYUf9pvPPhVZmJZeykn9g4Pa6wS1XNv+vute4djoNNTz3EOMc1Fiby4G2GQrq8v6He+walO7+sSpCWUhOLbqJFpdEaAJ7pf4QB0d1tXtwJj/5hzx5cToTQlratxKS7N19/Sq9IncBN87d/6iAm6cF8RVyqcAbc7MxMlTAlxQXlXeokW5Ce6ePxdKpsxzwxfde/CNtJ6wGGdPnbKzp09J4RvxRfFvdn2gtjJhBx4UsMcJuDyruaZzJI2bpGyMbfPSiou4Yq94HRktOtHY76wrdpjXMGcO0M8gY/7uUQNAo+wLIIizz72SaVJxFSL65obuC0kObAR2ASVtvgA82qlp8HXh7MnyaErp0eWtgi+TBm3nnJ5SwBA+o9MIXPl9X/ZbXaCSrvFMT5T4OH/KGic/E+cwgqz4/lF2P/yvsk7FLEt/L+EQ7H02bR7QA+CrMi4nZWqC6B9Zqt1d76Yk0xYBNhkf7oFrQHEbDafBQU/SCPQIXSnT4+gZI8kPIYHqhip+2NkU9x98o4uDDEbZgS8RIJNTkjFJKK0AEHWgh9ewcfn5fuKR1DjTNA/qd2V6/lDQU5/tOQqg5EAl3jdAWXB4BHASWRunEBF6nnGqR7L/z0DPoVXU2uqt8ACuML6qCReZHi9IRceTiF513R856MkzU359nqkKUl6sRQ04yb5ZD3p8fVG+hFpC1omZSG1S0IRHIs5GwbnQKnoHC884iY7poIF/5M0Scy7TW/LPTMP/+Aw7sEp1ywmrDe22tLpht7++a7/+7Dd2+uwZ6+sdtI0NWhURjmuy06dPWHdHu31z957t7G4JKGyjAtzcJBBw6/ZtDdHEQb/55jXVhX/ysx/be++9a11t3ba8uCpng4OAM4SRxNgfOzYm96TSy86Oyl1oUVy5/JpnOrY35eTjPLBWqAFzMBmoSSdktD6ru2ZkRM8Rg4cBd62ZJrWMY6DCiajEsbengZLDI0MSSYTH09QCKdtbsHktRovHI4XjgwOBqq7Obuvr77XmpNTqUWeLUu2UlkK7J2wCTwxnQ6YVsE/GCPl3HhUZHuY3qVTGVG6RM73cB0CMVvyC+5dKwdv7Vbv74In23oWz5zTLrHK4L84OHVqH6iA9UPkC56rus31k7husNckBHAV6gmcQxhMAhjdRub6ZYCCdG22x/29BD9tYei/1DRRZeas8Y/Wdm7WNCBGUAkz+8i//Ug76Bz/4gX3wwQdl2e3wUC3nn12/rjITpVGNChgaFoeFPbe+vurOeXlZGQXABM+WL0ZK0IW4ubnuRPaVZT1byOTsBX4PJxzZQp7pwsKcMn7sKwC9l3t3tdacCexkZAaVJTefKv7FF1+I0M78RrrqxsaOKUiIjkZ+FyIxYyn4bPYRoIf3ampgqLJ3LvLHHaG30u/s7ttXd+7YzZu37I133rYWhm0iaNjRJl4TJWr2QpC12aN8jxZ/gpU4i2fP8roWa2xt0X3PzL4Qlw7iv4C9zleLwCclYLodUUBnSCvnj3MHiKMiQucb1+1ji1yZXEKAzFpTVaVZ69fX223ra8sqyU0/fy7ASlZC3LE0aJPfQ5ldXWUp0xFZvj8E9AgzidNTNOArMMCPhw+gOYPP1PUm9fsc9PieJQNT0iICgAWZOU9s5NWB3PfC41FHmRok/Xp0DWlwav4efr9wGHe8azX5P2wNr+OZMDA6hEHZP+xVngF/d7R3SGaE0jyZtsrMzf/1MEhIXDROB76OVWm981t059JoO3sHaj9lBgsIFEl+1EM9zRyD+ioy+EKFSk25mFHZRp3m4aQ3D/QYTtw/MZxcaqVP81KozQcICYEyvTobccHC1afUckfu9fp6117+d332J3/vuFYOegjuOQfA37BMV5fGrkjXZSRov+Z0EalTw++/5MXoNfuJHOz9h3KesXECyDDcMkQio2UvtHu0PWOGSiI3119rft1Zt+xLC5Rv3tJYpw2SzdDi0MD9IvCmrKGunozv5OKQKWsT+j4J2JV6QR7KK8OWXUl5aA6tAa5HI3uyqjk8RHc3b922kfFx29zcsb7eAdva2lOam6zImVMTtjg3Y5NPH9rB4Zb19HTKoQIu1la37MmjKdvZPVDp64sbn9rY8WEbHO6zleVVO6xCFj6UenJ0dX3vu38kAEWpijWOksPli5cEWsZHx2SsuXciYZ8N5pFGKALzXjgyMlqUlIgCT544oXKShuilFLnKfw2AKIKQZhn4+w8e6HdoGSZt750xpNxdDj54L+rYMe/GImqmrKVp6VKobZBjIipiP4fz4pq5Hy/nMMqjP0W5BxKvi7ESEtVrrEg3yUvhoVHiTpK9X7aSko3xTPDaxq7dv/9EBFi64azK7B/sSMV2tze9hi+OF5krB/0QNjl3tDDHPsjT6Nxj3nyRG1gcK+XhXJwTwBV7WuXFpBeSn3c/P+X5jj0ZpVukDkTgrzv/sWVzW1KcgdT6W/uz0iB5JiENecw6yeKz2QNSPz48VPYwypg8q89vfG63v/pK6zo2Pm7Ppp6LKtDV22PVPR8fwr6CDD79/Jk4agAfsjPhRCl/AUx4DXbclXNd2wlAo1ILQ0a3tm1ja1N7o73V24VDK4csTkdHl3O8tjPSN7zEKuNKVgo+EftaXYVJ6gInFU6XvwFSId3A+KPenm6Vt1o0YkRGQgGXKhG7+xIqJHv57rvva43IApCNpQuSPcp7qUMyqWlHJSP+LvbEoXNaRHylWeDgUFIQPG/W59nUM9vZ3dPYC54XwQ4AUTwmRtJ0dqqDMXifMQQVoKPOuM0NZdX4b+8CNltemtcz4b8JMoLLpUJiKoGXWlIlWR+Q691bJTVEvJ3E2WTvxPBU+aMEemIPlho2pbGlixLQGdlNgatiryfNumScmQCvBEYaUaOzl6oLsa6xfwsOUYAmAl4GoYbMg3zBgdAZ9y/ecEOjMtYbG2sK7gB+2C1sJ1IHZCGREEH7BztGlpo1BMiyN9iX2L7e7m6bOHXKKtM3/tYzPaRtU12zPTHj1SxWQciI099kO/tVe/joiSYfnz972saGB0WmJB1ZaXDjKmctJEurqIsfKbqXgl02BNDztzXOtTz6Dnr4UnugUtlNAlZhzJIsUGG4HEiUHWT1Xrs0Ms48f9XX7wI98f5s7HDmGAYOcp5BidfFJomUXp41Ogr0BAYvgM1BNjk+gZ4SpDiwJJ37h4Ke/J7z+4x//6tBj19UQRwLLliAw/rnUpstKgFO3HdMbI8OqdrrTmVBCYaZBLkg8n32+XV7PjOnbFxf35AisZa2ThEcUaZ97cpVa240m5p8aAuL0xpMyiyuvd2q7e1U7cXsks3NLdn09JRtba/b2+++boxSBwg8ffLczpw5qwPF4YGnc2L8mLI/RHgYNqJGwA2A5twZH2FxbGxcBpwDCgdAae6eHu0V+BOcDcAIfB3p6OzuKoM4wjDGpPbtqWMMipN3GfYHYFlYIlP0TGUjumAwDpTdpJ+D+GCqAUHSxAkBkPLzhOPEoXgJwwFBGHmeA3uKz+Z17DPeM5wGzhaAxT1CiFXrdoO378ce92fp2Y5oH419trm5a5NTDBptsBPHR61LEfC6gI+EC9M0cO6XgIt9SdKG/dTN5Plsr0UK/VWgR+dS5S+X5o+soWPK1AETnV4p+5Xv1xCvy4EMa6OsQAI9cSZfZTtqbM0RRObo3CyDpggWy+BJAUA28iZAbVmqMfv0899K0LGnp08ZHsov6lxDtLS1TSRhyslk0JB/wJd79mLPOXUNFeecAI7kKSGru3I3CuJ84SPgxQFcAAFkJxHMpOsoBO0AO+ypHWVA9625FVJpRYAZDZpQKWfvQxTm99j3nC1166WSMOeG9wdQkQk6f/6cpsG3txGUw/vyhgcCYNbnyeQzu3/vvs7nxGnEcwekq8W5jVJHdPTkzRX19knPQcNhPeiOzjcvX3EeGtWajmN11WrX0+K1ZHf4E6TkyILEHuH3ve3aOU/83uzsCz2TbgRQ29pSU4U/t3zf8dooJeWgPgacSosq48P676aMTPo7Bz35NIB6f8ggUzJofEWZs7Tbvx/0VFNjQVGCTkGsKkjocWl4sk+Sj7UhwPLaddXLmBLVBU80qsBNBygZHTSbeJ8Qt7z/4L4dHx9XwCfOVZL/kG2wqrhs0vpradEAZmV6wlCBXPm3g549TwZXDm1fCniNBvx4/OSZzc7P25uvX7O2ZhRiGfi3Z41MfY7OnlTe4tL9e+kQ52TDhHdyB1gPegI98oDFSUnZJP1OphD5Kqdab4RiE7zK+ZeAonzFUUAqRlDEJgwUHobpVaDHN2o53yotb7mx6zI9DRnoURddOgTu0HxtNXQysdkjqoi5K9ryKdOTO4f6+ywjVSejH/VVC1T8Ffn3POjyLFs96In3OxqU1ipS+xr5QSAKevkrXSH6FM3N0ichG/DkyVP7xUefWHNLix07PqGhnXB+trZ27PxZpkwjZW/27NkjewF3Z6BH05+5VgzY7dt31OaLgTx34ZztHyCQ91RcmImJM3K4aqlF0p9W77V18SqGhwflAAEA3Du/f3zcU6mA4RCwI40cpFOPlhtlnFkTykTqbNneduIjPIwevzaeKVGp2m87cFA+v4ourWh/h7CKIWGSPE4kjDS/6yCL6eKr4hKE2nTsB9abyJVWXwx1aPxEWYHrw1AH0TQMPPfrZMtenwjfz5w0WkQpKbYk5WUnXZJRi3ISYw24FgTxEHkcHKC8gnMh7Y/N2xfCiTPFMEKJIiTQgwp0CQ5KJxD7MXcGYY88UZqDHtcGeRXoifcKgBTXwn/z7yC3Es3Hvs8/9xVHKB0a3+85gOGe4/f5fgyJjMxybsd4DoADroFRKTHDCAcwvzhnDx8+svnFJZ/F1Nqm5wP/UFo+RMkA7ZUl21TXXlWdeCiKc6rYG4AXRfiQchMRmciZEzkwOCjlc94LALAi8rEDavYW408IAre2d3Tu6OqFYIw6M/wY5m8xrDdIsjjT4I5wtvjivQBF3HPoBrG/KE/RPfb6tWsi/FLaimw/o1B4z/mFJf0O70vnleauoVmZsvHRYMHnhAxDvR2LZ6cietaxx3Pn2rADZB1ZU7XQJ3VtgA7vz2v43v/N2ns3WXZdV54nM1+aSm8ryxugCmXgSBGtbqklqqP/nxh9gI6Yz9Yz3eqZ6JE4GkkTEtUkRYIC4YGCJwoo7016byd+a59173k3XwKQolNBVeLle+/ee84+e6/t1rbzYUeCz/Gs7BdnhR+AnGZpLSykEyeIeAZnlqM5ne7NIMKBipCjcAAl5wI3mSJK0Z5MfJLLGFhXt6x3ivDkb1KnpKM8PE+doq4jTB4TRfmLQZ+DFBpLmhnhDd64Z+1BBjo4rNEUBKUGUfd1scMrdUkXGTU5PUlDa4eGR9PTx08EXFgzvsd1xjh76Dk6e30tgLQIUlfo2orifMC5Or7uffh/7fuNIHgQ2JE+wpA7Aj0qMM3Ya3svpafP5+VNvPbyVb0vEBmzb+IgC9kW6a0wvJlELM/NUqGgc2eFhrDBLedjuQAPwOPwtJRBppe24ioNcDO91QasvFNFOqpT1KNpqEtF1gQ9pRdWCqoVWYAUR20aqbDqoZ3XryMf3apfiVSQu1SqQ0l0SRNqvz+9VYYYvRadnvm7ImCK0jW0eb2utUdqxcLfEOjmWIwDYCl3rvB6fU+RMsDjbH+9CA5m0MOcH9aHNN/v3nkvPXz0OJ06/UIaH5tIG9sUz66kCy9eFJtr9/5e+ubbb9IiRZszU2lwaEAEf7CqMt38/Q/fV30aBIMLiwsyLihzOoswCNTdoLweP3qczp89qwGkFITSzo0R4OCpSHEgRoHALIynChBiCClroRbbnp4KJCEbGAVSX/wOkECpigV6f0/f6TQGzMUUhCJL9lxRTKQa+Ozy6qruLwpVYSQ9IsCkQs/NTSl6nkHcKGtrVeE0DMqudcD46H4zuGMfyw4XwE6EkylW31T6kA6t6ZmpNDM9mxizQGrDVACWPTy6x48fymjynRS7njxxPPX1MsdnU2BHlEMC8LlrS15mZo/d61Lr/3A2iKFXoh21VKqlvFg3RITn+0EPqcM2IF/VktXKtAQ9I3n2Vh2hPOgyNB0v1aMVEe4wXkGQZ5AVTQd1p6r1C+/F+JPCQeG/8cYbqq1UtIM6sflniv7duXsvLa9Qs9YXvDSnTmvtoDsgwkMNBECB3ycmxuU44SzQXQRYZz5XcEAFf5UjPVzj2xu3okMQ3ikVEQf3FRogCA7nZUPYXwBPd6s3ZmZtbqaV5ZW0ub5eOQJmYkeW0fMU89tpQkZJD9M6DkhwZPKlixfEVYP5wKCFntiO6Mk+qfXt9O2336bxiUmNyIBXKwp0I+JhB1EkfzliGECzfaKAUu2ZYd5NGR4WzMw2QA+fN+hRc8LiYjXmwmld5JNrsl/sk4laOUesq+9joL9XUUz2pCmDTdtm8F3LVta/tqnq0IqfqjOqapgJcKSi7QPiWncWu6Dd4ErjZwQea2bmJugp01tEeio80KhtI3LLet+8fSstLiymsYlJ1Qui3yCmJII6AO8Y0Zn+XjmHzN3UCJ3BADysrxutcJIjqhMA100H0sGbMU5HXHHsF7J6853/UtX0gNB5SAoLqdVpeSgaqI0QOPT484uabv3K1atpZnIsbVHISMFkqnv1uboI8qClz7NsdIhzpEev5VCzD7Q2qIoe1DU9jkKp7TIXTktAc6SnExouQU+pPEIM4rvr6EaRQmoWHTaiGVaoZdrGXoQ9t/J+ylC/EbS/o/JWJXgxqbypPClkrqNHFADX4U6+O9JbkYrgfYfV9Pxw0HN43q88eAcBYb2mBj1cs0wDHjQmPpTu32sHPVqVnENu997jc8pzo8TUWZAUov/si6/SjVt30tlzL6TJiZn0fGFJs4BGx8ZVFEi05+aNW2lnaycdU6cSMQRqUXbSs7nH6ef/4+/T0dlj6euvv03TR48pWkT9ANFMvEzT38NGC2srYWlafz0iAiXNM3P8OBO0r6KwuX8GnbJ/QYIIj8561DdQWEeBYn+flD4ghdlbjGTA2446u6RiVIyK+UvwgpxOAByKs6a7R943oMf1QigAtdXnmWLwlHBPvM49CGSpK4giv6i18EBWfhfnTo4kouA/+ugjEQyqUPDBw/TsOS24fH5FygmAxNBH2vt5j2an5WJX0oHwmNBFAQhVyzHcJT1EULZSFzIN99Bu1IHwQ3Goumwy2dyIplHXqdRStp3SKyNBkjtFnnuL9NbBSE98Tzhn7fId0Z0SWPGM7AucQezHd4Eef1elbzxouDAEjvRE9C2IEq23mqAJRvyf/exnAjN/+qd/WkX2uB8oG3BciE4+evREEXnulZovAUS+fz9pbxhrIP2xvZVGRsYEvBcX5uRoMCKESBC/27jMHDsmNv75haXoxFpdE+hhLxljQrqTVK90nppbBpVao2MLDi5YuYncjo2MVl2LIs6EjTunUnkGz6eLCMCAilE9Sw7APjE+pg4/oj0wdAdh4ZZkHBuE3Fy/fl3RwZdeuiRQLX2ROYm4FvdoAsVavzZcujzE1gCDM6XxGrOz6obrbUW9j88VMs5aBzFpUL7wY5l0LQvfB+Dhf9wD989ZoHB8bGQoavnyT2m7bF8cobVtidejVKTw59siPLatYXvifQdBTw14eB+Aw5kDrkXNDNfyudR35SUj0sOPQY+eOzvqvl8/kyJBOfX1ySefCPhNzx5TMwZOBCA6WvN7sg6lC7Av7e4FwERevJbsnWQ618d6jXyP7A9pQ+8BqTNZqjsf/J+xZsywyPTqgB5ICgE9LKbe2tWTtnb30sPHT9ON27fTlZcupcmxIbU7YgTKklPyw3iCrb6BPCupvZBZC0H3Vu40MVBogp4qylNx5MQqB6qrw8SVlLj4tSTQO4CcQ6mEABwcDtpUMp2M/Q+N9IRgmnsnKO0PXLOR7ir/3l0wPRswemN1WGGlZDgghWB7NegRk3EuDiZP/0NBT0nUVq7pYb+3R3pC+dtT428oAlP1e4/L9ZSXliN27dfIe1uQFNZeWbyTehDqYKTM9vc17+nN3/4uLSyvpGPHT6SjMyfSs/lF1YPQTq6ZNePj6duvb6aHD56kkaHh1NMFidV+YkbrxtZy+tVvfhHsydt7aWrqRFpcWktnT59KfT1JU35R+szmIQW1jYOwv5dee+2VqgbBXhwdBkoPjY5lUk26EvZV1+MOGP5FAQMWYJNFJFEyjGpYXd9Uygnaf3eGUQOkVMT6ukK0FI+qaBmQANsy5GqapdVfzRQyuNKg4Lk5fVeMd5ipvGrXp6DQTXbHOmEYo0PtRPbst9KtW7f1WQAgnt/B5EcAACAASURBVD7Xor6P1CJ1Q8jg7Vu3ZBgYfMq1MAp4yCMjo+nihQs5NI3Tsq95WzGhEbCzm7rliUO6FjWGyHDoAElPlR5ogp6mTDVBj0ZntIGeMBQlsHAhc9Nhiq7BzqDH6a1Sl5RyXDpClV4pZhjVSrqe+1Y6if7e8uyY3BJjydkCEPAvRhQOKclXSun53Lz2K9JC8MRMB1Ge6rRWNDaFawFEYQ7HAMOKjQMWPDgBttk/aoEmJicVQYFoFjADVQH2AJ2GZ86wzsEj/RrRoTIEmJsBInv7ikDevHVb9/oHr78ueXIKCJnjGq7j4bouMub6yA4AiBQX6w1HFmk32tm5T1roiVq5/IHvoyuSeyBi298XAMQywhlgPz1bymvb1HHIjMEYe8f54N64DwgBZYgh9M3RN9JqnFGexakV1tct1AYFPAugzN2VADnuj86t8dER2eGDjnqdDjWIKKNUFaDOTrH+pmoYO5JBP+pzZHLCOtJzcKIA7d/BBRV6nW7r0NdFOUK2ZwY9rIdttiM9JejhuVhTR9Ye0Nna1aWRNnwOR1FOD00RYpnvE2jRWaWYGYZvdaQ6W5LT4HnzuBbt9gO5sB5ZBER5HWz5u+59/N9V08NiazJroi2UdrqN1JO7h3e4Bp1TqSfdf/g4PXzyOF04fz717O+JIE1EYoV3op4j1Vp4zk2w7FrAKEom2cpNetpt/mMV4sXjcX5QC6ci5rpupA7g1eJaCkIpzKUQeQbVvxT0KLmTN7mMYNiDsAIrFWncT004WAKWSgnm+pVO99OTQZmMvNYgPEELX4CeGHqJ7XBxXjdtv4d4wz78Jbirf68LyA8DOk2lnne12huHFw16zFrbOdITcnLw5yDoqT2b9v3mv+hcQr4+++yL9MtfvSnP4fips2l/Hy6NNRVrEp69cPFCWlveSndu3U2tBCX+etpcX0p7+yup/0hXWlp+nh48eph6ehlA2p1W1zgPe2l/Z0OEYabnx8BMjI6JwHB0bESAAgXBgcTowAmhTqi+oOTHe12DzI/5Rc+eKSWhlEFvbyjOBGgL1mW8xauvvK5nIrSvnP9iGCgMHa3FeLbw4uCUEC1B+WOINuEzyrUqOtO5BoVzxD1++umnMiCAGgquPSOMvwNwuCc6HVT/sbNTDRqlgND7yBrwI+XXRTS3JYJDJkJT18APoND1SMxTMimjJkjvMKOoX/l3MeuK4ImuGIoYg/EdKbTy1L+hHKqxAnX0N0LoARRqVvRSD2gNNNX6Xx7pCQB0EPSwhqwRXCyu6akNzEH5rJU0CrV21vh+nkVAj9bhPH5DS9tICRiMuYC5rItx5Jmp5O4qpT7z4YOH6Xdvv617vXjxUkRD5Jh0iXcKA8Te8J3IxMryotIHcCMBhpAH3o9c6l4FSqm/gpByKK1vbSv9euxYtLV37e+mRWp9loK7CVJNDA86an5+UfUYgHRkOka6xEws5NsEgcghQIDXuG+iksgkr6veZ6A/nYKtfGxUESmiUaSGYlREkAFyPhlJAdDjbwAP1iuMYqQXDUisr5tAQ7QfOdPB2aFL0xFOojwuHuZ7iViwjjwXOhhdYLtgG2Z7xBnhXDuNTPob0s2dnU0VMjdBT6nH7VRabvydAXKCp8c/7aAHKBvgQVmOzMj8XaBHNm6A7q1YM5+xNrvRAD1tkZ6c3mpGegwUBT6z4+EaUP7GjDX0Q38G3th51pSGBqfZTcK7s036q1+PbH1DFFBP29hr5JPUIdHGrnsf/+W+ERjGM/KlChTK85LRFnLvSbupJ92+e181PX093enHr72q9+J1KpzlqIo6tdiEQNitVlSBl91bng7OgaqUQoVMa5TKweRA0HJKRwACrOsoklG3i3qzS+G14ij/dQFjaWgtWG1CVACO5ns5jGrhVM6xvxIKK77yIMV3ByK1so7rZCWdUWsg6PZUWzfD1LKXaY4gK3fAj9M73AfvK7t2ynswaCq9hHK9KgSvibb1PXRSvPaayvdVB63sMIEpdSVIv5r3Uq6nPYd2rzjX8mSvwvcXz95eQO115QAtLi6nv/nbv0u7+z3pyqs/ShsbtKxviARtfv55unLl5XT71r20sbqRzp48l549e5RWlp6lsfHeNDBIZ8pK+vuf/zz19g+nwcHJtL1NSmA/zUyPJboZMAIYvD/6d/8uTY5PpLm556nFPK9MkMahJRJE7cTHH32URkdGFfVAcVM0TeEzHiFrYqUOkCH1RaQGrxblvrq+rXoNIkuQndGCGwaxW3UXx4/OqPUS7iHV3uXurt3ULQJD1slKnj03iMHAXLt2TfuB949xwWhB2R+t0iFvnDlT7vM9NlK81zOGlPKSYMUZ9zW5T5T6vXt3BayIssUImbqWjUgOesYTOamrQl1H9WAAOachgrspQFYY96FKfMoIpmW8CT4MelqMoaiMQnSR+odzFMWjEaa3Hsi/tQEq7sOFzKS3sCTluS4/2wZ2nCrPoKcEZtYPYYyjdpHvNPDzc9rY2aAij1buvMbMKoMetdUDNhYW0gcffKjvovCZUSV01t578EAyhXw+uHc3PX3yRCSEly+/JL4t0i0AUAzOe++9l2aPnZChpugUgkwmt+O4Ir8Xzr+glOrQcDBzqyia+qFWX3r48HEaGh2J6MfWVrp3567k31POiXrwHK59Yx+ihgOnJPiv+NHzbW6mp08ep9deeSVR2wORHzJENIfIo40o8nf//oN09eVX0shwdPp4X7yuIv/MNaalnrN+jehgGPx3331X5+XcuXPZ+CdFe9AFXAtA9Prrr+seiShzHv2dZWQDbqRbN2/pO4gK8XmNudjc1PpNjo8K9JTRxlJXdrIvlSOd003OjtVBhtDpno0pmRSZodrTijrKrFdjyKF0NxE8p+lCjzByBGcqR87yiCocbq8rzyLZ07mIZ6nWn8jt9nZaZ2YWg0DhPsrXqGyE55PBS9bjLEVEDje3KK4m9RW1d+UZEnP6oW04eRVF8LmXuu5+9H9rfQKl7ekLe2AN5eHyEEzAC/8j4sMNt0Be29tpRKPbt/VelVnniIQ5Zdy9VYKeMLxR09OuXOLGYrNqIUUw4gDsKq8XRo5agNicEnlaQDAchwmOlUoJjprKqRS0MkLB6xwCgx6HZo1emwLq53MpThgVQoAotAhpQ5FeA4jDQE8oQ564BgmQ+wWleFkkZ1ReHhADFXv+fl57PPUzRgg0vPiikDITU5aAI77j4ADTUoGUhGZNT8r3V96LX/MMMvstJWCs74F7zQXPFuaeVvrNm79Lj5/OpROnzqWevgHVnHBIocZnZtDj+080GJTaEAjxjs6QJuhOq+vz6f79O+kOHVuLa6jS1OodjOGiuxtpeGiwGsaoKdEt0jkUGwegBbxjVPD4iGJIWe/R5RHe9dDIsLxbDLeLjAEhKHkxJI+MKFIC3f/o+GQaG5uQAaEWgr3H2ySicubkKdVhvHr1auru3lcYmJqjmN/QShR2G9wiF153QAyGhz0h/G+CNtJXQ0MjSus5FI8McT0+j1JyGyjfZVnXPkMOl/cAQBajLnbT+tqGiruPHz+mNID2aY/ZXDhUUQzpSkvFiLOmNujBW/N1HOkx6HEBaX22Mh2GdU+jLs+gp6e7VTHGh9y2G0KevzPo4TyE8raiNehhUGsJyH3+m85Cm4w3WtbjOyMtwO8xOb6uj7QRLj1m5I/CeyJ3RBH//M//XJ9fyQzJ1n2sGSzcn37+udp9ee6XX3lV6QQ6qe7du68REz2t7rQ4P6dBtkSBMNoAoDu3bwn8Iqc4vRAeEnHn+RkpAVh3ZLO3L4pLAchq7VYtD7Vs22l8Ykp/W15bTTe/+VZngrNipm/+5qgPa8g9QyrKc9ihsEM3P/dc7clMX2ccizrSensCEA9FlxpAioL5S5cvp7HR4ap7y/rPUTKvk//1WnMPFHYzO4vz8tlnn+nsAlSUrk/UQsWIl1/96lcCLqyDOI9kE02zEnxZlmX2gI4tCEr5rJyh0VGdNT4zMjhYOwIHasvq0ohSt9c2Nw8SLcoylaBB7sV0XJRW5EgPdZGl/SRzEDZ1TzPxNNIoyJAkl/yrwvWdcIzoSFXErCfPoMzRZa1zhiCl3FKorLVRJzbT6+saurCBdn72VXrgyKfOaleXQBfXh4bjh4KetueLVFFEegx6ONy0zNGRpUJht1Jm0APwWVxZTbfu3EmD/f3phbOn05GBPjGpegSFBMhEehkR0hUhJXVIIXMFFqqNDgWDsDiaotCRB0/KGwzB6qRgEPxmJKJWPPWMniag6RQJKa/B+4Vid3aqgqqafKr2HC2Ujt5ECidvan7GSjHlYmUDuDYQp7B3HpqWuVR8MK0kGd1Qgh57+AYKEkop9HpQqw5BLhT12pcHvlTS5e82oOXa8r3RIlnX9Pi7DHqaxqAGN51gInJ5MNJTAsN4FuV2xOsg4EGkZ2klffzpZ2lntysdPU7Hym66efuuipLPnD2rbqw15hIFek1d+9tpagyOGbhE2NtNzQRaWllPv37zd2l4ZEIMqf193TII7D37zb3MP3uulNn6xpqUN4XGgBQ6m+DnUXH/XhDIsScYVSI9rCFGIQjJcr681aMUHPsIyKftGCVzAjLE5/PyiBaWltO9+/fTkb6oZzhz6mQ6ffJ4OgIHimoLdjW2YmU9OkK4V9afe+P6PDvX5DwR/nfRJZ46XT6AE0CR29P5DMrc3V+WGYfro2sKZzEACkZK3Z871GgwfyiiBIh7pNqChR0dA+g3wMKxlHOZ2bn53d9pQKHtypEeimjrVGd7vVppvEqZI6qsuoPK0WofvqvQ978A9LgOqiQnLO/JOqPpTEnfHAJ67MyEcalrDsvn8PdxfWY2kfbBGP/Jn/xJAFoKxWnNzUW0ZqNeWFxMDx4+SO++/0EaH59KU/BAAbKfPpO8TY6PBSne0GB6+PCBUkdE20hZEt1AjqjfunnzliI41H729ven8dFhMa4j68E4TJHpttieMbZEenj/xPR0TuPtpG+/uaHfHWVERkqQbkCJfPA/ZJboqKNcbCFszWdOn8oRlaS6jwDHARZxHADgZ8+dU51R6KhAA45IqOY0Zw1KvV/puDzYlfcRlXXTQDiq/QI9/Ggo6/a2wGdwtymBFGc+F09bV+PUOLrD33k2pXkAp4vzaWZy8kCk3TbK5660D9az0iNFYXHITLwGUax0ZyYO5Zeg8olhz3VwhBrR+CTvZ5SMU3XR3h+2L+xRkASXoIfX2TtHlfc1mSGiPNZzIhwk1dzbV82xjH2LAbM5QZQ7wiO6R9mfm5jc+WowprVQ9L9Aeg2TUmYSlDrk0e9f+yvlDEDMKoYF3cmYkGOPKb6AHQbi8O+TZ7Ss30kXX3ghjY8Mp53tDRWWwRviyIGHhTm95XBYLEJuMc3eaZuRD23R1mFlMimDnspIM16+0dZpw+iQXGdje3BAqT+nnGLuVOkEmiQMOdyKgFuw2diyWM6HK5Q96T0OZYAlC6qBCNXnJeAp16OLqfdVeitC784l+zAgMuTNeZ8r20uPnHurEXusiBV0eWhKcNcJinitS8NS32sAUn+fX8f7wmh2+u625yxz0VJOEcExOWFp/BRgqENnFejhPXPzS+mDj66lntZAmjh6PHW3BlXT09d/RNOf7969k4YG+gTmN9dW0u7WaoL2an19JY2OMnuHA0kapDt98PE18UmofRIFPz4mhYUi0KiGtfU0PUOhbrROYnz4O/IBZb4KMgeZ8RVcHhT381nkhqgQAIn3i8mZ+VQDUQ/EezA8FDEDdnb3oYPYS6sbmwrZM/UdL3d5YT5dvPCCDBXNBAAKOrdggeV6eOesCXIpUKyC4VAkGCjuywCZ1LEKrTc2pANJ23Af3I8jOaKd12ysYjZO9gIFuDJjNNcmGuOifeQ1QD/nIHe0ZCAv067SiVBaPblGEo9PoDwDJsssdVGkt5z2sb6xYi2dGMuiLpF5euJfE6TWox486+2HpLf4XvZb+1vw9PieLOuVoi8iT51ATzxbBq0dZuQ19aP1EikV6sNICwG4+e6VpSWBdArEKegk5QMwZ1khEyTi8/T5gsAfHVsQDtLeDtHs2MiwhtfeunVTACj2tEuyIAdqvytIOJ/NBa0JrOF03HV1KVqNB4/+gbwQ2WNP+gaOpPm5hTQ0ytnZVFSabjxANxEOdAPnIUBzMI1zDcslz8p7SHchs7zv7p3bAmV/+MYbamcmZYYDrLTrftArULzt7i3OJwbVxs/7Z9DDfZbRiAr0IOs5XW+6B3fqRrQywAGvkZaunBsV/sawX77LoIbrOcobDkNcFznSuj55lKYnAD1RBuH7sEyX92+Z8L9ibuaslJH3bEcpCck1AUH5AqTI6CJP89K5jgh6rfkZJRO2Jwan+jyHXOfUUtbF+3sBiOx86z0dQA/nPMgGw1FWQYfWmECJ/kOAR63nAjvdArQB6oK5m7Wr7FkGsp1Ajx/F6fGAgdGw1XXvk7+SxoEKmu+oQU+QhCk0DejpbsEwkdY3dxQanRqfSGl3S8gNlkNah6uNUtEtD26+ifxvCXoypXJ5qHWgjVIzeCsjPfWoCxYoogGdIj2l4infE++tlZ1RbQlwmgJVAgA+73SbaxssjP63/TudM42UnMFGGxjLU9U73QujFnywKIJVy/p+HBYTR23vQfAVNT3uHuI+fS0DMns7PrhNz9TX77SmXuOmgqjWKqcLmmtg0FMaoPI5SyNVrrMjPabO9v7E98RhiOxmHenhb7fu3Evvvvdhmpw+lo4Mj6XUA09IX1pcQmHuqS7n1ImZ1Grtpa6d9ZR2N9PO5oYo6vHeFhaX09DoaHr89En66NrHqf/IQDp95kzazySRrB2FkkRAYDMFaGxrKGYUgqKcNYG6q1tFgHTL6L9xGHTYu6TsnSLlnlHm7C1Ei3weA0KBHuy1AIaNbfh31tPTubn05MlThZInJ8bTuTOnZKiYUzU+OqrCU8YCqEYoFyK7DoJ1VhqCgZAArNwBUYH2DEbYA5QXP3yHa3EMLuwl23Olsi5AewBpvF/+Jk6MXIcBqonwfuydHBKVE+xEPCPqRaOmp2gioTPPitbfr+JKBqUWox8sk75eEyToEtQewDr2r4r0uBkj1CjXrmp6Mk+P9GdOY/B7M2Lse2qCntr5iBRInNVIb5XnsTwbvMdRWgMtOwELz+Y0poF0lYAPTlZuT15d20ib29vpzt0H6fqNGzKQs8dPpkePHqaJ0WGx6jPUkf9+7dVXBJaYvcWzsu7QN4hob3tX/Ds4BysLMXOLuk7X4DjKTlMM8rC0vCqQRC3Q0sqqHAuAPnJKeod7dzcs68QzOZXl9K86yNbXBegowJ49OpOuXr6solfVeKiuDq4hIjDbqrMhBXPl6lUZTe+PgSjvMTlhJ9CjqJK7Y3OLO3IrLiBS//uRhnRkw3V6sX9wyNXNGT6L/E10Ft3dOos+Qzwz76GIfDrTWxzmEDZBvvddswxj5n1tD3O00AAqyk84B5FExtLWoKe23ZXc7ZmVPcAu32MAF3x5oJIckcwNS94/OamNlnU9U9bX1fMpqllTlejc5BRXJ9CD7WUfHDDo1MxUFchk/EAmxNcA8Kim5961nwlawaos0NPqC89rdzuiPeDzCvR0a/7W3fv30tryssZQQDCG8LkGJA52zIlyTU+TnFD1KbnYy8Y4678chqxTMXHgojiuotTWNNz20Q82rE2lVxrW0suzcS8NqpVLm5LKwMoG3ffDodHmZpbJEnyVICqiFnUHlz9TKe4C9JRoXveXIz36XQcRD7gOSbImgE2EIUBPeMHuALACbnoyXiuDp/rwuEOsEJQcTWuuidevWtPuyF9XApZb1l3TUiruElhWUZviDQI9BXFYuZ6u6aG+KyKSkd7iPU+ezaWf/+MvlZYaGp9SQfLA4KhawBfml9L66ko6cXwynT45kVpdW6l7fyutr6yk7Q2Mcis9fPQ0La+ti+Tt8y8/TbMnZhUi396MSIXbagEmo8MjqlshJYaXp6jI3p6UOaCHKABcOwBRsTJr6GXksK0Ig1hwXXvIOgk8jY5oirqo2nd2Nfql1TuQvr1zJ33x+VfqhDl14mS6eumivCIUPhwXPD+kcup0yKklGxRHmOxRlzIvOS6oFKyMS9DjrQnwEkBekU2p0Oy1AdA1mZpW9t4cdmbmVUvACGNHtBNPf7+LuWlx4sP76hJRmqPUyK/mjaGX8snHaYCEka6cErDb0TLoaYIFOQBKbxGprsdQ/PCanhr02JmwsSMKUnmURbtuWexf3o9Bj42vn6OM9Bj0lGek6RywD+5I8l4T+ZmdnI5p4SJ6zBHkHLGA7ojnv337Xvro08+ULh0aGU3M2pocG9UMtJ3NTU34plYGcB/dhEzbHqhYl+Vxb20rvdWzv6X2YNZhC7qTve20QJfWwBFNNaejCnJQiDmnp2fVur6yul4ZZoMZd964NZ2iYZ4f8OIUOeeBbkkKrKmvm52ZUepKc6r6ojuLSA/3TKSHKCkt6x5RYVDJ97pOyMbzsEgPOpfvcwrOji6yFBHM4Pth7an34e/w20SFRzieUSsbhflOKbtWReAqN7gsLS2kyVHYyeu6TuvpUqeW8u5zCeiJMt6ye6tRM5trbhVhySaEWsCQs/Y2eV4L8sdV/a167uzg4EDq+W2Vu2paANs3AiRltEoyjB0sueeIQhWdmgF64tr8D0Br8MPe1qAnmjr8tG0gUaU5ThCjPxzBUtg49NL9T/5a0a6d3W0xwaLQ6dpSaksFrWA28uHRvQUPyq3btxTdOXv6RBo+EnncONAyhQI8QpRZyZQ1PSFgNTmhjWcFODK48X8flt6ShlVrfDvHQCkUVi6lwe1UyGyhKo1BEzz5PvHMzSvhnK3/bQKoAJnRvWVh8HviPiOkV15f18m5VsK2EWIMMBK8JbGpRvAYBYcVXUtBvYo9mPJAl9exl2gPFc/anoKBqA8d94rgN1+vUHcPQh953uog5qiY01tN0FOCqFKpx+vt6a3yvj20Ut0IRANyOBjPjFD9P/3mzTQ+cTSNTk6licnZ1Ns/mB49eZZWltfT8tJCmpoaSq9cPpdWFh+rYF+TmHcJne6ljz7+LN28fTutrK2k8amR1DfQm44MUKwaHYgoY555jpb1sfFI22Qvl+dEOaJItze3FLUxXw+vM1QUBY38OL3kiA/GAUDE6xAD9uYDjbfM8NQnzxdkpCBgPH3+bJpkAGhXl6gliMzCqRPjH6LY0KCkCQD4b9clsVceVxHyFdWNGqqYvc+K7DJ7S470VABjL1i6kUk5fokOm/XU1+dWV7dno3hAOexr1GztdUFSFkCnBD46H9kQoGM1j1egbDetrW2o9smphfKs8znXCbUpwXzvtNb/67q34oj6Wnx3WdNTgh6nr38I6GENa9BTn/NIzdc1KOUZ9H7aUeDcUxz7D//wD2l25mj693/8xyryJZ3O/SqaRrMOlAatvnT/4aP0wYcfp2uff54ePHqcxsYnBVL/7E/+OK0zi+3YbBofH01wtKB3AT4xT+68aleU+hwZUykDdWBdu6R7iUzupPGxMekzCu9Jt2sQ6ZFB1fRobhskqlCiiOenp6qFAfQTJXU0wXO50DdEesoyggAQMYGdFBzjMiS2gEAKn3taquch8vLSpcsxf6+vVXXYWX8Z9JRppqZzrHSR+L+Wq4iUQQxF8aSNrJtJM/K8fJ9Av9KLUSrhs4LBBkB5BIWARR6yitwuzM1p0nqRYarqkJoyUNo1nXUoSnTya7mpk8buyjJXEfohABKNEDor+YyRBgxjJOms0pTsgZ37kNtcG5ULmcuBo5Zp++aOToX9ZCugAAmaDlFe+Hzmf8v0lusGY98OBz2lbXHdjl/bzjZJ59c1PRQy22gTjlS+TB70TqAyfK19QAqeUivNLSyl23dvp+NHZ9Ox2WnNcuFwie5areQZ9Kh2J09ez7wIYYgbFOvh8lUPXz4ACtiL5o22AJSeUPmZ5u/NRXXnxsHX22tdSoMR7w2xQngBFyb9431WQs17qgx7ijxtGZbX50THXUdVDIwMhMhVGiTpEO3uiJTPDJU+ONwTa09KxcqfA+f0hYwBM9IEoCKoKTkPKYxr5DCjr+d19HrbO/G61KH5ODHUndjY4p2hxDDinj1VApfyGlWUycMfFUmoZ2+V3oLXGpSf9nvCK8iwnmgk6Z1f/OrXaXVjPZ0794JqS/r7+tPcs/l059591R0dPz6Vzp05nva2N9L6+mrqU1Fdf3rw8El6+9330zfffpsmJsfT1OR4Gh1j2jlspH3qVmEellhkIUnr609ruUWY4trNjaAxAPzQXUWxsYYitrpVZ0NhpTl3nIZE3zD3iI4P5lHxrGJ3npmW0aELjOLllbV1TXA+c/qMvk9nAn8k5+Jd+6TcdlEoe0CRVzn0rNzYfzXqQRbKenYp6oR0UJsx0B8DRMuzUMlNFhAVkeeRGXjAmryu1u88o0cen0KVwdO6jxtMzYI7MeNcyAPLIelwCmueofCaAT2ktwChpMkizVuC56ajYtlB5on2WH7kdJVesdIVQdwX9QUl6MhkabTQ5on1nDfOFpw28WiRlglHIu5NcDCfraADyA6B1GTtpTbPBfdM0WhMnXYqt14YGZ+c3qV76sMPPlBEBBZsrn3mTBTUCzjC0q4uJOp7dtL9Rw/Thx9dS19dv65U05WXIdZspf3NzfTj11+rohq8ptlai4vp0cNHaXhkSPVrd+/fl9F21ETM/UQzIMfc2lL3EsW6rneanGaW25ZSuoAHItF0ADPUFHBEWp5rwCyN3KMvKLqOOYMw87YUMWJNnj97pgjiPBw8gwPp9ddeTVMT4wJ41J/gUACgKLZmBAd0CQGgIEL0iI/QeZxPZMKFzLY/bZGJbtJwMZ7FXWZ2JPk+9tiRT9aKdRHQ3Imi/egwrvmm6NBi2jsgMYADZyFS3px1/jc0dCTqjzKXkmQjDxr2Z0Lnor1PqQAAIABJREFUh1wYpOAAVsEEoqQ4gtmZdjmDnI4CYMSZyrVD3CdZhB2A2rb2k7VhPxhTYpttmyDa0Hwd6aLMyFyfgUhvcT073dZFIs3NUSKfV7nzEvE64kRW0s4DkXNdr+pwhCm+T+lXNZYUOipAHPVYcd7kRORSiIoawqAnUPSeeD6gg2ficZdI3+iMifqc1OIA7aW5+XlR+h850ptaKAwEL08aD5BSz8kSWMmH10LjGVp6zO8APVs721XE4l8Cejop+xpYtberliCpAh1FnrH+XCguFF41Yb3gfzgM8EhIM3gpQY+Jocq6BYMd39NOrhexMNmzULgV3pGi0I61da0Gvzus6hQWDNhRmNde0xSi5oKy8NxL41EJZq7Cb66X7iHniw16OMBO3Xitmsq9+T1WOLFGkWMuB456b5ze2trAi435MZoNx433tNI/v/VWWlyJ6cx9PS15vg/uP0iPGZBJIWx/X5o9OpmmJyfFNEsEAJl+MjefPv7ss/To0eN07szptDA/l86cPJmeP38i5mOUKtGb58/nq0np4dnBk9NS/QKkg65Bw/sa7OvXhGlzwLjTj89oUvrzOaUC+G8MBd+H0Tj34oW0uLSoYmYU+U9+8pM0MzmVlUA2gFmpEQoJ0IoCa4+0Nde4qdz93/t7dTeTUpTdkYJzTU8JcC0r8VnFWqsCfYMKTHoJRtrOY1ZuTklahmXsc0gcb76KGhbcT5pVlCkALC82PLVuqWtvIq0cq0DRrj+T4aJej+vXDRYyBswuyoqUPUEv8qTsI+/3GIooZMZAB4CzZy8gr8nwuXPmEO4rR87soPhZNGW66Lr069yb0+rcB79TRIvRBXBQa0m9GXuHc0QXF9cQRcLQcLp1+3b6y7/6Wepq9aaTp88qEnP6zOn05i9/lf7sT/+90gl8H9em2NjpH0aPXLx0Ib144YIMD3/jmkenpsUlRQSUz0DSB4EfvyPrtKWzVgAC7kN8U719kmk6z4hwcg9iIc8RUCLacwvzimryHeg0Or2++famzt3iwnOlpN/4yU/SmVMnZPDoIOaZubdvvr2RTjHIdmpKe2VdaIAcoCfsikFsR9DTtS+nRk7O4GB1Psvv45mcqnY3pmQly49s1t6eUnQ8M+MmqmJ+HFBFW6JAlzQiYzzqVFJ2hnciat9mO1QbV9d94fpZr9uhdPlIBZb2ik5H2WR9qqovLAGF14U9JgpXn5s4LwCkJuixfnYGwaAn8EBNK2HA1Ob45jRZqQtIS8aIiejs4i1l5Ix7JKqsIE2p6Krf4+CrRlF1QrWTpe4th9mok5BiVqdHCXoiVZV6ejVYFK+XwYCDg32pN3Wn3v5WxQTbBD02qn5wd29VyO8Hgh4rKD+TQVCn10slW4OW+GQ526aTUWiCl/o9h4Oe8h46AQax6RSKT+CgKjSri96aoU2Mv/gQqrb2QPhSRhn0cG1XtaMg2gxUNhhae7kH7aRs1R7kSE+0DbZzN3QyXuX62mgoDZGRtQm5EFLfU0e5zC+WabH4PdP+F22mjpTZG0CpCzjiNchTSam7tye998H76aNPPkkXXnwxwaNy7Ogx8cYsrKykG7duqUNlfGwoXbl0KTzpVq8Az5dfX0/3HzySp8noiZnpyTQ+MqKah/X1tcrrIJVD/t6MymZhDWO4LWODgkMnnT55UgEOeYswKcNkm4eO8jzzC/NyII4ePabPYUDoxPn9N99K0fJelA5cOoMD/ZF6bs56EujJM9qCLaL6KfepGVErFRnpa0dlJWtMOM6gp3lG8jbrZXUIbW8e7KbKoMeKVOeu+KAU5H5NOWHAYtCDt1l9tpKBfe0DoMceqhW6/9tGrnzdcgM7cM09BbApnyyiRpFaMmW/04QBdJA7e804PqwP5JMq5O6KbjOfPZ23HOlpyr2NQFlPUnrDYTyCPdiRCOsOG26DJa8b501F9osLkhn+zrBQCum5T42pmF9Ib7/zTnrrd++kgcHBdPrs+TRzdFY1ZPfv3ks3vvk6nT9/Tqkhg3kiHACNX/7yl2ljYy399Kc/lXNBSg1Ag1MBSH/55ZfFGeTaNsZVAHSob8NwAp6VGm7B6t+l+1Et2w6DSUekI0ifAbj4774B9BigLrod5RC0SB33aIDk44cP049eey29dOGFWP/9qGskmoLTQmrL429Yb3eDeS8Meg6L9IShIKofRtVjJRx5sPPJngPWuEenykJUAkwIyHd3V4N9Y/RFDcoNeuhA29jckK7gPXFuszOzk0ftlGmaXPNiuxOgRzHHWtwULavBEi6F5WdzO6gxYI6vzl4e1WG9wL8GPf5Sy+EPBT1lsMPBjxiPlNNq+RC6+8qgR2cRvZlBj+4pR81czxaF8+EoRuSzBjXxe9noFBkBX7fr4af/zz7/gWChFAghwgScGMToSI/a3AgR94js7f7D+2ljdS2dP386HZ2Y1LDETpGeCqAUHDHhVdXRhu+K9LA5pWCWi99msKvWtUbxVv5AOwiqUWf5fU3lVIKX+FsNejgEVl46H0WF+MHvgZjt4FBNR3pEu1/lUnPYMIMclq2sE7DhEvJ322D2PF1PUt53CJoGhFSzzuL+DmLjnNZtu/3mGpQHog3ciao/7p17c2SK99s7rmShsMp+7tKLCcEM7yY4GAKE+T2O9EQ/ThSnaRhdjvYwRuK//rf/ll6++nI6PjubJscnRWa1tLaWfn/967S2ArFgTzp/5oxI2ogOLSytpLffez/NLy3LiyXSc+zoTJqdmdJMIdrWeY579++p7g2FClGgSNWODCoSRNs5oW0U99UrV9P09KQmShMJ4YBSWElYNzpZIm3EtR4+epSLIpkBBs9Hl1IArCGGBc99Gq9VSjRqwNqAedXJRMSttuRN4G8F2ZTPkIboGJL3lsdiOGLliGEl5xkYx77UReT8XQpUntnBM2aUYYDLvZbyJAORIz1B4NnO1cR/a5ZbAXqsxH1vTfls8yZzairEX3C3WgpC/1b+Tn3VoNBpgDrVhK5UUerwSHihXe3p65DdSNF10isl4Cz3xfdrEGs9aSNrj996wM6Ozwegh6Ja5O3Vl19RqgKjQKpSw2gXl9L1b2+mrzJR4QsvXtQg3i8//yzdZZ7ilctVdM9sz+w/BIXcE7PfkGPmdgFgerthIB4SQPew2iik3hNYBxBR72LgRbqZXXW0BEoIjLyjwurqmhhXSgtAhGQCnPg+CqCZ4A7AefroUXr15ZfTlUsv6ewRSQesUcCMfJw+zXT1II4sIzM2qoqEFaCylptaNxKJ9Pq53qjNUchgynU6blGnllWdVDl1hEGGkFANDqQ9i6YBgx4+CwjZ3tmsKD6qaQO74QD6++KM2R5lXaDamPrMSY6EgTL40v3UxLbK31D3KRqJluTF0R3rgBL0lPomHJaYQA/4kR3sCsfAYFy/N8gJm6BH5yJnh5T2znpea8x90WzZAfS4HisiYlH+0kxv2UnhX0eCyk6vrsef/7/7LsyjwExoVnmxHYEfpbcoSiZk19WT5pdW0rc3bqTN1dV06fKFdGxqRp0YRPXKaE5pWD1CIYBCKBgL0PeBHvfke+H5XOnpHQQnneuDaqNbTzE+DPSUm1wbjwA9nrtlJV+Cnk4GRQLYGKqpwxh5AgmPFR+b157KinCiD2ip5F20xvs5xGah9tocMHoZ+Zf0+23AsQMUaq6D328Brdc+eHrK9XSXmxV0JyPs12zgqnXIoMd1HbUxqMdQ8DcZSUV5OICqPlNI+j//1/+Srly+kmanAT3jqg3Y2NpKj548UTs4nYqDfX2qnWFo4uLyavrVb95Md+8/SJcvX0kDva1Ek/nLVy8rzcV9mmcD5Y5He+NG0MnbY2f97fFR7Lm6upxmpibT8EiM4eCM4TU/n1uoSMl4DYNCESYMsEcGhjQR+/qNmzGva21N7blTExNaWu1/0a6dK9prsSvSW6UsNte+3MeQ35YaDwS4cpszBtXgrM0wZ5Cv99KNldlndZ6r0pMCVDv9VgBXhdZzBMzywTUMeniuKkye6334b3XyjI5Wad3yuZpyZpkxmHHragl6/HlqkPy+MvUVf3f3Vqwor7l7CzAczSJBSVHqIgG/vAml/Nrwls/dNCqmq650ZOHUGTQidxUwzED42qefpI8//jhdfulSOv/COQECGzUGhfKzvLKWfv3mb9Pdu/fTufMvCJwwgmJ7cyNPXB+RnJqEEzkgmvH8eaS9iER6L8zlxH8jy3ZMOAcegupyAKUjcKy7ewRQKJCmCwwwQGqONWBdB4eHVINExxjAh9dEfTEyJgCFXVqcm0s/ev31dPXySzmilQR4kF2GDTMFnR/uyV1u1p3ev86gp5ZbNfbAdl4wlXv/HT10estcXFlCFOnxnpKiJ2LCe+KnrpFTPDADk62tzbSxWfOaGfRAjWGbV9vNqFupzmUG7dbtAh/ZrkTEqVvOmiNcgEp1klaZ8nZnyeeC+0YWSr3O7//SSE91TjMTdGazLc5xcf0glVGHffW8OWrKs7h0IpoWYqyEf2r8EeCywgoaUF2vV9fTL/92ny9SbYJYfzOBD+ktFBZTgQ16oMOfX06ff/G5gNGlSy+mY9MzQrCO9MSF63k8UtaZITQOcUR6fIPfB3pcB1EiXaPqUhmXSr5UKM33OL3FOopwzUn/QkF1/t4IcXcCPSUgK++j+p4OQ0VBiQ56VIeoqAGIAxYbVR7QKhWU52SZFMqDW61US+Ss+8jI32mM0mC4TkN7ckhNT/n+TqAnBsLm4tWuLhUuHkZMWK5R+RmphFzT43vxGtbRIA+W3I+BuIBxQXM6j3YV4v+b/+/vVAdwcpa0EPU4QTz4fH4uDfQFoRkdinDyLK+spLsPHqVPPvtCbOOs40CrlY4dnUpHp6fS06ePNTzRIMReormRMIo4Cor6DA7mtsqWPnfxwotS6FZshPzn5xfk3aLweUbkaWV1Jc0enc0szKfSO+9/IGBFkfu5s2c1p4rvx4DUHRYhj7mVKRSgVqJztMdyYcVtgyrFsFunPSVfuaanfaJxXfDu/QtDX0cqDcj03XGhfH/RtVHN98qdl+ZKUT313n5qZW/VBG3hMNSjRgx6bOwthz4jTj+U57cJeuKs1uzufIcpNcIw5o6xAtxF91YttW4/hnwy1r0DB1f0sVaGqQQ23oPy3/rb87DmTG4XKbf4iXuth2byWrkWkMYyYuTcmbPpyOCA5F6GVUXfwRW1sbmdvvnmRmLCNb/zfRT7Anz6B4J4k+ji+BjOQlw7iprno0B5eFignQgHZ9zDH03Z4D2RjOeZUk4RUdNDBID1w3kw2SRDbNHpvE7ENCac07m4rrNFpOTc+ReVbsKB3FhdTS9fuZLOnzujFb5181vpDdijiSZhx1hvr53TW94DR8gsL6UT7rUmbcueV5wwhQDY0eT7OJe2UZYtAIYN7tpqFENH2ip3LxnEZoJDrklROilEU3w4AyAbXAyPDj0cnDfVmS4iPX6voEAm99T9pZ56wnnmyjIsb8qm1479BfQ0baQ6fRuFzLynU6THeiYL8AH7EnId2QiVLpidubse/aJJm7kRyGUF7uzimqT9m2epPK+5r62OJj376u/2UbzKA/cyOHRfEZ4u0lua4LYXkR6KnlK30lvXv/lGBuHMmZNpqK9fXUUUhNbCU4MeRSqKgxtKqI72fB/ocY5T4bgcIXK+tLlZpWKolUh7YW7ZvdX0gC0wpdKsFU4IbHRvBfla01trfl98FhbbqF/w9+q+c7cTm+MDz8aW0QO3bltxlwDBkR6DHiud8rCXYMwkZc3uubjDHFHqkKYrv6M0lOVBiNRsPQBOLZgLCx0PTLkv5Zp4LSvQU4Q7faDikDuSt5dreqK1lFoDiBq5lb/+279VmukPf/KG2sZnjx5VO+v9+/fT2Nho2trcSMODRyTTj588S9c++yLdf/g4PXn+LB2bnU0nZmfT2MgRAaNVuH1OntKes0+mpHdRHSRo3BdyGsXJz+U9y+ucnVEtA0rfgAj5AUQR2medOMTIM0XSAC5I337z5j+n8y+8qGjRa6++Gl0eeT1c00PdXSWvudNnrxHpaQLVpmKo94IYSz36xTU9Bj1t5yJ/SEBFBcc1M7r3ydelkLcJkMu9ZF2c/mTfHenhu8soBuqQvzu91Qn0uAO1dKh8H9IbmSDShknqNcu701v678w4W8p6RK1regzOHPs4DCuxovRB4tqmc0SGUqfwSl1Vnp025yPLd3SqrVXdl05du25ERnJrq2LBNah49OSxUqgYAWbGURjbyhQh6HUiJzwrtW1ff/1NWlhcqgAC8tnb10pffPGFipFnpqYrNmau9ehRjFsAMNAkwP0RrQHIo3uc4sI5sFMKMOJ/RIr4GZ+Y0OxGDdVdXU1Pnz5T9IcGAGRf3Z4M411eEicTahKjiy6ZmAzuHgYA43CTfp4cG1MXz5dffKa6IhwF0m8AJsuVHY4SIHcCPU1dDujBma86iHJROM+B/KljNiVFcEx2KIdBRcx1Wm1hfr4qqo69zt2Kuc7NZ4uIKSNtTMyIPEluMx+Q7Gi2f+Yx83kmihffU1OZIO/dudiZz21vRQu9In/9eVZWDOTqpJJ1LUd6mnaxU/fWDwI9GbiXdiyegWaf9kgx6e8y0mPnB7lzSrS3N7jh7AhWIDDb3cp2NyM9gB4bXbgHNE8jd28pEYjvqIneXWm/pzc9n19Ulf7lixfT8RNHRR1Peou/l0qkTeEWkZ2ye0iCWLE2H6zHoXvLSLtMaXVKbx2mSGrQYq8rDHS7Uguj/93fgdKIEK49CJSNAVgnwBPfh7dak/b5GqS3QlDCS5QRzYLNZkfRZDmIMLwu3yegh/e5e8B1Ro4EWflXn+GX7vAU/fw+NPrOeGNdX1Req1De1UFrg9LtxZ9cw5GeTkavE9gs76XK8TZbEQth1kHJkR7unSjPbqCD9Ovf/jZ99eVX6Sc/+nEaGxmRMiR9RLFkzAlaSSePz6Zncwvp08++SNc+/zLdun03vXDhQjpx/JjmWu1ur6deRWLwvkZUZ7C0uBQDFMfGqhw4pGnRorovYjdqfVCC1BP197cUcWIvuf7iUrSluyYErhM+hxEwzw80De+/92Eam5xQzcTly5f1eZSi+iCdFrWyUio6c1Y1JtB3BuG1jqv/XoMeZIG2dSvZ5rmwiozoTAwQNO2Cu5CqM1tGLrPHWsljZtYujRGRnohkRCFv1W6bQY+Ye4eCkbmUF0dAyoJVn29/T0+emRZRVfUKFzqgjqbEF9e0GjU7ctRm2fArpQx1hfhwYiaR7ykf1EwpEKF2P3f8Fi84XE8ais8H6VuE8K3AvT4GegY+rHHIRaSApAf2dtVuPDoyItJA5MLGnPdvZgLa1bX19NZbb6drn3yi2UxHjx3PBJpBmcDZhWTvtVdelVxGt9aCruHnPDozI3kGkJlrR+zimc/Lr6uoP09IHx0bSxtbUWeEQWXJ2E/21fVsgJ6Hjx8p6glIo2kA4ETjhlL/O5tpcGBAY5BGR4bSrZs3xUVMh6PAjPhzIgLDXtkYsw62G260sGxEhK/eP66DrsdBpMU8mPCLDtc8/NKNCUrXVpQbdR2igNH+fsFsLimoO7HkrIQsqK5nc62qRYrzFY6A6uzaRlOUhAuIcpAzujVfe6Bml24BSclMV53CNeeb6+zKM1jaGK7JWrlOy38D9Ciqk2t6xHZezDXTGSsG+rZFe2r1U/3Wjf4SzV9pl+s1LT8STmPwoVEUXoKe9jNWRsi6EvXjlVMG6PGh0URk1eXV3VtEejQxQ2MoutODR0/S199cT1vrG+nlly+l08dPxOTVqhK7nm1T3WzB02ODW6HWBkFRqagxAHVVfHsBp99XelC+XvNvNRiLKeLlPZQLWqWO8ovtnjIh1y39xaCHvCjcBocDHqu4Oo/rNI2iaLkDprwHR9FDEOuCzshhFsVomZvB3V1liNVGoAQculru3irXw9dW0D+nJcr1a3rvpQDXz113wxgUojjdQVEepMP2qN1o5PVqcMTEZ62cIloGIzCHmBgPbZpLy8vpN//8z5oj9drLr0pBkobAo3w290yAhWttrK+muflFzeq6e+9RmltcSiPjY+n1V19J+7s76czxo2pvf/jooUYfEHaPqFoQcbqGJ+rhdpUOwPMFYKGkp6bGVXyMV8w6wGBLKg0lVHuVXYr44Cm7NZRC1KHhUSmUVnePOre0B+Ksii6oCpxnToqMhCouGkl4FcU4WLRe7kHISMzksbz8ENAThf2wMNfRHMsixZuOvFTy094ulXYKg+z7DdATdUU26lL2BehxIbM/Y3Dg61XyXAB16ZCikDkyXCXoCUegdCh8hmKJo54PY1JGWKjpoUMKnrJaLrNzJR1ag7PyvkpHiXOLseZ6bhM3A7DXoNQPpfG2DrXTyr6RThEob/Vkygc7Ml0C7uiw7d29dOfOvfT3//BzyeyJM2dVhE8dC9+JzD64f1/RHmrMcKjoYgSooEDt0HjOFukpvG8XP2s0RQYZPBPvJyLSz2iW3j59Dymr23fupJ/+9M8UPQUcEdUZnxhX/V1wofXEPC/qitY20t07d0TLQFfkG3/w4zTQ25s++ujD9OorVxVxYp9wJOwPuKsNGfL9sJbsIeuNXJR61fvvKK4LfEs96rNrAOiov+XQ/3JNDDQpQtdH+Zz6OmVHIyCLmh70imVbNUVddTqz0pGZM85yQcAmQFGcO9knJiJkIk3WEVoN2y0zsHea0+lrGGR5X2wbw0EOxnR0VJiV2jYZoHUCPU1w5fsH9FhfeX09caFpW8s5aOKzEnN7nUa2rfF55H6lj9QXk20HNT0V6Onri7bOTqAH5L3flba299KRoSEVMnd176UB0lrw9NAzXOXB82yO/FRCykWOvKzr8aiKTmiQQ9xs27TAeHE6gZ5SSbQBilyY2Iw2+T3lxjY/x0cNehw6daSneb3KKOU/lEVUNgIY7MiBhler/zXakYlmlB4eX+d7dGTNhgalY4+lrAMwyKom6xYIvFLE1X06EpThhYkLiwhQZ2N6MNKD4TfoKaMFVgrlmjXXy7VMpEcO/riVuEfdhZqnotRrEt391u5O+vkv/kd66aWX0mD/oPhtoFdYXVtJ6xvrmWphQAr46+s30j+9+dv0u/c+SFdeflXKnunN06OjaW1lIQ0OwDZLy2iMj7DyZN8ZhwDxGyDGCpC0AF7R3NxCGhwc0PNjLN3WzvuWVlel3GVA8n7SMclryOUXX3yZTpw8re/ltalJ5hPFoZZhV1eL94fn93y34CpqB+p19LRcY581/8vAQM+k430l6KmVSFzTpGcGPZHCyvwdmRCzjNIQLSbl0g5qIxXpM+z7cKSnoiVw/UqOOjYjPZZ3A5RSVirnIhs3BibXzx0EhLUs51luXteqBdgUFxHV4txz3jCKKro9QqSHZtiItNX7kokFi4GpvlYZpXIEhDNuYNCuJw9S+Rvclc/n6xIZX11Z0TgS0loVz1U+x8g8kUrcWFJA77z7fvr8i6/S2ORUGp+YVHoFTiukwTU5r7/yagLU7O5sqeieVBOyyTowooX75l4wRqRo3cDAawAWQA9p5UuXLslQDgxyJoLraHFpWUCSWpxbt24Fl83oaDoyNJhg8edvXJO1jinvN9LRmel0+aWL6cIL59PD+/fSzRs30p//r/+L7kNFx719ArDueuU1r7l1qUGmwaVlnPty5MyAx8CyjKDzPgMnQEon/eayA1KNnUBPPkyVzAB6WH/WzDJg0FPpcNdMZtBTOacVE3PNibND9mA3+MCCDLPo7srn9btAj8/rDwU9XoPvAz16NnkS9Wm1vq/Op+t8ioHifrcjPexLDPJuT2/Vei4uYFBk0CP740hP5CWjpqcT6KGNlu6trZ399Pnnn4v0bXp6PI0MDGqzQPD1ge0MeuLG4yAbkQJ6mgfdD4jyLSM9ft0otFTITcNZ/q001B6WVir+8r2lgJX3xS5RYV8q9DK9VSq8UvlGi3FR7Okulp2oA3BI3rnjiiFZQKOuIzCQqQ6wmHTjcLPx9q58z+VB1tpgmTRrJe9CEQkI9M6fD/L0+Hua69X2jAJSYWA7RXq+D5h2BD1ZAZV7EO8LA6quPoB2Zp7dJjXY6knUNfzin/5JAGZqfDKdPXU67W3vpo2tdckp1WlEVqgneOe999PzheV0+96DNDw6puGip0+eSEN9vQn2+o3VCN8PDAzpbHDgeD7WOnLv++oo4X6o3Slfh2yMyez8DfCCckSBLK2sRMtn9sIE6ru7NUwRVut79+6n2WMnpMSPHz+mdvlq6jjAx11yeS1c0Ki1z0GdTsCn3K9yL+UB70aXUqdIT3k2dI2qayTPlMsMzgLzmXq/OiOAndx9ZbAroENKyF6iCchQYhUQqTWioiIF6IGRuWmArE8qI9AA67pmW0FwDXoCONXRMDMye71cA2fnxEpd3W04GgXoaQM2Sl3Uz9GMIvP9PtOuE3MNFd/j6/hs2PiWusyGxu9xpAfQ05NbecvIsXRbZLETAImxHu998FF6/+Nr6bXXf5QePnqQlpnJRX2PyN82NVLlpYsXNeON+4ULRxEvRq1MT1XM69wvZwJgyvvQS5wHXqe+DuAk5zq3YIfu2lXrO+dDxIOLtML3KNLz5MkzbQHPRmH1/MJSunPndjp75pSGjcKhRQEzc78oaHaXL3JM/R7XtXPqyJojONwHP46OlzrGoMddW2WUp3IS8vwu/rvcMztGBkUqzO7vrwglHempdGoRtW1GeqqIZ4702OYJ4GtTa9mCXDVkoCAgRNdDyuki35yC0ictFEX0tamD/d/sJ3vTKdJTzt7S+c/Fxvq3Q3orIjIxDqL9p50xO97X/prfL36hnEIF9GhdiuabEvTUjpYGu1T3J9DjlnXVGBBq6hDp2aflkZqeucX0zrvvpEsXLqimZ2J4NG3tbOah8TlF4ims+U4d6cnmtgI9UrgN0FOH/uNguj7AD10KYakWAdnxAAAgAElEQVSQ/2eBHiuSUkmFYoR9M0bbu9bAXoTvqbGT+dAGY0H5vRwszR9RfVARZm98QUU6l9OD/g4pxQx6HOlBwfi+mutiQ+OwpgFKaRzjyBz+UyrbA+/6HtDj9x92sJqG9bBIT6xzDqlSDM+kc1YXxcDcqP3dRAfLJ599pmJMjOixo7NKM21vMftmOQ2PhCe1urqWbt25m97857fT0/mFdOGly0phAXq211dS995OWl9ZFGMsM4qo66kiEpnbgud5+PCRAApdWhRxkt4C3KAsJhWlCXZaQA/7zh7NLyxofpGBAN+Ll4w8XP/m2zQ1fVTpuBMnjmmMBiFyv5fRFKE66ghPJVsN0FPu72GgR2u6V9d58V3NSI/3R4qtqn1DYmLgq/dENRee+4YO6FAnV8qi19ORzpKw089Ugh5FDwuenlImK6chP2it8ALMUeOgO9b9RnrL19WIwQz41d1Y0C9YZ8VzRbTPkQ3GdIgYTXHGuthc964xBHWNnKMM1hWWBYAFitzFwO4O9HX8vX4+tx2XetCywd+ivXuwAj2aTeWiWBmTbkV74Lbi/x4+fpJ+8evfhj7JvGB9rUjjCfisrWukw8hw8N5srK0rysN1BoYGlZZVDRA1RTs7kmOeTbwzuR6EZ8wLlJZXg+U4eGlw1o6kkydPKHrEa8h9lDUAhsZ0dvh59nxe4OnVV66kC+fPp7lnzxTpOXHiuM4CkSS18aMTmLPW4PgykOS7DHoqQJD1K3+zE+nUouWwaX/srBpY2Tm30+yIIKDH0bnwMwuDnyMeOnMQfW7VTTJucHFND++xvGo8Ue5qFEjbRjYjVVelROVclKnwOrgQE6Myv02Vvm3UpBWOhptkKj1epLd0boqangr4dAA9OGwBUNrXIbq3min5GvSUa6+UIfVKOdLzXaDHn5Mzn/Wl3t8W6enr/w7Q05N297vTs7nFdOvO7TQxMpJOnT6ehvuPpJ29bRWa+YA6mlLdbPbmrEBKZWfQU3oyVmaQExrVlQaiFEQrt06gp6no4/5CwZfXKz/r7y6vYWNLest5YP5eC3M7i3FpxGMzA/Sw4D5UgB5e8yyWSoEXN01njJ/boXz/t5jxMxcFgu+K9tJAeT/02cyREEGfOu1h8fOhKlFzKWyd1rJet3rCr8KJeTpxWdPTBrAatPwH9y6TVeWanhKAVvXTFM7T5qxW3JgZtbmzk377u7fSs7k5KerZ6Rm1rO+SktiGRRfjMhy071ub6b0PP07Xv7mZdrt60tjEZDpz9mxaWphPI0f60tjwkbS6OK9ahL7+QXml3KcLLsOIxVRnPFRqb1DQKF+8YdprPYuLZydsjbzw+SdPn6aFzN3h1LKjQcz+unjxkoZjqsBVnkwoqOoMaMZBMRMrKxGZ3u+I9jSBQLUnzMM6pKanKU+kKOJsBHN2F7O3MpdIRKSCikE8NTnA6PNeNRBojHIUjwqQ5Bogcyt6DAV/d4oGGVALbSar8+dKGa+vU0urX3P3lo2Si5XjXMXCCVgoFd8+e8vnvwQagNoa9ER6y3/X1Uk7VmvV7tk6Pcb1DH48xNjGtBlxruoxiihW89zwGeSOWVkCnKp3iKniPCTcN4BW6tJIqTKjCnLOB0+ep5u376Tbt29GW3M2hBoE2hMzmK5euaQiaaJ5/Degh8JowD5nwGDMc7a4JvdjckGeUzOsdqPWhfQuXcBTU9MCStZvKq/owVGgGzKYjqk7Wt+gDielH73+apoYHU2ff/apBu7OTE+n1ZUlOTlEW1WblaOW3IN1NN9v4NkJ9LB31s1sX+lsd1rnsu7MtkBOfD6XjtSRAufHkRrz9EjiikjP9g71gjHiKM5FADDOhCNVlT7ORLkGGLBVh13qrRxfzdLysOrgnq/0viM9vn7T1pW6nr3+LtDDe8uanu8DPS7haLcnGXDlF0MvHayH43Vkxw4A3VvamyJyVOOB+LwDCy5k1toa9LDAGmR5WKQHXpieliY+X7/+tQ4DPD3jQyPyEML/PDzSY5ARz1W/V5PY84Y0Q7hlIXO5SE2QYsV8mJFuf70O5TeV5GHfG7whQcBlNM1iOtJTHdh8oeYhKVGmhcL8C54aHoi5RuZBThUGplNeWa3SGfQ4lFzW8viZK2+W8F7lebaDHgMfR3rK+6+MRtGtVSp3HRgVgdadZT8U9NhwHVivnGyW6DcGtep+CN3uMYYihlQCjhk2Or+4lN5+5134y9O5s+fS7DRtt0MKxW9vrYtlnDQSw0HvPXqYfv2b36aV9Y104vRZkaah5JnrMzLYlwZaPWmgt1uh8tHRGLqHonZxpKMaKH8ADV0m1DtcvXpV78FAR4oqijwxaoAi1fUsLaV1akLykEW+iygRIIlBjMPDo2kIjpVMRkixrIb0KVKEB0cKOnYtFFb8TjF3CS7L38vzU56H2MvMb51ryjrV9Bi0O9Ij0AP/VB6B4TNo0OsWVMtfFcF1W3iWdcuA3pexQcnTY9CDjKvuZZzp9pkJtqgVtCJsgmvrpDK9JTbmqr6vSgCp2FOylRl16+ugXGvPk7XQ+AEiPdRZ7YeBL/UJ9w01gjuIXJvoWhPPNeN113zwXrP/HnQEamelNFKVkcnGlmg0oEd+faYygK7fw2BzJ33wrOzupa2dvbS935VW1tfSu+++k65f/0b6eXJiQsXBRBk31+lC2kuvvvKKoqWkwJD7ucUFyTXvQ/a5d2QYkIKzirFkX3ECMObUFM0tLEpmef/zuXmRHfJeUlhKjVE3tQuh30rlJKgDrNWrtNupkyfEtfX7r75KF144p/vrbXULeFHHp86kPEDWUUevZRP0uIjZsll2H5a6tClTBnSu+7FhZd3Ka3JdR2njXESkunY2Yo94n7oCt6KQOXR+gDCiIweoH3K3pr+HgEM56UDGPjN2+dkcjdHfcjFyzMir+bMEYIoAheXc3VvSFaF1BKg81LNkZK70xCGRnmbRcVXPo28u7dJBNnPuzaCHewX0NFvum6BHgFT1ssUYiidf/I0KmSPsTGs6LevcQIyhME8P6S3ay+8/fJIePLyfjs0cVU3PUN+AWtbV4VUBmrJ9PWaAxAblicvlw3kicTb6Dn9XCkd/zw+X3yM03VaxbcVf30FJ0hbNcEJkle6vqPJzq5xaCR2BKBC4vydADwV1LU3mDkGPgX4WPr+3JiXL024L4qYIb1oEYz28UbIH5YwQ5Y6JogW3kQcYhpdMiou0zbb2DOUD83AQUtF1G11NBlK6alUYZuGqzF+1Lu2AJwDqdxnPeH+QvVkZs4cxVTnGKmjZs3vBfQttR4YhF7M6O9xumqMVPFiq7UXxe99AX9pPvWlb+d3gBPryy6/S3Xt31f0xMjoihTsyOBSF8CmlGze+EQ/JiePHNSOLcRWfffGlGJJPnDqVTp48lVo93WllaSH1dO2rxbEfZbq6lkbHJtLQ4LDaeAEwAj55OjIKeXJqUgr/2MxsmpiaVCptdX0jLS1G2sv1Bih97p+1YX4d/02LO+uBt4vx0KFuQXjWnzljoq1VABj+DymTiDJVrKzZwFkJWc5D5gMQtUUhClmI1+P8Wlb4njIiGPtakAtmIKpBfpkbyN8fHCVBJW95c0qYO2F2WXQ7hTw6LSBlm/lwAlDFwE7vP1EL5qJNUphOlC0/XBzpuhMnWn3jfnmGGvTXJH06ZZm9jXvQVGs4WcR34rqXmIGl+82Mw8iSZ1shc1ya9GO024Z+QanHBG6ii9ENZUMgBZw7hpwW4WOugfF6qKW++ql11mGt7zG2Y0fX297eFHgXcaS+J74L4BzziOgYjPXn3iAM9AOQ6vrVr3+TvvjiK0U9j59gdlyX9N2bv/lN+t/+039S8egcLeyLi3I0VEvY0x3Egv0DMoZMVsdQGtAi06wb0SXOBWvH/+i05NxxRvgRpQRszpCJqu28X11e4u8ZGhINxEsXL6gz7csvv9TvAwP9aWdzSyMqSHW5IYDaIHSjBi1nHa3o2V5EThwFYg2IkBDJRdfi+IcsR8RauirbrmAfz8YzO70BjvJ+6QDVxe+8Gsa2SQeSo7aFvYmW9Y10BA64ioRyR0yZuofIU9ZSQbBUqf0g0yydU91/juzXDPy1HEkeBQbCWDhYsi9nM06hdT76SUN+lf4M3a2xP1W0V5IklcOemYLF0bbaqcld3XHXdWeji7KjqjSum21YO9FqRL+8dyI29f60m43KnupIZgApcCU7vJ+qMRR8iW5a3nO0rJdjKPAGUnevLBULQXpre2cjMeNUi1HVdbRHEcIzL7hhmm3RmTumQq3Ze3PYN5RhgAuj1jLdUXo9lQlvDM20gpWCaxvcdtCgl99XAgAOwfZOzAKLtYpIjw0y1yi9vQrxFrnXOEBZ2ReFv74OMmgQpNf2gqXURsMhbz0HJbmZR4Fru3uLLyDqBiGkD231/W1pxkKtVgCyCTrqg+I1LN9Rr089hsL7FKAnZpSFWTLXRTuaD8FuELvlvC8dJh5YyjpH0S8dhFtpF9CzvZXu3bkteZyfm0u///2X6fy5czERnYGHoyNSaBxEABFEZpLf5ZW0LHK1hXTn7j3NFDp7+rSAztrqStrSQMl1EaDB1guqB2zgaaLkHz9+lEYViekSjw/FlBzAo0fh5unX82xto8R2guMHRtQ8soK1wKNlDhItxI+fPqnSYBgKdVt0h+JtepjyAIsJ5s29wEg39ykcrjoCVANsgxI7LHUhs2rO3N7ZmH3m8xFGFdBTfnfNZWKjatABKZ6VjkCVJ4lnOa0iQTpHUQ9D/RLy5AJU0oiAHt9fJVuN9mOfvercqyYqCvmp91CkJ4PwmLWFUSlnccU9UIwupuhWpO5dt2LFS6THhaw+m1o3ZjN3J4HoMoog8FHUBDZ0dfGf9b0032NwKVnISj+edydta1r3usCzoxp+XylPTqG5iyntbicM3vZuSl/+/nr6jSKgm2lmdlZkf7Ozx9Li/Jzk+szJk2l7a1PPBomgJqUPDAhs8L2wLBOFJopJ9EVGcndXqSdADOcOEKTI3UrQN0BOaD0KCJMh3yOatqbH17Ps7aaXr15VpAfdQgPBsWOzaXp6Kq2vrAoY0WEG4OP8c132hqhl7TQRLQ3gwF4acPf2hiMj4JaJZ63HbC+4T/RNVR+V9zJksNZfFeN/tXE5TZOBiZw3k1m6RqHgbHJHGe+TnCtdrBnh1dmubKWaiyJy4/2tbGSO9JQzuXxLOsMa+1JHmmRuCnXv74FmI1iiQz9wdtUin4FT0+Y6rVfa3FoH5Gnwucjf87D0b27oikhd8P5JrnM9Trw39s5zARUFK3CB/tioI1Q2QFQtcQHpLM/eqkBP7t6iCbiK9MAJAwJu9Yuyn/bCU7l7C0ZmeZh5DEE8bA1ymqDngDLP3r43xwfZB1PdEznH7s1uByOxEOVr3rDyNV/XSru8j9K4+LvKz8ZrAXo4KO7aOiy9ZXBVhp5LI4KxNDmhFXqsWxAy+R73d+MgWlHqEMQbZYxtEHzAc1m/OJVQ7rVSRGDa29FLZdppXQ8Yz0YdUNs6FYXMoWRTjvQM5mnTtUF1p0zsUS6CLQynvrcYBskzs94U+qFge7qjBXSnqyu9/bvfpSePH8UA0JWV1N/XEqMyAAS2XECXuVVYZ9YSgPTZ55+lvv4j6eatW+nxE4ojX0lXLr+Unj19KsKz+edzaldfmJtLAxQyj02qwJKixNGx8GBHhoZ1Tb53fGxE3CiOAph7BSeBAyyq+jw92TKxsLCofVxnunI22kR7UNjbO2VULnbKMvFdoEdMrY0fHfZMBGgZbAc+EXf0+bORKoGFQUT7mcBBig7EWn7aCdy4lVYOvbc5G0ohBb9GrRBrjSvQk9N5jvRwDUDP+PhELkauwZbXryxmLs+5BFJDk7kjIjo8r1njIyrqNQ7PlFEJW2ltbVV1JRSz8+PiXH7nvmD7dhs71zMg4f75DjxpF3mX+sbvPbBZ+YWym+zgftb1gyUAYu93NKcqqA4Mdvx51tkRfeSW+3d3Fanc9S0ARistr62nN3/7Vnrn/Y/S0WPH0pmz59KZM2fT1199qXTC0JEj6fjsUc2vQ3ad1nIqi4gJYMZOis5qrq3hHgZHRqUb5NTKIdlTCpifhw8fpoXFhTQo8M+0+Bj7Q7pscmw0nTxxXAaYgmZAFLPtqOnhWefmniuCODU5JSoJ1kb1SYCHiksK7FQbTteL0h7vwuOS78zR5drB3cmkhd1KW9V2owQkdSdrrH076AngEOemOoeZdVmt+Zl00jJmPWyC26b9DH3ZHumJqxZ5h2YNp0FPdmzEceaIfRYYPxuz2jwaQ0BMZLrxVM6MlPbzMNAT5wpHPGZ75iSyrmbwEw5DgJ4giwb0RGSbQEwEBAL0EOGTw0LwIReuK1uTo6Q6Y+iYojxEbNh8z6PP/lrdWwY9cohypKcrMwnHsNHutNfdSvOLKwpDnjlxIo2ND6eeXDDlgXaxZiYozF59W3qr3YPdI5VQjLCwoHFQYqHwyuowowGFO5U6K/L2CIUPfrk5nUCPFaUVYKlwUNIuZHZa6zDQY4G1gWsqVK1QDluWHqKr2CuFvR91RP6xcLP7eCcR6dnSRlOk2EWoQkSS9dTo8lma4K65LqUx7KRsO33eh8UcoSXo0TywHMmsDWPsjSJ4Cv0SN3V42AmO2tNlreUxdiUZn63Nbf33+9eupY8+/FADOa9cuaLvO9JPl9SAvKMo7I6BoC6cZC0BJh99/HGam19Q59VP/uAn6dLllzRwEW9x/vmzdGQANlsiDTtpaXlV6SZSW0xIPzqbCy8zFwgKYXR4KI0qqhQ8LlybYtGeXijxA7QCerwXrNHz53MxEym396Js8Y4VseuJ9zaBul4ryQmLTQqZ6cBrpLWNqEB5/fh+n9YAPQbJrlcqQY6VWbsMxJiaSj4L1tqI0NZEpe2gHxnNXDYdoo9OzcCv5DPEGgJ6GCbpKIbv18ApZOpg9FYeLMXa8vgywFMoPT9zm7qIyASpDM4W50qp5exRuv4Gw030DwNbRgNqOSeVwv3HnvjeYp/aMu3No9bWQt/pHLbppaqwmagAqdNFAWd+XLNiWQIsvP/++6op+9GPfqR6Gohlu3Z30ubOVqIXcr+7O926dTe99fa7aWR0PE3NHE137t5WFyS1QZtrqxrrQr5jYWlRa8X3IbeAF9aUuXI8J6AKwIIx555IXS2trErOWSfGYBCx4bMm5yTlyz4x244IG8+A8zI2OKQ0Mt9548YNpcSmJyfS8tKSmgg0H2xpPo2OjCq9iNMj0KNUowk020GPoyrIhIuYHf3h/l1orpS6GL1J3UUhbW8mi40zVe7x4aCn2res90rQw+8Gpc2uYHUN5mewfBnw6vqHgJ6gl2gvNfH7QxnEKB8PJ3VNTSlfJegJwAZYC5jSBD12mNqdqtw9mcdPybkCeBRgp+SxK0GPzj6gB8oXHZr2SI+wAhmADHpsN0tMgD9DREu6IjvZFegJEBGakI4MRXoyHb0GjnLxnt709Pm8POQzJ0+l8fHh1J/nk3iGVqmsFdIutGtsWHvEIUBPrXS9mWWkx1NrrdBYDIOeg4r8uwGPv6MUnuZ3lOCnFoD9tKV5LNGy7nuwMiw9vebilwLq9JVnqvD9Bj7Cz1mJKcLREyMLAgFHmrDV6qu6XdwFQo7VnQ4SzKz4OxmAAxq2yN92+lu5n/7d61X+Wxu+MLBiZB4M5Rs/tdHVf+VID55DNXm4iPB4XRjfQGcDCvDB/Yfp2rVrQvoPnz1LU1OTaXZmRiAHoripaWprmDcULKjUVbB+sNSiaFlnWJjxHt966y2B9zfeeCP99Kd/qpD982fP0sbaqvYZcjeUgjgwEkp4XREkUgeeJfTiiy9KWcujz94k9x0RH8a3BFOpnjencfidvQUUodyp7UGR450Dzsr0lte7PMT/WtBTG+N2okDXW3n+lO/PYMOy64hLKQNRwFDXGbQDm4jQOuVroy+ZAYQJoIeaNSCrZSg6nyBi9H1YpkZGgjOk6bSUEaNmpBembkCP6tykk/hvp/ciAuT7A+iwDxg46sVwyOyU+f6Uxllbk7dPHYtl1eBHdR65EaE8F+XaHeaAdDpTxSE6kPKs379XgR4PH3bxtDzmTCD49ddf6/wgx4AeFcbvAA4wZMGsv765nd763Tvp+rffpuPHT6SVldV07PixtMkZSPtpeGhI6S1AD9/tKEl0a3YrOsq54HUiQVyPQn0Z4e4enUkcl/WNTf3L2eS8cgaoiaN2a2BgUCA3olI76cqFi+nU6VMiO6QwmpTY7Mx02lhf15rwWYgMqbkcHqZlv7tKb9UdcXV6i3vimmFHaioC63XrKMufSxnQKWpmyZGe0tkImWznqGtL3UfQtYrDtDnsrONm6HrP+TPoQu9UA0g7gfoivVWd16pW9GC5SXViG6kg2zDdYU7/up4qnFkiPcFt4PRW6RiVds/f5XMa56s9vWWw40hPKISI9EB2LJ2jFXNqK6cmqa3Me1elt9St2D61QcBVPQsRvc15szrSE10IWUFnwKPujLwAgBoVMj96nO4/eJBeuXo1TY6Ppa2N1diQnmjN88GOC+V5UQfQZl1PgBdWDsEsvc2qbbBDpKdO3bSnt0rl3lQWnaI75XtKISw3M96zX6W3KmHMLael0raC8aZbmVohhmDAhVQTD1YGptGK2OomzJdRMdGbnFpTIabZQzVfhpqe6CTRnRZdLaWiLZ/1MEVaov1SMbtQs+07chdAqajDQ2pVoMdA19/rQtEodiVFkiM9HhieL2Cgx9qQV37y5Gn65NonEWU8cyZ19UZUh9qa3p6W5l6NjY9qnzCWsQ87MmB00tCpwkEh9H779m1No8bzfPWVl9PZM6fDwO7upLt3bsfh3t7SwEa4RKhX29zYlBEMluXopOI+KHwU5b+4RQLYKWqqvHTQwof0RD0H6xGRimizJ3pk0kMMhQbsfkdNz3eBngo8FgWPBiZtnmGlJF2wWChrFSpGLU15HvzfdikkxwI9+XRkBSq3Rt0SGh9aFWH6jFfyn4N5JeixvLmmx/toTx0gbdBjkFOeM5816wbLPqCHtGgMSgzHqx67EYDUz4GhpgMKMEgIPXRYNlXFOAP2jPQchcxyNIr1CkMaHZ92ciLsTgosmNe/6+eg7qnfXeow65p4TiKTRF0WqnREme5zNJ/X+N0gCCehOwN22smZYYcu/+rrr9MvfvlPclZeunRJaZ2hIwMCPjzbqRMn1OkLAGG93XlGHR6zvYjEAFq4RwAG6ShSy4PDIxXxIREhzjOdW+h6okFQEgCmcApIAROdunz5pXR8ZkbnnXN7+tRpcWBxrqknMqcQ60Akpq+/Tw4Ks9EYl31YpIdzGlGVWF+vCWvkNJP1Nv8iF5xxojxh3+zIhb4x6GmPmLTXK0aRcGiEpr3Z2tjUPQACKUrnHgzYypEmTcCcYxVVVEdyUaS3mjYg6qrr+V2lvFlfGwuUoIdzHc5cjB3y2tT6v04vWWLLIENVwiI3MtJa+ntZ02nQsxMt94CeuL+oH9Qeb2Ri0AzCdJ5ysbjvJT5DuYi7n/Ou8Nyu6RGSzZTxivIopBSKD7Mbk9Z7VANx78GDdPXSJRFW7e0EYrZH7A2xUtJdOuJThOFKhRTCU4fB+JtzwvrbvwL0lIa4jOo0IzzenFIA2xcuDAOrwMH3gXBxXJmGsxIqPT4fDAMbC7vTWz5sur4HR2YFShdRLF/OhWbGWqcaBHzymfI0en1PZr31GpdAsJOHWb2WDUIpsKVyPnDYsmBF2LD2+GlhxDscGhrOHUhFvYaAtBVE3GoYwrJdPwxqHObu9PTJs8RMKrxGAZLd3XTs5Ckpj+HhISk++HgIMwNGgoeDadOtKmRM3p7Dcu/evXT9+nV1hQCS/uN/+A/p+LHZ8CcgCNvYSIuLCyqPEuDs6hZDrDp8cl0E4XSGgbqI1caFycA8S0SZ9lNXDzU9sS4YVgOgMJB8/66OO96r53ZhLHpaET0o17ta38KbKffGiuGAPGcvqRn9qJVR3W1iQFbm5WNvcgdJ4WVWr+cLVqAo15u1e3ilkY8cvWtdzAJepqaItigjVY1qifQERhTCOq59GOhpRo20hjm0vpnnpJGWImLKHggM9EeKygYmpmt3C+S629DP6yYGDdfsaVWF9s39ighYvXbWKZ3OX7mPYX3rs3Tgb0VkzPomvpNID239S9WAyDK6hn4naoIMyhHIHZEU97eyF6xyFxXahsx/8OFH6Z133k0TE5BzDkuu0fnUOsE2jgPgcQysH+cBYAOI8BgL1pS1InoxPDIi5n5kXeNbtrfFjA7dA9FRjP3E5KQibxRD81nO64njs5qzxawlrvfiCy9Ua2854Hm4JlFc7oVnjHlfnMUY9aMC2d3YExcyR31mXRTu+WElW7PfHzVe/dI3JeiJ2kTvWd3UIZloNGmEkQ/ZKG0Un/e+sNbUZ/VmksiQ6ZrArzPoqSM6Bj1R4Fzz81R2rQF62mSsqM/kdUXicPQEIMhweAB57bSX9rK0A6X98XrpX9U8BCApQY8+W4AeHEKDnnKqgSPirItoPHLncFP3BZFOdJPWjsZ+RHpcaKYcnSILkI7RLhdhJf3/rlbaSy3VQjyfn0/nyAf3KICtvHAwfNYh41KJZdNdAZs24JG9Y6e9rLQMevRekae1G4HDwEonJVEKSekplWCg/L5Syft1is/w3JzzbY/ctCspoegixSQ9VnmC2YAUA1oNiJQbbmNxDXKtOs8ceVSlhESGS/Rpp5o66y5mQFK5Xocp2iYAjBlM7evc6bMW7ACDgcJNTBftn3tpfX0jDQ+NSi64r9WVtdTbB7X9RlrdCINBSmh6OliL20CP3W46E/A+t3fS4yePFfamrXhtfS0dO35CIJRID6RpMpJ7KL6+aFVVJ1x4mWEc8AK308MH99Pbb78tQrM/+qM/Sv/23/wbTaTms9SQ0Oq6t7MdBIabGwlDubZOG/3F+ukAACAASURBVHmwnaI08VpdLNm+PrG3akfmLORcs85Co3ZFdSIoXwpC19dV28B3Xbx4MbV6g6vDbc02blr376COb3bBSRk1QE9pfENGQzWX4Kau33EbanRONs+LPcZaebt+oJnHz50YuZ09wEAopFIZ+vvVGpwJZVxQzf1Rt0FNT5neqkBlZr4uz14lp62etLkR6UR3oSDrLKecGEXmIrrFPQB4gj8r1oa9KpU57xN3TDfprf6qxqjULeJSyikGr+336bC4WmUP267Z1GHlfsX3RqRnZWUpj0hpTwFi3M1xgqwxSgj28BdffEGpGvEtZf4iIjA0rjx48DD95//9/9C6nD93XrQKnC/rQZ4P8IKRBgCp01LGe0uvu6bIYAvg3+rr19+wOUtLy4p08lmiPQCRwaFBzXYkgsq5JxK0urSY/uDHP0qTE2NpdQVQtZe2t7aimHlmRp8DpPj6dHfi1LA/ExMxAkZyIf6lerq9a3pKYOtyAjNBO30SLOsB9pinVf64gzFkpCZH5PnppkOWADCu79Op3A29zZ6oy2xnRzqH6yk9nukaVBmXW+hLpykiRqGvwzmrKSL4vVmcXMqPZKeKX9ZPUsd+6mJ5ZIGr4BjE+kUQxB12+qaCKyywX91srvNd3VtEOQE9jvSEzBdEhOrIwq5lIl/rJmg6ckQnureou8x1j2rMyrVybVHuOBeUH0RmIe6t68EnP9v3xoZyZZY6j5W7tzIrCK9ubO2kZ3MLqkNgplFfb1fqb0VoWC1mVSQneGW8EcF8UebRC+Pa4yLlmhbeSt456e8CPbXCbe/gaoKf0sAfBgL8XQY0pRKjMwBFbUN0MLQXVzwAJIpNqBVVFJDZY60iNzkc7uuqEK+YUyZhtnIm/54PigsDFZ6o8spe40qVNpekw71GmLCpYP3BOHztAI/XAIQGXERUADwM6hwZGZPwogjv3r2n9QO89B/pk7d05Eh/On3iuIyM9zwWMYyM20gxuIAPPstEc4fL+dzI4GBFK48EireDehkpgwAvpLb4ToqHlxeXgnl2c11EgnRtSYmpTTp7bBXPy5483o3NLbU9qiC5dyAP8cupmw45dq2fmGUjDF79d5HWMOghxcUPUQwiWezl2XMXqqJo/uZuMEVUN2NukH/a9+MgoZcjDp1k3qDHgNPfVRYtG6w3U7jV9QuZrziYiq6sMONZ3VSAPkByeGEHi4+VAo32jQpQcE+qExuifTbAkiNsfEfTGbGB4D4ZQfH8+XwaHoU+YKDN48e4RoFzfY/urIlwerS5OzLi9RDooX5lYKBjIXOoYbNXHx656egZN6Keh+mVEkwFOzYT0BcFQpzS8f0iOwAf7psBoHTgQuZHXZzO8C4przj7TGEnpQuPDu3rRFs8YoUUlIeM9vW1JLeAIesgIgukhPkeDLr4jLq6MrN5v2p6zOhMqllnKo9pUeSItLJG6pBKHk537txJW+trGg/DZHWeh5QanV7oP5jXzXzOOgGimMFHNEnRraWFuDYdXVFBpvtBLzhqz2suZC7Zml20zjVjsDC1UONVHZr1IYEYp1QD99ScZT2tSIMhz94vRR5UBxj2xI6Za6M8R1GT65ej7T86k6KWlX3Ud5n9uSDrLG1ukfFps01FTKrQJPXQaF60A8AxZB9dJ6ZsEDClA6C3/SxlugRjAjx5PI1MlaNgRSG46oX2qJ8NLiVmfup7u3Lrfk6Xam9269re6prw8BRPRe2gOikVYZNrnLruX/urfRvfiDjsqnurq2s39bjDSCHi3rTf3ZPml1dUWX90ajrt7mymXhSDPFlK3Npb58Rxohuu7yJy6cUckDxBumSUtHBU3QcUIXYwLl7k8t8Dlj2/0AQjTSNgRVoa3zbQg/eZi67bDHT+/tIT7nRftYJqj/T49QBRuX4nP6u7aLgPvFGK9Ig0cDgwmhXoIfxYIn0VBLdHbey1lutTr4nUamVM/J4m+DkM9CiaIP6cnbS7Q1SAiM5WWl5eV4dGb1/Mn6FGhu8YGB5IA63e1N29n1oZibMOihZmhc964NnfvHVTBGpnz53Phi26ueRtr62pY4vCSpQx4W8dWBXA4uvwnnUBuXVqBBaX0qOHD9O313+vIsg33viJuHh6qcFQ9Cz2oM2YUIOherdMdsfBVSF7Oy9TaZgo+rdRltHN6cZyPVHqKGgP1eV9GBCU9anTMa1dxmiPgtoY/qhQPP3s+adpMDtFelzTY/ku7zOrk9QlTozgyuBHabfMDyKdoFB0TTug76CjJHu1RHr58aiOSDnkWqb8nT5Lcc8/APRE0UDF0cNZYN9JtTj6U55p12BYRr3+kqv9vTQ/v5jGJyl0hyByTxFDyQpKsnIWHPHK9yfFHuDKRsDODuCBNaGQ2a8d0AEAn6KFttq4TGZYRjfrMxexgoN7G+9oB2dliiTSW6urK20DItEV7naz4SKFY4dKjiV9WzAvb25KtlkvzvLa2nq6du2T9I8//8f045/8gYb4otOjtmok9ff3KkLJ9/PdRF6IzhAZNa2Hr0X0Iup1lrWnitbsRHeq74vflUqRz9CdZmaOCjStLC6k08dn0+VLF1NPb6/WnHujvkfRIRyFs2cF1mQzuroyQB5MiwvPFTXh+hhcCqQxmJ7KHlGWMJ78cD2vF2fQ3Z8xSJVGhnF1ckon59qeqDfJPDbM/sq8TspW9FIPuKFoDM0WyINrg/iMwanO+MaGQCnrwRrx2vzcfJqdPaq0OzJhoM/6+T7bgEWuM3JNT+mjVrJTCeJBPijLXYht6B+DHtm9XO7iOY6lrmwH4bW8+v6+D/To/qpID7KxE+mtcB+iVIIoECnpVjRe+WxGxjDP1cvPh4aiqSVAZiZFBPTc+/gv20BPtLEFxbz+RTFkMrzt3f20shYMnhMTY2kfevPciUG9TxP0VFwY3wN6YlEO5h6rQrxGequT8T1MSTQNeNOQ8/fys+XGlYp6Z5foQZ1ysBL095dFg+V3dhIKEVwVxt3vd6637bp5MCWgh9QLSph0Dpto0MPkaQFPRxIySOz07KXxK5VoEwR2AjzNtfLnd+h06esVul1ZgXxsK83NL6WVlY3U3eqVEmZ9FpcXVWTIgFp4bkaH+tNAK9IJBj0YJA4zgo1H98mnn6aVtdX0+us/lreJwpLC3N4Wrw6pKGpsUChB3b4tD1weW9deWteAw960trGV3n73fVHW4w0/f/os/ckf/2F6+coleQFmJ/WaVTKhrjkb8LqWRARdBRt3aYANemwEDXoqXZNrlZSqzNElD4xFuX59/aYU+YULEfFhnx0Kr6as5y9rl/vDIz2dQU94j+JiLsBJCbYdKWjKAyy8gui57TsARDEfLCsv3197pCjXdX1XpEeoMs+NyjV+kUoZKdJQpH4DYNljrpofMkBADpbXVtORgSFFesRknkFPxVZbOV6dQY9qB4oiZp5VtR8YUVI6BeFps6ao05lpytiBM9mokWuXmzIi1Q56KL4nBUNkozqbKuIPoy/POf+PvyNzAMmF+TmllwwmMS6s2+b2TlpYWEp/8Rd/kUbGRtPVqy+nZTm9GwJANAqQRmLNqctBRvj7kcEhvYcfj6UgGgRx4Y1btwXoOcv45AB9gBNNAaamGJ+YkEE7ceJkunnzptJbP/2jf5teePG82J8Bqmur64r2cJ+WixOnT+t6Ed0lUrCVxkZG0/PnT/K08S7xRrn2x+NhiPTwGafd6Gxjf9lXgx7+RkpFZIgZ8JoQlnXg2WPvYcoP0KqITIp2d76L5yOtr3KQ3QA1jhAJHGaeHoMbWvNZF7pPr330kSJzrKP/rk7PPDOsAhb/00BPgDjWsQl64vTGj+2bz3nTDrcBsu+J9EhmRQ9BpAfKiAx6MgGj3CWcMKJ5GWR6/VzI3Lw+tZc4w7qPXEvVdefD/77vDdPhzaAnWtbbQc/q+ma6ffe+lMz/T9ybN/l1HVeCt/Z9R2ErkABIggT3nbQoydZ4aY+kGcv2zHwDf4Ke7zERMzHhmP8c4bbbHeMIyz0z4XC7rRa1UBJFiRu4gSRALFVAFaoKte/bxDmZ5958r14BpNQxUwhEVf3q93vLfXkzT2aezERnzKGBXqbCyDFBJEgIq5ZftG7N9qVF0M+oCIugJ150DlEHIx49nagM7vdzNEpHvbf+4CL4QGNCRA80mVeKKh63fo6MmsNwSIXO66CH60GOQ7k6IWtlYFVxEhWaZjjpNZPEKoCM16VragJ/sZvovdareoyDtHuwxzTQ0vIKQU9bK8ZEYHhjBzu6gncE3gDCzig/BxjZ3FhP48eGUwd6K9PLMq9CgAdKaGF5iZVWIBrCk7MW8y1U4KgNghK5e3eOfUNMASDasMOmcayI2rXJz4g0rW5sp5+/9VZaXribenu60pOPP5HOn51Ig/297GTLkQok0sGnKAMnLShaetig7Nm8C9+AgYOFSGhdHrK81yKVHNeAEmqPIihFgzWYnpmnYiWYA6D1aBE5AbUJ4L8N6Mmy6KBH1y7QE5XaYdDTZteO5+YNCuN+YbWSd1WtyCYVpvXdOCq9BYPA0D3a3eceKwde3tyX9UhJKXjPHw/9x5QZnj/mSg0ODKe2DqSpLJooUqZFBqiY+Oys6iqWyJpD1gR6UCEUIz3F8LlBiHH2mnOlta3rIgbOw5yg+Pe4vvHZ2M/WtRiRHvXpEViTrlKaBqADQOMHP/gBQctzzz6TXnjhhRydYUM/VhimdP3mzfT9f/zHNDI8ls6dO0ci8tLyMrk0/X09rK7Csaz8HcZ8P0c6UEIOUIL/ExMT6e7dhbS6sUGAxUhmK1LO8+nNN99kmgpgbXZ+Lo0dO0bAo+aE01OT6X/80z9h/yzcC3r5YO9MTd5K09MzvG5EbobHjhGM4dj4Aql7qL8/rawuOa8npaXFZQIN6AvsLas6s8pXAA9xephS9+nwdNhYibbPqjHIJj6vNJQ6odsebk+baIKKjvQ9vTw3eEnYy9BbAE/oFI/ZYQA13/3ud9NHH33E86N6E+M1AGzweXwH9+oP//AP03/+z/+SXn3llfTQufO8N1w37YMDswgu8PffNNKTBwJ5oEGRHqwVZ27RUcPervb9aoryRHvPveGl4xwN0ZDe4v7zOY4CPUhvGX/I7ymMdJKDo5l9cj54XkZgzEnFPkUSwHybg0TQY+Fo76nBXDvOsGugp2Wf09XR5Rf9G25M3mJPmPFjY6mvp9MqvNCgrKUZ9JjG9n49DaAHfqZ1aix5UC1WDhd/iUjPlwU9dQWszzUBnvi3CHpMORY+Ql0xxd8jErZzVNNblWhBYPXjGFnhwxEPs4K0LlDoAD3YTPG+4nC5o4BY5f25Y2cYF+I3EY1dfa34N6NqsSX9nTlMF99Ofb1DqbOnL+3u2PwcGBR0VGYU5wCD9bZY9jk82JO6Wm0StAykojis+tjcSNev32D5KjxDND+DcoCHtbeNsP1uun37FoeIIrTOVvyYIM2y3O20u71lVT6YFL25k37w+uvp888+S9/85tfSa6/+TmpvgfRh7IoZWXkC6lFB0W2xmUxZPjPx1yMbQaYV4dGaReOrKGiRbZD/93N6SwAfn+no7KUxULkojIGaHiJ1V38ORd4aIj21Xjp12WRZZwA9uHbxG6g8Gb0RkdkUHUmB8Cgd9EhOdb82g4fDUCr72mQdZEYYaZDPmzk9AK4R9GjtY6SH6ouz6Sx6Qe83pBFjAQCiaT09/QTdSldhj1gBR3uN03MY9Kg5IdYmprdAlAU3rSm9xZB8AMT1dZcOafKMEWE/Sh9Fp69qaPYZsRSnR/pJ78HnAKQ1BR3ydPnyZUZTj42NposXLzKqIaPP554Se/X86Ec/Sv39Q+npp5/m7CyNJujsMDCAYwD0IKKBqCo4cKxA4pDY1bSwcJf3A0ekvaub57Iu6/tMJ6EyUyXrOGcXWlEMDtHOADDM3Joi6Bkc6CPQwLGwd3BsNkNElAajXVYstQeApV5AQ/195PbhC59dXFhmgYKlz8YtVdJh6XfcC4APjgedCiCFLxwTawd1x1J5VIp1dgZun+1J6/68z/Te6z98nZzBsbHh9Jd/+ZfpO9/5DnXYpUuX2CYDY3MAFr/xjW+kf/mXfyFQRREDQA+iVdBpOD+uGWt76dL7nBs4wah2b077kufnDWxjlPE3Bj10/IrjrEgPCObWhqNUDEcZ/a8FegqnZ5d6n+ktzfVyfYS1VpsCgppQiFGUo90GOD0EPU5kJqy6/uv/80CIiX0laAQK6EE2bQ8h4YOWtIKQ4vSdNIAmUsODqRd9LBxNmfmwr3o057cBPTzgfSI9TYY5Kplo4PV6/TP1hxa9KilXYE3waoz/Uq1oqZ+vLhBS0naekt6K15Nn2KpBIT1omKQSuRFARUoJ4T9t0HiPNlbgcCWWruHQGvjQVaUjj/q7yMoafCfQgy2/sY3Kg4O0vr5JLk97J4aNAsyiS/GuVxgA26DvzYGlvA52UidbgloTuuiRsgHcllVhoGoLwoVZO1CG8PIGenoJejBoEAoUfXpQEWE9eawkGqAHymtrezddv3U7La2tpTvTM+nVV15MJ8fHUxsq8nYx2kKhz5qx4fRxG9YoflrJLYPrwlU3jhqnp1a7nyqtlcslK/1ZQHRuSxubG1T4IsTCaBh5cItKTx4gzsTqsQB66s+zkdMTOjLXDamC1D6pIu9bSw0Yd4ikZucSIJXEFVFUBBGQXGHt5bHuqelcuH7tHyMDo9kfjmK6JgJDyR2HFvrcoRjpgUFCPyoZ9OwUeQ+k7LgFkjM9zHYAnIPU2Y1UFO7JOD12jeYCVsGEZNGe79GcHvSCKaAnRno0yTrqwjrAaTIUNp2+2gIi6pY66CkyYC0vUJWo2VNae4JNOJUh4gxDOTMzY6mwg31+RiReXJeGks7Nzad//3d/l4ZHxtLpiQlGbgWIyKE7OEgzM3fYQweRCaTa19ZQsWTNAQFUr1y5wn2IZznxwAOM2vb1D7DgAVEjvAfAB9dy9tw5OlAYNwKOGHk7G+vpz/7776Se7q5M6jegY2Xp7Z0AWmh0uE7SNce5DA5xVAZsVF9fN8EVKv+2NrepMwFiRPjmiBKvDsR3RFygUwC4IHOKCOEexsfHuI64N1V45XJq7u+WdHt6Jl354mo6NjaWJk6fZIoO74XThvs5feqk6ZW2NupBODjipOH8/NnpCngPnAB9KXKhQaRyCKKc4b2/OeiRTvPKME9v9TjoYasNkLKDUEbHvsnu6tpUOn5UpMdAmwHHSqTHuz9T1zilAABa1XfKmhzWhzb/Lhc8WAzfIj2qfGA/AyfTWrjfNh/6NyDsBJSP1v144Gi7D0MDweJBncgcQU8uYQ/D/KQwzVhY/x8pCykF3JiuyWGU5qRTR5mJ0oQy+735q7zeBIyiAokLJuMbvTFTvjA8iGg5Q9wPXwTucMOpqOiYj/Qu12zdFqqh7BiaBOtpxcyzsBCdyp7tmVjoHyRfbEZdg92T/a+sSn7dp/6K6uyVRtl4h9dlo8t3U3IM9aP3kjPi9+BF7mDuzyZb0K+urDHC09FufAdLGRyktg5Udmynvr5eKir0gqK8+XBJbR56E7t7aWNrm0ri8ytX2VRwbOxYevnlV3i/XW1mkNfW19Lezo5VVThYXFuFh9TFAYS4DpCqP7l6LU3N3OGMnj/73p+krraW1N3ZblEmtjJHSH83H6OQ5GzCO40kialEQYyOsJJuz8iFnG4W+C2QJ5S5xwgP7ovlwZh0vbObOtHszatI4DlanxiAAtv82HV4H7hcMIYwAjZlPXI5ouQfrhKyx14dOFq8fyfGqlGZP2iQmJmy5tLs8T6ZnsS4GAI84wBZEshKv+2aSsGB+CEwaFJOMH5oLjgxAaUPGao5SH4rTLsh1ekdmblPnFAJo2ugx0rJRdC33joGZKhPfHo6DkkwlBBBA7fCI6gAsp4qNOzqtR3edFH7FsdqAj3i9MDYVxoPOj/I9IktlSstf2z+7PwNZe30LMxk8c2HH2dFzdVBLLoFY2Cu0sBcNy8phuEkP2zHomJRt3HMga8vG+N5M0+AehQT/PyXbyb03urqxmgXK1JQ64y+/t60sYaya3Qpbrfy//0DEvK5P9dWCWoeOHOGduPMmQmfuN7JiAjGUszOzbPTOgacIoWGqA1mauFaMSh4ZHAwfeubr7FDPSNEu7vs8QNdA44X04/pgHrn8qeXeQ2jY8c4IBjVxUNDg9QTjNjtGTleER0rlmkh0BHow3UCXCMSg+iPGi/i7ydOjDPKg2hMpl+EXjx4nruMcqoJKSgR6BVkFW0QCnMezFbAwNOZIWnfOsgzVa9eOmxdYwRe2TwjBHvRhgNa2V0VsJTmhBKZqo00uF9/zV6V3aaeQMEIbQzSWxbpwf1ZNNwElJ22Q3PSLKTQO9AJVBnYbxY5V8k6+nUxEO3HYUGBd3GPoAfH85FpeY4aClTEacJa1End0nHQ6/hP++gBHYIeY6Enesn0wFTepdwycutkTVsoWV45UDZ+Lyz2sie5qZyvE8Nuxsz3tvB4j8bD+0PEe9V3IX7usLeT40qFwFtHPp4WKwJxBDYK+fYIUiIogsHB75pRliuF4pTXhoZkAlMGeMBZMQ+6HWkT94KLWFoUqHiApY0/o3H+fttAlndHhEXpLXm+hzxKnsCBUI1bouGeppvVfVaGw0OdPqGWZZZs4rfHDrfUpwgKtrWllc1NlsHSY9yw3hOYQg1FzE3K1gbGWaLhp2G3A9gGdk4P5ctSF+BfXPrgw/SzX7yZ1je20umJM+nb3/nvLJ/eZj2NcIilxYXca4fpju0teoAoF7VmhTvpnY8up08+/zwtLS6mf/NHf5CefOxRgqL52dm0vLiQJk6dTLdv3aKSf+HZ56xRGPv+YA4WQNgum6u1tiESY9eMtYCsslMpyf+tfBYMvXbaRHfbyFZ2rooMeEoclseKJyMp64sOBAsiq6mhw1Ea+0R8XfslGmwNHK2/1wyfqoEU2bCojMmq7S9UmJE3gHEMkEEHPbhdKvfczMyjJg4y4EnDu0Y0ASRXGJV/+qd/Ijh95eWXElIjlo0q4F+5eZXnEji5Z6e0J4Gkp5bj/sG9wyBHjzc6OjYSRO0DxOGxKGo94qLKFI/z59S/vGqsCww5jk+ug5fIVB2PyoSORsWjtJhAiOkpGJGGGWo6QkPjQp0fbTVAZB7oHyh0BWYklW5sYS8fecu2pjZEmbPEMBC01zqOs/R8bz/N351Pn1y+nDY2vHrQZYO9izAPr7eX4BRz7laXl3OaCGCe3cv3d/kd5GCk0YYHByhHaEGxtraVFldX0+Tk7TQ9M51Gx48TsLEJYl9fmr0zQx4XjNa3/+j3OVBYhH6AHrTHsEG+Ro8ASJmemUmISgAAw+Hp6TTiMj6HY+G/Dazs5t5DtAf3D72FZ4p7N4KxtbjAe6RfMcLjqaeeIOhRM1g5qyVS7VFflwnN5TKbZw+R9JFDfrr1FNP5JBsg4ip9JbmnHAbyvB229OnhHvbjZ9kKtlDV1PXGiTqOjiUgAdDT1WWONcAU5ALFTZI7XuuhDs9G5chdmNml3f87EAe3D19Mr/sX9CXT/jtWvaWSdbZ7C+BGEbi496KtpbPS3praUOGlSK6mIVRBDxoRVcm0uhgcHEx+CBa+oMTwn15wMN5SNPcDPVA2xHhhZIIeqlqmR6UVf5ZykAgd/pueeHXek32uOSoUgYIEJYIePAA8QHVkBeiRsszKMICeaGQEeMrGMNDDBx4GQWr2VlGGRbDqoIcl6wg9OuiJG0Kfz8/ONwXWOwJJ8wQjybwKeqzpVjVSoDVEJhXKDsBkt7U1Tc/Npbd//ev05JNPkm/DbqggjpLEjPlGNnIC10lPhykOj0p5fyitjyIG6PEDTsG//uCHDJmPjY+n7373T5iOGOu3PDzCvJi0vry0xMGE2KjdUHQIa/f2Egxhna5MTqUPP7mcpm9Pp+eefyZ97cUX0/bWRvr808/S559+QkO8vmrpr1defjn9+Mc/5rN+9LEL6erVK1Sazz//PFNS6B+C9BPWD6FrgFHk3NvaOtM3v/lN7hFUnT397LN0CKA01YPn/Pnz7HILT1QdnfE3DE3NIXM28TPQIzmqKJiaCdXf6qDHHnvgkbnsC9gcBj1WGRNBj1IZiECZc1PaIagniRwfnB/3gpQkQvZqGAfiKlIOAECWihxM6DZu+Ck0Vcvl3XIQSrNOgR548VHWtRSmh6wvkmQ07l8UWsjS5BJ16aBa76kIeuxcBsil5/AaDKSBhAJ68t6QTrtHpKYOtOIjlTGoPWb79V6g58AiGIMV0OMRBUQzARh3LXWJewHgQUQGnB2AADTrROSEf0M5+e5emro1lT748EOCHgADpJEg+ygnX1sHp6Ylp2avX7uWhoeGuF44HkjFqFQyvk5fGh4c5JR2KJUtdmreTAvLy2lhYSWtb24gNMpzA4jAJbg7P89bBvH3qYsX2A0a8rO2tk4nXCkz9HTBc0BPH0aJThxPw0MjrBbbXFulHLJajNPY73qTy6FclIJnq9l8Ii/DjsMBwuu4JoD4mzdvpEcfxXX05/1pMlYc1er+oIuY5VFOmvZk/fmilF3cPf0NoEepZtklm8VVjns/0EO5d6RjdlmWs8oBrIMenQOgR7wnRH0RdWEFl/aNR4T0e7GlxbGiQ54QMYeNsSIGzf9QpMf2D9Jbll5F0Yv6/+lUuibIuZpORjuqCDM5fe2tqYUtVKRnPI4VQQ84ERZ2K4sRPbGpqdtMNwC1IwypyELup+NPCp8hEPDxExWgwRLg+0d6INxNAKUoNYlFycfnVwRsArptVCDhxeht1T03/C7Qo1BkBD0UJMayq2uXQYd7z3YOewAiX+mz/LwPKSzCU3rnwDtSmN3SIKiU2EubO0ZkliHI1xLv7QjQY2H3CHpKWkWbWaAn5o6ZLti1OSsghq5ubqb3P/44ffThh+lb3/oW54rBo4dQc3AjwAnmGu5Zbgqx3AAAIABJREFUlJByw56WVkJqKT8RSAEEjTiMIPEdTIZ++900NXk7PXD2wdTR1UPvbqTHetecP3uOpZ4I60OxMtKytUmPF438IKsASdMLd9Plz69QkbYeHKT/6c//LCH4dO3q1XR7cjI998wz7IWxubHJSgtUtkBZnjt3Ni0uWagek6n7BwdpWMQDAOjBc4EX+JOfvpH+7b/9n1lKe+PmzTQwNETFDzDzwQcfEAj8xV/8Rfp3/+5vOJ8IRgbr/NZbb6U//uM/5p7CFyq0jgI9OUzeINAVIy+lJOAa9qZAj+TRXFBLTwmgmww6sCc4N/nLQ4SVvmm1qhcAPYAaRLlAKoeBVJdegQWT3z2mxNE6QE3ddN0W6RHo8j4knooRz8hSVCZDUSYtHV46kR/SHRH0uOKX41VfytJXzLh72nc6XwQ9MO7xqwLi7gN6eLc1wMVCh9rogsoJ7gN60LuqHunR3uL1+1w63BOMLNI3r7/+OkEBgCnANy5pdW0jfX7lSlpYWuSzxdgOfIcBROT05MlTaWlpgXsQMo49A+cAJd1nJiZ4X4jaiKsChwT8p73tbToJLWzFcJCWV1bT7Tuzaf7uQsJE75OnT1Fu4MggXY3ITH9fb/r6qy+lvl6rssLege4BOCJIaTFuDHhBMJbHjo8TlKGXz9bGOvvqZNDc3k6wIzCjth+q+EKEFzIMece+xflQoYbXQelgr57h4QxkpCf1LI8CPTToIkW6I1KXO4BQZTkkv3CO5QxmsB8I9ea4+tFD1FSRHgMJVoFqoKKAHg38zHYq2InoZHE92nxOGdJblNDi9ItWEIF8kevCfbVID3SIX7GX9levw0r+t/dQso4KNc8CuB5oAj20FZ5JsYivpQsR+ez08xkmgSloMU6P0lsR9EQQQCPd1s6hj5988gmFBiWG2CQQCk2s1aJmoHQP0KMKo6PSW78N6MnC9BVK3eugR/cgYY6gx4TPFJZCxQI9TXwLHCsic/IRwsC2LCw10CPDis8r0iPlrzJagZ4I+OoKv47g42Zj7U72jutNDTNrg+Rha3dugyS3t81bhAKbmZtLb/ziTSrEb37jG+mA4yEGmJO3Fvf7jOxQnXu6QilhTDNnhptcCp2vjW3UV9c3CDbfef8SPU1MZW5p76By+71XX0yjI6MczLeyukKv9dyDZ9OJ4+MElgA97OOzv5f6+vvTtVtT6db0HQ5kfPjc+fTkxcfS8NAAR0+g1LcPeXTk470SAtfJ3jntmFUEkJNoyOEpMuXlGw3rgPXDBoViBOi6NX2b3uijFx5LWwBkmxtUsiivRa8NACXsHXjNS0srBEwoXcVn2U8FYwBCpCdG7upRvPjcI8jOBtVBT3nGGglRyLrR8Ep52LGMr8PMvF+PCN34K9J0MFogj0IH4J4AMlVmr/2hRnX4DI4D/odV1pXp5vybgx55a/RwjwA9cqykc+4Heg5abHRABobkBh6uVuS65WCwrRUMnYCW9qoiPQI90h9fFfQcBj6/HehZX0N5vqW3SBxnRNqa52E94ZBIHyHVjvt6//33qc/VKwrjJ4yj2ZJuz0ynX//61+nUqQmC8puTk+n99y8R9LS2GN8Nz/zhhx82cNTWngYH+8mpw37BuWA0AWTgRKyDnI85j0ztHpDXgyHW03dmUndXTxodG0tj48cJxrDGCfPElpfSH3zr91iyjuuFrGG/IY2FY/f2WJduEI/xOwjDg8NDBAOba+s8r8jIkBNWvW5YAQF+x7k0FR7Pw7g91s8JaT/sd6Tu0TOnu7uTvZmq9ikGCWIktER6vgzoAadHoyoUSIC2LZH/wFf7kpGebHdSGE1Ez9vTbMEYRDshgJX7OrVYxI5cLneRtBciKKvroIgJpEME/lq8G71Aj9lQizYjEshmpxqOvmfgqQ56ZE/kWCklx32V9lMXHWjb996D1Kq37AHawEVFeqIiNKWO4W9TRN5g30PQrTOwpbcUgtOmV6QnggcuiOfXQIzDF3KD8QufE9qt/KGWmiofOxzpyZ+rdXKuRFVqB6+Dnviw8Dfj9BQUeT/QEw9fXUv7S51xzofpA0fLZ4uyJZ/CFZk6MoNzgty4cs7xmivnN3VfwvthzevprQKYTFHmUKQ3iMJzw/1gHASUAeTi8pUr6a133kmnTp5kmSaqLeB5IRSP0nR0Oxbo0VqQ27WfEkGPhb+8bT98CJtLtQnSZUtK7126lK5cvc4NMTQyysqOjr0ti7h4t2BU1Y2NjJCAeHx8jNgTSnN29g5LPjd3d9Mv3347XXrvHbbR/LPvfS+dPnmC4XbIPWfhgKjrTR+RHkP5+wbuZWiAK8iOsb29TOFgPpB1ILYqDIu+tVpKp8c6xsKroVeLpomsXLJhj0j9KW2EbrBQJlDC4hVgeGo06tGDalIqeq0p0mOBvDILTu8VsGBkoUZstWdkQIdi6WDF9nKoDGyFw7OdZmamaSAwlwicECObWtdwldSqyhAgFJG4pkgPDDL5U6y+88aENdBjRNnDs4aUeov6JoJ/gR7tEQPdhecW17Ae6RFIaEpvxRB7BfA0EEXjs4v6hk8oc0CsV9SRX/eI9Ozu7zSkt3Bsi1axC7O4WuTOWd8xyC4AD9I5+I8hoEi/Do+Mpo8vf5J+9rOfpcHBYUZzAOIhG+DLdHcZFwbPA6Nc8NzQfBTGhSktDCnFKIX19UzixYqjig7ysr65lZZX1tLU7RmmRFHR9eRTT6W5uwvUHwDTXe3taezYSDqGqOn4sRwpJwUCc8D20DF4m84I7Ab2FwBYb38fwRVKIdlp2rmjWIdoGCGf+KyGp+p5wvCick0gC/seoJ4VvOS2RbslXemRFBcge6a1rAm3liKrVS2tc0GOxPMrPDefjB4J99q3rt9zsKHG6eGfgy0svNoqdyyCHlyLWhgw5X2Q8vgLa2pjLRnk2NR1VLR52nPECig+8NsW6NG0dSNqe/UW0rDQA/5mFIzIfuPj0O2cUaZegt7jzZwq8LwMbINa0eEdmZVJuS/o0cVDgUEIkDcFL4FpA0fFmlEiJaO0V2k8GIlKRu5UWbWWXTeEzzZxeqJ4yBjba/dPb1WU36Fwsh0lKv66EcHv9wM9poid+FvTWFUFZ4IiYZawcJ0d9Oh6RegVsFTTMIEecGTqoEcClhVsvpYjFHyN08ONkzdq2ZxF8aN6zQbPQaHN3b2bfvbmm+nyp5+lp59+Kj3yyMOcF8MoICwuK5asnBuRIrZFYFbNOD2doaFfjmK4QtnataaH731wKb3//odpe3cvXXjsYnry6adT+zaIkr1pcvImozOYoD4yaqWmJ8fRLda8NDQvhKx2orfF/l764NL76cev/5f0yEMPpW98/bX04MTp1MlwKCq4zK2wCINV6inSAx4PQ6YgcTM1YARmzqLx9+K5ZA8NPDdUDGlOzgHmgnWTw6b3yYuCsrdKH9+o3rcqplPKPiyNE6OxrBvJEnkwmYyRCCkqW+/qyAOTx0ikNtgrsCPZ1H5leSnWwlPaWB/ds66P+XWtmSttJi8Dp4dy66BH0SaBH7ImvAu30lt4P9ZH3xXpiddXWZOQ3uJ1Oeipd4LnfRmr3yMiFs2IkR4pXbw3gh7tPfMqxVmrP5nSxbZJL5m3+5uBnp29bY5maSIyZx1HNWOpZD1/q7JaI9Aw0qx1IUcfnQ8//ij9wz/8Q3r66WcZQYFGAKDHZT5w5gTlB/eqaD/5OIzeJnLqABY0NoakeAyv9B43cMHn5xbSJ59dYUr43PmHOO9rc2sznTxlvXYAqt575+301MWL6fnnnrEZWh5ZxXfsIVy7hnXiXLhOnFczvQDk9GyUqtQxsCfVPRprL54QSMyIeOH9+DzI+GxM6OX97AnlX0rX2DlseHLZmwH0qF7qCNCD8+tarIDCnGPtNe1hViaGFh9fhtOjtieSb37fLyNteL22SrmoRONv8Cr4leIgqjJM12DfveYwgHfpLIEx9uPzPl223936h7lauE4A4m3vzK9JWoxaqpdgSwufuXo24fhYNziOOKdAD2RieGgwdXS0pw4PGLBCF2MoDKTYlGpiOEdw8TuMHPoxwMtFpMfK+mw6rHJo5eY8ZaLZW6FJF8uujwA9EkxVudTVRVWhSVnHyc5FuZvUHZ4tclgFFS+rLly6HjN28JYsEmCvF5SbEegRuVodRxtBfXrK734vDEOXKwRJmILPBnvmYeNaxOnB9539PT78o74KrcCEWdeva6pGekppn4m/92MotbdUhtaXxjryTk3dSj/+6U/Szamp9OKLL5Lot7a8QsWDnjKsDoExxwwgepwYA7FMwIAW8QAcAEf0vlBBCFBBEIIKhJa0uLycrt+4kX7ww9dTT19/amnrSF977Wvp+MAAIyZrayv0Hm7dmiJRGpUVaGPf39ObFhcW2UgNEbH+gX6muTC24hc//2m6OzebHrtwIb3w/LNGrmT1ga2tjDSI2pq2bcRxT+k5uZDPwytdrPTUSLZa2xYn/wrMYZ8AxMG40IvBlHW2nu8wkiwDoVBGHo6tkNxNTvX8KpGB8PCjh8X9EmQyfhbrHEGPKdSS9zfDbX147PFbhUwsczVIjInRe9asECkvj3hBkFlmj+fqfX4s2mWdNvlu7/Gly1cUgn16gmEmPvEBtDCYUoDaD0pTsNHgUcUKraVCTh2YGyM9XqFouqb044qgB9divK50T9DDctwYVT3C4ZIeyN/vAXqcDmHqLUaH4Jh5pAcjXjJgRrE+HA5WXLZSHIp3XEjNHOy5vU0uDIGc90uZuzuf/v7v/56gh1VPPT1paQm9gAbT2OhA2tzEtHnjV6lUHscfGhhgpAfPBs4H1gEy3tXby+aF1uCyjX165mbvppX1DfbRmV9A07558uHwPK0Kqy2tLy+nr736KtNmOD7WH7KmamKcB4ANAEVjLnA9WCO8T3KD3/kZ8CG3jJwNEAj9xKotAKrdXaady5qM8zjgKQL44D4ysuGTKJEegQbZTkV6bO84smiwE/Z+m3OFLxnuunMsG4trzns9V+SWSkimhYIzLzqJ6QRukkpmoW4ncGw5KrgekMUFekr0BaXr4M7YfD5rX1Ft22I2R8UKVr2VtwQ6r9MptmancrhwLPRWw3XK8Vd0V9+xTnK0JM+QT816UyoNvZ0AgDGjEWvGFO/0B//xwMiRBnoUbahvKPyOoX04MEhvDPH5hcow63t+MHnERKmoyAtOJgemtZbqDYqPh6siObqOGO08Fm3IBiZUpmQb0AB67qWEMnhxxSmvHgsF/cKJzPmrIPi8Vs5JidcbPuA/ejrByBIVxaXmhLongR49XAmGrZGh25Z2m7qrz8Tnpnt16MT3FNBmzyRyevJaKhHmhHZ5GJyv62XtiJysrq2nK1evpB+/8VN6Zy88/wJDy4vzd9kVdWtzg+mt7c0t8loQGcL5QYbHxnng9ASr2Pp9cjbLXtdWqVjpcaKl+9ZWmp2fT//6X36YtqHk9vY5fPTVZ5/NfLLe3p70xRdXWYmCNYF8njt7Ns3eAafHK4H2d212zugI58p9+MGl9PC5c+nh8+c4qNHEp4l5arAwyw16TbDXTiAYSpdVOGwYTGrVRIp86mfuG/c8BGS0l2hcW8p09i9rNGUEI+gxoTBoEq9DwNkUSNlzAHZGVlZVnYE6qjOv2ordvtlewaOC9fPG6z68B9CHx3ROBOFK+Yprgs/BYEluOXQ1EJlxDvU1MaBqoKfpq6UNezd4FARfJeUb9UhMb3GHiB8T9J1K1psiPTyWZnoH4CrdpmdRNxC2z/TMmu9D5b3RIdWz3zswrgrSo1L6aBnBQcUqKw4z/wQusYbvvPMOOTmoUDx16jTJpAjFXf3iavrlW2+l/v5B9r/B1/LyCqu8xkb7LSULx2Jvj+MlYHQQYTl5/LhFeR30wDBi/8NxoTvlBggAA7w4OERobHrtxg0efwRz9rq60+7eAQnMeLITE6fYRRnXDc4eEiWqeMT5EeVRJ3OQq0GoR9pN9ijrQweLkCf1JVIvHqW+AMzg0OEL92VpE3ScNsBT1aNmC2S05TwIyEjOm0BPlAHIGud6oSu7z+XSnqg4M/lcbksYtCjcTB7TW2VId1dGEzno0ViGYr8sUqUCBqyXgUqAkJ0cWdG9S7eiUa5Fe3J73RI4cQdOz4B7mX1zoIatgAUVatJ/kAP8kcCYg6DNEdb+VCEHzgcwzeazPmtN6WetIWQT7Ux0bji3vT3dqWXmw//rgOiH7pS14o+9YrQgiHQg5AehPnnyZO47QvTuQ/eicNELc5KsFp5/Vwt7zzGK0xMXEjdINJ2/nFsSvCb9qLRA9GKzgPx/CHoImALoOVrplzEUdcVVT28Zcz2U9brSPQr0aLkq585rdji9ZQcPBDc/QK4H8Aid7RGUmWIicn9a39jmaBF4gb9++5301tu/Sg88eCY9+cSTbEK2tIDup4Npc33DVD86mPag6qqTYUmSsdH0bmeXlV3wzBCt6ursoDKDcuTaeEYcDczeu/RBmrx1m58Fn+bpixeNy7R/4CTh6fTmm7+gkgXwsiouhMf76V2sb6xxtEpne6vN5+nrSZ1tramvt8ciWoxI2AJk6ON7wmbGlH4ujGqwYi+A1gyMjJ+E/xxfgQ0upeTdfU1WQDfwCeahEul+oOcQqDnSzOthVlOU3JeephPokYxZsz/dq+WAGF72dI8tTlmHCHqsU3M1stG8B1y/eDo4KkOlt+S943T3Az3iCt0P9CSP9GTDp3tC1+3Qu4rPJmMj+wHRyRhexzMQT6XO6dFaWtO1akuKJmcoPs/88z0iPZn0X4vy4LyI9GxubKSe7p4MXlHBooG+BNge6cHPAj34LAAP9ib2BnhZAD3APegs/M///M/k9Dxy4QINDaq3oAeWlyx1jKgJelihXB3Ao7PTOqRjgyC6is/gPX0DA6wKw5d4NprJNTs3x27/2OvQDePHT6QDND3d3EqjI8NpZBB9dFbShUcueG+dVjpUJsvGp1tZwoiJrYSZXwAzuDak2KAT9F+OLe7fqrRKFWDUtXcXFslJw3G0JzQoFBEDS6dqfJNFLAz4VINAldQXoh7Ux9anJzqoSjN/WdBj5/JzelotgjqBniKP1eotynxtsG1Jk9kex3s04wuRlzzuSE0J2azVGiyavJgzzph5LmN3nZCbdtpwZ6YH83SC0qIDvb8AhDHsFuvcoYG+XumF5y0OpaJ6ivzhWmPQhANhPXvAWYyoCNvaSi1fvPUfMujBiwQ+7oHhoUbP79q16yzfQwUKDBX+Y/MDlZIkFyaf0kh4SDx6c1mhCJA4uNF7hOoU6TkKpRfTFKJIdQNwj/RWU0REG0KC8lUiPSZwKltvihjo4gqnxxRPbDnPudX5qwJ6vC25PqNIT2uHbegKsKyQ7DyUGYjMERzVIz22c0vTKHX/JHdjdzf19vanrT2M4+hIN6Ym0/e//x/T6vpKeunllzmEFgMYZ2dmrAtvamGZ6vDgEBNlImNDwbLyYms7baPpWTt63/QlRGw03gOGD+uP86AZ1vTMnXR9cpLcKkR/MJsG1WHHRkcZ2YFQ/+IXv+B6IqwNEAW5hBJhFdfedrrw8MPp+DgqvrbSAxNn2OyMbcrVYdsXJsuG5VW4SXMZpDqrIg1ySMF59Mz3AZqnAfAQ+NABKKXoOAdBTyAJCwSL7xaNsa5Jm/p+WKf8vTRC0/F4bk+vlWhLNfVpWlkALvS7iqBHnYOFr2pydzTwt4iy/q5992VBT0xvwXBBGd8f9IQ+PQI2gcgcr8UnE+aOyvVIj5QsPhOLCOK+chejVIupY21TRLryMO9dvaX0VtVg2gEQ6UHLBaR4pT853DWcE2ssHWK6x4wI3iMyPjx7GDFEVW9M3kx/9Vd/lR5//EmmrJEGQnprdHQsfXH1U54Xe80iMJ5eHh5Kd+7McF+iMgrGB3ZiaHg4TU8bIMGa4vtjjz3GvYsIDeY6out/C+ehtXJAaVd3bzozcYpDgjvaWtPQ4BDpFTgn9rZFaAz8IK2Oe1E6De9Ris3mghV6goArXsf7cBzZHk5b30Pvnr7s0Jt+tQwD1z6kKjHzD/dja26d0wuAqiaOrLlncUS05w3E7FciPXwu4XllGa1tfqXYm0APr9vgd74mbm2m0qt2KnJ6dP0GJGzquaoymc5zXhxlac+amCJKI5tFEOS2jcdVAROHfyr3ZsdBTybpJHyuzeeyYT0VRYrVzjGVCV0vfaDmjsIjkD3oGcgeO25vYQj1bmq5fekfa5GeMulaREscFOgekR4IhHo6aGPh5lSeKFTMUJOnt6KHUzg91eaEEfTgGAVsBfWtRWTYVJGgCBPsvVnZNoCeJmURlVX8+SuDniNytVUZrYKeKPS5Uiob33JvcQSFCVPi4E4IiMJ60UjGdYjCHA0RjU0oWbc+Q5i9poTYAfk27M4Kki6ATFtn2tzbpQf2xY3r6Sc/+Wnq7u1OzzzzNBUSStS3fLAhlgO9cjQSAIRdKBiMI0CHZtwHeuwAwAyPDHMz0P/YN8Bj12q5f/P6NtPdu4vp+tRkmp+b4yYUyRBEQ5AiP/7oI34Wx3vggQfTz372BkOabQf76ZmnnkgXH7uQbtz4Ig2TkzBMghs5JvREnKXiyJzpPIA1V2jamFpbRqKC3qgYTkY1TclStkPVYo4amaajgrfIkbhdZZxDTCHj7fcCPTlSEAUupLci6LH3Fs5YJfXjwMY3k/Vyiq/l44t0W8/jVzlJhwGakfajLFLuXMHfL711FOgBN+qoL1RvVc7nWjumBfLfg1falN7Ctcb0VmW5HWCwM0qNzyPHxB77UY7RVwM98Vj7aY9Gs4M8GJtIbrUEttZaYxkjkyUn7nt0XZelSM8nlz9hR2ZEegDwrl2/nlZX19LIyGian7/DNibHj4+nY8fGye+ZmDidujo60sydO4y6rK4iyrPPSDDsxfLyGp1lODgwWJqKTuOZWtK1GzfTtRuT1DWICu3s7KezZx9Imxur6fSJEwQ02Ov4HCoEkb4CYMJat4u71GYRGs3WUsStLv/QHeKDCfTgO9YQlWtWnYmhydZNHREzzY+Ktk+gR52cFQE2W1iNfrK44wjQg8gbACD2vEa3oPosO0OSrVDBRZ3gfLyjQA/1VShZV+Dhy4IenB+cnhjpif4NZgViT9KRIs/R9CL1JcScTqBdBcEhnhN5Vdbuoz1EiDXLDyAKlcEdSNUCD7RY93pFngBkUHUH3CGnBOeLOALXg3WEfdzcWCdmQI+wkN4yNjd5PQ3cBgjw9es3KciYBouTaW4QDBkiQNHQ4maU3hLCpgFgp8Q2hv7ZfdE1Rj29FTk9EtYYMbIMQsnJR2CVFcr/D6CHILYh9FwUY3XKul4378H71GTPrDQnFFE0o2eCnu3U1lGaFtZDtfmceZ3qlW6lOaEBID+/62MABeV4mQJlp9aUegb6UntnV3rn/ffT6z/6cfrss0/TK6++nF54/jkCn0UvAe3G3KvNzbQwfzedOHWK5eRA31AO6P8BBYZUKVJQCFWvYUoye3tYS3ZNbYbyYc+OllZuPoCRT698zjJXXDc2AJTgyPAYmwpC4aHJ2tTUFDfq137n1XT6+DE2I0QPoTt3bqeBnj72E/GRmS7yirp5CofPcp9l9Uq3WkrIwKjIe3XQzL/XQI/KRCNfJz8fjrEoRvBgP3QprhnOI636UX+4D7leyigaT5w//55nbcVqFVdiuRmnyXQVwNdT1NULPNQCH/fvCj6mXe6X3lKkxzzto0FPpSNzQ6RHuov7IKS3TJFaSjACUKW3VEHSJAN1/k3lHIHwWdEBfNPR1Vv1SE9cVYEeGFZclxUFGIk5XztGCITKLXwekRgZW9NdKDww/tzrP/4R+0o9+OA5clsw/Bcz9pDewj5F/xrs4UceeYT7ERtpZHiI+xfHgpHC57a3N9Ox8RPsrK6u/yofBzjBumOgNQoikMZGxKe9vSudOo2ZXR1pd3uTsyDxPugFpLCRQkfaDPoEzwMRWwAg/I7IcQYPvofwu5xyfFfFlygakCVEoXHdAD2oUovvB0gDwOGYGe/xY46QpVVMVqzQQ/KCJrbSHRkIH9m5fy+n/cTp0Z6I8iXxlJ25F+jJNtltoeSbOuqgRAG5382C5yAW3mN8VgM9pVrKaqqkBwV6KFfuCFq0EBJZMjECJQA9HCi8b5WwqOLCZ5nyBDBeWSXgvD09nU6cnnACfolIMm3V2spnjucsR1CROhxTPFfINSbao6AGzhRsDUFPJjLnIaP2ALU58DP6cVy9+gVPhpJ1LAaIYjRGKYXQV9mGXqPBG5NQoJKGYX0WdRywM6cES+fEEZSDjYpCRh3vx03Y7xbxkRclwbYXj67eavK05A3pnF8l0sPPeE+UqMQOn6ca6dE5ef25M26134Md2+6leGkQRERfLNIjxVaPDBiYMWGO3nz2CkKkR6BHyhqgxyj0jtY5TqI97be1chjoO+9dSm/8/Oepu6czvfa1V9OJ4ycYuVhZWqIiRJM9lJMfIB1GzzMx548vVGkMDg2lHQgieEJra+n2rSn21Bke6GcECJvMDFmrhU/3oBQs4rS2vZl+9atfUWHPzd1NC3cXSMJEFGllbZXyCBl64YUX0oVHHk7tmKi+s0XFube/k/a3Uea+QWWKTqudHQhNV433gZfcs+I+lNbrmfFZZL5LdcI6q5faMMMnNn8EGLJUQvyPYxjocbDxXxP0eMpVe6SiPN0Ds/uxvxC4qJ2r5A5luPE1gjpKo3dvPxzpwV+jk1K0gv0UQU8GS9CelHFVlh3m9HS5Mde6/qZEZoJQb06o/a7v9wI9ug9Vb0XQoz2Vv8c1jVV9DUC26AlLkR/51dCnR++FiWFxw4FVlTE93I69Y+kXrrNHLxTlwWfxPnzOokPWjwWAB6e6/Nmn6W/+5m/Sk08+zT492LMrK6upu7snjRwbY6k5QdEDD6S+Hks5oV0F0gnsbryFwoJRRmT51AEoMKIGPXbA2WAwoGWuAAAgAElEQVSkGunjjrS5s5O+uHYzTd2eTrv7B2l6Zjb19PSnF198Ps1MTzHS0t/bZz1aunuY9kJaDV94HogYaIYYXqcR1ABaj7iKi6PPYF2UVcA1gg/E19o7SNaGc4+/K729vr7K6FKOenDvmLxy+jhBkGVLIAcdHfZZ7QU+2nukt8R1qoMeyZQ0eXSsLZjSTGTOst0AerQHiy2wo0MGcD/izuBVcHrE3bXBoUZ01961diRIc+1zJh9AC4fCclSRrY/WEY1Jod9Ba0DED04FRpsgUohiIaQVoW8xRoSg6eAgjSET4I2Qde941lpbyC65omEWKNYS17y1tUl1hb+j+rxl9uP/50BICegrHQDZFU9DFVKrq+ususEFnj49USlPpP7zvisiMyJ3aSTIWFLuIyj4kAys4KbMMXaj7qXLuBlbrGYvkoMIKcilHwYNSZy+HIesBaVD5R5CzELOBBZue1g67MidxEoMouNAQ4nd4eot+5sIbda8KSpUKSeGmz0vnNWbV3PFZlYWm3Ze7CHQY2RANOgSqMzgUTAnA54qK1/XYUMvi7Hmc0cZsQsayyX9ulg5BmFv70g+oS29+8EH6R++//10/vy59NJLL6SR4VGGLJcXF6kgN9bWOM9qZHgksWHfxmYG07du36biQFUX3ov33bhxnUToE+PHKLxQml0dXSxJB7ltA/N5UgtL1Vc21tPs/N300ccfs2pnYXGZ4Al2DN7n+Pix1NvdlX7/9/+bNDI0lNLeDuc9oYwejdRxb+urq2lm+hZLUeGdqsrJFJc1o6RXyuxUqZDAOtMhIIte8lBSkWaQW7lWAjfG8jW5bwY9xczdK9ITlV/dMJq8Vadzkw7OaceWvuMlm5tWykdlhD0kzby83xs7MNMrdPDs+8OOZqBH05/teiTRAkb2aj0J7bEy+wTPi8m1pYiCOknPwY+wvb2VBHpkqCKRmUMwQ3uMyvq0Wn8XOQF2G8URiIClAFm7LoXPYxoZxh1f6qcSz2tetN+YX4QUdR0IVoyXnh+7aJdoW37mWUfUn7yvfAs4IZtO7jfQg/lDOVVs1qwW6YE3v8P9hnsx58mcVIAe7NO/+fd/m8bHTzJ6ChlDemtldY3z7QBw0FEc9zHQZz15+vv70sWLjzMFPTs7Q+AABxkdk7GG6OyM32FvBgfROdlSbDOzc+mTzz5PM3dm6TBsbKFiqIegCSk0GEoAYvEMUT7+wJkJ6mWkLmBBVleswSII0tbKwxtzhiWjhHrzUhRNoIv09s52Wl1ZpaD2dPfSMUdkB89LTXgtGpZSV6cKLeROQq5MomR4xZkzQKe5db6veMc2wVz2QSAUxh82TSXrivRIbjI4ZsWU73cHPLKhOCaPnLMOZQyFn5DnZxY3b1PrmO9mqbKPrHprm3xN7Ie9PTwHshH9MzaSCC/hkva815cteSuHS3MSukdzYBdIPm+xLves1t3eokO7uAgeF6KU+6TRLCwt85ziqRmQx4iQTgJsZA+wXnB+YAdAryAtxzmLHHmDhqYOiCCf5PRoM4vIHKMTRLC7+ySvXb16lUILIplGUHCTIJITDK2US05ZeYVENT3lHV9p2AuJUiEqkXMjaGhS+FE5KFKkkFwBGYVUhRSNNZAq3lTdQ9M5FZbkfBfkdjtKKbEp6zJW4ZBHHzZZC0IFoW+hql7y5x3823WENIcbIXkjMsZ2bmvQBOBQDKt51/u18Lg8gUORHp6vRMOkuHkVIDiKBIf7xO9A01g3zMtqSenza9fYrRWygXJ1EB1RgQXQg+gJSsFXlpfT6PAIw5YATvAAcM2TU7fYP6enp5u5d6sK2aaHiJJbhoexURBmB5vfyxKxfVGRsdeC+Sz76YOPPk7Xrt9gKByeBYYSokPw8GB/eun559KFRx5KncxrWcdri5RZmSRk7e68zdVBhQiGk+q58v7Fg6iVnWdDZSo1f0aPXBHICuipgaZsfB00RdkW6NHx4vM9bCQDZyCUqZb7KMA77r97GeH4N/MgA5G5ZsQlrfG6mkxyZe/CqAtMV4xR6c/DBnqBEAolCcMExSuvEfcj0GN7xBwlgX+tAb87p0fXgUGGEXxmPeOpSV0WjWxoiqb0ptJBuXeJp6uyRx86GmltMuhqSG3RUEE2vWZR58RnY2q1KXqWI2Xop7K1TQUPD1qRS4F088nM847rBN4Njqs+NdJLeLZLi0vpf/nf/tc0MnIsPXbxcXZN7ujsTqi22tla53EQHcF3RFfRCA4dzM+fO8/rAPD47LPPrIUFKmcO9gmKkI5ubUWjU2tWiC7QiPTcuj3DVhg7uwcsWMB1oehhZHTURj9gnVAt1t9PQHX65Ml0/txZIxj73p6bm03HxsbSsdGx1NJaOvnq2aFTOsSvVEpZ7x/cB9IlOA/AFiJLRQ4Oz6PMsuTcKNOvRnjGGpKDsl367hSeqoEV9RlSVAefgU6381sPvK5265gd0+p8rpxX6HYtR+uLAytJsms0p6US0al7IWFfyw7gnCQTs63Adq5kA8DMh3VbBJCCrslMa+HeXcbwmmLYiOqLO4V7BNUB12QjQqzTN37HeyA3wBgsRJmfT7ChIqNLfrGeeF7Yi+pvFNNaBELekmNnx6JLtMPo05NTIm4Y4iZipGXfwodq1w0EVoRBa1qUa9WTBXGrEDPrihzpkqjUFXXSRo+g514/RwWXwValMsrPzOiGfdW9Qi2m7p+Gybtk4iF3ezdQ3YPed5R3mYGVG6NqPt7EkmCJ0KP0c7H7NA+45IbNixUoxCewQVRSWfVUzZPI1+mCqfUr6+0lycHw0GCwQd6+VTX5hXDulg8B7RnoZzOxL27cSO+9/366fu1GevrpZ9IjDz/McO7GKq6rm+QxKGH07MAmWFxeSgMDQxT2xaVlGrEHHjhTTX/CaHl4nm3GQWjbskF8uH9sQnh2iPq0dILEuJhu3rqV7tyZ44RlAHeEXgV4lu7OplGMp+i0qAuBFBroeWoHKS4oO3ydPnncjYF58HtekRjXLcqvqa4CeiJYIPBpNxDF9fZcf9wb/HyOFJWHEEFP3TBrf0TQnj+ZCbhFviXnEZQ37ZWo3CXPAm857RZ5RzlkVCXlxr0TxOrwj6gQ9GhIASLGH+D/AHrwYYAPKF9xVY5Kb8mYS38UgGqg274samVrWxwgXof/1+cEerQm+q7maEpv1YFNCPpWHKwoSzJaVV1kRGbpnqhb8HNTpCgCTnJpWHkEZ6joOKXFD/YsqiMjivOsra3S0MpgWCmx/Ud09m//w9+l7q5ecvrOnX+EHjvSGMePjdAQgcuDHlm4Npz3zAMTBBxKmakgBt46G1mCNN0OfdbCVAi+s7lnZxcLJBaWltLt2zMcQtrX38cGhgODw2lsdJTpOtgiS1+3psmbN9M3X/uapV72do0vePsWHVTwfjo7LKOg++czZ48taztg+tOmqEPHaMq8FTaU9auAdpcirZH2pMkkP5XPubcLLkkB4kacRvRtl6l/rBH+rsgOrkkyhff0dFr0LX7lbjgC2m3q0xZAmkFelxe756z3PT2dAXot3a5z4f6wjwBCsDbi0qgxL0I1igwxMmjZRK4tut+zAzdAj6KvHmHG8WG7MKAYmALgBroeuALHQQoK6wRgDLnC8Gac+8TJE4xOY/o6Gs8iq4M0J9YHcgibgGu1UnXrqwTnFW1QlpYWWdmIuWnk9OSH67n2vEGyAjLSF8jKWDhcnBYADfQoEF5MFZV03qAhpF9XDiAYNoGeWIYdDY2URpPSj4IZgVvVULnIBAV+1DGlOMkYx6ZkU6UCkeM5IgCiAATABZQalSA34UFpAW4p3siLELfBkHyM9ORU5L4JTuwjkY1Vh1cMiWzmEZ0qGFWov8p7EjDgeVnbVYwajEZbR2fagpfR0pruzM+nX/7ylywnf/ziE+nsgw8mIGrMsOrt604L8/NUcqdOnCSHBznakZExggwoze6ebipJ5dkZhtzfZ38f3AsVMcpAnceAdYBw4z1bO9tpl5uyMy2vraVPP/2MfB5Ejo6NDqdv/e430t3ZuXRr8np6+qkn2TsE99bpm9i8GM66Z0gec34wgBTzw5Cjp6Lx88pDOyS7XqkQlQTXD8qP/61ZHvcBy9XL3Co6Grm1XzVaBOUho67j1UFJBC5ZfoP3VlfS9d8P3UuIXOqa7RrKAMV4n/nnYAAqmjkQHQ/vVfNUvwzokUxzOrtHDnK6xsfgaGI21vdI0BMiPQZWOUY1R7EqOsKdHTOWJdKjiDheh5HEmh7F6aHP38C/aTKeepb5mXgb3viM4s9xnSPgwc9NoKccH/2orDIypmHgZavFg1Iu+Azeg6Z0//yf/lO6cvVaeuzxi2lwaDRtbG6z/865Byd4KTBMcGQQrUWkZ/z4MUbkEG2RQYftYIfkXIGbrNkhjFNntw3wRWoEDfo2t9MX166lqanbqae3h8YRe2ni9GkO/MwAJh0Q4Dxw+lR66qmncnky0mggOSPtPtBnkfAITOBpIOKM60WqHHME2R8M88QweDhUUgocSkdF8KQ1jH2lWN2VOxAbWTiuNz6PNQLPBFWh0GcCPmq9EFM4O5tblUpm7gfnfkqW2rJzFUCP6wKzwbX0Vi0irOPE71ozfF6RHkWk5BuoOINpLaS3CHAc9DANVkAPdRR1omEJ6FwcG8Rx6VetO4Af7lOtR9RKQWMxsE7YfyhUQaQHvwMv4Fig4CB1ypEpADwbmPtmGAW2pK+3rw56rIJIRjsr2j0TbE2H1hgKe5gH7ENyEMh3UtQCPSqL1k1JSfN3HzyqaJOUXExvxffXFWtdGdTPcej9DaF6Hb9+37omLnpLIoGtUfGHNFe8Vn0eYT2+7sEXAiSvW+N7WOPnQuLzqQxlW/8dbCJTuMVjweuY5A3SVzasbmh2A6Cyc/HsOeesa7SEbkldmGdvAI3Kj80q7WcoKLZyx5yp7i42j1rf3EyXLn2Q3n7nXebwH71wgVUaGAHR1d3JUQ+46PGxY+nu4oKFsjs62ekU1SEob0Vpud3LGgFSZ0fhXuBZwhtCpAcCr+6rrLpoNUzS0tKeZu/eTbdvT6d333mbiu7b/+aP6AXuYcL56jIbELIfDwfeWY7enqmREKFEMBoD14HUGfrybHuLeryv6cuAjJVn1mVCERIAwww0Q6RH66wQtBmlchzggbiHoqGMYDqCCdtLdoz4/qafI0CPEaD66/a32CS0uhJFtg6/Xr8Ou8ccY82gJ0bZsSfyHsSectKtHd2inJADptSdIA4PFIrP9IXtD9xzjPRQgacSUc6gxyM9kdvD1gGZl2fnxblwToEe3Ieqt+JEeT1r220Wqq07RnVZqTtRIog3Cl3t2TbpIjZh27X0FoxTNcJhBHK8JkNms7Yssskmhs4zwWvslbW/n65fv5H+97/8P9LzL76YTp2eII8C1U1DQ31ca+xdVj3t7xMMAfBgzbBPYZxgvCz1uEsjD+6MlX+3p1U6QqMEPdAN2DNwiHBO6Ah83Z6+TfcA3JszExM5FTd9+xarcSYnb6SnnngyXXjkkTQzPc30Ngzf6OhwOnViPJO4yYFxGUE5NECPDfk1fpYqgbLd8si6nE68J4InAaHqXjVqQN73nu5StIZAgER94ybheAogYL1UjQgnjbaBo3B8TE/eQ7V+biG9lWVCvXgU3YxEZhPQvEeqe7PoHu0zXKNxZoyUrRQeCU6uuwrosRQXHFKL/pQ9AMCDtiOsfvOO05AHjhRxMr06Y5s8WusB/Mc+IjF+e5vkeTUiJK/Vo5SQQ8gbUp/4LNKsne2IYFqnefB92qGH73z0fx/ggPTszcLlByslBSWMkBPCmA8++CDDUSwRZOt35GWRx4sNmaqt92P+XKBGQrEXHobQJVGZD2rUQ4wKpUmhRiUhQ9Wk0H3KYWPIOZ5Lwq3NDwXGwZn+Vfdeo3cgRcdrRiktKoOc05M9Mwc9htxLwxf7rCI99ixKpKe66QB6UDoa1wPn3NnfqdxfBD0yuPkzbtQq1+ybmyWiDnpAZMPIC+4WoP+DxJw7AA+6JT/88CNMb21srKWh/oHU3tGWFubnCB4G+weoDBHx6urqYaTHqiP6U0dne/aWlcbCPUABcdNBMeyWap48cPBgn30cbtycZCdXgCqQ1r773e+k8dFRVmZ1tbemfRCYUSLp83YERGVsOHSPqZOd9MknnzDc+s2vv5bz5TIIjfJHA1lNbxlItQhCBD1Q8Ea8D1UWnt6qBR1ZKSXDrfPmvehGqS5/VD736Yic79n3Oz5TXw8pQCnypkiPZId6o37xR1jreL0m81bpUpkl1QB6BGJIm/a9IABCWd9Bd+C+ilMQ1076xtpnWKStCnoU+g9729NC+qyMjowhrgMKFr/j3I1fPtgzrmd9n1aiwZk3hsp9d5JqUWU9q7oOimsLpY/9gmG8ddBj6x14U/7sYEhMFhz+eaSDkQyvePn7f/h+6u7qSceOn0jtHZ2ck9XX3+XVV9YQ0AZFd6b5uZKyUNoGf8fP5IggXQK+3+oaHafenr60sLDIeVu3p2c4vgV6Bvsbeofpi672tL62zhQXgAq+VpaXuG/7+tDU9CA9/8yzNHoiM6PK+OyZidTukW/jiRtlAWuP9yJKgDlbiPggyqM2LFjr6ATHZy/50muHn39pOKsJ4pID45taXzA40SJJI0KB+1IVEjg9jICgWR8d3pIJIE05ppqbOD2hdQrlLvnsPAhFiPREvS/5lI7S3sN71HzYKvx8RmSonK6Cnn06x9ANxvOx9eAcPq+ww7orSoq/qzJLUS5Fb3RNSpGCpA7Qw3TXiROMAgKP6JrxHTLGyq3uTkY2tfZI+5LWgOotnIjK2kFPNswaHb+XeHBUxaAfA8oBRTaCDkaTvPbOMuwvo1zPFQL0RGWvGzEPrFpxIaNRBz3xM/WfJXTRq4kKRjdthsGJXTFt48pF6yAAk4GZ56EFeuoGR5tI1xGRP15DpEfprTrooWA5p6d83n4SCCygx1A0vnCtSm8ZAcyUNhWjh8fzc3AjjPeIG5ONaWXKuj8n5bLdY5Fn2NndxRAwWrT3DQ6l1fW19Pbb76Ybk5Opo7MrPfzQQ/Tmjo+Npe6errS6vMQ+PYgd9fb3p8WlRebvETXs7uk15N3exs0OIce1457U5VvlyGq0ptQFNsvU5K3UN9Cfbk5Npjd/+VYaGzuW/vx7f8oIz53pmXT8+DHUO6fRkUFGccDPQXgzbw4PeXLTI3Wyu5OmJm+mOzMz6bXXXrPBdG6IFF6NHqCMp0WbSmPBClgIYx04sNM73+b3N3B6+Ld9ew76L8UU92WUaclKKbWuRnua9kL0WHXcOsCye3Gg68Ip4KTzW4+QI1iRLkf167YKswJ6ynqYHuJzRvzN0zB2/V5O7wZLXjb0kNICjGOESE/cx+oZpsiVAGIFzLoDZsVrhYsQIz26b5VGly61xfQZqLNoTyM4rXVnzmvphFjrlCDwXI4R02s6WzSGMuQAPSALx/ETBuDIAq5Ef3BvuBcjglojPkRDsY/x+8bGFo3Xj994I/3rD36QLl58gg4O9jvSwTA+AH5Yx6nbt9hFGT3YkO7iYF3nYcEw3ZmdZXpcHXVBfh0/fjy1t3eyMGLh7lJaWFxMS879QwdnRJBsjMUOjRt0AhxvXCd4O7OzRj5Gkc1TT1mKfeb2NN+HDvHDgwOs/CEJ2uVU35FisZYXc2yxgdcFqCs2owbss710B0YyFPVDfi61YIDtqWSDhh3MIB3313/91+nrX/96evnll2lrAcJQDILqLRxX+ojnEmz36/LpgFXqRWXgqDrCl9Q7BFT3IVmKOke2R3tIxUEi7nMNA4dQ3F/ZYIAeRAllG7kPWlooH9Df+A9dj1Eh+K4qSBxXZGc8Y3tulqcASNXoCSM/o9prkXQbjRQREdzA7FLq7++lvO9tl47bFdDDxQzl6mZcrXoLOVnwHlBuiBJjhZcQ6cEV7Qbv5JAQBBKVBE7GJ0Z6JCj4m0BPVKh1oY3KPBoGvS8qhHwcNI5q8E7rx45emEUcUHlXrfoqaq4oyQh8shEhmCy1U7yu3JaxJZevl41WUL28W20oPA8LLxqhz6q3CjeBjdSC+2zn4kp589/C9zEtWDzczIfw+0SkR94lyGNMb+1DMXZZpGdzM62vbaSf/vxnaW5hMb300kusgOrv6Um7eztpAwRJlBd2dLK6D6FN9m/Y3kk9vX3c2IjCQJjVjFDgB9eN19VSHlEh/E2bDxVbWBsI/RomNA8PpeeefZZe37/+y39OBzvb6etf/xq7MQNYIdKjdAPTsrvbRpb1HDlKJrs7QYK8TYOB6g1tfIVio6dtsgW5D6FsB0n00Jj+KuXpMdIjcGpFFQYYYrmpxlAoYqQqnFyiWkkVBSmsEZmjfJZ9ZJPDYyRTnOS652qfKYD60B5pMN51MNZkPBjJ5P9qeT14bhls4B6934lATwQHMJy4Hsig9XopVZlyEo4CPZHmH50xcHwsCmRfBhQs6lY3huo31TSGwoA0QvuWshb3w1IbllpSqk73AaXNtC3Kc7s6MuiRzOEaLLJeTTdGQMkUwcYmifowmKo+0ntgZBGs1vXodYDxDfIoLNWC9yH9Yqk9q4hDZPb1n/w43bw5lR67eDG1d3Sl4+NjjNbiiymuu/NMXe3umnype//xEycISoZHR1JPj1XbQJcAUC+vLKer126wInhv98C4QWur6YEHzzLSA0CCyPDgQB87MWONAKbgeM/N3aFOvn79Ovt7gZv0ja+/lqZuTrK6DPO/Hr3wSBpgL5gSuZGMqfIPGQxwQGLaNDoCdZmOkRAZdQMzhSqQ91sN9FiaywAoniWiXtBhf/u3f8s+Y6+88oo3ijSZA5EZehAgQaCEHJWoA1zPqPoJ1wsQKfk17V9mLArwR9mRnDfdB94n3lKlGadzl0zejcujtc2RnsBvRdQO8tHb15t6emymGZxitA3Q3tBeh2zY1AVrqbC4sMD3ACRZOhB2YzNHf+1ewAPtzPQFpD4xDJcRTG+LQV0Xicxsx1/zcoi6dg8IevBwIFwcMuebt7Ozm2xqcXri4gmURE7PoZBga+HJSBGLz3NUBZeOGwFRVFARAEVgRC8QnmstbFwHL1Jy6hXEPCNykGFt4mfqmyJeV+QI2MK7YICyJ2/O+T4Swsj+13sySMzlpsZNkcLPgAVKEbl5eQEOeprTFJaeqVwvWy7Jcy/Tg7F2JBp7OAF9NGA8UG3x5lu/Sp9/8QVz6qdPn2R6a2trI92amiRxbLC/n6kXpLhQmgrg09Xdk46PI99uPRYEchTlAcqPjbrwu4aV4jo++thSUfgsZPLixYu5umNrfSPNz8+m06dOpt0dHLv0RULqwH4Xy0kNxfYI/0CMhIiA0Ly3Cx4HhoYGPkgMM9MFKdPWo1xyvQNxmeAylL4TVFt7v1yqmZVaQkSqkJ6jsW8CFZJFtY3Q74eeqytlGWLJljOKs6HXfRTQVTqD1/eecfALOMDPMWKqaymybSQAcKlEZNa+r/Lc9tmuIO8R56doJIAI7Ygasp9TV5fz1hKjAKpEMiODda4WIXDESK0cn+tFkFPtpcTPO7iVx61ID4x+NJAyGor06JkqMqV93OTA8UJ5CYHg5QsYHbm63tP5qZOREtq0hpux/UUGcZ7ekrGmQfM09u72to2b8QisRXvs3tGc7pe/eiv94s1fpouPP8ERL5xg7mACHriVILcyiovnAXsBXYQ1mpy8xZmNMEpIc5Aw3NrCCi1EjbCuU7du0aFC1Bb9x7C/kSrDseFMqWQZ32GDNH9r4a5FagBEARrwHUCmr7ubY2cwrFS6JMojwAR0PEAVHPnokEenoK7r7/e7dDzeh0pS2UStZd5vgfMVAYqoIyA8I0IBmYGMq98PHMUYXAXJ22TAdDkBHtLBbgP4mnNnKQcuZ9E21u12lGnJiqJ2VvHo4dcAvqIcIn1pv5stwmfV0FMduGP0Sust8KPrYdk/ZLIdg6mNu6e9iNdVIVjRL9ozkF21vfB0OtcZoCd/wKesK8qhKAM6G8chbiI0maG1iomm6q28ORuUSP5bAD0Vw13r6BoFJz6sKMR6z71AD2KL9T49TaBH947vBnraq+i6poyOMkYVAauBHm4KnzYrQGTHKZ1pda/yZBmqc0WuHDr+Vlk7rwzSNZl8Hq7CoSccIj1ahzro0UbhJnSSLSJ8EEj01Hj/o4/SpY8+Sv19fSQSP8yO3dvpymefsly8r6eXvTag7NbXN6nEhoZH0skTJxhGB4EZRh4AZmNj3W2hTUGGYoOS08wVlKXDo7t06UMS6x966KH0u9/8Zjp56qR3+WwleW15aYHKFh1hqbxhtMhBMbBp6cYScbCUygE9S7SaR0M0BJKhpK3c3KvdaqCHtRQBYBbl0crBiTJ6ddBDGXXQY58JFXepVDTyGdUIsXWlm89fyzIdBXogQzG9pTJbvF+vF4+vdGvWefNaNKSI8Z466Inrk42v8xJA4s9/Dzw3lawXYFYqqXD8GCGB/LO9Qai2UyooGy8nkpssl+hn0+ytnJxSLzm/T+0zfFekB6mVOujhM2M1S7XUOOqqowynAa/DYyjqz7Kus3QN2CdbGwZ6YpPZ/OxqnB58bmffSqpB/Gf/IVQ5dkB2MS4AowWs8dzK6mp697330udXvyCfAqkpOMNoHopCBzwTREg7u7q5d0F7QGQYco6GhidOniSowbmwN5EexxBi8BJhEG9OTrEEGfsN7SwAmvB9a3Ob42lwfDxnABiUM+M5ALjcnZ9L/QP9lN1HLzzK9yHSs725kV587tk02GcDTgU4jfNp4By8SFRunTp10tIxdIxr1U73QzkNf88y4e0HImitg546wGJ3abTmcNDDiBAa7nlRBToZ428CEwI9UEM5RYXKVCdAU7eEgoTI/Yvgu25jIxCTo2TVbT43M9y37ldUAEx5t6i86QPsF+xP9UGSHdM9yKbhO2QHfwdwVuQRtAV1DKLCeckAACAASURBVEcUEk8IwRY5PEVH2g4nO43Fc97PSCBMkZ6MTGUE/GbEst7d2SdyxknRPA4PARdjN2VdkG3qRmk9X1nASpi/OsNH1Vv4bD3S0/RA4uaPgqQHVH8tyiOPr1lCR6QIpGQFehQK5piCe6TFmkBPBpOhT09e6xbNavHGhRXDZoZAZe0M1/usMgmLvsMoK3SbQ/XonxAFMoCeivKspbei8ubHW8A3MnIjvAYQslVODdBDpbG+kabn5pjzBzB+8onH04MTE8ylLi8tpuWl5TQOjk9vD0vW8QgoO3tWuomicZLEHcHzGbVZ9AQKXNE+CDg6dyLfjVD56gp6LyylZ555hmktbIrPLn+aero7Sai2Dr8oubUZQC0k6lfHJbBJJAARCXcYKNjmVWTWHAtf8EIjIIlyalG8w3yWHOZusXSE3YNFeqr7QhM+DPRkeQ+gJxrKJm+mYkg9j3+UgYyvy1uyaz3cXbzsZQM9cS/mcx6xhyJwioAnK3fuIwBOi/po7yjSwz0CYymuIa/RjJTkRLKO98oDthSuJ3NrPCsNP9a1W6RHz6OE/k1l2pcdqzwXnJOpni8BemLqLoLWQ3vMz5X1lkPhDFJqfKmjnq3WFpGeTVZMGeipr4eIzNQvTooH6CFIROqZTUB3zRXC3DkQj5GW4+BfcO7W02dXrqQ7s3e4PwFCRkbHmGqwIZmomhnmTMBV9mK5w6WAcRoeHmFaS9V2aDvR09vrJdtIVS/xeCiQkOMNUINB1/gsgI6evzgh+A7aBaJCSFFxBt/ICO/n1q3J9Ozjj6fxMSO6FmfeUkx4lnBycAx8BuNp8rrLi28ANPd7KdqgxhlzMYlaaVVikqcIFPTj/o7pJXzlCK2nHrM+yMUodmW0Fx3tBKLUfc4azTLNsvr6LL2abgpyKVmBvRedQr2uKvrHbTjX2W2eojHKSqCQBceTY4TPq5pWuhXrh2eidixwHtBkUPtPthnXI1pERS/r2rmHPdLr6WaCWlRvyfMTp0eGX0ZnbXXDe6D0cO6WJpea922LhS7ARYlU5xA1pbeyYISwmxSxvLRoIIrnWYijXxb00PPKaSVvQHYP0COPTouMxUVzu4qC/pJVK7TpCry7NqWw1kAP0YBfk5RVDPfDm7JQMjp5WqM2rJem8eL1bAhiH4YKZ6SayuK61Doy4xqyYtUzxYbz7pzWPbuNngNLE/f20srGRvrFW2+ljz/+OF248Eh64rHHWL0FQHFn5k4aHhxMY+PHOEoCpeXI54rIDO9S8mdhzPbUO2Alh9ywVLSr9AgBwqE833rrrTRzZ44A/Lvf/jajMtgUszMzaX9/Jx0/hm6vFhnAF3LCCFFVKC8wCIyaFdBDAqmI5W7gjHxslQ/l+fiD9PRW3UDZ+mGXGuDhZ0OkTbLsxSS+3kERHRTCdVQq2h91pZuBxT369ESvLQPv/Kyd5OoH1t/tnsXrOZwGjamtCG7i9dUNvr3Pp6zXyL6Qd72fnAWfZWTraYpSMl4iaMaNMPBjfZ4iOJQOiaCH5/C1arrHKqenRIbxXnmySm+peiuCC14vgXS1i2/9uurPMespj3g1AZy60xePiZ8V6QGf4SjQIyMWQQ/Xk175LjlBO1voYGv8GXJwurt5bMgxuBlffHGNI2RwLFRewficO/9QGh0bo00AVw1ODkAP09A7OwQW0BeYvQUHCoAHeu3uwl2CfgAqVom2tJCzgz5eADTTt2fS8Ij1/IF+UGpT9gmGGE45ok9wqNTobnHhbnr8kYfzWBukPFndto/0WhedNFzbiZPHmarDjLKsdyzPeD980/D3MhbJAEdVHrP8cw8UwB91iKX4EenpYHpLNAs9exRd4DlJj6BPj8lOaVEAZRcLJ8DpyfvexzXVZSna73g9TaAnprcymHJ9gufENi3OuVM0Bq0OlGWJ0S0dHzKY9z+mr3vhCavdnHsJzhtXGJEkpHK9ZF0jNPIT0w9hSn0+tkCPPSD7r/I0vEbvd3WDwoeQJNqJR8MIgwBhke1sAj6/KadHhqbpmEcp/rhwUREJCcbqrfiwonGJ6SKha1QAsINHLQ/bpMjqyir3Twnhl0JkdoJzIIHJ15QRIHL3yh+UAILMrDJTK+E2YdGGFcrOa+Tpk0h0s781c3rK5wqQlcIB2OH5fGAsAND8ynKavH07vfHGG8y9PnzuHBUJBhACpWN6OgajIlIDw4QNMzA4lLYxZ8bljaWmq+jf0ZYGR4aNP+ShZs1Rwd8///xzNqVC1d9zzz2bXnnxBUZp2plSwEDSzTw8VCk/lK/jPCKiU9Y9zUVDqo6/ezvUc+jlkGWjNj4iAgauX54tpw6/vtt8yrpAj1Im2juUEe+tE6M8+HtrS7VXUZS5KKeH9sA90lt1B0H3Z3urWoEVFc89QY8Y0H4hAhzxXBEoFmBUekCZF+pcNzf2VIjYZz4R3PRAifTgOBH8qDIHXLG8z/09mRcIbzgYMUV6TF/YXjBwWhbR1qHqwOHaFOnBfSq9dRj0lCjWUboq6tHyntKyMn4urql+rq8zrk2cHoGe+Jwl9yXi4dU1zv9AebTxrXCc7QSOj3gX3X3oleJ2mhPKt9Py2ipBBKKv2JcnT02kc3SKu1nWvrq+zlQ2qn4xvoLrtmal6wBTaDyI3jv4gmG8dWuaxhtz+gBg0GsH6bM7d2Y55RtzurBfAVYQ7VUvF9glvBe6MHbs7uvtTufPnEkPnTtr6TbvgwOCNx4zOII476nTJ3KBhBzdHDWvP7z7/m4jH/Ql0FMFp1aMEjMHArz4LtDDqNbObo5u6RgQU3aW93lSAj2qXuTrqNI7OMhVsSIy8xheDiW7GnVSXbZ0XZQtr8RrSm9lfemRJjSZxPqqBYDslGyQgI72cvxdr4nDZSxpox/EdcQzVTaqyUEwebd+Uyoe4L1q4CgNTAA9VL6OvHa2TdCAoDXrSQvV0YGZR9uZyFwHKlwMR0RRkPKG9TEUeF+d05MVliPIOjLVNUQlnb2lEDbU52J6Ky5e3ZAI9OiacF1oaU1OSPAkm47RtPg5lN4AegxsWuPCilEwNc9LwzEj6LEKKPOI1LfGQI/leeugh0H6WulxXrtayXpUkohG6ZkJ9ADdwjsD6CFgaGlLSxtraWl9Pb337rtsFLa+sprOnnswPXHxMXp1mLa+hLLx/f00Pn7Ceqv0D5Co2sHo1R69QoEeKFh84Z5Z2tnZwQ0EwuEPf/hDeoyt7V3pf/jzP2c1ys3r19Lo0FA6++ADxvg/sPXRdF0YT5D/sKLZMDvo4Zp7JRErukJ6xEAknNvS4yKCHotZVMPC5flbpEcRiaY9QOXjU/8qsu3prRiCrkcw6jLL3xuqt6ISqwK2or15GeGzcT+pV13dCPA9YV9GpVXZbw1ER0ZB9tEc0juVHwF6IpFZFWzqYxIVtvEfkG41kK7IYUktWpUcvEPwE8XpOaz0BYysNUQd9OB4ODbOJ05PbE6YDZ1HepQnK/u6KIAmXWa60knewbjG9yra16RnaOwCkTlyerKuIpHfG8fp4Xo62YZbOuBElBS9bDbXTTYOWjl7j8NIpQdRXowmn62taX5+Pr31q7e5X46NH0/nHnqIo2ZQgg5gBJ2FVDP6B2kN8V1ddzHE8+bkpE/a7iCIQaUwQMm1GzcJera37VzY25cuXSLnB+lt6AZEhhB5wogaNMzFPY6NDqdHz51L588+wGaNIL0DKCGKgnljiqAMDvXntKXSLr8p6LFApioyrSOzdCp1PSMyts6CRvVnWef0KOKBa+PasbGjcWawFl3dpi9VH0yA4mMgZDva28LA3eyXlevUXqhfSwQ9OH/m9GAf+SgfyZn0BlOiB5jXucTrVUsD7CnYKK1H3UkSsCLw5XNCH6NtRhx7OjHSp6RkcS6lxbQ+Ue/gWObQGji0/xgcvm+gR5sAYTPpPjOibVZGSfkvqRTOOfHmTsjRUck4+a4J9MTmhFGRm6Iu1VsCPareyrNg9EiDF9akzKMSa1LwEfQ0GQ0phkbQg6ZMni65F9iJf8vKzpvG1RuxZYCBHyot6z3sGSq8tG6I9ECBxGZRWgsIlD2LaNCM39MEekzJBi6Jr682ZwQ9UrbwfNk1+cBC/eBebKO8HJ4hicqraXrqVnrjZz9J5x58MJ07ey5NnDrFxoSc1NuNoYQQ5r3UjnTBjvWrgCJVequ1o53KTiHQhaVFej8APJDHxx57LP3ut/4gjY4gWrSZZmem6ZVOTJximBoNByFD3CR7+2lrY8Pluih7RHq0/gjnsyKCBqd0JFfqA+W6UoIV0OMThZvAPD0ar/qyCIJPXndCpcmiGeOSYpHq+vJE5oos3gP06F4jqJVCU6SnyWGIUZCoEAV6JJcR9Og1kRPre43v3YOusUnv2Si4vHM7QEmF6i2Saj3KIqOJfQoZxHer6iojI/ReRT+xJ6gfkskax1CEajqaDOdG8O+5y3pJb+lYTZye+BzsPEf36amAowBu7Ecj2x/1Hu2JQ3pUHZTBc9hEWqpKZM5AtoHILH0Bfp1Fi7bJp2KbjraWNDc/xwpeEJe3d/fIyzHdbeNW4BAD/F394nr6/PMraWFxiRVeGDy5ub3F1hQ//9kvmBHAdaHSCmsoYjKiRChHx/5HVAiAB3OzrJNzG5t8ol/Q5pYRV/Ee9LaB84MUN549ANDg8BC7RXe0dxo3aGM99ba3pc311fT44xdzhAnpcsiTmhFiKKmRsLsJ0ORgNun5Q4+r9oI6MWT75Hy56EypHUAd9EjvAsTBeSMo2zZeo+TcAhE25EoZgJ1dpVFLPzy00sBAZ1V9dbRbY0ju8YYmprreulxF0KNIDyrBsFdKQOswdwxNJze3rOJMgRJzJEolZN73gSqi8+Fv+CwDHwAqHLBq59FayrlR2ltBGqbXUHXuOgTHYJVzu0WM88BRAg5eEcJiNlwSa4kTLC4uk/CFkOPQkLHopbQYoVC781oqIJMAM2EwGlgnZ6XS3r1EelAebimbgkCr055B1GpS5PG1Zu/YOQUN0qsFV4gTvyssxhEUIRqTDYBzc/S7PZBIIw7RAD9n1fOzXiVY+/omg/HWGuRIjyNY5UkVDdM6URAP2gh8mrzJuuEyZe8pBpL3quF8HVfKNp4vGjrk7PH8kFtHDx9UVqEcFcRC8MBQfbHtvXDUJJCl6iTVYYOX3iTiK21v7aT5u3fT7Nx8ujM7x8nsaG71ve/9aXrpmYtZESwszKceEt8wfE4dONEnxX5m4ypP3xaeg5rjWU8VNcvjM6gYHXCpqhybJkAdjZQpFtxXO8GegZ7DZdCUEu91EdddHZkjoLjXOTOocADR9Nzj9elY+G7nqHJ69KzdslXJ10GGuVQNRG4Ro+N5MEagsi8CyFeUUylHcbFYwcXKIhSHOujpdHImo59Qvs1NHBmh0xBfB52BYdOYllR/pNjkUftPa4XvEfRAodcBjz4jJRx10r2Mpj03n0vmb6x73nI+8jMP6Xa8t87pqezvWkdmPefsqQN05hSX6SPoeo6I2bUxBDhH7ovkPBHW0jDqg4nrs+njTz9L2+wVNMS+PNh/H3z8Uerq7uYAUzQ5RUM5/McarSxaFmF9fSMtLNzNbVGQtlpetAZz/YMDaXV9lXpgdnY+wdBjRhcccDQtRJk+KkbRbwjFDKdPnKATNDo0nK5e/Zzcnc6uznT2/HneEz7T0dpmYGkAAJEthHPKibLyJdLFh55nno1lf4nRjGjQ6zJhINkcLuh2A/JWLOKGjtdokWPsBa9CRfV04HMWnWEXj/uAoyjQBGDHKQp0uGxHFBsbdT92nIEo6XlyW9kjx17Td/HcdG6cD1Ee3AMJ4h5pUaS0aQ/oHFFe7V4tFYmAg0AOrlcOCGRL/erwWaWy8F5QUnAXcR4a9yZK1nEQAz371sSNkfk2gh4cHIPfgKwRbhwZGaLQYFovvWmOkncSrpM1yyJ6VYSGnlWqV8zDQ4QoLqzdUIczzm157HjV4YCY90VORA0sSLCiwo0CZnrFA9yBj8rKGitKzyxxvIYoADxIRhBCMzbdoxGSeQaXza8GehTmrKa3xHiWYJf0Fq4BzwoeiXLaUXC/LOipAyyu25cAPYpqRA8AaSt8wePiUNr2DioZdEqGgoSCQd8bhLYH+kBe9Fbh6AuC8Hibzd1BMzIcH54qXltaWk7T0zNp5s4svUcAnkcuPJK+/e1vp62VRSq6U6dPWcSAikBlne6pN4AeGVQZZgP6Fm7OGy9EgSy15RPaQ8XDUSCkyAWIhB0B9BgpOEaMCqfHic8u6wI9+ViZ4F4D03Wg7FykKA/6Wc8bx4zOgJ2jytlsAj1142l7ChdcHVjrqj7vhbymsQzbGNAFLHi1lkXfvBNyLn23lvccDQtFi4qWPJrFQE9UgkV52n4maCCwbCs1ag0EdK4DzpJTjrI1SkmYXlAECektnCuCnvi84npJyTeBo2gAeG71MArOiICP9HT8TNRzXwb0pH0rgIhGJjsC0GXB8Au8WZqgbpA7E1ImNDRe3YePwkH55Vu/YiuL02fOpImJM9RXM7OzrMq6OXWL4EPP8NSp06mnC7SJ7nT58qe8LnRcRpQHn1tdBh+wPQ2PDKXu3u509eo1pq96+/rZ5PT29HQaGhxi5K6zvY0RX7SpeGBiIj351ONpkO9Dt+mUJqem0rUb19Pv/M7vGNelpSUtYfwFxlo46GEhA/R+cFzrwLP+nCtG/EuAnrrudUkj7xB/Y9uAVgOXGZi6jhUIEOgxBx3zL1Fc4hWiFD7TN7DNkGyljqCr4SwgaGCy3gx6LIxTQI+AS+xALruN40QbDhoCwAiq6SSTFnmPFA7TZVpbyaPWJqamzWbvE7yRTB+oN7KFudIrtONg1+5Mji5RIoIeRTbo7SJc7D0A0JAKSv/mzUnmbDGCAuFJ63CLsBsIrdbHoZTvFo6DmnwZObAeQbCHoqovbV5Dd+iJU8032udDmZ3PwWoSIL0WDVNW+g2seS18RLCKOinSo1RbNB5lMxTyYeP1CLj57qhenzXKi6S2cq0ejYicHo/0/Kagp7JB67+wkq450hMBn6I9WXmGdADz0V2o9NhlTw8RlDEhGb0w+nsRdrYOozgmw8lg6bcjleqVCrsWaVxbX+M8rCtXviCCR/7+2WefZfTog3ffphw+9ugFT2Ux2m7kZ6+YkJdkkR6fI5bLeNUR2Lw7QL4MBgLfB1Eedh2v8VeaDFkFbEAR1ECPDHTe6Dn9X6uMOgiDSkPKMcpW489HgB5da5NDEEFP/HsRjWpTv6rB/SqRnlrPmpjOdf6MIj0a2IgUFwfCYi3xhKCw7xHpkVI1WTU/hGtNJ64jFOZXCei6JwvbV9vry/ATcDnowXsi6InPPUbn7rXXtNaH3sMLN8Mbn5veHwFp1CN671GRHvu8tWiQx1zWy9MTAKYWvqukEMjn89EYKqDAZ5Ey4f16w1dEHMDNuzl5K31+5QoHhsJRRjoMQz1PnDqV5hcWaEtgGGHcVYYO3ge6PUPPoveWjCsqt7p6utLOzpYbavQEQvqqlxEoPAfuc45RQi+X9tTb3Z0eOn+O+qYT0Sk8eR+Meu3mDYIcFeTAORseGLT7YNoVaT107a+2+mx6Ho3P9x6gJxr96j5SmYM5jwI9onng3LYXROC3Xm5FNqPNVdS+FAhIJtEmBNE46kg4AsaIzmleRVZoB2uhLsmMqhVz2jiknCF7+A8Zwd/xXhyrqQlhfS0EJK0NjkUYFRmyisIwRiLw9qSz1WJEx5Fzgs788dlxzSLooeLf2bG+OxD+VisTfued9yhcmAsCRI6wGxSULY61tiVSq5W3Erz4gL/DlUOey28tnhSOgRsV6Kki6lovk9CLJgKROpqsKwZEs7KXGapP4rkEAuVZ4UFg41r1gmnTiscuVnnoA1MR6vuAHqW3DgmChjI6kpbS/W0iPfXNJoVtVt36yUhItCbRGOJngZ4cenUFLWLdvs/4gmigeuPKlStsXHj8+DgbhamLJt4vHg8cC/B84LFABUDeVlZWmSZDtAeDBv/wD/8gHT9+gl7Q/MwMZ2qdOnXCW+F763/yrkqXZTwrgh6n02uTqH8DmxZ6kqYOergkLDt3DoMvXrOnZn/MclQHPaFPTzaMAfTE5xDTW9ETwnuqUZia2g09qOoKWdcl8Krj2PEtvVUHPfYZVTc1qfjqwFW9Q2tbAWa1cvSYAVaUk31kD4yAWBR9ifTgmttDlEDprSiT2ZA7f8AeSkqocFF6y4q1wuBXT6Oza62DpHi3WhfpBXwHjwX3pwnQBGYeji9gohqZ0zHrSjiuUw1zHVr0JqAj2cH6fFXQY9fqXjAKJ2pROJyPpeEtSoXaJZkziGVs4UgKGkH33Xb29tOVK1fTJ59+yv49/QMDnLyOCe3dfX0sfJm+Pc1UGK/ZDdrKyhrHyYA7NDw0wtQImhqCDL22vsJIMhocQqegoSHTbvv7aW521poVtrSSftHX25seOn+e6Q048bTgrS2prb0tXbth42vwfhwP5GakwMh3IZfMhlIa6KlGI+Lzi8+w8pAy2rZXAdQFTrh/A3/FMg6uN1jMYmDXGkQap0WfRcZBoKea3jJ6QLGBJteGXUsKKldNObEX/CpwDmPxQ7SB4G5qjIr0OiItuCY8F/C08KVO10or4To05Rx/UzWd0mtxb0gXaf3wXEQkNxzg3Zx3dpi6xLmV3cBnZX9Uth51qHg+LV7aH50G9umRcScMgdEAl4WL0kHjg6GSOAlafMO7Bvsdjd5UVgreAv0T0yZZ8VdBj2ufHNIq6S1dEN4h0IMDyrhKLKKnzEqMI9JbdW8oKgpwOyr8jVpOs+7RKayHJnUW+dXsq2ppqynXMiE9boRc5eIvxutRtURMb+XPqntwiPToYf+2kZ6qohWd/2jQQ9EIwxzxu4SO8uMljQQ0Pb305AAYLl++zGgOeumcQdPC3h6mpYzMbC3WRdSDssRx4DHeuHGDuXsoJQj1c88+k55/7jlrRQ/5YzkzZBXzVpDyMG+PvVGcZ2XXd8BOzQQ9nsa1zeaRBwc9AsJcl8jp8fRW5XlGxVUzS1XQA6UiTo+lZytAsgZ6ynO39wlY6/W40aPSzT876GkCZV8G9ETlIwXSPL7EdyQAUSg5l0IT6KzugZJC5PXtlzL5Kugpe6gp0oP0lvaoVYLYOklXSJHye+F3VkBPvdVAvteQ3oqOlNY3OkMAPfiKs7fi86o/gyYjWVf60pAhi8pzVMBjg+zp2L8N6OF5Gjg92ucAPZI/pSpALIYOxsBQGmg36lj2ne3ddOPmzTQzM8sUFL32g4N06vSZdPwkOrFjTtgWoz4bW5vkjGLaOZweEJInTp9J4+PHCa6mZ6apQ06eOsF9gegMUubg40CPLNy9m06eOJm6OIPNxvOcO/tg6u/rBzpzh9yuf3FlmYAVKTQYZ+iXYyOjxlVxQEBjW+eghVRMNK617e80hwJ25UjVnZf6c7VnH0API2kF9GAdRF5WRFuASBER2xcACwaCaAdrWZa8x8HDhaeZOYXVlhvtiIx6BFbEYETxhRWwduqUr9mExkPqzHZB1XG6zrg3i/NpaxUBT3Qg5JSpeazaU0TbI1uoNdW9M0UWaAv5WQD05AcHshCa3mHxUMaYrDzwhz/8EZEx0gsiBWET8GIRdhOjpUZkzhON+c56x0dPVbFK1DhF+DKGuZGoonAZYbE6NO2wwJVXKsovssOdtNokuLoO5VKlbBje7bBhm/rCOthhq4xyZyVXLi2i+Xhd9pA8PhZGVOQPB+MbI0t4eHEIne6F18sqpPYjicxNylznA6dHhrkeppfgxusQWEXVlgQOAzsR6UHL+snJqcw9whwseAg9XZ3czLgHkI/X1lbodYPIjMoQKD3wAj788KP08cefsLLr5ZdeTM8+80zq7+tNi0tLnO6MzzJXfWDl6PSowDugPFqIvkJkhqfqINmE30ASU1vunWUjVAM9iPRETyFGSfS61jV7+0rTehqWPLXACeG58C/z1Uo4Wj019Azy82kgu1cELaS3mvZGVLzxHqjgA/Gd3ZDVsZgtDQ43JrTjHx5RYetQqjm0LrHxID8ZgiDc66F3UiQyW6orsXGeIj1F2duMsiaZRPk6o9AM6sDLt0gPr6fG6clgxdOKTW36rdzWG2aCC7K0yGMj4iDZt4iTNRC16FmNCRseSl0PaA+TCFAbGByfZdO+jH+Hg7CJAbxDg7xNrFleH45ZsGGnEXA1cXryc/O5SeAC6TgZZCUDGIjQ4jUQlcHNwzlRMg2+XktLO4HNp59+mj67cpUdzp955lnr7j8yTNuxtb1DLuDlz67wsyhNf/CsTVJHdfD1G9cIUODsYIAk+D5wvjfW10wPdlq1VusBAFgbo2/HTxxPx8ePpy7viI4qMuiKTY7H2E7z83NpaGiY/KJTJ06atQEQd+BmhZDV4pIIfo+2PQAblgXROmteHF4TJyXKEu1LexvJujgHbC6PAbu4Y12QRW7GefHere3N1OHVobx0d0gN8BQ5L8+/lQ0iWQDkGZVd7HPn2erZSr5QrYfrjl/WjBiFTdaGQDoE14eUIdZdld0qRtH55eSqMzOOg5+VhlJUy4BbGRnC62EktiiMurNQBm8XHIF15LFDV/KcEgTokRIhiZlzBpz4hI67u3vpJz95g4z6CxcumAKCEvGLEKfHgjxGGCzerP2cjX5sta9ZIAH04DoszFiGLUrQBHqy4j5an+QN3aRYOFTVQVBdKeH9eFg248MJlb54aOkdGqwGAlZVgZiWrc7OaQI9UpS5X4MraCkb06SFBxGVHd6jB63XZXwj6JEijd/1rOuv2XUXYmg+XvA0RS6L3gtRdWiMiHLS+cUlCv/7lz4g0EH11sjIMCcKt7ck68wKgjgV5hZHUhjpLqW1DZQ5dqZ33303vfnmm+nE8ePpO9/+b9PDD51P77/7Tvrs88/SU08+yZJW5IxxLQA3ADsIdFQMpoMxprdcRia+agAAIABJREFUbvVcQXo2Lo+FoBX9M1MeO+m2kQ+i5xU9FHkkcT30GqKfBDpuKFH2DhnWJjfQY5WP9gwPgx7tI507fm9Uul8B9ET5jqAnKhSe30FP/XwFQFU3on2+gOB8zR590+/k6GgfysXJPWRQD6TKlyro6ejuyp/jMFjveh2Bh6XILOrHe0AkCN2asyxXOT1HgR67R6+Cce6C9g9SLPhZA0cLELNePqa8vzzoibqIUfQjvuoRg6gv8DNkvQ56IgdPRGZdoxlMf14hvSWDJuOEzynlkC/NB10C9NBpZXTSyoNb4diw67n5FjBwiLB8/Cmai95iWfrTTz+dOnu62V8JjtP7H36ULl36gERbrGtvXx/X/513300vvPg89+noyCgrvMAtvX17igUSICtDn/R29zAzAVsFzg6iQWhaigtAh2BGE9JBmp2f42R2PHe0v+jp6uZ7ujtt2jefnYOepj1Xj8DGR4W/Ubf4l/QBQAL+pqgIrhM/Z31MebHoufGmjCSv5oRYe7Xx4NRw0HE4gdzac7CimnJnqduor/geRMEwINabH8K5JBcrZDrifWHsEY4FOyO7qJ/VJkDgBMfH35BuxHe8DmCK/7KlarESi2/E39F5Y/SmusbGuayDHZNdCwCoLF6pcQUwAHr0lUGPmhPyACAx+9gENJICpwc38eabb5FchpBgjPRww2GwXgOR2S7aAZDn5mK0R387cE6PhC2CngJ4xCQvYCiWldb1Q9yw8Wc+YOVca+FKCQmuQ6RloWfcJzwYIeiooEzQvKnXUZoK9+h/qwMxG55Wb07oSu8rgB7bbEZQS/eI9DR5n7qmVkY0yoaJG9682JJnlbLVGsF7wmtYv8UVDJfbT2+/864NJhwfJ6cHaahOb4TGdfOIC/L+iKRhE+7s7aXr1yfTlWtfpIW5+fTwQw+lb/3e79oAxHSQlhYWUnd3Z+rp66cs4nnmaEuy8RzYylRwzg0hsY6l8WZo7ZlZpMfy+Og3FAuaC5EUROYsq/Wmbi5DMWqSQY8b2ibQkxVUAD3qqk0l6HN//l/e3kTJsuO4Eox8uVdl1r4vAGrFTizcCRAUQUkUqKWHLWrauqenbWZ+QX8xM/8xJuseG7FFiRAoEiREUgABEMRW+4La96yqzKzcl7Zz3E+E33j3JUBSmmcGZFa+9+6NG+Hhcdz9uPu/NuiRgosyaEZJ8fTUoIfpHdUZHGVIFYslD/az29MTDQE+Yyz/4KCn9IXybFDfW1xnZIlib7aAnqggC6i1/l0cK9d+oCeROeuZEN7S3JtjyORGYQTcDwc41j1WZNba5/20BujR3oqgReNYC/QUBW6LEr9vXpLeoMf0dSEy67sq88CwcJWyjnswtNICetDawwCVkVWZXUPvTh8PIdTMwVyRE0LQAXdih6Hvjz76iCnn+x7an8bHN6Z1Y+vTW++8Sy8MQmJIhIAXDUkOo2PryeOBATQ9eT/t37eXbSRmpiaZTbxpw0ZyRwB+7k3eTzt27mT9HryGcLBjqjp99HTg5/lPPknXrl/jXIFoLTI1K7G7bJqp3uzVF4FM3JvaV/Y+PBhGnpVc0vPl4ESyBBAAAIADGx4SGIAKWxnwQSFHgD7jzQD84IV5Bb8Feh6fwzVQPFgcFugW8yb1pT6v9YN74lnhwGD0pc/6H6KOT3FINCMxC/PGt8R1MT4VCoRHXkBfZ3aUZRGQs0ETMraL7nUPrHtCoyEpEFjrvtjOo5Z5gEErmthsmEwvk/cpi2PMFZm5UZmauMrJALdicHg0Xbp0Kb399rvp8ccfJ/CB+5bAR4qNLjLz8vTi9JAlHhKUTCCc5Pxbgp6MKz6jFVWDjLVAD6/tLmrYuFhUejGYYg1rv0yqJlGgp+tkiAAIvvkwAXFMvTg9XNg1QI/QrTw9Aj00Uao6PW1Ap/VvTM0u/U/iJpcwyi2rf+snLDVcE5v72k2Ujr+Zrl67TrQPq27Txg0UTKhIdDXGxoH7dmrqPuVmZN16Eqknp6bSL958KyFMhqyKzz//fHrq8ccSdCu+O6CiYvAOhdo7pmw9+yKAHjwDlBDWUKDHNl/09KA+SRP0SJGx79Yanp4aJETQ04H72ZsFMpNLXkNZZf8/gp6oTKR8Mghy0FMfqHy/xdNTg54o6jYfxUOZFVTdOVwZW1CKvj1i9ha3i4NTzql3awaRWdc0L4/VUMrPkjMJLcSpPQ3LlpT1EN6q9wA9zJ7VUoMeXEchC/y0rtErpSliDi/Y/vm08FbbXLuSoFUbX70MFemgeC2FtzZtAtHUDm2MV2NiHbYqZT3Xtqo4PZpTGg+euJIBIkIv3qJDhU/pdXVjAwAD9wXwgc5gWRPW+BlJc3ML6fiJ4+nadfTKW01jGzamvfv30TN66ty59MknF9j+YyPa0Qxbjywc2qzDtbiQxsfWp8X5ufTQ/r1pG2v0zKft27eljajyDiAK4vQIPEjLqePVmXFGkS+4upJu3rpFDtG9+/fS1ORU+vpLX0/jY+PMKkVFZ5wRDJmrFEtV3T+uR5wPPz5yogvuT8AIIj17J/aluVlLn0coENxGgAQkycw8mGalZfOWdRjGM/6s1eoZcC8x3kNfQxjL8KwAvFAzYswoZkgqBvqImT5GmQDcm14l2wzuMbEeyFHHx9/R0Bl7C+ce5h1rqMy96KGKoaimXigFPst+Fcm6HfRkwz209jEZN098rWfwbwF9edAiIGLmJ6MIzdBY3+0Tf7/Kwx2blih3JVcsBacH5b6RMvzcc8+xaqZAD5EXv2Mueip0DrCbyAzQE/l30Qv0aZ6eplCF9NnfEvQUxVAmoUvphcwkHeDM3BocTCB2sWZv2AAFuVaF1xrLA+GSuJllFq9hBFx5oCrSYnCT1uEtWQhSzrIgjLhmxQld4+fMHAmJlJl+6toAHVi/KPyaI7keI2FU94Qy0TMxZjsyStBy/MRJEpnhQkbnc/AMhgf6zQPT6UvTsJaXl9LQ8HDqH0Ra6nI6c+4c3dwATV/64pfSt775B2n6/v00NNBJw4NIRx1iXZ2+wRFufCpsZpaQwMBmrOIymMsdLv959tOS8q9Bj3zwegaFt2xurTihnlWKvV5izaVAjxGYrTghXgivSOFk4Fhxesr9m27neLjFTd01hjXCWwI9ula+FwspNg/p+J5AT9vBa9fqHd5qjC+AHj5DBD3B02P3NgVnRGZwUgroQcq6nkGgJ+6B4nnNLHEPIRro4cs5PfqevJWxTk8EPdGwkPdQ2Vsqsa85y3vJb9MmJ73+loFJUPBtOqqXPOD7vTw9AjqlAGTZs9hDBgabnh6N086G0uw16w8Pb0kG9OwEPg6AsscVoZ2h4TQ2toEJDvA6wCiCfoCvGy0ktmzZlq7euJHuTU6ZIYTCj6lDTwfmYXCgwzpfMFg2jK1Pjzy0n6VTtm/ZQpADLwg8RDisB8EdRF9CxMzRfwmJOZ2OdXCHx3hyMn388ccEr08++aRXie6wrQ67y3uF9jjXUS/Wv+d1YnmEUhcngs5YxA+fx1phzMqAAiCVfKFfoMJWuAb1Kowl8h6tOCE+OzoymmYXlgi+cR3KIUjQ/UNpYclSyHFfFnqcnKSnC2sAIFTTMOIzTd6fJk9HpUU0BnmXoMPivqvPjKwHgzcy6pU2GW7onapUh0jeuo8+C/nKlfxDU2j73MraoAcP00+ry9L7cLGZuQUKBlj1IDGLQGa9WMw6Zmy+xdODW0LpC7m6tunm+6zh6WkqkMJ7oIB9RtCj0EOZrN6gxzIREMu0poIofoUJhSu1n+TqphckTrznerbrs0/x9IhEFxeUQrEG6IFLj+Q9X+i1PD1ZSbkA6uCU0MoNu8q+RM06PRpTL9BD0XIgh88wI2twiE0Ib9+ZoFIDpweuaRQnhDJB+iXloz9Z/y0U4eoDOc+6sP/Da6/Revvud7+bHj1yON2+cSPdunk97d+zK23fspmE5jlURKOMAXH7QemgB2tRwMlqWkCND4SbQlaD4u70/GWPkcBpqVRq1bsMhPBZQ/GrOK9RARBcqWLw78DpQZ8jXVvKVGv2bwJ61ghvRU9PN/AxInMco40vxtHlxvGQlayfNUCPF4pxj4SBHuAygCDV6bHDxDJVJL80vPL6lG7X1vuuFCekNzOEH/J+8LCiMlrsucp+UHgLa4OKs/geDgbtPR1w5QBoVwe9/spxuKes9iDEQ6XtwND7bURmelq8lk1sgCkg1AA9AZDqPgwTVLWDOOfZA9oMK9i+NF2prE6MCzyrMYSy1q9nGAteH4CRu5NT6fjJE9ZqYnEx3bpzB1YCicazc/MsWYHw+K6d29n9HXXu9u3ZncbXrUsjw4Np57btbozbQYz7YA3h8RgdHGbIDveBtw+gB3wjpM2/8+67aXhkmDqIOmrnTsoY9x6fWV3aioxHWY/7If8dMK3fKmNLJyhdW0RgeLjJM0MD1ulpAgvekwDfCNDoGzgybPw1ziP+NjdHo25hYY4cSYCmT85fTNt37WYoDKAGoT3o3D179vJaP3vjjbR92/Z06PChdOLESX7uiSefdLpGk3sU5fL+vck0Pm7e+Rh+IvhEdwIP7Wvv4F7RII4yGq9bg6FojOk+UfdpT6h2leY5eisV2ot4wbU1SFLG23S9w/vdOfnD1aUlQ4PIlCGRGXHc5SVWZEZ4C16Fhx56OA0NoX8HlAxPZPP0UCnk+rZOZpbfzJQGhK87e8uzswbMe9PG6WmCHpEK/XtuQbcpkDpGKMGxyfRwXAunRwuK72MBVWyJJCkcRK6o4z2bh6BZzPUrl/tuQb1rVWReC/SoBkINesyr1umZvRXHJoGzzan0Y9VD4mx5LyrbeOblAwCwhozOEeQl6TpWyfROf5qdm0snTpxK77z7TtqzZw9732xD2Xlu4KU0OzuThlHvCVbJ8FBaRPf4lUSg9OqP/iktzC+woSiU2/T9e+n6tatUent37rDeRB3rh4UX/s15JPEeYa7I6UkGerxdAZ7D5KNwekRk1mYDp0IHHufAaxfpuzWQzt8jj61UAUZIi3WH6HouROZP4/T8W4GeqKiiVfW7cnra0tntuqVRblY2oa+WFxHJJE7SpWlwKSmgyemJ2VtKWa9Bjw7auB9htXPNKtAjT08B+wK7Dm7doNK+wE9cp5BFV5nqjBfqlUTQk9f/Uzw9UdnrgCjgK4LukkocAW8bCMbfFubn0+zMbEJ4C/NGY1aghxEN96I5OLQD1Vu3kMjsmY8e7pWcCPTovgSASVk2Ns95/L4HzNNqXECr9YLio4NGtGXIZYgABAXzJqen0/sffpimZ2fT5NR0mpqe4d6Znp5Ju/fsYYgLxg68PTu3b007tm1L87MzaeeObayzA6MGa299wazoHl5D/YPky/CxPMSFvlBWs+cCPT5T6BX22GNWQZj0HygQ6+qtV+3V4PN6BX+R3XXQ4j5o/IrLIHx2995E2rZ1Ox+bxRA3beK6QIYAnuFQeOONn6VDBw4wmoLXzIMHrImnswyABllw+PeZ0yfTk088Qe/OL3/xZtq9b1965JGD9K6DwP3+B++no0cfJaADNQUZal/7ytfSqdOnGA47cvSo1fDJjk8/U3O2YR/HPTIySiKyAKyAnP4mb09c+wiCNGdR18R5jKCx6OXYeipEVrxIaQSdBbR7AVPXv2UfGWVH65jHcfvED1dZ8ZAxQIuj43DDv9EnBZ6eLZs3J1TUxaYHipUSYIodiaRoPKda9l4YCULBuTSyGxUMexi59eSxc5LN+0B2s/LSlofv3Zd9EXgZb+JngUirssoJDA1Scqqy0tToRXdSpQs9FYxLckNBkfQOb4DHVT3rjGGkUetiK/4Nv+9ZSyo+ZWGlKhbPQXroIKANHZq4Hn8P4a2GAgwLHQUE31HKutB1fp9EZIS3ysyUAISlU2KOEVdnemHgQKBMga0P5mAFPUJIcpU1T4sb9g/fs89YOBMVTFe9oegIU07nFxeZpXHm7BlWaX3kkYeZaaFmoENojoqmk3R7D6bFlZTml5bSiZOnSIBenF9I/+V/+c9p144dFFzMIwF3snRYAnTxPjw9GGth/INiHWFekCFmGYfaRE6i9twcNpIN8VdzJCqUarOnDaNQXlnOQACUTLol1xkonY0JgNz61VqxfQdJtibTOgg535J5KSJle1XhUQEZW5fiIQrilq+rz9aWG2qqRw5KVFI0VkLwP8phubeNncRIZr6YJVtbWLY/3SsXeC96VgBiU1geAvaDl/qGa2uhUAHu2ssj40nhKs6i6yF4euAAsBdT5gpAlQHkHjadBgK+0bAwsNXhgYXf0bcJn9Oe1hrjLjw8W15OQW54yLzKgqmRyqtSr2X97wKGDPQ8mH5A0GOgzorU5fGF6umN1iuu33itLGOmLRliDIX08rNlkqrvReq6UjmfBxmTQIyXYl5z0w+Yf+oO6pwBNie9AR7gjZssSwEyM0JeqNWDMBf+jTPiwCMPkdODmjxL8wtp3/69PJtWl1z2cq87J5E6FwwAGBlcqBKNemBIf791+3Z67733WMQQnNWd27dTx9gJhVIYlmIOox21vsCZmZubT5P3J8k3uj85Re/13Yl7DB8hLf/AgUfS/OJcunoFbZseTjdv3k6nTp1I3/rDP0p3bt9Kb/zzG+mpJ59KGzZuSCc+PkbQ9aff+U76b//vf00vfOXL6fCRIxwPSiIA1AyhlMfCQrp37y6BH0Djnds3eSZv3rKZZT327X84jaFtxxJS3zHG2TQyuo7GJDL5wK/aumUbK9xDHvCeKzUaseD/QFbIe+PvA5RvRnaGUIIAfzMnAF5DLCtTwLh0QsYFnlwi/ZD1RNgP8ez1wTR5leGzOndNF2noXvID64tM4OWlNDw07AUl9Sn1LXMajjKyDfQ4p6evVDmEwOJAffXVV9PeXTvTgYMHKLBSAMpYgpzHhzbL2EMeoWcWSJ1RSdGFDHKXbxwsLH6vawNkNdUgN7FbWkNp6XNCjPHfEYkSbgtMtfyMi4HnB1nM0uFMAfD/DcXR3Sg0jtl+99TZ6rt2LYujG8E6LChDLqWaZ7RKocBU1djqGhWkbl4JZKrgAFSNbI3d7gGwAwsKBwiJbuxCO+Qgpjs0IUVfH3hlwNb/ZX5xwVIUUyfdvnOHMXv2xtm0Me3cuYOVUgFAcB00+4OkjAwNEsSs0F0+kE6fO5vOnf0kzT2YSX/xZ3+WRoeG04ljx9O2HdtYVh7gemT9urTq/XTierC8GjatZwYpPk4iM8mEtnYFdIpg7nm1/kANa8SnLlsVoe6DQZOQpaHaNgI9Tl42wF+KhkkJsL6RN1zVc3R7N/MsmyQ5f0qfj2NdTdbfprag9Lc2K8ker6rTE8o1WGJsObwbMqCUcweTSkHNRo7/XWPNPz3bUbU3dM0SBW72hmKFXI/dM43XwVDkFeRwisITkRPAcMsgD1Z7qSFss8WGsuaaXahLXyEpdew51CoBOBgfK3V6cOUG6KmrDIal1J6SLhHg5VzUpO/qe1EiGrotWfbWg6np7IGCY7YRNvDSGPa3wusRcJIRV4CU66Dg5W7sj3A4GY9QHvmiywAWcD+MDeEVpKjj3+gEbkeXZRShVAWaFJ89fz6BSAtAMIraXPfuke/30MMPp00bNiR0ScfBDtLxEwAru3ZYokL2vJgesDInXgOqr8PM0Ln5BQtX9/Wl48ePJ3R4h+fl4Yf2s3gqvM9mAK3QsEIYTjoWzw3vNZwBT3/u6fTmm2+lG7ducq7Bef3JT15PL7zw1TQyOpI++vDDdPTo0XTt6rV05cplel6QvXru3FlmQWMekIkKj8pTTz2V3n3nV2n/vj3kFgEkwrMDAvHI4JBVlAcfCYVfUfxvCcaiZciBRjC+YRONDBob/p84nZFLm8+XfM4gJDWQSc8m35Bh9Nu8woawyJyTt1DhOQCx4g33HdUAKaHwaDi3o+7o/r2kpTc1nh+7LQ8iGcX4MEfiH2U9B8+lKR2er9oHfXdOvppBDyZS6XZQYHC9vf/+++yw+9JLL+UaAzY53gzT9YisK76ncEl+YAuLRJCD7tq2QKZ4BHpU7TMq7yao0oo1LTVNVB16qF1vGEMNeuqDIlp2AD3qA8PQmE9+HUKLir177L1BDy0pKHFPr41KEIIVuTRyU6vkNzZA9PRw7gl6rLBkUwWZBY1xW1rjco6tS+HKK9WmVAW6ugSSFq31p0IBMKtzNMK00JOnz7AHz3PPP5ce2r8/V7PG5odlBmsNLtzlVYCePiqTDz76iCnrd27dSn/2ynfSnp270u2bt9K69aNpz949qX+gQ1Hud75TBKDZne9eE4EehrfwHc/IaB4UzTIGXWsHAOAKn4CpUbDM5DcbAsFdTCUUenbJ0yM5wVrRa0SnQ+EM1bJeA5h4gGms+AxDLKuFAJ0VXMODVbxWWQFUKesaXz6Eq+ytGvgKDimspMO8jq/nQ1WcHy841lB+ufhn8dRJhgV6sBfjnpCS1/30ngCKbQKsk3kTXEU3OD1ZpkNxQs2tHQLNrtL4N+v0rKwQ9OBerZ6eNUAPrq/rRs+aeWaamSptey6ubwQo0KMz0w/INaJu6CulG3jPoK/lVYtGgDw90RtNL2CjMGu37uXeqECPZBz6Rint6LwuGUMmFYA/wto8uBaXySNBo+Gbt2+l4ydOpIX5xTT1YJrhG9SJg0cFHp/bt2+lqcnJtG/vvjQ2vp7Vl3GwYU7Rf0tG+9LiPNcG+gmzigKoOF6NNzOfTp8+Q70EYPWtb75stXIWUfdrKY2MoCpxMXLxHNBnZ86cTc8+//l0+85tIyLPLbAmENLw4Rw4evQIwYhSvRGWWjc8xLGrqjHGBJ4SgMzgIMJ4U3QwqsI3gB1+h3GoyvX4jnnNFjPAoY7zRIsoJ1gLW99ub6N2weqql4Bp0EssOxK0FjzT2MYN2VOM8CQABIDhWtUYog7T/qzP2O4z0kBPfY7qmZThWWS9PG0EPY2zSyH1AHp4X3l6FGqha9/rUCCE8rOf/jQ9/dQTjDXK09ML9GRvRAV6LAOm1O3hg+VZs0URs11x83jIrgV64uTVh1lT0boQMBTX7Axdrm8qNipSeXpsMZqpuBGgtCmmcl1vKBfaZpSxej2RytMDAQfokUuRGWSuPKDY8H38LYIeO/g83NQD9OhQQngLbluFt2jNFCdYOQfc6l8L9ABAoV8UeujAqlu3fpwVVj+5eInFBI8++iitKLMszZW6ODefNxA5FwP9aW55Kd2+fYd1J25cu5YeP/po2rV9R7p25Wraum1LWj+2nqG14dFR1Lnv8rgBtNMq+QygJ24udZCKGyqvHbOIgkWclYlkpR300KvJjC3zvMBlzIJg4SXQY9lc9gbXMIR1arnKvCl/Q+vCg/d3AD2cB3KYSj0azQOv3aM4ocalEA4PvTDuBugIXDb7nmWKAmRnqwwHVnZ2hnRXdb328EgEPXTJe5hKPyPoyWtMK9SIzDoIIpG5CLun1Ebw6gX3tG/sAO0n6EEoAN7L6N3pZc2upR8i6DGB+d1Bz+LCYpqdmeGBa60hSg0XypecmyGUyLTqmOQQ1jKzNR30xPnWM2WLm4dWMWRNJg2I4B4IDQGMSb/iYMZ8svoE29qssh/XxMTddHviTpq4e5e1ei5fupwOHTmaDh48wH8jdAfg86s33yKQ2LhpAz0kAGbQAfCQCIgCvCAsiv5gKluAfTc/j6rHK+nYsWP0fF+/fj196+VvMlSCbu1kOTj1AiElgBPTkQh5eYYYijAODjD9fdPGTXxWhIKgn2lYLixSZzFUtN6yq6Cz5bnB3rHMI5Pj6ImGJ4std/pKZWcZN8aksKwlejc8wSbqNJ2va3t6rJAmdLa8tODtzszMEpwxvDU8lBuGUg+ymz3aUHVLdC37vQBP23luc71G1CQwR2rgI9ADkBjfUxV4eXryPrt1/B/c02OCLwsQiwMvD4ThsaOHyWyX29oe12K9EYFli9cIN6HENYTFWhzkzRU8PRgMBh4rS8p1rUOjtjBF9tT78WHbvD15iarV6rquH1ISsOjpiSCqBjz1QjTRbgE9UbnYNdYOb0kYBXog6Ng8mB9yrEL2likZq4oqT08tmvL0wLLB7xBszaEKA8cDS88VBbi+Jg70gf4hWmQsub4MztFcun7zVvrkwgVuFGRvIWUdMXP8B00HguEINhVSk0EcR9f1+fl0/+69dPP69fT1F15MG0bXM2thaBgEyJSWV70ybOWaxzijpwdj1AEYPT2ZLxI9IJlr0k1C59x4CwSuVw/Qw7lXJQw2G+1n6wMbVwE9mluzgpfd49D09KwFHiLo0ZrkQ+T3BD3xEJP8Gy+mnZvCufH9EvdGBDJth30Ou1al5XUgk0eqLKzgWYXsC/QIhEQDBb/rAM+6SMUrHfSY5iKBLwOmvHdb21AUUCtPKw5WZN2ArArQk0sQ+L36OtjXRJPtjx90TG2o8XkK+uv6fq1n4vexf6EbFubmuQ+ZZdPnvEG/Ui/Q09BngTeWQ5AB9AhsRnmhDs+tN8rcCvRg7QAcAFokHzkEk1udGIcGNWwQVgWwPH/hApMhdu3aTWBz6KBVYsecz83PpWvXrhJ0HD1yJG0c35DXAqAIpSrWjaLKMtovDHFPAmBRP83NUUe9+8676cHMNLO3jh4+Yoa9h92hd7CQlDnnX5oMoAiskbPxLPgOroXzDXxYeEQwR5j/6elJ46m6PopyCbK0SqI4sTMf2kj0oM73SEgE1ijUiogMdAEzX13Ooq7+LKBnZcUAlZItbM/309MGIEjOp+s7GmPo0o5s24F+ArTmGdeU9Rrw9DIGyt+Lp6cG0/h3rOBebwojyVv6f2N/eBV4GrWhzVPfzWM/WDUFYwxo/Ke6CGgFcOzjj9Of/9l3iNBjbBMWO5VzbByoeKIdow3QQxe+gx6Cq9zrx0mQvoBSIDXo0cGcJ6QUoulSDDXoEdAwXeek6/CtqLA5wQ4kIqfHPt7NuzFl4STnaiSBteFkAAAgAElEQVRFKES6Lh8oygoM8yanJCPSVLrOqviS3MSqfNkFesCN7YeFVzpgl7uaYILQ9vbbb5OchyayaAth6299imqh08HdBhBtbpGGbpweKAhsQszdnbv30sTdCRKZEQYA6Q9KgQppdo6W8rrREZZHX1heTpeuXkvXbt5I169eSxvGxhjeWpqdZzd1WGt79u1mdgaytQQTmuDTvA1GRTTQg/cBetjcpL9ZcEzPSbdqUPQNoBeWnfukJbwlgKAzDv+mBw4lG3TAOacnzmGv8Fav+cbfay9QvN5anJ64f3Qd3UecnsY+UUp35empD11aUT0Iu10b0//AmhscUHM/iYvFEE/ooozPxvBWXb5ehzC9Bs7p0b7wBfjM4S1HceGZSsq6PK0YHyxhgHYkOVhI3taGc+GE3rVAj/RMlN8MYv8VQA/GxMJ1oQkyAWpLeEucTq5tF1HeM8kq0BMPNT2DHZBcWAf6luAgTw/OlbGxcePxeO1IqypjRH7cAqFveGFwVgC4QafAE/Hqq6/Rq4Oee48+9hj1zOjIMCkYv/nN+6yqvHf3boZkdJ7BoETBv6UldBcwoxskZmSLAfTgcH/vvd+kmZnp9NWvfpXfp3dseYmhcPMceZkS1tpCfyzLEB0dG6NXCAkPkBnJZG7tSOBekoPwPZVD4Rm7MJ9Gh4cpbjxvEXqHqepnD6IsmAuEt+K+xFwD9CClnRl0iAg4d7Cxx80a8T5w3TuRmBxFbAN/z9YJRQ/NU8hn90QLgR6AO4AeEr49nElvb/YU2730XjHMmoG2bhBkjcDjK+oaT21qzIU+2wZ6aFw6p0egB5/nHkXvLXl3NGlAc9jEIHlh8o8ePpgrj2aUzkwNAz36XkaxfOJIFizhrXyg+qKoArA8ELKmIkkxH06RNFciTV0r2qWY/RNU8jnLzP7Y9tkIJOTpsYJp3aBH12iz2DQveE8ks/z8Wdi891MAj1oPHA7ipcjLBksIqLYttIW1QWYLQI/lH7hnLcTacR0o7H/4hx/Q7frKt/8k7dm90zJNqrmJzxaVXD3h4PQgI4MWA+AWsjEAYq5cNULe2Pq0ft0ovzY2BjLzYpqZmk5DqBLK8XbSzMJ8+vjkyXTx0mVWI33pxRfTM08+ne7dvpPe/Jdf8Lovf+ubaXTdaBoYGmhwDCKApMfQwXU36Cnx+YZMUQOXVN7GZvMMQa0JLL7yvsm5Dl0RYO3f/SRm67NQTBHIm1v/0zk99VyvFfr6fYnMcT9k4Fa1oYhzU/sxPiv46QV6xBtpZBU5qMJz87BhGX4rphdDezoAIuih4rPUw88EekhkdgVe5r08JfacskyhFxG+WDc6ygq58iCWg6eZ9VavowBn2x7r5elp01VR7+C8hDcFnh7MB0vzUwUUvSVgafJcwraSqxr4SO9pbQTwa31AIF2BHuojNbdkmwojMlsUoMwIQuN8OamfGUUAFF7uAcDn9u2JNP3gAT1sAHN4/6F9+5k9h1D6+fPn+ffDhw/zJ9YKXBl4JJA8waJg8AQuo2bPCgnKIEzju/Ozs+nFF19MGzaMcaowR0h8YB5sqESck2wQllpazI1AGZryEifWLBvnHdbCWkxgzCD/ljm2fnIATQBxAD2WK194XtDRwyiw2PEaSz4WnyZ6evCc5MI6pyfuPwtEURq7z8d8HlpmNarZSx4RgsQZkr0m/YXsj62EUiIAf/TW+yt6fKJcF8BjY7CSakUW4/dUn6ptn/C71XPEvYB5XYvI7EzXTIdogB4pEikVbqCFhbR543h25enwheVNJOvZWw23nXgzHm/nkIlgA5fGU9bBHpcr29LVS+puL5cYt/Eanp44cb0AUGNyFcO3tmaZnApPBNL9IHyW+JkD4vab0jhlHYWLGs6wC0fQo/HYT49hrpGyLiHSgSlPDwQ+Ck20bOFpYa8UAlKbe9wOCggjQurjq6/+MO3etTN94QtfsCqnnklk3Ksybh32OmDqg9HWq4/lnVAeAPcYGV3PrLdTZ86mqemptGfvXtbYwLVGRxEzniGRGc+EKqMgmCLF/cz58+m9D95P586cSy+98EL601e+k1YWFtLVy5eoQI4cPZKGR5Ed1tw8mnbII+ZLnh5Z/uhVAyDE0k7uRWjIhXdF1AGi97hpPXdJ88Be7rllhWU7aE/0Aj08KDx7UWPFPVgq3pWKnc1N2W8DmmvJM7NgenZED4dM5dUScZYu+JwZVWqwNBSnKy1RJD8r0BEYsPF3c3pogWXCuIVktB7iDYnDIDDbBnq0Nt2entCGInihG4rZU9Zj9pbtPxYmY6aLPOLQjaiaC08PyPW1sud6Rn1XafP4+eaeMndM27xGudR3GgC9Y4cSOD14fhy4sHblPTduQ8lgzJWvQ8FNjsstYtzD9pStjdawNkg1hkhk1llCOXG5xr5HiwjpxTwlKIrq4BQ/2dzZa/yIAwMiMgsZIvR98yZJxCNDI6RdIPsKBjoMLGQc4bkBrgB6Nm0aT8Mj4KV48Lmvn1lj8Fh8cuFiujMxwWwoeHrgdWam4OJSrsiMsbOGHakE4N4BsHhNIOguj5DAUYDPUDZpKLjXGTWK0N2cVZSlO1ap91BewFo6QG9a+Qqbc+PrQA0je0v7IMsqs1TtftwnXkfstwU9fX3GOdSex7XA5wGvBwCPe8nr4XF/JnCQcF+E7g2MMZvMs7/lFYvnUuOMMldIlqMmaGp6eiKYJxCtMq2jHpVBJPyQz4NVo+w4nizzeOPj/84u6xJcKRRYMj//+c/pNnzumadzhUmFVVDRlvHA4MrMh4bHBkstDOfzeF8nbgJ3m8nTownUxoo/m5Nj/+oFenopk0rnNP4ZF0Yu6ojwucmDxdQELj6eMIf1eOMBUX9XDUflMYsKMPbeip4eVWOO94kHJEAPa0t4zQW2l/APYzOhNsU/vvpqeuWVb6fnnn2WBb9Y20b1VRSmDAXMIuipFTKr3S6nNItDACmpKwas3n7312lsfCzt2r2bWVqoP2GZCtMEPZbpNUSC6UpfJ5395Fx686230oXzF9IffP3r6Y++9YdpFGRghlKXU/8gumVbIbTafjHZs/BCzFDBPZZXlhje6vgb9RqoTk/bujJdO4IEL/hm8mlgMnPdOH9y7VsXY8ljW/YWLKwOLaYCduiuDjVk2oBPL1kGkblhPYUP1mBJe1UWv5yoMTPKxmH//S6v3gd3E/Rkpc6D1Q4GjYOHZwi7wwKtQY88bTXJW3NnB2/vhqMZIPUAPTmMEOosQT8ixICaMXrOqPRZS+i3AD1x38PTU697BhYuH/p8EwhZGxYUthPoWV4BUdY9jl2gx+Zb88lrBc+aACplOFTQzvLuQtEEPRbuzvo7lC14MDOTxjda9lZTz5l8lUiBvR/nAN4M8bVgiOP36ekH6ezZczSw1GsLHEWsDUJhO3duT1u2biJRGJ5o6DeEt8DHQTkNVChGX0DoxC998QtMUYesgahrleONm6PnE/8GgAVePrxUgwhzSGeBWs74fJns4D2r0Ex59mcrc+DFOAPogS7DuFCyQ9GPrEs8dKY5EujJc66a6Nnz1ty9Ogs6HQM2FuoyDADQA3BPPg+Ajnt0bA76CKrBaWNtNSdSy2mhfRLHEX/H48Vnj6MyB2s7fQQyyTBikJH43Qi6SCsQN7kKb+W9UkAPED14EKUa8Q9/+ENWqXz2c0/ljV1c9F6/wS1ULaghdit0JNBDbwNjn6ExoIMeebsEeigUIUW0OTHRJ1qEsbGBgkDVf7edZBu9vKyitBbHCp9ZR25lTsU0+raDUfepD5bsMfGbxYO6XMcbZ4au07pe7Cz724AeKAhcf4muZSh7A53wwly9do1pl7PTU+nzzz/Lhn0APbRM2BqiHJyytjVXNi9NTxDug6wLcHpgia0fG0sPZmZpkf349Z+yi/Hho0fI56HnjGnti8zeQuExllVH0bCV5XTj1q10+crldPP6zfTMU0+nh/fvS5vGxtMIyHrLi8hDMSKx1YJt7OReoAdyBauI7monNGiDZ/lwV78uGNcYa6aUdTx/9PSoIrEOXbUvEFhQsUB73zI/okzC09M/6KHIkKUULemo+KX0miqs/Ov3AT1qxtoGemJGY6979/p7BD42r17szvdinGvDpHYIK6zLqu8B9LAjtdqYBHBoXLFmzPtfA/RgRDp0pOOgL+B5RFhCKetSyGY02cG/FuiJe6qpp5pZbfW8yihr6Fv/EMuIrKzS04P34e1YAom3v+jK4k3zJIpQvySDz3AIKqMmgp4s7/m+pk9jeCvr8fAZeHrGAuhpPpvp3FovU364/qpzZVw9I/Cu0rsDecC8rF8/zsgEvD7I/Orr70v79+5KY2PrEwqF7ti5i1wegB7UADp9+izXFvODsBi6tLOFxMJ8QvFUcB7l8WBoCx5phKISPDVmSBKouQcHYAu4HYafdCeMPKwJrqUzJq+9UybszOTFsn4AUBLoIZ/GPZ/UwRXoUZuchvGep7J3eAuGgCIApAUMDNADhjAk9hmv555o86AW0INaREqlp170fVrrqLj/AShBEo/zUN5vEpkb5yyN3JJVXesUO4MsKziCHiue6+zWSGQ20GPxXTwU0vNgpaM4Ef6D+3Dfnl1eVMoubIO2wSvW1jjwHfRYvR4Lf9SgR5MpK1egJysqBz9xYzQetgpvxYMsurZrINJWi6YhLEHJquy2QE+8Vhv4+aygp/ldY/Qp1tm4hqfI42+/DeiBV0GgBxvcin910u2JifTWW2+lQ4cOpceOHE6LS/NpZMDqPoBUhzATXJ2ajxLGKdynhvUltLiKLvRDDGUBNA2PrEsXLl5Mp06fSRtR+OuRh0kMhPVw9+4dKg5wekg6RNgN3YAX5tO1mzepwI5/fCy98sffTtu3bknjqCwK1/CypZj2wSsFJV7K62ZFIXd95C3QClhdzp6eOPf5d7jww3PrEOL7zriUBwagS/MSQQ/nLHt5LDQkTlUNenR9VkIlIbCER7R5Nc9xP3wa4ACnJ8py/Hwtm9ov8vRE0INrFOBlMcE4nk8bR6/3y9zDQ2wGSJQxeegsdF56dRn9r8+zf6xYmkCGxoU5jqnXUU7F6Sk0yZJkoeuYEBUOXNQ1Aj3RGJufn82p4dI3snQNKEBNN0sUtM2L7lPWh/WTuzw9USa7gaSubJmg8PTgheQT1nTpD2UQ3ANRDJpStC3LtYMek3nC/uzp0Xy16ViFtyTPnC8fGp6P/EiEtyrDVKOP16zlDUYDi3kmIzizRdDSEgsDYt0BqBACg2wgMxX9u9B2AfVxYIw99bnP0Rjbtm17GhoZSQODqHo8ydYNIEMfPXo4jY2uI5cFemxpYYHNkTdt2kJOENbW0tAXeO/x8fXc42zyubzCMU0/mGbFZ9Qiov6FJ9cLouIzAqoF9KjtivPOPJQkA44ZSUNGY8iA9FNAj+YtNpyu5U5rAtADQyG3ykExRoRHZ+eMD+agB99XeAuZafBmw3NPL7q3OcH4BHzqdczr67ye/PyNkFU36GkYREEHdT1Py70NSPYAPTePfZ9EZrzg5UHcEov7zjvvsHEZynM/+fijVDh5Ivhp35iBi5AfhoUIranfWqDHJqdkb4koVscG60miAgigpwYjvw/oEVLFTwidhL0N8EgRaXy9QI+4NLWCs897qMZj5vEa6vaNv8m6woZTh/U4LzUYAfCBiliG5wrVaFdW03sffJBee+1Hacf2bel/+vM/S5s3b2BPKu41ZiZZdlt8Ht1bSlLj03h0oOPAmJyaTKNI71xJ6aOPPk7XbtxI+x96iM3uoDuhYCYn76XXX389/ef/+J8IghaXVtLc4kJ6MDuTLl+7lk6cPMmY+v+K9+FmZksSgBLrZQOXjVk+0Vsn96zJcazIbOP2ZrrmyM3u6s8GeswIy3IRUtYV3spzHzIdMI+Yh2wVe5goygCUNjw9tkfsYJcSqZV+LVttB+jvCnoog24Q1p4eAzzthUB7HV6tYwvhX9Zq8p5pcQ9h3WwODPRwXjJ/yki6CFu0gR58VqCn3he/L+iRpW16yQw/jIWHuDf9xf0RRin7pYCotvnoNXdS1mvNrWQhHqImn3bwTE9OcRwsR9FnnnvNmTw2NeiJXl1xeuxZbPT6HveX10eq9V4b6Im8RhCRyekJrwjgeG2cGSF6wGdE89D+oQx6sW/AgRkdXZfu3JlgirutkfnwRZJGgT2Ahtdeey098/xzaceOnWn92LhFILwZNnT89/+/v02PPX6U6zk02M/ihAhfgYezc8eudOToYRr9SGEH6Rl3gRwiHFYO/g4LDAIwjI1vYAE/cQyLkeRhbPd2Sva1nvJS8HT1ej/g9Og8lA5ay9Ojs8884haCr18F9Fj9ISsRYB40q1+0St3McQVOjzw9AD3IqJO+wj27AF0LBwcQuMDgEr6krgtzUp8/lL9KJmrZi3orj8VBD2ZCZwLnEKBHKBIPBeCD17vvvsuqjAceeSQ987mnGijOPu/WliOwuBFZkyeAnhjeygeE90jBBOO7taenTVHEDeJ9UVv1SW9LqDu8FQnHvJgTF7GpmCWFgxeEMcXhQg+aroOo6k+jcei7beEtgR4RDBuHQCjWJMH6LKCHQkK3JFLBV5hFhIaeKJP+k9dfT48/8Vj63r/7btq4aX1aAWGOKcTenEw9rapURtuIpT0Ank3uRCgbhLdUy+IU3MYDA4ybHzx0iLyeuxN3LI39zi16DyGE7C4M0DU0lK7evJ7Of3KB4beDDz+SXn7pG6njPX9so1jYYCXPSdNtKwBJxRnaUDDeDNDDTdPs9J3l3onM9Uai0mes4rOBHquubC5WKBs2e/YDwis15fAgxiVOj8mJwFyx8rVXMjj7lPTw3wf0rBXeEuiJB3Hc762bMPwxjr+0r7EwTgPkByJzAaTFP2N1Xix0IPnTHpMCrg9UKkBvQ/G7enoi6AGXEWOD4UEQxpoxZrwJ9BhYE31y7dmpDSFLmCje1vr9eLhk/ZJbkxgBfOr+JMcILwj4QTo0I3gx2bf9XHN6moexF64MROZegLzYoaGCtT8+7gNOj0BPPgeq6bFZK2F0fQ57yUi/ifV5cL4MDxu/C/rVsnfWMcUd71nV+UVmsqElxMUrV9LhQ0doiA8Nj7D/FNrwwKL5v//P/yt973t/mbbv2MbPIxUeJGNkVqFp59at2xLWHbwSko9ZDgAE3iVmoGpNEPJElASekw0bxtkaA89NHZTDnsHQbYQR1YPPJiSCnigDlPsenB7tCa5fzkLsHd7q7x8yr45nREKmcf4j2qOwHjg9egaBHoAkZK+JOKy6cfHsivtSS0xOT0hL19qafAKxdhflzHrGkVqb3EiGcR95qGU8EOSEOj3cAzePKbxlRCUx069evcoHR3VL8CHE0laoB25TWqW5MaM9mtXBcQ5PDoUVInOeDFa9RHEkeZmMCR4VawQv8e/4fWmxKAa9V38+LoIm3lRgsz9uAyS5tYFnI+gZGkwDnmFmsXqb/S7A0/I3XJdVR7VgLQcBz7tAMIwHr4W47WD4bUEPAMjAwHCyHrOdtLC8mv7pn36cfvX22+kv/uLP03NPg5w+l0bYy2WeJGOMdym0XNB9s/UQeo5pDkwIQQDsZ2FBuJZPnDydNm/ZkmZRJA1plUuLTFlHIbebN2+wsircIHjv/iRcwovpyo3r6f0PPkh79+1laAuWJTw9Ha/JYwXfkBZrnKuQ+ZjXQ+sD0CNFI9CDv3UC6GkAiao4YeMgdsuTm8c5PeXANyJzBicR9CDcslzCkgI9Uky4BhSHmdLmEc1ZNoHEKYX66SCjtCCp90qbvArwmRVqlWylPDQWG2spKtrYJ74AbXturfvxvmzwCkJp2RCc3wr0GHgoQFUEVYGeaBlzbYJXKOoEarbOYGDyffbwFq6pdZGnB2NFOAUHIEJICgFFDzWGslZ4q2097W8GBtvWUH/T2mlfKkRpSRF9aXpqinOBrCZVd+Y69SAyK1tX15Vn0/7txm1lacfDR8/yaZwegh54Wqgz/LwIvZlKccoIemx/gZ8IPQxCMnQyjCp4JXBA432ElcyjZWUgGKb3auqYpxOnTqUb128wuaN/YDDNLyxyf2KOfvr6j9OzzzyTtm/fnu7cuc0srju377DtzcjIMEM5IE3Dq4dmo9u2bkk7tm+nZ4dk9vFx/puhtfv3WMIAbTG8GJXpcCfpU/ZtdZ37VZIyosdEoGcYfa4C16cX6LE6OdZ/K5YE+DRPj4pBwssF8ILMLcxp9g66p8c8KcbpgXca5U7g7YLhypR8b4lUn4tZP4jEHAxM6cIcmXFZiyAva4jA66H8+Bu6n7y8MEB0PujM6CpOeOv4D5zTYwnZ/Z3+dGfiTjpx/ATdd08+8WQaGDBrF24tCB5eBD3svoqJRuCSmpoHYK6F4xaswBTfF/kwDw6WhmWsaNH1oDYZekArgMTziWRH5xRlolueBvu6F7/qOh1D13OHeSUj1/5gmwV9WlCIaXiYfJRyHU9cz+nqQXHnm5YNreo+bdlGAjS085vRmnhRa8nnoRPElFGtE67doji8f4QLA/7ONMvB4bTEZ0Ka5mr6x3/6cbp+7Xr60pe+mI4cPEBLZnV1KQ0i5u/VRa2glTH6STzzrvMULs1psFAwL1AwYP0D5KDw1zu//g35QZNT02lmbp7FD7dt25oeemg/uUsjw4NpfN269AAFClNK12/cSu9/8D7JoV/+ylfS808/lXkEfQxNARv4DJKwilh5G1+iFCeUu5MkR1yDDQm7GyyaZ8+Ap5S+I5nSJTuQzNWxOgOdRgdyI4LL04M5L+Et8+bkIl4r6ANkHZzjAS1h1PUFeiLIlNIsQhJ8+jlZQO/avImzF0GUntfKNNjn6/CWQE8b4Gncv+UfxksO+4W/20FKjoOX+tezwToondjNy0ZCs21neldY58XTm6O+oINcdbi8WCjnUCF0NJmUorQJD/wnkfON0B+LTCqxA18pHhN4embYc2l8fMw0VJ/pMFPCXh/IKh22VEoJRhNFQvWEpLiM2Nr8Zg5K2CHqVxbQtz1roAl1rvArwlvwWJuKdB3WKAtgn5enB/vEU3k4UwLEeCavRERdz3nnfrT/sgHhMqQKwVo3M25R9O5BGgPfxaa/wT8j7dvc7g3+GLMhKd5uSLP0hvFPreAt6vAs8oKcf4CLDjiA9hnJO3TUgwez6e69u2l6ZobgZWEJFbXXE+SAj4MGpvRawCCH/sd1UVRwGL0CbX7RPR2f37NnD58BRh5kEv/h4McYNm/exCKM8wtzrMpup4ln83llZ1M5BuhxzjLZwp+VoMUjDfB6IdSk1HhMHnShAD75WigZQlBoXhl8H6CQLS76PXyO+7leV3QDnmFyGb3tFMY+PDzi7UusYrwUA+8HLxvK2CwtpstXrrBPGr4D5wDAIzxgmm+l+Bd9Y7p3HtyrAeNl8TPk/xoz2Gx8O3sap7nrkJj5JdmSA4OgZ9UMFNNVtifFUbVrm47PdXrMIrYbXrl8Ob336/fS+Lr16dlnn0kbsLHdEpWnB1kBIIjRpd/XnwY6prxdq/PvvLmX4Jdit7ToonDwdwwYk91lYbtiyt2Pg5eF/ZqC4soKrXYBVB6YXFbdFWmtzLVImDylQmoBMm833COOuUa5RclW6qvBb/BO6AH0aEzmIYKygtemn0K9OD9HoqJ1fveREZiocRaAaSctojbNwBDDW+gBhY3+45/8NMGD98QTT6SvfPGLbOK5tDDPTcRmfW5Z6+BTmwvj82qAzc7UClegyvMcYuFLq+knP3sjrRvfkGAc3L1/n53cUavi0aNH0qNHDqWtmzelmanJ9ACVVzuD5PGcPXs63bpxPf0f//v/lvZs354Gh/pTH8JbjGmZciCQQ6zcq2BrfuMawkICDwifxd+tM7BVZoXy6eIm8SKm/PGMOf5OJVygagYIUb4o3yEzxveIgKL1QXOrlRVX7cX5XEn09IBUKUtHJGYdsGumijvpNp/kPX7JshQI+jaG0G0+IHJZTFr7Xp4ezVqv+9fzlQElv7DMTD5aYD7H8X1zdVt6q+ZE3hW0MdBLoCeuv4AH1lGAk9eOoAcLEHQQDbXMP8zVuCxEyWxWVdY2IIDrQvnPAYStU8r6aqNeT+RxtMlpL13BB3evQBvQjH+r5571wldXCHrwOVji8oplA8kzjeL65z1B7pw1QO6y2IMVrnkFUT+CaP5u9MDGuiIMAjABT8+GTZvytSX3EeDrnKj/Bs5g27Pb2jY979F+lPPP5Mvl3sG3gSSAoQfuFTOwhAxT/A2HOUq2MNTDFgwLJD/fvTvB7CaAStQMQqsmgB/oZPwHsjQ6qUNuwEfC9RAmQ1YdjC8WKmQLJ49WcG9C//qhbFZY5gupezgP7D6rwYZ9Ad2GCvXw5AOg0PPpRqsSX5aXFFpD+LWAEqw5jGL0YMSziruqLC6cGcrkVRYz7g2vDtoNAfQgRIh/Y542AmAvWZcGyN3k5DTDq9zty8vMjkNW3LmzqN02yeaxoDmQCM4mpkPe3aEQ67WX9dxZJrwhr2QU9Azc287JksxBTBPANQEVvKGoyFwsPvQlWUqXL15Kp06dSl947nku4kC/9ReRq5eHydIClfYS0FWnPw12hg3yYMG8sq8GmZG/v5e9Pa5oBHriJo4CHt3EeazxYQKw6a1MxMvI4LWMNx9GCp1YWEKgJ2/EPEDvreMHpp2DZVPVz9Gw0RqAxw7bXp4eZDWZt9tQPMDJEjKfZqzzO5UMv6xyAHbIIiV8/fgY3b+oPgpOz+T0g/TOu++mc+fOsc/MN1/6Ruof6EvLi4usSwFQYmBU8wSLzrPu8vxaGm4+qPjY9OMzBj3LGg6D6cadiTTAw3w4ffDRh+n06dN8xu3btqYnHzvKoohL83NpYWU1TUxOpw8++DDdunk9bRxbn175kz9OO7duS3NzM1QCtB5YsGzAKoeynYSVX4+HiY3Ju8i3gB7yLuBhCB6dbF24B43NW6IAACAASURBVEjKX+utGlQCCc2DW1Cp2aA27wECIgvhCvybl8MVW0IlVAM92icR9MTu7VGeTL7b+2G1HQq9QI+e1Q4qsw5x7RrwRkDQdggXINftqtQaNQGNZ1U46Ol+NreAK9CDzyGktG7d+s8EeqQos+JErSoBVq5NJFKqHpEHv0PoDmJmRenMa6fihDzEpx9Y7y1kFHIbmmdK99S69gKG7X9nbLZVN2XZ6nFBNOPVIY6PWPaWxlPaSUTgH/cDu2cBcFU1xziXAfRk3oQDyea+sHYSEcyKX8PihKHXX5yftt8b8+cgv1UGA2iv9X9sxhn3t+SjyNU6Ht76Pn7CQ411Vm06vA9wg/MKBzv+A4cH+g0ACGfltWvXGSJC1uqWrVu8MCx0sBu+RIWrJEWPrR/lPaF7UbS1k3mUJTxH4OHnqkVEzHsJgwzGJJovY07IZXJAhOfMWVUrydukFC8uxg+vKXQpwnbgRuFveDYkm2B9Hz5wgF5otKTAM2IOjBifyAFCmBAeKJwxIH5jjMzKnZkh2Ll8+QqjEQJFaHeE0OEn58+z7cdeFKwdG+M1gS04x+Bi8Xkj+LPzqAGQg5HKPQHQA33iWc4C4pgH4BP823YoJz/1nfvV/0NtRUAD0u7gQLpx/Xq68MmF9KXPf8Hdy4ag8NKGXiKhb4VdZnHJ5YVAwARJmYe08XuQbqhXKY9tf8FnIujRgDlQHRgB5UsoY3PHWgfEA7HLYjHnU9cr3pcoeGCgCXpc8OL16t/rQ1FKStlbumn8nJ/VjfLcea7c84IFozDAlQsLc87d/LmHGai+7sp1lz42EzPxBoeYIXXqzOn045/8hIL6ne98J+3bszstLhinZ4AdfjtpbmGBFkgzzFhcxBxXZXHR02MdqRK6rcOdi9yclU5/mp2dZ9r6lSuXCY6wYYfo/t2YBlExdsPGNLe0kk6ePJHu351Izz/7bHryicfT9L2JtH3bNmZPgCg4A8vVOtxxCKrirXkqirCAHoZFgqeHnBW1TnEQJ9DDiqgea49ripBjgxhXeQ3ZVTko+GyJKOQa5D477dSAtA8grhv0CNCxS3tV10cyqnWohfizgp4G8AugB9eLoMf2oHF62q6N62SCfzU3FJXgmW3ujeLpiZ/T7wo3Mm/PD+1yOK0NeqJMaD04Tg9DGgAt4S17rmZ2mp7JQA4MIQM9tjbGycD+AmEYxsfQcLEuocvEAfp9QU+3lipgou09gh7wjTxlXZluprML6OF8BG9O7elpAz0IDUufZQ+az8tnAT1MK5+dTSPe00nyJF3TdbDJy5/d66XGW9Sj+F1nQZyTAnAL2I1yj88KjE1MTDA8ZeEdcFqs0rH2Pv6O33GAAywADGku4HW5ceNG7lV16tRpFkycnp3hNZ955hkaplu2bDJDbWU19ff1pZkHM2zJg8N6dHgkLQG0eJgZ94J3BQ1t0XYHL3JvPKNK3hiGJVFPbtnas+AFDySeU6G2/o7xb9iuoq8vl6NBk9aBIZC0t6a5WWvWidR9NHXdv39/unH7FgHM6Oh6esF0PdwDZTbAx6TJDs9nskaxAlu2j01XW10jtB+CEY6Mx2l6SPE75l2AB3P+8MMPp+HBQYb5BEqj3tHv8Irl8NcqDGMjmMOAlzxJdwKfkJbB4pEoc7CQ+q59+LfecBT9SOapxObAz8DibkANBGT3GNKSyxsPsbSCsMEqQc8A+gql0lyRPVQEethNOlhViN8F/g7RmIe3JEicWI8DU+FG74KstZbGmK1CX2mHHN5qQz4B2NSeHo7NrxWVedyANejJVrYsx/B9XUM6OFZk1jWhXiFU2CQEnSC/wkMyP89Nxg1PDkchr0EQkTZ+49bttH/vvnTr9kQ6duwYPXfYhDt37UwvvvAivR6oNQIvD9IwGdtFLLvfstV0wGblYS6lvNnLcxvoAVgCz2poeF1aRZf3Tof3nLh7n5tuiiXit6Sludm0detmWrPofHx74n46c/ZM2jg+nv7wWy+nbdu2pNPHjzGt/fnnnklPPvkkNwyLkXl5doFSjaEGPehX0whvoTwj3b5WUr88kxPavU5VF0CO2VctBHY32or3xoG6HQpWkZkuVu+xFYE8vJfgDAyNWB0O/CdFayGUfxvQYwqpeJx4ILJfmh0qdernZwE9bftB94n3y78jvIXwYygfELcp94TXa1M4Ce9/mqdHc9gwmBTKC6BHnEPJjdURKyH3HMj19i0W5rLibTKoCHom75PkGkt5GN+s1DKrZapSR63/7Mnvkye9x0XWAj05IaLRhsKeNGdvwdNTJVVo/BH0aH4FJLWuNp/Q93ZdrYfaM+BARqZmDEHokJLs63sNA4I3KKz3BvjH+NfI+mE1+oqOoH/jubFe8OijZph4Jngf+sb6X1mfL3wGoADeM4AAPIv0EL5HzwnOTqR8+7Oj5MvM3Cz14NDQQDp4+FB65KGH08iQ9QZjxf3V1bR10+Z07/59en7YxNQ92SII43np8XYHAbNeHXhjjPen7mdekc5pPBvCbg+mZwjS4MGBRwpjf+qpp/gTGEygA+AenEyBJ1yH7YI6FuVBGw8VI4THfd1684wJ5LN+DzMY7eyAB8iSI4xiYMAaQBIcJPuJMB/mFfMGcGRrAGI6a63kdZO8ZdlwAC65g/EeQY9AKt5/MDtNhwHGJY9dDm9JObNeysVLHAAqVLIppIcFcBE9FBDTwuJCWmTGQIegR8pUcTQTXIAcU+AAEmB+06Pkk6M6B+D06KH0MysPVhRuehxAfpJLXpZLmy7oOsjWyIzQfWXVZU5PIfPwFvUm0n1r0KO/09PjJOP4GUOzbnhGsqxvUoEeeGIg9ASIC/NWqRPhRmIQS+i2FEXL4AE+GRwcSffYp+ZGeuONN9KdO3fS0aNH0yuvvJJWVpfSMDx0IBWTdQ+lvpiWlpgsSyKfFFYEPeKYRPSN95GtsLgCl+k8id9LK32syPzGz3+e7k1OpqHBobRr5w5mPVy/cpmxXBSBfjC7kPr6B9O9e/fTvr270/59+xJKKf7wH37AjfbyN7/BjApsLm24wUErnQ7in15FQZrHUqAH8iNOj3HRTalnK9fbWZTinJUEBSJybSW6sFIRqaeONidBD+PrpnD5n2d2yUpGij9Az+CwZc1JkZcCd0YY7flq4fTEdYlzg9/xzOWQL3yeTwM9FmYzEnB9fXq6QnZV3Buy1CIgyr876LGslmaY0sZtjHkrH1U6TzM8sganB+OTh0+chqyTgjeHc90IiVSVxv1ZbU1sbWrQA37HJEDPSDfosayywhPrvYjt77B8RUtSxKdeBxmOzlHBZ9vCW7Fwp9arDfRk3eXrA9ATgQj1Q+D0FN1ptcH0b4EZAwRo/GneFMn7ZwU9KAHQJt/cz5kt151Va00f2nU2DlprIouCghtynafo3cX1AWpwFggcUcd4qjpCPzAmrTiiedbBnyT47e+wrc6BgwfS9ZuInnySlhYW0+FDh+ntOH3yePryl7+c9u3ZyyzpwnGz4n/gQCntHToQxYLBKYJ3BjoL98B/N2/fpGEI7w0ADp7l8uXLPGPnZlEBf4nhJNTcA9iRQQjOpxq44hTCuSxdJh0JD7udX50E3WseuxmGuJTEgvswYWS5tJDRPdRvE5xUMwj60ui6Ec4XQA9kD3NJQExwYnsHHB2urVdn1/XsHLW9pRdrK+HaybLMpTctalH0ljAOQU8+4FJiyt3HH32Udu7Ymfbv2WtcnmX36ri3B59fXF6wwwgZXH2dNDJongcTQotvZ9clDmKlO+OBQswY18IDjYyYe06CjZ8CRuxaGy2xStD1vRoYRSUhhRs3Tq9DQqAHAiHCcD3RawGfWjl9enirNAKM10WaJpTYYH9/Ghq0ZoeYcwiK0vvzpnYFDfADzxqajQLZf/jhh2wBAaLZc888Qy8LUPGGcdQ7WU6L8/Mk0bHbOcIxueSA1RqJIC2ujZ4R7y+vLpMLBnA7AAUxa6Xgb96+QxcmFMPXvvIVhqxmZx+wdP/60ZF07cat9MbPf0l38B/94cvpi1/4Qhrq76TpqfsM4aFJqdXmKFlQCJ9xg6homgNSW/seoKfy9GR3vqe1qpN016FSgZ46bErvSCAySw656RyA5oPCM160IX9X0FNAaDcgagNJEejEg0zXYQhHWU+h0aQUv3pv9TxwKo5abWTUQMjeN0KhEZab8XvTRWYBq3aVnsuyt3oTmaVL8DM2LzbQ2exLJtBj4KzoFx7GDdBjxHMpZ1msAD1IDYd+wL2yomVGa3HP99ITbfOp9YntZ/LfenimGzrO9W8MbxWw6/MciqBqbBH0xOwtXFvfr0EP1zVweso4zNOjPaufeB8gAzzFCHpUdkCgstblWX69CFCcN41/rfBWG+iRTEKH4uyBB4fZRw5kRObHv6G78MJZgPMIvbris0Efxxd0Avp7IdoBeSX4hjd9weo64b9fv/Nu2r93b9o0PkYgA6BiHddHmRUmUIX5gnypDxZ0KdpuwMuP62KcqBZ97dpV0lJkMIFTg/ZRBGMPZnOPLAAjjB3fw7MB9MiYlLEADqiSirT2rH5NojQywpaslAu72Fv/Le5ZeGsW5snvtVo/KC9gZ5WMBs03i4+uGnAEdgCnqRQmtsy1jAW8pE30psZSLgY6LFwOjRibjuIeaDYtHGIZXCn1Wcq6I7SV5XT33j1mb+3YviPt3Lbdmfw2cLykDHP2FsFNf+qshJRQdpX2PhjBWuIFXPnrekJfQJHRksBHNaE16OF7yBwL9WvyJAX3/VqKJX5eQitvlKwTCLwIw4q3Rsu165D0PzQUXbAySKXqyvwqROYIMHAppH0z88g9PVgxbBq8BAZgbVmmnNWFAfBY6etPt27fTv/9+9+nBYEaFNhkGzeOM0AFN+rszCzBzjA9Jwh1zdPLA0Y+wx0hHVVZD5xP53EwnZ3l7QFiV7gpoE+xMW5P3E2/+tWv0q3bdyj4iNUePXqEtSw2eGwXHUrPXbiYfvHLt/hML734IltjINY7PGQbWBWpjSNh2VuosUHrv/LYRdCD7C0BFHxHVXSxOaTgsyXjcxwtBzsIrTKsPDNam8Ya0btWLMkIzMkLcSIzN52XaDARAaC0lFh4erSv5NXQ/e1AKCnBUta9iMy9PEM8yHvwa3TIK3ar55OnRK02aqNDY6HNFYCLdEnbfszjB/eEyqyAnvh5Az1G4I+HJixtlfjX50soyQjuxmWzULye257RPKL5EHVPj12/1CISb6wYUPbBTAz1lGOE/WkUjYxYqMIpALaGqrxr5Mlsk+a9L69FeC8rEyumFue07aBv1T2+zkxZd09PWfcmpyfqIelgEJnVdiXKC+7PpipV3z14aWudRVqpe63pRQwFNRkOWV3NhqTuYUC3ZN5E4yqCnp4yWHE045gEejRf8bn5XJ1OblAajRr8TrK6NzPFOZCbcPp4oVtwWOO5BEIA+ABy8H1xbaamp9P84hwzwFDqAP0Gd2zblobgUU8pnT51iiU/wKWFNwbnHuQN9wdwAdDCi+AIPB4HLvDs3L9/lw2kH3p4P0n1iNDs27ffwFanQ2I1/pYzwCy1jh4kNqZm8cHiUSVZGvoWMu+lQeDAQAsQFRJGQUO8mErvxi7OAoS98H2MEc+oV/QyA5yhsCNe5uwYSfNzRha39HkrlaK1YacAzGngeDUdEJYKi3A5gE/kYWGe0HA37x86ETxlXUKCQV+9djVNTU6lfXv3MrxFRbVSQgk6BCLoYS2AlWItEXkHInLsAluDniL4pU6PBmmbhhUZ7KgI3p5IZNb4MdkW+uhuPBiFPSrY+LuuL9CjGK5PQs5sqq/Vdo28yaJ2akmnlytfvbfix/Mm7PPsrb4+bsJcIhxeHc9wtTBFH8NFV67dSK//9Gfp5o3r6dDBg+mJxx5NR48cthAjp9LKcqv2DeYLaz+PrrmjRhTNXrqctVJ6x+hwztYt+BZo5Id6QEtL6djx4+n0mTN0YWLDgsyHjcc4MgryIdY6Ncm6QSdPnk6PP/Z4eumlr6dNG8bT5P379EJBGYDIXJRV7MGLjVFc6PqMDpvSzsBBDhQ2M/9NPhqZdh5rFtcnKmIV3pTy5szFej4kjZeKpZAfbl5mQVmpAG1e8wpppEiNRYPWZYIefD5mpEkOASCjcRBlI3Ic8lXdMKkVu8bd9tM3luGoIJ8yAOSejjLeAFAR1PuhK7kV6KgPRlTGhoJS5mJzPzlE8NTpuO+xH7ds2Zr3t3SR5BVzCAAt7mEhhZc+aCb9gaBHveK8OHH6Gh7n8h5kRN5EHHQAFyQyD1lNFBkipi/CcjcWrvmPKG9FZzi3Jir/MM+1/sn/9vmHBwp/Q5ijyK73kQu9t6I8EPismiEpfqEOK6xjvxcFjTo4dexwj8CGBlJVmSjq53nwQZzMjLHFbLcIYGsDuM3br/GrCXABqqUPlJpxRpkt+sLOFYV4IqizsLiFthohkxCOxfsCjHnt6PVwD5lzcNDLC9wSzM3YunVp/ah5aliSAzV3lpbpET9+/HjmncBbA0oC/g5iMeYJPRPFj0KmFbxEqBT90P79rBeFcGbcL9C/aNMBr4/4aEpIysYOZb0ZScE1mJrC8H/TQ4r3xFuTbLEWnHsFLbkD+7tZbZ3ve4SGyd1VVEdryarNsXyEWdy5CDLXOHB6bK8ZWEe/NO19AWkV5+S8uIHb4PQgm+TOxISRq7ZszeX8FUqQcsYFQWSmFY0+HOggvVIyIIzzWtDap4EeE9Zu0EMLn5u0yebmA4UaH7VOWQv0tB0IEpRs8bh1YhwCq8MhJc1Qe0zpDNUhxXEoZFmz9FiToRqkKQr3nIXGrc3DxZQsvkxgGTaoyJjLQOtwMy4tpwczc+ni5cvppz/957R12zYKD0JKX/3yF7nZrPmd96eS8pcHAOQzVCllXQccwiggNcyfpgxKo02sC4ES2PLYvP0DJMGBBH3q5Kl0/eYNpiaiwzrctXv27CZQQ8EuZClAyaAtxU9/9rN04dKV9Cff/nZ6+qmn0uryEkOr60aH09MoUOhjlRKNCrXDzmJNnkkNegSAyVTimgn0+GL4hrKMnGJdS0aUsp6tzQh4MmujhAAxT9kDB4vCQQvluwF68GV45lB3yKyeCKykvM0DYZJTA4ffBfRE2W8cnJlNb/OC9wroKX3BoghzPG3jCn/TM3WNnZ6eXqCHIzCuDzOn7PlxLYCezZu3dJGt4wGpFOMIQE1fNMOBkdMjpe8ClR/TQFt5apsXW2/I/uR9q80ii1drb98zL1Z8xbUkoDABznw/HUTq2aTnjt/DPAho1ICJ/d6Wl5k0gPdwcBZviwusiPWiG+Tu2NauhXop6Lj8fb0Xa1F1DOBHkEtvQEh4iHIGkA/DSplSeK4IeuKBrGfPe7yFw6Zrq/2NDIw4LyqX0gZ6JJciLCtMKdmvzwqtg9Y0rkMBnrYGCANhXCRAT02mkZEhgpIBUACgP+EVWUK2kaVT41qqD4SK0xs3bGRW2I2bN2gwoqgsZG7fvn30LM3OzaY9u/eQf4k6emrCKlCEMVhW2hjlQGFE85qX1iRWAMN1jGcAN/Y5vftNUbbyJpbxS3+tKWZGJgw8w/FgP0Weo6np9ZEyj7WFJ2jVbrwgZS7vgZaLxfEhg9dAGV6212rQwzVhqYVcWMPkO4a3AHoQFsEBu2kj0ootTZruIxHaPPMKoIdo2EFPZzV6euygliWmIm2uvRrFCeU1iHVJJFyymsUtaaB/z96S4Oo72kg1EGo7OOJ3tLmiorasMiPd8flbmoLq/gJMcSNkZdXXBnpMuZOQG1z5cZxwzWnzY6Pgcwi5MctgyIpBLq92SEBDjZxPPrnIQn/nP7nIlMJv//Efkzuzb8+uNDjYn0bURC5kqVFpudCCL2PE8hXeB88ugp9FtsyLJjRNxU03aSdNz8ymCxcvkUCHtES4LZ999lmCJoiQWcRDvOaNG9eZUQbLBsXKXv7mN9PWLVuYYXXm9EmWez948CBT6mvLUe7qTireR611Dis4F6cBeijGzewtbgr3/NjzNZuRKoumzdOTD8jA6SFR33uXUfnHRp1uCGissKAEeqSso3vdgGYxBDS2rFzXIDLXylr3bAM9/JsXDJXsxb2gpqr58Ikeh9CPLb4fn6Pt3uL0dGlT/zCNBjOXSzy+r498hk2bzMWvOSsA0ZSiip3huVQan0TLqq1PE/SUViC2K5t1ZiLoMEBj9Yzu3r3D8BaAj8Iz8o5Yu4F20KN5rg9RXbteh6gTJF9xLfU+9AAOJPFQ5OmxMbn3KYCdWt7h6SGXykOqPCD8eZW9Fde5M2BJBfFzxtdsZsNJBuBNhkcYh38EKPJCRE+P7pN1fkvH+gxkgkGm8eYx8VlsBBEM4d8quqd08MyTDHVhBOqiQdzl3Qng1ojABorvT943Ps36dWnEQzp4RiSPWBcDXxf3vqFumuYTnxN5F7oToSwYiwBReIHMDC+6nbGlhQ3Gi+/hswBxMDQFJjUHOnO1LvazhOrxr+LFt8nTGYzfAdgwz5A3zQ8EjFEHj7QIiAL0OIsvhGztjjJD4j7wfBwCwSyfoE2EKI84PRo/PT9toIfGrjz7/hw16Lk/OZlOnT5FMtKunTvJ6WGqsPfZ4oN6rBDhLYAk8MsAkjqr5oonQHC3htyFa4Eepbyp6mkUdk28Oqpro/DvbnG1goyWMFIBR01Xdp44BzbaNCAqGpvcQhT0OlTXzZuuImNGYSJQWLVS+nHjlc94MTBP0YubC5tAc6qiTZOTAD2DrLGAzyJTivq8r5PefufX9NQNDY2QL/LySy8R7MBzgvo+sCCBzjkOj89DUGE5oKS+pR2ijs5mFqVCjB8KyiwDi//G+TIwuJwWVzrp0tXrDFVBLpAC/8ILL+RDCwAIDfgwlzgskPXyxhv/nN5861/St//k2+kbL32DVg5XZtWKXoHwTJDm2yN6e/Cn/j6zSuNLwEXhLW1Amq60cJ08qy8FT488YI0LuqchbsrGPckVKV7IRtYH1yRkPQXQw3lbtkKg8PTEA0AKx9Z9jQyuNSoyt4GeeKDWcqjihPHvHJNX+TZc1PRV6h51UoKu0XYol7lt1umJMmVK1LklDl41P0Y43dwwwCLowe8APUpFhtwpDRl8tygtbaAnCHf+1WS/ydvCm2ZJA/SgN5OBnhiiZA2z2r3bEK7mnEYAEtdB99bfipEYUuw9pKC+iQhv4cVicpmM3MwS1WGl56MeDSnrup+85ghvSZ9LFsgnrPhcKPtf1z3S56Hr5xYXcxhGY9O8xVR2rTm3UW7gWk2gAxmO3LkuppMMiGG8c/MWpqpf2g/4rICy0rcVdsP3jPBrHMN6LaKsxwMauhQV6rE3JIP0snO8kAsvZsn+c32sIE/w0p9YtBBggmP3NHg0+IT+R7Y0+C80rgg4VuiNR2HCmNzCcgpTUwRG4MrKm1a8fqW5seY3//RQby2PpJN42ZIMetxrpOxk8/KYx2fJqQTZw5O95N118qIPFmpGtAuuG3SwR0IKAG5mb9HzE0CPZAcg3sBTobvA498Ib03cvUvQs3njJpbf3jhmFT0R3pJgavGXV5a4CG2gR23tPyvoMaEqBQz1cEXzlNBZVkAtzT8z6Kqsj6YitnhRE126dkK4yTkaYN4rc4vCwt4jzbTfWsHHjSR+EVQtUropVGHnlY3YjLVHYRMJC9dFGwV8X54e1LhBVcy+vgGGUbAJ/ua//rd06dLltHv3nvTC176Wdu/cmUaGsDmsWiXKD+Qxe4YRwmNIawSR7vzZ87RMHnvssbRz5470YGaa6w8QgirQOIxgdWCMej58/vqtifThsVMEAHBp7tmxKz3+xKPpPurzTE1SlgCeIDuo2fP++++njz/+mKXTv/GNl9Kjjx5Np04cZ7bW0SNHGKcuXikHFoFYzblcNS+YXgJm/OkE5Ax6GC5BaMtDKgq9iphdFS3UNVkrJlgY9f1I9vOy/tHLY2uLtOiwnd2nm6/H8JZxevDS/sL7suZVIqBNabeFt+Jc5GcI2W1a+/pzRrr2wyUcYgJedX2mOB5acRWvo21fNO9toCeyP+J+FOgB2Vn7XeGtyOkRyIz7XkYDyzp4ZhXlNaIc3DlsRkvJD/yx6oTMeixUSsZ9BHqwJ8RzkBeKoevgja5lB//WdeN6aG/hZwR0+kw8wDL40CFPOsAKrXx8XxwPu5ZdoasZbw5vwePb7ekxkjaiBFZrReNmiNtpB/qbzT2bNObPxeeGIXZ/aorhFpJd/T+BjBjeivsOvw8PWXZv214AYVjzHu+H6w4OWcXz+kWd6gV3sXYACjlpJXw+gkNdQ2eg3tNzcH5WAVwss5mAZ2TYPUqWrcTxy6PsHjh4MaycxgpDf/iMgJh0AbhqGB/GLP4YfqdXj1SE4nVj4cGBAU9t9wSQANoK77BQBPJ8O+ipvbW2X6wSPBOMvHwN50DNmLH+nlAOgw4AGAAIL+mIkphRgGgEPUoxz0aaVwiPVIM6k/rTQA89ywzbOg9UbSgwqMmpyXTh4sW0a+cuhrfGRtcZi3xuhl+SYqeQRtADTo+HtyiYbtVqU0dOD7kNoe8NJhCLAC+AhLop8KU4YZ4I7rJmVguXpBf/ocE9cJKMS7C+o59Cw3AjxjoXuWFS2D0CKDpchTCjRcS0ueXFLi+RLmOdka0YG68X6nPEnpoCPSIyI5yFEuSd/iFycaBQXv3HHzE8uWXjpvTd737XQA4AD7K0hoZY2Vguf4g7LDWmt1P5rKQL58+n+xP3WBsHpDmSNR9MM9YP0INNiXTGsbH1bAeA0BWyWN4/dir94s1308jIuvT5555N27ZuTctLC+nSxYvsubJr1w5rXooQxfR0+tvvfz8dP3Yiff7zz6UvffmLae/uXeQAffzxh+nwoUPpkUce4qY34GNHo7qU5+lfsVTRqARNPlZAvctueVqAvhVLh2MDJZQZ92KJsxRBZ9xorcAjeHpMhgtwp5ESDlK2SEhqrQAAIABJREFU+FCz3QTFsczsDoQh8VKsXTJu8ugNX122G8r7dwhv1fOlZ4qenviZCHrqg6N8d23QE/dy/g4UvABoS1w/hre0r7GnQN6E9QpZ1ZxFYKBUY1nvAD2Qd8pA6L2VdZQLUxvo0Vi1p/GzKG4o+uV07+5dphk3QQ9c/0bGJA9BnLnIAwzrWessagAP15T5KnyzJllazVxNnHk+rFhoGnOBFGV4CKz+iukZyXTUXXo2gZ7IW8RhS0AR+HAaM0KGAmdYH+pBhiRDodqgL6HrH8zNcQ11luCnMouipycCQu4JDx/E/alxKJTCsTBjwc4CO6e68E6JSDjgw+eg6wA4ZMxJriL4zAa/FzWsQQ8BaV8nDeD5Q8Ykycos0+CgkdlT/WykTFl3A6B/sMMmpXgpvRvriHFhbqD7CQDpCUdVY8vuQvkL/I3z++ABQS+SRgwkWR2iwjU0jyTr6lStnDifmUNnWV3xxblHM+sFyJLVc4t6gPORQc8yjVrLQI4VwHVuV15618ixro7Wmlm0wQCtKzKvBXqwB3OdQecA9d068feriJ8DmV24cCGd/+Q8U5xzA7FlIFSQlvqtqRnS01HMbgU1Aoztz8ZqnmVF49lRoZQ8kH9R4urNpRg8cv6bnh5imlC12RjkHiGX8qh8x3GBisBSvdnByQ/gPyPl6qVxKTSi0kdQHLJI2O/EOIeNzsdxA+J6kcicfelCNMGWFNq3A8Z3pfNq0IzRSnh7JV8fKEAPFKlAD58D5cqRpo757+snMRicni0bNqXv/OkracumzeblwaHqyUNsKuqER4BRuP355mpfun/vXpq4fYf3OHjgoBHvBgfo8WGNifnZtLCAejyraeOGzSTnoYDW8VNn0+kz59Ojjz7G2k6Yt4nbt5jF9fzzz7HDOp4Zm/HjY8fSL375C4KYr7/4QvryFz/PjC6ug1ukKJQIt60RwnnsmefE54KhBGQANQrb2Zv4G9zFVDpe7ZubhJ2XQR5cNvllSqUTZr3QFw4GpJXyGkSc3s06j82qFxvpw+6Fmhx4NhSPVMd0HdTxoLW+ZtadGs+6tAgwvOSeHmszovYH5SABR6jJ7ckudo+Vx5hNVNRRWQlIqfeXvWfzbX8z4RZo1LwWTlF3TaA20JPv6SRnW89mGEYufsT3elVHN9Bj/+VWvd7RGsT8Ja5dqQOGexgAN6I6lD/kFYe+DlRv68shmiZwCid1QUVyLtqBv1kPutLZ2pITltPEnQl6k3C4QJ7KgWvSSj0DT6AJplm9bOZlh14GktC/bEDp6+EkUAAIzAH0Lps5plW2LMAhbwkelsNKF34npQUP5bA/1OJSGt8wngZRYX1okH2dMoCril7auJHea/o8EpnF30P9LCQtMDzuBKHVvtKIVaCHbTvwbLYJGoYoDLMpVD/evCX/HWNC00x6/nRuuIFE76OME3rgXY+LhyYxVuaQg5givwbznM3hHn77Ej1xXgoD9wYxGPwXEos91V5eCen5fAjXNeOcHI774o5YRTT6pLlGsO2dw/3oI1/NNVquvg3eJ8dk4NGSRZbS4oK1n4BusDRzC4+Zh9X6qvV3rLgfCwfOoL3FWAi5Gu9GFe3xu7xF0PsZdFcy3+Zl5qjJGUJNnA7bUdifjBdoIVLT0wwxs4yJJfLgmekFzDPk1fBpeNqsSW9Sffs8Uh4R5g7k+Ah6bB5t3lFzLmZvIVxLLxo9+ZrzlPpuHPt7FifEpKFi5P37E+nw4UMN1yg2qjaMKQGL5dKy8mqNWGi5mzURsSBYfiBlA6H2Lqp0eqpncekX6zbGUGtLM/b8MSEuiksPSIHv4uFIGN3Sr1yZuo+Ep9dBEg+VvCn8QIybhHdpgFrrU9XnBzY3KNNBTaAKvI6I2FLW8RGWJge5GumiWG4epANpfnE5/d0P/j6dOXcu7d61K/3V9/4yjY2i6afBOLHitQ6wEgAsUIwKhzXCWxj3zZu30qVLV9glGMp80+ZNad77tmCM+PzVa1foqUCWwezcXLp44WIaHhpJTz/9dNqxbTsPg9OnTlAe0MvloYcfJji6eu1aeuOXP09nz53lYfQ/f+976dGDB1hl2grPWf8bHdKSM7m/m7yJwrESgVmgBz/R0RgKH0oE1hOmFhYv5kJVWBk7hoJBQTE8o4MgHBiYb8xHHI8pIt9AAFGBOxBBenYFB1edivxZTSX7Lq5l5eit1hXL6WdLKyikDB5K5o7rH6eadXMWtM76yTTSKnQlC0z7R+Oy2kYlg6vee3FPZS+Bz0UGQ6E+i/ZK8ZSAkxWJpSW/265noQ983tbWgChSePfu3k1jy3piQbZNX2BtwEkzIv4y9dmGDZtyiHpJADlwAcU9yeMKh5nS2MUHiGE2PA/ugQ7bkGMYB/AURII/vqfkA1P65gUBqOZBL0OPdEFbG5bLR30zb5BIMOLKX8cCwHXWpdlF7EAOeKq/n/OEdWCPKHo/LNMm6+Xa+kYl55iZ6MTaqONgaZf7irvZ1Lm1XEhupEMBepDwsHHj5nxWaA9IjvTZWubaCFJR1uK963HUYKUeF9Zf4aOi773CfTg/6rMkzqdkyMC0rbOyl3iI5y2qX+wnjNB6r1ppBMtsW16wwn05eiCOE70nvk/7rYu9AI08ZqY/bZ9FL7TGjfCk6ofp2aRzCTbcW1WvBTJ88ZL3iKFdb50R1wSghzLP/QsD04+3Yjfa0ZhBD+RKofasNUwXxR6HHc/qdPAIT48wDNoqcd/R3lii11+NpnXFvusf/4CgB4felSuX+IFdu3bm+CaJbA56JBAR9HAxvWlhV4wa+CxYFfy+gx5aV4h/uutNoIeCkHvXdAMTDbyh5vmPtpL93kE6xuudzR0FTb/HhcYhDMSs8QidR0VQflfX9ag83Jo00zZ/1Ow+Az3ajPZJ4ww1fYp6JtXpcdAD8mv/YFpYXGY3c8jg5NQMQQ/I6FCM3/vL76ZtW7ZY8SlWzTYrIoNVedNYYCyRDIc5vHH9Rrp+/UYmQR48dCgXgoSCR5sSxIyxRtMPHrCnC0DCww89zNpOsGBPHDvGDYtUS9SIABHv5q1b6b3fvJfe+OUv0rYd25nO/sof/VEa6e+kc2fPMDMHITWl2cYijFAoILHibwBGFk6wBnog1VnlTyvJzhIDqyldvHSRh8fY+BgLgiEEiPYX4A2hJw0qjpMIyIa5tkawn5jy7GAF15MCwb3oEuZhC46yzaUdzJ5l5an9hUBRwl2ZR0bSolUwlds5gx4vHAZPlK4pBdXOq+lOJ22TTyot95RKxpsHYCHMR8UejY543W5DollML147KswCsgz05BdJstrrxkHQIWLft/1z797dtHP7dgu3wNL0DDc9E4Aj1o/EfPanM08PQa7PrTvtgqcnZPf4gMqYS3VY7VXz+tjaq2GiwlsKUXJ+MpHZvAouYu55Nn0hD5LUA70MjLNC53oquJ+WWovoxZCnTOuBRxRvDn+z/kqlfUTWnXV9mU8BPbiW+26y544gJRiaGpfGorNCuhX/Xli0pqPjSKF2Txe8WIOeLCI/AL9LeYhCUjR/rfsJLjjB9j//4X+wvaZXbVQJbAn0aJ5jOL0XoJKcS1ZlwAqkN+YiD6ppoBhwdz4djdOSGEHgv4T5Kc2+mzVs7AwBr1CcJgAkgRWuW7/VUhKPJ+5HeB6tXY55xfGTz69oiowAeW4J0uBRNZAuvhezzNwREuWAhp0DHgEfensyF6xZEsJkxe0+Lr316+IZXIW3+Fn3MqmkDgrbQndrvujpYQmF0G8R37v2kbWhQLbOyRPH09BQfzp48EAmRvHB3H0nAZZgGCAylKW6OQ0lF7NXFMcmSx2HuYGeBbd220CPBLUL9QcegAmWxdSikDWVf/H4ILYaXS8R9ccDQZ4eTngmMrcdKeVvBcSUmjbaGOVTLZ6eCvSUTVYI3BbeciLz8Ai5PHDys+L5wGC6dv1mev1nbxAc7Ni+Nf3hyy/TAkX2lm0Uc7njWXAg0CtHcGnWAOr8WHhglQDkxIkTjL0/cuAA3eMqiAjy+pWrV7PAv/3222ls/Vg6fPhI2rNrNwERuDxIOz9y5AjBEzxF4Br93Q9+kM6cO5seOXgg/fu//PckWqeF+XTt6hV6sFCEC+uhFFbJGzYVngtrAnm0ePeC94WzbB95YZimObqO2RNoqCrPDOZUzfQQxj34yIE0PW2ZcBvGx+leH/DUz/nZueweppXh6aP4nQ0IAbC8+meDWKrdl3dvs2eVHQQW1mBsXLF2rCHLt1sqNhu/uvdC8iOLTfLakHXKfm/ZNNDjwKf6oCmppsUe91s8vGpZjiBGsv9pe9Xuh1COjdfGZqBH3wWAjdfG51CoknV6Nm40wNBn5QGigoeEF0IrQl7FK6ImkLpHU181w6c1qNM94lrjM9gnkAer02MyKEIznfysz9XeM6oJXgoHjaFoqGmFTDytuQagBQyWMgsCPRgXxoe9p/vkwzx4dDKw9KRM/tuLQsY5wL0alnbO0u329NTfi/qVKeuzc2l8oxVNxHvZ2xl0umSuTZa69WnxGOrecQzIHI6yGeU5AqAIenieUT6blcwz7Kp4WtnLQ3Bg50v2CLs3xyvPNM+exjMXfpT2BWVg0fg4+ptgoOSDz+pACfInI43hJRptVsFegDw6JsDp0R6qwbH2kb6nf+P7K8gYdkClNbQ5a/biy2DQixKydk/2+JT6e0WXRdBj4Vu+aJCWfdQMbyHsZ4YRjB3oFXBZOU54erwgYZSbvlsnfriKB0IjM4QktmzZyBopeKnHhrVlX2qUeMb7Aj28QYjhSLDauvDSimXNGdswEfTogIkbJf4e1XqtmDJlp63AUj4QsDAgtpaiZ1nx+sWl4BRu0bNY9tZnAz315jPB5LRnSw8x9vw58iosTddi9UqxK3VaTDhTmp6y8BayEmbR66R/mGnq733wYbp85SqvuXfXzvS1r30tbd4MiwrFsnCIWBhHhwnWAOt3+84EY9nj4xvT/PwiARGe/c0336Q3BiEheGak3Kk8+xJd+2hl8cnFC3wsZIzt2b07nT93nr3CMG/o5gt+xZ27d+ld+dE//SjduHkz/Yf/9B/T5z73udRBOv/cHIEZFLW6ByuDQRsKY1bYArNo4RezgGxjIXVzKINzABmAGCUp4/tQHJBn/AfwtHF8A8MAAE8YL54HS7R/3356f3A9MixQqNE5UIy5D1ravWpoUD7UZ67BlUAAvzvFP4dhHUjJRQzQowMK3xPokTzac3anjmf5pWgpHFLkNIMk0x45fKaDAD9NUTZDZ1IS5qXotrjNQFBEtqpvFL5TH1yUeS/WGZPIDZf5+MnlsoNDL8g/MgE3bdhopeQ9yy3qB1xah01tRCl7K45HocYG6BNHIesDhSAsS4Xpxs7nsvIRqNhr3lLcE/JuhFdnFlfXi/pGB00DvOGA8kKZXPNgpXaDANMnWivShbw7Nr4LT7XuEUGTdEAEPVkeBHzEgVCmYxXe4j1dvqO+q0FP1JgwFNCFfP34WKZLCPSYPMWDrTvsEw+utrOgDfTQf9uVkViubYd4CW9JvzUbt0dPvs7h4t3MoEcFTgNoLYd1yaArO6qcQ9rnUZ7bQE9eaw//cv9GUORzKH0JCgOuE6Mn2WtYgR5cO3oUtccEsPC+gSBrS8H2Ux0AV6/WH8CeBTicd0Zej9HZQI8osmaeVPu3AA/0aTkrCwG/hPtVnFDnKUO30BfezR06tX8A67qMNuh5f9i9VlLf7ZOvruIguI3mkHdupR07trFBJdG9K3HWTwluN3o+pJS8lgbT1MNGMSBkwKZh1cjT0wJ6pBB0/ai4WpVnhUFMUJuWVdmEJuiMrwfQU19Xzxk9Pfyb1wuobpn/qe9pQSWc5d+sQFjmKJBwRYwU6FGKHZSxkLkQPAjWSHNeXFhOw+vWpctXrqVf/OKXafrBTFpYWkp79u5Jhx45QC8L6vPYy8JmAhEixgHofnz8eNq4cVM6cvgo3ZZQQgA+ACEocz66bjTt2LXL0x+t4BvAwq1bt9LuPbvTqdOnmS2yZ/fetGHMyqCjMibCVLKAkbH10UcfsUcMwmh//dd/TT4QKtp2VpYZclLhQtxbskf3KDeXKaaYMYDsMJH+ZGWjRxkIpahvpEZ6kCHJH6w51d1YXkRxQ/MSoaAbmrDem7hL8ANAhbEjPIDK5IgRA5BBkSC8pww43QNAPpP2fcbpf/QsFsl1Q6ElC5cRXIU2FJSj2LPL910txxK8KL8d31N1wgo+UwCV74OQZl7ARpDPwC3qJfPxkInWbvx8PMjy4UN9UpRR9+dLkTO9BxmAp2fb5i35WQQWiq4yy5wWnz8zPkMZCF3Wi7FhjZEFeuLfsy5zQrL2d/RQyNMj4CpvI8fF/mrFrV4f6FFPRI8D9ulAwJgCPfHzZc2LNWzv2xch51iPaDzUayzgw+d0wg6vEdp/SG55GFagh/Nb8Sgj4GmTGfA7EGYeDecLxhlDLwI/cc90g71m1mZ93wb46SsZRvU+1LxjDDJy4zNLh+tZ4n3i/OVD3MNAFsqx/5h7zHO0NNEsy/vZQY/mJctRyIiiE6EqHYHPmyfZ9EucY10Dnp6G7AW+bryfrk058OgAvHa4Dq5bvKsANSAv27M25sXDcMhByH/37L94RpoBaZ6bknXFk7CEVt15oDllSNhT0qGTqZ8H+hJ0/KDH0e0eDnoQ3lIJ64WFeTZ7FPrCAzIn35WyJkKghERmBz2IvURwI0UTH5zKSQeEV9iUi78NicZDot5E6Nbb87XaTWDOgqtQkv8h3kPPh59qQaFNgL+JdNZ23xr01AdC/A6v1UhhFafHlE4WmFDVmkUSUyfX6UHq+O27E+knr/8sXblyNR04eIhp61/88pdYVHJkdCghTAPhGfbqzapAirEuLsHlOZCuXrvOxqCj69ensXXr2bROfV8uXbrEVPUdO7aTD4Pv35ua5O8AARB2dHKHxbtrl7WaQAhJKZbrUPJgBenuM+nkyZOsz4PvvPQH32AT0rOnT6b3f/1ueuFrX6VXKaZWqomf5lHkWm1e1Uzi+17LAQcEUuhVRRvf4XX60B7CwI+scaXEK/6LceEQwzOiNw6eHVlsaKEBURMoU58ekldRkdxDhtFtHPdJI/NMLQdEUgSJ3NtQyI0shVSu51XNXICK4u2W/3iwZXkzBnuD21GyDGVdA1yXbKLoHYhWXn0ImEejeA8bh40PIHoYyvfN26PP1/vcwLkRkjUP+BtqPAH0RNe77c8SKpEuw/cEhvl5hnM9jOStbfLezlPZlqVm3ibpMVxXzyzQo7R4AWyOmUq7wM/4jFFX1PqHJq8TRXnP4B3WoVPWuVltFkcD1ovNg1dWMom7Bg06sKOnJz5jId0WcLEW6Glb9zYdiXUArwf6Qc8i0CNvRJQJ7QXKQ+Vmr4FOlM3Ge8FoiNejDva1FOgBN6u8mokEtexLHmqw3zW3sWdZDmeVkEFZf8szI1+M9BoL/WXeX6jrVOTHRivis/aqrmn7xwBRXQOJ4/dwvgwEns8VNyeuo66L0DKSCTLoCXIuDKB+aPH8R2jLstosHF/es2eQDChtXb3gLFBi+VvRmV56cBkzGkbvwsIcw1vS8wPc0qVvJPc8wltQ7iCk4pvbt21hHRYNiA/qZDgpCVneCm+pD1Qv0COBodBV2VtaVHl1MpINs11vWj5GxXrX2Hiv7uLJRXFxR5vQ1cr29wE9ceMX5FoWNgoP7+OeHvue6vOEwlUerdDGHBxAEbs+gp5+7+yLpp7/8i9vUQCfefa59Ojjj6VNmzezpgbK45vnqMSYRcw1JDxEHtfFS5cZFjsAEvH4BhKDcQ+AF1iMZ8+e4fjA78F/I+tGSVCGdTs3P5/u3LmdTp8+y1gtwBLq8uD6IyPDTjBeSefPn0+/+c1v2KLi4IED6Xt/9T3jDy0vpoVZq/8DVzzkCZtTYVWucyiepjlmca4BC88xYuOL3uk3S18Cz9pA8BKxWAcsHws94DNK21Qnb3kEYPGBDAdwPvNght9B2wx0FgbBX2sLLxCrojroiXLLrsCZo+IHLfNvC2EYawGraGh4hKIRQU/zcPPeV6H2kMmSrKGgpkOGTv6rc3kYmgmZcUyHzhkaRqBliC20nAHZ1DLbu+O6/K7lFHdZdDa60IqgKnzIgwG1q/wVDyMpdKytUnIFnAR6JBOmM4Ld7GFMeQtxeXHRmBKew2fQEcYF5N9y+QtoSIUyNDrbn/I6Sk7wPaSGA/yrRkrkTTBZwcMdUf+16Z2oGyDPHc+eiqCnBrQ2TwX02FoC9JinC/MXi6vmp3GwaR2zPWRaorAmE8Gro0M9gh7Jpzw9te5r09f4DsIg8BAIXOgcMUMG69OsfN0GetpkUfNbnjF4ESvQE0G4QDtC4cgujaAnNqGN14/3F8Cp9b2BD2R5mkczP8caoMcabdrOEeghd9A5PfJqxr2P+bR7F86O9rR0ZwQ9UUfhcwCSok3kbMjKmaDrRflDCRkZ0DgHmHUayM68t++ZBuhhB/Yml8fm04wy2+/m6UFZFJtfL6OQLOFECQ82U+L82N6G3l6YhzffKmgDAIGnyb0YQ6fXP/q7VSj6D97/IG3YOM7CcPoSJ9gPTgwgWl1acBGZAWYUT8+I0TehlDonwwtIoUkphp3dUX4Y1QqwTWHgM6xGnGsqNBV/Rt/qhyEStSpfVlZD2yaFd0JEQKHuNkAWFVZc4LgR7PqlQBPnMtcOqg6VTLzicWr8AFTcHB6hwsDmRBgKQAIhI3gbRkZH2Mn88KEjnFNtIGy4Mg5TBFZTaZWcoImJu+nDjz5Oly5fSVu2bUtPPPZY2rRxEwUE64JD5tatm2wRAc8Mer0MDJplL5SP389/coHACc1FoTjgCYKsYOzIcAEp+rXXXmO46D9876/YNO/s2bNp954daZh8EpuDrGCDBdamyKR4SD+lo8eqmerAVBwdG0bWQ5vi4vf9BrUypVLAwevACv/GPkFoj1lk42O5i7XCCNiCSodHYUVrdudqSgeuk/sxLgAfHJiw8Rga8WeQR6rhPVoxQCdLrMideDClXULjENXz5eyoJkigoeLl5TV/UdFJ5uv5iUowynp973pv2XWs+q/eK8ZS8aLYIWnzJ1kCyEDhTZGFs9fPLVlZxgh74qXP2TyGlG0ZFCSVh783AJ6kw7gYAj2Se/yELADgq0q51oYHK/dxWf84L71AAf+OvYXaWVo3V+xZ5kOoUvz0rIvdSGBPRCfu12BJ+6DhoXCAzvV3rykPlQwSQZYqIFly2Rbeqg/J+Nzm6bGGo/F5cB8Bxl7zJFVey2Hc13Fey/WbnB4ZkXFfYi7gtYO+xzUIqusq3RV5uW0ebR9YCEVrov0D3on0nICXMuJsLEZ/iM+D+ULhwdITrOwFjZPRlpbm2zqDBexrwMP7uGOzTR57yaiNr49Vp5VKz7mGZ4oFR8uL8xGMIvYlWy4kfTUSj7rfQKKKeosDC1UagYvNsyIvNH38MEDpERhr5tlCPTfzIkW56bt35ker6OCK0AP4IAcOPJQ9IVI4sobLRNqDydOjzJAIeriBQvaWOCly2GLG9bAkHjno0T3jz7aNELMv5CrTRpXytowucTe9tkQLkblroVA/yIubaRMbeZJ3yCmozRV2f03IjsgT3WINC/R0KSV5fjhwc7EODqPb+UCankFl7MSU8r/5m79he4dDRw7zoIUHBfwTnOLiYIk3waJ77llCmAxrcffe5P8g7s2e9L7OM7HT+4alsQMEQBIURYrgIlGkJFuWrDUzcuxxOZWlyldOfJH/IJW7XOZm7saVyqQqlamJk5pKauyMxhrZ1mpbtigukiXupCgSIECCIHZ0o9H7l3qe933Oec/5ztegqNJMV5Ho/pbf7/zOeZfn3QlqVtc30/MvvkgrDF240U350MFDFEzwviCcc+XKJXo80HNncXEvw1VIFMPMNVx3ZWU1vfLqa2l+YZ5J6sgngjK/dv1aev3119m3B718MID0iccfZyfb737vu+nxjz+W7r//Pm/AV5T3KEEtgcAz8c032vQ8LQ9DmJfBmnflUE22YGpLPgaJbOstYZVnpwTI4FqGdwsCcvnWMi1qCDCAOShkgB70N1K4Y9p8q5VHMc8F9qRbE2gm9DUOgmkWoTmnPbd5J2I/KtGfHDEUAqPCvp5wHX02WTB7vNxFr4HaaCh4/yldOwtEhV+CqzoqEzuk3F4wN4kzV7ZVqtW8XXo01YLQ9keenh7oMa8PBj1aR2R60rw6zvKmmjwQbhWS8kv4MOYlCg5bk8EyZBTPZDk7iYAejfUQxiVQ9Q61VDB51nj1iN0/dH4mt72JSf5klpj5lRyWCnEoyRqBafwbPRdR6Me95esd0CO5J55Dg7gIaOilCYCx4s0Ro1t6oCcDgJB7V9GQ/zFww9H2KlJxkce26+Jdk8cALwLl0l+6p55HoAee6vy8sR1+CG8aK8Tk8ZCYm2W/N5ZVQ0h6UQuIVtl5DKZ6C0v335bwFkAP5DtpMDfttVC0AXH1yisVgHH/FPrtgZ5SfKT9DHu5Q/oIzgBFLwQ9wVlB75bLqpxgH/aO4S3PGTPPTusl9rwn9b/MgN9SovIzBHlPR21OgjYvJ7tds5gGboM2BIzw1ivfHLxz/p309tvn0vETx9KhQ2gRHjKlgVDdChfRSAhQkXoOSnRnSdCz0Mxd6tmV6IISHjFlfeNQowUrYRgt3ag8IrhpmS0mMtdWgREd24E34a0W9IA5YS1V7k73KoxCwLqXGCz/a/UXRYRJkaorZySuEEbA90lQtErRzGw63VxaTjduLKXvfPe7HkKa5WDPublZhntk+aKEr/QAsUnuEpQAT/jc+5eu0Ht04eKl9PQzz6TFffs5PJG5EOs2FBCeGzuXLfa6mZqeTCePn/BKPktig7fo5tJSeuutt9Pho0fYkwdeIZw3ytOfeuqp9P57F9Ope+5NX/zCFxI66r755pvMmUGi9ZNnk+ILAAAgAElEQVRPPp4VvM4yenyKYq8rhKB21AgsW3Wu2ArYs0RonBncnLK07JqdZpYDCJJSNWT0bqI0e4y8uZ0UB92845ZrhXsBKALwWasHmwQfaYa/s7zTYvay4uTqpzDz5MfK05OBWK8flQmPCRgZhlaGlKsERnB+VtZoywNRSNZCtL62wHSkfz3vTrwSQU+xypVTYHdsjSiAnkP7MYbCzlQhcZ4m6bQkvgPwaEaRJRrbHlVrwlmKFrwyroUYyiPAd3VfXQNAV7le2AeVFrvmzF1khw4jvFDLKDf44xdigk1QIPa9EqrXV+TtwnrUoiEbgQIQwavK69CydrpyrdWCJIAe0fJOnp5I763xItAjuRppLNL/L7VfwSCR/Ig6IblS1tlHT48Mogh6tFcRGEmWtzwyJOvV/yjkaxbjocgBJjdTDoTzcyPL9szSQOTpyXRFDV+KW+BYwXzGAToke9Qj7oHxhQGkSPeRVy2cW/RTK3N6ZwEYgTYkkHPRuym5Hfsixb3D65pVyM86BqjOi+JR6wn7s10Kq1SYg7UTQJKEzSkhQ3RyEhhG87aagoKLL31jgFyLc2+fT4v79qTjx49RiZaE0dIlWMBFKJOb5RYAoUSo0+eDhCoUbU62ZlHrz264NsODrbVD2SJyC9TAqhWiVn1Ff8aQm7Qoyfq4dK4GeUbn9GANilcqIZYARJs7AgH3GICvWX/OvBh9TjHySr4FocT9g9ueMdMBEwBfeOFFghWUiZ+69z4283vgo/czjqnUBFm8InR6QXy2Fp9ty4aG/uLNM+ngoaPppy+8kM6cPZvuvvseJiyjkzFchJcuXU5HDx+mdQ2a2EcPz6108uQJgijkDMEbxkTmZcznGkv7Dhyg1wMNCRG+Onvu7XTp/fdZZv/bn/88vVGz0zPUy+jns7q6kk6cuCu4Z0VD9m+Jv5t3Ju4xGg+2DFs8ksFSkoJ08FIYPPuKsiUPJiTocWLR+BHoA5b7V4PzDFywky5zEkp1HM6On9/eLG30AxjB2SDNCEINngIpbQEIy/2pk4tzwzD3cdEX0+TaINkvK50G/GSh594X8WsEHFH4iH5a3msVWRSgUXiOAj7l83KFD/dRUR6CgR4+Ec/IQE9JZI7xfVOa1slZigv3QnNOo5MyfkaKRe5C7iURcbGW3ZY3vqq6OJdKVlSTxT49qsQT6Gnwykhd3gIftdy3w6yVki5itBIqgkKXbzV3FOi5k7IGLWRlNwL0tInM0dNTZG70wJS76vlkTCrXiDTmPdAIupyee2A5jmhpN1Jyov0e5YVXfooveoY09hJnCU9PpNtWpt9pH/ufDzk96rQNZWxk7aTi+og5Wvaimgqi4CTPW2NOLHSlqrUsTAwjFTQajQCtNXp64jmZvKplqng+Ar4e0WK18HijdYr0upL48x4EXZbP3yvaCHbk6WFbBk+jIQDX3hRQb/jemrp6PMD0g8J67v0D8LECGEQhHPRwHXVBwdiV1/5qAGGCkfVIBJ2bQ7Mt6+poiaLWpyRuiISKPD2cNRISc4X40vgkN0WZ43RpIW+BhG6gZ2qyIFcRpkCVCLSPVE0JaUNrYh5Gtvpc8fMEd5lb41I6at6nsBsTbOHu7LTWbwlpCPy4pycqByo5lw+VomgojO7MiYm0srrKUs+XX3mVpem79uxJDz74ELPU52dnbETF2CCtrd5mz5C4jyyb1egEEOvGRjp3/nzat+8Qz+wnP3ueuULoswPlgOotCHIQ8dz0TDpz5kwCakYVE2ZXARhxcvqhQ+ndd99Nb775i7R3HxKbZ9LE9BTzftTn5+e/eINnf/pjD6XPf+5z7Kszto1+hBgmOs3p81aSW4gyevwyCGgYyAi+FhjcUwfeElzm/nWvALmlVSBmVYnJmWQHEB/yXwjKvTJR64lCAStX4rR4RomZ6sdMfmmG+4FdsO890FN4LXZ0js8rV3mtWHqgp1UE+ptdjDr9S/RapCH93gr9lvZ7ArL9rtG7zgG/G+jJYUjmgtlzm/xxy3dsjOGkA/swT05GS+3UglCE0IuewplZTJ/GgNOQWB3aWphidHlBYFTCrLyPN07E762nB4qSk7R9qKmUE6/hBuGoPRFIju9nhRuwQ9tNNsoR85YVOaZ9hNEWPT29c9Me8fn9GpShOJ2QSK3v/rKgZ2gfPccKa4sJ1vQsqynnCIPSjIRSBt3uqe7VAz/4lr6Lz0U9IT7D/QV6ovwRL7RyyHS0w+ImnSHyj3Nslsd5CK3GDoXrePw6P5o1FRx4la1nmjvo4Twv9r2BNrNRFVD0xUiM3mWj5ygHCt/Xz9EaOqNpF+GttTQ5Y+MxKI8DuMx7E8OCYT4aWYMe9ZhzKk+sgx33gtm1wE8CPWXflX9PXuIzAvSgd92494orwEnPwmd8+yd/NnjjjTfS3j2L6cjRQxwuKtAhl350qGtjxGD09Djoid/jYh30KPPcDsl6Y9A1B/f+VO1+y67T0D49HqYIjrOnHDm2xGyfL274CoiEWHsGU94KXJ+DB0PxSvYh2ERVkcWGe1aI1jQEeNzTs+UJjdEwj4nM+UCyFrG1b2Dw5sxMunX7NsvKr1y9nhb3H0z79u9nJRXAxRSaQ7Ft/yaBRK3YHTUH1zSaQWIo6djYFId/Hj52F70V8PQgadcGyprVsLZym/krly5dTB/72IN0IR45csgnoE8T9GD2FhtgDVKaX1hIq+vrtMhvLN1kzxvs41fQHXphVzp/7lx67uln2a35P/vKl9PCwpyF3nxgHMCwktNa4RH/bgWOTWASqClt982FqoS3qGzFYEYnolsMX6V3bdLAulW4YGhdYX+dv6qvOIRxYoLWGMAiq+voUt9OEyzDIKxS38BMP3RdY5gvB6vafCQJ1yJ8yqDeYQFUEnB7wsksvOFQVw/0oKQfntZIx8wN0+Q/ueP9RtmocWGqJo7tOlxcDS2PFWK00iTAimAW7+pMYu8tgZ6idMr4ChO8GhViQzrRxVmDa5W1aXtbcod4rQBy6UFmmFOJuz6sNsgaWdQKb6mHk17nM5hkH6U3KlnSGnU2gNGtcC99F81nEUGgaAn88sALmAn0qNlnVHq6jmQn7xNaYwj0iBbFd3EMgOQx5/4FoCL52L6mZ1ELiR7oaRVz+/dOnp4MFkfkEmXZwenmTeqGj5cB6Nnjnh4Du+bFzXrON74Fc1EWVfzTKZaJoCfmJdk1anpBOgMr8TZC2wasnflk1kWf2hS6hc0B68Tzoqdt4fFMCv/Wnrn4mVF6zp7RGxcjp4f9mopnPe/PCGBo97bUFttbGT5xUgL2XyDXvV8DzI+r85Y0RBfAz02jtLG+ZvPr3BEAvWgyuMiYsXef//rg2WefYxLsRx/4iJeI2YJA3ERyFNDWZj2CEh5WyOnRoSsWL9ATEaRADyqQOEF22hSMDkb3LEKnRuciYHgWGCP0Co8oOKLgjIRojCwrMWxCw7gAE4pXqvlSb3ZJlGhdwOMTZhXeUvMwPqvvW7wGn8FfwCpZ0ZMSS8tffOmVdOH9S+kj9380Pfjgg2mwuUErc2MDjdh4RfaVgfcH1Xf247HMcJbnz7+bjh47lm7cXE4//dnPOCUcF8BRzkyhu+x0OnHyeLp2+QqvD8CzuHdPOnHieHrnnfMMbyHf5+2336aCR8UDZnAdPHIsHTlyNH37299O125cT9evXyUw+9rXvpamp6YtuXp7kF5+8SWWtcNiv3Vrybw9DgrFMBLIcUhe3l9yWJxbZqFx+26pMClK0zpRGx2UCfZtTo+BGAMfyjEDY0KoIF8KNAVlos7kjLO7YMS9lFxLSxaNDDfWzBsVQE8reAh6INyCp7EV4BpUOqw9e8N0O7QdytgrZeSVlGWu3nCOUzQmWmEfAVot7MtKRxkJAD1WqebJxP78ki3K9eM9Op4e3S+WA5u8MMBLvkEXclRv4PfNWHlaK2pySfCW8DkHBkDpffKkSnkNsUbJQYAwyAmBHlm7LNrghfugR7Qc5WJ17gF0xeaEkpGibTsDdNtFia4PqPR8RHl6emcgRZ7BgOeDRE+PzlfyFfdmWwPPScMamLPZAT3RSI2gQKAH+6VzkqcngrquwvVkcp19VOQtaBQF6tnjfku/8HmcN7AugB7ItXxvjjHog57RQMfunEFMYFo+r7zKMZfHP6+CDH1FoGdtfTPrYTYhpDeugB6VbZsnzkBEBJ/t+dd6qrRxiPwd92ZY7hjosYHV0+QFtYMArWQv+I6gRyXqkuNKVcB6ChBTcjexSGhOqD0OnRbSGKbUJ/P0ghemxiGfwcNW3VZVsT31F/9igMqtJ554ghOMJ8YRqrJJ0pGYdNBievyt0khcEE2HCrr0hTcuNywWwk6eH4CLuRljAAnYzIiu9Ns16G9NhYiCuRB77baLjEIxFCz33qGqOyfWEhVv/GzLmJGYopXEeCK9VpEhSiw1CrKK8NRdF51ob95KZ86eS1evX2dp+oFFtOLftPEIjpzPvfte+unzL7Byav++xXTj6hVWeT328cfoWUFu0OVLlxhOAYO/9vM3GIqCVwsVWiDY/fsPpLnZubRrfo4dl+8+eTyt3FpitdWBg/vToUNoemj9ey5eupSuXL2W7rn3FOfp7PFS95dffjn91V/9VTp69HD6b/6r/zodOLA/bW6ss4we4x5uLS+zz481+Zuqpm0DFBbYV3Z7GCxsZUsgvgd+AX3GTscS2gP26jElCvBj8/UKoMbndG7RcmY5qHI8Q85apNkeDVnzPe9fEYbl6bzBB+hVBE+EhEz0XIpHqFxiroPqTDs31ViA7noaIcTPCGSH7usyWARAWp6O/NkCIfFZdSaNUuQzeo8Qu78xRlRGoAMCDn92gQl4Hfct7hmuxnFxA6CTgUTNrNbDhrK1rqi7k4AfCwOKdUndA3wE8IscuQgOBEqq3Jz2UDoJPxn4ePC2Va6inXgG9E1SpgPYWcgD8gs/8KjIWM2GqK8jXpsqJaQw4D3xg6pqdR58NjTNoxFs41pEt1V4LzxvkY3blAXwmqu1g7xjkc57NFbd371wopkuSNJz+hgK8XpWym4IQodBxsOAizmcO4GFnh7IcibICN3Lwnc+NNpBs4XE1/I4GzzfxIRVafEsvGQeZwl5i7NE6xKMwVHbEQAP/Dc1abk1YKUZD7Xq75I6UACcQG9s1yDaEh1EEBp/17NHOUHHSNVst9Z1urY5KUrPK+1xL2JjRozl/XFPmL5Qh56ND4sXy8r3rYXJ3Mwcv08wWCVHpzT2zDf/lwEUEJJiYdFCWJvb1JN3JbQCypdFgOZJ9rApbW74sMQ4jj5UgcUHZ1dmTnZfYffbCGy0qbx/YMRW4CBxNgu4jltToaRKQPjgs9qpV0hY1xOR4R2BnvZQPzjo8UaETQ+GaH1ob1q5uIEzHxtPV68vpfcvX2Fp+L333pMO7l9kA0KW5KFyaHklXb56I7346uvp0OHDaXZqkvk9UBJILMbZgoiAgkEYf/7nf04Ag0ojeGPwjBDg6+sb6eCBg2nXwkK6cf1auufuExxNgnAVxpPcdz9oZIrG99lz7zLf5777P8rvzczOpaUbN9Pzz/8szc/PpSc/9QS752KN71+8yGTrY0ePMv9oz57d1iofibyTwWPhVn08a+2NGFQMMkhFweV984Z5sbNzVp7eb0efLS7ekpgavRc4H+sCvZ3DfdGCbRV1PLts6XkJpzzdWakhR6EDeqLiFPDCdSPoQW7KqJ+dQE9UKkP61z26eF1riN7XyJNxPTqbCPjbz0Y+kbClwRRivRRqatxIS9ZHB8Dp4qAeHk2MTTl8+ECVx8d94qJQpr5RyYSc6M1rT+Z0xpZ3d1KaVt9VJIZFDC3xGTwDzypGtaABJj+pXkqcBN8/K3VZ7ilPvubhrXYv434PvZdzj2yOFNahrukCLvHsWtAj2Sf+UjJ0lLHydolP4FXAtZEArJAa7hEBu+jOzh59ZzAEc9yHBts8xwgwdgJ6Lb1JPwzRc5UbVHI/W30iA0nyT6BNHosI6nEPyYxI7/qM9iSCqvh9OGnQ4kNADf8a6NmiQcjmgKFMfpx5bWMEsHQOzM2R5sYnEU43T74qFAHkEfnAviq/EM/EJP6sd0rvIK1fXqEoX7RHeo4oJ+M+R1Acz7hHY1nmejjL8nmQkmEhaTXKtL2xGZMqXOGZMwe2zA8bphHlFBlugacYecn45jSv5wnSzo5j3/43/zNBDzwIaKg2cCCjhfaElg4uboiUiwiT33dwU1kRtJzN2gLomZ+dqwWV31jCoxW+QsLIah8NeobzeXQYXrXf8kn+G9cEkamsUgzcE/ZR8ERGqJgi5xANV3C1exuVIq4N0IPDv3ZzOa2srhMAATDMTk+yqR8IB+BmdQ3jIW6l969eYw7Q7eVlzrOSxYcRD1gTGAdA5Tvf+U760pe+ROGoQZ9gPuTzABghZLVrfj7NzU0zTwgNCqF0PvrAR9OBAwfTyu3b6cbSLVZg7Vncl8HpmTffYh4P1vjFL3yerQ6uXb+aXnz+eTLjE598PO3bt4/rwrmSKWNDqwB64t4UUFwqfba217n9lcLyQZSy3kSftEQYqio5WRLuOtcoeHFNvE9BTs+kWV+tkMXfUaFEGrEYc504HdeK/nPMaWP1llUjKqET19H9WkLdEfQoFjOCukcq98bTo/sP3TsAlbhfUSHE74w0DKp6ipKImxWvF3bpHHAv0CVAxiEHPXhPwBA5SdhvC/UqKTkAFVYJAfQUubAT0Kmf2/KydLbxe+AdKErwVfTusnIPeRb8UucwwhtR4Yie47BLvd+Tx9WVPTkWIF1jKAB62nNqjUBbYp3AHcGNPEXYa/EERfvEhOdLmVdItKt+bJFf7J4WLtxiV3QDPfgbn9O/rWHZI+MI3nXWcY+G5Ya1/ZB+ankY68aaoQOla9S5Pho5rXxvPWfiGXmuIj3IcMJ9mD/nsgQ0bd9TjmGZEzg+YQUpAj2QyQTV7tlQaw2sA3MYQYPSVbgumsh20wPygE/l0jR8Erzf7TNHGpT8jHKqgKk66TxeRyNw5JXReYoGiqwvpw92mfT8MfMqlT5IBnI2WQFu4T2T22qcOK1egQxTe+PDv/2zf84qd+RZsAQ09wNRsz2/OSxftMXGoDHYYryJKSFaQ8EFn4kx9A4QWGE7fO+YihyUhfmF4KIatowKYLJ1WCkvcijqUsCa2JukzGAts59QU+pbC2oQmrkT8TMqvNVjSLNm6nwTKlomtIZYZezjEKpFIlHheZBjsrq+kS5duZaWb62mqZnZdOTIYeZBgQgwbfatt36Rlpdvp43tQZpd2JVuLq8wtHXUuyJjj8Ew8PjAJf3666+R6dA1WQLt/LnzHKmwMG/NCG8u3Ux7d+9OJ08cT3t3L6SLFy+m69evpb2Li+nRxx5lmO2dd9+zGPj4OK3d5aWb6e0zZ9P7ly6mP/zDP0xTE+MEVZcvvZ+uXrmSThw/TsADqoJFLoE8cNBjdFQSi1vib2dDAfREYUeQTI8B5q8grmtjKsxtPOG9HEy4RMATrbFWsZigTGzE2H5OdBkZWorR6NSyhlqlpVpV9avg8FcP5SBUyfuEHKzI+uwYVClRg1b6YXO9HmEGcDhK2csQacNb8XKjFHBPkYrf89pitcsOoAefp+XnjRjz3niFzf4Di3lJ2Wp2n4o8PfkcBHLd02MN7oZ/Wg9e/QkDPUPnmBINhhb0mBJDnMnHdIw8kSaJVERTO5a6963llcxXux5yGCCjcY7W7bv8RAu5olt2po7VbcWrQXkfQLHOA3KR7RomJjmYGPKEMmsz5KCEfDLxHEAPjkHjQQR6Wv6KdC7LX20BPRuzJOorhKE9FFf4aBXxvM6m9WJAPkBW6X0BuB5oj0pawEY73PPOGoC0PQTYAyAWONHAYhh/8E5EuQTQg+8I9LBxIoVK6WUl+ba2avMG7fHtDDBrULPmIg8KgBoYrvMCRQMt2OvxTBveEs9FR0gEQZn21N0cXnTPE2PuFPPnwlDRzKsWvp0IDVvtPG2wKeQE9ndyyjr74/4qREJUYdzzoN05a1jj3/7L/2GAcuVTp+7LlmwP4cnqgkLB+/GA2cV201qfi0FIMA5udBi8hpes43d4epTJr8+0G9wyY0H3lg8QkXsh0p08PerS05V/mdDUWj53km6s3Pbb7Z5lITkC9IhIDLkO9+Iw5Tee3nnvPYaSttJ42rV7T7r7npP0oKytrKSbN66lm9evcxbXrdtrtGYnMa5ibZVJzejYjD3G9eVhgScGr2PfEcfG/WFB4zMoi19dW0+7FxZY+n57ZTnddQxdmBfTjevXWTL8kfvvTwu7dqWnnn6aTQjBbO+9+04abNn5o+T9k5/8JFUxroESQqtaQC7Adpqbx7TyjdwLqd5HDpDIACO6vlVxk5lrYPeL/3FmlobkOvNnWnXFGK1YE0Qm8FvwUkANYXL1vjw8o4CPPVOpxhBfmFQ1oMKW7Nvb2eLFGgh6LDFj2NMTyqnLntWgZ4fIV/5K5JeoyCVwojDrc0i4ewARrQIofFqDfZ1fPUCynLl4GO3qbZ9sL7Au0CtAj9YtWaNKSOUvZH5SXiKF6SSbfMYf3asF2PWHDIWMAj02Z242e3rwXdItQA89l6MruKqwWVzbDl/prcO0XQE92DPltUXFPVJGec+znpLXebV7bjxjVTzPPPNMeuihhyhjJM/i+cf7ou0F/o5eKJ1xey+dg+mN0S0W4jlGPSL6EOiJuoT8Fkrl5R1T4YpkwigeiABFn2m9s9KZChkb6Cn9dAromcy5PZIVCHVB5mFdUOIsrIESZ1GFhQQj6BGPiL+nZ+ApMj2tn6JnZJzXT9fq2lG6OMpQXD96u1ujPwIfVoROmGcvyhmdj8BWXAe/v7XN3By+72Ml7D5FLpdmvAZ6YIxQdzOX0/Bi/u/p//AvBiBWeAM2t2zydqsEIvGgcR3RvqMybjJi9GuGlMX0JP5m3o8EOx4c70MhqyNtZDj9LiJqmVGAoAeIbAU16InMZBGUEbF2BzYxvBU9PVpHFDytIGkPHXcCoUfhp+9HZdgTZiDun734cnrt9V+ku07ek+Z37067d+1KK8vL6f0L76bxcUxQRxLbhLWEH5tgojLWjDYEdIkOBhnc4G+8d/z4cVoQaEoJ8AOAx/DB0jLTxfbvN48MlMzkWOJsLyTIra0jBr2dTp8+nX784x/zuwyZvflG+tgD96Xjdx1Pe3bvJoNubtqIBj6jh/hIN2yEhjoGqxqri9hq0BOtQDvr4sHbdtCjs5XcBwPK2lReglXTaKwEGM5K2UHDrOyqQI80jvr31J2gJVQF+iXYWqVPV6sn1pFuVCHkCYoUWAObqwOvD8AeDAJ7ZquCKBaXu3AquhUNj87x6QnsUeFaM1BsurkssCwH/EIaMJqVkaSJV440ItTHg1iNq/JdogCOnzfeKiWpRitGH/gX+wXPisJbOgfShQ+djUIwusTYCmEcuWh90DNKsZV7xMKIvBnF0zM7693lzdJmKEjhrSFPT88XZ6+ZXKtDYjsBkbhuVbpYtYqBkTgbSbwY5VOWQ6E7eZT9WpOUkv4WbWpIJQwp9vEKZf0mSptnDYpa5fQCH728o/h8dwI9EfhUICgYldIX1oyodFnHtaHXlAsI40MVn/Q6tuXnueeMns8+wbMPeTnUkbGtio+CYVjfQ7YyoFQUlHXauOlhvK7pAMyFdRADGSb5hvAWfgCQwAzYSzQYli6u6CQY2K3OacFGjy+0t5bvaPdqz66nHykffaaWOqezq00+HzVmVATHWm6QXnEe2Ri2Qbsmb638Pc7WwnfW1lap57i2QIK29kEae+lv/48BXGemvIHE7MMRKAj04Eax+RdeZ08TKK8NB0PO9NwI72QqRsI1SVCTZl1D8cZeElGQ6cB0ENHS4PVCs7FMzPmUfjVPD3ON5ue5J/L0tATQAykSDhHUMGLOvg/98FZWICHMJSAFQf/TF15KL7z4Srr/wdMJPXYQvkE4aWF+Li3fuJ6Wl25QWczt2pUWdu2hAsWasa8XLlwgcIGHBucBzwyGfQKoQIEgJwe9RrB/HBI6NZVWbq2ljc01fg/njZwehLqwPISzLl++kh544AHmBqHrMvbp1N3H00dO3ZP27tnN+6yu3ibgAuJmyNRnYOGzK8u3nFHMDZuikOiEt7QX0dODPdvYNJAdlQIsAoW18K8ECYGr9zSJdB2/L7d9POfohWuVgQS/GD4KfF4XLIm5OL5GupppKBhvUWjAGzYzw4oGrcvWbwm5ZrVZeeow4O6Po+gJqshX0dOje1LcsON0Cf21XqyWTj/I360BoO9EQ6G+TumZlAU2CxasXUAEPTIYzOiy/ZanJ7vYg+cZ4YKY0xPPvsfLcV3FQq6TyhXeip4eyUSC6u5hlHyHItPsg5mWg6cn0neUo7WMIcTmNQB68DmVFIuGIy1HOcVni528fR26fgTz2nMpOlwT+gDyhC0fmKSMXENLKI17qOeQ0ayydXxGYfZWWcbtU15OPHfRb5T/UXHz+xMlhBN1ifZAhpXaUSjc3PJ1pAE9i2RGvJYZFebN4POoV1joDzTNliJW/ayeYEMRFPe+YW+wr6wsY58e43t5ik1w2P2gtza3rDszZG0xmmpC1JlGnRplBH6P/B/3Wb/Ly6T16/X2s7ZWz8GBxBvzhPYwTFh723p69F16esIjFC9bKbnXfuPZI+jx5hH+bc/p+Vf//L8ffPWrXyWjYB3y9Aj4RNSMxcWsfj2gdf0N5aIeH1anUyFCbrbHJBV3Vut2CXk9uL7TYx6uKbj74xptTfUhRwbu5T20BK3qLaxXoCcKn3jAFWN2+jowic1BT0+4RqHSPsfm+gZHefzFN/8yXblxKz30yKOsklq/vZIuvnch3YuREJtI3hxP127cTBOT02lhtwEPVFzhv0ceeYSgBwwhJoWwxj4DxCAMhhlbKFFHhdjho0fZBwheIFZYMfnQmA4g6eC+fbkhG2QAACAASURBVOnKlcu5yufzn/tsOn7sSBofII6MLqLbacrnvWAuzKgfKCoKspC1iZyeCG6ikG/7DERPj+5Bi2DcPD0CPVwPZi8hd6iZthuFcsu0EgK4JofEiG2iIvWcBQlOucupYPKzAbwY0InABeNAjLb61SsF9NQAXqAprke/t7lqURlEATfELz4OwGRA3a4i8kZ8hrh37fWysGqsypr+626sUVlZw7LgNXF3OKaaY8RJ/OE+ZX5vEselwPmvVW+1fDyKl/M93EvXo2Pkv8Vhybo2ZScEdcejXM5hVPZVZR9VdDeSmbhZdj0AZvywlNlnGlaGQZBROlu1E4rnqN8jPeC6UoajFKqeLyqwCNDQhRw8qR4vrXyPdN3K5fY5WnocAjzEA8NNPCMvYJ3SaerP1srpFoxpXaOAXe91BZmwRg0QhXFJr3ToCi8ZDZAO+YD3YYACxHBcE0feIGnfeobhejGEJXrWGnCNvB56RUyeUJfTuLId197p3HrnG58L77P6emEhh6Aj30f5UM5UleHy1Ng7EWBJH0ZZiftyEK+vu+x/kVV6Dc+DcUnqszdVDcV10PPv/vf/cYDp12qlPpasrM6SoOqeFrywEnX9Scz9tOW9aOoycoEefIYuX4YUzOKNoEebYvct3S2o9OxJs7DiZrBuv8Qqo3C3zRod3opjKFoG0wGoRBDP2wM9kYl7TForirpkXQen70UPQ2Rq/I6S7vGJ6fTiK6+li5evpYmZOfbJgWADyNxYvZ0O7ltMKyu30/zCLjYavL22zmTkN996i16dPbv3pKXlJU5PR3n6e++9Rw8bFAhye1ZX1+gKvYKJ62trDLncvHEz3X3PPfQUIZ8HVX1YDxjv/NmzDH/BMvnUp59M9997Kt28fiVhojjKBEGbk27VYC6M2+BD8roHegRk+4qpvgRAT9xL0gpKaJ22Iugh448APT2FUN2J/tNh61yMKquX4DBaL978T96aKKBBH+u0ipGsWNq4S2hEAVSvj1epNyJOfW52+U6gJ9Mu+Mm9u7KY9N34d3uIw3xXPhEVQ59fSuNMSd58PbWecYHIvd3eZkI8Gmu2PxYUJTVkmrAodnl1J9AzdMH4wg6gBwaDlQZbd/hKYVBQdyywvM7RoAfP0zOQdl6nxcUYnkR+noMehTNbxZ2tb4Z5ajAYwQ++Fw0zeTjlOYprimAi0ob4FCtUpAD9qaSQo+KN11NJdW4o67pBodJ4xtILvG+4CEBP++zxHngOeS0UeYjyeydZ3+OH3hmpqSPWhfvpTGAUUmZ4CFe5Y3yGcQyQnuL7bDo7PU3diJwevL+xYeARv48CKFh7fs95yvqUlfwvbZauE89+p+fD53qgp0e3ZQ8tD4dJyE0TxTgg2z4vcCaPWeAXb/qrsBZ9INnAGnBd0EUwNjuDfNLYX/7p/zQ4deqUVeIEN4iEequAWoLIbrywQ9rAFvTQEnZApZI1Q64lAToeYLuBkZEmEOVzbmkZTGAtC/WQBKeSdSrJgB71WdxfOT0Ca7r+qO9oT7QX9br7fXri2vR7C3owGRz9iF79+Vvp+z94Ki0ePJR279nDPji3by2l/Yt708RgkKampwxIbg3S8q3baWl5Oa1vbROwAABBuOB3CBxYDXAtIzQFUIRREmAoy63aZqdlzPXCs2Biugk85ESkdBOzhqZsLMeDD3407d2zJ33k1L1peek6OquwCSKd5QFdywsySmCjhXgWls2Z1sKqvkILeggHPEYMK0i5PVkZodHVDlV7PVqwO9ZWhhRA5A/lfQn0FDAxXI1A+mNPGfP0SHmQtpx5ZfnVdF1brFkwRFnQNLzr0S33qfFAINclgh7tGT4X+bv93ij+i4BHCi8rPp6BVzQqQdhDWLqeaEZhPSloeCyP3DUa9Ej48RlHgJ4az9w5H6ppmVMRIYSrEiaj8cIzhbeKX7bn7YKYpjMvLs6EzY7R1pMR1WI4mLT0WKuSORtZF8/H9rZcqXfGUeZLtregJz7fKMVJMAbvteeyCfREr1ALorJs9VEZkZ5EyzvR4Z30l8Lh2AfsmdItRtFwT27f6WzEhyroaD0b2bsRB1MnpI6UsnV6c7xPjxL8xacK68acx5be1Oqikqns91/kQSsv2nNs9RPAGHq9RXClXB+B45bv8dmenhRddT09AHc+cNr22mZ4xmexa9rzgC9xjgSYLh9tj9zT8/oP//UAHgAoxI21dZYgmmdF3p4iGJinIABBF3RJ8Wr1CQnZ+/RoU8zTY7kDCkEoMYsMXyVvDpeJxkMA6OkRvW3KsDDLzNOkpfWAVS+8pXvVirjncmvc9rmcvy7J6AmJViGNo5lXmkjXllbSD374dFrd3E579+1jJdWRgwfS/NxsGtvetG7H01NsXnjtxlK697770sZ2oqdG7dUhnBVDxr/I48J5vPnmmySQ++67L63eXklnz55Js3Pz9OpMTk2nq1ev0UN07erVtLy8lHbPz6W9u/ekPbt3MY8H7k3w48QYQI/lQbWKpSvw+SEGgey3pmS9FW4F+fueJ8uXqfZxB9AjT08rBKWQomCvrulllbpXZEpdS6AnWsS8hof58j3puTSwjUTEki/m1Ute3YjzLALI/Bja1lpoNbmiHR3eswLbPVBOD15vq7d6Z7eTMNTZR7A0vLeW51bazPvzer8YgR6FuXQtgZ6Wd7zRQdX1nPtXAZ+Jqo5qmA4qsi1/yNvcedsKMaxDbgQ9qNJh9VkIu/WbCXgyUtP8kGW24Wc0/4QPOehhdo/nd8CQ6eUkRoVuSsjyOdufqMy0hqzAvV+KvhPPeBQ4RmhF4S0NNSbfOwhvaVX35LU1FDaEOKKSbmVnlikhVzKuNb4vUA3vWAQ9Ub705H4r5+xvMeFwThO80AQ8vtk0dAII0EgJvA4DVkYRh3vCOQA6kRfdqz/NU1VyB4fkpAx7L+1sQc+deLk9m3i2EfQokqMmlVhXjJLYfY3OjJ9r0GJFDPLYWK2RkuFhQJQB06Y32FU/EK15jwzYGOixAp8JJqJL17jBdea5fzPI/Rw86cp6ZNTl4JFgIlIjodIirJP8IugRQZoisINWpnwLekTIIrjIbJGwJ9Bbwgls2LKopX9k8lHNCUWAuMcHAT0tE8R7FGawiiESedORuRUwLYpmbwJkp49Ppo3BRHrjrbfTS6+9nnbvxcyq5XTkwAGWrOMzaFCIIaRzc/Pp1dff4Hyua0vm4VGfBwhAABSAHyUOAqXjB4S6sDCffvLj59iJGQ0HQRMzs9YtG2Mj8HwIL1y7dCn95m/+Rrr7+F0saZ/jRPaxNDVtydOt4i/7OqyRHQIUzd1pTlj2uTnTZG786ic0J5QFZ4IboS90yFX5Yu3la5VAJcDDsM1WsOvMOIfLE/Yqweq5PLSKjXjpNcNP3QDNeEh7xQF64j9P7m4Fdivc7P1hwHknoUah64nMEfSID9s9buk0Xr9SUsG7OsTLVA0GeCtl6p4+XFOKyPbVDAmAnsPHjrasQ8+IAZzyFvdPe0pFOT4yp2fogvEFTybvfQZCXzk9PU9PTbF1Xlh1PR+uSBIBhYwoWY/0N7QeBz2qeFFIRPkj7TlWMtHvF89PZxa9MMNytg77DvGjL9K+Z/QNZY69Uk5P3Lco+1t6b0GP3o/f6dHi0HUqRVmaI2IdPdCjfYj/xr2PoI38S1orHr7caTyMWoI+ECAv52CVrfpBcQN6p2H/5bWjkve0k2hUQOGXZ+/lMGFRwyFTyJm4jyaiaqqNwLLVzQI9+J4MlbZ/j64X+bzn6dG9o/6IckN5e7ZfTS889t4zLyfuh3Uxpwf5TnjuXBJpQ47H4OlBuATPSrcqmiRxCKX1m0CogjfyA+FDcM6oD+RjzHuCpaXxwYhoPf5oisdjq+xHYh08GacMbcjbkFq7AXHTx8MMnb5gr/N6RFzK6YkM2h5MDG+NspRaZmgFfiGgEt4aJRQiseVnoRGI1Y6nsen59Oobb6WXXn2dDQpx6EjQuvT+hbRv7+50+dLFdPLEybSwsDudv/BempyeYbNCVFBhn6EsMHZCoTskMkPpIqSJzyCkhaaH586eSXv27ErHT5xMt1fX0u7de9L7ly6lXQu7SEwoTb29tJSeeOLx9IlHHrYz3UJceoO5WsoLM0FpvTVKyKEPerwWwWgnDJccFjIN047VFSL8PEu/LW9ArnNzAXOegZXO546mde+dTB+qusjeJx+y6H+LJqUMokUzxLDeRdSEoTeKcKCOcyFt+V7Fyd8Z9HjTuH6OWk8ND4Me0VYrzKIyMNBj7nMKJLbEtz5YkfdNKfs5Bm+UXtccKEqLTmlslg9I7rdasUroYvxEtS5abiXE9kuBnpggyYsC9HRosJNsXO3sDl2uBXqU06PvKbwVE5njDKQh2m5ADwT1Tkq2d/IwqsyYMW8dwtrgR82TGqVM7Jz6RkBUiD0vPBRIT+711ifZvbFp34mJzD1F215DQ2HbfWmVsui9rKt2uOXYhOswFD5AH2XQM2Ol3pHus9z2/Dm1bmh1CPmlULBRXcMn1HH+GXl87E9r7aFrogpX4yYAekhjkKfe7kXVW/b5JueV13MayiwWz9jup0nm2rN43q1x04YgcV/QGHQIfqKR2YLXzPfWha2bVmIrsqakcT34Lmm3yauMniLtge4jwI/rWCKz8ItPcXj3+T8byC3ERs6I8XpDH3Q0xCZjIWIadjn019Dhl4nNuLBATZiJNc4uid61Wf+im7K3LaeHybPrcUjGWJZAbfFpLFv1+2ouZAq1VGyUUIA2a+ecnuGeITokIVB5erCJSjprgVEk+HwwTbglExFjjSUUFhl62Hry54GSBpFPTqXt8an01tvvpudffDlhvhKbCg620/zCXFq6fi1NT06mA/sPcNo5zmJiZiadffs8461YP/ow4XeUp8Nrg+dD2AuhLbyHNRw9eiTt27c3nTnzVnr4odNpitVaVwh0lllmPs6w1v7FxfTwww+lfXv2pOmpibS5br0h8KNyVVYAenv5VkhVz878HxKd871ZhPqp9zh+0+giKk3ex+kWoEdzdHANni+mUTdtA3Te0fKQsub3IBe8l4/OWJ8VzWB/2/AWad77CmXh4f15tB8Z9LAEFd21Lf+Hz0wlCLBV8tb09EV5DVtu9GgFS7YVPu0Ochd5P3RvlcfWjBkJuWhR9pRTLyTRgvsWAOEs+J/376H8DfsVzwOvm9fHPD1Hjh61VvwePaI0yMClqBwmj3oowKCweXruxHv2vqxDAdXezlnuQOvpwbP2QE/hg+IdqRdjw3Cz8WlfsB5Hel7/t78aDIpG1SLCHdt5gKaBHngWcd8iS+1MnO1CbmOkf/2O/VXCvmjU+KoPejId+0KjjFvfMGNDoTftl/anlYfkOw97iJ5bGm+9UZHu4Vlq5UkBRCbflcisnJ6WXtvv9wyIUUYFZE58prI2GMNNCIygx+iDhc5eXAA6E+iB7p1k+wX0AdvyPMDiwSb1hmKeNpen4s0IthvwHx0Q7ZmIJwV68LeF2Uo1VUujvAYDHn1Ar3VJvkV9awBn2KtYzrHmbAF+rAFFNSUv08LJY5df/Q+DlZXlNOPlxnQRuSuSqMwSeby02FppMxkZs4NcMftyXOCWCq4i+NXG3yNzY7DGbRSBushq4+QlsIeUm3BoC4vnSIxlp12F5SJxE5y5fm2jItpgov31NeY1yVNQVRiMGBraCoqKOSEcvOGcEYU1gJybmcpuOPSugPKXxWjt3b01/ORUWt/cZkn6j556Nq0ha99nDR0/flc6f/5cmp6a5tiJi++/n5aWltNdd9+d5ucX0o2bN1m2DsaGp4ezsvbsYU+eb37zmxw9gnwd/Lz77jtpfQMNujbSI6cfJhgCMMJk9vXVtbS5vZkeOf1QuvvkSU5HB72gASG2BFVmICztVexxYR6MYTGts8keQCnAJrFOYY5WkRrjWRWAJQhGpjPGV/dXA66liVUUarS28jT0JsmuCfNiLRteHVN6lRiwtzCv9aEqgtyAhJofYhcEotH5WhUsRVB5Twu3DukpGMpJ6Gymb+8Q4HGe6AqgANA1/qMo5loZGg7ojc80A8WWSEHBj1b8wNeGE3nrhmJ+nWzlxWoM2xNoaNDyoYOHDQR4DkAGS80eKKGewhv8BzrVRnBf3eJu9teu6+FIK6sZ+bPqM+Ry5Wsg9J4SzOcTaF2vcSiiyztTDN43zaE9JCclolv20bqPSpk907a3OUoGgKyMorCmbsqTKN56NzxCqDFWTZm3wc6Pnn83biHLNOhVZx47gmelVe3fGAdTA5Rxarjmbk1N0tC28URg1PKlfJ0QiinHaJ+TvI3/6jMoBAHgtX2WB1L0pfCq9QxDeAuVrDYIs/BAT/ZEooggy1ZUezAjf8fPVteAoRFoUcof+4z0A9Aw5CvnukE/TE0l0B+M080Nbw3ifEF54+OWCrAt+6R+XGrAGPm+3cvWqLHzH2Mxi8AiUiNQmFHAkeRB8ZjRqGu8WVEO214YjcYfgl4fFM702CBLIuhRuBDyF3vH0JvnmFqIkU9pdzn74/93gJLkjfXVkmcTppZHAYYvyM3Zvm5M6wmpFITjbu3ihtawqQgTC0EY6CmEG12oZkmMljitNRGJP1t4nT4hrt+qja1AjyeNSYGr94yB59pqqEBVU9rZrs9i19aICwyGoaGaEYUOnRjToLli+H1rYHO3GNedmEoXL15Kzzz3XNq1azFNYd8GGPOAROOrPGTMC1tfB9POpbPotDy/wP47P/nJT9hBGfOzAHwAZvD6008/TdADVIzX4T1Crx789/AjD/EzN65dT1cuX6LCuXrlcnrgox9Njzxy2lzT8u5MTKZNduneyt6VDGScXlqh0TJZFsSNepFFURRDsRJiQhyrnVzYFwEzyM0BrY9FFHpFCdPb4O5TMhh+9xwS0aDoaRj0IOZu4JRAz89XfIIgTrRY8LpAz+3VdSok/R0Vl1z5rYC0fbgz6Il80+Ohdk0fBPT0eVGgR2saDXrimev3eK4EjjlE3oTHHEgC9Bw+dKSr6OL+6fcMRukBU0aXC9em1JdrQciceKjkRUiuNaTJPz806PGL9fgiyw1LDsl0G5+PXc1HkIF4hhPgPbwlcBGVjH4HTaNjvCpfevI+GijRA1jOy1YXR4vsBHpwz1kfNE0DARWhDM3ZPMdqyrwe1Ctz4jkUJVu3Som0uj0ojXYj3cXnxDMBWCinx/jelGSU8ZGuRq1DYaoih/rVUfH7RnuWBqHzF+8L9GDP1GFbdC2PNlqNRP2H3zVjUiMrIq8ZaZW8oiF54LwRvT2RBshLPisM+4YognqUxeeO9GZhPTMwW72ZdT3bjtReK4EeOFja8ys8YdfEc8jbBNCDYhx40zKQc0/a2Psv/8WAg/rgtQnzSNpDaQk/PpB9NiI0F/buXjbQ44jbkXkEPVG5iKk+COhpBakeLqLTlmh7oEfPCsJSPoi8FaNAT7x3FCDtuuNEWAEpEAo8PbnE2QUcXdsoU/eeL8jfWd/YTFPTMwQ9mHe1uraZlpZX2OflxImTBDpYI/rvqBnZOxfeS48+9hhBJe4JD496KoBAEeICGDp58iQ9PXjtRz/6EasATp48ke46diy98867bHx45fIVWheLi3vTw6cfSh/5yClLwnN6wZ5DWAB0xEaTNZMUANueh5i8VQA9RoyCX8RNMKNQVGNpb/s8sOjpiYzD79H752HaEaBHdMVzcaYFjcEKhlDJYH3cmA4/VDSetByfTbS5tm4NH7uNxbxS5ZcFPZFn2997QCgLwpAsHdcaf++DJzNkys+wQIOhEF3TQ8I+WuoONmWR0VAIniOEZw8eOFQJ+P4e2V0ktM3yHQY98bumeP7jgp4oQ+L+2lrc7+OltpWSdYt51Hlj3wB6QF8q3RVdxjOVF9VwRT98ENcVjVKGQEMKGZWTA7EoA+uSf/P0wJPSenroOfL8NoEeyga/JvMbm9BtVLBZsQUjmk81AvS0ey9Pj2aCGeCpQ5F6rr4BoApE/FuHrXROmR6DNzs/E57NZ4G1Z6Ru18yB9eaGkn/4rAYVaw/4mgO2FvTQIPUFAWBEB4HWGfVo+6z8G6DHeRX6EvqjhN3rZOgsY+hdNTrrgZ4o2+O5SrdGvNFij6hjtQ4Y8yjciaDH0igGaeydn/056WpzY23I6uwtpN0kIwQLHYiQslcnx+nVabckM38QT88HFeLxsCTs2rXnjTZPefcHn5H3RcpIIafW09MKbzJ9SIKt729JhkLo+CxmWqGfDlyDVolow+hUcgqiQtdezh4an0iXLl1Jzzz343Tt2k2OnEBnZvTeOXfuHL03yi8AoEIYGwAI3howDLxBIAAkMM+glG9sPF28+B7Bz+LiPlZ4ARjh3njtrqNH0yuvvMJ23rPT0+mu43elU/fey9dnZ6cZ6px04YIkwDVPtFMeTbRWotenPZNRZ7STUNEeS4iTl2hAlDwUYxobA0FLluGtYavNPDx39vREACaLwxSADf+LoEfro7BREUAgOO3HxqZ1ihadxXuoUiUKySIoRnNFu2+jQMsQoPwlQY++b4Anuhx2Bj1R0bRKh4LWw1uVLAlhOHh6Duw/yA2ISm4IMIT3/cMMZ1HkuUWIs/lPCXrEI+1p4nUL52ln29JeyziKKbPtNcDz4HUoSY0jiHlSke8IXoIy2kkhKbylsxvl6dkJ9Gxt2uw7gR6eJaeMKzzCMdL5kSLo6e1VVJAtAKaKddAzivawVnl6pJNsD+pCh3jvIbrxN+11P58GfGmdbbioPKgXvISxDXhPnh7IdVWJAsxyzpa/j1BXG4FpPT3SPeQV5Q4GuaRzj9dpn1PXgHEgfYd1qFdPpmkPhUdwYrKsREsimNHZ6JrxTPW5MhG+530z/Rq/vyPoOfeP/5bhrcG2lQBHxBYZIB7aMMMWVGyHaP0ILKdH4S3z9EgIfRDQE4X2KIJviZF3z8nRdR8X20Af6tckHeterafnTqAn7lELegrKtXXImsGerK3cTmfPnk2zc9NsrQ/hpIaN7Cq8sUkrB0nfiku/9sYb6cUXXuHg0YvvX2JHZVwTTAArGD8AQABDr776KsdJIDnvnXfe4bXRmweCEMpDFWq4LwARwl84ITDWJx//RJqaRN+flbRvcW86dPBAmkPfHp8Lhf3FRHN4hqD3GHP2OWxZqYSGk71zLHvTz+aPVkv8vvbYwoUuZLKnrCTNEzwG0KPwVmQwrpWgxxoXZvpvwluid9KP63hjYgM+eJ/gxb10okHWKIUQa3kmnKuBnkirma+8v1UrxO1aLSeUv0eBxaiEWoHCv38J0FMADyVYF/TE87Jk834Sf6QBgR57xqJwcAedNej2Tp6enjywM4uJzHSpVgmmXMt/Ak/PyNN0b09vSnubG6FraD8hEwR6BC6ikomg13I48dO3wAuf1S1McD00Dcnyz0Mq4q98jyoMN+zp4cl4eMtoMegJUI74LRgtkYZremxKrpnHVVcExv0uCrXk9JTp73ySin/13VEgm8+Sp3mXB49rjN+t9CjAlzN39OIwpO6hN1USC/RofAa69MtAykahV3Sp15V5ps1Aa0GP5J7kmKIc2medse7BUTjebwd6RBVcGbC70TEs+/qgJ+rQ+B3RktEF2t+W/MAoY3Bfa4pYKsoBekD7oNFML54QPfbu8//fgFUf3uBIQnjkzUM/kZoIYnjLR1g4+Ghzeqj0mTQ2l9PThCJH3b8VDvFzcR2jBH8WDFzmsKLVJqqbrw5e/+6U06Nrt9ZUYSr7BAWFJyiv3l5Nb775i3T58qV0+qHT6dChg7lqTpYHAcXmJroIpImJqXT+3QvpRz96No1NTKbllRUSmwhO5bNgWnRK/rsf/F36/Oc/z1wdCEAwDEDMsaNH040bN7mePXv38F8MIl26ucSEuL179qYTdx0jc6Dh4dyslchbw0pTQGjIhkophEXxPJsEPyYUaTmGnIiuUm8AZyTu9ixHWaiFHjw2HSpRjAYGaWvTur/GnJ6oIIqnZzToaRkfQljPJI+mAB/4Sw2zLHnWS77dmoxADlUlAj1R+XMvdghv7QR6BEKyuFVio4lvYY+hPCPbL/tWBVhGhBOKEC+eHvtebR3rHEoTwhqxRWFKheETk6PQ55rcgwpgf6ecnlZOmMTDf7E5oVXXlXN0edAFPd0r8kXL6ZnwVg2bpZwft3Ovbfx23NtRNJ8/PyK8RRry3Ij2GgIo+DeCngjaI3+ZslOn8uEWDvisrhm9jlmWNTTzy+T0oKeY9l+gJ9NhjIl5To+l2AT6CUm7fC/QeuHxmGEzfI4t6Imenp0q03oUIZ5oQU9PH7Wv0Sgh/dvzSeYJRCj0RmNzcpL0htcAOExOY+SCBpH6cE+XxxhXIRkmL45y1qwApf7RZ4Z4IzYP9tYiWCd0Cjw98f4jQaHFqrMsykDcZVMsWRffonLcjLY6GZ3kEFJqapkxoN6D7kKBSwbgoHWAwYsv/XuWrE8SAJaeGDsJvwqhZlQXN7CAHhP0lqCmRGa8NsrT09uwnYisVRh3BD2NpyeiTK1LZcgKjdim1yhVjN/ukzxl0bJqS4kp4McRYrqYnnrqqXTi+PF06p57GVrSGVBRj22nldu309g4Jt9PpavXbxD0vH/lCrslI24P4AiPD0APvDzw3EDZs6zdQQg8Scz8n5hgyEtMgHvBasA1WEE2GOMoCRE+Zmfx2VlS7CEjhYsUJkBIcGM9TU7blBMrxUazvjqk1zvXuPetABdAUN5BXHMRau5hBKjoKG3k9JTwVt28jueTm3FaHwhZPDGRuVVaaOGgtQlkyIqqPT1Qsh6qcB5RKAuiDc3HBHqiNc11fVjQE3pXab/0by/m3vJOewatNVXAjneQDp6ekaBnRE5PlCHaT4S3pIh1FvL04G94eo4ctuaE+Tuh6CKeVbw+q70+NOipXBWVKCLoGRsvcwurnLK68GGnvTX50ngGfknQI3lDD/vAhD7oS9PM9aWuFQAAIABJREFUWy+09sdCaaWFf5RbWnPc6/gclacn5PRE2mtzejbWEXIe5LAbjZJpy29sQQ/XKE8PE5zLBIBIizqUnowZNes+Pge+B2O3Bj11ykarg3p6x/bJvD1xD6r9cGCTFXEMfbv3Wgpc8lsAR/JaYS4BW4AenacqqjANwQx2A1FKB2CXZze8KfPVJbopGmpDmdJZpC9PERHo4Qgr58No9EYdGY3fKPdbeotyqv1++73YZyjmeOJzTOWYmcnDr3kt5G4iF/X8T/9sgHDK5IS56GNsTAvSoRX3VrFgiwIyorXDNMXgedi5cktoTWW9zAHJ3qDhDtAfBABF4iv3b9ycAT2j90m0attNj56eCHpoSYQKNR1OJN7eYRqx1Fa0hByYDCEu5OXgE5/61KdZUg4Ez6S1tMVhorPzCwzLrW1spB//+Gfpp88/n0595H4CGczOQvUVCO/ee+8l854981aaGEvpwrvvppMn706PP/44LU98HgBH5b5gCBKxtc7jjyUn4iwKAGYXy8D1ZEZPPGQ1GvqDTJYqiVaAx3NpQYT2IirYlvB73zEmUuMqH+5YSaa6eitabvhYVgIS+u5NIADxKqLemgR6ynsmXNirJ/TJobAJrtVWSMPTU8qJi8HB8/DrRGVTeHFYCetz6skR97/wp5drBuHWgpoMNDre3D7QaMdj1CESk/ylaq5VHK3ikRJVW/3s5QvVW8eOGmiP62mvIwGtzyG/YRToqWgTuQpG/kM/vT0V6ME5tonC6mkY93jU7719Mc+G/ld7yKKnp+UN7YsmwGNtOlfRUHwWKiniCTNae55VKTIBquz98f5K2v/YfkTrMMAp+ZcSQA94Q2AM14SHSNdmnpj3euN1vUcPLPb2507Ah59Hbl3THTzyBK6htAJVb9nzhXB3kyPWXi/yKfIy26LjuM6ROs0TmeMzCsgoRwsyhorcu+ojdYGdhz1shXVDp1CmemsZeCIj6CHIcdCz5VPaW70Z9Xwry032lypS6Cp4eiLo0dnLYMV7lNfBE57PQKkEHgLn3tNTahiCeMSbzkY8Yt93z9jAKqLxvugIoGfXroW0tb5RZhyyxclWGjvz3P8zIKpLlmOgjW4tAy1SyFB/l88XN1pMZLbP+cyRMXS/NNSJ7wn0RKKJmyxibIkdD6f4phi6Kzg6pffMKwrdo1vBr4QxAUCFt8aBIjoxXny/oEw/iqEYRD8RA88KIn3mmWeITJ944gkSEJ4NHpuNtdv09Mwv7CYsuXV7NX3/e3+XXnj55fTbX/gile3rr7+ec3XuvvvuNDU5keZmpjkZHUSNAaWLe/eSiJR7wzPkJN/QshwWV3AFlv00pSX3ss5K+UmMK6P30JQJl5ZpxQCjFLFAjwRn798WWIq4c0mpugiHwYp8j8jeaEXVGKJXCXh0AWNez8Dokuu5A+gpQhMC3UAPw5bsM1J6zKh6qxUqDARtW8uB9vlxHTVjI+eowV7ODao1crz2nUBPewZRCUa+1331LK1yKX9beKuA/bpLNl8PQzVb+ohnjWt2QU8oDkBC/l3Hjmclpr2Je96TJTuBHtGnHZw3iPyQoCfSljzDHxb0xETmVraNAj24vwBJC3p6it9eU4WcgZ74OdGmrilZKKNkMgARyuHGw8H9CKAHz7SxYTQyMzObc+E2tq1c3e73q4Ge6jxJyKNL1vVZycUIehSqjV7Ywvd1jppoznRj3Zc5rifyaqR933iWrEd5oM9ALsGTn+WMAzWsDfmYSIHQ/uFZ+NiYhqDO+N67JssTAYrNzSxfIo/H0FYLekhjAfQovBWfU9+PupnrY2L5cEWcaA7PKeNBzyr+gW7S5yI2MRmDVIth0AMdGivi1tdWWZxDTw/c/KjeEtNqsUWY1VPQo6tKB4n25/qx5E7r0mxoTY2tPATiIRII/VVPgo0CrFynRvdRgGhztNkRnYop42tZgDO5tGZuXQPX1HA3uRZjc0LEENtQxChwmInF/IuWPNYIBbwFtH7u/HnGRtE3B8nG+Ln0/sW0MDdDT8/07FyanplNKHP+1re+m67fXEoHDh3iWlB2jgPHKAkQPAaBPvmJj6ejRw8TIQNUIfcGyoleGc/DmZ2ZTdOzM2l6copNwXqt51phK4Yknbinx0CPzYnp/bQKM35GRNwqP31mlDeNoAe5dARZtr9qX15opHh6WtATr6/mhOCBDwJ6bPZNDEVYIjPoZXJqMicJokKFncobK5F714AefUYATeWmWUg5mJNSiHwQ9/fXAXra9ddn7GHsrCyL4swKIiQy984+CnklHTLPxEOlfFYH0wA9R4/YlHV9LwrYSJ9RwUTQk/cwF1mE8/TwYK8JTg+0R09PS6sq1f91gZ44skD7GkEPlKQ8A9qvFviYnK8TmdvPxGvGvcY1dV66fgt6uC7l5DjPbG5Y9RY9FJ5cK9Bjz9Gv3oqT5+PzRprqnZFAT6bHOOAzDPzE+5D9Ch1pKnekqSindK4RZMuYbJPPI4/q90gXTtDM6Yl0JD0MuQT9oHxQfB5yF6+zOs+NLnxXyc3y9KCtRjTKs06Eh81BT9S9Wl9Pd2ZZwEiOgRC1QokyLNKb9COvp4SncGiiNzlTtH5dj9eCN4ghNZuvFWkU10eaB6qI6Vt37xBAP0N53v3bOoBPpEnouiuvfZOgB9Vb0VKJbs4IfkT48X38vrGxli0+lfIC9OCgpqZmck4PFCQeDNehZwnzh5qkwlqwlr8ioaj1f9yAlpDagzPiMpe8XG9R6GIdavgk0JMz2cdcQIS1CgDhGvJK9RiPCF56svJ92tThN954gyXjSCg+ePCgdd+cmODU89Xbt9LE5DR79azcXk1/+ZffTuOTk+nY8RMEOsePH+e9MS4C312Yn0+nH7g/nTx+F68JgmfzqE30+5k2awHn4t09lckPGpBLcaf9F5MD9ODzuO6vAnpwLzF6ZiqVw3uiXRQUOu8xxuG8fLHn/qQHzqweo5ViRUU6B+hBqA5eoQxgc+m0kuiCN6MCrkXpE/RMWzWWuZM/GOiJAF1r3QwNvFpPj/ri9IAPq48cZI06w/b1KLwlZKmrQgVka6FWQKtqK1+XV/OsPgDo0Zo5Qjg0eMzC2nNeOIbi8NEsZ6LcyHQRSoUzL1LxlpJ1S1DrAFKv9Km8E75hPb6+fWuF+wQFPuQR8FymDwt67hTeUsl6Swf6W6Cn9J0xoCh6E63j31El61HJt7xJGun06WnlabuXW5vmGUc3coEe0Lvy3X4V0GNHVYeX4Mdq6TeGXbQfWLfalZh8KFWHWeZ1GtCKV/QZ66pcdxXeyfATP1L+dlqeaK0II0GO6T/IfBjMuLYSmfEMOacHicze7DEa5hng0GNjvZEimNJ69FoL0vg3w4990KPra90RJ+TE0Ab0mA6AQW7hJ+NlUl/+vXQpH95b478tS2b3Tv3YG+zRPMewmNDmtQHykcjMHic+I6QFO1GYCGgITemzJnzKk6iUFy9iE2ygnRlsUPJywQH0bGo2UtMhFVcDOos/rQCR0Iv/xs/3iM2nz2e0GJUEnkeeHoYZ3COF+zIZ2Ym5KDYjGvwXPU+ZkNX1MvZDyHFNP4jBgK7L5557Lq2tb6THPv5xS2gebHOK+dbGBgeIAvQs37qdvvvdv0nrW1vp8JGjvC/2CFUtKEtHwvLhQwfTA6dOpf17d+dp8XTzeTl66yGLa20GelsJb0OgYu4Y3sL+yCM2av97SkO0FYVrT8CMAj0qbWaideOaV8k6rh2rt6p1OFEa6DfXKoV2E94yIehMGECPXcv2KIIeEz7bI3N6lMis8Ja+j3+xjx8E9MQ9yzTM8yrVCtXhhT8i6DOeKoNhWxAmJaZzqXlq55weXjuEt+KaoyGl9ctzoHPNAtxj9Rw4euhIMK6M93TdqHB1Ta63BT0cr1M8PFkphvBWoRM78B79rgD0eDEAwUMFFA3wjQI9o84mvx769Ax9lnJluF2/zhX/tuEtvdcaqwpvxeaE8ZwE5uIa9Jxx8jXel4ey2itrXJP3EKAHygigRyEM0Hs2UL1kPfO8j7oeD6XnWkvvTNrXbPhQAfHRSOaavRM0/pVekrzg3gSPoEBjC+yi/nGpXh1ZTw/pA5k+vCNzpBd8xgwoGyAL2aDRIvgcvCwEkO41M4VfqrdMX5vBpnPk2cmoDJ6eSLtxf6PsFR8gvCWVpknr2gP2iUOblQbAmSywfKLIT3reCL6kUzMdkt5LHnHsHo7PKLTF6yI66qkK7NUza2FUPoeaE1544d+xlnWy6Wsu4qiQWnDVR+KxBy6ErZwehbeseoukl3N6pLA3PGM9EqY2Hch7iDj8hUhILaH3mKFciGlSQ+hfhKycntbTg5ljEGJS9mIYHXYP9PAQmMupOKYn5nn1JQ+DgGk7vfDCC+nM2bNp7+IiPT6HDuynrF5duZU2t1HpM5PWN7fS88+/lM5fuMAxE5qPBeIHsn3sscdY+j6xtZl2z8+y8SCrubas+2+09FrBkZVDzGco7imb5aJZVHAhAjFz3tUm3Y/R8xaJ+k4M3zJ5PG+9FxkvA6UxKRSvLhsBevB5s1qKWRqvpzEUo0CPAd4C/tSc0M7dqiPwO/PiJr0PBoXVgE0itRdxH/Ad9OnRmYiGBB53Aj3qsJoFQhCvYwlVc30F3Xu9gM6dQU98hqgETKDaAuxaIbyVK22gdvql6u3ZlxwRs/DAiwRhbhjFMRSSF1pPD0RlYTcC9AydjRRrFcLcGfTAaypPT9ljSwcw0FPAyShaD0dYft0B9Izq0yOlh39jeEuyrWfQ9vr0RNqKoEfXkVemNJO0841hWe1F9PRAcSHVAWXUmrIukF8U3XB4izx4B9AzSuYL9LTKO8p7nB9oTfRm+aL1vDiepxN7D/RkvvBxN/FMR8nASA80n0KvsKh/oVvg6VFFlcZRSD+iOaF+LIVhk2Mo4M2P09gzPzSgR/In6gS9VslKFTh49RbW2IKe7EkKelp0KQ9r76z0vHEtWT7ROA25ktkbNNxFHOeGvCGsA0YSBmOX6xg/jgH0EGUxfFMzaAt8opAoAtOErAHI0ozQpS9JYHxc+R7u+ncPSuvp6RFHIYyijTPxIesfOToULu6+de8KByT6gDJXPQZwvRdHrOCCm08CAeXXaMyHxGUQTE5kHh9L6xtr5gmamKgqb8SwWr/Fn723AMGCDXG1dviqDrEmiQgNIbn72tVr6fkXX+Dkc4CXRx8+Te/DraWbVJCzcwtpYmomvX3+3fT0s8/yeeHhYavtsbF0+vRDHCmxurKS9u9eSPecPE7Ao3OS56olygwy1FukLT1gqWgZYKczjp4eLAZ7ttPPnQg9r6NxIUdlHYE2kteyp8f8G7xEcVdvDw0ctTNRJYkr4lC91fP07AR6FGpSV2ZVdtG7CQvEUU8WNrm9wyChIzNCD3q+CLJ3yunBvQrIiGACFKbWEJ1M3A4YKkLc5sLh71GenngO5SzNgChnVxKZ81mNCG/FZ9D1LLxlvJNBT5jcrJJ1KZ0omFvQg+tnWqeX1s7EPmeenlbIK5G5zkMZDXpuI89i3GQBaCfSOPfz1wZ6rOuvPYsqaUzeUNaMjadbt8wzECsEWwPWzlsjWIZ7tugMBfoFgAR6YkdmfLYFPdzfYEyjvB/sBmUtT88HAT2kvcbr3KfHYcAvI0X0Vp9RaZ1iuY+b7oVChMGSvMUPkYfbe7fn3nbL3lmvSTvZMFl4neWtUWIv1oUWBBopEhPKGWVwva1zAngDfaPPGnJ6IqDgWoIMtGGchcbFUypqkryR2lJytJoTwpuC9AnxW8uHAoukPV6kH4KP+9zqEXp5/BkrHRBGp2QP1wDNfK0oCykfBxYXw/P7yCKEt2wGkVvOUSmEpC89DKelWsuEyorRlGB7H0nMPjiOCbywhCfTxYvvpxdefJFTvu+77yMcbnnXyRNEsbgoFOeCl79hh+BNwEFjoBpDZkxS2k6TU8hiRT7MepqenEnbA4SZbKikNUJMaR1tuycmORV7Zmo6bTpzY++mpqa5iZyjtIWkWOvTYES2mWamZ3ltU2aayDxIt1aW08svv5QOHzqUjt91nNYKcplIbN7zhe475omgH4U1mtt0y54gb2OToAngCULxjTfeSvecuiddv3otXb9xPT3//M/So48+mh7/+GNpsLmZVlaW09LSrTQ9O5/2LB5g4vfP3zyT/v7v/z7duHE97d29Ox07djR99ctfTshOv3TxvfSR++5lJ2UjOCuZF2H3mVhEX1yfwwDGgI+FK0t3aZZIbg+YaM2rmM7KiaZiMqkYWf1KnFbSqqbnks48pps9LLqmBD25RwrWhL7CW7geAJC5hTeplGxhStgsT0blqbjrqD49lBFWHk+GK40YPEQ9kUtAMS6EQgHC3ZVr3McoHNc3rJN2FKC4PgVaVhQxadpcyrwGwbwzod/AhLI8UmG3PSwHwyPePxotEBItfeSwUWhqaK0NahCQR0ZQq7hg83u6lVGIIoMO+6wUkfYInh4Df3a2EvrKPUDC4iEOHLUzN7oOZ6P72q7yffLwxHja8kaRpP+Q01MpMKTmejgsAqueZxjfg5ULeYfRLuABkxUmoBXmEL23yqAYcx1OkxISMxn12QexfEMB4YugBexZMbYK6EGFoD2y8VZpQihZYPsdrGbmtCmE4aGnUPFqRh6e09ZQAK5olAi7/OcLwF5h9eteRgwPBY2xnOJg5waAmn+clAcMPdr7+ld4264rXV4DfhpGw1uc1w1AoRJw6AD8LQ+snosVR+49KLlHpe9XtBNdEmUDQqGeGO7peTNIM7F7u9bsIau11ZU0Pw8Dt4Tq4DEDaNzycxAtc90+OBd6t1zK5In2Aw4DOgf0n+9tzu1kZNL6xWWz0uWP8mduLd/Ko40oH7J8Ks1QTbaLbjvOi/DcWqvkj0CTNSg1PhDgN6NXxhogdyk0wnWuX7vGyuWcW2PxisSBoxShThzaECmE1iUKd26Mr2mjBXokIIwKvbJlapLhlzfeeDO9+tprrFI6d+58On/+fPqjP/7v0g9/+MOEVtoHDx5Kp08/zM8qkQol2TOz87QOIGSAeB999BGWPKIzMCwGc7Ghl41tLprjAUhhki9eW19fswm1AGTjsIJWSNgCbzgGhK/WPJyme296AhAYAa7CW7eW0t//4AdpemoyPfHJJ9Pexd1AZtaNGO5EXBtEMGO5SOtra+yxs7Y9lrYJAjHjbDNduXI5Pf+zn+ZBoQB6SzdvptnZmXTxvQvpgQceSE88/ok0zTLz9XT9+lK6vb6R9h08nBb2LKZ3LlxI3//+36YzZ95M+xf3po89+ED6wuc+l65fvZLm52bTgYP7+TyZmAOSjwlqw96X0aBHdBBbBeBa5hYG8xVPjwR6a0G0sscsTWt1EJVwS/j6u1IcFPK1OJOXABYo1otzs/VaElubB2Fg3xVwdC37BGFe33MSsrUUcilwP4CqcQgWSiMrXR+gEV7wmkaho99RiSdPjxQs/qUQyx6pVoCHUJvPv2mBTDzzaJ2aQow9U0qLfQo5B1o9T4/WHEMd2us2fBPPZPTvpkSyQHOlN+UjPWL1FoGP5x6A9w8cHB44qrPp5SXkZx43izeCHt0/06mDnrahXtzHuN8IK+OeShaWBU5h7Hlihk3rUEnkg3jtls51r0j3sYqpGJ8OPoyTKOcAeqamrHuvnttovcwoyjSdgUWOVQae9JmBAfSQ7r3EPD6b7sM9dppq6ZH9xtbWyTdTM6WTsIAAObLXk6dR3pIZkaaH5VldJNHKH/ytohqsGXrHvFDT2ZDB6wRDG2sl5y97RzznJ1wY+yIZqQhA9K7jevHvTJNsGTLc/85oFPmdNjUcP/o+1mWgpyxAtKJKOnlioyyWp0chw57MgAEXGw715AzWoTBqqXIefobevsfza/kjgsKoG4o8KY1kMzClvK2nrUNe7N2zm3qXgNK9zmOXXvnGAF9EbQMQN1G33akg+MC0BA5BSdmGmTehMKdzEXJ53HLCAV29ep19Z+Dp+eu//hYJ7qv/9J+k73//++nAwYMEPR/72EMM2wCUoNMwPBrIlaBSHVjZNTwh//r//Ffpa1/7nbRn997005/+lM35UMmE/yS4p6dn2fhP+SZwxe3evYeJwnLLac0ARpngJ81lDW8RGIE9c5Atv7aaXnvttfTs00+nP/iD/yKdPHk8rS6jusrQNDwtU1NG9Mx/wWsbmxwbAXsD119evpW+9a2/TjOcbXUrHT5yiGXqeK6L772XlpeW08OPnE6PPfJIGmP10iAt31pN1+HtmZtP03ML6dr1G+nV119LP/zhP6SHHnwg7du7N33qk5/k5HYgW3RSbhWtnlNJX31hO3qMoYZjRmEHosczwdpGW3ldswjTurw7MqyseOWBSHhFQd8Chxb0RIbA7/IQQHniOSUU4MmzkROlIsOlegV6sjW2XYbHRkBAcNIkkFoCHkAPgMMEaQGgp8fIUUCvrm1k0KPXBXpK6W9xBevZpajbJHO8HkMsrQIwT2gf+MDjqevqGi2A6Cluw9LF2o+CLD7TkNBr83+UCO59oqzFgiWZwsujNUGIHTpsicwSjBE4jVozPj8B764Ud+PpyefS6dNj+1iHAPQ8EPj4EeiRMrLkYO/XEhqa6ntxL3uKWs/X7htfbxoCVsrDARYkNGQLSnTltbC9MeO2NWS131mphNwVS+YtlVrUFSpQ8ZBFBLd5LxlSrAEfvjc5OZ3WVuEdL6BH3mMDpOYpjXtFWgjPHfcF91YVU+SvyC9D9OcvYO8hJ/QvDGWVrSNkhHUBAEH2TU+ZQaO8GruE5cJZxZa/0hhiFWDtVEpFWmCsohNdwb6s3FqyxrJe8KM10zNao3S7Rl5SzfOkN18vQE8EQxFs7AR64n5i73G/GEaN9NDSRu+MInCRDmmBIb5X9EHtrdSejQI95GCPTNHTMwR6ZKE2XSxN4Jurfxj0QCjE4WwaOeF9epAoPTnFsBJjb/S+GErFhF2ViWOj4bmBssJDY0PRsfjnv3gjfeYzv5GuXr1GGQuQ8Hc/+BsS7O/+5/8sfeMb32An489+9rMctgnChCDCZPLnnns23X33PayO+sUvfpH+6I/+2/STn/yEnYyffPJJVjxdu3aV94Plhu7F3/rOd9LhI4f5HnJmfvKP/5g++eSTad/+/emtt95KX//619O9J+9O93/0I+nuu+/llHE8157du7ObmFUBaFE/NZXWNi0XCDHGb37zm7zm4QMH06c/8yQZCkAF71949wLXcfDg/rS8tJQWd++2zPTxiXT5yrU0Pjmd9uxdTO+9fzm99Oor6ezZt9LCzGy679Q96eGPfSztX1xM8/Nz7o6s49sirJ08PX7CXRmhmCmIUl4UfBBnh2eFMJPwigInh0lcUen+ShoESNRPZY00ZdOVcIfgDe79KMTBz9MTk9y3MjzWS1BzpVIB6IqjV+GWMHDUcq6CV8mTdbVmUwCTVu4/YSWlAj2jhC1eF+iJVhZeV45Dq2yHFGCRakOCq7XK7Oxr4Revxz5NIWyJ7wvctteK5yChX79WK7qe0ON6fMBx3EclMjM53oV/BD0who4ctT49+ImCsaWPdl9t4r3CrtZDTN/Jz9iAnngGPSMBhhNej8DCQJjKwOuBleJB7W+75lF8UIAu9q0eWRHPkSnjPpLFwlsmB6MiHWs8PbaPoTImdCY3gON7HZyqUo49b2ZW4g56Sq6F7T3kPjw9MJ7h6RGIyGeAcwogU3s0PmmNc3Xm8TzaMHFF27GsuGEirEe5ifgXchzGLXv1NNXEoFc9i0AfO9X7RPEou2JoJt5SexOBTuSPtmQ9Aqb1tdtcVwRd8rxG0KPvRNDTAhsd5cSYGeuRV7Lh4I0Ne6BcOgDfhYyF7lJu6Sia3kkWRtCj9UhPxOtF0IPXC20pF7Hv6cmgp/b0IJ44nAkdN52LDgzXIulYuZEHMbowRZ8Z5OKoth85OvC20G04GBDBAnBog+3zpUsnDgLEiNj51ibCFlsYLcJQFzb7ypUrCV4d/I7/NMwUiu/ZZ55lHgCSIM+cOcPQEcq7cW90MJ7ftcC/8R/u+ZWvfCX99be/lV7/+c/TH//xH9Pr9NSPnkpf/Sf/NB296zjB2z/+44/TX/z7b6QHH3wgffazv5WeffZZWviPf+Jxtwwm0969i1zfRNpKa7eXGbZ66aWXuL4TJ06kjz/6mAtLyz1h9RcSggGS1tb4THsWFggQp2Zm09VrN9L41HSamZlLFy5eJID63ve+lx575NH06U89kfbsWmC5Og4Ynp4WQIh42nOLRM0quxig7lBqtMp4LkiaG6C9gPVDiAwdmYmgOQgti58jNFYq9HQ7rVElpD1GksclChJ5HeTpKaAHkluenvBQDuThVlbOA68XwlsABMjTygqr4+lheAs5JOyjMYV2qFXoLe6JPYt5ANWKPwpwgJ41bybZCk9cRzkFakQoIYF/c68oddyukhTrUtGeslT+gXmv1CG3eDlaYX0nT088T51/fq0DepTI3JasazAiE5kj6PHqx0jDegbRWglVlzJb5jE0nXoNAXl4N3QRbhVG3DfJrGHQ47P6gkyVgBYt13w37IGL/FrlgwysBUMGQrGillW5AFzjaXkZs7dKInPmeyR6OrDRea6u3i5e/fCerWF0eIvRgBFAQs3xolKFRxRpCQI90whv+QgF8cCo8BYqWKM8iTwTaatV0j3QHelSegZ7ArmrnB7I3fhdNluPA3wpz1ym7SAzd5LDlSym3KmT4QuvIPRmzQnj1ATRSOvpoapWqb/TeTwHZsRBFjeenggoDe3W4fW4t6Ih/As9B6eD3h/CDZXIHQbtLegpoNLuH69nv9t/cQ0GiEaEt/AkyHvy9hnm6aHrv2TvDy1a5WJeXp6FH0vvLXULycTlEH3sBJkTVpWY1BMwHaURtYbRF3pYVCuBcVkB48gb7ynxGB4jPWDOs8TQOPcewSUJAsYPlDFCTZhM6RQuAAAgAElEQVQgjtwT8wBd4obBK4REZ0wYx0MAjAGUXLt+naDioYceSmffPpvOnDmbHv34x9PJe+9OmN2F3J/vfOvb6crVq3zmt8+dS6dO3ZeOHT2Wfv7GG+n06dP8LkDJ/MxUur10LS0v3UinTp1Kpx8+nY4eOcr1MLEZCg7luQjHrK+nGR8eRwR9e5W5TmuYlDs2nm4uLacXX3kl7dt/gEnhL730Qvr93/tnbESITszs0oLzqCrphvNCIgNEmfVBQI+ELfYP52cdNAHWbOhdJNIsyILLV58pCtZWsBOjtMrTvlBXCvlVeJ2h8BaTLn3YXNwOT2JG0jmbLKpygk2yvHLDUrHKGgOf4FnM8gJYhKfHwrBjE1MlfyQm74bNVk5PCwwJejc3XMCXnjtR4BjfDwskAaL6s7Z6S/Cvv6N9B7DDp3QmcuNnoNeMcynnJQFUzi+eZVSuojn719JV9b72IPbpwXuqpsPZ4Aeg567jJzKttMJRHki1j4heBI0E4f2ZbxKArPYldGRuaTcqWR0jPD3YI5WsRzBiyZa1ISlLtd1XKRsZFHpufC7TJGV0YhFEvE80Jjj7jUnU6NNjoCdWCPLZOzk9+Fzk3ZpFSnhL9xKg7PFsBiCh+278nlVvbTCnJ4Ie0Q0N4yanB9+HpyfSUKSzUfIsyrZRvwv00NMTQI+MvwyivdtvWadFN7gXgT9KiLNJ8m6Gyg6tHy80eYA6fxz85obN1LJcVDMuqRNR3RgSv/OZuNxScUMFvpzeP4inR/vWgnTRKF5nafi+fXmLI1jcCXRqD8QPLX2NBlF1Tk8xKIZBD/Qi+Mb9ugQ+TGQmc3rr97iA/MChRj5bGJ4xTmuUDfci6HE35MSkVWN4wzT+jtCBuy9Vsi6rUpZtFlqTlhAchQU+q3wQABT1L0CDpq1NADfLbYDFrJ475gZEWK7M7xCj8NqerLq2sU6PDbxSdq1EL84DH3uQOUNwF5PIJyY4zPOFl15M165dZ47Su+9cSBub6Kewmvbt30fwhMTtJz7xaFq5eTUt7t3NXJ0FDg8dJJS74lrqowOQs3TjJkEPvGDwMNEiQrLw1jbzePDfxfcvp8NHj3Bd+/fvS//lH/wBE6dtaKx5NLLgaRJXI6P1LBCLpQ8rxlphGcNFYYEzladH59VTEi2RG30N9zEZxSgVczSN33AlDUmF8pQCZD4XQq+gbwqeIP7c06P38vXRTblKei0hm15Oj3kNxnJ4qwU9w0J5jI0oW4WEz5FunRfNY1rnRdneQLmV5xgFZmreGQa/eZ9Z0WFN4wRmY+5WT/DZd4dBT1SErUdBz2JKosysy69nt4Epe3k/JWA5e+v4CS5HQj+6wfG53IbfAankFUKO+Tka0JNd+mHgaLvvPXpWI1MYWdo3nQV4UYOGdd9I1y3/xetHz077XUoxH+8TvUcETO7pAehB0QVoKU5Zt/he3cYfa1JOT96fwCKWVD7Ic9GMz3xGWZX70yRrq5JtyOAZp3EKrw/G4MQQJfeEtFg32CRfdkqdtZ9xL1tF2eON8HhZjsnTA51Bz12Vj4RwunlHJCOMp4dBT/1+3Q+ugJi4Av8d+9QBPbre9pZVF8fzZCgcBkGgbV25dMcandMD0BPprgoXB09Pu4f4OxoWLA0/cIA8ED/bk+MtIGr3S7Iy86SfA64rHCAdp/3cCfTs3rVgaTkUmyb/c06PLABdiIvzaiiJy7zA3DjLthjensGYT0f1El8KbFW1eOk0XttEcuJgkGZnrLJKc0OYrOj9TfSAQqnAVwI72gwIFBAolK0OwA7N0C8EEcJguIcJcCNaWI3yBKFkkt0lmd49Rk+PrceI4eVXXk7/8A8/TA8//HB65OHTaX5uOk3PwDuD8NokP39r5VZaWNiVrl27wfu+d/F9hqaQ/4Pk3lN3n2B4a24WoalpV7xjeUQERkfQy7C1lW5cv05BBQ8UwNzyrZV0c/kWq82WlpfT4r799t7qavrTP/2/0le/+pX06U99ikl21ioAuVNl8GePAHuAqCiDkuzaYcvMIBLK2FeFt6Knp/2uGCta9gUAdeY1NcmAUfBnQddp9W70uZ0GDliNPtRzo4CezHgjQA/CuJnW3WLS3wI9cW9Zqu6JzJxgPGH5B2LSHsBUybr2RgKVe8peK5YXF79b1g0yGk6ejOGwVlDFz7fCW71UsF6A71FJia1C8d4E+bhbIVdChi4nuGQLJbKJWBiEiGvL02PVdlZ9p+6HuDbHUBw9VkKNDmwiveVzCqW4eH+zAYnRm5D3yj09aqhXnXHTzwTXBOjBOtUsTrxl37Py8Dv99BRDCzKrdeQCqzpfiJ8Zx2gBeMkBeiynR54B0qKDHly/BqSxXL1uJaBydlRERvqSV0r7PaS8gqenpmEvWZ+YzNVbFa066Il7INDT4yOBsCgjatofVbDu+sBHMYj2JTO8nMe9inaW4hu1RhoV3uqB2wLQ7Bha2cxoiSdVD4PkQdpYX6Os5awtz7+Tp2cn0KN71fLKu8h7eKvo1JJArkTmVo4IlFBfuwUJD6xmRkqut3Sv569AT5Po7lzD69JLCxnqYUblEdt1a0+P6X/rOSXghX+RE4xK60noczfSciJz7NOTkSWYxIV/pXS8KkkPnxcBFMX8QPTTMSUgwQI20mgKhJPwUFOT1iE4WmpE+T0XfOzbkHdTAmXYGi4HVY9R4OvqLZGRnHt/2Ntnk8ALG4bn+F//t39J8PHFL34pPXD/qTQ/O0XgAsGCn4nJKassGR9PmxvIQZqk0ri9isnoCzZndLCdJidge5mbWMoQc7FwH4AeJNBtrq8zrwmvIccJAvX8hYsU9HPz88wROnbsLn4f4be/+Zu/SV/+0pfSPfecJJJlP5q0nSYC6OkJ3B5DVvs1Ij5NgJoHyEopG/BUTk9NE+XuUuyy2BWGMWId7teyk4UQQU+tZMhu5qHBOY6hNNZaFRDme8y3YsoMeizfJwvuCvRYG/0PAnrUZl2gp7fX2hU0J5RC0v5oj9GRuQU8WveQgu6U7feUQwt6qn2wCgUuDTQIwSrhsZNSNiXaV+w7fo+GUglviW40e4tnGECP9gfGBKq3IniWwNbeRZqP+4A+PYEih5oT8r0G9LT03O6ruviqwkflz6aUYASOVrjDiq3mlx7vUub4zKPWgKBCdrCIz6B6C20rIuiJaQzaYzvnQt8CRzo/UyRbnLMVZXX0BEbggzXK6ySaKvKFhJbWUbLuoEeyIH+PuzacdK8ZWtqXeBb6vc9voztiSxZbBMJyeoqnp+42Ho2dAmDqnJ5RNC+wJHnVPVv39LTX0N8b61ZOj0aA2DPpKBoOTaibsMDJvQd6cpL2tnmiJNcjwFEbjh7o4fVdR0KGI6cHkZAeTfdATnz+SDvaJ/wL41/nwnuF1AnL+SvyugU9Wh+9vlubaRZjOiygbhV37NOjUlzz6Rm6ahLa3N83dF5caNpi4hQ8YtxAn8JqFiTV/TDoYQnpdpoYD7Faz4Tf7gKfTO4WgvHcCjuUunV5LZzs/Xgg8SDpEvZmb3huhKjgdgUD/PCHP0rP/fi59Lu/97vp8P7FND89weoofB/Jx7PeP4g5EdCrWwB+ZuGb6xHgwPZEA9WMyMbYjBC5QXv27DLFPBiwXP38uXO5co0u+fEJJj4jFAgAdvXqFfY3QnXZgx99IO1aWKB72ry/Y4zj7wRsiovQdiTuVazeinsk4SDlE92YlmyM+1pOT6sYxOgSsmIy/G3WQl3yXCnjQG16pvxsTW6NrdG9Rtz3AnrEJAZsqqYWQ316eP3G00Mwni0O+34ldD28BZDPPZiwwaOtgNb3YiKzXhPDM08qz/ypQbsUA6/b6VAbhWo8C1v7cPuAssACekBjAN1RqI5SwCY3imK/E9Ap1ylzqYoCGUuo3rJ9NdBjgFoqMNEAAOiJ+QQx1NJThLpnzOlheDDImEzrAfSUMy7P19K2uviiX5ga3EX6jqXMo/awt2ejFA3PX20PPRRSnfMI0CMlQCAWlEXhwbpUum5XYpOt5enR/SLYbBUXadmB9LA8+HCgp+eZ68maYZ4bNqriWShMj2cQ6DHvsOW5SR7tBHp6CQE9gBNpXWvX3pHeQtfhVg6iTxDoDWkTvwzoiY01M63JC+rVihH0SA7dCfQohUSgR12ZK5DTlu938ht/HaBH+gqgZw0OiLk5Ggs5kZkDR71PDzc+dzgMlq8fvqqEh4kcMdfi6RHoEQCF8h7y9ExZsud4p2xOoKdlfk/J9JwGS260z2jy67CFYO8P933QdxX7hFJYXTcLBN2bUc31p3/6fzO09dtf/O00OzWeNtdupX2LiyxDZ6guuCNx+CCektwrd2hJ3sbzgqGwpmtXrrJXEBoSbm1v8vcrly6nq1euEM3P796VpqbnqYAg/NVDAoLrvfcupC/+9hcyusb3YdXhRz2JWubXXrYhl6jA7wR6itL22UI+Hwn7H3N6hs4tjDdQcinW8auCnlaICPSgWxfOgu5N5FsAIHlXVe1L/q53ZY6WA0CPLGmSVmRWr2YRAKESUA8cD6+iemtn0DNISGRuPT24JwVarh7q9zmKoCfudQSjw2cwzBsSrArnYE+wZ8gbEOgZCXhsEe42rj91Z/ADw6puLon1RtCDa0TQg7/h6cGgXYEeepU7pedSzFGx7AR68uo7fXpiWX7LU2rXIE+PZADv20lc7e3lhwU9kfajLCMNNZ6eAnpwXnVOj6zkKNNp+Ob8Ekvoj6AH16OnJ/Tpic9hoMc8pBGUmTJCP7Nf3tPTgp5I31LU7f7a6/3xGtozgR55emwY6rR7m0Jri6Ypqd1ruDnhkHypPBSmwWLuTAY91MHD7R60r8jpASiDbpAHJHtCdvD0RI9xC3pUvRX5JQNJb07YA+C4jgz7CHp2AjwmLeqChyx/ZFC6cUlZEDw9rEj0kJ7tlxmv5pXEuB949lGIYa0uBHqwtpVbywSKbIehnJ73Xvw6TwLpxiSEDuiJHc9FYGpyB5f0YGKQUKJYz98q7cQN9JgbbYPW/TgtI7Pi7L1WUHFD7tBjYUiImHlRKZwiqCxJ10rz4ejyfO6s1DDWYpMhrrmFXen5559PX//GX7DE/fd+93fT+GAr3bh2Kc3NzBJgYJgngAjDWKwuKR4AlDzDyoNgWAMwGkc355VcSg+mgsBEGSJa69+8eTPdWrJKECQxT89MEuxMzyzwvZdffjldv36NnaiPHT2aZqZn0vwCxj7QtMtgKx94MD1GWUOt0DACLHb7KGKPgl+Kyc6zVG/F74pBpJArYg6elzsyTEia5Fq9k7OElwid+mbTAKjCW0rGjGXu+Tk8RBM9mzi/rAQ8Zy2HE0IVR7aQPKcHgpmvhZyedv/F6MjpiYnM4ivmrnnSQFQYrcKVp6fd6/ZzZV/7M2/4nIFeWk9PT1GX13410BOvjefozd4yGWHCEqAHOT07eXr0vDEUQxoUvysRPAyQzHsYqrfiM5b6vToXQ6NrAF6tEnPTwvsuoHsegHY/PwzoaQGGrkkDDqBnfCKHt8xrIWXa9/QoLExaaD383tq/BT16Rl07KjCBHlb2Nt7fXxX09PippaO4plgo0QIS/N16ekrJOiVL9prHAobCcy7zg+e3vUcE3pIpo0BP25E5AyJol62N7On5sKAn74ufySjQwzXv0KdH+8Zu0B7e+o/p6VGemXRLDG9JB+JfvI5O1gwJeniL1c0GeqxTJwn0A4IelfjShTuO/BYkcNbI3rArUL+5rUeBnqi4ooX8S4Oe4PEZVtpuNTPWTozuayvhrdW19YQqMFjuP/3Zz9K3v/ddosTf+drvpEMHFtPq7RXm6yDpeN/exTQzM5V2LexOWywxNsI0yGlt6Dm64vZaruqCEFjcu5g2NjfSTQc7Fy9eIIhBVdfu3bvS4r5FAhyU7e/du48drH/xxhvprbfeTF/+8pfoaYKyRHWIWXUGripmc6+P9jX+2xMQej+Cnp6yi9alQIZ5u9Bp1ZJ3e0JdgEGl0EUoWfJZLaSGrYFWsPLvDujJJcJteCuf9nB832Zv+dgANeRsxlAwUb8T3soCXfPmAHpwFu7picl+NTgpU9bxLDFEo/CWnUkfqNiGDYe+2rOtFWoJ80ZBzO+4VY5fW9DTU8qB2D50eIsVdQ5ktR4KJrfkcI/cPdyVNvLgjh67qwI9on18T8pAv8f3oqeHR74D6ImTwWOFWkvbEfRY4cSvH/RUI7eaBQn0IHETOT0Q8DuBnuzNVC6cA54Y3oKkjJ4e3TIqbvGnzpP/emJ1a8xCxnxYT08P8MhYaGVcodvROT1ReePzKlk373DOoXfjvBi1eiaTNyX8OsRXvllaYw+s5tfc09OTdXit9fTIq3innJ7o6dG1uX6Ac59cH88o6987NCfU/fEvDHPk9Oi7bQqFaKbtfRTpJoIVrKeX0yMZLNAj+rV/LQwr3tfZEvQsWDsXvD8xOS7Q88E8PbogERYqo9wdn5CoyyYx3pJbI+gdWCgJrQd6NNlYG/9BQU9PKRdhPFpZUMmFoWuavow1slQdnpPJKY7GeOX119jF+fd//w/S537rN1j2fPv2CkMA8MwcPXokzc/NM1mK8G48panJSfb9uXz5Ulpgd+SJdOv2arp16zYFEDw58O5cev89Khh0fYZwxiHv2WNl8bg2iPL26lp6++1zDH8hdweT1FGpBcA56X1Gqt4g6t/AMu0dd2go98Z90Tn/qRJgwZIRDeC8QPAm6H1MSLhl/H70Yuh7puxDHk6I//YUbbue2KenhDhMMCmRGefESiTvC9M2NOQaDEFVFq6aE9I7xb5HodWBh7dqYW5N7XJOj3dobk+gCMtBitVbEfRQcfPs+qMPWhofZfXrc+X9ugy4et8tcnyW3suQyLwzn7mx1PnQTmDJMnqGE6DhTbAf+yU3WwygJ3p65FURfeFvlazjd81AIk1UIe47gx6tpOds1rPFAZXw9Cgk+Ov09LSgJ+6zOjJDNiiROTazIz17uIcy3KvnlMicQVAIb6nKDs3domweBXqkmCLo0ffsnD4c6EFuo35a8NOCZylT+/zonB7JIiVllxwttCBAal/JN4yengKmBXosD6316rRG4I4GBGRRZ0abgYFEw1o5PdjPXwb0UJpEg9QdEAI9el+OCZ7TDgaX+Ez/AvSgOWGRw3UCf5Td2tMof0Qz4uMe6JG31+jWeq6JXu368OxYyovWgT1aXrqZdiMkyDYmWxxWPnbRw1s81FwO6e59T+ik90eTUpXpjwomz+hnwjIMXLkytcEMHU2Ys94HGmIiLBaFyidLhKwHY/LBhyRON1VMOf6VyOV3+T8pDYstZ4ZxhkaiFsrnJ6emOaUWs13YO2VujmDjT/7kT5inhJ/PfPoz6bO/+RlWYWF/Md38woUL6djhI1SqSGRE0zBsKjLZr6FpYUppYW4uLezazex6fAfEgf9gUaB7Mg7l5MmT/BdCCknIEFI4IOT4ABwhtDU7N5M+91ufS4t79yROxGYulJcdwqvjG6aEararHvqpYl58t7ziob9g8UtwRILMng1nIqxb863iNF99t2X6SIy8FptauvJjd9fhpGZ7DG+fYBe2TzVVQ8YwXsoYqrdUfm3kZ0JK+MoSO82lrxfJSGj4FeLMlsiskJd5ROnhrOi9/G2T1r1hYdXYzwxgJTKr1Nn2NQB1lvvaYN8WvHpmTuV6z0KfYbZM6eFZsWOaUj1MGR7x4TMDKMZEZgnEVrFQGNM6HR6mGT/bA2UGelAVFL09mp5S8sWopMNy4emx6i2cj3eVdUCqHAPzDlluFGhSvXK23aqVHCv2edwPV6zDrOL7WhdEaNQJ9isq9vx7lwvtGqWXcb1/+XyHjz6wwnBVGOnVZ0EhXonQOdYB2WR85q4LNUxE3prAvviu6dSMTQYpWu6EyW2dJ/qCxcOx10MvlaZkXR4H7Ds8PTCU0JyQgENK2cG+cjAr+XEH0NMDGAIMhedtjb0ffBbybJ3DqVFZXPJr7Ft2TlEG2nVAo9YuxNbtcsJlVdZnvu9S7JKR4i/qwirxN5zx2DadDAA9mLSOvbOQTvFGxWciBAhygHvTJO6zQSc1TQhBqtEiR4js4DjwtjC4LuQ/ZlJyALinrGgtLcjjbM+qFxH+Lk08s+SipwdNXzFXbNuqpa3ayOako6LQQQ+1Byuy/TrVbLpttoHBeChT5WjpMp7GLr1oicyowIqL5YJV3h0Qb7YOgtAhIUwgfOWdl33D1VJcm04mU5m65z3AujOCLZuv5OKM6F1gcdl+7UmDfrlfCZ8hJI0ZcboQ+/9Ze88uy67kSuxk5kvvqirLoQzKwLtuoBtsi2bP0hKpIWdJI4r6ohn9J/4DSR84s5bWSFxDkRyOmppm+562QMObcgAK5X1lVvpMrb0j9jlxzrvvVQHdSaIr85l7zz0mYkfEjggHXLy3Z14B9CBTqzcxmTa2NtPOrtUQAsEUTUp/+ctfptW1FWZOfePrX09LexaZh2Y1MFZoEWMI2HwAKgAoEIKwkqHMIAjxnjYpFurevbvp3LlzBEpHHnvMhZLVkcFhUy+fmanpdObMR+nW9Wvp6NEj7BZ/6vQpK0HuFrCsjehxyAeM5QJsNbMwcL5T7brnJ7ICjdfSoZRFqOtI8MnaUAHIykPn+yV6MLoljZXNLwKgyyqz8uHxAHVZTEL7vFYIb5W+PIUbUiwPK8ppoMd1iqXhNUXITJi3CtwsohLSreaPSmE8g/04z7iV6oHYOtacNoVe+wVsCf1pPaIVpcrn8XtdoKNdi3gNgB6EdLtc1LpuBoQuGrWG7Zjwd7xOtgTd0yN3dN6ngUulPcHd6R5MAz0H81rE/aVzqNYl8PLksC+ru3vxPq89Fj1pxfqsBb3um+VQUBxSkjBg1P1aHgPe12uZDZp/vu5l8av1cOHeKvFWkUQFrPWgP8u9AFhH/D41gezYBpgyootU55L6G8+7yX6dCRFGkahSjCmCHnfN2f0rTWuckAo8um5gfSMQmdFn0UCPiPv2TMr+dXCY5VjdRiWuSSsPynyUvdOCDO1NcujcyMFnINfVViR+p/29yFYbs/1duFP9Z2zbJG0HsdlCZEYtKfwx1DuhRuelDPRssvYbqASISqh0ihm7bjD2CVqbQM1xpS+cfsLXHKQWOV6fhRpmG7UC34POw/zhb+i8wbI5yNfMMVPCSI09cF14ZMCdpf7B+mwBFTjoAeDxLPNcxydbsj5tHPAOnQ0L8wsElEZVGkkj1976W4KeNBKIuHKzhdRdbaQIeuRe5kSNlnx/KVxVYrZJNdSG6/B75ICMsifGFwE9477RNC5z7pjyYIfzATV/sLYID8F9x+KEOymtM/OqRxLzhx+dYUNSCM2VB/e5GV98/rn0la+8nCZRAycQh5FCC3IlFl6luNEZHkpDQhiHam0N6YbrrIGCQ4VCTkCg+CwsMghqkK3u3L5D4GMk55W0fPtu+qOvvcr38DzixOAa0XUfN7JZTRYiqQSng57I3zChXiTTIOEuAau1i65VZTu0Cq5LYfedRxe+g0CPjY/FjjoPU6sIsuBx0JPDW5wTFdssx5ekTXCDWgXlRa703Dw+HaBHc1kJEnl2SGgdD0Gc2vsGgK0GgvYcJZylUMwg0BPXdRjoGaQ4+9bBX8C1sLcEeqT09fk4HvPCmHWqMbSgJytSF/bV+yO1p4cz4FYfzq++y93pFp7V6TlAgZ/liCti8tu8LQreq/hjbJUzZhWLs8UYeorl569Dil3PH+cO50AgEa/jTCrERS+durqHtP56DkyMl/3vO8G3aHv/eO8u0INMJVrHXnMG35+c6FmRt2Bho2mplSZ5OOjZ8Uabkj+2U1WLJxD+6TENXgNWvTaOlu2bftCj/T8I9JgM9zmJFbUdOGg/tgB9EOiJ8yd5pT2jucZ6suFo+KnOmL8ez1Z9zvo9F7a+ptglbWtwYKDHW3n7HQLoQYYS2ygB9MwyacS6BpjOHh1zgNjRC4318gIelaHAMTsvkPP4OUAP9YvrWFEcoAcAeviMAdh1yZqIJez3wuvUfumNl4QAgjuc+Qb0bIuDqWboLivMa2Z3vnvvNqkhTFlnWZ3RwaCH349ZLE0fGFxUgoXWv9ej4eZx5y2ytrKrtwP0MNPqC3p6MLaeF8tTJeey2d170XgyTeCZH2l7e5ehrE2mJxuxFGGts+fOp7feeotcntm5aQqyA/uW0r/+7/9V2rNgXdRxHbyOSpTo44V5gKJQjPPAgQNUHgA5qKCM26JCKkJbsAphSaAgoTVHXc1tNdDa4r1330uffPJJ+uqrr6RXXvxSmpuf5eLhHiAwY5MJdMQNlq3eAHrqDWeuzD4PkLfm0GcHAR8JBfyLDU4LzQvIKfVaiF9gWMJ8oPJ9BNDj2L5fMQywmHjPLk+PjkzkDjnokRLIyid4eiRYaXEExZEP9hBPz+johPWL4z1LGJfX8uay8g5UZvFo3f24S3B0CuXQtiIClKgEuq6ltcXnoqenS+lH74p5yNwT0CHspIC1T8t9YKnVgo6f6fAsR0BK0HPoYB+ROXIJZLVX2VswyEZ6BfS4d1NzUWBwXVspPn/XHo6gRzJBYEygp/WydIGeWgGWWjx5P7pl3CqUuDelPDTnMJzwMzluIb6ouLHfLd3c1Ij2dTYgg6dHoIeUBE+Y4DMSkIRKzpStZpnLCI7FCbtAT65k7Z54Ww9T/3lNswwvnoe4t+Mc5fXs4MYMUr7yjGmt4bmLeydeM8qzuB9aAFO8NeWuEfTEtbDrmBca1GL7iV5Am+PN9Q2vyDyXQQ/qwnHGgj3FNQwPm7sadMgp8WntGiE8zzEN9vQI9MhLpiKdLehp5077V7K0/Gue9ahjxnoGoPk8vl9zeMs9Pd2gx8JgAj33l++maST+MDzqANzCWzgAHX0zQr2SiM6MEGdoHw8u0JMPoTYqCJ3KvR/g6fmioEcPFYWIJtG8SDXi4fH2zrhwzbLpXW88bf1+7A4AACAASURBVBFF76Sr16+nH//kJ+mzy5f4uaNHj6b52dl04fyF9NJLL6XvfufbqeeNPMVlQX8sIVyAG4CcK1euEMyA2IUwGICKsgLUFR6xTzY7RTx07QFB0IPlFYKiM2fOcK9881tfT9O9CbLNVa8E18XvsmojQMlzPwD0QJBYJp2Lljw/nrofOSxBgcV76LBG0IO5UIaIvCFSjF2Cpnrtc4KeKODi+hYwYsddRGYIfo1tkKeHhGiCn2BxDwA9rXJixYBQqToKYzQfHRubSFvuITJOQ5jrlIy/RZ5EPVNIeZeAaPfxMCsqkg/bczFsLeJnAXoGEZn1fEUYYd7qnntxjRQK1bPoPYa1xH0I1praUGiskjO6n0BP9LpJBuEz8kJLgOa5o3Fknh7f/RUnqvAdHg56IhBiSqx7xnDd1tNjrLUhXkp6MDsI3Q3vpF9JSpYFxcBNVECIZAYSHyDvvjjoUaNe8zRLDxD04H6hJ5VAD+c4hLds37ieGBDeKvuzG/TE4prVOQtZeFHJ9p3VIQdA3jn8K7Coemdx3vLuaXVLNKRcx7S3y/WCAlWknG2v7Jw3aAN6dlHbCNWiQZ8wTw+5MNo6gd0uPVfGanu6O7wV+9EFjqLrkOh9boEU7o85wvywObY3647PPWgNpKcLEbmAHskKUbh4jVD4nd+loQVCjlfgd+6fRYvjSHfS6oNlJhdNsGGtg0RxemJ4S8JJWSwaZBFaDFzlNHRluGTh+YigB5NaanN8Pk6PuatKM1I7Z2YhQNF0EdYY+qFwGk1oAwA0C7B89+699O7776ez588xDIdw0ne+851ckIteHOZ/FC8PAA84BuguCwCj1D2AHIAflfNHKAshK4bLVlbopsT1itdmkxv66pWrvB7A0pNPPpkWFufSlsfldShVC0TVX6MyiZ4eEgofmdNTFHHcsFHZSshoHAI98jqp5lIUCq2y7pQ5jwh6ujg9UqjROhVptcvTo2rM8SDG8JYOC9/v4PToPtWh5gK4Gm1qTQH0jI9P9YGerLDRiqUBPVmhDvH0PAz0tCA1K6khNa9a0NOGtzRnfaCHjYoL16kFWhEg6D17fgtZZjnjXjTJAt2PKf9u++OzAD37Dx7o41sJ+Aj06FzkuSA3wLzRZYzF+9GCHn0mgrZ41rQHcA4EejBmKQGdRVjuNv/9wIbPOIDToySFYQokAruyN0uzYRlH4z00IjblJjkuz+ajeHpyNXMVJHSQKtCjBBW7QQFXls1YngD0Ac4rK6VvcK4eFt7iJf0aCsPHPdgpUwJfpH2/6+zE84H9k+fNQ1yVvHCF2sq2WrmXkGW9fs5baS0c5wJxnw8CPeBxbiB7C02KpzPoweTYnBZg3dhPWUBJH8TwFrRv3tdGOApZvSG5JTCN7PMW3hIwBOCBsaRaPe28t3MYZbbJg9LWKOuQwBdrQQ8yrHGNFvSYh6cGPeura6Q2TOUejLtp5MY76LJeOD26qQn/0u1Yhyw/QObimGuMjRYVcuDdEe/yje6eA/qTnBMz2rNidl/U04Ox8X7uGsV1Gefc3snKxIRZyYyxfjjKnLA0Y5CZz1+4kH75q1+nq9evsS7On/7pn6ZXXnklzU5Nk3yMrCoQoKEM0fIBc3Dp0iUu9MmTJzORURVahXyxKR6srPB9WEkAPfiuVXC1DQfwCBI0Qlq379xKL7/8ZXJ98GzjI2jOV1C04s8qChUVnISBY9nBnJ7gSrbvB0HVIUXiAcfY5Q6Ork0J+9YtPExBm5AcTmSm0skZV/3HOQpyziUt+v7wllkLNX/BvmtEZmUG6HoCPSLrSXl3WS6dRGamucPTM5nDWyD5K7uFynzUCnTKjS+rigLB+QvRotXSRLAXlwufVa5T+72ucbff1TMO8vREJat5svkrilYCNALECJj0Oj1zaFDsVrqAYBfowR5ROweAnqUD+7MC1/0oR0Jl5izIxSViKNYUqO1J+08eQhF0u7wJce5aZQfQo/nCPSvQY9TURwY91X0CpycCx1qJlkyioaBnDKn7g0EPpqNkAoUmpk5kjqCn7FVbE4W38rhi7SgHPWXfeBFaFg01IvPDQA+ffQDoiWvc7u92/0U5WfZuqdwr2aFwvXiKlS70P/Q87VqUv4eDHuqfBjzJceTRws7wFojMVmx1ikRm7uFd2/cmI+2nPyXcX+8Ib8VuCM6y5odNfgwGPZY9Zhw6/OAMCPTE8HecoziXEfTY7853ClwtJVZxvnFW2RjcgfvuToqhrYp2oGbo7vncZFPg7TSN0iUu8yvQ0yccA+jpewAPB3CSHPRkoRdAj4Q0BMu2F6KjRwYu/C8CengTKcsRFgDEuNfWVtPVq9fT8gqKEc0SaMzNL3idlsKut00HQQ1viKVPvvn22+mnP/t5WlhcSEeOHk0vf/nLrKcDTxcKEIL4DK4Y8AJACLg88PTg0CLlXB6mqCQ/+eRjMu3xHtxrWE+Er+DhQewTY8Ri4P7w8Fy+cpl1fZ544jQ3HevwoOcN6vV4PySBHaWJR6snC2QqkuLOLOtmh0QgMa9VQ2SWkI3CNip9cXkwLtUpEeIX6GkP9VClG8JKKvZVK1hLcJawavdhPEBk5kP5d6Ssmy+4yQJj5hb+K5XIDOzXKesteMvPw8zyuuRCFsb0Ok6wJ52BRWvFotAojIQCeoqX8/cCPXRl1lVwW2HTBUS1j0SAVWw+P0sODQeyde7abQy+qAzy+luib6UPlCYtzzI+24IerTWFmYRYst5bg0BPBv2NQqEQDqCnzEeotpu9YHV4q91rLehReAshB7yn8A/vCWZKVeqgH7QL0Ld7u63F0943ni8z4pQ1VMIEIpjC0wP5UwHOTOYexunRmbB2MfgR6ME9+ay2u8vZDMRYypmqAORYPivwWFAujo9bj0IvMWDP5ZReGdAdnJ6imG0/0ojoCDm1cqcLQGpeohGHfcdWFCEUFddo0HrYfukCPcHb13h67FrGkSrYpZ/TA12EhBgAHoS3bJ4sYzrKx3aX6XYxvKX5g/ctexXpMSo7XkZafiXML8nRITUcYAyRDdXq6ZIxUQ5pLovsrluF8PsNX4ydhJwLCcCjpCgDef7UPm0yazChG2vraWtrPSEjWvI/gx46i0J8nZs8Wyp1R2ROmj+0DbB2jSmTS+0nKBARdkIRP/XLcRc+e2LkGKKhTFdPxdUWU9aDGLWCYBbiQgjpwoULTDvH71iEgwcPpyeeeCJNz83ycJEAjOei/rcUdcRJf/2b36bXf/e7tLR/f3ruuefSk6efICgh38bLuIP7gXYT4OUApKACJZQD+3oEoSLBAO/N7OxMun9/Oc3OzBD0XL16haAHRGdsYjwrNsy7776Tbt66kV58/oV08MABChQACtWGMNb+dEUeFsBogY/CmrutR0fZW+F1OxBF+AulF0BUBJoERrT2YnG2KAiGgpzAF9I+KhyN/rTwSGSOSqjLusuZMH0NR60xZpSLPEBIhWT2lsWN80/gqUTB1wpBgna2X6kL/xEIefYWuA2mNIz/ZrVANpg5qKqjuH30VOjctMK9VcKtshxUUKxSkkER6XUIELQuiOHKaB1LLlh0ouaAtcIsjjGC5SLoVBOpX96I0xPnGaIF2Rt4DcbGwcOHspyKe19zlb03KrWPtWDWpXkNyrVr0GOv93N62jB5u8/hvYWBJbmG69ACdg9VrhLekGs5NwyX94e+VBVfc9m1FnreWoHUyoPZixM9gh7NC8+ag3wpS71XzbuAUah0m8ch0DNSzqvpngDeXSeUPeyRAE+EwOchvwEu1jY3aJzaOOrm0cUmq4m1GYA1oGeQHOqSSZHLo+9BHuOzsZJ19CTEM9nKAwGYNiMvestaAl8EPTG8RQ4i96tz5nZg2K/z/MGYptyGw9TDW/kcBk9S1Kt9dAfqQesRqHMExahnIpiqiTyup82oVq0gGb8CPXH+HwZ+Iuip9h7lKvaSV2Xnfh1h4WCGsHFyEN7yJArex40jnzbHb7tpa2ODpWfmZ5AQ5MbZrff+YdcKxPkFY4ZKKNBUFJNNr+HMUqNEHgRbBE+Bc2CDB+LkbFvWDzesh77a8BaurQXKh74D9GAecFDQyRzuyKtXr7JgIADF/MJi+uTTT9k09Lnnnk8nTp7wrudbVngOXdD53S1mbJ05ey6trq+TRAx+zh+/9m0yvjc3NtPmxroXXUz8HWAG4weXJyJbAjvXqpgrVbYFAEM1TbiY4elBGwnEPlcfrKbJqUmmsn984UK6c/tWOnXqdFrat4/XZ50NF9IYJ8CSvGbK3moBjwlSW53+TW7CpL83XX8hwyhko2LVOurf2HBxGCBpFWFZVy9QmHkhjw56WoVvf7tH6BFBj2UfPbxOT1Qs1X0d9GC+ohDm/LmnB4soYQ5Bgd8xb+Neo8Tmerinp1V6A+eaTfWKN6Zdu2GgCePvAj3x2bNwbATrMJAbhVlWHgo3QnypQCF7b9nete9Y7Rfawb4/bt++kw4ePjgQ9FjIKnolsC6oIWahxRb05PnIQHA46IkCXfMi7l506wv0mOE8mMgs0BPnj3OcU91d1ka3/4ASASZ/6ntBBqFOD8LzUjDMbnPgYwkswVMT19XTfqF0JfvjHgc5emd3y2gMWeMWYMK5DvpBNdPwmhWQLKBnfWszeFYeDfTEvSgPuyn5Mp44r8NAj9qH4DM4my3o0dxluSUvVOMJakFPff6Mn9b+2HPYq6MUzi7BG9ADIxlhwRb08Jlj9lZzNiVbBoGePI99np6ShGTH0gZphozJO+khGL+fB/RkYysXwyzJENKjIjIT5LA4ofGIgFXk6SmZscXBxqmQtxdzyS4KK2luBkDRnDcjN9/9e9U5zES3vLh++LTpI+IVkTlvNPcgRNDT5enJ9TOc4yDrLlakpeoKVpnEoYsQO0yjvdx1Fm7v9957L3300Ufp8ccfT888/3xa3LM3/eiHPyTQeOaZZ9Lp06cJfMDNGe+NE4BB8aAK84cffZTe//CjdPHixXTixIn0ta9+hYcQLrHNzY2EuCBSzhFCk2fHUtF3aeVpofDsmCOlbuMaEDx379ziZ/AdNCyNoAUeNpCbQbiCNycqUIAluallTca08M8DenL2lou5okibvl2++FGoRMWHzS4hE3sPxQPecbY7DzuXOQDrruaAgzw9Wc5W5ogL8KZOjx2yurovX+N/3eEt7XmtR7FKivnjqrl4L6OQZwh3km5Fu5aFP+Tpwd5TrSW5ik2gGKcnAp24zq3VWQlzLw7aTnYU2q31VSy74aDnYQK/XY94n765Y5y+8EeyoPOLRM8DeTFuiMHTg5R1XS/Oi+6v70YLFqDH5rXMTKxPVcIw3aCnBTtxflvQg/sb6Inew47Qlu9JhQbjNbv6a3Up83aOY/YWnjd6enR9gR56z5oyDhGgKhMGoCeGt3RPgp5Uh5UqOT0U9BiQkqcHiSc9B2aP6ulp56M11Fp59KigB54e/KhAYTw7nK8YrW1CVQUbBBmRP1OqvrdnKYIeOwteV2ygp8fCqY+SvdUFejRXo+QOigxdAxuFt/KeqAClhdUeBnq65FCUE0UuFNAj3WJN3qVPDfSoPlf09OR19RBH2beQMUg+Qu2x5TQXPT0APfyiuyorARkUkupfaNBWSEnutXrCIOi5KCpIxfDWCMNJAj0jY7A+krV8b8Nbmbwmv0VQzH5U0doBgg2eHoSHPr74KTfkE08+ReCCTQti8rVr19Ibv32Dh+rZZ59Lzz37LMNOiIveu3svbW7vpB/84Afp6o3rBEwvv/xymmNlyR02GAXYuPjxJ/x7z55Fcn0k6DBX8NrIOpAnBs+uXjzr62vpyuVLDJMdeexILhw2PT3JcJ/qHSHUYpwA83bQGnIAhd8BtvAjAdQFeDjnNpt9RGaBHivxZD8xjVobLB7IVthLOWljqlcNvFBS2O1GH/R3FlK/J+iJwk3CQ9lbKk5oAMeCpvHQsW6DSvE3Keu/P+gZS6NjExn0YE0kKFiNeXIyu5ZhwURPQQt6ooX9RUFP1zpEJSfLLRab1HpHhaF91wkCO/gKldKQlyKvR8kowviYLBB+eH96esyLCtADTs8g0BP3cAV66JWIoMdc9OEguHepH/TYPq3HFcHGINDDsfMe/YBHe3ZYeEufGabMHwn0sLVN8fRgXCrrH7O34l7gvHgITL238L7kG4u/0ZtvU5PH2FTO7/L0QKObIWelLignvcabjeHRPD1Z9wS+WXwtyoX2d627AKo8PfhboAcyrWuP57VrvDzl3mYK9f+4F7qp9WVzVyoy2xxAX4poDa8Y6omjtUgJbzGDattr2wQis+n+anMbeAhEZo1VoEd/10kZXuJEz+kPZHK+GHD4u8vT06U72rPdgp4YTYqgx9Lz7QwzXd3lSEyM4jMHGW7JXztpd2uTnh6Un8lzHbO34sYvh9Y4MxqQBKE4PXHC8sK7219ZKHy9AT0omS/QI8GSD7FbCZqkLk8PUs5hKaOI4O07d2jFHT58hJlPeB0gYXV9LX3wwQfp7//uH8jzQb2d1177NkNMij+vbWym7/3T99LepaX06quvWvhtd8cK8I2OEDRtb2ymmZnptHcvOqtbWAz/4sBCsZoiwDyVjAoICITCAGZW7t9Lhw8fziEQWvw7RubD4mh+cR2V3sZGArlN3pTPC3q6OD08KHRp24/Nd+GjaP27BK1ADf4VcVDhLRUn1HrVh64+/u1hqFudFH5DAVGFyNwhSZqXXFAEInMmJAbQUxSxQM9gInPe3yGskJ/PeQt9nB4qBAM9I2Pi9GBtjVeGeZv0cKUJ0RAmJjWipJJGcNslvKu5dp9wnON2Ldr3NBdmQFhJ+eKBKk0m87kPrv147a411xq2coVzmnuZlZBMBD0Z2JjLN4OeffuXHgp6cN8q3NgBeiKQKYri4aCnnb+W0xM9PcPq9PD5vgCnJ+6BFvSANRBBJlsqOOiR0cr3M6fHFGzM3tL1mfpL7ka5pry8AqMQXpWsCNlbRiEshrHCW6zMzxDvJmUokyCqXoHDQU8LbLKOCPfqkkNd+3MQ6MFnoyEX5zTOf7ecGw56BnF6uFdycpCFKiOn5/cBPRyzOyIkT/Da2Oh4lUkWCwyL36ZnVFaYQI/2wh+K0yMdmD21wdNjOHCMHB7werQGAj15D4awsEDP9saag5653IeP4S0VJ8QDRrSl0EPr5TGhFQS1Z7FE0MMS5NFNH4jMdP8G0BNdbExPa4KfXaBnrDdBwHHt5g1OwsLCHgIdbtARixfDCkMhwJs3bqVf/upX5OwgZPTd7343vfDiSwQpn312Kf34pz9Jx44fT1/72tfYqXVKHZNHUjp39mw6dGA/Q09YYBxU8ZLQowv3Q38uZTVhAaDUIHCQ1g5P0PzMdFpaWnLhYq5cuQYR3pPnBOnw2b0H4eANPfFZXAf3klWiuY5KkRvSPThtDDd7egLosWsUL1orUArwMDGiMXOMCen+W+RQQEB8kR+FLorwKK1QinDpBj3t2OzzRg6P2Vu5OKE3pCvWhVtUAEMhFGEWQ6kWHEFPJ+iIlciDhWXFCUt4q/X0CPTYeOwsZUvauXC6d1TgraCtgIdXZG7XQoCl6/Ws5EIfnQh6WpAaFe2jrHkX4MEDi68WFYpATzSwmAHlnjB4eoaBHownnp8s4LEngqdH6bhZOWbreDjoaecC9xLoiZmLLadHc9y3dg564usc8xBOT9yDXaBHc4Br0tM5blmCmlP+21GROa4T5wUGHOVDAaUR9MTihFluhOwtni6X47YOhcgcQQ89/xM2Pnueh4OeVk7FvwcB/oeBHsoN9/TgszGD8WGgJ54vu08/OV2vtbwemxt3DnnjTHueGvTgz0Genlx+WNSWxtPDPeOgpzIGgmeOa14Bo+LpMYBefsTpwXx1gZ4KCPcRq53pFpKmxBuLwFyeHsMk5ukhcdnPcYtVNDqFhgV6djatpRPCWzYu1Onx8Bazt3QYPDVMfXUKECqkK6cYGp3Z+26RROmTx1Q4tzw50aF9AdN3UeqPe1zdn/3azsS2hef/OmXaHks4GodoHYTQ8QnW2QEoeOyxx4gEqZxdl+OZ4EqFx+a3r7+ePrt0Jb340pfS4uLe9KOf/DiNI8w2spu+/e3X0tEjR9LU9BQ9PZjUC+fPpX1796aZqSm6YrdY0yXRg7T+YC39+je/onfpa197NR9aTCwyvG7dvEnvEooTAjShQBiuwbLuuxbP5kFHZUm3rjOqVsq0F8sC0FHhJ/zeAp2I3lWbSJ4erkieR9s49U/IivAwpKzgWmFBoQAM6ISyv3ba3txiF/hBwqZLMebPyurMnc8diFREQW9qooOcn8XYPvFHgnPXiZLgY8nTY3Cw5pFYl3VvrBgFhQOhIijtmQVQ8k50wr6FCR07aQ5RgdYrg/P8oBAniMy7OyxTQNADC5deWW+06OfHPD2F3Gwx/n4apA05hOyQfcTl9jV3tt5AcCI2nwsv8ce6QA/nQiRpF4JxRK0CzqFGH2MBm9Soptjxf1nQI8VbREmvwsq6Wu4tYD2rO2nPvn2+FiYfNPcGBgrwNeGuAqoAPSVBwsZaE/hNsHeBnjprqN1vy8v3WSU3V6ZX9lbOfm1aNVTKg+XVOHAL7Ji8a6Mjcekj2C9zLOAc6ux480xUZLaSGaViNfdjw+mpQY/Nf+mrFs+lPG+khfYRmfM+6OD0yCjDOiGMJE/PKLtzDwI92mXdIcas7AZ6elzJVnwcOzOmtMcsq5gF9xDeWuM5R4sinvomo1n3awngeQFzZfv21PkcNi9H0FP1sfOtaPffJmZS6A39tziXPDseZoz7KnN5vV6exSBLlpYDLfaj8+9Jbwt46vzk54/jBrXEPdg4fzDWVaQT3uyyX+Oa+Vj9JaNxqHxMqazMfejZ3gjx7W5b1tY29KTWQpWYSU1wRODGgoYZw1sEPQhv6Vmvv2ecHt4sgJ642BHpCikKCEkFwo2PCWBV3DzBhu5Vv0LKHRPDOP3YaNoK3KAWIcrKaMU9I6Aj1mkWbtIPP/wg3b9/L339G18nuDAXqmWK4WBirNtb2+ny1Wvp5798PV26ejNNTU6xeeHyvftpz95Fdj0/ffIE+T47W5skQD9YXk5LS/sIYmbn52m5vP32Ozwkd29bnR6Erb7ylVdy0UVszE8vfMzMMdTcAXfnwP79fEoVWTPZFoq65fi5EVnVfRqenpbIrC7SWoeKu5A5PcjS6q45Ijpvn3XJQ7Rt8zdigkAET3wWNR2wvcza26WXpzcxnjaYFmvd37ti2VFIt2LA7Do7dn2WZvOa3q88IvmCxRvEeeG+sCwMZM2ZQmvq9HhzSxWs5PhzTDh4eoLJyutExewhQoFOWba2JrYGem9r21OZvZgXvWM4J6wWbA+SwWxC7y1XgY0wj+s2EMzk0GV/IbT2O9lF7NkYANUR9GhtWtBF61ZCpIOLw/dD1eX+NXZhpQq/IXVWnkTrjFw8oQgXw4iIPxXgD2/odYaQGd5y2OuTTTjl45aHDWnt7t6oEgoGzTOeEWOCQYJrxOKcds1yJmrCvl0x1+kJnkYDal0FQ/uLQJKzMCCbC9eHpxvhLZwBzaMRma33luvCoNhDfaq2CW9IT+fcmku5pjvtlv2uZBSMw84D4xV5r7NsQ69nqerea6uWSU4Y8gQZ20/lTMT9WLxE5RzlNRPxqAEwuhfWrOX0EPRMoZhdbSSVaxYDSq/lsXPeYgmLAHoDT6riQrmxo8yj+Ky2vtZ2QRxKlEuJP2Y0mTTVvIimXgzM0Psv83u8YGTH+ZV+6ZI3RQ+Ypwfzh7HhXuq03upyXsegAdUEQ7t0ssvAaRIbXDOAtwTTgIBHOqFpjyVPl0KyRSbspK2NNfa3ZIFg7EPM1bV3rSLzw0CPJjlPqsfW+Dfr3oS2FHlz2kQbE9zCI8ygGvNuxOC2uKIGIOBgTfy7gg1CW2oV+flUWGOpNzGZ1ldX0+9+97uEYoAvv/JyOvH4cYKR7W3jzEgRY3OvrW2ksx9fSitr2+nylSvpyJHD6datm+nQwYNEggf2L6WJiXF6aba2NtL+fUsUHD/68Y/S0WPHWFsFafFsO7G1lSYmJtOpkyeZvo66Ang+fP782XPson7s2NF08uSJNA6hwwJUwbos5TcN2bria0EPDjSAjjg92GBRQQr0aJOaMEWfoVpp6jtU/cF9Hjcn18AcgLYfclfqET67hbPMM7XpXcLhuZjs9ciSbz0v2eqr3K3luHaBnn7l6ArCr9Gt5Aro4T23bc7wI45ULATHuLFbCExzl3WR16BkE5D7ldW7eyc6lCvBnW1dBy/m6dR40eAWBQnxg7ADOQMs3eBwMYaLd0vDUa2b/n1U0FNJxSF/lOKJVreqC/QMu1afQZKVsHyyxUsVxw6jxASeTbrArECyQKhkE15/GOjRd9vrEYDAs+z3ks3dJ5gb0NMCvXYeIuiRp6dcU2fdn68i7PuediBeh7NiBfnoyaz5brpCrAPUnrcIenSuyJ1gCrAs5OjN+HygR/vdtn3xnhFgVWehhLcElYeBHilwHqaqGak9dSsDus5EnovgvdPnxBsx+fDFQE+sr1Td30FPObexlpE5FgyfFP6nTxWDTXG/a81MJ5ghh/P5+4KeAuzrLFHtb4GueJ7i3le/QYW3MCbJ25jNHL9j17T0es0Xjz91udR0odewrhZ0PQx/tpxwJ6gMhOD1sYSU7N7Ke4RleDY30sbmGj3+bFCOy0TQA/QfLRItQCfac3RpoavEgcmq0sPa5iyNFgvoMeubQp8Wcaj2qdCGWwi6t66DiUZH9N3UY18jILe3334rvf/e+/TSfPe7f0yiMoSqQE+2BOCK2xlNu2MTPPira6sJvBykjCPmt29pL92b+DlwYD/r9MCl/ov/+gt6g9TzA6Bq3569RLXg8wAogcMEzgHCaHCtweNz6tSpNDMzlUaxwRWoE6p20MONhYMggZyRPZCwheoEevBZbS4d/Ah6Y9OBwAAAIABJREFUsuJNYzmq3Ar2mLjdritCfRSK3o1WFje8PMw0Gx1lWj/I49/41re5kUjKRSdnAqQ6dPYwpWGxna74t+2gaMFlYN4h9AyKFD4QsrdY3DF7Ga2hriw3u7hZUBbiqhVTtKC97mk+vzH7TS9mq8gRgPa9QA/eHwZ6Wk/PznYoGNY876OCnocBTo09gx4X/hBg2N8SuHEN22tyTzfFDss6dfecsmv4e42XIiozCkN4JfwzUE4APSoVUZRK8JA1Fmv0giJkWAnb8Nm8frlBUXdV6y7QA48we/OFLuRlbPKDt6UZXPB7763+CsxlrOWeXeek3+OgdcO/g0CP1adSeFicneJh1vlQeMe0SN1jzcKT2SFpw+zw9GhNS5d1OyQPBz12BvobJNutBsmW9nzEkKXmJgKLh4Ge+B2tBQsGNh7qfF4aTlLF75FiJuAJWW/y9HSE0qIO/n1AT9VnK5eXCb23ms3dNb/5/LhuFsdTyRl4X8Z5vFxekxFgBBl58DaqTYvLX5f5xjsr5V9IYLZF932msLjtYXmPog618YM+spU2NpH1NkJ+L/RN7elRiKuZ/EGCFhcqoMdcXaq3o40p1I5/1a+j6kbsJeBVzt82uT0cXdK5boGV8WfaGoAPEDxqBWxupgvnz6ef/+xnaWpyMv3Jn/5J2o8WErvbDCcJ+ODe8LTsjvUS+n6hlwm8FdeuX0tvv/VWWlxYZEsLeH4eP36CXdanZ2bSyoPl9OH7H/BfuDwX5ubT5tZmOnniJIsTRmV7787ddOPG9bRv7z6v52OudVT9NS9KcT8yXunAMYIePveOFwTrAD2tp0drIOFi28dAT5fCqqvVaA/ZtxgGQKVoJ7QZSB1PY6O9tPJgJW1sbqa3336bn/3qV1/l5/g996hEUPFwwEMxMRD0tFaGwqnRCskHy5VHnk8HPVJEdA+zv0sIpakoHmYqeHpsr4ciiY27OnKiWkBZEzdtf8oQgHdSHk+1FTGyv/u7gvt+d6d4iPruMcBrFoVMO/eal0au2RlTm4wAeoYRmav7NGG0CEwL+65NodXfNu9RAeU9LGsuNDPFPCLMjDPXPmtRrMXvpDkQ8InhLVPWHeFfZR/5/pcM65o3vRZBj8JkOkuF/zYc9Kj8R7lPP99oUA2rCsj7BSSvI+gpgM9CW+RChPCjrUMBmfI+F4XVAXparlkkMhsiDvxD7//lsr0L9NTrWoe32jUYJl+qZ61CTXV2GyXlQzw9um/c21GWUIoFg7U1ktp1UxkDbb94vkdzsb7i4ftDgB7eIwDSIqeGJ7HEZ4/zL4cF9EOsPQYZDdDTJX9c0/DYWVKNid0o1/mae36k56GPyOkJiQjKPpRRzGs2nh47u7tpdHc7bW5t0HkAfNAHengY4PoMbra4qF0bTaAH/gHFbot3praYYO1aeMsq09p348FwFMh4ODxB5ubnGDgm+ywU9/rObhrrjaf79+6lN998M7379tvMzPqL//EvyM/pQaFQgZsHCvwY1CXYBNIbs+tiHBcvfsYWFLBu1fkcTd1AmNy/fz9jgT//+c+Z0TM3N5OW9u5NR44cofBFmAIHAB4P1ipYWWHxQbm6EUtkx+pttJSwXjzZmm3CW2qgiucWpwchtBjeUvxUwjgK+xb0KLwVBTfnTrH4ICDjocX9MBcGUvFsk2lzA5Wr19Ivf/XL9OKLL1o4zzkL8GgtLs6nDfeQdQmnwd6J4Z6eqKxtXrpc/LijRbBb0IN1AJ+B3isHPVnJZhJdAT3m/WlBD9bNwauXPsdnpEz1u0ZR1sY4PdoLEfSU8JZVbla4UecLoEfXid6KeBbbee6a94ed3TxzahOztdUX3mpBVxSEBNwqqBgEv43dTm0U2hqPWblWaVlr2gIXhbd0P8wDAAYNjQD82jOgz+dz5sBs2yU9x+Mh3PbZZA3HbuzDwTuSFszTI+OjyD7xOrrDW/ycLP4YxRrC6elfz+JNi3PyUNAj47aP3N8f3spnrovT04SeojehqyJzlj8DPD1xD+cMu1j09mGbPgAQfRRgd5ASxjwNBj3WEDvOednL4EMFAyrcl2G+qux9kFnGF8iZWdUeZUXm/nZPUe59EU9Ppj00oMeerbsaf5yvLtkt0KNQuEJv0Bc6C13XgIOAnh61RIqenWwAWekXzTX1H4nMwdMZ3qf8RWPMQBEp8wovPvb0tjVERVXmltNDRn+wrroOUhT2UaGqwFTcKEUg1Zwe9cFiaicgTOAAAQqiESh+0JTUDgpcXbsMZ0FaghsxNjGV7j9YJRH5woVz6d133qGy/qOvfjUdO3Ikzc/PMjMKkzbmjR4hoJE1s75pJDo8HzbSlWvX0/nz59PK6iqzwe7eX2E7i5nZubR33750/ty5tGdhjsDnySdOU+kjNIYFJODZ2EhrD1bTmTMfEihBMGMsIDiikjPq/dDrFIitaqiG52vDWwI9CLvRq+XFCXVAI+hpf8dRHB0df6TwVlRgQs0CPXhve8uU++WrV9L777/PjvKHDh2qUtSxmaanUGiv9G2JiidaSF0yC2yLVplXlpMDxa7r5L3WhK4Q3mKdJYIelAcAf6RxSXt4i4pZzTO7iMy0S/pBj5Qc96l7K+vCj1YPVMU4cWnrZ2OpxGwrAhKzkzsrgBdAj+6TQe0QT0+8RpzrQa9XoAfZlR2cnqGgJ4S3WiBi61Wn/kfQw/0SQE/cx3xmVxDlO8bpQXgrvtYHXAaRXcE6y8DMOIh950gpvG3fugHKFve2HntfDPQoLVnhraIoijIq81qM0fK5zwd68rXIpagrMmu98mc8ZX0Y6OkLPf2BPD32fE7oDiHjQZinVcxR4UJ3tPJI++dRQU/8vN3LSOBd+pHj9giFPluBGxqdpQ9g3L/y9ETjTp4QjOEPBXpEQEfIsUvWUicNkDN83WWyQuGRb9QFeuK6WSAnhLgc6NEw9T6auAeltTg9fK9YBm1SAMCUQbj6TPN8MSFnx9pkgAAOp8fVd/4fEpk50Z6m2KLbOOgW9GTFqbT18GFtKkyu0Bssb/P02MKbx2Db+T3GdLIi9VQnXtwtpfXNTa9TMJKmpmfSp5evpOUHq+mtt95K7737Ljkl4NA8cfp0OnX8OMnJ4JoAeSMjyfgpxhpHmGp9fYv+AYzl1q3b6dyFC2kNvU0C6REpxwBDqKb85OmTaXxsJD322GGCGRQrxESSa3D7Duv5gFN04sTjfI0dhMfGyO0x2lO3p6cL9BhbHxlnViyuBT3VIVIasc+7IV+AnrIB4qEfFN6y76Ex407+d2tzJ62tr6ULH3/MA/fkk08S0AFIKH2Sa+gpkF3CZxjo8cBOBXriNeQNbIF0C5Iip4eKfNM8FlgDEJkxh48S3orZW1FBwDIRsEHZgrKv6zkWlZvjJbHZwBL3u4MejE/hrdKJ2gRofk4Pb0Uvj9Y8CsRBSiAK/f65qr9FNpR7esQfE6dHoGDgfcKea0GP3be/+3W5VjGw9N1iJHl2UMVz27XedXv3VkosjjEqkL45GMDpqc5SB+gZ9Oy6r8JbLSg1DuJwTk8EPfV4B4e3agA7GPTgcypOKG9nfhYPBVhxxFKHR/VS+LlhoMdpy+L+levG3luW4FLW1LK3RH+A/IAcoXc9nK+yno8OeiL3r92zAj1xfrXfaBB7eEuKXg1Hp6aKp0dnqMxVHRrMOpAZjebJKJ81oz7vzQB6KsAO+VvVrjENKNCDzwr0qHyJ9kIseaGxCNJKblWcHk8+Urf0KCPiWLv2fgQ9sdQK5k16qtVPZX84cAmGLPXctvp+evd0JMt4nywSmfF+kI8xHCwvvkBPJUNQYwpRlpFd6upFgB5c5/Jb/zFnb7GflrvqIsKMGwa/Z+KfBoJJZH6+LQx+IDgxETOzs2lr05T3OAi/cvnTskQG1AQ/h8+b4u1RQZDkjIwLZrvAG3M1vfve+2SuHz9xIn3v+99P12/cIgl5Zno6PfXkU+nokcfSwYMH0uTYGF9DsTNmycQJY+HLLQIrTMT6BpjnWwwzLCzuSXfv3bPXtrbSz/7rL3gwkbZ+8vhRgp7Dhw8x5IUfS4FL5AFdv34tNyFFXQwdPli0rG/jKaD5UI4UD1eMn9uB9M3hXgF8B6mdDNO5dWxesiJU8ppw/Wze4qHKiD63/SgWkA4o5p7cJw8vYn7QuR5pwvB8sfIyWof0QGzeYEhPobBWycSD1AKfPC7GcOvO0K3QipbIoEOoyrbZlcvmfOtcewMJVtZdlgOFBae4EGoVTrGxxpT1kr1F40BwvO2sbugvDBF8HVMCVjqhpCLD08M9hL3IdWrqwyQjEmueBH7a5+8CmYM+0wWE+Kw2C9n6UqNcnNdKKHdNfuCxtutkf9fFJqNyyFyHXNekZH9S9niGnQAm/lXdKym5fg5NGaTklPZerA7PcGKwZlvFUDVPHvDcelmeHnG3IoBrOT3tmXAiQpW5aeM2+RHnVHsy73F+om7QG9cMc9RWZM7XlCxyFxO+Z+8FTo+qNmeWvRf+dD4QZJ88BllXhBAK5Km4gaaIrJSI9joLx05M8Ixubu/mumWaV4W3YhmIdimykTDM+9lVj8k/L6Wt58c5xZzheSYnxys9F/euHdc6dJvX3YnM5WwGLpSSWXzqdMYpjzy8xVUN3B7tXzwrXodcw7yxbpx7swtFxLyZlFNRFHG4ZoBxzqgDYWQVTk+X/B4437nGkV2PIajNTf4HQBblRnvdOKzM29lBwu0O6+DRQOUes/2vTuo689xLIROSc2e5VPT01DJrh5WI0P0AuGR2ZiaNoyTLlbf/NoMeWt5+wS7QQ1DidS90gIiQcQDGxggesNG3t4DMdtLqymqanp0hz4UZXhCkaTT1JnppAmTiEaSkbaXJCe9D5Qee3VS5WXcTOvB+9tllNhS9dv16mkQT0K2t9MFHZ9PJk6cYVkE/rKefeophpNnp6TQ7NcXDhAfENW5cu87KqXCN98ashs/k9DRJuvAamVWOflkTRpjaGUl3l++n/+1//z8YrvrKV76SJsdH097FOZKU0csmCxhfcAAb1engwgSyuaVKeMEvof4AeiIJq7Imfg/Q05WyzmsPAT2stDnWI0+BgHB9nUKABRYPHvTwjLX/QEkA9pCamKgUdK3YasFdBJp7SB4CeqJSb3+PAk+gJx+w7Z0cQhKIZM0nL7n/KKAnCxt4a7xuCl5jgcpce6Q5ZIEAy7ILbu2bp8c+i2tgXlk9HM/vBfYiyBGRWa9F66UFOvHvaGF1fS4KoAwGYqGBkZHshZKXjXPVZEVFYSgh1r9WAbx3Agf3vDb8HAEZcPAki/QaQA/OcBSAGl8EQJo3vWb7viZtRo9nnjeEZ8LBfZgiwHUHEZntu7WnJwIZU5sOyDs4Pdor+k4Lemy+64yuFvSQyAxZyxIebe2pfm9F7Kiu3lt5zM5B5FyCT+nlFqT0DDXVnp4+0IPz4KHgzwt64t7u3E4DXhyUvYWPt6AH+wVn07iM5iXuWzNPrMHmzGcoZiGG7K2+NXKwSSUdwnaDQI+8utrjAj0wNNUOyQyqUiYjgh7NGccRASn1XQ16ovwZNL9Z5j4E9ES5VV03n3XTj+yW7qEr4AXQVwR6iAG8q3r0dvF62SfgfLkAeup776TeSKKBTtADRwiAX1unB8o5TnZUYpg8ETPLYUDbiJG0jXRwhBV4uEbSu+++mz6+cCG9+NJL6dTJ02l7Z5vgZmJyghigN4ZO55tGbB7vmbfFXf/wNsBSYDPR995N589f4PcPHT6cLn52iWAFZGP8jSKDhw4dTA8eWCfVqckJenkQklqYm6VQQhd21N5BhtbM7HSanJygxwgKG6EgoEwYNrgu1gWenl/95tfp7XfeYcgMjUKnJsfTY4cPkAyFBSvtIAoZ00KEheTaWmIxdq+GclykADZtvv1A7ZjyxmbjWN3TI/AZFzh6esxD1k/gw+e7wltaS4bFdnbTm2/+jmGsDz/8MD333HMkbkPxI1zHrDgPGbXNKdvDIkXYKuA8bt64tla7Dtwg8JP3piuPrCC2jLhmhbLcozYiF6qtUemL1E9kVg0ZzjNIzK4wrWZE8V5Eq4LzH0EPLSpTtF2eHqZ2en0rZStmJRvq9ERhHxVhK4wfJrS61oACUqDHpbBCb9pjXd/TvLfGZL12KglQafRgiRVvpu6B58tApfH04Gz9PqAntUkRHv6N89ZFZO6a5/icEfREkPQooEeentJzyaRB9PyV+3edkwIsM0gPxHJlb0GBR5mee2+xJU1Znxr0qNqt0uvtHJkC9ZpjFcgvoIdjztXK5cGzgpukD+xauAGKW54ecSzz3vKigl0p6w8Do3F9hoGeCOwFLGDImVyzhJt2/e1zpYZZBD6+egOJzHyfUYzBoCeDlgGZXJBrAj051J0TZApvLVdfUJFMn0jKqVwtuzYEWhky0OBx7448R62nZ5gsMlPAMvNUGJUhLmZooRyNhbNwb0U18nP6wto1Cu+IzR/EA6yylsHnhWOleHpYqwegRxfv9jjYnbQYAj36m4MHQEmj6cHqGlOaz507x3ouaAsB78mexb3p1OlT3OT0DLCOzUaam59PqxvrVLAgBuPaH7z/AYHQZ1cupb17l9K5c+fT8WPH0pGjR7lYEDIHDx5igUPUxNkDIOO9rfBAuDjCS6urD+jdgVdmz8I8P4/XceAxweh/hWfA+JQhi8+A13JveSX91V/9VXrqqafS888/z3YXxxA6O7CUJvA9Fugzoix0BZUh2kPAC+b8FpuzpopqDmni8DtKlVeo6rdj7+GaqnQp0IN7PRz09KesZ4AQUqRbgDE2Np5WVtfSr3/96/T448d5/2PHjpMDxUw4ksqt/hG5RpubBLLFXVoIag9TFhkwfA7QM0gBZ4vZhTI4PX2gB4WqQpNLuEJtDyP06J44zwqIoMe4WCYceDgd9ERum5Q1LVu3ZOXpaUGPrDULb1kdkqIg/XcHPRIeOfzS1MRp1y/+/SiKQaDHPJ12xhXeints4H06wgqVB87DhP3fN2WtUPrDQM8fwtMTQY+tTYFsBWy6ZR9SsYeBPjxXG97Svrc1G+7pieGtcp9+0GPX7CeFt0aVlJRks0APZGCU4UpZV7mNorhjeMtAj4AOWBY5tCbQ416xOH/5OTzcW3hp3lqlAT30WOxYyDzOdRveavfzo+xvPvOQ8Fbcd5oD1ZwB6GEz1CYjTKBH2aJ9co4kcdvxNsamdtkXAD1xXXE+BXokk8SVqs6eh9qtPAzjuWVMOelkcIuV9sxW8/17gR6RaCznFjKZLSagT7wDgQCQgI9AetEZcX6dGD4gvNUb2U1b25vmXZ+ZsQKF8vTIS1F3ve4PT8TYNd1OWNaR0bS5O5o+OnOWChMW9vz8QnrmmWcJgABUYKXhuwAWIoutrm+k9R1L+Z6emknLK/epSBFOQS0cfB/fffnllxkrhCIDmAISP7j/QJqemko3btwg+EBW0fzcLL0Rd+7e5v3wHVx7cW429wbZ2rQy7Gyh4K0KkFUDJYS6PHie8x9/nP7dv/v36Vvf+hZ5OnAPHz92JLenN3db4TzAFY/XFN6KhMAiEGTP+2GI4a3gsrPlLKBHRfbwHLiW3NTRyyClW77ZX5FZB1zhrfx3CF8gBHPv/nJaefAgfXbxYvraH73KOSKxld45hGkQxrPS41irifEJDw/WFn2XsNBBqsbuEqKA6HpDR0EYx1yESggTyMoNnh4LhdhnBEL53cDpidlbAkLZpRrc1XzNFWILeuiRcR6DntNCtN2eHjaQzeEthUJsb8SUdXl6okDT9Ycp5NbrEK226DEysIPnMhAYQQ89VEP4EqbzaqBbhGXthajHXPPWZMnpWSnMAbLd2hPoQZ0enMcY3tJ1a66LjasNb5U5KaAn3lPhmZhx/HlBjz7/eUFPVDIqzVG/1gV66gKQmhcpQ4CeqYleVWzSMubUhsLObDlXzqcQ581lA9dnxEuMyDPtySYKYbnbMvNR6PUMrUXa4oRd4a1hoCee96EKuXlzGOjRPOWQqqdF4wzAOxbBYrV/Q12wvv3hoKfstZiybqJ9kKdnxO8v2dMVccG8QR5HI5gZzV79PcueIKeMJlrKpeTkhSHNpts5rub/IaAnyve4v1TDSO+Lr7MF4IMivBtbmcOj7K0sh5vsrercevHfTk5P8PQgSsPwFnpvaWCw5qHA64NQ2P14XaAnup62RkbT2x+cTX/7d39Pxf8vvvvddPPmLXoJ4C158GAlnTt7Lv34Jz9J+/cfSI8ff5wCf2Nrk1lYKAoI0ILqxwvzC2xgdvjwY+xrNTc3m1bY1G8mM+1Brr1942b6xte+ns6cPUOeDdj2AFvbO1vp4MGDfIabN6+TkwMFjcaAEJpjI5bRBbcqQlwAWAij3V9Zyamn/99/+S+s//Pqq6/yOhzH7Cw5Q9Eqwnu4NgFPaHkh0KKFoTDipAZy8WixokTCqhVGIqhQGC3WzokbUPeow1vdbSg4duf0RJBBJZhSev3136U9+5bSzZs3mZ4+NwPwOk8FgjVhiQXWRxpLWxvG6aFgyN3di/XcgqpaoBWrg+0rOiqRtoeuBTx638Zu3AjtW5QqUFq4qkSTvB5i75YBYEqDe161S0KRNrugIxNXDspYEcDVWlBwVsXarJ4UxmfgwZSAPD2fh9MTPT2tq3eQUm5BcbRqK2Vqs2DdiwPowWcEeobdQ/3kusDpsN5bfK/JVqlBD5osmotbYV0YMgA9EVjod4Ui4r4YxOmxvmhlDxbDpHh6KiXXpQF8Pwzm9PRnb1UKwDO7mG7b2AvYK5WS4V91eMueO4BH56joWTBvMbwVz1jpvVXOjF2vZHN5BId3pnc5GWdRc4rzo7OQga9X0eWZbMJbfwjQE9c2LkkE+H1yY4inR0akZRN7o+rRUc4b5BqAT1yz/Psw0OPZCRH0lP1lfKgu0INrI2WdK+2hLf2b5drIiEcvDPQwoQRtiTpAj+Y/n/sUWuJ4djAcEMUUL7ppwHYve/IhoKc1QPL4nR+pvwV6Nklg3vE2R05D8MBrC3rwPAI3WV4A9IgvFTPl8DquLSIzeLyIziB7qxxwk/32Yx3AeVhQBJoKGwxwm7ztXRCEcMGddP32nfR//oe/STdv30mnT59OK8sr6amnnqbX55vf/Gb67ne/yxYN4NagKuLK8jIBCoDGFXQjX1kh6Rn7EwuJMNR3vvMdemrAK4FggRKO/af+5j/8X0yhRmVkNubcAUAwjhCADjqbwxNUCI7e8CwhNMOcGQ9vWU+p1bX1nHn213/91/wePEwnT51Kjx+3UI+1WtAEmYBQWwhwiKwLeZFgecEkYBvQkw9x4+mR5z2CHhGGH+7psfowLdrOBzYUw2uByJWr19KFTz5NBw4cTKdOnUhTE1OcUwAIZDOIB4M5xnPDCzSBhp6ZtOmeipBq3HWA8tjYhNWUrlXi7PcWdQqdcNEIevIBd9BDEIw6DRQkyNgrBQyjpyeCHrtf6b3FshShsF3M3qqI66FkvkuHoZwejG1QeMu4JWUN5VWSQOwT7M28tWsfPTutgsCjqb0K5i9nln1B0FPvqVap2sjxmWGgB++zP5QL/xb0RE+PXQuWbh0Waj098UzkJkA+kSVs8/uBnji3XSnrcS/zsyTDBk+Ab/9BoCd+35ZcoMfCKJ1EZlfe0WvQgh7JlAisItVBoEcGLxV0gg6o07GZpOq8zwh6bH69rYRzqb6IpyfLy4ZYPxD07JohEn8qw2d0lHJMHQKUDfUooCf2PIvXbysyC/jntQuNXvFaOZu7adT7AVp5F/fIBVmKz6LuGygZAj0YPygZ2m+63m6oqk8WDbLnfN4ENnq9Oi1f4+nbp43AwXXUf4u/h+wtGcn1s/mZb0jeEfRYjTDzNPI/XzeuV+6VaNfpBD1iCkVjJsEZkdLm5jqBbG5DcfYX/37XeCJGcgWjGj8Uu9j5O1vsOo6BjPcm0sTUtClVdEofGUufXbmafvDDH6bbd++kyUl4TxbSqVOn0+zcXPrnH/wwLe1bSn/5l3+RphwUjI+Osiu3hRxH0p3799NvXv9tWltdJ8DA95b27bcKx2ur6dy5CwQ7KBK4ur6W1teQKm1N1956+620f2lv2rOwQG8QwltTE+MESU8/9UTauweNQBFSs/RDHUhsblndVODgzsDbc385Xfz0Yvrgow8Zgnv22efTsy88n/YuLqbtzQ1Lfc+dxq1oIBQkLaBAIFT8veyV2DW5JsJK+bYVPinQSGQ2wp8sWWbGeay9hNMKwdwY71YjplJ+Tl7LSqdJf8ec3blzh16eF154kaAUHex7PRMMOGTccM7nwb/YSCCNs5Gj7xuhbyqu0JQ2CqbotckUmFaTB3J3C4YM6MSmoNbIT+Er3JfKm0RmedQsJKkaSLymryfJ1H7Y+PmsfAwkRY9BbNAZjQA+X1OhFoIf36VQNSTE/2W/solpbzjaH1e3xpil/1a2aKo56q+mqrfj/Gq9o/WV14LZq2oua2MTFyqGSrIlHwQw50UVmYPrOQPPUIujUgoUSqzCkQWcvtPzbDetEfeP3xPjv3P7blo6sN8pWJ75JBInOHJqI5Gz60zZ8vruibOxlHCi/SnN2N+aYlB0T8qli9MTlUfHts63jAo47rtB32kViV3I+Bo0TD2zUPPZ1XuL+8HDWypYINADwyDvF9Xi0blIFs7P/2GL5iwg90x5nSPOTSbL6js1pwf7DDKFHmwkk3hLAz17y+nROa7m1td7tFcTjgcZT3Fe9Rnt8+hVYao/0sLJ94x1jKyHX/956C+7Ec8B7msZ/lY5WHNcxuOyyMtr6J4aU5RBGBvOgroHUC+MWO07tbmh7A0Uda6Howiun2eldVVkbmVInLPscR6Fw2OreLG9hxbWFOOA7lDhwzhX9HLFcCpS55GqjvDW1jb1Da5ryVAGcOAFIh2FiQgO8t0DDKoFPrO1vuHGwy49OYV6sJ021m2+CGhHkYG9WOr04Cb5R83tAAAgAElEQVQAMyoCJH41yjjjMJEMxTo822kM3c23dtIvfvWb9PY776UPz55JX/nKy2lmZjbdvXuPQUuEmH77xptsAPr8M8+k2ZnpND42yuwntGXY2kBtnh6OEtOkMTloeQCrE6GxN974XZqdXyBZef/BQ2lhcSHdunOHwGR5eSUdOXqEpOL11bX07DNPUd/cu3snbW9skHiLCULD0GNHj6XZ2XkutDYRY6KTqA+04XpoJF2/eTP96Ic/Iufo+RdfYEhrZmbOXbhWIhzVrhWi4mQ76OEk+yLZZo+u6FKfJb4n4dFDB3rKjDY7A6653bS6tpJr9OBTKBgo8BY9APa712kYMbds9eNCSMW4KLB2dxnyww+ENzxzCOkdP37ca1VM5sadEjpC9gI9zJBq2kNIIUTQ0wpsCYXfB/Tk5/OaIra+Nj/rXgvHxiBAVN7n8wiGhO9J+UjwROHF11w/2vrZnGdQopL55DvgswZ66D7P2UIjHNv0NLK3rA1Fu1Dyd1XXzvwZKejGhG2uEoW15l7r0lrGpvz6QU8Mq0VBrWsrY0JzFJVNBL99W9E9HBBaUdmMeThQFcmzd4K8LKt+vLT/UF7PHEZG9kYEnLkmiUsxr/tVrP4a9JT57s9mie7/opALj2lQ9laXi7+eh6hMa0XYhrvi97SG7Zwa6Kllz+cFPbFOj82ccQi53hH0hOKEcU6U/UYjIfDVbC98PtCTgWloUBnBv82DC7XOCtpao+JJ6wJDce8KABGQ9cDpsdpxZe9bY+MW9FQesqZYrL6bSw50JiO40ehe6bjGur+AqYCFQA8NKhZ3NGVPTeJNo7WvuR4OTDiHXB/1AqzlSJHLdVXwau7HsC8M9NAL6x4+ZZbZ2KzbAX4UFmVEZqsAGiyfUtWhq9fW1geCHlTFZ/KDG2o8wTz3o2nfIqq0GyACsDFZ4M4bfwyARTQwBk2FROayMF60yOP8RvAUirWGoUSV4xPp/Q8+Sv/4/34vLS7upUfmwKEDDItgs77//gckBcvD8vyzz6T5uTl6ZeDxYe2I3li6v3wvTU7PEvQQ8Gxvk0R75sw5KuBnnnueluf65lZaWFxM95ZNQVvYYpvAZLLXY8uJpX17+VAQxGurK1TmGxvIPjqWZmbmiQCVqqfNTS/PzjY9Fmiz8O4776bnnns+Pf3006wvBLQPL5BVdUYhQm0jqyFgGxGNTEsNFinZGOaStWnKwoRIBXqIpNrwjnl60L9Lnh56WdzTg3mIoEcK0hSzxWorhU3NZ+FDbAA8Fw71xx9/zHkEgANJHM8uRY338dnYIFahBoEebHABiCgAo9JtlWwUIkNKwPTVY6iEvxcbFEgppRZsHlkY0/cJacy0gusKtFn10etjnofPA3rkts8KLvQJsnWwfWGCyY/lzkiu02PhrVJaQNZY9Bi1gn6YddYvjEs4VmPsFPw+sfi+UtbFpRFgiplIeV+FgpvxunF/t/ez9XYQ6t4efQagB78L9GSF46AansgDBx/zfV14XCr/YJY0T4afDVPdCMXzvcoTF4R63lg1ALX5rJVC3MsYX8vpaYFRC07s7/qsV3OkVNLuL4ZwSAuh+kEPCbk9VIe3zKgyn9501BVF8SjU3lM6+tUqxOv0aD/yvRDKt7kvBfCsvVLdcJSfccNMBWnl6YmeRXuyusu69mE8D+rh1FaG1rrhX4W342zl/RaI+qoPg++wWvSotbCpvmdpO/mlsm7FYI0yV6DAXvNSGUHgFUAFkwgtEwIgCH24tHYaG0BE9PQA9ERPD3eYz7/OsbqWC/QAbKgIph4o7kPtCa2/xoB/R3swrgP4c0ClkKXpZ3MK4PuZb0dcUvahUtbJ6WHrIGsVBFCmHp2ITzGD1kEPzo6ad6PnlvkL3ID19h7RAGK0yj3YO2jnhJIzsU4PS/S5NQshbaESmxL9DeF54ZOL6a23307Xr99ICwuLBCroWL5n7x6rMTEyQm8NQBDJh4uL6fHjx9j74vFjx9LE+Chvfvf+XYZhkLIuTxI23LnzF9L95RW6u8ADunn7dppfWKAXBvV6AKgQykK9HYS2cC2AqZkpS4nf3LRiRAjSwaMDq9qqPyIUZYUFsRCYWJCpsVioK3Tl8uX08iuvpANLS3xmjIvhPidTGlnZFEkWBo7868aLrdemVMqMVWqxYGPw9AwAPWDzr+bwlnnDDPSouWts6BqE88i42e46YAaP+YN5AVcKPCp4HLCOIJGfOHEiuwExh5gfWRW4joSSQI8UZAQ98cBrnqQAWxlePtvN43Hd2Cn6+d1QLE38g5idhX0ETpcBUylSeX3snhRKNlBWhs6KoW1oF7wxdZ2ewnEzOR3XwMjhuAf2nEQlKBywaBCeFejJi6MoYVP/JCraWEW1nZxoIXa91yXcsqDzvSJOD+YtgmrNV6ugo1eiCPEC6j8P6PEqDhXo4d5zZQBe4MFDRwKXxdcxlH+wA2rrYmFJ4x+IP2VzMDy8Vc+3fbYLuONKMbzVkqm7AGZZl+59n+tnhAWM1xm0xvTE8JIF2H9e0FMTmQ2lZ6XXEd7i7eT5tMB/JXPqTEfnlHgihUAPlXXPwkj1T3cbii7QE89d4TrpLNbXHTSXek4Bi/GxkrKex9XhkTeZUYe3uoyPQRXS7PsGepS9JTlUdEyZGbXvUHFCGjMj2utlvRAy4m5wL2n09Cgs2c0dU6HD4s3skyVj4uXZ2RAtTbWXINsg8yz8b55uPpNX887P560mjMgM4GP1elRaBPcFDMLPuIe3qE/cC4nEIqm26l95gzyUjvWAXIMcQYHCkRvv/4MdFVjCiOmiOaOnoaOIM/qiYHK26OWxjtD//M/fp2fktddeS/Nz82n5wQqbdt66fdvABhG2KWeQihGCevKJJ1g48PChg+nwwYPkimD0l69c4wNDEWOC4IFAz6ve+Hj66U9+lq7fuJFm52bJ4wHA2rd/PzlB8BqxD9TYaNqzuJg28FBIfx8HfwfVoTfTWM88NROTIOSCf2On9PbtW7QA8H0obUzIlStXWCsI9WnmZ2eJPAmg6Omxnxj/NdIgJWxkfzuPpYAePBMKKRZLy110bgWhGeog0JNQWXj9AceIYo7YRJHIbIDCNhZH4h6k7d26vHjMKhJxT58/c/YsSebong7ulAAhvUqubOK19Tr+hVDtAj1RQXYBoXK9QKdoT1ZD7tZ38r+xS31VMt89Pd7Us4S8IARqMEoxTQu1cHq4xqEquUWgCmdAFZlN+BbQQ2UUs7c8ow37jUUvLS5KVzD2m0APw1uh6zCfr8oCqyemtc7iu8OU7CClzX0ZLtKCHq1l/DevX1ijCHh0uS7hb695mNHXQ1alYZc67ENHtStEeHosvIWpNHe2/WG/Z49bR3jr84Ce+pmDIvcH03Nh3AA9kl0tSPxCoOcR5rTrui3owVCNvDlm9cke4ulxCReAv/ViVHgrNkjm3jdEXznCFN7SHpanx+algB4pIeuNh8jBZOb/la1Ye3oi2Ml7WRWgm8rJNj/mNZTV3zlnoSSC9jQ+D6MEBm6P2U3VCcse+TifXeGtGLY1j0/t5dD9BHoACJBphL/xXYIA/y+CH5xPzCfkrjJ7N7fMm8I6c+qY4OUzjPdpMiZ70zrq9LTzC4eA5ln7Wv+Sj7dr9zQwY0YB6uJFTk/03nH+Qa1TLTUPwTFV3T091mPLgI/mF6AH3yENxH9EZAbdRPKE489ywUKzvJeD9Qb0/KOJmp3tNLq7mUZ3t9OWl23fHZ0g52ZjCw0/t0g2vn79evrRD3+Qbt+6mf7tv/036bFDh1hc6MH6Rrp+8wbDJWgCijAJMrj+5m/+73T4wEFWT37qySfTugMLZEPBAgPwWFtf54KAEwTvzub2FgsCnvnoLMvOz87PsQcU0+CPH6dnZ35uJj15+pS1RAAwoe7a9jisbfjeuPWr2iAAQ4+sW+nNt95MN2/cIBg7dvwYkd+ZM2dYT+iPXn01PffsMwRSWCGr0GxeFTyjCMRyhSp2aAtaUq/jIWB3eLjtstCJXeUZ1MycHi2qDih4ROvra2lqejqN90xA6DBBYERCs67PA9abtIwqHf6g1lQjSSFCHTBMIMFVD20o7ufNC2CDH1mxXeEtfiCWYu9w4TbSI4TeBli8Lvyjso6KVcUdNffmkrQ1wDORkBt6bymkEpWq7H0qVvLWSngrCpp82L0XjJRiH6cnKoHsyreQIhUA+rBtW8PRubl5/m2Zb6VgV1YYYcJsDgx619V6rblh3jfgdfR9r5358ndU3iLzxt5bAhH6XNdaxOCPBBtd1DZY3xrFs2YvAGRuU4FENzq5yK6o8lr4cHFvAIy9+w5kT0/eZg6A/xCgpwWHJQvLBhLfxxgBxAR6dEa6Lf2+E5Bf6AOk7l4fBCQfFfRET09Uwi2Rudynvzih5EoXp6fNjMoVrd2zpgrlXaBHHguBnv5n8j3f8HWqvejGQleGVkFjgz09WYl6kgvmCD8GFicIFqNMNvOgdLs3sWevxbWKgEW/qwhqBBeSVdabcZctEyLA6ALREfTIQDVOT22AxTpJ1kbHdCLvD7nDBwt8RN/bg4yjuPd33cjI+shBD6I6Aj2Yf+mn/BwOfLQX4TUHwIG+h5OBlZhD+QwakqIMePIOK+S7h8c4gCZPWC/KoC7VnignKFWCzwDIAgSQ03Pzg/9sXda3twh4xpJlMoHUDNCzvpPS6vp2eu/DD9OvfvUbAo77d++k/Uv70v/0F/86jQHxObEZmw/ZP+DjwOPzZ3/2Z+na1Wvp048/Jgp8/PHH0zi4PPfvsVoz0tsRv7M6OssMl8GqPn7yBHttXfrscvr2a6+l6ZnptLa2mt5559304YcfpfnZufT8s0+npaW99E6glo8BFfPGgEuECXuwup6mZmfSg5V1dmn/p+/9U3r9jd+mo0ePpqWlJYKd+dkZhnfQv+s7r33bM36MG6RNycX1Bm24rkCPxVHtnnXNkcI3kCs9Cw/6Aks/I3h64mGqlJYrbwAcCXTFSSGMhaQjGIKrEyFDcvyaOiiaHxWLxPybB2yXvCE8o+LFWA+8BnAE75Cu1Ql6moyELuUYn6sIOPN6DfqJbTskYPRdgR5fdDf6C+ghN8VBT/bINZweO/Z2UMQJip4eebqiJ60mMheXPp+5CW+NjJqFTdAzWkh/BixKGwqr+BzAS+ec2P7Oit1UcAV6cMBbxdzObVwb/Q7Bo582e6sL8FR71P+ISiuvUSBt6jsUZOC1wYsYQA8FsocVrUmvA1CFIUdHCXoW9yD0bAC3C/RQ31KYmweU4S2NMc9rHd5SEb0uvtSjgB7IIJE1HzZfNpSa09MHtEJ19mIs2Tdt/voNhS5Pz+cFPVLelGdNKKICPWr62GQIqb8Txxzq9LSgB39jn+Fc4Peee8KrfTWgDUUX6IncorL/zfswjNMjeYjP4Zkh53DmWUjX2+7UcseIzP2yrIAe0SbM81L+Y+8/D/FEUGzGVQE9LdDV+us8RCIzXitE5pJUwTHD+PV2Qbwf0vfVIsmJzI/acFRALY8blA6XZ9SFOMojI7kAMc6Dsre0HpSr8r7Im6WihMHTI9CTQXrm9FiDb6yL+jPDSKIE9sw4K4MBDGSOCu47D33T07O1Rf0+cv29/7RrkwKhs5l2dzbYhPPG7ftpB6mEaSSdOfdJ+vt/+Ed6X06cPJkWZmfT9MR42tpcT//itW+nLdTs2R1J733wPj1ByNJCmOmJJ57gRCN8cubM2XT06DF6dszlNpKeeeYZFh0EsgboYJjs6lUCJNTluXr1arp9+056/rnnPYV6I/32t79N58+fT4cOHkiHDx1gltiRIyA3GvAwa8tCDyhvjoyvX/7y12lra4depGvXrqS//J//ktY2vEdfevEFThKIzhgbUWRDVqPydTdhFsZZ4raAp5CVbQO3ZeWDW95tfIW3+pQ/axcY4VjuRtZlcFefeBexyBQ2O0hkrL/ivAx8HweZHedHRtL3v/991iAC2GNxK+f6ENA0ackCWVGZyiKSgjQLv1jz8ZBICPQ9mwv/CABbYWI5cbE2UrG0UZdJAkJZRBJwuL84PTZWaxvSloTPKeshVZT3894vEehJMNa1SYyvk+emskoBPENFZjZzHcsAf+/effSHWPd1cUacSOsHVTH3du75+VBsLCvBEPKLwCN+X3PcghSpUYW3tMatoo1CGeNQccKu63avOVUNVxYp0vKo4brK3oqgQHwefA57eP+Bw8758UrbnllE5am2AUzP1bxaHzpTxBpRDXoIJN3jFufKhHwgmgdvphQmgBhClSJeRgCjOewHmv2ZW3Gfq0VKDQLk6Sugp1pDtIkQTcHPDOQoiMzgPsZ1Y3kGDyWIB2d73TyF3F+uUHCO+LcXU/UDSeUjkJ/3mqesS+likbPy8fAW97xnvkLuU+b2SqG9IjvMHNE9MA7tFYETyHS2KHAOnO6F66t/U2tUxTnj/vUwvvYO5BXuBY/A9BRSrytfZpVwUua0zFvXWbN1dLDUAFYb65bpoA5DVfeQAYaxYcw0Up0kbOVJzGsjo0h1bvL4veGoL7BNbehHl9e9mbAuEI+sS3qLHER5pQTqcXweeqb1IuW9HPiS6rW1tbNF/QxvT+4F6F+Qp2cMZG0ArbHRRLDjYXL8q8LATDRyMnMreyDX8D4M4ZEb71t4iyRfdCTdXKMg3tzBf7vp+z/8aVp+sJZu3b6T7t+7nx4/cSId3L8/ba6vpQ/efyf96X/7J+mzS5cY3pqYmqQHZeXeXQqoL730Entm4fCdPXuO6ezIjpqanspZQXdu3+YkTaJC8sJ82tjcTJcvX+aYDxw4QKACFzKKEIKUDDCF+/3sZz9NB/cvsULrqZMn0949eyydMCGcMMHrg9MDou7f/Me/Tc8881z60pe/nPbt28sGmrA04X4DuxuKHUUTxRGgKoqFCFkKA4tcFLAOZ87GckFjwsM4CybI2pDEo4OeXbR6cNAjdr6Bnli4zmKdKuwE2NubmLTnb8JhGNsnn3xC/hKy2gAYkaHGnmGeZirvUdw0rWUpMKVMHyk/CaWoyPC7gFWXElTxrihcdL8dT2+UQqgE0EixrhQgQpYKPoPvr6IEv3t6AGTLmgQr2UlxlqUYsjIC6MG9Nd98LnwngxulrbuChVWSAcxI2sL+8tYrADwWLt1lyQWEROgCzkq1KNjtkDGZ1bQLIxY/yynAZUa570J4qwU9w9aT8+v7F8IBlhqetQ1v9a1fFdLtX91aYcT3zVCIoIfz7MIsEtIBeuRdhEyBpwfPhn2TszS8RYKBjNIrLdd6YVmMsYHZW1IEsnzLGpazG+czKiJxeuTpyUBc3IoA2ss56u9cn98bkr2Fz7TnM48V54H7tmQAYb7A6YGgN7lUvA0APaher+vZtUPVcufJsaYZQ7WhiKI3d2Sts5z1aB420yU73lcpgjuFVAxEQIZASQIwAvSIH1KUr5fgcN6GvELyntjfPYIvGSLRC2oF/h7O6THZuZV7f8lgwihBKdB4bPcWT08EkTE5pUvG2WuDQQ90L/b5INCjdcNVBEIBevA65y2AnqyXQp0kG3qoB+Zh+DYpIu77KHfacwzQA/AhGTEM9FTz4XtbzwN+JOvykMNkQDyCHtwX4A1rAdBDwAPg4yUTIAPM0+Pp7ENAD+YN3kvo+ZHbH30vNxzFBuYm2N5Jd+7dTz/68U/Sex98lJ5+5lmCD/ywO3lvPK2vrjKzCOEuZFcBFCDD6qtffSXduHotnT17luTlL3/5y9zgn312KV29dj09+9zz6dOLF3mdffuWSNRFKAwbDwJXKaB4HwqenB9/HfVjIJChzFCp+Sc/+Un6xje+kY48dpj1fxDiMiIaChhuptm5BX4GlYb/7M//nDwKNrbzTQbFA0CG8YG0bNldY31l4XWQuzpsx1gt91ZIS7eDUVuVcs3nTeXkzc6bguTFVg/m6RFBW0rABK15GuSRgXBf39omDwivsUFdr0cli/G8+eab5DOBKwUvGwQl5h/EcdQyagFOAXcGFswyMUUk/kcsuMVQXdU8tfbU9AuFUqxR72XFEUM+oUcY18PbSlAomcZm1p5AFkCPBIOFSwByLZMrPiOtA/43GPTEOcAeEAiCUrUsBfcGhKwrWl5e5h3rRgEF/tm2eSzQ/qSAHq+K4sBGxdbiXGWLK1jT7XwJ9FTPJ7A0JI4owEOwuLrKM2YKo78AYrU/gtXa7ptaWdSrblAPa1gqsOIT8PTY98qeIcHTgWwBPTFEbJl8FspyYr9ns+jskSJTVcyuz6S9bbVkiqdBYyn1vTC2bEk72bQlMkdlUQGNADqocwath+/laGG319Hcln1onpjtTQAUA1Q4B+DmCfSIkExw4+2GkAkLgKnwdQQ9qoKbPX4B9ABowLomzPYwJOdmxDKeWD2eVrmFd8wLZpQDeTYxHuw1EvoBXrzWmWKW4supzEjnntZZaIqC2hrIS9zfnT5eC/dVJWZ58VmmA2VUIBPjOvGS3ZyefrnWvtIPerROLNEAIyNkXEWgE3/XWkm2KbzVenrIFQxOqkgyl/dsGOiJ+689ywI9lsxjPEX8AMRiPqOnp5VRMUmEoGdri0Rmzj1soSa0z8rSKpbshoRl3FrxZDuvHmXgQTangmSJPEXQcQhvEfTceO8fdxXSAIH5wdp6un3nTnrjjTfSj3/8U3oDTp06ldtPEHRMTqYHD1a9psdMuvjZxbSytpqeeOJ0ehY1eWZn00cfWLd0dCnHd27cuEVv0cLiHvbgGkd37pTSd//4O+nS5UuM17MKMxjgvTF+D0oZgg5eCRQpxKSCC4QFv7+8nD46ezYdXNpPTs8iXMxjqNp62wvu7bKGEDLK5uYWSFo2FvsuN7O6l2PSYnqurPgcWvFVg4DQIkdEPAj0CCDYv42LNNa3GAp6TCChB4yY+fL02HWLJZpd6fAsTEwyJR2HBZ6dxw4fppLFhsRzg6dDiyElaxhKoGsuS2YYBUHWpbw0DzG8hWu1gkkHp0shFpFQg54akPQDpiyEQsq6FcEpHA+Mn5ll7gLG+RfoacvHK2Vddijv36SsS9nJgpWyUTZgfpZG0KBiudYIy2yu9B0C7cVFeCYZ3HNycgijVO1OYgpp8WJES9PGUafxR+Ub92JcT82lPFiaN7V7MS9V6bck4ZtDvHaxHNqsmCZNVlhUAQwfu3EQ95pS1iPokacHew7zBiKz1fFRSq5VdzZyoxM6R0yJDgY9XNE8pEGgR/OjTFRdn6ovgB7MVwyt4P2ueavPR5mRFuBg/0VvbgQ98ppKBmVvHCaP37P9gvHBgJwc77FYq4Ajr+UVmXkmdncoT22PlKrLPAOq0cN1DrwV7ItR8ByNTSOAPDbqwEZrH+pWyTgT6MF35OkBf7Tfq+jebD9TBmhLiI/P76BH4rWe3+J1yll+jYzSuZb8r0HPWJp0HVWAz3BPT9zj/b+XmuzxWcyItPBWF+jRM8kjx2ynzU2uGcZVPD2117kKb/FgxnICdm4fFfS0AH0Q6IHMxWeNRlEX+uRzeMjUnnk7CfQgvb4L9HDPBtBjhQddM/NaaoNSCs2Kv5lLabghj3OzjXlDZOP6u/9ITg8Q+6VrN9LbH3yU7t27m86eOZNGdncYPlpcmCcBaHp6Jh09eiSN9RBiusJsKCjTy1eusN4N3gMAefzY0XTn1i1yZl555RUCp0uXrqQbN2+nx44eTTdv3k5vvvV2+vTip+mPX3st/e53b7inBcX41tPk1GR6+umnaAXAIwHQg0UGADLPzE46+Nhj6Z13302Lc/Npe3szTfR6aWZqKl29cpkC8cCB/enBgzV6k1AvyIiNdmiMzW4iWux6cmY8xBNBjTavhWxKdow+o9Lt8nZIeERFMwz0KOuoy9MDYmc3pwfPYs3mJHDymLGWKaWPP/mUGwSgB6UFihvQvEIzU1bgUSAK6w/3IS3ihrvQWvwCPdnT4+olCud46AeDnprILMFsEthUVtd3eQgb0MMaEMFbg30E0GNjlWu/pIS6lM8p64KlfIYmvFXW2tz2UUBH74C4BSYkUBSvkI8poFCkcGc3raw8oNdRgU6FYbJwaSxXE/CRnBvDBpppv5qfds1bBDYV8AgWLK1/D53I0yOFIEUQha/2dqvo2zUftO5sVckmlnWxSIGeyDMB6JFhgrDg4p59FaeH4wugh+ecHhsJefMrcV0rK/JRQU9tBERPD64JYAEvauTd4TMKx+TVabximv5WoYiIqT1XgZXmXEYAy/Pg3DR9B/JyvIe2P/BiNwX0WIPNzkx5L5B0/Rzk8FcInWZPj8+nZBA8PQJcXcUJTbYY+Md1AXrogc6euegBc2+cii6HkH5+7gHZWzbn8vTUdIIol3UdhWkkv+jpGUVRx25PTzQ4IljUWvetqU56FwG9AT1Rhra/a+yQbaqlRg9nB6cntgGx2QggxIHkME5PCzDj2RanR4a2iqrCCMaPgR6TVxpzBD0yGAB6CH7UZ0yZzAHcAvTgKvgPa2IcQpmLkdtj0Wt5gXTfkZ5lPOO/Tcwb1vT2h/+0CyX46WefpV++8XZ6/Z330qFDB9PC7EyanZ4k+pyeGqcn5eTJU2lqapoVlEESvnd/mcr11m14cW7xe/Pzc+nIoYMESb97/Q2SmU8/+US6dPlKun79Vtqzbx8rJP/iF79KV69fSeBtLC/fS9/61rcIoDAJvfFeunbtak59R4gM3go8Kzbk1WvX0p79B9Jor5cuXbyYlu/dTfv27kl79yymm9evpz2L8wRKd+/cZe8v4EC6MHs9ui03UHFzHI1NreIwfuB5wlSqDYedmyAYkXES6gdIKMnTEwW8Kd9i9/6+np4S3jJPjcW/64KBeVPCm7O1zTlCGj68ZS+99BJDXBDEqrI8OT6Rs9Ds4JQEInn+ugQvPjYI9HQJlBZAxcNjv9dcgTiPzGzrEBQU6kN6b+E7sTiheQ4MtEYhTyBobqDAwao9PRihrG4e1qbJoucz6HkAACAASURBVCwofobhVfF6QKA1QWMgzYsU7sDTY6CHT08vdBEQfDFYyCTSujeo7DmBuDKbUqKR19M/192vaKfK04M9ExVBvxAv16n3feXrGXL7HVafVSaMrtGCHs6PXOhOZDZOj50v42oZeZGxfvfu2HwWDxrtwLYhbNN9GwZPtIbrvV9z+aIgjxWZlaCh+Ro2NwOjjZ590s55C2JbxQvQY6GDQqqFgdgbG8l1erQgGdg3oDMW2QPwx9zjszIysiL0LJyWyKzsLZ7PzBsJHLTcusVkl0CPPD21sekKswl36DO21sbuiLSDuOkKB7Pel3EucT2Ft/SsJL0mm7d8fvlbaUNRz38tw7o3/vDwFj2a3kJHMjODiqYciCofizwP0CPCvUD5oPCWrY2N8FGJzO1ehOmH8yY9oDo9zJDa2SEgI98q1I+LoEfZzwI9pC/Tu+5a08O/HCvO9W4i3xjeRQM9xWvG52AVZ3M60w8UknEi6EEtvwx6EDpCc9APLnya5vcfpIW8tHchje5sp9mpHsNVTz/1lLnU4O4eQ5PO3fTxJxfZPgKcnl//+lfpiSdPp9OnTqTNtVWCkBtXr6f9B/anffS6rKc795bT/eVVkptv3bqb/usvfpZuXLua/vxf/nfp1OnTRvp0BQxgguytTy99lk6dOMlqzpg4CBZs8vsrq2kS4a97d9PW5gbrBaHy8927d9Lc7AwXBVU1LaSzRZAjQAPgA57F+sZaGmOKt80TYtD6jG0OoWPjfKhqr6wf2wxuQYWJbrOEvijo2d1qOT3W/NMspZpfgA1HXk9KLBSJoooggL/wwgv0lmGzcO62rZYR4v/cMCQ7Q1CW+g1dQEMHUVY3/hWRmdlTzqmI1kktMLpEQbHCuhRFbPypb+tzxj8rgoTZJm4F4BnXQuFEcXog1IX6s6I1DZY5PXw9hLci6NFhZcM+vx8PtvpvBdCzyw7PxbLFZ8gn24WnZ4Up6wY0BaxLlh8VcBb2XoQ9g6naE2fhM1k/zFPrm+iHKeHI6VHIUtki+G4UXu3Fu64tUDAQ9XCOUQS15keoTo99zxRVJDKvLK+k+cW9faCHpGafe37T64aUzEnrcTYoe0tF9FrQU/Zv0bzt2QDoAUjUPEWwFEFG/L2L0xOvO6z3Vp+XgaFCMwKgGOK6MZlh1FN9owLydHQ1bCz3bnhtbiETyHv2FoGBe8vV/iGf+R3Vi3GPcVBe5hG11yVDWk9PrVz9XDSE3Ay8aMnY+WrbtpTnKedi0J4U6InebGZIoSCe8/WqfQxw2XhJ+7JCOzf+w0EPihNyzwfjuh03ZDi5Wt6s1cqplExF7b+hnJ4MSOsQVA067SGq+fbnQqJFBD0Cu5g3RSYi6MnP4KiGxiMSXJhMBEPSzjr3kR+1eI6wbcDRgRFcZJ3XAnPQY3u0gB4DvNtppId6dhYRQQcCYIKRq2//wy4m8Ve/+XV676PzaenQY2kazPCdjfTis0+lDz94j56Co0eOpbX1zbQ72iPwOXfh47Ryf5khLijYC59eTEePHE4vv/hsmuyNpRtXLqcvvfQCigqn3tR0uv9gLd24fTfdun0vPX7iZHrnnXfSj3/4g/S//pv/hd+Dm1OhJrnNoeDBydna3Ex3792jImMH19HRdPv23bRn7960RM/RTJqZmSJYw8O14RimNWoygYoxQSxPj/oITSXdgZLaYogxsyRu/mEbNdsZjdcCew8gT2W3pbh1aDe3LE2T1UG9wN3mBshYU+nB6ipJ3hAcqIWEkCNS0FEyAAD08JHD6fSp02nf0hIBXp9lqI7UDozpTFaeakfGCUGgCJ+eRYCpUqon36+AX31oupQlPi9rJh6uqEjj6xFQecQ+RxUZKmGow8q5M7ylNhQIb5EsWDe45KF2wKNQWgQ9Ur3kOjkXQtwGeiWc28DjR9+qE2HdwwMvTuF2GOiUNwWtVOwHB1nCxYCSCRtZbzjMINebYIvKUV2yxekxb0UgAfMNs6CiAItrgWvAaACPTn3ZVO1V12otvTyGge6K+n5atzK2UHI/EN+1pvG+JDJTEewyoWFufpE1xciG8qw87FsRZm1sPnemnq3jtBswmsOiKKCoPZTCSSpAtFUCXcaA2lBEcMjfqZSHCJOgUPSpcv2iBPIVRCSuOtrjXctYYxmAxgPK5JAHq0y/Lhwozy4lsDdFLKBk825etGIUoM2AXZuetVCIDxY2w6LbTciXtVWK90Fzs8NSGyXsdPfesqX7hzCS9r2tg85Cve+N2tpfKbvMdgGpFmmuQ3tGgcOptTHqWbU3kEGMOQHNgvIXhj6jBZsJ/Z7iGTMZEjw9NNqLYZK7q/s9TRd5eMa5V8ZnQZ28kGEXgYBzYDSP6oeotHXUA1MoKXulJVNi1pbvub6ikqH/XxfI6drF9Vmw6v34D2VtYFSPhyrbtQwXpWQrbW3uMrRVAX6Rk72ZqH0XPnNVwHeAFwZVAJJNrelo+57pPkuFR2Fk+gYvv/l3uxAeV65eSZ9dvpbWt1OamOiltft30x+/9o00PjaSVpbX0q4TZNc2ttMbb72THqw+SJc+vcjW7ejFdeDosfTlF55PJ44eSgcW59Kt61dZr+fxk6dY4HBjO6W7K6vp3vKD9OGHZ8j32bu4kP6Hf/UvWSAQC6jDp/RFtKOAJXXp0iV6LfADgQzgA4WPA2Nt7M3CwL+1F6YjSyIUgovCuBXs/QttVVUi6ImKpI2Z18opXK0P+JSNzsJLQWltbVsWGjYRnhM/G+ubaXV1jUAPih31jV5//XWCQAg5EMDBcQK5kjWRkDEUPBeaJ6UwxgNgsKYWuK1A0AZTvYiWgBjndJCija/XG74IuVaw9CkGr8Bc1XSha78D9HDdLDypZpa6HkCPihPmsft88TPskWgEeAgsqND4Q0FJC9bACXk9Ilg6udbATqlqDaBaQI8BnCgY4O63v8XjQbObDtDjoR3NYayxFOdPhkBrDOgzyMLE7bDPsK7K3tJ5is/bp/iHAB87Ky0Is6uJtBnXtTT09cKEmFtYTX4mAHrmAXo8C8/yEpS+Xnr85HnzSrTkYY30GErktTy5IMqNalEdPD5MJuDesfdWnF/WsekIzbZ7p3tuh4OeGhyFMLp7+fQ+QQ9DqSiP4J4zeRECx2co6AnrNwZSqDeJpRzIfKBQa8qLEtp+LSUcOJe0xnuZ/Ax6xOzcvGV7+U8BPSX7qAX7aqsweH0EekporjXIuG8GgB7I3M2tTZZRyWcHYTRm9/ZzHgeBHpNzhYDNezKEYzWmtK+ZWceOCCZ/+/hXAZjimQV6cgugUUut57mSHgygJ86Tyauy61qQ8yigpx/816DHMvimKoPWzqlVaQZIRokVZG2Z4ZtPZSk0mEGPeXTg5dGztbXBCuix+lKtXle5EmAVYuAb7/1nnoYr166k23dX0sLepTQ12Uszkz0KeLTI2traTSNj46zF8+mlK+mDj86wnxYeDh3NYYvduLecvvzii+mxpT3pycePpNG0nc6c+TCdOHU6TUzPpdGJ6XTt5u105dqN9JvfvJ727FkgB+e/+c5ruZoyBivL2Nxe9gAobogfZUnEdD08cHTpanLbhbYNCPWmrI7+yRkq5LIF1CLTNtzQX3isMvgaQRhj8Oopok2/sWl9VvB8AoKTk9OUX/ob76H+0SeffErhgUy7hQUIOXs+VtvN1WlDfRC3AB4V9Oh62mDgFomwGRVXlzVcKZQOC1drE//V/fRvBF98jcqwWKvc6AQk3Z4e4+2YNVIpHtPKA8Nb9G7BE+AWtkCP9grHBSBNgT5GXg9BD73vJl0UjrTCmdZ7CyUF9PMw0MP3Gw5Knh8naUtsxHmLv0eFXI0dAhVWpnNiCMimpzOXowLv7d5tFzb8HQVPq3AoeGKXZrdw2ezYQYzOcQQ9EPYLC3sK6KEzxUCP+DR2L6vcakU8lZc3lkvac2xUCkZ6LuvgVnyH5dvOq77Tenqy0gjcgkHTZNujaKAIZvrBpfXCYiq5//RxByPPTbVwlpfT3Cz6Gtp9skd6IOjB/BWgqSrZsSyArY15Se16xejM56UL9CCFfXQ8d2e/556eMff0aM05UJE0JLfD3pMManvWlXnuBz22fvif2lMjQGX3Nl8jS32srdLTI2CMEwiwDU9P3Nscaoenpxjf/aBHnh7tKQu5b6dRJ6J3cXmi3BLoEfduxEFPVP65fUMgMOdz31EyIc/pAPk8TA4gdClyMlpKCfSI85P3K2WNZW4ZVaDsR31GnjF2UPd0dPzbC8UX+Xo4VNXYg7Itcsf0wsYa+Lu7aeTaO/+JdXru3L2dbt65nza2d9OBpX1p/76FtPZgOY2N7Kbbd+6ntY3NtLq+kS5fu5nurzxIB/bvN8/HzlZ6sL6ZfvvWu+mJkyfTKy88m5YWZtLC7BT7Rt1fAZA6kManZ9P9lbX08acXSWr+5je/kXa3t9LS4gIjA9pICm1xE3q1WzVWEycighwdYoGlLgFTgRlu7IZVrrDNMHahSZw8zuqANiGFVshH0JOPYz7EJUYsl3jZQFbhEh4tXBOWOGoQYSgAMyg6xsaqIGdv4F+ri6FsJZMdowx9GcqO2RldREELJbQCNz5PBD11SKEGkQ9dh2bTcqxNrDwKpDjffN0zrKq+Nx5+RHhL3BR7Zrn0VasniEcBnlhoL6asO31RPIsW9FBw0cszSq4bwY9XS5bgkcCFEsbYHwX0iI+S+3s9FPQAfHUTv+NatMCe80qrynYmMn4AeiS047x37YuHRHDMQxYHoH3v/IW4xij4IYWq+6KmjGl71BAyT4+UvZWXKKBHSgRCuIAe40eBY0XSuLITM+gpRlCem866L/YQCiXqkYzTg5T1wn2yAomFUNl/FqLIbt+t60jpmXJxwKovV/HM8nPB04Nngdx8AB7U3Fz2LHSBnuJZkIdJ/BNc1IrG9YMeGALq1VW4PGqsG8NbstAZLRgdz56Ge/fuU7aNedmMSgY4+V8E3dbo4VoZcu0II7agx3cg/4lh+BxBy32imHW5vZWWH9g5yIkJ9NBYSYChoAftgSrZZqBH42e17QGeHuuyXoe49L3o/Ymgh+979MIAGk2K0rMqGPl5fzunp5ULETzURzZ4E5sMQrumyR2G7tfWqINgnGeiM2UAnsuyxKXflIxTj8MJyQ56BIIAevAzzNvD1e0QSCYvdsjpYaWoK2/9/a6RMVNaXl1L5z+5mPYszKcD+/akSxc/TivL99InFy+lmdkFcnM+++xKmpmfT88+8zSV7r49i+nM+Qvp+z/+WTr5+PH01Inj6cSxQ2l+ZorFgGDt7qReGkV/ldGxdPHSlfTxJ5+k5599Lh0+eCDtbG+SgKeNEdEqwlssnMdUX5ssdj6nojcFEsNZrUDXZEZhzfoBrlzj5h204GVB+kFPl6KWkMpAIawoBXmfBIyVhU1QZsLsqMXKFVeGgN3eQmfnewxdocigAUE7zEWBmDfDgOCYE2obl/lDPD19ojhb4fYEWoNc+r+JQbffH7Q2+lyXMo7k6PaAimxcN/uzuiN9oIc+T+f8uEveZszT4r0ic94PDegxJGgaz/Lcmoq6RA1jjaen5ophegR6SADPnJ7u8FbZW1Ynp21KWpShvF3gV3QrUzxXG4aMZ4PcNocm8PSoTk8fUPYvDbP62nVqgRLfd6AZwTR/3/Hqv+6R4H4O5M611bW0sLCXVjHldgY92OsyZNyDw0wPVfW1Amqs+eHcNEExCe1S6bp2/3edg/iaiMwy1rRutEWHhLeGnYfO+W04PfaZbtCjaxvoMU+P7Ilu0GNJDdVaocFjLiBZt6cQIFViAEGeA/ocDrZOS26tW5KEEf57GfSAS2rp/l4nqNPD5rSFcObi3NkeGQwiu+RK5BW1MgafR0mU+8v32POR8o1y26q6K6Ra6ZTo6WlAj+p78vOilgZOD16P4a1YrkF8PMkl3bMP9LhnuYACA/jVXnSjifPVTFfUfV37sgV5rd60/Cnz2hS+kYEe7SuwavD/DG+5LlcT1CiLLAqKwpbyHlqXdUVBCOzCPunTM16tWc+uc4J5haeHcgMp63hjY3Mj3biF8NN1ErbmpifTb3/5i3T88aNsPjozt5j2H3wsvf/hR2l8ctJaQOzZk+ZmpklQ/qcf/JiFsJ4+9Xh6+okT6eDSXjYXXV3bYP+u3uRMApHt2vWb6fz5c+n40ePp+LEjrKo4FjJEohKEBY0JgodDSBKbEAo3fk4L1f4bJ7N8fjjo6RTS4tS5pyejboadbQdFNB+FORc9rkyfICx1MnglbgwDQuD0GClsnI1ckc1288Yt1kt66imrY6R4ODZQ2bD2fWO0gyhtVgpS/vLzIbtImj9PVJ1q324oAUy8rtR5jC0KzEHzF68VD5Y+r4MXD/ggDgqHnbkGxRWf09iRvYUQksfk2Y+FXkkjMuefENpS2ID3z14kWzuFtzinj8rpceFSuGYGQiUYZsmzkGCqOT2eS+dAFu955ounr9u3SsF2eT5qtlG9epVgi3sycwxKGrFAD65AEPn/E/duzZolx3VYnVvfe6anp3vuMxjwApAACNKkeQGhoGVbIsMRdiis8E/wD7D84He9+MUR/gF6VCgYobAfRIsUYQdl0qZEkRRMgsJtAJCYmZ4ZYIDpnunr6e5zdaxcuapW1a7vO6cBEDqIQZ/zXfauXZWVuSpzZeY0BLP0CI7yMspCXffkUWlPh6LHKdr2BmWN2VsxjvTePXXZsrcC6DDUItDDMbTwVjTmTSI0julxCMjnkiwIHIVXLQ+AksO50WxP6inrMqBSzCcRmVfNz2hkqGBydY3I3GcNAfSyplF8PD09SDaJztJp6NaBHu1jnpYbv0QNMVXfjLqFJwEasHYCx42i3tcAesLzFXO7naeNjchCAuhBexYOmvsg9lz1+iZQrYa66Tl9puK/yZHS9UvexLa/DgO0MzrM4Pe79+7EwQStbSiAPFycBHrC21r3dasWTNCT4Gnq6QFZt8251kLjl6zimQUs5JGlp4dzVvVoesp8HlX+wjOkNBmrbKePY5TX+ncUYaWHSmM7k3Xgwp7hoJnvR3uQPFQG88IcEHwGgh5wp9Bri93Ts4N6Pt860CNgGXswHQbSjyAyh6fn9rf+4DgKBB3ul/sPHpY3375RHj/aLZcvXSiPHzwoL7/yYjl7/lIAn83ts+WvvvyV8rU33gjy8X/1W79Zdu/fK5s7Z8vv/N4Xov7NT73+WvnUJ3+ivPrii2Vj86hs7ZwrewdHZWP7TLjh/ubNN8s3v/Wt8nc+97ny1FOXI9NrlbcG6laeHUyIPD4OMHzSMOmu3McF1cZypL/cFKPq9q1CMOGuRhe2BdiR92O8ZAd8etDDEwUF6PHew1p5E8oVPckQOkGXeBgmzA0VECv/Yn4IRniNWPhIaaTRqCTmkORJeGuoL7QcdoNvAj1qhDpu0vksLonl45rNQM+4xvGdVMxekJCZJawBo3T6kK3MAGfJgYGTFQRlkpz1DGPKeiiJ5FM46NHGCki1hshMY0hPD/YaXMAkl6ZsDUTmOBVVo6Fmgs2QUI6dO0aFPXablmz6v/77TIl5ccLQ9R2H5MRgVn2mmeFuirXxQcJopqep9d5SjymCHl0LQHYEPdTtrYIxnykJ4OnpidnhAkQ7BPygRohOnAqN17BkGljXDeNc6UEFeiQLel1JCbN94HrC76H56YB5XiC6nKdU6JojpwetWX5Y0BOGOYGwQi0RpqilEZgdo3CouBlVt0QSo4j3PZE5AGVkGhHYIJQKPaZDrbzwPejJA2UFPd7fjjNR10YZqTbp/br5wZDf47hpg6SL8Hx37t4pFy6erzpWoEf7zq/rnJ6oB2UHYbVIkAyH3ppmbx0q/aHuOd9DbiOxDyCz6i04BT1TMj69b54Z13RQA8tuX12vrwI95MlyPtXzMUBP6o7m2UnbGd4ehrv8UEHbDfnZCC4xspa7w9oAekbAxEHw8TyxifsJ4a2HQaUJT08MqiBv/rg82H0YsdqzZ7bKTtS2gFJiLQD08b3x7nvlP3zlK5GZ9V/8Z79Rdu/fLRefeqZ84V//UXnjjTfKJ3/q4+XnP/3J8vprqKJ8puzsnCmP95G6shOg5403vlHee++98vf+y/+8HBzsRWVgn3h/yNaMkZ9wF72EwN2TbkBXgyHWihAIQLaKvBUzBVXHNqBwLaRzkJoyGmKgOfZw91UWu3oKUanjOqpDEC0Uzp0r3/jm12uneowxWmekQncOkzIehGy9AV4IsBVZrErRSrg3pdF7elyBShFrjkV4badbCrL8WsuNkxIZk9Q2mMJyLvza7FpvNxL1c3kvVcmOz0BWobyyUnVdu2gIjXDDPGU9QigWnoOC0/qG3G1DiacBPjwYvAo4oILIDA8ia8FEOX6k99ppI7wPAXoO2Aokw1vtdNa8PXBNi3TZKptSsaB2COPjLbxRgaL3rLIDwKp94fKOceCZVTtF8+z8OXx+ZpBncj++VnkdGneATxAaCVRxP6Sl1tBuI7/Ve8JIPnPlWu4X0TnIs5AXTaFAyBU8m5Gyjv0F70MqUcxH1HFOImVIZNaxoidoSJG2KuUjEIIBwj2RXNGFEDOcMRqKKYAf3PUzgCW+jmenyKBqrgF6NAat0/07d8MjTIqRhRYM5MNohwwps0sJARE6YpsEtPhZJAGkNwk1WZRYESfzoUik5je8zrn38fko0onQW7YKoIwwE5L7uXkuAFL90NbAbev2zX2A8EfL5JXM4n61eWrqILc14mrpPHrv/r1y9tyZWNfglGaMW7WlfO/It6Mxq/YWr2+0AoW4sjSI1iMOYtGGAmtkIaEE/EqAwPWwBtijsA/VBpinR3Ndicyp+5t+bVlxqh/XdJC1whnoCq6DGSNqYFPhRXxmF8AiOD3I3uKzQxYjhJd6S14fEdE3EzQFJo6u6fDSJHCJ2iB9qHTM3ursRKtOU+/Nedsvhwf7Ue6igp5IRYxNQTcebry1wcEeHm9FBeb9w+Pyzne/W974+tfLL//SL0Wl5r2Hu+VoY6f87hf+oHxw84MAPZ/91CfKx159mZUZt89EP6/zFy5HzZ4//MM/LLduflB+67f+fnn5xRfDAKwDPXXDDIph9Fy4MtJ3wswa8SoMdOb7KyMKSkvZYOtATx7166kC1xVRazTOfp0QbAM6Qq8t3nkYcxCoPbuK43fUP/r3X/yz8rnPfS5AmTb89hYrKffz0lf09YywJD90c0zYQZdolCsXX2fgCIxARPOJ11FgD6e0Bm4aydu/VzfhENbj92jc8buHsup4BmKzy4nad6jCctxnk2074OlxoxuUm+SHeCuRAAPBJenBXlSjVdwZYZes0xHznrwTPXcoDAM90Wgxez+JQ0IDxIrMGN8IevjspnAAmOpJiGAJxoDOChqEJu+N+Ih7+3s+B52Xz07HHpIZQY+U7AyQjntlaqiNBybFyvHBc8BsO3fbI1OIe4oyEe+locY4kSl19ZlnGb7KCqzM3oKXk0aNXD96PhW2itnPKsEVdLAQdyOYWiXtkRBeQeUgw3hd+oul91v/r6jHsqZtRL+GjWQxm8fYdyo6aURmbo9mVPEZ7SPMI36/d+dOuRzVv5sBUk+tKkNdUTy29aiyA4N1gIKmI2igLLJD+ZnGr4yQemub4gcnBz347u4D8McuxaFCY6melyTASzcA9Oj3ph+Ss5WHRr4eDKM6Hh0EVZiVz+WHLr7SjDr/BpEZh3bYhigIG2QlgpKFfjNOT5CIDax1DUqTF0gc0vZtHNSQDh/j4AFAQAGfrIAyQSYOxRiXElfkaelAXK3qzsOSr4OO5KtAj8ugy36d9+zRWOfsqB0SAHqwziAya29X0DN4UDVtm5H4kaEtAz3Urcyq6/hhk+ytapsGZ3To+CjaeVCODlB/aQA9CUQZ9wIaPTqg8i/bwcdBMak/+bM/L++9+275tV/5lfL8c1fLi9evR92e//13fr9cvHyxfOInXy+f+dlPlo9/7DVWtQTnY2ur3H+Avhxb5a+/9c3y6NHD8ou/8PPl7LmdOBWPi6IFkqfHF6wzZgaEfKG6BV6AHgqAQI8EaFTis78VAhmF0g22byBdQ8gW34uK0+DrwDiHMNLLIxcy3nvnnXeCv7NzZqt85jOfqaAngF7yO7iYXomzb5lR55SMz/o4dW5OAXr0JT2vG/oe9PRFG3VvH+OozKvxqdVEuSOa8um9ZaOMyN3cFYs00NOunyXKocrj5GThrTzdNod03t88PQFYA8hsMgRmZNs6pvTy0H0PPgkrgY+gR+Gtpaend+PWejJhuFk93Bv4LUFPhvXCs9FA7LgneuDB+R33ijw9ek/A3uezGss1ZF3JioOaNrbDMCCtJ1oSwzOV1bM0ycNiyQakOD9z5WqAHoRwmbgTDB0zwDggbAVoFMFWpQPcGCkUiGdRanvVLcPm9/ke5RieYvwsQI8lLcxk341JDypptMefmpmVdYv4HXr7dH2Ft6RPBHqeuvxUlfu4byWS8rvR/iDT3athy+2HE7Kq7AaoFO8G39tmuBagBz/SqaxYbhXGjWfECrk07NIh2xlyZDLWGPJgIoa3f6nyl59VyryHqAR2GjBjMgxBfp72bJJ7Q1/Kg4cPAliIXhFmdyjOWPXjCtAj/V6vLdBjnh68R3APT0/yhtKzqL0jLyauh9dgs9SaKN5LQBtzl5GAruFo7PMGfhz0dKDUDpmjLu72gBGh49mQGZllIKA/MCbV6ZHtAGjl46fdihuIaJZUjNCdWUG8hqzl8cvCryr8mZOv62m8Y/aW3occQ5egEOvGh9/4v4LITD4ElYiK8G0coxMqT7IHxyWqKf/Fl/6qfOMbb5Tf+DufL9eeeaq8+Nxz5b33v19+/1//cTk4PCgvvXCt/FSQmX+SLebDjfkoCMxoMvr++98tv/QLP19+/dd+mROQAt8MuJ16bKF6xdAUtitjN9KuNCR09PTwZ/T0LLTMQuuIROs/nwAAIABJREFUZ9CypMaGny4o9espSHXDofz2AWPvijXWmHY68t58881477nnr9WaKajJgO/t7x9Gz7C/TdAzU9JSVLqvFBafsylfF8IqiMNmalPLrA8qhwZ6ZsDHPxOfTY9kXyEb5O+DCG/hM9UrAqd6ehg8PBPu/Kz462UTRk8PrGt46GCps6S5niFOYcheiMwg1ulR40X0AGjrzGedeXoo+2N4KxVBNGMED6JVs+UzqKYNT4fxX1wjV6TzBhFoN9DDve4/eg9KC7Km+da6rwI9LQo135PdfKdSFydEpFCNA+uGfan9wHoeUFasinvv3oPy9FNXGujJisy6Hr+Lvj/gaDBbJOQrvTgody+5COp0ToJ6EMlo1knsCLVtXut4s8cb/lbXa8icDkHhXZx4e/R9N9JVd8SYkzxrCxSgB97lA3pwKNv9YUPASAYfz3rv9p3oaehFOelZkGf2sMDDpqrFNGKUKfwLCoIyNfE9NH2ULMhDA9DDtTqMYqgIJcL4uheXc71RNnca6AGROTg96Snyhr0N2KhK+TzriFPE+ZB31oETrrO/jwxgHq6lE2IssafkKaMe075A8d0zA+hhtuDEo23lF+TpafrKEyfC6tfK95INeXqQdeqq0nWp9iH+VUhVwEftQHhP6im2oWi2dB3oceDjsl1lcoiYjF3tEd7i0YOcHsyxQI/WhaDnOFpOIHGJ/0u9lN7+CNdFcXusjfSVEnLIBYtn7FVX/Svma9BruWvZc/HwoOzvPR5BD89NcfINanW0Fgs+D2g5X/7qG+VP//zP48v/4L/5r8uZzePy0nPXy/3H++Wv3vh2eeMbbwQQevmF58pP/+RPFJwwEGi4d2+3/Ls//bPy4Ue3y6c/9TPlJ3/i9XIF9Rmiwmf6qY19LoERF8UBjxZifE0nS1furlzqRsiJk/tXWT6rrutCIE+PFjLilJUMJ2uj02dbGa0DFnV/by82J06z+P7+/uOI0eI6yLKARwFgESdInNyE8qVUkbKuthINKP5ow1uuqEdQOYKe8cQ5gh7NQgCG4YTA8VOJ9ictc9mnFho3Zis37kroOCqpIrzVDINSulvKel3TVP44ZcW5WbV6MrzFwwB3Wa0IarwgxdTDvoYrdjtOvyLEjqAHiofAdb8WJ3TAo2c8SpKyiudhvWuhveg3lJ6dtt3DqEn5+XxWI58cDr3nHhjPvhlBj9ZThrzOUWai+Lw1eWwAtgIJm1/0wsHebxWV+SBH+wQ9JGgyuQLeOdSJwVzfv48Ei6dDsW9vM4xCY86QA8bGUPB2fIfhwO1Ml94oB7WdAltTyIsFo43vaj97O49VYUHNg8Jb2p8YR4TYFFKbgB6fw2bc2x6Q99t1uzwxCIGrXAdDu1ZsMzltFewfHwfoeeaZZ8KtLx0X96/eHlQCxmDTA5qgR/IB/RRlQwJIZkuG9FaHrGcj3f199jdCj0PMHwwagCfel+cO3oBtNHbOPQ3QA4Ct8L2yt1znxrpmlXOF4mUfmm5qLV4U+te6YX729sjbHPfCCC7bYasE3wigx8Nb9Cw2T3EFUFmviPdsrWRSqls4LOa9NcccQQ96LXYp7ga6/fAAm4Uf9d8a+1XFOmcbm6p/q7etHfxVr85BYmfvnOfoXvj0r0qeDq3gowBZrcgce5Rzhp5dzAblPKG5R6xleLTR60xhLoGeBD4B8lvz1/Gg1cnL5DCnCu7w9EQG1603/s88ohlPIJtrYt4AetBc9IMPb5c/+L//qHz3e98rv/orv1x+4ec+U3bv3S7ntjfLmYuXy7/94n8of/mlL4WX56d/4mPl4699LGrJ7B8dlXfe/W75kz/5d+X5F14on/u1Xy1PXb4QNXzOnT1Tjo5Qx6d3s1dhttNvpwDyxOZAZRXocQMeinsAPSINj4bX79dsS19teeT0jGPU32CxSxkC9GAcUAQfffRheeedG6FsISw/+zM/U86fOx9KH6RN9N5Clg++C8EJwvUxio41Ul8zmj+C8BaRRJedpg0h4ze6pgV6wvlimT6j4R1BagOnLSSj9XQhnq1DXKvW0iHw1O5BuQV4DARI8F6k8pqXwWXlOMjl5I446Km/J+ghwQ49sJqhEbBCxCFIyzip4KSLtFz8mKeHBrj39DQgN4a3kpsQJx4CHmXoqbaF87YEghQCcKMnudPzzEEPQzz4nldk1nV0jc5oKnwzlH13T4eU3WjkMXaEChCvF4E0rn1Ab0Fw7AKU9KBHnh4AZQc9AFEyhMwmJEeEyhXhkbh62Q++EIp1srGwDj7wAhD05Kl88M7OZFcyB4OKZ4ABklEVKHFAOJPt2X6J8+8Jnp5Wo4yhv7pHC4n6vv53ProdpUVGLhtAD0FeAz0xiRmC4drhMwdxAAPo12GNHvOjKMbJZ2YZEcxJzEOGtwR68Bq+i/ndAejJPQXQg7RrduVWkcieJBtDAr90cztCXNrqDkbxGnkvrB+GH/eGPXq0G7pTOgH6k59pBy6XQ5xy7t1HeOtc6GL0fozwdpDfm6zVeYZ3ObsJOOihjrMwskAPvBhDhewIvaO3l/HytK5+cMC4AUK1T8ImVP6O8QJXgh4P5velMlxGGwBc0gw8NBwenjiI8XPV0xNE5shJj9fDCxe8YewxeqPiIBntTFh7B2R57mM8Ulb9DocVa6Bpjz8p6AkeDwDrERpR7/agJx6aKQ3hZQBiPy5b5dHjvfK1b/xN+Zf/6l+V1z/+8fKbf//vlYvnzpZ7H90s58/ulOOtM+Wvb3yn/PsvfrF8/LVXysdff7Vcv/psefqpp8rRxkb54l98qbz99o3yG7/xG+WVl14qO9ubQSqKzRDe1L72QlUyk9CHFmZU7PqOjLImaBXoUZVneXqeFPRwEzePgivGaoRTh4i/I0+PCvrduHGjvPXWm+WFF56PE8/1a9ejaaoKMj589KCcyTo9EKk4McXyOJ9HoZEfLehxT4Cezd3mzumhhfeMouRbWN8eyn4V1+r6BrnXjSKvxR8HJ/56vJeZDm19eYIK5RvkSmaUyOUdE5e8hXpdyHmCnnBcy+WfdXpiHTNTITZpnOQYnoQS5IkeHgS2NYARCPf+CtAjTw/W99JlkEv1nA30RGf2SihvoEcZeiLfCvS0uYdKaUUIA+wZ2BbI1P5xEAR5wjrMQI+uMfP0hMKyEgtS0u2U3cox6L6UK5QRoFLz/SkiM7NV0ELlIGomyZAD9Fx5+plQgFCQuA/6IdEQZQZkfBecEmbVRZ2e9Ngh9AlDB54hkzawf1nFXEY5COVhgAmCApwN3EEfM9ayGvsMqZ4W9LieaGGXlmTgMu/hLWXzhHevPgOek6AxwmpZQ+fOhx+Fp4frmNKSnh58Nr4fvLUWGqDskP+G70XLmWjDQA81WzFgDRvoiczSDZYYYf858BQJwJQoEoRgALokwgr0EJBsM3xMF1knFwA9uC+yiyXHkjHOIT09Aj14De9znsCBaaBHexAzodC6ZFPzjes8eIA2FAQ9Mad4/gyRYIzuSZYOCRCVFIq2tjzwVvsSuruBHu1Tgp6D2uYCnkrKHsAmwayuo27mGNsC9GSiDuzuqEurTq1E7mU1co3bAfk4P9xPzRs/9fScPRcp66xAnSF4cfCCbN5al2zhYIf1qN4oFCRM1RuPkX0NPdxsXijZp5CNiacnGsUGf+Go7D64T9ATmxjIXRGI4+NoOxHdb3fOlO9853vh5fnzL/5/5VOf+tnyD//bf1AO9x/Hf09fuhRtKb717bfK33z72+X1j6Ho4Mtxcn7huefLzVu3ype/8rUQoM9//vNx6tiPDtjoaxJmKIXdGPVqrlgnAZebL6IWZB3o6RZf8f3sZ6X0v3FhF0Y2q2S01GYWXSJhsu/srnnXiNFYLdLko4bMcWSawJPz9ttvRbjr1VdfjXnB50ORx4nzqOw93g3QE6fwUPJb4baPZ00GO3kcrpjhOeOJlTijD31VcKY6PWI5hX2nMPvJwhW+gx6v3MvNpGyYcHskdzrOujLt+TvEm59xCY1PDUQTLn+CKU6z/YiHpt5ZLJgWSjrLELCDvbxXIjGrHg+vHaX0a5ZQhsKsLxEnsivPF9cMACR3NvUuP5cF8MLwptIieKKR1knoHEo1ZAX9NseWTppvqmCeOD/kqkQ8rRPRyLhhEZDKTZACa/qvgU5NN09ABAh4JrbvuEDPQGS8cb6qkckvNqWea1z5gLAIuadrhkrOdV3AZACQUZpZfCxOSI9YM9oEPfTQoCbOlWeuRumLqOIexlWcJgpHKLeUeTwTT+g8WMXs5BoFbyVezRIW5kVwJdrLbzWLVVQxNsyZPLIyLFViBJwtPKBVkGwO1qmT8zbPaWSCf5PfqIUlIYssqqn55F4u5fatD8uVK+BBac5F1se8cg9tZAPXevgw3goOwOHRznXSnFPeRS7N4n44sUfY0ooMCnykN6Bx+DbLR7c/Kk9fQVsRNrsNWYv16mU7MiIjpKYNQzGvntIC8JVPGAd28pHwgzBq9JZTsS5bB4Z3EG4BL48ZljHfAD27u+XMGYa3KpAMrzHBo8sI14gyH3vN9EUdY4asG3hpBVaVxQjaCHlg0oX4Bc/dsnXxfXie2IcOod4Q+hpOZRYoS2fEOOpU1hJ/9SCH1izS3csDqdSxZYem2IXdywrZlJkcc2Ej0UjUOH+hHARJPlV99N0C75CiSP3JC+pASZJ8I7NzPqkTAxA11F7BL74/AjTfT/Lwx2uoI7Sbnh6CnsMIOcWpaWOr7Jw5V+7tPiyP9w/L2zfeK//0n/2zcv7ixfJ3/+5vlF/8+Z+Pks6XLl0odz+8FV2+t86cKS+88EL5xCd+Ogb6ta99DU8ZDP3r15+PUBeMO4QbgwRKjUJGZxoxTgpDzP++2FqsYn0enTz5LAO867TI8EcCBCcy911+hw1X9dyyx4tQuk4W+qh7jbhPj8sDPOvWVjncPygf3uKcff7zvx5AEx4x1F/xOhIElXtRKyLc9JkK6og/nj1rNHTuXnsEbro+bZEC4J4huWDVI6WF8aoS99NKKREGUco6FQyJlarN4GBp9XLAQ2Jh1cUHW8HAVoE5PyQOQkg9gYBAD4xQuMyNKxRd1heFJXEySK6PtZ5Q3ZLZuJ03o1RyF5EGQKF4jHyX5FPsB+wBKNTQba68takzPV0qQW54AuLkcEwKsalqr++H0+wNr22CU6T33pp5/FbtuXqvrB7ce08TiMczsiCkrlPBmZq6pos/wHdyT3Ct23fulGevPWchDnjCpMM9PJXNXzNkh+8exXz1mUFt3XpOWdvHvW6ZzSVew5pCv7m3N0DPCXrJPUZV90302Xhf/1se1Dh0hBufXhher5SPbt1K0BOzTT5YVMXNvQVjH55NFYFkyrruMetxV58zwg42p9WIqqO6H8YIhAheWE6AoOdK5WLFeutwOcniqusVD6cst6HgIJ+yhk3dTjhRWbLXe6Cb53F392HoEIGe6h2u1Iqe6uAy46Co1ZRp3MP62TRbnjnnOic8F0Pts/BIHhzEoRlgNj5TCxFahpY81BUotFCWvNdjccA6v/mMFQSP3J7wKffNq/VZjI+FYS82GUrLDU4dDx5qkdSyucJznvJBHarDOvWF9rnrDOnadaAn+s+0ByPoadlbh+EyPrO9Xe4+2C3vfef98v/+mz8pDx49Ls8992J588aNEFKEtv6Tz3623L93N2o33Ll1s7zz7jtlY2srWiM8++yzUW/me++/H7eCMsAEwEDCRQmlCkHCf1i4zR1bDLmvMt2xP8z2oMeFw5XNagMrY8lN4kRmjKUJ7SrQQws1GhR5RbShXXBCQI9R9PGwbO1sh7G78dZb5c7tO+Ubb3yt/OZv/iYVEhqIZuYKrhMhcXgsotOvQA+9CB6+CwGYgB7FeGU0xdzv5mYwmtw8UoxL0COlrOd30MOTydJwnGZdUPyyzn3+0ub49KCHq0YvlWovQeG0DdFX046xBakuDYBzU5KYqA3m8ybQQ/e26udkU0E/pcRpq4Ee7HSFj9ha5EwHerq5ss7fSrseN/i031DO5SrjvHJvWEdsenr6LushGwPolZLrDH0FbX1DDI6nNdYNgbfmvZrnINSmUqwAdQA91597sZa0Z3orT7NYfwHCMJxZIVthjsOjZdmGulcHIr3rAp3iV80d5GsEPTFXkMauZQSvsAqQ+jw+yfo1TwL6i+1bUgDXQKCnGW14Nk8HemKNwwvqY7d1/CFBz+27d8IuqN4MdzA5J/5cvLsd0sKBnQ1H0ztTP1+to6rS9ys3m/9x7vEZgB7sU9gG6dwm820+ZmsV4avcC30hvQSdCSL6UAy9bi4jAj3cf/S2Rrj+8DBaeCArz0GPQH2stTZFFfIl6JkdhivYNaAzgnN6lW1e0dIoP489SF4ga7jpefA77GA4KiNcCQ5hu0Z4frIOGXVN8yJSKhiJ0PV0v/5gNdml60HPUXh6kMd+5vz58njvoHzrb94sX/36N8pXvvq1cuXq1Zjw//SXfqn80i/+Qrn5wffLzQ/eL2989Wvlkz/zyfJzn/1shMPgeotKqJnOSQV/tmPPC33HRFjpdCo8CnMY6q7bcQ96+tMOJ9cneZWSignNEzM2mwzkqJAW319h2AV6MB6PM+PvIApmWXaAHzRM/Lf/5o/Lr3/uc+WZK0gjJT8EQhwuPvWsiWyU4/LwwW45e+5sumbpOj4N6PFiXxl3qY9T52jSpC+EauBZaF5l+NaBntkcngR8TgN6YvBdd2kstimIri3Fcazp0tNDYmZ/KqCnx9tOxPMNXgiXtRnoqc9ohEL6ZJkxQmVOpQWFAEUaKbQh6hPvQ4Ieznm2VMiQQR2/KZqqABI1PInRjPW1TsyYO/DLcB8VRdPau8JxpSPhqvNwCk+PQI+eB9djzlMLV8U9jHD80e3bBaAn3OTYb6jlkcXMXPYoKhtlI3lKYSyOSYT0n7o2pwA9q+QYe3wOelpocN16zEDjaHhW6bJx3meg58ObN4PT04xD8/TEfeBpPSChGX8HlyfLl9AjN4IeGuD4sfR16u2emxb1raoXwktTsO7V3Xt3g/bQiMxcN4Xs++c2CymDzhhOp9to8Hkd6i6+/SR7Ap9F9hZsl1o94LrN6zmvJ5Z3InRbAXoUro89VUE+vRlsx9LX2aKnR/yW5AYdoen0nXAoCPTwfs2ztlDvuTbtYrGAnXdSEymQ43Lo8wfvfB+DbW0oMEdwZly4wAQcPQ9+P0T9s/TII5lAoIdFRBnuI+BRA1txjhro8bHps7O1rUKRRH/ON1Pqa8NRCPo2wMDBftk7OAzPDaowf++DW+WrX3sjBAAhKwjB5z//uXLpwrly69YH5fHuw/LZz/5c7YvF9MNGDmTFThZYw6JE7BansoOD+P30oIeL5AtDYeiFfpWA286oCgBKXdlb40KPiobu6qU3g4qiue41nkDkR0dlH9kPe3sFZc3/+pvfKi+99EJ56SU0Wt2oYYRQ+HDvIVsuyIU4TR2XR3CxnoWnp8XKTxPeit43dbM3BdDNlxlNPatAz2wOf1DQM67ROK8CPXH94U0Vr8ud0504mfmTxMaMgYeLX56ezAhpG/fk8BbuE/NrBQzHDaWQK8mqLWQiZdvkkaCnEu5TVgnIAHqYSj2CHhoiN9Ctg3V3qsn168ZnYGMxz2vqxSiFFN9R7y3MQx8a6BX9TNE46FmChN6jNws3rgI9knmEt65ffyFqfcT40tPjZ6PYj/Khg/uDjLoVoEeyGeTxSSjK53t8Hv0t0INWD7peHH7C09NCGiNIXAcaf1SgB9eRp6cR0ZunZwZ6qh7MVhSzytJUuQhN99k/qvIec5PtKGSYXHeTxLpV7u8+iDlTH7rYKys8PV49ODFtDdFrLRqIbTrPzEM1wLO9Mb4Gww1vrECPvCzUg/y05qr/bvJ7pqAneZPai5mQQsGB7mFmmF8boIfyYH0lj48D9EjmQt/nRTTfAD2jvmj7U9zB9aBH4/B/A/wBIDvBUvzQ3Jc4BMDTI5mTLgHo0dq5pyfSQXIPEvCgMYVoLwSE5HBZhq28ZeMCjws58/Sg4WgsXhKZkd51996DsvvwYXm4t1fOnD1fLl68XPbg+fnrb5VvvPFGee3Vl8srL79Y/ubbf1M+9sor5ROf+EQoF7DzkWsfrO1IDSVPBQqedWlgzDer1wf3PUQjvRG4pKfntJwePacjy/HZqzCl8dFJdqzTswo1xmnYspH8+h7iGoUWc/LWO29HleXnn3uuvP766+X8+XNRk+ejjz6KUz/XlEhUZcixwOiQDMJ3nMWTICiAVZXYJLylTtHaCONpiLtqzukZkYcrYN9Ey/DWsPVlRIaS4d2nakXdutP7t82deRKnR/4UjDeARbbuaIpp1ixWnB7rO2SenplcSSbp1etBz8Iz6aAnCa2St8hWGUBPlb1MuQ5dOHh6qIBaOPFJQM+qPeHVcxF+hqdH4V//zqjkx73C/Ufvwfg9ItZ2Ag66vVUGxncFerp+apaFFqCn8/TURKCOP8PwFv6j4nTQswRjJIKeBHq4Fr1HGa+NoEfeXgc9vXexzcx0LJNFWqWTFvKZRpOfp7yvAz0hS/hc1FwYDwWZoZPeNh9DNfqcFJrb2OfGz0wO4gh6CBpwwNsqKAC4f3Bg2WUMS3rDzjbvfXjLOT2+NvFMRqdSY1Tumzn3c9Rx+Oy9ewA9O/Vg+mSgR9NCzpn/eIhGOk37xsNb2msCPY2nxYe7fft25ZGJOD56ek4DehZzN/J3JnMm0FPl1w7Q8vQA9ChLWe1hImMyDiTIFkXiBGeG1a77AqoAPdJ/I+iZ2dtVuk3NYGONYRvg6QnQkwpJKZC7u4/K2zdulEeRYrhVzmTzsMg+ebAbFS5feP56efutN6shV+wcF1fnbTwgjL5qWHCSiPKrEEXq6uCtOUV4a6YwZqencTIk9pg4jFOennWbIiYfsMR69UhYcE9cqxJMhxvu7e+VG++8U+7evVNefvmlcv36dYbBchOqkV2kjmblXyrT/VigKHqWabQsxtZSF7nBKRxOZM4AaFVGUzfmhNMDYVx1MqKysh4rRmSeKZNeSY4+HJskd4EuJPcH5/TMwlvi/OhZojoqjG8ofa/T005crhRirWsl5CxCV2PPPN3qJ3gJBnoiUydrbLA5JUmg7ulx0KPrOOjx6YkqqOa9iWfK8NZiP52Q4SDQg+8B9IBnUfkxpvROMr5t/EtugnN6GJ3gfEuB4dl04hPoqaGv9DohvHXt2vPh6QmZ15SnZ64eBJLTo2J3IbelVTle6I4TQE+VlwnwkZKvp+4MQwafLIuX+jOOwMkPauv0l8/9bG/FM05AD5ImkBnaQpVZ10rE/chgJOjRODtwG6ToOcfPD6UBLlWqgQqpkpz5jC0EItDz8PGjOKBcu3aNZSDS0zNtm+PezzAjc05PJXjl4WDmCPB5dsDT9txGBT3w9OAzI+jx783WTeuKEOz4I0+ZH+QC1FhSRzXs5unROPDv7Y8+CtATet9691V5GtHWJLy1jsi8Tt4iDOcqfQXoUSNvgR5s2+i8Dg/t9lbkzOlH9ivKYGSo1OeNhPmlzlh/cFBfxQS8DnpCucQFdfo6LlAwe/sH5dHe40hDg8sqSMgR5zzLDX10FCj92rPPRvZRFP2CNyeLsuEBWUSJgqOQgCsR2N6FIhDHYA2np7lr28TNhG9UEPR8N4OB8QmkrQVN5F62kIoZ6whj7ZNEKOUSXB3EXu/eKV/+ypfLq6++Ul5++eU4OeAze4/JnTjMYlrRZVffjyqiqNycDRQzewvennGMAj0+h10vllQ4rlxnQkWENMRqTeq0ZjVsh6rC2WRxlTH0dV7sfKKJ7mX91Z7R0iUzhFW/YARoZW9JOavAnmfP8KQ0ukeTvxOnAHNXm0sUc6VnDpkz4El5Nq6CZ7LEiZXgPkBsGm6NDZ6eSAm37K0GmDxs0EoO+Ab3zsYj2Fh1IFilnDE1qvINuVVdlZlBWAd84r1YRGtYWYFZA+u0WQ3wyMh6eAtXqfdKwH37zt3y7LPXW2XlBE+swUTgTziFf9itm2KGD7INQf3bZbtnKEw/53PXvBcMh0I3eogmLpAkYD3buCa+H+u6W9HVTuGbrtG8aG/1p/lWmVryDk4PkiVUFTk8QElkruAmayfpb7V2iWfOuZWnwcc1VgLuQU+W1ajNhI1InmnV8PIg7A/QI8+iSOg6+et52YolNcQAegSOuc5W9qGahp6Iv8qgu2w8evQ4dLqHLZvHbkmoHfdFAz1ZvKC2VdDBEbpHA1TW7JzTw2ubnUtODw4nkXlceYFenJDfqHPmmXW1VEar09PtN6tZNtfbyTPSqFSROffs/Xv3yrlzqLQNakaJ1kBRbiWbb8P7FmFnA4RhO7N4MFeZkZW6ZzPJxuV//H3c27E3akYj/YfgHG/c+/YfHqPAF5qA4geDAQcFKO3mzVvlO9/9Trly5Rky2THBhVU3EeaCcnzppRfL5UuXys4W+QscL8nCWKwAFXj4SlDq06e9MVpVJiKoJejhotNLpB+BC1cY0wXKFzulk6BnLFm+9vsTT48mXanmugfm50tf+lJ55ZVX4rTzzrs3AvAAmcsQQ+lH2nz0SqGSjNMS5u3oMOr3KEyA0JrCW00JZF+nIR0d1/DmfH7KqgKUruhRgZ4EevB5bHwVWyRXq53gZvO3ykhWBWVfGkEPLo3vk2czXN2IzNEpXf2CCgqLPQhAGX21KgGRiqMpdqHYJGo658VADz4P5Ye1Cr5adoTGdem+NYJlEjf1bCDPak1DqUcrBZD8LkQxtlWgBxVOtRcUQvO1SwZ0vNQBkwmnZwZcfC+EYkjQI3BXPbVWYdvv5b/PjLdI5pp7jsFAD2M/3VrgM8reUoi3jj1J1UxZfz6yQEJXRZ2eZpjrWFJXdJyTaGw8gOw0oipe6BKma3WgIj/gXlUHPRhv1UvKfFqhVHTdVcZyNhbfryPoib9zjinjBPnrQE/1JlRnyJgZAAAgAElEQVRgo+wiI/zXcIel/lZhbHaJ3msLbyWvp4b7zFNDGEA9hTCNgx4PS7rsblmPxgps0k446Il57aoFpIG2A9ZsT+CRfF9gv96//yAypPS6vOwCIZ0umaxz7P1aa6YvUhjXqCTl1E1eH0nXq4VS20FC2Vs4dEZ/y4ygVPuJ3SZ8WGORns6uiy8pDnpnVUiW8zQ6GvrrQMedO3uhOhOizlPYpfTQRu0mZL+2SYu5sqSOqJ1U7X5GIIbsrZN0W1w9iney1AeLqZZWnPCDm99nka3Ll6vH4t133yt37twur732Wjl75myQasHZAVIDgfnChfOB4kDMhIs0FHSEZVk2X/1tqERZBEybYAQ7ndClMMNj1KPyprQqwBoVvxtRjzebgpPy0GJ0oaFVSsqIzFI4AgHy9Ij0hut+8MEH5atf/Wr59V//9bJ9hoXfeN+stBmeNyOLWuPL6jlKoXDQo/mo8zgBPb2nZ1mfJDaxkc90TScyj9Ogz3goTyTRhfGdzKGvoxuUztszxI8FeuK7CWx0aTVXzEmtDUjxNzYdTkFQDnJLe6NAKSuFtwg6zYs3EJlR0ZNVi7ei9EAY6Ni4AD3G8/DqvenpwaXrpkvQg7GFZyXetO/nwyHath709JyscU5ceY+KoQP/+UW4ucGxgNwK3K27xmwtO+NtXrg61yqYqYJpaWg9pOKgp4pQglHM4Z2798q16wQ9GF9wAtIb4eBE3oJV4a3RwPUJ9rxzldFsnKnx1HWJlGnsYXjBd6unhxmYGFYWvVyhT7RnZnM5fmVci7ZfKTuaYwc9kvcnBz0trZpNR5tXo42LRmgMbwn0EHjg4KtMHLYDqXO4AvSE5zT2RfPE69CgUAwPFPQSq1ih6+MfNejx+ku6DwHBsmifr5vWLI+06W3sybjKVuL3stflUBgVnB7uEfOeHh1FyjqiBmzZEhLbRUxWgZ6Ql0pybvKzRkwnbzXPE2VxCXrOnyOnB/Og0KUOF8APtF9qqtx0YJu3BD0qYhtr3tdGarqlH2Kn4zJ7K2xtfiwqMuNDt+98VD788MOYQBk2NR+EhwfcF3guUJsHSvvB3Xtx8oWSjAqMGeogqYpZEwfRu0XhoznoUUl1VzRy3UcPl6qYG1dRJ6r23mxjNsPhCisWyUIWoTwr+9229WCAV2Vvaa5kLEJ8s/jiF77whUjnv/7cNXaODe8XY+c7CAeC9K1icxFXZ4gLr0UcdDvROc4LGTKUknsS0DPW6QnFnUjaBWcd6NHMzDw9M+HrjGBdQyOyCpAan2LJ/OnT0jsieRfeordGiiFAT6Zd41mlpGaeHnoKqEfrcwzhLa1prF+m9FMZK4MrjeQE9MhIKrwlQCbQMytOCE+P9kMr0sVJrPPq7mrNb7T37U+ss3UYtZiKEwr0eAqxr21/AOlP0DPQ08uFFyfEfC+J5UrP1Tq2ZyXIhKfnuedfmoIenxvWeUEoUrU+kHGyPmV9nJOqOFekRQtkQbagJ1WRWS00WARw4h2xvXCatZmt5wh66rNb49UnAT3RVco5bdanbgZ6xEnxOmo6SFXwmZwe9/Q0INk8PchCck9P7IsNnsyl56MFBVKJa6gygc+kQKdAjw4j8houZd6Kok6IPzjkAFggvKU9rHkf+5i5fdFaTEEP693XoSxAT77vXhYRmdkWJPXn8XEc7FTvrvldLLy1htOjdRu7HPgemh2OzDrWcNsIevAZeXrU5FXOBYGecAIOoKfKRq4FiMxx7QQ9wTue1Ok5cQ+lpye8dIoX3fz6F46ZPgvS8QGzth6iuND5spOdwB89uF9u3rxZ2ewomPf000/V9OCrV6+Whw8eWU0GNl+EHQ+3Ejrvqvy74nZ6uFrHoZk8IXivN0MMYp2IDajowU86NYXQWL0TeVrGUNkIpvh3HG26H1xPhkK9nhAKgTBCETJUiA6/9I7pFBj8n+MSXrNMxWHZ/+w2i2sGARx9zdSnJLO36qkuXYHCry40qiVDJbFsQyEFJWPelKiVuB+1RP49D2+10NFMucwuxRMbi1BVRTF8sOsvZRWTuRy2GGrNkGeeGegZOT28J9PT5a1dBXoacOLpFp/DpuXGJW8nnmfC6XHQA3mAIpWnh87DpafnOOtn8Lt93L0qxB8T6NHazACPL9dpQQ9lkuEtl7+Y09Tenr0VRszCW8rewnfZNofhLV8jcnmiQFZLm03QM1Xm7mfPh5qBHt9jI+gR94M8L8qWg55ROc8OCiu2XBd2cV3nxpgGwj2b3JPy9DQd1zg98rIJ9PhaS87wDO5l8Dnoamy59zgXWZ4ejrMBUKaFMLzloIc6ATWVWh88jJt8JNsn8vZMq5JLwGqwvE7rCBZXGUzKEkGPwGwFc6k3xv3Qy5VFJBY6LZuQZl2a9jbbW0RmlB243dPj439w/37QTMTpkY3SOGbFCbksqmMUO2gxN6tkcLB8J4Ie9/Q46KHO5zjg05AMa35rswxlsA6gx+XfbeHKcc9Az3f+6v8IT8/2zlbZ298vIHBByJBWHennhwdALmHcIQS7u/fLhYsXQnEjLVjdine2UPaf4S0RqyCocEVvn0EhtkShA+jRQ2tBaAETkw1oVYKvE8CodGegpwqBucnd0yNeykwpSQnUMQ28Eg/1CIUrdR+gkV6urXJwCE4ImyIyzMXMDvyHOVaXbHkcFN4C6NG91YZifMZ1oMeNpm/aeD1TArtTRRYnnAlQO+WQ0xNCmzVQuHZzb5uutWptYOD1I29L+05fQjwImFIIDnoyPq4Dm0BP3WzVPTyWjs/ihNn9uF57zQldTT19butptnYJZlXZKLeXHj7n9NTwVu6V+vwirD4B6On2wBN6eurzIry1hZIS9EIq29LXbnaw8P2xCvS08TkZs/FwZuEtdkW22jkJMj1lPVT2AHqabCSh2frSnZS9Ncr8KtDjRl/PDw6Zg54s0hOgZzZv0hUz4NM9dw5qBGoz4x3XNE7P6Ok5CfToWTSm+u8E9FSw5XswLmBGNIFJM2qWZZqeOAc94svQB9hnqXLs1tJiCG/5/NAjII9Ha8kx0z+jzu+uc4y0dR5QtIddBxLY9lltTYZOAj0M1fRlOHrQU0FAPey11iB4T6AnMqSM0yM7ui681cjeRqpxL/KJyGd1eAtfHT09Ht4KikuGPgV6/HarQE/0U1vB6enXrTfSONRWekGCvo13/vJfHEPgQGQGgAGyhcGOzqTZ6AsZRjDeUbhwby+MHhRjGD2knqFT9iGro4oxjoGAmxCGHwX2dLLPDJhZ7ZgKgKagR84pCttIoJ0hbwdUElB4oPC7lK1OEvrblU6nsLDpzNOEhcJ3BBqUbaDvO5cEXYnVKZdp6VQAUcMo5S42fVakFOjZObOdTEHGx8V/kdLEvWagp8+q6Dk99bsJejq0vCZ7S0pxxumRu3sGcMbXFkbDU1m7zSYyZr5owCTWP6MV8TyV70OBF1k4uh/XsFV/goq1TUPBTBsvdtgUjJSIxi0vGk/0WNfWcbnz9Aj0pBdoBnpCVibAR0BQwMrDk5Q3peuensjs4H9cExgUZF9qD8gtPe4pBzluJMfXxx5gvLfWk79HAchsG6LvR3PC8J7OQc+dO3crpwd7oXF6yDGpz5gF7tTOgLqH/KsRQMRcrPH0yNPK79Jzqp9Yv3JcdsHpuXwp9mp4c8MiktMzgh4HLON7szWS/PnW6EEP+0xFL6T0ePF93vu0np5VoCcK5uVBw/cuZXdoN5KWVrq+D91SD8W+WQF6AtxE8fUlx6Mru1E9Pc0mVJk20MMO5atT7teBHox1BnqavuQdq0eso0OMoEeJOFwrHc5YtkGE/qPavd7lwosT+rojQ4rdDnYiqkI5aWTl03B6qqcn1GZXbrDzNnVq+QQis/SviMywgw30sLcaDv447KvEhl9/BnrYn7FP6XfAuWrf0DYQ9ERUJ2+08eU//u1jnFTOnNkpO9tb5eqVK+XsmZ0Iy1w6f6Hs7T8u+48ekTB1BGWkugB04bIWz0F4fcIbocnf2IjX8Vp4eoSy0tNDxjO9ZO000CpFKpwX3+O3mzsuv8dnyMXKhePm5TsIKXFCzNWZEgeAJ/BWFaEJLi+na/PfDVRkrruLHXfDWGY3XxgOZCPceOdG+amf/KmsPs3qyqEkooGiGOw8yUbanhU9xKIDICG8tROk2XSe1XnLKsR5ij0Kr43mbfi9OwHwMw30hFO7pV9URr69VrW7vJkEi3t7HFs9AeU6jJvD12K5cVSFs1PnvJLWoZL3co4q98BL4uR44zsJeu7dq60UdD266Pt6PAQ9eVpLEMQu5skfqM/fKoamJNTwlsiyAcLrCZP9u8ObFhlG2Qdoa4t9aS5c6LyidS/UPZEJAdP1S6nPx60KspZ0M63K7ZH/xz3QrXnOV/QaR+JBGmmsLbuTC6zkRMR+SCOb812Xqu4d9+jY1otLYP6herLJa/4rrhXDW9m+JYx4kw3MIQrGXX32apSzZ1XfVAQR+ocXFc2MUS2WyRSt3gtaUuC+qorF60rveC1wqodmtNoW4P6hYaERC72BlgXB6bkY7TxwwBG/TE09mwwa+0KWz7lksw2k0VQV1owTh0reAwCIh2l5z6Ny+8MPg4qgQ1kOLkE+9LcODW6AjeNjXlLp0jZ0ta0xmYy5z7kxjwtnFdxE8uCkwlHSA/0aoRcj4zfGTYDZrf6Yss4VzHVoCS8xw7FUw551UJI6k3sn10Rh5nrTjVr1uOq56tnh+svwtj3lXoYE95J7PTENSd4lwXGAPGYXcX81fRctctQc1p4BSUfoaoBM0G3YCRt3mxpN4gAOq4zzde5Is5J5Hw012k6Mj5aHAMpZWyzIHKJFWGM4T6KNTGbRxiEHGY7ZsaHu37rJMr0/RyUbHN6/BK8aCNU1ACOi2POK6pz6FvKNPmiQ93/yv/6Px9gQn/3Mz5XLly6Wcztb5fyZM1Ec7/zZs0xPjlgxct5RlAgbm6fc4LPESZcLLO+LairsRsPMc13hPGVxjaeGziuDjImFuy0XTjUGfBFWKAtXbH5S1+veZ8izwXQ5R9zjqUACL6SvUMqbb75ZvvKVr9RmovCgxfxIkHVq8kJyeJYUDNwbJ1141FgigD/iIrWTBg2jitu1E6xCV00QfW6d7+PTFmCIW3mB8gOwGdFxbFUQ7y3tRL28F8HSPM4y5px3E5sp0phCcuNavh7if/RLz2fACU39o+iNkZfnMKteu1eH149rD7whmbfY/EOrguD0ZLaJlKLkKsYa3+E+IdDEyWazoCCbCp7VdTFgTqXtfYp6Qn60SJVSGtzryhRZtR1GGR6VYxAN04uK3mA6Kfv3mhwIQBtIXeMi5xzEwyXoUTE8dvjG/tisz5WtWLwcwFEJwHjlmWfq81fQkgYLwE3lFDaj4nW6A0OwW92YJkviTOUeM0vLdVPtHx00Wi8pXoMrjeyty/D0ZKYebSk9idM5z3lyr5MAZ8zD1PNEhddfz6/fiodqDTEX9+/diZIirThhKs44rNFTTQcvDjQHS0JzrZpN49Hk2Uiz42ExvW6N95aAOxoR8rCkMYLTg1pv1HFLsnnVxdG8d9k2gV6lxgt02R/3bNWlCiN33pn2TX0PB1h1Mm+gkZ9zfTjqIE6oDgz0NOlv4gfsYh1UeYgI6kOCbb921fe5bPob9ubu3bsxd0p4kd6RHpIMhw6c6Gcc4tn3CkT/lmRSwXqChNHUBshJQOu2oWKCQ5TAeRTp/lWu0zvH3lvkQ45y3kVvVDI5wM4mD2FDMdb4O3BHbxv8cziDKGGogp5/9N//1vFz158rv/arv1auPftMwI1LUUAvGkEFv2dnezPqxqAuBkAP2kvQmBwF6KHS96XnRO6mgnejS+Pdu4j1vpQA3PtLTJMmWYs36WA8KvsRWFEoWswXC+Mdpd1ouYLxSaybMENkmANlfyH7Df/hmi+++CKz2s6fa0bXx4yTWT1dROOV+jeUFapenwh68DzJe3IB2iitEJtvAPy+HvRkavgKq6l5ULZKuAzjdNa8C26Q05S0U7Ep7RH08Ht9WAmgh+faHvSEcTHvWFVm2ebAQQ/XUaAHCt5PsRniUirkGtDj6y6QE60k8gDg81yN2aSdxINHD2tRxxnoifF6eq/XrohaF21xRiXgoMcNqi/nwggrVGDAFmsTDVH9NDsALdr0vg+Rz5Hvn5khQnNMcdlG0IPwWBQ5jXTxVMaHbBb4tIMeGWHzzIgbEmFsfV/Vgc1oc+6ITaDrekdA8xBzX60CPXxdnB783ur0VFTU7SbfH75GeD3GXoss9kZ4LPjI+V2GbjTv4dIPHuadaHnTJWskyKGn/qjuJWWWulzhGgSS3OsOeqYHxdgIDajrM/G9DPkKQOBfBz3ymtb9bCAUwYlZUkY8ZxW8diCotmQFsFmh4uLlJwE9Szkf27AMofIEPRHiNfAVsmNyPAKf0YsH0IO5AygL76J5Lns3Gd9TL65OFxyh1pUBxqxjU3meCXp0bX23ryPWlxcQ/QE2IurS2XxG5mvK9wz0jPuh7RU56ds+JOBplAXp5KaDuDcwb7iX6vRE7bbf/+f/yzHAzMULF4McdfnihXLlqaeiuzem4+KF8/HlvcePSRyEa8pATxRzDtTG21FJ8YT7cO9xVfB14mpGSh/WcoCi5LJeQfegZ1Ldu65nVZQ54d2iJYkKr7mn5yQj4deUQIrTE/213norJvfWrVvlM5/5TIS2QIID8AmSr05/dUe3eHgYK9uc8vSgDECnAGyTCDhKmB1YluNWcr/bDCeBHnP3au5H5YFnhvEB96uRD1u9mRno0QnN17MbbwVDS9BDmNq/jmdqNV06FBD7vXJ60i3MbCCCp5NAj2Q41rs2aDG+iBWRFOjxNaqbL/k+TclwgwD0qCp3XZskt1elYt2Px3kaPT2udLUnXJZHuV6AHnhwse7myYp6RAB0yYnwNW3KOO5cT6mj8h8Bme/vMPAOenJ95OlBrF+gp8rY0XF5uDuCHhVBlTeNCp58q80KECsfrlYHFh+P+kr8LI1Za4hrhIc7gfJSsVIJ6xAQcunFOoeD2TiPq5R8V6StGn7ugd5Qsn6Lr6kAhQz3/bt3ysWLF2p4q+7rDA+cBvQwfZyeHr++G9Bq3OKXgbIgwxdv9J4eeSsog42TMh6EkbHO9WjeoArCMmzvRGo3tqNsjuOePkf2t1rn6fHrtrXp09JHsIo9igwtD9/Fs2fT6fGadR8NsgQgCk8UvCnw9DSZNQpGzDvndMHxYeSnZTdae6PYn0NhUt+/DO3ynpIzl00lPYHc7zKjmRk9gD7/UzucjINRdwH0+Dj7vZElD0JmMvypaMYH3/yD47dvvBlGBKEZTOJTly6Hobl84WJ55pmny8H+XhCPIsU6+mZAcMkBIOpjkS4tGHtrbVXQIwGMf83TMwq2/v5RgJ7unvKoqGBWKqYxvDUutBtAv94IeuBZQDHCGzduRG+tz372swEMYNzQugMp6+tADyM4TaHJ03Ph/Pmq0EKZio8UHhZufgc9daMf9W5iN5xrPT0JekbhcsHGewI9gZ4zDh99pIZTFf9uG6Qz0ObBaMZAruB0V8ZG75WIPotT0QJgJZFToKdlbxH0RGFIr0nSpbr34S0HPQPBoCoYhbe04TXPVMatDQLHSeUD7yd7bzWlMZ5wnZw+gh55ekYDGmuf/DgpkfG7U+Uvo25eOJZfIPHX90R/T3oaZu+P+6YaWj+5J+hhqQau+wz01O8esQP85aef5lbKcDoVnXmEIjpI/VO9UTjpoUhZFJRsIUfp9Q6opIGmYlb6+XpPzwz0iBw/m3MHhK7w9awCPT0o6mswMWyw9PRUBZ8XfnDvbhSR1et1j0Z4C8btMDwMHFPffyv0C7z50VKHvbHcS+P7vRtreuOX+h11rljFXXtGoCdVYIza94auS9CjDC6Soh30aB4DO3lY1CZ41E8+96PhxWfXhbdGGW/f7+vJdHVO5GHLDvZtzEyk2DbALBmpey48n+T8YB6g29R0FJnXda/b4QXf5T5eDXo0vzpcSNd3B1pzHtDGyOu2BD1YE9gvrCtAjzJ8iRXULV19C/uYm8uugFfISfJ56/plwo3mqC850yc1HOzt16UJLw/G/40/+e3jN9/8dvn0pz5Vdh8+inAWNt1HH31YdjY3yvPPPx+nMpB00bcC34Kyh0JA13SBHobMVYGTJy339DSk2AifeM0nW0b7NKBnHX9hVLKu/INklwZnDG+Nymg0qhIICbw8PQhp/emf/mmAHBRwfOmll2LB8X0W1tqrnJFqkNJVURd1Et5Cgb36LINrfgQ9mrsY4w8BemY9drrNaSfbWXhrqUjooXMU7opNRpPPOYSxTgF6ujVK0KM2FCr8uNLTkzyeRKQ1hVQbDp6eiHWrDk8+nE5VLKTmLSNaBVoed/OUpWrlZSM8PeD0yPjGvBinJ2RrEt7S/AH0zAAPNduk+KOdxnwdJS8CEB5OXgV6XNHH1KXhdWMy/j7bQ+S6sP6LQA9+r1B9A0VN4ZUzt/0RPbMXc18FPaSuSzOiIU8JWETNxJ6PKs4D6BERdgQKAq3t+nPQI76Cg54xvDUztKtAT9UN+YvAGOe9L3TIa/Sgh0bOCp7Cs3j/bhSOhee5u2+EcpfhLTc2IVIZ3sL9Jff4jI+t6fbk7pgt8/dYMBJcsTmnx7urt7mnXXHQI31SOT7dgatlNjoQk+zGv5nAMb4f054k6AZ6nq7cLs53S8CZruOQATuuG9PUQbbvOVgCPePe1j1g76QrNX8OeureNgXMdcos0wmnB0WAV4GeEQT2en21p0ehJIGeCkyTfxMp67XGmbheTfvM1oxncfCOiAzoSWy8Ku1Dzk8rYolrbWeCRmCN7Be68d0v/87xh7dulquIlefpdO/xXvngg++X+3dul4997GORYZSmq4IeeHpIZGasVyWnadDownQF34yyZ7nQFe0Gm0q/L8jGCT99eMsnrt90ScBKHsxJnp5RAP26EkZNOE6hf/mXf1leffXV8vrrr0dYiz8APlldcsLpIeihwdI8zDw9cyJz37CyPusPyukZXOW9oDchGzk9QvAav/+rddNG1ZxqM4ygpzOaIIwFX6gnhIZyN76JFFqwBjY2ahsKgR7VSIosugmnR8ZDdTOk+CMfXUU1h1BpjD+7QvsmdoCt1NtY45Rp8dwEemKuhvDWOk7PgcmQZLAC49Qdo8yTUjmSYHN1M84ePrn0xKjQJgiLI2hp92ygxw1KZ1yGKr9NnpQ1Nwc9cFsfHiTZUxyA443w9AD0qP3BCHoAdkRkxglXB4NKsrfwlnSK8ws771sCdc7Jak8PruN1eiq4t6wb30fjfM6MSzQfNk8g57x50vUdya3+xl7C2qmacYzt/t1y7uzZCnqokpQx2oMeEZml0+Kj2WtPnh7J9wh0qm5MeRqfi99b7+mZhbekSw69Tk+lUdAb1yoMO3SPrldR2mIVEJ+CnlNwekZdNgO27fmtvg6PfxHe8nSomG+0uTFPqO/tAC8JegQ48S84PeDNnERkDvNiJR2q/BypS0DyyWrXgCWjtrcFq0EP5gbyB2+7qllLJ8RV87DiYGi0Mw5i+Du4R8hkZtq6r1t4IrO+mDyVckbE7fJwBn0L0BMo4o/++f98/Nprr0bI6sKFy1HeDB6dd999txzu75WXX3qpXDh/Nl5TF1TWBcDD0WWFBVAogcJNIw9PD+r5qMV8DNY7H2f8vTeSc9BTSWxJvFzn6dEpxA2Qb0oxz6FEozFlxsodSc+Ut4/TT0T6vhQu/kYIA1wfgrrsYeOy5A0zQyob6HFOj67NuUtSmoW3QGTmyw21b0ZH6SW0j80aRrZ/r55YrNeOBLEqcTNgM9Cjk8sCZIaCmp8oAn136ZhzTs8IeuJpc778tBUCvcEsHxHUKZssDLng9JinJ6ozh5JPonO0BckEdWPpS6YU/oCnR6DHT78hP52bvYW3MLZeNlvoMr43ZG9J7vAdgZ5RkXODjyemlvo7M7aUKanflpFBTg/kVnVOZtkReq2P/48HhVF581mUJTgHPUfHB+Uo6n41D85m2SwP0RsQXLJMc8D4w0sTAJgeaOzBAMUAPena55wq4cKTKPrDVe9dUPixPbuvWQMebAmgHk2Sf3CSPGXdPz/7veqnXEMHFwI9Luu8xpLgP4Ke3fuo57Iderjt88yhi0POUewlrhvDlSPooVFheEvjHGVd41VSQwXi5gmNVU9Oj2QaHgHwZuL7GbKf6e3YnSrPUa1k6pXamLqZTzU1tZyZ3tM1hGxm+g6gQiEatwerQI/rSgc9+m5o3diiStDIVQxd07Uu7rLDwgZYlWrdB3MXDVH7GoNDZhVNgSq/O8CQXqYnxYs6KmWeA5ZaaZgsAaXJg+sjkawV7ai2Mg6wffjSxwOZcvnj95Rsogak6hmksWX/ri02MQUxmwdS7vejA9qU0Gfi9PyLf/I/HX/605+KOOj2ztmysb0d3J0/+7M/LS+/8EJ56eUXA4GyQymKwmVTuDSCOM12hjmADE4bR2X/iJ2pe29Or+AFFFzoxuwtTmiml6ZlW0dkliFVPNFDCSimKKHBCQ1K1EHPKvQvRaDN7mhyqYz4NLxuYpU8XdXNYx2xlTIqRTCCnnh9CG/FqcmUub6Lfzc3shikS5R+9/5Q+ZqeDYWcXCE7gHHj5SnrAlLCWD5/7fdl5U/39LT5G/p8JO9gzOqKZzXQ05QKlTd4VKoqzHVSKf0EMlY0jt6dxvT354zwFk4S6c53QyRPD5vrqiVFH8ZTlgPndDXocU5PzKeFt0ZlnA7eJZ8pJkHvzhZ+6ekRkKbfJUeZISB6SeY8Lc6RPH89r0droT3Yg9o2LvbeaqDHOT0kKEILNNC1ebxRdh89CiM0tgJxDpS8ewA8KtpG9dhAT5PLZcp6M7getuS4fT/oOTEXCDMgdVhhslDe8FLaQWFcx1U6I+6TH65A4hSeHukw6DoctjSWR5igpiAAACAASURBVLsPQgdFN+7USVErLIwcV/34oHHeqoFKSxf7J4nM/vzS6SO4YX8lGiL/j/NHT49+cA3xZiiLxnMbQElNuT5uwKsCsPCk+8y19cL4RzAy2qtxbfQ3uJo4vLJYL0HfeHhwY++6s0m6ig/moTYEMYPKOccxnlpFivtKOllysmUp2wJdGB8AIyr+12dwriCllkkKKVQ+3hq/mYTA8byycQ6CKTCsPTauLz6nOfroo49Iss5iwPjaIQpd2uHDwa32l9YLuMG7JWwc93MvkK61bPOtzZO2xBprw2kTvJ4bX/zfMMXJPTksewdsj/DXf/3Ncv3qs+XFl56P5phRagYPFaCHHW5jcSbVMxHeiv5RR4fV+NQJsiaA40CrcE7CWyEmR3CIqKDW4jHrC5q45abL4k9J0INxdE/PbAJdyHE9P+1IOEMA6mmjnbb13cx6pWtNcDkFX6l0M08PiMz6CbDV1cvhO0pZdwGCp8erc0qgUl65FTx9IJXhETwig7dA13UEvg70+LV5j2ZYtFnxGYFHd8WP7vqom5Okv1G5eMp6e4+FvAR6cA9eX1ku7LXlBuck0AMuCP6T96NX5iy2tsrT82MHPZNGqb5LxjmkoQlEHeIn+ZYXawQ9DggpJgSZAjau9H8Y0IPsrUMYYsTx0xOIdXr46HF4VMiIIK+Ect6yfsLTkx5keXrwXF4fZAZ63KD3wKffK/45zccPCnpiBgfyv/tgfY/OOD2LEg8JzuV1jwPAw92Qf+m5uGeCHvoxjwP08Fn0b9NhsAXK3vLxeHgW3/VDjCdLjCFDMLc0vwI9AoySwRFchsFUQUgZcvdsiz7Q4GLVcT1wbGDCdVAFDINOhAcPhycHPbM1G19zPedhyebpmSRnVK9z6nUDRLE2Eernj4CFp6xrH4py0kJEucoJNlzeeG5sBzXXFSNQdNu3iezsLvzbqA/S69oTor3Qi4M6fwz1s3BwOwyrNQWcJeGRib0tABjlUw1wKiIwC8Opf2SCzJQ3zEcFPei9Fe0OynH56PYdKrHDg3Lz5gfl+WvPlqeeuhx/40sgBW3WxpfJ+Lf02nbSYUn7vUO2q+gMxZC95YtQBTRBT4/IOUlybSsu7QvlwjvbOKmmAzxAOKAgo9L0oHhGQ4H3Q5iyrYEDAZyqRrDkxgGf3VZKoWUcqAR3XEvgP28M4QAnCA1fqyGyejAU8DylWZPL9sw7rPib4KZTnlRz3bRVJW/E1NGQ+TMvs7f6K/Zz34jM47yMCslBTyiOqNMzr0Uyq9ODXkcYt0CPlJFAzxjeSm9rBUXO6Yk1zXU/yFpMrsAFQqNYpxXb8rn+jwl6HHyuUtTUoLmvJqAnTuazgmCDp0efcUX5Q4MeKL9sY4NhbiG89fhxuQR9FMe0VuRMqcq4P/Yj3hOnR/tnBD3cs61FyzrQ43Pp66t5nYMeNhD2+Zutyaj/Yk2m+mjwgsbH+mxHgQ8HPfuPH8acwKNd94NAT7YCCbkPbsR+F9qS8Zanx/XrePirnp/ULtP5jJgDPT3SmfAIRK2ZKPaZjakt21b37FOuSVau98ied/ws9Y3meqab/b1V9gOvw5MC+wUvmTJV8Xr1jBtHbAT/TdeRAK65ZMHVpacnZCU7y8vWyEZFteoE8opewHahPEpEKrLnWtVDeRCj7dlZRAQkc97uZpwHX19cR/cNGy+q5cBB0jVwfV9XyaUSSnogzG/VMSXVxO0N32sAaVV9Ki4657bKqrVbqsUJ3/i3v338F1/6i3L92Wvlzp3b7A6+icnaKr/2q78civ/CeS46Fqz1gOIg6OgJypix8gl65OkR+gshXQQge7dxCEcqI32PApS6ID0qpw1v+WLFyT9DOFAE+BES9Un3xRsBkbvr4xnzOoqZa1O0hUxOSSoWbQbwFvTZQM0Wy1d466nLl7tTURBn0widOXN2Gt4iiGK68fTHS53nB+opLT09emZXXL6pISOoQeTuTOdZSKnoX++k7tf29eV8JccgNxNPN/M6PQpv+TOqwSPLBLBAI9dLGyF7Prk3K2Ll9AbNQE+/hXg3KQEnMsu4VgAZNC0/Rf3th7eOs2dV3fBmPGZhpljf2E8sHFcBdk3XZnjJ90BT5lwvf99BT5XzSQl9aozV4a0oThittpsyhHsfnp4Lly7S02OVXQV6oIuUQLCzg8MW5zxIjPb5Blz6cgq9oW6cHpexHtBzfFDwHt7CZ8Lb/ISgpynq2c49GfRUw2ryfbj/OHS6CsXFPkuStbK3sJdoaHmA6/cUiaLK3pL8j6BHe7lxxNpeafoA7UDaIRjfEWDEGh3AvgzFOKsult63933de5lvwMeL5kaoWskRxielt2M55+DMQI+cO4fSIS10o2cXKHn8eK/s7T0OWxCkW/SirJ4afK+BniN4MNeEt3BteZUV3sHQEC6VLRO4F+hBY+oql/nATU4zQjAhMtMWz+1Eb3v7RBL39DQ71+YP86ywpa5TPT1WasIPEKPc6brSL4geybPsoKZ9bywKmePJcGjn6fnH/8M/PMZkvvraq+WF568XNBdFQUKUVb/y1KUwbiDD4d/D/YPw9FBCGuiJwefFiaxZw+fgmB2b14GeUYk46FE8sCnWzPza3ChQgqt+hHi7zasS+0DBW5vhDVCWioyjPFV1o5mLUYvgJzePebrCd0HA66rTg9NUDRNlNcnYQDGAxkoH6MEGiqZsio0n4OHGhZcqszlOUZG5E8xJGA7vx2bDvFpMWBtwNGajp8ezt5qCayo8SKZGenOAIE8Zx9hOrvHtTKult6f/mYEeMVO0tm1d4dkDwbW1oaijOwH0xDXEhTBgGgrJ2lCMyjoM338E0OPz3wGwAbzUzyXpTOnCbc0ZOnJ594NBeOMrX6pPlW/AqIW+RqV2EqcHhhnKVaFqcXrWgR4AbxYD3Sg4FGj8oUesEqzAgXt6NB9tzsRZoKS4gh6VtSt4eRZOAj0+R1UWBVJnYa/hlMf5VNp6G6Pmq67VIWqm3CHhVYeJBD3RBDmJzCIr+7PGNdLbKdCjuZMB1nNUIxnR0nkShYjMFSCVEhXsr169St7npDih5ga2ZLEGsb/AE5ocnJN2gcr2KuAI7wj+a1mdfRPicZ0BejAuJUXIHoksDx2ASAGAkewc56c9fxSmlfxgz0Qrp37dJDM7Vh25kw+sQYYgfX3F6XH96OU1OF8ci9MgNKeqWO6aVfLfwEZf+DAcByAHr+iIoLAnDgIC2vKScew930u2yW1CHV/HiVNl9Bn4z6PpxBOC/oc6hERvM4zhH/+j/+74E5/8RPnUpz5dnrp8Ico0njsD5FjKA5Qwv3Qp/v4I7RXOnc8U3gZ6WkNFKgme/unpEejpFMqQnuuCrM+NROamiNhvKrgtFuMcDaI2vMCPK399H+nqEFjd092XCwtrLk0tkp9wV4Gs9tkDxkDtwl2H2QCpbXOMvbcCMCSCV3oeTrJhkGfVT83TMypo75HlhijWDmHMDOPpFCPOjeYQ31kFemaGAZvgzJlzCw6RhNwFfF7Iq6Xr+rrMem+x5guJzFBIMT8RmhK35yCgevfctXHdCk9PhFL408sVKpMDQNMlrx+XtUg0re/9ODw9JKTqnieBnhizeXrizzVEZlfEIjK3vmatTtePBvSwRL48VCivDCIzwlurPD3w4gL04BlwOmeGKflYs/ogI9+s01OVj9a8AD6vkgc86xT0RHpsq+bs8jEDPJ1sD33eOK4lV3AMbzX92wjg6Jt4O0NInTFB5m2CHjA0HPRo32juoBOQvaXry8smECCjHc8Vg22y0MviZtncps5lWY798v3vf78Csj00qDbvZLevtpf96OqcZokUybuAGd73ZBbp6SbjjQIw6nx8BpwZ6BGRwMNjKI6ZAOQiFNlzVcS7IoCsECTD9kNWZB5kO3tFQQuQ4TYH1wPoib5lLhvDg8jbySzfnr/joEdr6KCnkxcLcyN9XPQJ7Rn9yzHC08OealoLZhXi4Nm8eVpf3w/jGOtaDhWi/TFHvlv3nvVlg5YO0PPl/+efHl+4eLGcv3C+oIUHiJ4R290/KJefulTu3L4devHMzhmeuioBKRV9Kk3Rw7khWMMHaXI0Pjnh+m5F5g2JOiJQrNEXQrHa6GwOYV74I2eGZ1hkjG0LsePNLq3ZlcUIBPrTLRUPXO+Mc4NwlUh6IfweV+QyxKRXcNMItQGHBtATHeBrJ/NMIRaRGYIlBG8KRm7a4+MWG18oalUk7qWGNMF6euzdmaPwj/WN6pNWhdUuHll8+wzl4RlV4iCEO5w5mc5PAkSOIz9em5/2QaY4tU84bNEbrhR6ybbpYm4KGfeJJg4N9GTWROX8xG0yZT1PuVWRpwtcm5JAFKBndXNQgR6uAdOqdx+jOCEr5La16Qt2orhI8oRpQIxs6L23qmsaF1Yp/mi1QWJ9vX7KbNB/JWeSyBgaiMycUIyLbvVl9tYM9OgU7XtVn5OS9j1VDVUlzSqzjhwqRsuze3Jmb2Fo0Ce7D3bL089cIQiNyJzmsBWBfLwHwLtT0OhY36thgaEomoMejauuS3iv2Ux5Bub1eTyj+AsyiqGoo/prJntYiE86APXN+vlshx5yDxjYjaWNPd50T90duV+ruz9J5dF3rN7zsNy6ebNcu3at7cHUX7H3sj8RDzsZ3lLWYmZuOSCqHoBoPJ2ewGAgUxrD+2fZW2EcN4P8kPyx7bIZFb+p0+7dvVeeuXo1PCXhncN8Z8ZRZ79lZ8zr1owmbx7zpg7qyesIvZaD03y7oa7yqAfIF3Ct+w8eRFjp0uVLrKMDwrQ9q/aoGI061lbVlH22Aihpf4UumHB6QqdlCYmqh6Uzj/KQT/2GS8AGAWzDKUFObnq7uhIB/FzohuF1fqFv1Eo9w80Ve3YFQ6JxzrCq5NvIgxNqHnyou/fKhYvn01sLXlPfw0561HXDGFLz9Q/blDaj2qP6S18CwNcUmbcCTkpa2fjg6793jIkJeQlFz6qGtV6JGQ58WUrB0TQHnpyenHwYHggyFek2RXCIy6aajZ6zWjRXMJ3Qr/2jj803BczMGl07xpnROcS5ldEwhrV8DE0x5dSY14eCQeTqizeGaWb8I7XJ85ODOABSRlvWSI6VNZtyX7ZGsOcMsuAS2a+awgbsVNp+8IYMpc0XROaQx9Xhxtma8jWcYBIQJYyjkloSQKt8G7h0oxHvB2DPnisZGpRn7Ohgn65l8Xyyoq3zUipI6jK80oVuoNT3gVcGHk8pCG+J4BnDOz4u9x/uZkVmco7iOwMR+thSY8mVa3OLOj3tREtSIYEZ5JAKh5kQ6Ey8NLpSwBVIJcdLRhh8hLNnWTEaP5pP7SkpxHbqNJBoArbKoHOdct21BsnvCQMsLmJeKyozZ+KBarrMvFEAbciyI4n9XPX0Ra0slOHIA0S/RuQy+U/oC4TwI3x3XLZxSJoRPhIgYn4QogEZV1WPQ8bQogWhlwHcuBxjjmq4u8o1QszWRmZQHtIX3LNjiQfuJYUYyNM5KN/73vvllZderrJfQzxRM2UDucSZhccaR3he95BwLbPLelp0z96id9/2v4yT/g0go7Ib9LppD0Va+IXzycHz1iydX7ySzrVn/N8QqTEE6Uy+nNsRfHdjzoVxTweeC+2FUGFfKeujrh91qjxd8s7U97NESYxbpWbqASurCMsN3xVjJUA6zNOO1h9jv3uHKfXi9IROHWSVWGFjmuU79ipba2K7+U3+TIA0YIb8NwsoYgiPHj0OT+LFC5ciaomQGFvD9MUFpRfH9fSx+OF1tM3+/XH88dn0UNY9CVn84Ou/e1xBQuSEt4JX2pS62EmgRxOOzznoiWKFGZbyhwsFvblTt+5oNE5aBB+XQJcmgdfKQkXuikyJm5FxV008J30OehSm6jdUXzRMYKZTrtlEUzFaGgN5GlgpFVlfGpODHhq59iNPQkXPCG8Nrsx1c9nG3k4gem0mZGPKurxws3vM1rS9hhMMgEhfH6iBsIk7ZwhP+ekNEygPnCv+UMpm3mT4W1ZXA1mxFwz0UF/23ZvrPghvz7JeBWWQJnxUrK3hKEFPLrABmY1yZKUJIr3T6vaQ5M8fehxJQo1ngrLMU3blihmAdCAS2yDBEfpSATDgffIUAHpaeNDXQzyZVaCnB/99OrtkiQXxWhkBZejxNBezzbNXgC4SQXEIY0+1i3HiHltlYDz7BwehbHfOnMkEBVZojs8m6HEZrUUNHWSqAnesAfAPa5TNfjDHuK9Aj7yLsf4hc0vvs+vQtvz8XD2geVHLlRkb8tq1PRK5rQbOBYy+973vlWtXn6WKMaCl6rZKWVdFZqpqyrUyiUbQo1CRZMpP6eNz1f0ee6WBHryOWmmbO9vBm5EOnxnvDavvIzly3TTes+4R0xerQI8b4qpDk8uEuXv55Ze77K3xOp1syM7Vgo/a403HPRno8RIboI+0Q8/9ew8CnJ4732gaS0Z2q9PjujjmLsrOTEV78WI310OGVLenEtTg8IFQMzxR2icsNrrKfSRV2L+/zg6NdmL22Y0E69QlBzwQfv9r/5JqHX8sFH5/ijsR9PBCcS08sNLV5V4R4axOYHx2+4cCPc3ge0pbVmm0WK8WJhRsVu0dM5A0D+OKC/RQSNrpLD6/2fdQSXPU7wMTrLowQ00MotKse5Il5530tc7TQ2Fup6Sj0ngmM8Ug5bcU96Y0V21svO6entn8j9f1MWjj8TWAbIU3eu/O7P7ja6PQx6F1hacnSjlOQlcec29r07KSBHo0Z74HAlhkuuwS3LViay5XqFIOBc9sBP6Mp9SSBb2ojHvQ415ResEbb+Qo6qnzJ4xSV9dp2MsCPViHTdaxIf9pK07d9H620G2be76m2L0DqdmaCRx1chjufpUigMyx8g4ajsZhdTPd8sc0ujHP2YYC/IqYa5TOyK7bujY+i6rN21EQlSE6vBYFUs3To/VQcbYRmNLo0iUMmVqlpvE5gR7wF8RxweuR6Tp4LEel7HPne6ZrmBk3n1mmZTXmrQ0CYN/f0CHvv/9+ZOe2dUvAlKTS4EfG+rc6Xb6WXEN6rmqYZtKPbqZXun2RoEdZqJh3hMqR5Yuikz8K0DPqcCUhrBpbN+/DQRFzibkD6BEwqhyzpfLkKyE76QAxROGHY4EejUkhYhTjrLWTqnfKvNMZItczPtx9FPJ36fLFvHXz9LT9xgDUSPamkKz2zvv6L2zICaAHl4b9h2PBCfSU6x8M9LS5Wo3SpmNOTw+eoQM91RBhosMINQWp3zXR68JbddGTV8HwFk677M6uUtgVTYeM/PCgh4vSLyDvYd1nJaTY6Js8YURGWhId9ZzjAjfD2gxMdUlH+l26DzsXau921omvm8uhgSA1UpLV8sSmOD5PVQxv1WvY6dMBT6DqqE0wD2+tAg4Uqr7ux2xf/yCgZ7xOlbcIbLZMhlVGYKawdE1/nnWgJ/hqZoT4u7wNfZG9sYChunhrDzjwcSDvgC6CD9kZuorexkZ5tL/XnWp9z+j6J3l6XCblEQnD5C70rKKuuZNcN2DXTvMHhwfh6YHCDtCTnAsafRb/C9kwfSNull6va5cPi9fhpeH9FLQksMWak3+Vay9uiW6QDUdVnJDV4DdDkQL0cBgJCKP8PEEavDpQtAQ9rByPk3HoIQutN5CTSjj1sIOS2FORWblayQa4OT4OT49S1usagsg8NIfVe+uAYsiQG4aFjdB4chbk2Ykd3x9aeJ/D8t5770V4S/etXCsdNzMppBJCjbTawm9ZbyZv75w0XHeVp8dBD1u20NMjEAH9e+f+vfLss/BErQpv0U74PtJcjvLtuiZA6RpPz+xA6OMV6EF4S88oULnqMMk4XnI0c64IontPj8Aj18TDW/TWNlvR2xJv6bP3eD8OoE89DcDY9rN7e7xyv8/ZaUDPqmeEXRprvfV7h5EehKODaK2Cio3aNDMt9Rn8zabrlg6YiiNMXsf1R3jL92TojZtv/N6xHg4u56jKO3GJ64urQE/t47GC0+Nkqrr5TwA9KwUrx+dGxg1TE4AJp2cAPR6Pdn6N5qD9K3eghROwmLGHx3L9fW0TVVv2a46u6HgvG8+hIR03GZeQRpad7UfQwzlq/Z/weXh6uk0wiNgIfPT2GO7R6/58I+ihR2A9p6ddn1pA68pGtsuQms/TbHesGn84y9LTIzmV0g4EYmErAaDR06NQWDNMMeK6JwR4QsknHybeNZ6C3lN9Il8LeHrAJRMgChkeTs2RgyUuHZoxeCprAl/KC0Cy8a+S3S2DEmDBeD0dQDRydK5APKNzOeK7USDQSPfmPfK1wbX9FOwKyT8nrwHXgsUnySXkKMhLgh6CsicnBj8I8YmgLk5PzJuyz7IsAjwHrZwAsvaWoKeOJ937aE0z8/aocuxMBiWjeJ5ZITZ5T2ayGsZ4yEZxXSfDOr/v0sOjz8HTo/WW/ICc/Pbbb5ePf+z1jj8U63XMsGhLClhaJXyO3lN63LxyvPbYCHqqPcmDWX22JP/r+TXW79+6WV544YUTQA/Bt+uPEcj7e1XnDHxEn9N1oEfyLE8P5mCp55crFJ8RxSXfFujR99eHt5agp8lQywxjiH4jZO/qswQW0iX9MyYPNMFz98xrPD0z2avfHeoMub7WvhfX7fr167WeG0Lxcn6dZu3qGg6gxuULv/t+ke7zPSEKibJ7Nz78OkFPbJIMNaw6iUjhjwqNn+9dayOnZ8YgP4nTMxNKnwiNQ81Il0p3yek5DsXAppRjeGs1GMiTaoYSKodiDehxQVDYygVJRObOcAygZ52nRynsFPZWFRh/Hx4vO9evUtw+n2NWwew7I+jhGo1pmstvOmJvyolcG7kQVs1/N5drHgQASuGtEfQ0kn5eoGZININeQW+evGigY7TxpQomLAuocg8tO0Jy2dfpoVJSeEuHhJmiEpGZ9+vDW8re4lzRA6L53D/YCy5YGCEbj4ySxhWft/AW6xvnHvYTo/FMWA2gJyHytNe39XB5aryftmh6bRsGNLxHIs/rWMwQ2yF6HSGrLEGdlBueV5k/dZ5rF/StOPmq3x/e38/w1vY2kypysnhSNU5DGHQrIqeDxDy0xMsIKE2rz8JzpnC1kZm1VjwsLEng0rFLMSfYcR3X9ksCw1y7CpjRoPYAoOet8hOvf3wKerBftqsHOcOjFpbB/QR6Yr7TeyVOzwhwJCPj6wIDyBiqa5mJMe98573y6quv9p75gUflZP7ZPX2+3G6gj92oe5oY9IfVZk/4Op4bKfXw9Hg/s3V2SZ4ep2JxjzfP3Ah66PFkr7lYO9tT8r5x3RuNISIUm9sFnKPnnr/e0tGHEF1NfplFldaAnvEZu78tvDXOrdYf/4IEDjArEjhAj6ISvl66xrp1HXWPf197YrwOPhMhXwD7OGiwpMnGra/9bqwGkSMzQPS3b0oXCEf4MgaVoJSTDiGB8uGDZMqUuZilfNYRmZ8E9DjZtCmWvqx5jDULQ3n2lu6zamJlYMSfaMRRKL65p0fzwsnsPRyhMCcdkuXpicZs/GJdW3AUxuytHvS1cBZAzyhAvtH1+xJkzAFIKCwL3yllvQn4ydlbkqVemTfQsw7wzDbI0iiQALsK9MjTo3VReEsKp3qEAhD05MGVoAdGciTBVqVDXsjoQQDoQYhGnJ4KRHyOzSAqe0trICJzzGcezOtmj6SjlqYv4OP7WXKhkGsYoKMDFqlLjowMmhvmyB4ZIj3hqYHbPgsVdjI/EM71nkBPJCZW0JNylyEAjDsIzKGoGthiGYdWabnNnbyh2+VRVuMWkR3k5qi6nuFhGiClNtNLGfsx2iBkwdUULqXZzmRNcwp586aZApjROsBOqKvke6bw558dwxy+GAqPNE+PPNjg6bz1FkEPrusGQp6eMXvLy2cIoNTihAZ6lOGndXCwJR1c1yh5JV6OBJ/HNQR6sCd8P/i8/7hAj8atuQKoUPbWKp3ayUeGt2agp661ZW9xX+RBJTk9XgZiWYOGIUCsI7L83n//e+X6c9dWzpu8xLVha6dMT59xe1rQo/nDvwA9zz//fOXlRSbm4K0bZX1m8/0zVQ/agcHt92jnQGRue8FAT10MO3XXuK9tXF1cCqUJuVVvTWU3enqiSWnHQ2FgY2vrzKmJzB2Ct1OnKqsuHjiztzz+vLm1UR4+ehiprUj3g0KEMvWNO058zA/Tz0JxqCIneQPLhovLVNIlL2BVeAtu/UePH2a6f+tgPYa36CVr3b07Ds8mMoP6+iKrFHcPKPqU9Rnyhlzg+UV4pfJXH6PT3MU/QyLziuSYtRcbvXrx4WO2BcG4vWZKvAcvprdEmHh6KjCzxp3y9EjRSFELzIjI7EqevwMNN6Ui+UL2Fur06MSjUFj3sEZkZo8hJ6k3rxPBBr8ZSjqJzHEvCyPKqMsNHPshjVc8FxRDerca4GkcMo2N+8Aa/2VfNN1//HcEuk3PlLIdGVlQSPwvAHRqAno4mVlS5/+I+y6KXZ6lzmCylwqico4Acs5mHSTtVRy+DrM6tu+Z2mzceiiFUrU6YqRntP07KmnIIbgL8BqrICbmAQZpBD1+cOjmNP8YARBf7sEO5b4dTtzI4H4CqnLpg7x548bbFfTImFO/08OH6uYE/a2elgMYhSRDrgz0uLHxg7AMk2S+fi7D9LG6FuL74MNb5bnnngtuVn2eITQ2hkVG3TQzlgHYhmyhGaCcvabxvfvuu+WVV17pQlt6Pp/7anvyIKRM3LqvE9AHKE7WVpMHgh6Q9fPYUr+mJrBtrlsRYNiKW7c+DNDTcawqJaKBegc99Vr2os/fbC7r8wU/aVlR2uU5nnFzM7xkWFeBjtjTeYiR/hTOkKysU/rzw0DTfzMABdBT9VLyp8LT0z5MjoUE3v/1wQj01HBAkobj8/lBZW9R4TKFWu5jCQ3IkNvbZ3/koKctUN8Bm+M7CtAjUqSnmc6EuQlmOLwXoIeF1EZQ0ysqR/36rNfpaULI+kgPH+1m8v6u3QAAIABJREFUWfPmztYpvBqSVNQUHhrCKjgJemabcr1QnQ70iPzdqh7/4KAHXhVyOZr/dZ1wa/wngR5WAGUcnraDKL/On4EebQoZBHl6+DoBzAh64rryGuSgfOMK9IzKGU0zz55DiwR642agx8NbAtu6dufpyTIKVUYzM7HKggEfhSnwXvB2TGbYg4l9rBFSQgVrjn8oFKcwdhbOqwo6xD/3vnSAkXjpTeNnYmyRCs6eZ6tAD0n7+gpT1hHywg/mT/V1wtOGlhXpHQtvUFRaD02WKes7ZSNS8Mc6YzGayseq60eSVmbVNaXqit1/B+gBT8vr9PxwoMd3aa9b1oEeIGAHIpTZw/Luu++U1155dUFkVj0weHq0DmkhGqcswYlnb0HevE6PjJyDnTDiVtctZBTp/6rZltEFfAagB9wP9356+RPORtMPo1Ee95jPHnzJ3Wx6RpWXMhkUo54FoAfZW/pbz+o6qhuPdEJX2491bZru56Gk6qIItRLAa4M0u9MyMvl54+kdkkR/7fqzFfRIWqq+yBf6hq35sE8Q3pJOaePry4z4ftDaC/Tob9pPPrfTD06j79fZB//+eC2nkfDQe1yC09MMwTJ7p02+LVoSLxvoIdnSt+cIeqL42UYjSuK6eG1n59yPHPToebCJKukxBRz1Qh8/fhTKEFkdSjMdZL5THlQEWKyWsl4XcrPNS7vG6uwtfSZOtQNBS+EteHrghcKJ1+fYa6RE3ydTKu7pOd6wGjDDiX98zl4hnAx6PCVcaP20ROblvUFiXYIefc6Bzbpxt/eOy4F5elaBnpY50T9v3Qfm6fE4ukJg9VQlV7bF0evmjLVpGSf6Dj09SLvu+6r580nNxd5LD2NVOk5qHsJbyt4KhTdwczAXkHn8oKebyshTmdPo6R5u0EYv6qhURoWzSgG5HoFcg8slDwIL+DXdw1IN4PPg9Mtii9BX8siqfUwcorLrc/CA8hkFPjB1Bweod7Vdts8QCNX9V8s8tGrU/tyx5ZPKp6/5M7iMzj09jfQ7fu+kOfKWE6Pc6+Q/2w9RcmRhyI/Ld77zXnnphRe7w2zMvbLnAvRk6YBapZzrA7nVe2PK+nhgdGCg8XUeiMHTo/0pT48TlZ2ziGspTOPG1deyM8o2OeD0zL7jn19ndJH5hvCWX2N2ODbBIo5Oxl17fVmnhzLWvCazlHVx5iSPgR0VUj9G7zISmaunzfY9x5l+QeP0NADBIpzr5nQ6r6fw9OAeAD0AsxXk/IhAj+ZtHLfLH9f0OLpM1M8rWeIjVGSW8V2TstxQaWse6Z4eIXiBAa/TAwUPtzO2GRZHnc0Bev42PD0SYtxX2Sj1FLJZyv7Bfi1apk3tSmQ8SfB6zTXXKXAjqLVrnAx6nNNTr5eNAB/vsS+YQA/nlMCyGt51oCeLE46KcXyupUJdD3qc96IwgTajx9xnCnn+2mrQ4/K26nqufGJzRqkENpxUeKt+Nz09vgFOKk7I72aarUrspyEIxRPHs3lxQr7euFVSSruPH2Uvn9bIb4zvrQI9MRrv4BxE2VanRyR9fM6JzJgPGJgOsHaenixuaG5xAVqp79kauMJu3pw+HOQKqhkXgh6BHa5Dferm+UvQx3YOIOUehP6ooAfjjRpDyKJkI0TV5anhnfAm75SdnbM0ABmu4kmYHi3ovzBSTlAP/gsruM+Mgp5lFt7Ce9sAp2vCYjMA1fTWMhzextDX4fF1cZ9Gm+uj8t3vfre8+PwLU9ATVi+y8zB3md7beSHkbQbHqq/T0w497eQ+Agg3xgEG4OlJcKY1QvYWwiDKdmwet2apPYNxnV5b6G7rJL4K3KwDPTF3LxIw4kdAcPaduHdWRZ+BnuqRmnB6ePHYLTUdnPdwjwpFqoGelr3VzfOK8NbCQxalTfgzAvF13rMnCW856FE4voKgIRP0JPvk6z47ODjgl/1wO5vEgLIB0KMPLLpcTyYjFKp5eiTAVTvkSUOcHgrwVtQBQUNAeV7CwxKLc/o6PaOLqy1MX/RIEyJPTzfeKODFTrsCROOinwR69Pm4j8VqTT02V/6I+PNDijW6NyP6uhwfB6eHTe4ap0cKGvcMZTG0LnBPj1LWw0gusiBmNH4J/smgB/PmgIf3OLno1MxoqjjhKk7POmU0c3eCn+qcHnFYQkaj75a5lE/B6RHYdYUrpVfvv6Iic8xLEjN9z5wG9KhOD+UsGaDKHstKyTG2gdPjnh6BHjdMHcnbOD3a99rLfjqX3M1BT/MQzYz40usg5cr1SPdprZfkmWAxhqyETrc4gRuuCdDTAAJ4G6y9hewQrA8OVfg3dEx4l7fL9taZmEu4+fWcnvVJg9VX0CZI6gHI+JwrQQ8OJV2Ir5/BHxT0jNlyTf+yH6FfV0YTJ+7nrz+3pC2oHljNMmMbCu0TgZLq6UkumMuznkpAxfesXpORZv8n5msKiONfeXpm5P52/dOTbl3vrQtvzQy+v4ZxA/QgA8nnYnHYcgU2AT2UrSSbJy9qDG9RR805Pc3exJN1oAfhrWevXV0QmXFPUR9MhcTjVd31hCnr+i6zy+bhLY0V9xjDW7H/Im29B8ltP66zTcuDwEkglnPaDgkV9Hw4cHqUzbJOIKRInYQk0COBdtAT9TZSd2sx4hqxSVvUrSL8uYVc8D5OAj1qQ+HjPQw2N0+2DnrGWy4VNpWqK5lQwlaRuV3j9J4egZ4Angl69vZJssbpV3M8q9OjueRYm8dhXXhrHZoePR+O9qWkVNa/njZ+GNADHokRmcc5Pwn5j8geht49PetAD5VOK06oeRZAasZjyenpvFzRv2iZpRV4OENRvk4CPevCWwA9bf9x49QN7uGtgdPjRGYHPVLSa0EPuGlZTLEpTAfNM6MDkNFzDlZs3eEkSQ+f1qAZ8gyxeZPA7D2G52d4jp4eBz3gpkT15STkis/lNYeKhXybEej7qrnXjs9BXpAXYnNFG3v2+HhBZMZro6dnnJcnBz1LQnMdSxrUrdJ6G2ls8BbfRMPRq8923or4rngmQ+8tN8j4HHUUD6zCgJpbjaF5Bq3GVBd+T59F10aFHCR6ep4PcFp1jvfyqodvNcTsD3OrD3YgETTiva+B6/GZ8ZRhjpTwJOPiPutC7rHP0lejEpPteZrRHisydynrVreM4/VSBdTz0r2wRwA9XfYWkUkDQenRBdhf6NMJ6FnavTZr9b1Tgh7NneZ6BD2KsvharNIf68YloOX/Vv15uF8vuRb0rLtIzGlUKlUpevUC6SttAvTIDR3kq6yDoc2hh4CdFxo/CfQwVppDX5O9VRuoWu8tbd7oAZwpgq7cx4lfTPIx+54EWIrQBlseAMH7hndB1Wyvajg6KlAFYBHegqfnAHVXssaHyupLmQXpdEX2FgyqRZA7YRdAWgoXY8uujH9coGckMtd5OyGtawZ6UJcEP9pQlGUWwHNlvgr0sLaKG/LmUm5rQYK8wlu+Dh1YWgN6YLzpUVGBPT41le1WeCTII9N/qTTXgJ7D45aFOIa3cF0HPVFrWDHu9H5oD4z7giNbVjz3LKKFLOcizl9n5fcGevCMqgR/WLYiLEgOnbhJmHuC2CG8FdlnTN9FM1YZK/fkovgg98RmFOJrSSs0Ik0r8nc/RAj0zJ+Di3Tnzp3I3uqJzI3TM1PkfxugZzMz63xfoG/ZrVs3y9UrLGBX9UcQztNEH+hwpSy6pttH0CMCfA2nZNjHdaCMsvR5Gw+r8sv8aw5IZH4uwpCa/5HT41SKWKWhHk1bt362WZ2+7S1/d50hlccQxQkBeuRlnAGk7o4qWJp1sOq4sjF1/G0kZ66HSg70nh7ey8Fuy+Tkfj4qHw7ZW3I6aO4VYT3OcjHdWAfQ46BofM7uvVWgJxMcpEdGTo8XOl1mgI8Ffvt1HAHbOD6X604WavkXpSaUVqcnNoQBAv+iTopy7WvAtV5N5DU1t6XzeTDpMNju6ekeIJF/3IMarjvF+aMbVg7FOCpijVlpvFp4D2/h5PPo0S6rtuZpAv866VUTKA4LF1GtIPoqt024VsXh5wX46qIZ0MD4dU8anpa95UqGXipTEK4A0oXsynu50d2T0MbNNeqz0cIoZ3l4jBmp/iz+ttMRHVcBVs3lTNkEYTM8BfO5c0U3Go6mZPuMrH4zMDwYchueMAN2aSDDSNIc8BSXn9f9RkVQ19tSagUS6j5hHhQrzFp9GFwT84feW7wOCuKR21MVswGQkIdsXFrXM0EPCh/KIDUD2sjILvsqzKWO8tWwBAFBtV2awfe1XGUY+HrfQmQ2Z+7J9DVUyQYByQC+AqhVB4Tk5es0zPv7h7V9TJWB7B2Gqs01LT/KSeSJNysBR3hF3HBreVBP72kEfD3c5IzAR3+jICL0CTK4qEcYl+yr/owS3Bvi1caUI+jfZxbqYr6jOSuJx7GaWT9JGT6hx0zuHdDU3ysPiV4837/cK63hpXNwqkxNwEinw5UJaXwnGMcXXniRoCfbFS0Pkv0cOKACdWIEWG0NrWP9MI9u13z88cx8IVp4gJfifdVm3p5V+k/jgLwvdEmqPV/Lca217qMN1vxgba8+Sy+eF/6TTmpz3/emjPskydvH3nTJqnASCp+qkn5bkwo6MryHOUKDYCQL4QBPmWw0iHEvzXdHe9U/7/MYv3spkuFCXZ0jgUsVJ0y1353254aqpX26gcbxKQiB1mxUiF8p6169VkJWU08zpl4zJSZ8FF8GgCwalmYwmoLmyL0WCt6jK74HPbGRpShswzpy5IRnR9rsaSQlsR708CQFBrnQ/EK5rQE9ztyfgR4972ikdEpaTy7uS7qHga2VeTnTvD6r/mrTrQM97Tu9sI7P3Mb9g4MePvOw6Uz4eQ8COIKePNWKtG/KP86e4XttRQld2ehpqFgS9A6gp1Mc2XqnFPZ/EsDBvyjsuBb0YHwp0lS+JOrWjV5bkdBtrwrMVJZ9Jlx4oHK8NGAN0MaY0jDW9PBc81GBt33lctHCg7N115zNQY84Pc2jQCvTeA/af9rhCkmjSKJ65tVxJuiBnOp+kd2YoAf58cEL6jyHDWxW+Twl6BnlGYVOYRQBeigjBD1RBXwFoB/n9McCegLUcw1dv/k+GTMbeyPIZ2ryMW8L4XppYcyy95YDB4AekIXjIJegZ5TBmQ6pe2Itb/EHAz2wZVhIeHrQP0pePNqRPtQ4k395o/SeSBy+7jUCkL/MAMcIDmSvNK+3bt0q165fr2Evvf6koMd13AyAtHEI+DY5cnmKpKjAIUfR3xI6iG13WPxUxQkdTK8DPLI7M31c5WxF763QKObp0cGqVmQeQc9sE7pnhBeUkoJLAvuJEyFPT/t87+lxIXHQ0xkU8zrXBbHZ2agKqhdqn0CvhTIDPZo09/TUjZQXaoKYnZ/tBlzI5vmZLZ7Sc6X8xsVWXSQ3ErquE5kVQhHQhIJw5eJhw3jdPD5zoVoNevrPPxnoGRXATLjruCNtv6Uq+339e+OatI3dvhGfT9DSxmCVlYNDYl6hBD0h9+r6ndfoZaiFUwV64jtd3LyBkgD61HioiMM1skwugMbaKRykzgV5dgl6tEd4X6aZRtYWzvvdhm9G1mWboeiDTlnT8yXvDqGFnk8AW8psXNOm5Bgq1h4YDbnriF6fEPTUNdZapPJ3Raf2IQKvWCoHPTG2LWVgNY9tB3rCtU9Sc/tp8j+CHn/emadnBnowZxgXjRJPnyc1K/X5fRLQo/YfbR/kg6HirZp5xsWpo2kYn6WcJ+hpa8hwrvSKJFcgWfeI8WWz2Lberd2Nz9m4X7u/B9CD98D9AOiJisxZxHYETk8Cevr928pG+HxrvM3T2PYwDxOcZXhSYLQ9Y7Dp50aKn+2R9lpLne7GpiSXlPvxgLBKJpSZivcxvivPPJP81L79UL8O6z0949yMutg0bci1Con2csSGNpg7PAs8oPB8Xr58eQp6Zuuxah5X749lvKcHip7tmFmaqzw9/UnACt9ZzxldnKmM9PTgB4pdNXD4EKlwDJFXBZmeGilaGQkqeJ/6/veNjNXyOn1svqFCpQXT+Jzk6Rkn3A0vH63PjggPQvJqVi1KUOnySD2idlVf89c775l1TT5teKvN37LLut9n5pqGp0eVeatCjbk9vaenVzgtnXp8nbMJ8uzq8NYM3bsS5to3/18ojZRBKmaCHL6+HvQEoXo4MTigbeA3w0GT2jz6PItwwhPDTt2UK87h48fqsk73eYS3nFdicl/vmWoG18nARau/YRlCY32Xapwc9OikfgrQI/mvz2WLyHnl2uF9D0eM8rxUqAl6Aux4OLV5kghEW7FU7gsWOWxhpJTxBD19eCtb3+DmsUe3zYNG6RtBmnRKp/DN6zYzDHhWeHrAw8K4eDv2FWOG2vzHDdI6hS7vl8sfK9n1SRVxly68RXcj5k0ZPrgGwlu+h7jGfRiL36Nn0D87gp5VDUCr7jBvaL2QdVnXaw56vIjtysmzKEDoddvzrsM5x6s9PVrPUc+ErCXouXfvXgGAvnD+fDcXApenWd/YH0N4K/ZULgUrAfSV/fv15l0IqMkFFD8PfLJLly+XnR3WnNOP9mOsecxDXx0+rremhlG37t1Dck+OoIfzlfo2nwXOjwe7u+XKlSsBuCPyYEbd7esIcn0d8TvAVJWrIfLWW/82V5yzxs+UvV3r6Zmha1xIk9spRWRhrfD0BOhJZb54OOP0tBMENc20X0g+eXhxqrFoj01wY+mBxsWZgR5cbpWnpwd+vIeu3TwuSWq1GLXLiIMeCW6vSHoOjYOedZyeMb2zM0zdCb7flk3ZLj090ZcsBbcJXWtqiflYFd4aFZ3fdZUc/TCgp13flPhaTw8rMtc1cDd/NHp9MtADCfM572Q3O38zvNVaSOAzjx4R9IQywucC9AynMJx2fawBLRigE+iJ54hN7QRAk/shVIUyDZD/qmg77kWyT1JBuvJsSnOp3h30+FycDHpILEe2YnjnhoyVkNEkn2u9dCLH1ga48NYxG9vMWkIDRidr52mjgMS5tblTa/SsrD00CW9lULTJTU6Dr4/CW83Tw3o260DPcjZXvdJzenjfJ+f0IK35JNBT93CC5AV5d/D0qN/iqNNdZnrAnPJuQAX3JKfnhazcTy/qyOlxmVrcbwBBvSzOD8Sug328Ah+x11A+5NGjiFxcunSpjsnHsgqw+hjTcnT6IvTrAHpm13U5c9CjQqPBmzl7NnRKcGetEnY/Zw0QaWxjOr/rcAcknb2KGmAN9Oge4d0xTzr2K+TnFipGX7vGcTF22e0lfX9c0/FvBz2p+OqGifVO18dyPcy+KnFjnadnNNIaiLehqLG6cLfTEHh4i4uAzC4KczOmHDNOZ/nLIqUu0PQKj4+fypoh56P7RAbKTl4FFScqMpN4qO+tAz0+B14I7tSgZ0OuzVa5uVuYE4jMEr4xvDUrfFfn9ocEPQNM6uKwJ4GecX1HGfL3f1jQM3J6HNRwbRunxz098XynBD0arwPgANYTRVu9cRneQg2qsXjho0cgMp9jZpJAT5eiLmBGVFNzbLIWEmWHfey4h5kAwPExI0pjpuwnoEKZBqWCLfhyea01nJ4pcA1PAGEYH0F3z2eI0KG4VCEJVHgx/86f6oH/poW+qoLOz4+gJ3QIQA9ZDQsic4wq2mqgHpjN7eBd48AmB4GEGL0e6L0lIjID9Mj766Ct309P+teTgZ7QmZmp6OEtpDWHrvawrqWj6/m0ggiHihTuz+5E5lWenlH/tj2/UTbgjRgOpvL0kPhP2e7B0kjk7g8cY8uKHvT08z3KMc8W7i1Ocv7GZpRAQBYyKm4//fTTtbeaAxGfm2aH2h7U3dHte9SNI6dHnx2vr9cVVlP1cdwPgBtXxkEARHAHPS0M17K+fAzRQ9jqdfnBTYf7cUyx3/KQUsdlXh5e7yi6LWCLoc4RyhHwvvXcye1mB7uALZlWPwJGT27y8YxZ0VX32bXD6VqLL1MXnZrToy9iQGP2VvTrUcn9qJXSOqwTnS45PZp8Bz16bUR/6zrE/v/tfcmOZce13cmuOtIUqUc+qqFECVAzkSCP3/z9pgcGPPHI9hd4IMATjygDAp5kQ2wkUCIlFntW5s0sY+21V8SKfeJmJWk9Aw8VWSjczHvPPSdix25W7C5GRhtRvRZRxoju8evtq68Ienqi9Vi9VdWSDI08Pfj7/wX0DIJinhW8Xz09t4EejdONW8y59bjYHzrad1B9d98YyWspGxG+nqenCrbP1ccb10V4SyfKV6p3oajKZHyGHdVhzM679eotPCuCYXKFW1iIx3/Q01OFXTw0Az0+H+/5ROMqsE0lr/uoeit0Qip4d0UPyoAHmGeXV6qapmi0tzHQcxMddbtyFVCOZyeQGL2gCj/23Zd4qe60ZqDnNE5Y31cX+XrVPAWOnx4e8ftuV3nNJnm+zpI5gEX39OAagR6WxLKS5wxl6uqfFJ6zqBfj00XUnaBPQgDWpeeYMQLoQaKrQE/M3zxVe84ec0Fmn/tKDzxxi6fn6YGNQ4+BngCgJVmf+rmMIMNb6tDcnz8mMs88PW4nHHyQJ/51Qc+MjrcdX+F0bXKl6s3ofs/eUJE38/LLscYqetmvSX+683/bWGd4a9BlCjUWQDTjM7znjWHVkgG8h+o1HnjbQY+AUc/1HPN9MNqrOH6ky5nL/h4cdu3D8Fb/G81BRQ/JKRoR4344uwxePJflSvcq6w6+qg4QlYPHXSHmB8wk6R+It8mXGTLH2VvO1HHw4JFsaA2ug4g8HRagJ1vu42ZYCCR+qczPQY8m0YxJho0bc7RE0LGZ0m0en6qgu2IfE+04TyRYfREMrM6tmn+9T2Xs6ukJhfuMnB52ISLCnAkZlKPQOT5XGwDetxtpN4xch74rrUyCGDR/elLUHjjMw1uteq7xwEl448QTWFu4UmGz+rllTN6sguIM6nPvY1H11kxdjYmFukLf1dq11vnp4tRJ3FQS7NkT4zIviASm8Xl6AOup2Hqme9m0VvS09LOOhjXInhjhjYsmnPBoMvSC8Ul5sndVP6piruzG+h+dGu0Hj2qc2tn5WKJ6K8Ky3LnLIKqqK+hje90KeqpC8pWqys8/cx3ifNF+NxDWnlEaHXKsHB29tMjfGDsyx/lP6WpS89DgfMjPGfMf2PNICeYd9IiX+phGmRJtPM/N54Lv429s8uDdRmkz1lc09vDWDLjX9Z5dU3N6SGOGt3bGIg9eZQ4blT+uYVkz+/TwyImui3Dt2Vk5UzD15JhvlRpFZb9xtMk+n6tK8iAX4bnP89LsRPgoqX/11WzxQE+PwJvkt4a7hudMIgidll0H1rFVfSWejdf0rConCqBHgKeOrfJ31Qu4/q6eHh9D8HHOzTcPzXbm+j7++OPtH/4Bh452XYJrqqfH74ffD9Ghg2Eo6HJvOFl5caTV2KpCz8I1CnFp8w4v3uuvv87wMzqk+7E5OX7nY2GLOlZP9fDPghaJcao84e/zBPRdl2w8cLQbJGRef33QA0+PPDa4GeKgDnpqTo/vABTj+3uAnr3yZ1WKL+A3BT1ExPveKJ5gPDPdt+X0UH99M9Dj4S0ZqsYMLVzy9wU9uD/cqSxBzITNVMIeajqmXPYGdMx7qEqo82UXfq2lKhj8oEzMVruh0O/XV62aJTw57isxNz88JDfwEJQ8Gs3DQb5o7KFaB8vxe2sElonMcYDmeTzjcLh+JuhxBZf7MFI5lIq6v+xrg5y+krEOenrJeqR32vZeSZua24ynZwb5NtDjazcFQAphKWwFIzgkzkIu0htoyvHm6Vnr+4FnBB+kN4bHVWSCb4KeACZYjwQ9nceeXb0V3+0nIeUa7Lh7u7wU6Hk1QY+aadjuuJRVO31meqO/tw9v1eotXYssR/xEiM1+R0dmHVUg0OPG1BP+Bdi8W7nun8kDbWjhrSyhqCrDFfRsABO2YcD1H330URpthIOZeF4B6RwQciihmSdFMuTn6sbqlP2moMfH5rytO8/kEKCnzmEW3prdT+C66k9d+9Hjx0dBT8/PG/uB4Z7YQLWNUEZwHNDN+JJjmIMe5vQmd6bHLLoyv/6PzL3PQ4QdnPh8HQMMGIEswTubd6fxVqYBxMfm5fnXBT3RnrxXS9wGeqRY26Qysckn3Ig96yKZH3qHyfhudiOVMhkNET0fWrBv4ulR5YgWqe6qjymuY9VbTVylpFNo7+rpqYfzOZN4eKsprJ3SvbunxxNtj3l6Zv1IKgM6jbg+vXS5Kgw3CjtQ0ZRcD0eFsOauRUb7LqAngAQ8IJbIXJWhg4C2Y7lldwmW5nqwV0z45bLi4vrwNCobY04JkOrZZX58huigsvUGeiy3x2nntFJZOt5TyTrOZxKviJcZ7SGg11xnRseVtowjkhqP/VTlNhh6gJ4WbhnP8onr8tRvn1vsHhP06N5BV9wr8wOnoCerV4ZkyJo8Hg+d9J3JkO/MQIoe8PJA58HT08KjUWCVB9KW/C+f0wwkjO+N+U4xv8go6zmC0qkCPbFzT2OP3z/44IPw9MRO3nI4Gm/lRlfJ4gwD9871rkPce6XwlnthngV6wtNjXZlxb1QgvfTSS3EobK3eqoZ+aojtTef/bwJ68J2gwx08PU1+ShGL0wDjwcYjkn9L48a79Onx+VYwpecjWbh6ejx1g/fooKcB3twkyJa5nqsAbdTl+zMa4Q1V+4zQqQl63v8Lj/GItYDHGYlEaYtdPww8ZrmIbT2tCM+LMcT7oY8moEceNj4/t5Dw9LSHW0fmyrxOfDF5CyNlA7uYjJWsh+s5QzEKTzV0JqNhYZpYGg8w3xH0ZNIDp5Q6eGT+IcXpG4W3HPRIOWi8lUGcVsolGduJ8woajlF56d5kwP7Z/4/wFkrWlUwmgVJzQjEXPD0e3uI89r12ZkZioIvKzSchjarYKugZjW+68rMh1vXh0KoLYei1S9p1fvbOtJM+PTvFlQ0sG4/uEiEsHJdJvaimCDCB2qv8Pk4CB+jJmFcxMW2pAAAgAElEQVTrp+RzurnOfBePlWeoeuzzS1+LdleZShTSGJjKzmOLUB9ATQE9ofDyWBWtsbuYq6IV31KJsJLj1p/mpcmEQm7HmAvUeiuVsvVsuuiJ6aFII2R5kofx8qmRu5AKF3mFDXRAcUYCM8MlkX7ZmllmfknqoKb/Mnlw0B0lz63yBcYA0IPNgE6UpnAn6DmSHD5T+JWOvGYse+d7vXordEjOA4AGv89Az8uvfGs7RwgjWilYk80wUAzJ3QZ6Gk0yV4N8QL3qINr5wz9r18jzYt4egB54jx88eLTr0/N1QI/LUP/9eHirgniNPWiROXP4HX2OFN5yeotmdc5Vz+E5d/H0VJ5wXhOIwXvVFvzto4+2b3/720N4S57wbk/3oAcl69LzzvM+R5+Lj29othtryXYn4iEckYHr3//zn7fX/vG1tHWsaszQUns1sz14DoNnUtG4w66eayZ5y8qPQYz6yZ75FPC+qrdcmLrBm6szd/fTcLMUTQhefXoEejy8VQVhFt5qT70N9Og026HyhW/OmF/JiwASSjz8Ojk9z/L0HAOJtTnhTikU0KNdPmnHUGMztIaQZ56eRltLZBYt98Bs3pxQoKcrAFbF6OdZnp4ZHfw9Fyg3mpXnZoJXAbN2u313zWQ/uXTd01NzenjGVu460JMExt9y2WbGTc9h47s9/UR/NSeMJEoDPfLiBehJz6i8QvpuvGJsWRclugQ8NgPXPT55fAu+aD1YfFcZa58J47qHK1HvVBw70zuGF9gT/XbQ08Y/xO9Fa6uua55YhrR8YyFexHtXhy1At+hF0MMgFELsM9DDSrvenLDrgp7ATcXZAUFj+GzjMJMjyVT0I/n88wA9Tc4s0bKthZT4kZ2uvjvKUA9vtc+TOyogAN/gmgCyqePxO4z2Cy8+irDqRXb0dqDydUCP1pvPIVX8XlX+XWajd1V6eeT5xPqh7Bpje/ToxVblW4HU3BLxXXHgAFb7Ah79atWJA69C5yUtlcjsOT1dP46b1tnDIH7oyl9/jnl6dJ3rxLCtltyvv/EewlsAPX4MhUBP1wMTfZWtZOZjHgdcdfgA0NARvVVXUqZRvRWg5/3322bAx+z08+eP/CJQDSbz40/y/YnqqXswgR7ilPT0/F1ADxYEZ2+my17hLRhu/oynrMc7Mhr9bApeaTvoJuQThmlx/HrWS8xrHseltxm9Ulht8XVBz7GcHi3glHmsOeHsOvf0YGHkamTS1+2gx4W80VNhE6qjLvp3CG+5p6eNNekpYznL6Zl5emZzrUCC++3jDdxmAMqNuVSelMNtOT23eXoir8pAzzHFrfh3gCoDBr4O8bvl9GAJ4KGQwsT6CvSQtONuOd5KNy28Ot1tPOYudNDTW0EI9FTlHzSzXD2nYdDOPB4Y57E8tWokwLvhdZ55e9rhg3RRuesb9I7jWs27MNDcxurKVeEtP2U9ZJg7HR41IeCanp7gw4gkMuGZ97vd0zPIcYIen3ulA0APDDeScQW4QRJ41fQzM7Cu+OvnfQz1LDxQfR/eimWYJDLj/cePH28X986D7wB66pi+LujRWB30HNOBx0AP1k1VvgCMMNgvvADQQ/mZA8CZhh0D67etU/32HPSkR/IZ4S1fu5me0ucx/yMe0WMl6w5wmm6bnEmpzz7+5JPtlVcAejq/aVPjoGc335zjs+jin7s8Sp5w3+7hoc2SvAP0tD49Nochb7GAOeeZxqunY9I8ddq8lYGrJOi9dg8HPX3RelXAsYUMpZwKv7lDgeAzk1/hLSgmgZ7bPD2oeqVi4oLdFfTApe0n7Q4LWk6P1aRluAHKvi7oIYP1DsNt12+0mInk7Tk9jDM6or8r6PEY7QB40uXvRxcEE9wF9IBBdEhjMii96X2X0T09ysbH3efApe4OnD4xnqyqmqsyjnkGQHw+LYE6jd00kTlL0gf1ODmGQp6eCs48nBtJoqrYK0ZNgIe0zgNFDfQINDno6fk/Hfyo3XJUK7UupxRwKTNvLKaePRGJmRha0prerFku2rNyeiqI0noBuER4KyZRXsXXmZ9DJQhwmbu2EHqCTed/KgOd+t23cgJI28lZFEmgcgg/TGQmjlF4K9bv1M4IxNBsM8XNz7gx6spcKCk92AF6cvtgnho1HcFnAD3o5QJPD0JIBGDY3e9L4F0X7eZtuWrNfCFkkNu4IJ3ybazmTu5+3K8dUZDhBfALugpjfe7fu79dxGYqd7wN7KahyrXoOmlfIeZ9erAGWHrkjsXeNTyUSbckYyRUYy3iNY872bawDQA9kIXoNfMUx4u8eDS8dUxHhPaxnJoZ4L9Nv8wMehStwKZlM1r39MiGaO1mazgDEbUjsxtm3zS4/Pozqg2TbsQ1Dnr0HekJgvAR5DtonfVEmtmLqofjObmJqKCHmxNu4JHIDNAjvRPiHfak54yJpiNA9g1DLMeQbxhzMM92AzZKm1Gay7NAD+Ny/awKR3UakBRvMJudvZVsvT25vNzOz9GlmCVwYKBQMOmR8ZwCgp15mEAAyMfQFj40yt6bM9st7RYLvQmyl0eAMqDUyKEYy49H5YRPKQSVEY8rLt0hTiMxJyzfx26eDNABA6alcn/MRYmJorn3RxoNfzZ2gpCGjtmfQN+UAUDNpDEbje/xUIXo2EEPSl2xvr3nyDGA4jRzPqLgA7yOyW26z5DfZW70qlTCKIHPNoQ/DlGZhO+qaynt63jchfOV+vTUtWXlU9pz80qEEkdSaJSj59la8u7IcwNesQo3zJsl6zfbxT30+9C5XDTACflj/eJaAwNUcLmrSb7nWGlZmhLLuwSNM3FQBenaoISCKeLj4R739JA/RwPpQJTKiqvBV8hk7/0Rp7sPOT0wruGP430jr4fpxXEvNYwMvcKeMj4G/H55uArjiMZxWq/InUre52CQv6C1Sf2Syr/yqOsxzkTQIm7UaCtMJwMvlaw2BDA8r7366nZ+cbE9zeMgIE/VCPvzj+mO8IunpyyAeMWUyuLK/AhxjxufTPUKGVCiNQ7OHM6ni54+yOnKEA3OZwNYgqyQ4Yb8n6Bpb3wS7QMECOurkjHC25X8qFwOhIYFztRPBnoFycyu1wY5D11D20TAuu+p5bza6e5FLJ2fcS02vtVmtDU5OduQl4LP0TH6NSTjenh5cjgxuYe5LRSbLjtxfkDawMYDGY4kp9HpKxrtdFxJltbn0BePP/o4DkXVj+wFxnEesiEZ5VpgTQhYJiEUrVVpx+Hj0boPByO3TSdzLK+ur4PvUJmHsXGzyOfxuV1+g+ahv6n7cN3pWd+0NJ0Ttm2fm1TBT19TbA1tQ575cJHT0wyAJTK7sqmC2na6XnmEc4bibKEnrSS3d47USdN94TUwgZ5hYfIPT9jSeIIAaRhq08KvA3pwb3miusfKdts5hmYII9SgRdt3V67GoTNJKvACKCroCUY9OQnQg90PxuegJ0AQcknSePpcHSHHc8OFPYLCGW2qYB3xdiajUoAd9PS8EIltvWP31oiOo+CPhzIOQKQk7NX5DsoxBQYqB7tH8afyo2IT+gzQA+Nb80gIHLbtNOS4x6ljDugBk7k9LS/HQlVhtI6BHjQ5y15K49pxzcDXx0APjlxospkHj4o2cH44nWgMA1K0ud0GehzwNPmcgB6XxZncxuYpFboDyf47AWjs9nhScdzmNtADeQFdnlzxSACuLcPmM9DD0mhTkFD+yNnZ7CyeHHzLA5p4LE/YBIjjm3jRYld7cxMVSKigUcj8LMDpvmKn8rjrWUkR+kvPwJnGcAwsBe+kMZZsAvTgP0JIyPvYyWHOOc4oCtADwNPXpHoGoa9phPqZVz5WGq3Rw1V1j66R1xSv8PY46Kk67eqGRhTPAo17KXZflwp6eA96l2Y/Mxo3+kRSPPnSe83oPpWv2/vlKB+tmXR5M+AlKizQ4+P08XUe3c/kw78pkbmfkaj1v23j6EfaVP72v+v6OeipdGCvLICeQ2ABeEBx4Cjv0deB3+ueRIJtgsywfed8VVRJs/a/Na5pk8J4nvzhek4emuugR1UBM8HUQxU+ENNRicaSZb4MQ0cx8EDnmMj+9FcN2Alfidub35XYXXQdplej/lRlXT+/OXAXo/HNFMiM8bjQzBmoiuqYguJ9bgc9XnoK0APhh/s+FjyNmIe8cEcP4bSF99wm7XKnon78zTgWYRcG4/Wxzjk+9ulhmMfpV+nga1EVEv/OSp4cUqVtBb3HBFEFNlDcAD1qsiVPj0CPT214VjYndAGOZ5Gr244Xn6vsWQKJnW/scoN2dHlQscFD5CeZM+4dnh7sMMuZXKRVBz1yEYvu8vQ0mrRdE8OuGISDHqqYvtOUcYbngMZgDB1J2VQlU9fNuccBrMtu5Yk58Ekvjym+Y6DH5Q2gp3c+pvcVnWgx2+sEGblnbI0fOc79jr/poFsPvR0BT9VRogdADytoTmOdHfQ431bdWmmFp52nXpvpFTea4o2qr/x96Ar8h/EBKPP1pPzKM5GgRyexp7etjyEBZDtXjrqijtHnM9NN4l/RSa/QewCz4qnKh5fXh2gLgLlgU6iNYWhYJRcZMO28SaeVj8UNaDX2bfyRFN9BD8qu9ZnrpaqzmCAy5mHhGfL06NmxRgrBtLyffY6KeP82G/P+Xz6I0KrbZAeFx/SmbO+Mpyu9nO96Xy/qudi65Bpoo3l5xUasCK3CnkHnyVnV9UH35MZ74SGF2BLszECPg+EZ6Bnn0kFPGjFuREZPD1Zh7NhZiS0DrMqsJkRY1kgS/qp7KlBZEaGksTOyBh4LWmLrPuiqSLV41dNzTBE5g+l3gR55TSqAmUGCWJCIHfcdjNPFXZn7Z8J9vL+rPD3KScH9HPSop4YDDgmbug5XZp4BySrUt9HqWaAH95p7ekYDelSRlBAVczz2+UCi7bFdyo4vWo+GPegJXpt4elyZsCnh6A3RHAJQGdCNXDLLawvQk55Hr8SK76f3U9cL9ESfngJ6yCEd9ATAisM4+4+URiigCBtk0mV6laDEwl4Kf/l3dRgrk2qGowec3tXYOOe63Db6yPCZYaG8tPhtGgtuqeJZOsU73WGaqxK4FVqZHXFxuLnOYyius4IOrnBUOvak8AZ64JXIE+8jr3CyYcGcqhdwlNZxh9qNQb8K3oRPPvl4e/nlVzLVR2XFY2iwagEPOXY9StAzM3ICM7cZQAc1eJ7ALpKZAcpcNmNT2vKnrrcNTTrDikWr3haC4HeYq9TzKHvosvKCg65qpBSa0iujATfhiXrxxRca6HHQgvvD03N1RU8PPHtIocA9BNxIW7Zq6J65FiGdeumqnpJOiNfY4BIs8fwo9ppxz5eud6AXgCd5X0Ag+vSoP5HnHxnoob44rgsr7/jfdwU9VfffBnpmtNF8gzNiHhl2b3mHXYcerm+268N1nLKO5z548CBAJL83hrY0F6a+IILKzaJ0kdI/yX7juWzxtyvJwSOLcy/dazrx9LC1+Yi+BkbIBdNOuocDeFSBQA9QHa7x8JYmtkPcVk1QCV2NW/tuNnxzT88xY14VxOHyKgxD7yFUVJxVsvgnBD09vKXPZjud8TOcpr1nWQc9ojHm8GXx9Djd5FnxsmxXOPp9PBmlhDwm/WXaeOde4PhY8wToqZ4e32lVpVsVg5i53dPa2vtzKsVGIei5VamJMgUEu4vR0yPQUyvM3ADeFfSE0ssclLhvy+lpSS1NKDkXeX28emvbLrI5YRVggR403hQQoALmD5Urfw/gwy1KV0A3cudThgeZaD1xeDbVsQ3FDPT4tYMRy8HVNXcj4HRuv7eOrnRxt/ByyemJfJOGnfgL5vvw4aMwlO2gybPzCAcKJEceqpRjtA1gjk/LiyrMdaz60GVv9rvTGJ4U9HIhiOpj2a2DPVt0cnpBVai8+RjwuU1Oqtzo3kjGhafHxzN4etDS4AZGi406eUCv//QcKdEWZz752otPBAz0rM5vHUBqraCHoc9Q/dbDICPv4hnw4glMBe+bLfJRagx1XDNaVjnw+zB/k3Lypz/9KUCPvFJN/kqLi6A1/lmOoq49TyPga01qmCxazzKN5TaAq2v++hEBrXugfMNYbW4bg0UEqv10+vkYQi/teDgBsG0cdRzLl19dRpgLa+sgf5dKEIUIY/qLj1v5cf6ectlm6y+T60c5KbKw9/Rol9bKZkPb0jWfPVAu8oTy6xAOMSgHvM/pQXjrlvySBD0z0DLb6TeGU9JX00YN3+c7CkONauDq8jLGufNUKeu7VS11+EgDg4XlvWZKvSoiXcNQZoGimchcI0m41HN6OjAibRXuA0N1FDxxvxcgeUxhVwUZnoPdm+MbvWR9DG+5cavPk8vTlWBftv1u+Ni9jiqp2J1SYTvooZeR3o/IWSjC2tZMjfJmB442/wvzY1QpwpBWuvxzB9KMcAPOHSRrAwBFGtVbxm+d91NO4iwkJQTnPYzvPKcx902ZAClFbe783PeqWmLI0Uh6aE6Vp2RkqlLx63RIa9DDGNplhA3JZnkqMrLZ1j4FLPJK4icbGAaLZHLvyUn06cFxHo3+6S2QfEhO6R5HTyV4NPYbFnG7FxPEY01eI0RJxuVHejXgibkC9CBhE583+czv7fYStrEKXlfDtuQ1hSW/Ceg5ZrzQq4e9XMaQaxixaBEQp7Ua6KH7cMebmYAfJ9qXI4sq/4hv2jxio3AWZFfjSKzZ1eXV9ulnn8ZJ5jxtWx6brsrl88R4ZuDDwfhMzn3tqoqroACfM1GeV/7xj38M0OMb5QquZMQj1FM8Nhiv52c28GbgnGy3T9zXWG/L6fn4088CcPscWxWfNaL09Yg1OdJrzK+r8ySw60fgUM7TJsqz+JQHteIHR7R8+tln2ysvv8JzJadtKhhyB+jRHDovsRBq8PIoYmCwXHpeY5fMDcU5s0TmyqSuuHSonuKpeIiMmTwQeE/l4LHQmdPjh2NWhlNiXH0ff1fQI4LEQnjS6OzLk/cwHyW6KuGw7srwNTe6TeizhFE08dfhUdmjQPeJxbrF09MV7z6RWc3GJOgV9Az0cKNzJKdnBiyHsWfIZEZOCWoFPY7Yj+1KVKqtNR3GUTw9/uwAm27h7cNBeccZTTxry9e38aeFMFyI273Tle87kUbbiJp0g6nvsOHdaAi9v0grWU9+kqIW6IHw7xV1Vhqd974XKjelcRKQ74om+Ew5blHGPTHOCfqaR0VekPgyw06tunLiCfQ1EC9SKfFp9b51zWYglu8R9MTJ31aN5aCnrxEXGVF6uMrl7QwamqeHdCKjeF7A9dNZTg8JsOMx9dEIQzRWOzrvSh4xFiUy45niQTdCx1TUAA6lzG8xflU/+TOOAR5ccwz0hGwqpQHhrfTyqGN2f15W4AL0RP7m6XZ1fdnObmrGxjaNmlvTERGWJY9Lt+MVG2XQT54y8VilmTYxijQ08KDKYMsDEV1aMcMkLKIxzECPt/x4991349BMVXv5Jk70aaDH8v40BlSTqn3BkH/kHsmo0NtvOWeyU+kC0IMkcFwrnu9RFuoD9wJpXWbpDBXk+LPaWAL0dCjfbeFJOEYA+iQDeI3Q6iuvbnCShHc6k/91v/Di5INcv3Au/MD1vR+vM9PTI30cSGZ46//8j//UKL13OfXYGhZaE1E+jCs7IDsMDAyMwSJ5Ce+xkdikaisX+PScZYMggDrWCjBp8P4cvBeus6RS3bnocy26gxrcH6AMOwrlxaAiwI2PK0pXhlgWxCm1YL4QeA/39mowAUHucHsbAAkJVAeZhYmtoayvr4N+GE8kMwcY70pCyWme0yOGFrPGfNHNuSWx0jh1xqSiVzwcSk40UlhAKNuZU3PEfRDewlgwVvwgaRPxW/cTdUVCbwgEIdrHIQE9Qy34bvPGmJdAimEG0rQmCp/GvFBaGiO5CU8Z1hfrHM8Ng4odq1IS+J4/I/qStPYLY0diAB6VwMcTssIA0ig6iRf8FUIlftF1TCplL5U4Bbw0AsxNf3gaQC+EbDjWMazFFeSaKtkSE0TEB+/h/ugXIx+R1j94ReeW2y5dfIXxPXz0iKW5mZCLElGta5cTrqmWTMZnnGee6F4AY9C95WBhbv2A42Y4Ys7XsfPDe9A7nCtaEtxE7gw8PWfnZ9uX6Ll1714AISl98VWMK4+fAOghLamn5mXPoDnlQXJ1uuEwZSbsC7zL6OI+0lnw9Hz3u9+NCiN9X6CoGZmZl8UMgGh6PvQUGg+qrIZa+sRlSXyo54N+zJl5MealecjAYInDExgnxDPBXB3LSTPQhDrjLIpUCHyenlDv4T6eI+ljlAzHewlQ+TlzcyRPOn8L6yj9Bv0iWrsh882QaKt10Fikf/W9utmpNmWna8KWXYaM/uEPf9i+973vZX8o8of0YcgaGmRqHTMEK7pAt6sppHiojT+808yhpZ6Z5xfgc/AVbIKeK12Ezz79/IsWGlRlG9bc+dPpIJohP05yNQIF9r/yNBbxWcgU9JYVB6AjuujPPJ+b7RAyxGpknP0G0Pjll0+aXsH4rq6eNH0V3cKjmTHbYFRMcHZ6tj169LDJIubZ6A7sgWrsHLN4nOCUEYmgizZqv/v1f2ygxxmjAiApaFfsYE4trgw+YrNCwsrarp4eR68H61Ug5SlG0t9aJDFyAIx7vceCgxMa4bNQlFoICA9+B2FhDGG01ZxQsceqCFyZ0Hg+3TDWKnxiPgc9mj9pyD40mosUTaiNMHo9LPjo4cOmnKIKyXo7aOHwPAFMzVvGRgx8LNdJBrEp9DwEU6CHZdLHwxQucKCfOuNijt5/SQzrc9azpRCrkPnfMhrHwI8D3VjvEzL85eWT7YsvPo/whwxg7LKCH2CMqKBFp3afQBtjkzzxXIAhT2ROFy04wWVCcuFK/vze/fY88CCT/B/Q+NjOs88nqyFwFlIsku+mOG6BYoKeQsVTnnXXFFYmcLsSoRuEoEp0kJyA3oi9i3/lohaf+dzcuMhwaW3doLgx0fs6aJS83z1FTRlHmTVy77oXJjwoh8N2dXUd3WcBerDxwc6y65lxRxtjjFDvyYbN1SHyc3nOlPOB5nfzFJ6ObshjPjdb9DqBftM6CSRq/bGuMNqoKsPa4h7SOaJxpaEDPOnRZgDzrLaq91zPVZ0nvYd7CIBAh+BvyCr0MvSer6HK2c/O8/iNNIJqGqm+NM0WgJ6xSQV07p4e6RPpTAc9vonEOhzMw6ncTwBGVPko5whzw1jxXYxRKROuk13ecH3z6qa8Sy87b1Z5dV3UeKBVITGghu8jvAUvlAwtvofnKYzpfA+ZVQhHa3JxfrHhoF89X+vqR+GEXciNatM9RcC1tv58XPv4k08jtAp6yjmBa8GL2jA4/7XnZ+6gg2TxhxwcFThJr1IW6D110CNege7DOLG26HP0gx/8IECkTCjHSdAj+uHcROXuiIdjrDdPA7BAzjUeB8NPM+3G17c7UDqAa6Dnz2/9l0F1NoIUfeqACIvvhBczSojwN5hWSOz0lA2Sdmg6pIWEcwMnIy5hcuMeRAaCs5LdKgz4G4Ii1CuQIOWCz8EQ6vvgu5S6I5CCpGt9dLO5QhOY8fdEyxkI0D4cyh0/QubIORKg8Jwe0MQ9PQKAFQCEkEdzyN6jxJfSx0Qw17v0oneMy5nfG7Rj51Q29ZIAxtjDWzaCABkPCaEbYx8P5q310zrrtSabazx6lcBcRA8WetSwpvgPAwQeCMOtWK7tIBzU8+TxMUzjcuB0cINeNwLiHa33VTY3A73wQz48i50fAKZ++vdYDMBNcSZB286RNGc7iManeZMIN1zBaMOg987NTZkfuEM94OBR5aOksZA8q0Mu6KeNhwyPviM+D4V+ioMUj5ctzxQtDRSABZuV4X+VI/LYeTQoA83Eo+C/v/318fbq698JYOvePt+ASWY1B6AjRP60pg18NTA7eptkKDFXABp8TzTSqzYK4mtchzGJPpjfxQX7bUl2q9EbAQEXEnwIT494yPWmnuVy4rwpHeJ9bPAeaIMQA0Ig8v5onLi28QR0QYS40jtqVTZg1wA7aqqJsZ51z6fu6/pEYxe/hs46OQvAKp2Pufz+978P0Pjmm2+G3EZuj20K5LV3MKDx+2f+nnhK+VlVd0j2nJbOh5BPtEKAwQbtZM8wPvze7p83Es+NxQX8MNY/N7DS23F9Wt4YG2uhzCNfckozNcMbKmJtEba8uE8vJ2iB8eEaecvc2+j2N2hpVYLOR6Kze4Db/KxpYdfbCfQSwGBc2px98dWT8PQgJwobFDxH9xWvBI1S77m8dODDfm6u9+I+8mXnc912i7boFyS+CKczxv/B//pvjbqcbGOHFLyWw9eUj7ote5kvFBKy3OHOwn1+9rOfhcsZ13rFiTNfMH7pclyJLxQoAydhieZumVPAjp/6gwYDiy7QFe33nz7d3nn77Q0n0oKYP//5z3kAX3bldE+PG8RmINL4uIF2w+iG3BWVxrv7PCEvlDueDSZB7PjB/fsBLn7xi18gm27IG3F3tRinPiuMayYgDkyQSqR+T3Ogku1hk6pssdv57W9/G7T75S9/Ga3FGy1a+KhXK0kpaAwyEljP6gmY0dHHfgwQS9DRhuCzTz/dPv74cXgxQM8f/ehHzdPH8FY9WbpXDanFjtMCz68AxxW1+FQG0unVxp4ltfhbJ3FjA4AQknYtI19kKDAOB6UsxsniWeFEJTGCS4krn6lE5q4gGvDIzUJ4UKyBnMAp5BYhEOxoIbcKT8/4WnPXoQIy0A5yfP3cwEjHRMguSvIzWbmF6+iBujogpHUdig4gEYoUBujjT7+MXS28AnhfwFh87XwngBLP5ClhLX9HSpzj7Lzgc8D18BQFIM5KHSllAoOn23t/fC9AP06ThmLHOH/6059u52fsHcTongKN2Zcq6a9nuU4JpWzd4aX33CCL19yI6T33cmP+ABPQK2+//XboPOy4Ac5kcDroOdlOA5CiQeGhdWXuz1DSfm80e52eMcmh5iE9tamV/r4AABDWSURBVOcdgp7YpSP5/HDYUFX21m9+s7337rvbmz96c3vj+29sP/nJT3gcxQ1l2Tc/Mx4T/zW+zPBgyOYkn3JGt2ENYi9+HoD317/+9fbhhx8GmECIC8BMTRSdr6WjwstjTSnFZ96nx2WSrcrIF9GROY2lxqhX9ypBl8TG6fo6AOMnn30edhcb+R/+8Ic8DsVDbubZ9DWJjVeJqInPAohkHzbpON9oj3awty9QRR/GBt773e//9/b2O+8E3yH8++prr83ziwKQ9LCye3KYO0hAGO+f8ExC2EfhA8cJIbepez0BXvc4+ctv/mvryKykyb2S6nFlN0C+QIfDZaBO5Xl8//vfT48AY7fHfpDY5sLvoMi9CWKeypwzYwMCQPko5CZAA6X5t8cfBaF+/OMf7+LFtylvGR9nClc+9X0fl+8cRYfWiA3xz/SiADQiTIPxAjTicEAXZPf0+P2dtiEk4Sro7zqQrGurz7gG3odj3Bm/884721tvvRVr9atf/Wp744032q6RbvCxt8hMocvYOphwY+XKyNdixh8CKPj+AWcfffzJ9te/ftDcpQA93dwwZ8FzU8RHAcZKQu7w2elpa7aJZ2Jt5Ep3xRRzM29mZBmldw4yAcUJJfDw4QsBGF+y3azWhJE0ArQIP2WOTsw1K+u68qNM0aA3rmr5WQ5uA2heMxSN/zLcAna4J8b33nvvRXgLSrP2dGlPsB046OZzdj6sRlprKD5DgjAA2HXm2ITnOL2OIb8H5FOwyhJrBNn4l3/53fb4k8+373znO2HAdaq5aCKPmnjDvTJwS1Qv5szTRD1jM4n86e4RddCDcWEXCyOEV1XQQLfAS1BDxVVO5YJ3EEqwuy95F+81I5rd2V1m9Jn0HcYKIIu1xXEAkFmsqxtEgaSQlZQRlKzrKArp+1zpqMrARjZ23Wes0hFPOfhwfd10TMgE8w1xX4Vj8H14U3RGkwA3xtaen2kQDqbFY1ENaYDW9Z0XWLttOWqPkknYAuEs+E7zwrjkYQzDml3V3XMY4FjVnKYP1GhW44w1D6UpD/NNeE3rPFxfi08EerAG6BYNTw/WAZsVeRtFf4EBv49+x2bqGE1cXt1++e+SM75S2wboSa82xgmb+8EHH0ZI+t9966XtwcOHXW9ZyX/IovXhkRdXOvwsKlozdM8ktKaHcU3zumez5Ear3ORxzpnI/O7//M8sCG2lZ/x4NIY941oPwKsjQMXKFUpSvBYMDZe8E2hQjgbFHTiIueXiqsSui1mZWC56uT817i+++jLmJuZ1xaNd74xhhOCrARatRA/9Lbe8ntuVB2mrvg3YWSmRGQuJ3QV+IMjK+8H1ctXjd+VaSBjdTRiLfcHcDnlXHFg481dmhraXQqtKFt+Tq5+Nprg7JvIOmH5MjzQmn7n3nX6az0xAnSfFr3iNXSXCNpdw41+2k5vVS6ifNdRzdlzQMU/39Ph49ByFJwQSnAcaDdNFK76NtG0Yhtx1gnbYjZ2f39sevfDCkCPS5wvBzryj7XpDS3d4RILW6fm5vGJyJWTKgaHWzmWyjT82Fj1Bt80/9QCSd5Evo34amq8rc43RaUfQw6oq1xc8yy53iio1T3AWsoV/TwFysloobx4bC4HKCNF1bxvG8sXnX22Hp1scnPnSt14KGVEzVBhyN76xc86Ey6iUy7J1rZ0AD8YtkEAZHTd4kcica9i/S/eBg4vaqkPJ55JD0VJrIl2j9XIZlYfLQYTkTWPwdXAj7zLtIBe8B7kVf2tDKL0cc4+cN+6qAyRn2THHLE8wdBFznA43lw30SEdVJdDGmZ3LAT7h5ZHuEGAFOENYy3NzpFPDhuTxFxX0VHDleiKuzTiH00hr4LT0cYfuS9ADYI61RK7g/fsPtnv36METn8huKjwenJ8h30FWUj1qHYNewZ/a9D9th8HObCXeU/RC/Cjb9uSKeWrq5C/a6j4um/4eEpm7J7L3+yLf1X59BGRcH5WR90pR0QFnbkX+K85AzMNtIaPRQDT6nI1NYLkG/B++6rR18vQELky5VHgL4V/k2Uk+xEPwytZKWz/QuYW3fvvf/8MAeuiSHUt0JbB4VbxYuRpiFiQl4ScmmNnSAB40dDTCM8WJWLsm44ZaC6sEQn23urO0oHrfFYXu52AKyv3+A4aQZLyVzCwhk+DonqGg0vC4YXaQpPlpsaAEVcnh48B8oKxfePAw3fPcNYXrMI4pOETSIa57dP/BkHgoJhKwlPAql0oK4Pw+XZ8EnGcBqjQ30Uuf+99gSCi02HWbR6PnZrFc2AFngLHYdZJh/TMp4GZ8rY2BxurKyEGFKyTxR71WigDVW1Agqt6Ct0JVeXGfMIDqfUPwMwAG69PjfKrfxfM+Pn0/5phqcDA+ejdP+9ZYIQtRheHn1rUOz6AjQwy9Kx+T6CWDTw70YOI+FfiHYddJ2V65Fj2mdFijuTEyrwDKT4BDyY9aM+f3amgBetBID7tprT34RvLUwHwJK+EMLIAeVP3hu7ge66U8J87hZlOCreZ0dXm9bWFw0fyUOW7QNxqzihNCf2WsFgY8Tuk6PYvqNm4YyA9aTwciabOavEQSKr6bIWisoxJaZUBwscILyiX0sL6DJZcRzcv1X8w757YzxNm/SGAL9xVA1T18A+TGU9U/ztO6P74THpury9wN32xXl0+2yydMNKXugMGLwE1uwJAYfhnzlp6r4HCQpWjahwTos8jHFJ9gzfR9yIVsiAy6Nr2Qcellp4v4s9JBNkync8tz4DzsAMvXJe4ZPWZYMaUiBM/lEe9oAyqvlPzJ2nBKdyg/E2PXd85PWfkVgDeLKTQ36ShfI3kuRWdWQF2Fpwdz8TAgfle+pIMeB8VX1wx1i1Z4lugo2ojmAuV4n7Tq1V2+7qiulKfH9WzwUOt/NOYuoYAA9wQ98OprpdAztFbzSl7ftNB22+ShsrDkvQadU/9qAxTg6p//6d9HR/uYsLWvV3WITtEWIjs/R3M1tnT/6qtrdC4PzycQHho6xa4qd39x0wA1UNzsByI3FlJasJNlg7EMrFlZMRVRdgHV2PLCxJcZjslITsvvSRA1eK9EZMtPioId9vRo6DcTCVtzrAzBM/CTiDTfo9Ei3eL7afiENAMkpcGNXVSMj2eGkWGI8pHTo1JFKBWU+kV1S8SVWcaoteCxN3K1g5akr06cFoNGloLFhjUmvHd+xiaLagnOU5BT5hIMsIslz4GMs5paK3+6ZOFqlNEIj7US0bInURciUgXXN2XD6GwSjsmwPfdBZdg8qXcwsuH+VF4Bnp+rkuCh72Ay4TKTkxPRx85AFWZsr9UbbM0LRTnEEEar3OFacHw0BtbALRMSM9YXa6AmbEFv8L+aq016ckjBXR/MKZ/9eQQEIgFY3ZhVHahWAFZ2L15jY6/RE9cVXeacRCiNOzT3ajVgivUnMdQFyOwOQ3HeWTaMMrJoskjBjZ++yDGQgZHYGrkkwXA4DcF3oFQiWked8ef9iKQk7yW4d6MY384ke7jecW/cS3w/7Irz+bH7Dm8HPZmUOdJHO3w1TCPfjbkYFCllPPXRiA4N0EfYjIBTP6BFbD6ifJezjPzFyHPigaBQ5kxaz3Lci/PtAvpEvXLNqyYlFTkQmbMXSf8FiGIcaKegHBO0WzhcQfbTQ5r6mwaPyfaXB4yFAHVsq6CTLFh5E5KaOwMcJKmwrevedlHmsZFG1hahVc72k91buDo9ejyZWzqZKSLRwwp3yqR56BtVDbZTxs3u6Gixw4E2q1VuOlMF2CSvHuB6zKT+tq6n2KTwC9C30Q+HbJxNMqm78RmAfXwEO3mLsxz0PT9n6TXWgBsFeGhvtgePMn1E9ko82bLJqkTwb9gNeTwz8hNzwnvXmH/abtlnDY880JOPvfmwmpCGrPQUtuTl1LnZG0w9HAXeLy4oa11PJ2FOmJuFe14+QTh1284vQAt6HzUWedVJZxqwe3Hw7wjsTh503T/kNMkQpB5owQsQIA8QDlczjROSZ/eElarlHpw/abdb0uzuWz0feV+Sq0VMIz37rt6rAZd2KKW6Dpfx9m4k4139sgzBPiuSk87POaPd5V3RXkDqmCz4dX5fn3tJT9iNbRaYEi0ak8+CV7ZO8nS0BW4OYK23jGUfpebm49NYkq3axYMnJY0YdYiNflgo8ZoUpEIWNo58sAD0UeAT/NITUpkMd3wVNa/UcWOiYH4Yz0oDNFtrN4LtPq3SqD+8AQHtWnrFQHMVi3bKCeqU6XPocycc7McgmMAlD1Q6cQU4JvUA6oB7Tqe+9rxbAIywIbzPmHtjPOPne0mXaIhprarMiEMab2kzkLcVAHIQINDuu+0ZcBO4lV5ra5VgucmRWvdzwfjkbKjZT2ri2+4BbPozMlxppLRlEAATMABna90qz2h84pzGN7amzrfK/U271TZ0fg2Tu/vaMAlXgQojruv88h19u9kaJ2BhnZmeqvOyWpYEybBVljMaSVbPVN+KXo1HRLRNNLldOKY1wpRN6vgmZuC6UXqNeXCmJHMdJjnXewFqHeYTbE8U1y3qabxf2u7mGDWFr6jTkN9WdYDZgDrQNgbXeW5HyiCJCwal3PWAnpONR5v+GC9vQ/BbK0/Kx3dysl3saERh5V4FYAW5JRTOfimeh8+ydR4NkIfFyrVGz4Y/ufPVUqc3Zq4n7/yujFhd3T7y/aFud7s5WZZVYpBu5GvglX9rt0evSkTF8xovx+cOkBtceLGYrOpty8mA4uRQZc2saG6+Dncb+9/nqgYQBpdo73Eze8pdxtpnS4XkvOV845+RKvSedbNLD4n4VwYCV4SXKGE9PXNcz2cpiBEU6WldO2N/rbvtDKx2BBgnNh7YRZF1snKJFPPvcfysNNorEnmo0mtEtdxmEh4g7aKeMbMO/zodJO++AeCuC+Eojh8J+MGewfrZf2piPCtd65q6ERvpxhkdW3cBq0GJNaMBPaX1H6nnR7dSQrs5IjVv5wSH7fXaCum7n05mbmK7bOU7HzsnuzULM5saN0fe9Ax1j2uMShvpcMnPfqYuN50fcR/Q27/v974eTmF6to5RVVqjdvCqVozN7PTTucA5Z7yG18KGnDdd6vsghr7iiungRlvxLA4Yb1F1sZp4Ih/rGCd1/Zlen3LlBL/sxk2J55UasXOvz8lD07fp5ua/VWfraHSKNg79WyN1uuw8e9V1BW7Wi0movTtPj/fxz3zthtn1zVau88D3mEucAF/PkBv3oXcf/7pyUWBRYFFgUWBRYFFgUeDfGAXuAi7/jU1pDXdRYFFgUWBRYFFgUWBRYE+BBXoWVywKLAosCiwKLAosCjwXFFig57lY5jXJRYFFgUWBRYFFgUWBBXoWDywKLAosCiwKLAosCjwXFFig57lY5jXJRYFFgUWBRYFFgUWBBXoWDywKLAosCiwKLAosCjwXFFig57lY5jXJRYFFgUWBRYFFgUWBBXoWDywKLAosCiwKLAosCjwXFFig57lY5jXJRYFFgUWBRYFFgUWBBXoWDywKLAosCiwKLAosCjwXFFig57lY5jXJRYFFgUWBRYFFgUWBBXoWDywKLAosCiwKLAosCjwXFFig57lY5jXJRYFFgUWBRYFFgUWBBXoWDywKLAosCiwKLAosCjwXFFig57lY5jXJRYFFgUWBRYFFgUWBBXoWDywKLAosCiwKLAosCjwXFFig57lY5jXJRYFFgUWBRYFFgUWBBXoWDywKLAosCiwKLAosCjwXFFig57lY5jXJRYFFgUWBRYFFgUWB/wsm5ugGUoAc3QAAAABJRU5ErkJgg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dirty="0"/>
          </a:p>
        </p:txBody>
      </p:sp>
      <p:pic>
        <p:nvPicPr>
          <p:cNvPr id="1028" name="Picture 4"/>
          <p:cNvPicPr>
            <a:picLocks noChangeAspect="1" noChangeArrowheads="1"/>
          </p:cNvPicPr>
          <p:nvPr/>
        </p:nvPicPr>
        <p:blipFill>
          <a:blip r:embed="rId3" cstate="print"/>
          <a:srcRect/>
          <a:stretch>
            <a:fillRect/>
          </a:stretch>
        </p:blipFill>
        <p:spPr bwMode="auto">
          <a:xfrm>
            <a:off x="3996138" y="3810000"/>
            <a:ext cx="5147862" cy="3048000"/>
          </a:xfrm>
          <a:prstGeom prst="rect">
            <a:avLst/>
          </a:prstGeom>
          <a:noFill/>
          <a:ln w="38100">
            <a:solidFill>
              <a:schemeClr val="tx1"/>
            </a:solidFill>
            <a:miter lim="800000"/>
            <a:headEnd/>
            <a:tailEnd/>
          </a:ln>
          <a:effectLst/>
        </p:spPr>
      </p:pic>
      <p:pic>
        <p:nvPicPr>
          <p:cNvPr id="6" name="Picture 4" descr="John C. FrÃ©mont"/>
          <p:cNvPicPr>
            <a:picLocks noChangeAspect="1" noChangeArrowheads="1"/>
          </p:cNvPicPr>
          <p:nvPr/>
        </p:nvPicPr>
        <p:blipFill>
          <a:blip r:embed="rId4"/>
          <a:srcRect/>
          <a:stretch>
            <a:fillRect/>
          </a:stretch>
        </p:blipFill>
        <p:spPr bwMode="auto">
          <a:xfrm>
            <a:off x="838200" y="4267200"/>
            <a:ext cx="2210830" cy="2152651"/>
          </a:xfrm>
          <a:prstGeom prst="rect">
            <a:avLst/>
          </a:prstGeom>
          <a:noFill/>
        </p:spPr>
      </p:pic>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p:nvSpPr>
          <p:cNvPr id="42" name="Freeform 41"/>
          <p:cNvSpPr/>
          <p:nvPr/>
        </p:nvSpPr>
        <p:spPr>
          <a:xfrm>
            <a:off x="4488872" y="1295400"/>
            <a:ext cx="845127" cy="2057400"/>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Lst>
            <a:ahLst/>
            <a:cxnLst>
              <a:cxn ang="0">
                <a:pos x="connsiteX0" y="connsiteY0"/>
              </a:cxn>
              <a:cxn ang="0">
                <a:pos x="connsiteX1" y="connsiteY1"/>
              </a:cxn>
              <a:cxn ang="0">
                <a:pos x="connsiteX2" y="connsiteY2"/>
              </a:cxn>
              <a:cxn ang="0">
                <a:pos x="connsiteX3" y="connsiteY3"/>
              </a:cxn>
            </a:cxnLst>
            <a:rect l="l" t="t" r="r" b="b"/>
            <a:pathLst>
              <a:path w="714894" h="1895302">
                <a:moveTo>
                  <a:pt x="714894" y="1895302"/>
                </a:moveTo>
                <a:cubicBezTo>
                  <a:pt x="566650" y="1788622"/>
                  <a:pt x="418407" y="1681942"/>
                  <a:pt x="315883" y="1446415"/>
                </a:cubicBezTo>
                <a:cubicBezTo>
                  <a:pt x="213359" y="1210888"/>
                  <a:pt x="152399" y="723207"/>
                  <a:pt x="99752" y="482138"/>
                </a:cubicBezTo>
                <a:cubicBezTo>
                  <a:pt x="47105" y="241069"/>
                  <a:pt x="23552" y="120534"/>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 name="TextBox 43"/>
          <p:cNvSpPr txBox="1"/>
          <p:nvPr/>
        </p:nvSpPr>
        <p:spPr>
          <a:xfrm>
            <a:off x="3733800" y="838200"/>
            <a:ext cx="2342308" cy="523220"/>
          </a:xfrm>
          <a:prstGeom prst="rect">
            <a:avLst/>
          </a:prstGeom>
          <a:noFill/>
        </p:spPr>
        <p:txBody>
          <a:bodyPr wrap="none" rtlCol="0">
            <a:spAutoFit/>
          </a:bodyPr>
          <a:lstStyle/>
          <a:p>
            <a:r>
              <a:rPr lang="en-US" sz="2800" b="1" dirty="0" smtClean="0"/>
              <a:t>British Canada</a:t>
            </a:r>
            <a:endParaRPr lang="en-US" sz="2800" b="1" dirty="0"/>
          </a:p>
        </p:txBody>
      </p:sp>
      <p:sp>
        <p:nvSpPr>
          <p:cNvPr id="45" name="TextBox 44"/>
          <p:cNvSpPr txBox="1"/>
          <p:nvPr/>
        </p:nvSpPr>
        <p:spPr>
          <a:xfrm>
            <a:off x="1219200" y="3581400"/>
            <a:ext cx="1268937" cy="523220"/>
          </a:xfrm>
          <a:prstGeom prst="rect">
            <a:avLst/>
          </a:prstGeom>
          <a:noFill/>
        </p:spPr>
        <p:txBody>
          <a:bodyPr wrap="none" rtlCol="0">
            <a:spAutoFit/>
          </a:bodyPr>
          <a:lstStyle/>
          <a:p>
            <a:r>
              <a:rPr lang="en-US" sz="2800" b="1" dirty="0" smtClean="0"/>
              <a:t>Mexico</a:t>
            </a:r>
            <a:endParaRPr lang="en-US" sz="2800" b="1" dirty="0"/>
          </a:p>
        </p:txBody>
      </p:sp>
      <p:sp>
        <p:nvSpPr>
          <p:cNvPr id="46" name="TextBox 45"/>
          <p:cNvSpPr txBox="1"/>
          <p:nvPr/>
        </p:nvSpPr>
        <p:spPr>
          <a:xfrm>
            <a:off x="3121834" y="3048000"/>
            <a:ext cx="1373966" cy="954107"/>
          </a:xfrm>
          <a:prstGeom prst="rect">
            <a:avLst/>
          </a:prstGeom>
          <a:noFill/>
        </p:spPr>
        <p:txBody>
          <a:bodyPr wrap="none" rtlCol="0">
            <a:spAutoFit/>
          </a:bodyPr>
          <a:lstStyle/>
          <a:p>
            <a:pPr algn="ctr"/>
            <a:r>
              <a:rPr lang="en-US" sz="2800" b="1" dirty="0" smtClean="0"/>
              <a:t>Indian </a:t>
            </a:r>
          </a:p>
          <a:p>
            <a:pPr algn="ctr"/>
            <a:r>
              <a:rPr lang="en-US" sz="2800" b="1" dirty="0" smtClean="0"/>
              <a:t>Country</a:t>
            </a:r>
            <a:endParaRPr lang="en-US" sz="2800" b="1" dirty="0"/>
          </a:p>
        </p:txBody>
      </p:sp>
      <p:sp>
        <p:nvSpPr>
          <p:cNvPr id="48" name="TextBox 47"/>
          <p:cNvSpPr txBox="1"/>
          <p:nvPr/>
        </p:nvSpPr>
        <p:spPr>
          <a:xfrm>
            <a:off x="4042070" y="5105400"/>
            <a:ext cx="987130" cy="523220"/>
          </a:xfrm>
          <a:prstGeom prst="rect">
            <a:avLst/>
          </a:prstGeom>
          <a:noFill/>
        </p:spPr>
        <p:txBody>
          <a:bodyPr wrap="none" rtlCol="0">
            <a:spAutoFit/>
          </a:bodyPr>
          <a:lstStyle/>
          <a:p>
            <a:r>
              <a:rPr lang="en-US" sz="2800" b="1" dirty="0" smtClean="0"/>
              <a:t>Texas</a:t>
            </a:r>
            <a:endParaRPr lang="en-US" sz="2800" b="1" dirty="0"/>
          </a:p>
        </p:txBody>
      </p:sp>
      <p:sp>
        <p:nvSpPr>
          <p:cNvPr id="50" name="Rectangle 49"/>
          <p:cNvSpPr/>
          <p:nvPr/>
        </p:nvSpPr>
        <p:spPr>
          <a:xfrm>
            <a:off x="5029200" y="4063186"/>
            <a:ext cx="4267200" cy="2185214"/>
          </a:xfrm>
          <a:prstGeom prst="rect">
            <a:avLst/>
          </a:prstGeom>
          <a:solidFill>
            <a:schemeClr val="bg1"/>
          </a:solidFill>
        </p:spPr>
        <p:txBody>
          <a:bodyPr wrap="square">
            <a:spAutoFit/>
          </a:bodyPr>
          <a:lstStyle/>
          <a:p>
            <a:r>
              <a:rPr lang="en-US" sz="2800" dirty="0" smtClean="0">
                <a:effectLst>
                  <a:outerShdw dist="38100" dir="7200000" algn="ctr" rotWithShape="0">
                    <a:schemeClr val="tx1"/>
                  </a:outerShdw>
                </a:effectLst>
              </a:rPr>
              <a:t>- </a:t>
            </a:r>
            <a:r>
              <a:rPr lang="en-US" sz="2700" dirty="0" smtClean="0">
                <a:effectLst>
                  <a:outerShdw dist="38100" dir="7200000" algn="ctr" rotWithShape="0">
                    <a:schemeClr val="tx1"/>
                  </a:outerShdw>
                </a:effectLst>
              </a:rPr>
              <a:t>outside USA</a:t>
            </a:r>
          </a:p>
          <a:p>
            <a:pPr>
              <a:buFontTx/>
              <a:buChar char="-"/>
            </a:pPr>
            <a:r>
              <a:rPr lang="en-US" sz="2700" dirty="0" smtClean="0">
                <a:effectLst>
                  <a:outerShdw dist="38100" dir="7200000" algn="ctr" rotWithShape="0">
                    <a:schemeClr val="tx1"/>
                  </a:outerShdw>
                </a:effectLst>
              </a:rPr>
              <a:t> minimal </a:t>
            </a:r>
            <a:r>
              <a:rPr lang="en-US" sz="2700" dirty="0" err="1" smtClean="0">
                <a:effectLst>
                  <a:outerShdw dist="38100" dir="7200000" algn="ctr" rotWithShape="0">
                    <a:schemeClr val="tx1"/>
                  </a:outerShdw>
                </a:effectLst>
              </a:rPr>
              <a:t>gov’t</a:t>
            </a:r>
            <a:r>
              <a:rPr lang="en-US" sz="2700" dirty="0" smtClean="0">
                <a:effectLst>
                  <a:outerShdw dist="38100" dir="7200000" algn="ctr" rotWithShape="0">
                    <a:schemeClr val="tx1"/>
                  </a:outerShdw>
                </a:effectLst>
              </a:rPr>
              <a:t> interference</a:t>
            </a:r>
          </a:p>
          <a:p>
            <a:pPr>
              <a:buFontTx/>
              <a:buChar char="-"/>
            </a:pPr>
            <a:r>
              <a:rPr lang="en-US" sz="2700" dirty="0" smtClean="0">
                <a:effectLst>
                  <a:outerShdw dist="38100" dir="7200000" algn="ctr" rotWithShape="0">
                    <a:schemeClr val="tx1"/>
                  </a:outerShdw>
                </a:effectLst>
              </a:rPr>
              <a:t> small/no native presence</a:t>
            </a:r>
          </a:p>
          <a:p>
            <a:pPr>
              <a:buFontTx/>
              <a:buChar char="-"/>
            </a:pPr>
            <a:r>
              <a:rPr lang="en-US" sz="2700" dirty="0" smtClean="0">
                <a:effectLst>
                  <a:outerShdw dist="38100" dir="7200000" algn="ctr" rotWithShape="0">
                    <a:schemeClr val="tx1"/>
                  </a:outerShdw>
                </a:effectLst>
              </a:rPr>
              <a:t> agricultural potential</a:t>
            </a:r>
          </a:p>
          <a:p>
            <a:pPr>
              <a:buFontTx/>
              <a:buChar char="-"/>
            </a:pPr>
            <a:r>
              <a:rPr lang="en-US" sz="2700" dirty="0" smtClean="0">
                <a:effectLst>
                  <a:outerShdw dist="38100" dir="7200000" algn="ctr" rotWithShape="0">
                    <a:schemeClr val="tx1"/>
                  </a:outerShdw>
                </a:effectLst>
              </a:rPr>
              <a:t> support a large population</a:t>
            </a: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p:nvSpPr>
          <p:cNvPr id="51" name="TextBox 50"/>
          <p:cNvSpPr txBox="1"/>
          <p:nvPr/>
        </p:nvSpPr>
        <p:spPr>
          <a:xfrm>
            <a:off x="5943600" y="3505200"/>
            <a:ext cx="3200400" cy="584775"/>
          </a:xfrm>
          <a:prstGeom prst="rect">
            <a:avLst/>
          </a:prstGeom>
          <a:solidFill>
            <a:schemeClr val="bg1"/>
          </a:solidFill>
        </p:spPr>
        <p:txBody>
          <a:bodyPr wrap="square" rtlCol="0">
            <a:spAutoFit/>
          </a:bodyPr>
          <a:lstStyle/>
          <a:p>
            <a:r>
              <a:rPr lang="en-US" sz="3200" b="1" u="sng" dirty="0" smtClean="0"/>
              <a:t>CRITERIA</a:t>
            </a:r>
            <a:endParaRPr lang="en-US" sz="3200" b="1" u="sng" dirty="0"/>
          </a:p>
        </p:txBody>
      </p:sp>
      <p:sp>
        <p:nvSpPr>
          <p:cNvPr id="52" name="Freeform 51"/>
          <p:cNvSpPr/>
          <p:nvPr/>
        </p:nvSpPr>
        <p:spPr>
          <a:xfrm rot="15510304" flipH="1">
            <a:off x="3099277" y="1540726"/>
            <a:ext cx="1654820" cy="2691232"/>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TextBox 52"/>
          <p:cNvSpPr txBox="1"/>
          <p:nvPr/>
        </p:nvSpPr>
        <p:spPr>
          <a:xfrm>
            <a:off x="1219200" y="2286000"/>
            <a:ext cx="1283172" cy="523220"/>
          </a:xfrm>
          <a:prstGeom prst="rect">
            <a:avLst/>
          </a:prstGeom>
          <a:noFill/>
        </p:spPr>
        <p:txBody>
          <a:bodyPr wrap="none" rtlCol="0">
            <a:spAutoFit/>
          </a:bodyPr>
          <a:lstStyle/>
          <a:p>
            <a:r>
              <a:rPr lang="en-US" sz="2800" b="1" dirty="0" smtClean="0"/>
              <a:t>Oregon</a:t>
            </a:r>
            <a:endParaRPr lang="en-US" sz="2800" b="1" dirty="0"/>
          </a:p>
        </p:txBody>
      </p:sp>
      <p:sp>
        <p:nvSpPr>
          <p:cNvPr id="43" name="Freeform 42"/>
          <p:cNvSpPr/>
          <p:nvPr/>
        </p:nvSpPr>
        <p:spPr>
          <a:xfrm rot="14874870" flipH="1">
            <a:off x="2970407" y="1734671"/>
            <a:ext cx="1450418" cy="3276653"/>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 name="Freeform 46"/>
          <p:cNvSpPr/>
          <p:nvPr/>
        </p:nvSpPr>
        <p:spPr>
          <a:xfrm rot="12283609" flipH="1">
            <a:off x="4374465" y="3092040"/>
            <a:ext cx="928469" cy="716387"/>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14894 w 714894"/>
              <a:gd name="connsiteY0" fmla="*/ 2102439 h 2102439"/>
              <a:gd name="connsiteX1" fmla="*/ 315883 w 714894"/>
              <a:gd name="connsiteY1" fmla="*/ 1653552 h 2102439"/>
              <a:gd name="connsiteX2" fmla="*/ 99752 w 714894"/>
              <a:gd name="connsiteY2" fmla="*/ 689275 h 2102439"/>
              <a:gd name="connsiteX3" fmla="*/ 0 w 714894"/>
              <a:gd name="connsiteY3" fmla="*/ 207137 h 2102439"/>
              <a:gd name="connsiteX0" fmla="*/ 783801 w 783801"/>
              <a:gd name="connsiteY0" fmla="*/ 1895302 h 1895302"/>
              <a:gd name="connsiteX1" fmla="*/ 384790 w 783801"/>
              <a:gd name="connsiteY1" fmla="*/ 1446415 h 1895302"/>
              <a:gd name="connsiteX2" fmla="*/ 168659 w 783801"/>
              <a:gd name="connsiteY2" fmla="*/ 482138 h 1895302"/>
              <a:gd name="connsiteX3" fmla="*/ 16625 w 783801"/>
              <a:gd name="connsiteY3" fmla="*/ 577724 h 1895302"/>
              <a:gd name="connsiteX4" fmla="*/ 68907 w 783801"/>
              <a:gd name="connsiteY4" fmla="*/ 0 h 1895302"/>
              <a:gd name="connsiteX0" fmla="*/ 767176 w 767176"/>
              <a:gd name="connsiteY0" fmla="*/ 1557947 h 1557947"/>
              <a:gd name="connsiteX1" fmla="*/ 368165 w 767176"/>
              <a:gd name="connsiteY1" fmla="*/ 1109060 h 1557947"/>
              <a:gd name="connsiteX2" fmla="*/ 152034 w 767176"/>
              <a:gd name="connsiteY2" fmla="*/ 144783 h 1557947"/>
              <a:gd name="connsiteX3" fmla="*/ 0 w 767176"/>
              <a:gd name="connsiteY3" fmla="*/ 240369 h 1557947"/>
              <a:gd name="connsiteX0" fmla="*/ 647151 w 647151"/>
              <a:gd name="connsiteY0" fmla="*/ 2207313 h 2207313"/>
              <a:gd name="connsiteX1" fmla="*/ 248140 w 647151"/>
              <a:gd name="connsiteY1" fmla="*/ 1758426 h 2207313"/>
              <a:gd name="connsiteX2" fmla="*/ 32009 w 647151"/>
              <a:gd name="connsiteY2" fmla="*/ 794149 h 2207313"/>
              <a:gd name="connsiteX3" fmla="*/ 56086 w 647151"/>
              <a:gd name="connsiteY3" fmla="*/ 0 h 2207313"/>
              <a:gd name="connsiteX0" fmla="*/ 615142 w 615142"/>
              <a:gd name="connsiteY0" fmla="*/ 1413164 h 1413164"/>
              <a:gd name="connsiteX1" fmla="*/ 216131 w 615142"/>
              <a:gd name="connsiteY1" fmla="*/ 964277 h 1413164"/>
              <a:gd name="connsiteX2" fmla="*/ 0 w 615142"/>
              <a:gd name="connsiteY2" fmla="*/ 0 h 1413164"/>
            </a:gdLst>
            <a:ahLst/>
            <a:cxnLst>
              <a:cxn ang="0">
                <a:pos x="connsiteX0" y="connsiteY0"/>
              </a:cxn>
              <a:cxn ang="0">
                <a:pos x="connsiteX1" y="connsiteY1"/>
              </a:cxn>
              <a:cxn ang="0">
                <a:pos x="connsiteX2" y="connsiteY2"/>
              </a:cxn>
            </a:cxnLst>
            <a:rect l="l" t="t" r="r" b="b"/>
            <a:pathLst>
              <a:path w="615142" h="1413164">
                <a:moveTo>
                  <a:pt x="615142" y="1413164"/>
                </a:moveTo>
                <a:cubicBezTo>
                  <a:pt x="466898" y="1306484"/>
                  <a:pt x="318655" y="1199804"/>
                  <a:pt x="216131" y="964277"/>
                </a:cubicBezTo>
                <a:cubicBezTo>
                  <a:pt x="113607" y="728750"/>
                  <a:pt x="32009" y="293071"/>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 name="Freeform 48"/>
          <p:cNvSpPr/>
          <p:nvPr/>
        </p:nvSpPr>
        <p:spPr>
          <a:xfrm rot="11465391" flipH="1">
            <a:off x="4597945" y="3268313"/>
            <a:ext cx="636927" cy="1916234"/>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Lst>
            <a:ahLst/>
            <a:cxnLst>
              <a:cxn ang="0">
                <a:pos x="connsiteX0" y="connsiteY0"/>
              </a:cxn>
              <a:cxn ang="0">
                <a:pos x="connsiteX1" y="connsiteY1"/>
              </a:cxn>
              <a:cxn ang="0">
                <a:pos x="connsiteX2" y="connsiteY2"/>
              </a:cxn>
              <a:cxn ang="0">
                <a:pos x="connsiteX3" y="connsiteY3"/>
              </a:cxn>
            </a:cxnLst>
            <a:rect l="l" t="t" r="r" b="b"/>
            <a:pathLst>
              <a:path w="714894" h="1895302">
                <a:moveTo>
                  <a:pt x="714894" y="1895302"/>
                </a:moveTo>
                <a:cubicBezTo>
                  <a:pt x="566650" y="1788622"/>
                  <a:pt x="418407" y="1681942"/>
                  <a:pt x="315883" y="1446415"/>
                </a:cubicBezTo>
                <a:cubicBezTo>
                  <a:pt x="213359" y="1210888"/>
                  <a:pt x="152399" y="723207"/>
                  <a:pt x="99752" y="482138"/>
                </a:cubicBezTo>
                <a:cubicBezTo>
                  <a:pt x="47105" y="241069"/>
                  <a:pt x="23552" y="120534"/>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5-Point Star 3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1000"/>
                                        <p:tgtEl>
                                          <p:spTgt spid="42"/>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000"/>
                                        <p:tgtEl>
                                          <p:spTgt spid="4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wipe(right)">
                                      <p:cBhvr>
                                        <p:cTn id="15" dur="1000"/>
                                        <p:tgtEl>
                                          <p:spTgt spid="52"/>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53"/>
                                        </p:tgtEl>
                                        <p:attrNameLst>
                                          <p:attrName>style.visibility</p:attrName>
                                        </p:attrNameLst>
                                      </p:cBhvr>
                                      <p:to>
                                        <p:strVal val="visible"/>
                                      </p:to>
                                    </p:set>
                                    <p:animEffect transition="in" filter="fade">
                                      <p:cBhvr>
                                        <p:cTn id="18" dur="1000"/>
                                        <p:tgtEl>
                                          <p:spTgt spid="5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wipe(right)">
                                      <p:cBhvr>
                                        <p:cTn id="23" dur="1000"/>
                                        <p:tgtEl>
                                          <p:spTgt spid="43"/>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1000"/>
                                        <p:tgtEl>
                                          <p:spTgt spid="4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grpId="0" nodeType="click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right)">
                                      <p:cBhvr>
                                        <p:cTn id="31" dur="1000"/>
                                        <p:tgtEl>
                                          <p:spTgt spid="47"/>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10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wipe(up)">
                                      <p:cBhvr>
                                        <p:cTn id="39" dur="1000"/>
                                        <p:tgtEl>
                                          <p:spTgt spid="49"/>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48"/>
                                        </p:tgtEl>
                                        <p:attrNameLst>
                                          <p:attrName>style.visibility</p:attrName>
                                        </p:attrNameLst>
                                      </p:cBhvr>
                                      <p:to>
                                        <p:strVal val="visible"/>
                                      </p:to>
                                    </p:set>
                                    <p:animEffect transition="in" filter="fade">
                                      <p:cBhvr>
                                        <p:cTn id="42" dur="1000"/>
                                        <p:tgtEl>
                                          <p:spTgt spid="4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1000"/>
                                        <p:tgtEl>
                                          <p:spTgt spid="5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0">
                                            <p:bg/>
                                          </p:spTgt>
                                        </p:tgtEl>
                                        <p:attrNameLst>
                                          <p:attrName>style.visibility</p:attrName>
                                        </p:attrNameLst>
                                      </p:cBhvr>
                                      <p:to>
                                        <p:strVal val="visible"/>
                                      </p:to>
                                    </p:set>
                                    <p:animEffect transition="in" filter="fade">
                                      <p:cBhvr>
                                        <p:cTn id="50" dur="1000"/>
                                        <p:tgtEl>
                                          <p:spTgt spid="50">
                                            <p:bg/>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50">
                                            <p:txEl>
                                              <p:pRg st="0" end="0"/>
                                            </p:txEl>
                                          </p:spTgt>
                                        </p:tgtEl>
                                        <p:attrNameLst>
                                          <p:attrName>style.visibility</p:attrName>
                                        </p:attrNameLst>
                                      </p:cBhvr>
                                      <p:to>
                                        <p:strVal val="visible"/>
                                      </p:to>
                                    </p:set>
                                    <p:animEffect transition="in" filter="fade">
                                      <p:cBhvr>
                                        <p:cTn id="55" dur="1000"/>
                                        <p:tgtEl>
                                          <p:spTgt spid="50">
                                            <p:txEl>
                                              <p:pRg st="0" end="0"/>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50">
                                            <p:txEl>
                                              <p:pRg st="1" end="1"/>
                                            </p:txEl>
                                          </p:spTgt>
                                        </p:tgtEl>
                                        <p:attrNameLst>
                                          <p:attrName>style.visibility</p:attrName>
                                        </p:attrNameLst>
                                      </p:cBhvr>
                                      <p:to>
                                        <p:strVal val="visible"/>
                                      </p:to>
                                    </p:set>
                                    <p:animEffect transition="in" filter="fade">
                                      <p:cBhvr>
                                        <p:cTn id="60" dur="1000"/>
                                        <p:tgtEl>
                                          <p:spTgt spid="50">
                                            <p:txEl>
                                              <p:pRg st="1" end="1"/>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50">
                                            <p:txEl>
                                              <p:pRg st="2" end="2"/>
                                            </p:txEl>
                                          </p:spTgt>
                                        </p:tgtEl>
                                        <p:attrNameLst>
                                          <p:attrName>style.visibility</p:attrName>
                                        </p:attrNameLst>
                                      </p:cBhvr>
                                      <p:to>
                                        <p:strVal val="visible"/>
                                      </p:to>
                                    </p:set>
                                    <p:animEffect transition="in" filter="fade">
                                      <p:cBhvr>
                                        <p:cTn id="65" dur="1000"/>
                                        <p:tgtEl>
                                          <p:spTgt spid="50">
                                            <p:txEl>
                                              <p:pRg st="2" end="2"/>
                                            </p:txEl>
                                          </p:spTgt>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50">
                                            <p:txEl>
                                              <p:pRg st="3" end="3"/>
                                            </p:txEl>
                                          </p:spTgt>
                                        </p:tgtEl>
                                        <p:attrNameLst>
                                          <p:attrName>style.visibility</p:attrName>
                                        </p:attrNameLst>
                                      </p:cBhvr>
                                      <p:to>
                                        <p:strVal val="visible"/>
                                      </p:to>
                                    </p:set>
                                    <p:animEffect transition="in" filter="fade">
                                      <p:cBhvr>
                                        <p:cTn id="70" dur="1000"/>
                                        <p:tgtEl>
                                          <p:spTgt spid="50">
                                            <p:txEl>
                                              <p:pRg st="3" end="3"/>
                                            </p:txEl>
                                          </p:spTgt>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50">
                                            <p:txEl>
                                              <p:pRg st="4" end="4"/>
                                            </p:txEl>
                                          </p:spTgt>
                                        </p:tgtEl>
                                        <p:attrNameLst>
                                          <p:attrName>style.visibility</p:attrName>
                                        </p:attrNameLst>
                                      </p:cBhvr>
                                      <p:to>
                                        <p:strVal val="visible"/>
                                      </p:to>
                                    </p:set>
                                    <p:animEffect transition="in" filter="fade">
                                      <p:cBhvr>
                                        <p:cTn id="75" dur="1000"/>
                                        <p:tgtEl>
                                          <p:spTgt spid="5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p:bldP spid="45" grpId="0"/>
      <p:bldP spid="46" grpId="0"/>
      <p:bldP spid="48" grpId="0"/>
      <p:bldP spid="50" grpId="0" build="allAtOnce" animBg="1"/>
      <p:bldP spid="51" grpId="0" animBg="1"/>
      <p:bldP spid="52" grpId="0" animBg="1"/>
      <p:bldP spid="53" grpId="0"/>
      <p:bldP spid="43" grpId="0" animBg="1"/>
      <p:bldP spid="47" grpId="0" animBg="1"/>
      <p:bldP spid="4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1844</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p:nvSpPr>
          <p:cNvPr id="42" name="Freeform 41"/>
          <p:cNvSpPr/>
          <p:nvPr/>
        </p:nvSpPr>
        <p:spPr>
          <a:xfrm>
            <a:off x="4488872" y="1295400"/>
            <a:ext cx="845127" cy="2057400"/>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Lst>
            <a:ahLst/>
            <a:cxnLst>
              <a:cxn ang="0">
                <a:pos x="connsiteX0" y="connsiteY0"/>
              </a:cxn>
              <a:cxn ang="0">
                <a:pos x="connsiteX1" y="connsiteY1"/>
              </a:cxn>
              <a:cxn ang="0">
                <a:pos x="connsiteX2" y="connsiteY2"/>
              </a:cxn>
              <a:cxn ang="0">
                <a:pos x="connsiteX3" y="connsiteY3"/>
              </a:cxn>
            </a:cxnLst>
            <a:rect l="l" t="t" r="r" b="b"/>
            <a:pathLst>
              <a:path w="714894" h="1895302">
                <a:moveTo>
                  <a:pt x="714894" y="1895302"/>
                </a:moveTo>
                <a:cubicBezTo>
                  <a:pt x="566650" y="1788622"/>
                  <a:pt x="418407" y="1681942"/>
                  <a:pt x="315883" y="1446415"/>
                </a:cubicBezTo>
                <a:cubicBezTo>
                  <a:pt x="213359" y="1210888"/>
                  <a:pt x="152399" y="723207"/>
                  <a:pt x="99752" y="482138"/>
                </a:cubicBezTo>
                <a:cubicBezTo>
                  <a:pt x="47105" y="241069"/>
                  <a:pt x="23552" y="120534"/>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TextBox 43"/>
          <p:cNvSpPr txBox="1"/>
          <p:nvPr/>
        </p:nvSpPr>
        <p:spPr>
          <a:xfrm>
            <a:off x="3733800" y="838200"/>
            <a:ext cx="2342308" cy="523220"/>
          </a:xfrm>
          <a:prstGeom prst="rect">
            <a:avLst/>
          </a:prstGeom>
          <a:noFill/>
        </p:spPr>
        <p:txBody>
          <a:bodyPr wrap="none" rtlCol="0">
            <a:spAutoFit/>
          </a:bodyPr>
          <a:lstStyle/>
          <a:p>
            <a:r>
              <a:rPr lang="en-US" sz="2800" b="1" dirty="0" smtClean="0"/>
              <a:t>British Canada</a:t>
            </a:r>
            <a:endParaRPr lang="en-US" sz="2800" b="1" dirty="0"/>
          </a:p>
        </p:txBody>
      </p:sp>
      <p:sp>
        <p:nvSpPr>
          <p:cNvPr id="45" name="TextBox 44"/>
          <p:cNvSpPr txBox="1"/>
          <p:nvPr/>
        </p:nvSpPr>
        <p:spPr>
          <a:xfrm>
            <a:off x="1219200" y="3581400"/>
            <a:ext cx="1268937" cy="523220"/>
          </a:xfrm>
          <a:prstGeom prst="rect">
            <a:avLst/>
          </a:prstGeom>
          <a:noFill/>
        </p:spPr>
        <p:txBody>
          <a:bodyPr wrap="none" rtlCol="0">
            <a:spAutoFit/>
          </a:bodyPr>
          <a:lstStyle/>
          <a:p>
            <a:r>
              <a:rPr lang="en-US" sz="2800" b="1" dirty="0" smtClean="0"/>
              <a:t>Mexico</a:t>
            </a:r>
            <a:endParaRPr lang="en-US" sz="2800" b="1" dirty="0"/>
          </a:p>
        </p:txBody>
      </p:sp>
      <p:sp>
        <p:nvSpPr>
          <p:cNvPr id="46" name="TextBox 45"/>
          <p:cNvSpPr txBox="1"/>
          <p:nvPr/>
        </p:nvSpPr>
        <p:spPr>
          <a:xfrm>
            <a:off x="3121834" y="3048000"/>
            <a:ext cx="1373966" cy="954107"/>
          </a:xfrm>
          <a:prstGeom prst="rect">
            <a:avLst/>
          </a:prstGeom>
          <a:noFill/>
        </p:spPr>
        <p:txBody>
          <a:bodyPr wrap="none" rtlCol="0">
            <a:spAutoFit/>
          </a:bodyPr>
          <a:lstStyle/>
          <a:p>
            <a:pPr algn="ctr"/>
            <a:r>
              <a:rPr lang="en-US" sz="2800" b="1" dirty="0" smtClean="0"/>
              <a:t>Indian </a:t>
            </a:r>
          </a:p>
          <a:p>
            <a:pPr algn="ctr"/>
            <a:r>
              <a:rPr lang="en-US" sz="2800" b="1" dirty="0" smtClean="0"/>
              <a:t>Country</a:t>
            </a:r>
            <a:endParaRPr lang="en-US" sz="2800" b="1" dirty="0"/>
          </a:p>
        </p:txBody>
      </p:sp>
      <p:sp>
        <p:nvSpPr>
          <p:cNvPr id="48" name="TextBox 47"/>
          <p:cNvSpPr txBox="1"/>
          <p:nvPr/>
        </p:nvSpPr>
        <p:spPr>
          <a:xfrm>
            <a:off x="4042070" y="5105400"/>
            <a:ext cx="987130" cy="523220"/>
          </a:xfrm>
          <a:prstGeom prst="rect">
            <a:avLst/>
          </a:prstGeom>
          <a:noFill/>
        </p:spPr>
        <p:txBody>
          <a:bodyPr wrap="none" rtlCol="0">
            <a:spAutoFit/>
          </a:bodyPr>
          <a:lstStyle/>
          <a:p>
            <a:r>
              <a:rPr lang="en-US" sz="2800" b="1" dirty="0" smtClean="0"/>
              <a:t>Texas</a:t>
            </a:r>
            <a:endParaRPr lang="en-US" sz="2800" b="1" dirty="0"/>
          </a:p>
        </p:txBody>
      </p:sp>
      <p:sp>
        <p:nvSpPr>
          <p:cNvPr id="50" name="Rectangle 49"/>
          <p:cNvSpPr/>
          <p:nvPr/>
        </p:nvSpPr>
        <p:spPr>
          <a:xfrm>
            <a:off x="5029200" y="4063186"/>
            <a:ext cx="4267200" cy="2185214"/>
          </a:xfrm>
          <a:prstGeom prst="rect">
            <a:avLst/>
          </a:prstGeom>
          <a:solidFill>
            <a:schemeClr val="bg1"/>
          </a:solidFill>
        </p:spPr>
        <p:txBody>
          <a:bodyPr wrap="square">
            <a:spAutoFit/>
          </a:bodyPr>
          <a:lstStyle/>
          <a:p>
            <a:r>
              <a:rPr lang="en-US" sz="2800" dirty="0" smtClean="0">
                <a:effectLst>
                  <a:outerShdw dist="38100" dir="7200000" algn="ctr" rotWithShape="0">
                    <a:schemeClr val="tx1"/>
                  </a:outerShdw>
                </a:effectLst>
              </a:rPr>
              <a:t>- </a:t>
            </a:r>
            <a:r>
              <a:rPr lang="en-US" sz="2700" dirty="0" smtClean="0">
                <a:effectLst>
                  <a:outerShdw dist="38100" dir="7200000" algn="ctr" rotWithShape="0">
                    <a:schemeClr val="tx1"/>
                  </a:outerShdw>
                </a:effectLst>
              </a:rPr>
              <a:t>outside USA</a:t>
            </a:r>
          </a:p>
          <a:p>
            <a:pPr>
              <a:buFontTx/>
              <a:buChar char="-"/>
            </a:pPr>
            <a:r>
              <a:rPr lang="en-US" sz="2700" dirty="0" smtClean="0">
                <a:effectLst>
                  <a:outerShdw dist="38100" dir="7200000" algn="ctr" rotWithShape="0">
                    <a:schemeClr val="tx1"/>
                  </a:outerShdw>
                </a:effectLst>
              </a:rPr>
              <a:t> minimal </a:t>
            </a:r>
            <a:r>
              <a:rPr lang="en-US" sz="2700" dirty="0" err="1" smtClean="0">
                <a:effectLst>
                  <a:outerShdw dist="38100" dir="7200000" algn="ctr" rotWithShape="0">
                    <a:schemeClr val="tx1"/>
                  </a:outerShdw>
                </a:effectLst>
              </a:rPr>
              <a:t>gov’t</a:t>
            </a:r>
            <a:r>
              <a:rPr lang="en-US" sz="2700" dirty="0" smtClean="0">
                <a:effectLst>
                  <a:outerShdw dist="38100" dir="7200000" algn="ctr" rotWithShape="0">
                    <a:schemeClr val="tx1"/>
                  </a:outerShdw>
                </a:effectLst>
              </a:rPr>
              <a:t> interference</a:t>
            </a:r>
          </a:p>
          <a:p>
            <a:pPr>
              <a:buFontTx/>
              <a:buChar char="-"/>
            </a:pPr>
            <a:r>
              <a:rPr lang="en-US" sz="2700" dirty="0" smtClean="0">
                <a:effectLst>
                  <a:outerShdw dist="38100" dir="7200000" algn="ctr" rotWithShape="0">
                    <a:schemeClr val="tx1"/>
                  </a:outerShdw>
                </a:effectLst>
              </a:rPr>
              <a:t> small/no native presence</a:t>
            </a:r>
          </a:p>
          <a:p>
            <a:pPr>
              <a:buFontTx/>
              <a:buChar char="-"/>
            </a:pPr>
            <a:r>
              <a:rPr lang="en-US" sz="2700" dirty="0" smtClean="0">
                <a:effectLst>
                  <a:outerShdw dist="38100" dir="7200000" algn="ctr" rotWithShape="0">
                    <a:schemeClr val="tx1"/>
                  </a:outerShdw>
                </a:effectLst>
              </a:rPr>
              <a:t> agricultural potential</a:t>
            </a:r>
          </a:p>
          <a:p>
            <a:pPr>
              <a:buFontTx/>
              <a:buChar char="-"/>
            </a:pPr>
            <a:r>
              <a:rPr lang="en-US" sz="2700" dirty="0" smtClean="0">
                <a:effectLst>
                  <a:outerShdw dist="38100" dir="7200000" algn="ctr" rotWithShape="0">
                    <a:schemeClr val="tx1"/>
                  </a:outerShdw>
                </a:effectLst>
              </a:rPr>
              <a:t> support a large population</a:t>
            </a: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p:nvSpPr>
          <p:cNvPr id="51" name="TextBox 50"/>
          <p:cNvSpPr txBox="1"/>
          <p:nvPr/>
        </p:nvSpPr>
        <p:spPr>
          <a:xfrm>
            <a:off x="5943600" y="3505200"/>
            <a:ext cx="3200400" cy="584775"/>
          </a:xfrm>
          <a:prstGeom prst="rect">
            <a:avLst/>
          </a:prstGeom>
          <a:solidFill>
            <a:schemeClr val="bg1"/>
          </a:solidFill>
        </p:spPr>
        <p:txBody>
          <a:bodyPr wrap="square" rtlCol="0">
            <a:spAutoFit/>
          </a:bodyPr>
          <a:lstStyle/>
          <a:p>
            <a:r>
              <a:rPr lang="en-US" sz="3200" b="1" u="sng" dirty="0" smtClean="0"/>
              <a:t>CRITERIA</a:t>
            </a:r>
            <a:endParaRPr lang="en-US" sz="3200" b="1" u="sng" dirty="0"/>
          </a:p>
        </p:txBody>
      </p:sp>
      <p:sp>
        <p:nvSpPr>
          <p:cNvPr id="55" name="Oval 54"/>
          <p:cNvSpPr/>
          <p:nvPr/>
        </p:nvSpPr>
        <p:spPr>
          <a:xfrm>
            <a:off x="990600" y="3429000"/>
            <a:ext cx="1600200" cy="838200"/>
          </a:xfrm>
          <a:prstGeom prst="ellipse">
            <a:avLst/>
          </a:prstGeom>
          <a:noFill/>
          <a:ln w="76200">
            <a:solidFill>
              <a:srgbClr val="C0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81600" y="4114800"/>
            <a:ext cx="2057400" cy="457200"/>
          </a:xfrm>
          <a:prstGeom prst="rect">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nvSpPr>
        <p:spPr>
          <a:xfrm>
            <a:off x="5181600" y="4876800"/>
            <a:ext cx="3733800" cy="533400"/>
          </a:xfrm>
          <a:prstGeom prst="rect">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5181600" y="4495800"/>
            <a:ext cx="3877056" cy="533400"/>
          </a:xfrm>
          <a:prstGeom prst="rect">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1981200" y="4191000"/>
            <a:ext cx="7077456" cy="2057400"/>
            <a:chOff x="1981200" y="4191000"/>
            <a:chExt cx="7077456" cy="2057400"/>
          </a:xfrm>
        </p:grpSpPr>
        <p:grpSp>
          <p:nvGrpSpPr>
            <p:cNvPr id="63" name="Group 62"/>
            <p:cNvGrpSpPr/>
            <p:nvPr/>
          </p:nvGrpSpPr>
          <p:grpSpPr>
            <a:xfrm>
              <a:off x="2209800" y="4191000"/>
              <a:ext cx="6848856" cy="2057400"/>
              <a:chOff x="2209800" y="4191000"/>
              <a:chExt cx="6848856" cy="2057400"/>
            </a:xfrm>
          </p:grpSpPr>
          <p:cxnSp>
            <p:nvCxnSpPr>
              <p:cNvPr id="60" name="Straight Connector 59"/>
              <p:cNvCxnSpPr>
                <a:endCxn id="61" idx="1"/>
              </p:cNvCxnSpPr>
              <p:nvPr/>
            </p:nvCxnSpPr>
            <p:spPr>
              <a:xfrm>
                <a:off x="2209800" y="4191000"/>
                <a:ext cx="2971800" cy="1600200"/>
              </a:xfrm>
              <a:prstGeom prst="line">
                <a:avLst/>
              </a:prstGeom>
              <a:ln w="76200">
                <a:solidFill>
                  <a:srgbClr val="C0000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181600" y="5334000"/>
                <a:ext cx="3877056" cy="914400"/>
              </a:xfrm>
              <a:prstGeom prst="rect">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p:cNvSpPr txBox="1"/>
            <p:nvPr/>
          </p:nvSpPr>
          <p:spPr>
            <a:xfrm>
              <a:off x="1981200" y="4191000"/>
              <a:ext cx="612668" cy="1200329"/>
            </a:xfrm>
            <a:prstGeom prst="rect">
              <a:avLst/>
            </a:prstGeom>
            <a:noFill/>
          </p:spPr>
          <p:txBody>
            <a:bodyPr wrap="none" rtlCol="0">
              <a:spAutoFit/>
            </a:bodyPr>
            <a:lstStyle/>
            <a:p>
              <a:r>
                <a:rPr lang="en-US" sz="7200" b="1" dirty="0" smtClean="0">
                  <a:solidFill>
                    <a:srgbClr val="C00000"/>
                  </a:solidFill>
                  <a:effectLst>
                    <a:outerShdw dist="50800" dir="7200000" algn="ctr" rotWithShape="0">
                      <a:schemeClr val="tx1"/>
                    </a:outerShdw>
                  </a:effectLst>
                </a:rPr>
                <a:t>?</a:t>
              </a:r>
              <a:endParaRPr lang="en-US" sz="7200" b="1" dirty="0">
                <a:solidFill>
                  <a:srgbClr val="C00000"/>
                </a:solidFill>
                <a:effectLst>
                  <a:outerShdw dist="50800" dir="7200000" algn="ctr" rotWithShape="0">
                    <a:schemeClr val="tx1"/>
                  </a:outerShdw>
                </a:effectLst>
              </a:endParaRPr>
            </a:p>
          </p:txBody>
        </p:sp>
      </p:grpSp>
      <p:sp useBgFill="1">
        <p:nvSpPr>
          <p:cNvPr id="67" name="Rectangle 66"/>
          <p:cNvSpPr/>
          <p:nvPr/>
        </p:nvSpPr>
        <p:spPr>
          <a:xfrm>
            <a:off x="0" y="4800600"/>
            <a:ext cx="91440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Great Salt Lake Valley</a:t>
            </a:r>
          </a:p>
        </p:txBody>
      </p:sp>
      <p:sp>
        <p:nvSpPr>
          <p:cNvPr id="68" name="Curved Left Arrow 67"/>
          <p:cNvSpPr/>
          <p:nvPr/>
        </p:nvSpPr>
        <p:spPr>
          <a:xfrm rot="10800000" flipH="1">
            <a:off x="7656972" y="4953000"/>
            <a:ext cx="877428" cy="166196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050" name="Picture 2" descr="C:\Users\Sandra\AppData\Local\Microsoft\Windows\INetCache\IE\BVRDKKS1\S43Qy[1].png"/>
          <p:cNvPicPr>
            <a:picLocks noChangeAspect="1" noChangeArrowheads="1"/>
          </p:cNvPicPr>
          <p:nvPr/>
        </p:nvPicPr>
        <p:blipFill>
          <a:blip r:embed="rId5"/>
          <a:srcRect/>
          <a:stretch>
            <a:fillRect/>
          </a:stretch>
        </p:blipFill>
        <p:spPr bwMode="auto">
          <a:xfrm>
            <a:off x="3291840" y="2971800"/>
            <a:ext cx="1127760" cy="1127760"/>
          </a:xfrm>
          <a:prstGeom prst="rect">
            <a:avLst/>
          </a:prstGeom>
          <a:noFill/>
        </p:spPr>
      </p:pic>
      <p:pic>
        <p:nvPicPr>
          <p:cNvPr id="70" name="Picture 2" descr="C:\Users\Sandra\AppData\Local\Microsoft\Windows\INetCache\IE\BVRDKKS1\S43Qy[1].png"/>
          <p:cNvPicPr>
            <a:picLocks noChangeAspect="1" noChangeArrowheads="1"/>
          </p:cNvPicPr>
          <p:nvPr/>
        </p:nvPicPr>
        <p:blipFill>
          <a:blip r:embed="rId5"/>
          <a:srcRect/>
          <a:stretch>
            <a:fillRect/>
          </a:stretch>
        </p:blipFill>
        <p:spPr bwMode="auto">
          <a:xfrm>
            <a:off x="3886200" y="4953000"/>
            <a:ext cx="1127760" cy="1127760"/>
          </a:xfrm>
          <a:prstGeom prst="rect">
            <a:avLst/>
          </a:prstGeom>
          <a:noFill/>
        </p:spPr>
      </p:pic>
      <p:pic>
        <p:nvPicPr>
          <p:cNvPr id="71" name="Picture 2" descr="C:\Users\Sandra\AppData\Local\Microsoft\Windows\INetCache\IE\BVRDKKS1\S43Qy[1].png"/>
          <p:cNvPicPr>
            <a:picLocks noChangeAspect="1" noChangeArrowheads="1"/>
          </p:cNvPicPr>
          <p:nvPr/>
        </p:nvPicPr>
        <p:blipFill>
          <a:blip r:embed="rId5"/>
          <a:srcRect/>
          <a:stretch>
            <a:fillRect/>
          </a:stretch>
        </p:blipFill>
        <p:spPr bwMode="auto">
          <a:xfrm>
            <a:off x="4114800" y="685800"/>
            <a:ext cx="1127760" cy="1127760"/>
          </a:xfrm>
          <a:prstGeom prst="rect">
            <a:avLst/>
          </a:prstGeom>
          <a:noFill/>
        </p:spPr>
      </p:pic>
      <p:sp>
        <p:nvSpPr>
          <p:cNvPr id="59" name="Freeform 58"/>
          <p:cNvSpPr/>
          <p:nvPr/>
        </p:nvSpPr>
        <p:spPr>
          <a:xfrm rot="15510304" flipH="1">
            <a:off x="3099277" y="1540726"/>
            <a:ext cx="1654820" cy="2691232"/>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TextBox 61"/>
          <p:cNvSpPr txBox="1"/>
          <p:nvPr/>
        </p:nvSpPr>
        <p:spPr>
          <a:xfrm>
            <a:off x="1219200" y="2286000"/>
            <a:ext cx="1283172" cy="523220"/>
          </a:xfrm>
          <a:prstGeom prst="rect">
            <a:avLst/>
          </a:prstGeom>
          <a:noFill/>
        </p:spPr>
        <p:txBody>
          <a:bodyPr wrap="none" rtlCol="0">
            <a:spAutoFit/>
          </a:bodyPr>
          <a:lstStyle/>
          <a:p>
            <a:r>
              <a:rPr lang="en-US" sz="2800" b="1" dirty="0" smtClean="0"/>
              <a:t>Oregon</a:t>
            </a:r>
            <a:endParaRPr lang="en-US" sz="2800" b="1" dirty="0"/>
          </a:p>
        </p:txBody>
      </p:sp>
      <p:sp>
        <p:nvSpPr>
          <p:cNvPr id="43" name="Freeform 42"/>
          <p:cNvSpPr/>
          <p:nvPr/>
        </p:nvSpPr>
        <p:spPr>
          <a:xfrm rot="14874870" flipH="1">
            <a:off x="2970407" y="1734671"/>
            <a:ext cx="1450418" cy="3276653"/>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Freeform 46"/>
          <p:cNvSpPr/>
          <p:nvPr/>
        </p:nvSpPr>
        <p:spPr>
          <a:xfrm rot="12283609" flipH="1">
            <a:off x="4374465" y="3092040"/>
            <a:ext cx="928469" cy="716387"/>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14894 w 714894"/>
              <a:gd name="connsiteY0" fmla="*/ 2102439 h 2102439"/>
              <a:gd name="connsiteX1" fmla="*/ 315883 w 714894"/>
              <a:gd name="connsiteY1" fmla="*/ 1653552 h 2102439"/>
              <a:gd name="connsiteX2" fmla="*/ 99752 w 714894"/>
              <a:gd name="connsiteY2" fmla="*/ 689275 h 2102439"/>
              <a:gd name="connsiteX3" fmla="*/ 0 w 714894"/>
              <a:gd name="connsiteY3" fmla="*/ 207137 h 2102439"/>
              <a:gd name="connsiteX0" fmla="*/ 783801 w 783801"/>
              <a:gd name="connsiteY0" fmla="*/ 1895302 h 1895302"/>
              <a:gd name="connsiteX1" fmla="*/ 384790 w 783801"/>
              <a:gd name="connsiteY1" fmla="*/ 1446415 h 1895302"/>
              <a:gd name="connsiteX2" fmla="*/ 168659 w 783801"/>
              <a:gd name="connsiteY2" fmla="*/ 482138 h 1895302"/>
              <a:gd name="connsiteX3" fmla="*/ 16625 w 783801"/>
              <a:gd name="connsiteY3" fmla="*/ 577724 h 1895302"/>
              <a:gd name="connsiteX4" fmla="*/ 68907 w 783801"/>
              <a:gd name="connsiteY4" fmla="*/ 0 h 1895302"/>
              <a:gd name="connsiteX0" fmla="*/ 767176 w 767176"/>
              <a:gd name="connsiteY0" fmla="*/ 1557947 h 1557947"/>
              <a:gd name="connsiteX1" fmla="*/ 368165 w 767176"/>
              <a:gd name="connsiteY1" fmla="*/ 1109060 h 1557947"/>
              <a:gd name="connsiteX2" fmla="*/ 152034 w 767176"/>
              <a:gd name="connsiteY2" fmla="*/ 144783 h 1557947"/>
              <a:gd name="connsiteX3" fmla="*/ 0 w 767176"/>
              <a:gd name="connsiteY3" fmla="*/ 240369 h 1557947"/>
              <a:gd name="connsiteX0" fmla="*/ 647151 w 647151"/>
              <a:gd name="connsiteY0" fmla="*/ 2207313 h 2207313"/>
              <a:gd name="connsiteX1" fmla="*/ 248140 w 647151"/>
              <a:gd name="connsiteY1" fmla="*/ 1758426 h 2207313"/>
              <a:gd name="connsiteX2" fmla="*/ 32009 w 647151"/>
              <a:gd name="connsiteY2" fmla="*/ 794149 h 2207313"/>
              <a:gd name="connsiteX3" fmla="*/ 56086 w 647151"/>
              <a:gd name="connsiteY3" fmla="*/ 0 h 2207313"/>
              <a:gd name="connsiteX0" fmla="*/ 615142 w 615142"/>
              <a:gd name="connsiteY0" fmla="*/ 1413164 h 1413164"/>
              <a:gd name="connsiteX1" fmla="*/ 216131 w 615142"/>
              <a:gd name="connsiteY1" fmla="*/ 964277 h 1413164"/>
              <a:gd name="connsiteX2" fmla="*/ 0 w 615142"/>
              <a:gd name="connsiteY2" fmla="*/ 0 h 1413164"/>
            </a:gdLst>
            <a:ahLst/>
            <a:cxnLst>
              <a:cxn ang="0">
                <a:pos x="connsiteX0" y="connsiteY0"/>
              </a:cxn>
              <a:cxn ang="0">
                <a:pos x="connsiteX1" y="connsiteY1"/>
              </a:cxn>
              <a:cxn ang="0">
                <a:pos x="connsiteX2" y="connsiteY2"/>
              </a:cxn>
            </a:cxnLst>
            <a:rect l="l" t="t" r="r" b="b"/>
            <a:pathLst>
              <a:path w="615142" h="1413164">
                <a:moveTo>
                  <a:pt x="615142" y="1413164"/>
                </a:moveTo>
                <a:cubicBezTo>
                  <a:pt x="466898" y="1306484"/>
                  <a:pt x="318655" y="1199804"/>
                  <a:pt x="216131" y="964277"/>
                </a:cubicBezTo>
                <a:cubicBezTo>
                  <a:pt x="113607" y="728750"/>
                  <a:pt x="32009" y="293071"/>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Freeform 48"/>
          <p:cNvSpPr/>
          <p:nvPr/>
        </p:nvSpPr>
        <p:spPr>
          <a:xfrm rot="11465391" flipH="1">
            <a:off x="4597945" y="3268313"/>
            <a:ext cx="636927" cy="1916234"/>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Lst>
            <a:ahLst/>
            <a:cxnLst>
              <a:cxn ang="0">
                <a:pos x="connsiteX0" y="connsiteY0"/>
              </a:cxn>
              <a:cxn ang="0">
                <a:pos x="connsiteX1" y="connsiteY1"/>
              </a:cxn>
              <a:cxn ang="0">
                <a:pos x="connsiteX2" y="connsiteY2"/>
              </a:cxn>
              <a:cxn ang="0">
                <a:pos x="connsiteX3" y="connsiteY3"/>
              </a:cxn>
            </a:cxnLst>
            <a:rect l="l" t="t" r="r" b="b"/>
            <a:pathLst>
              <a:path w="714894" h="1895302">
                <a:moveTo>
                  <a:pt x="714894" y="1895302"/>
                </a:moveTo>
                <a:cubicBezTo>
                  <a:pt x="566650" y="1788622"/>
                  <a:pt x="418407" y="1681942"/>
                  <a:pt x="315883" y="1446415"/>
                </a:cubicBezTo>
                <a:cubicBezTo>
                  <a:pt x="213359" y="1210888"/>
                  <a:pt x="152399" y="723207"/>
                  <a:pt x="99752" y="482138"/>
                </a:cubicBezTo>
                <a:cubicBezTo>
                  <a:pt x="47105" y="241069"/>
                  <a:pt x="23552" y="120534"/>
                  <a:pt x="0"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2" name="5-Point Star 3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64" name="Picture 2" descr="C:\Users\Sandra\AppData\Local\Microsoft\Windows\INetCache\IE\BVRDKKS1\S43Qy[1].png"/>
          <p:cNvPicPr>
            <a:picLocks noChangeAspect="1" noChangeArrowheads="1"/>
          </p:cNvPicPr>
          <p:nvPr/>
        </p:nvPicPr>
        <p:blipFill>
          <a:blip r:embed="rId5"/>
          <a:srcRect/>
          <a:stretch>
            <a:fillRect/>
          </a:stretch>
        </p:blipFill>
        <p:spPr bwMode="auto">
          <a:xfrm>
            <a:off x="1371600" y="2057400"/>
            <a:ext cx="1127760" cy="1127760"/>
          </a:xfrm>
          <a:prstGeom prst="rect">
            <a:avLst/>
          </a:prstGeom>
          <a:noFill/>
        </p:spPr>
      </p:pic>
      <p:cxnSp>
        <p:nvCxnSpPr>
          <p:cNvPr id="53" name="Straight Arrow Connector 52"/>
          <p:cNvCxnSpPr/>
          <p:nvPr/>
        </p:nvCxnSpPr>
        <p:spPr>
          <a:xfrm>
            <a:off x="4038600" y="4341812"/>
            <a:ext cx="1143000" cy="1588"/>
          </a:xfrm>
          <a:prstGeom prst="straightConnector1">
            <a:avLst/>
          </a:prstGeom>
          <a:ln w="101600">
            <a:solidFill>
              <a:srgbClr val="C000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a:off x="4038600" y="4722812"/>
            <a:ext cx="1143000" cy="1588"/>
          </a:xfrm>
          <a:prstGeom prst="straightConnector1">
            <a:avLst/>
          </a:prstGeom>
          <a:ln w="101600">
            <a:solidFill>
              <a:srgbClr val="C000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1000"/>
                                        <p:tgtEl>
                                          <p:spTgt spid="53"/>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wipe(left)">
                                      <p:cBhvr>
                                        <p:cTn id="11" dur="1000"/>
                                        <p:tgtEl>
                                          <p:spTgt spid="5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wipe(left)">
                                      <p:cBhvr>
                                        <p:cTn id="16" dur="1000"/>
                                        <p:tgtEl>
                                          <p:spTgt spid="6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1000"/>
                                        <p:tgtEl>
                                          <p:spTgt spid="64"/>
                                        </p:tgtEl>
                                      </p:cBhvr>
                                    </p:animEffect>
                                    <p:set>
                                      <p:cBhvr>
                                        <p:cTn id="21" dur="1" fill="hold">
                                          <p:stCondLst>
                                            <p:cond delay="999"/>
                                          </p:stCondLst>
                                        </p:cTn>
                                        <p:tgtEl>
                                          <p:spTgt spid="64"/>
                                        </p:tgtEl>
                                        <p:attrNameLst>
                                          <p:attrName>style.visibility</p:attrName>
                                        </p:attrNameLst>
                                      </p:cBhvr>
                                      <p:to>
                                        <p:strVal val="hidden"/>
                                      </p:to>
                                    </p:set>
                                  </p:childTnLst>
                                </p:cTn>
                              </p:par>
                              <p:par>
                                <p:cTn id="22" presetID="30" presetClass="exit" presetSubtype="0" fill="hold" grpId="0" nodeType="withEffect">
                                  <p:stCondLst>
                                    <p:cond delay="0"/>
                                  </p:stCondLst>
                                  <p:childTnLst>
                                    <p:animEffect transition="out" filter="fade">
                                      <p:cBhvr>
                                        <p:cTn id="23" dur="800" accel="100000">
                                          <p:stCondLst>
                                            <p:cond delay="200"/>
                                          </p:stCondLst>
                                        </p:cTn>
                                        <p:tgtEl>
                                          <p:spTgt spid="62"/>
                                        </p:tgtEl>
                                      </p:cBhvr>
                                    </p:animEffect>
                                    <p:anim calcmode="lin" valueType="num">
                                      <p:cBhvr>
                                        <p:cTn id="24" dur="800" accel="100000">
                                          <p:stCondLst>
                                            <p:cond delay="200"/>
                                          </p:stCondLst>
                                        </p:cTn>
                                        <p:tgtEl>
                                          <p:spTgt spid="62"/>
                                        </p:tgtEl>
                                        <p:attrNameLst>
                                          <p:attrName>style.rotation</p:attrName>
                                        </p:attrNameLst>
                                      </p:cBhvr>
                                      <p:tavLst>
                                        <p:tav tm="0">
                                          <p:val>
                                            <p:fltVal val="0"/>
                                          </p:val>
                                        </p:tav>
                                        <p:tav tm="100000">
                                          <p:val>
                                            <p:fltVal val="-90"/>
                                          </p:val>
                                        </p:tav>
                                      </p:tavLst>
                                    </p:anim>
                                    <p:anim calcmode="lin" valueType="num">
                                      <p:cBhvr>
                                        <p:cTn id="25" dur="200" decel="100000"/>
                                        <p:tgtEl>
                                          <p:spTgt spid="62"/>
                                        </p:tgtEl>
                                        <p:attrNameLst>
                                          <p:attrName>ppt_x</p:attrName>
                                        </p:attrNameLst>
                                      </p:cBhvr>
                                      <p:tavLst>
                                        <p:tav tm="0">
                                          <p:val>
                                            <p:strVal val="ppt_x"/>
                                          </p:val>
                                        </p:tav>
                                        <p:tav tm="100000">
                                          <p:val>
                                            <p:strVal val="ppt_x-0.05"/>
                                          </p:val>
                                        </p:tav>
                                      </p:tavLst>
                                    </p:anim>
                                    <p:anim calcmode="lin" valueType="num">
                                      <p:cBhvr>
                                        <p:cTn id="26" dur="200" decel="100000"/>
                                        <p:tgtEl>
                                          <p:spTgt spid="62"/>
                                        </p:tgtEl>
                                        <p:attrNameLst>
                                          <p:attrName>ppt_y</p:attrName>
                                        </p:attrNameLst>
                                      </p:cBhvr>
                                      <p:tavLst>
                                        <p:tav tm="0">
                                          <p:val>
                                            <p:strVal val="ppt_y"/>
                                          </p:val>
                                        </p:tav>
                                        <p:tav tm="100000">
                                          <p:val>
                                            <p:strVal val="ppt_y+0.1"/>
                                          </p:val>
                                        </p:tav>
                                      </p:tavLst>
                                    </p:anim>
                                    <p:anim calcmode="lin" valueType="num">
                                      <p:cBhvr>
                                        <p:cTn id="27" dur="800" accel="100000">
                                          <p:stCondLst>
                                            <p:cond delay="200"/>
                                          </p:stCondLst>
                                        </p:cTn>
                                        <p:tgtEl>
                                          <p:spTgt spid="62"/>
                                        </p:tgtEl>
                                        <p:attrNameLst>
                                          <p:attrName>ppt_x</p:attrName>
                                        </p:attrNameLst>
                                      </p:cBhvr>
                                      <p:tavLst>
                                        <p:tav tm="0">
                                          <p:val>
                                            <p:strVal val="ppt_x"/>
                                          </p:val>
                                        </p:tav>
                                        <p:tav tm="100000">
                                          <p:val>
                                            <p:strVal val="ppt_x+0.4+0.05"/>
                                          </p:val>
                                        </p:tav>
                                      </p:tavLst>
                                    </p:anim>
                                    <p:anim calcmode="lin" valueType="num">
                                      <p:cBhvr>
                                        <p:cTn id="28" dur="800" accel="100000">
                                          <p:stCondLst>
                                            <p:cond delay="200"/>
                                          </p:stCondLst>
                                        </p:cTn>
                                        <p:tgtEl>
                                          <p:spTgt spid="62"/>
                                        </p:tgtEl>
                                        <p:attrNameLst>
                                          <p:attrName>ppt_y</p:attrName>
                                        </p:attrNameLst>
                                      </p:cBhvr>
                                      <p:tavLst>
                                        <p:tav tm="0">
                                          <p:val>
                                            <p:strVal val="ppt_y"/>
                                          </p:val>
                                        </p:tav>
                                        <p:tav tm="100000">
                                          <p:val>
                                            <p:strVal val="ppt_y-0.4-0.1"/>
                                          </p:val>
                                        </p:tav>
                                      </p:tavLst>
                                    </p:anim>
                                    <p:set>
                                      <p:cBhvr>
                                        <p:cTn id="29" dur="1" fill="hold">
                                          <p:stCondLst>
                                            <p:cond delay="999"/>
                                          </p:stCondLst>
                                        </p:cTn>
                                        <p:tgtEl>
                                          <p:spTgt spid="62"/>
                                        </p:tgtEl>
                                        <p:attrNameLst>
                                          <p:attrName>style.visibility</p:attrName>
                                        </p:attrNameLst>
                                      </p:cBhvr>
                                      <p:to>
                                        <p:strVal val="hidden"/>
                                      </p:to>
                                    </p:set>
                                  </p:childTnLst>
                                </p:cTn>
                              </p:par>
                              <p:par>
                                <p:cTn id="30" presetID="30" presetClass="exit" presetSubtype="0" fill="hold" grpId="0" nodeType="withEffect">
                                  <p:stCondLst>
                                    <p:cond delay="0"/>
                                  </p:stCondLst>
                                  <p:childTnLst>
                                    <p:animEffect transition="out" filter="fade">
                                      <p:cBhvr>
                                        <p:cTn id="31" dur="800" accel="100000">
                                          <p:stCondLst>
                                            <p:cond delay="200"/>
                                          </p:stCondLst>
                                        </p:cTn>
                                        <p:tgtEl>
                                          <p:spTgt spid="59"/>
                                        </p:tgtEl>
                                      </p:cBhvr>
                                    </p:animEffect>
                                    <p:anim calcmode="lin" valueType="num">
                                      <p:cBhvr>
                                        <p:cTn id="32" dur="800" accel="100000">
                                          <p:stCondLst>
                                            <p:cond delay="200"/>
                                          </p:stCondLst>
                                        </p:cTn>
                                        <p:tgtEl>
                                          <p:spTgt spid="59"/>
                                        </p:tgtEl>
                                        <p:attrNameLst>
                                          <p:attrName>style.rotation</p:attrName>
                                        </p:attrNameLst>
                                      </p:cBhvr>
                                      <p:tavLst>
                                        <p:tav tm="0">
                                          <p:val>
                                            <p:fltVal val="0"/>
                                          </p:val>
                                        </p:tav>
                                        <p:tav tm="100000">
                                          <p:val>
                                            <p:fltVal val="-90"/>
                                          </p:val>
                                        </p:tav>
                                      </p:tavLst>
                                    </p:anim>
                                    <p:anim calcmode="lin" valueType="num">
                                      <p:cBhvr>
                                        <p:cTn id="33" dur="200" decel="100000"/>
                                        <p:tgtEl>
                                          <p:spTgt spid="59"/>
                                        </p:tgtEl>
                                        <p:attrNameLst>
                                          <p:attrName>ppt_x</p:attrName>
                                        </p:attrNameLst>
                                      </p:cBhvr>
                                      <p:tavLst>
                                        <p:tav tm="0">
                                          <p:val>
                                            <p:strVal val="ppt_x"/>
                                          </p:val>
                                        </p:tav>
                                        <p:tav tm="100000">
                                          <p:val>
                                            <p:strVal val="ppt_x-0.05"/>
                                          </p:val>
                                        </p:tav>
                                      </p:tavLst>
                                    </p:anim>
                                    <p:anim calcmode="lin" valueType="num">
                                      <p:cBhvr>
                                        <p:cTn id="34" dur="200" decel="100000"/>
                                        <p:tgtEl>
                                          <p:spTgt spid="59"/>
                                        </p:tgtEl>
                                        <p:attrNameLst>
                                          <p:attrName>ppt_y</p:attrName>
                                        </p:attrNameLst>
                                      </p:cBhvr>
                                      <p:tavLst>
                                        <p:tav tm="0">
                                          <p:val>
                                            <p:strVal val="ppt_y"/>
                                          </p:val>
                                        </p:tav>
                                        <p:tav tm="100000">
                                          <p:val>
                                            <p:strVal val="ppt_y+0.1"/>
                                          </p:val>
                                        </p:tav>
                                      </p:tavLst>
                                    </p:anim>
                                    <p:anim calcmode="lin" valueType="num">
                                      <p:cBhvr>
                                        <p:cTn id="35" dur="800" accel="100000">
                                          <p:stCondLst>
                                            <p:cond delay="200"/>
                                          </p:stCondLst>
                                        </p:cTn>
                                        <p:tgtEl>
                                          <p:spTgt spid="59"/>
                                        </p:tgtEl>
                                        <p:attrNameLst>
                                          <p:attrName>ppt_x</p:attrName>
                                        </p:attrNameLst>
                                      </p:cBhvr>
                                      <p:tavLst>
                                        <p:tav tm="0">
                                          <p:val>
                                            <p:strVal val="ppt_x"/>
                                          </p:val>
                                        </p:tav>
                                        <p:tav tm="100000">
                                          <p:val>
                                            <p:strVal val="ppt_x+0.4+0.05"/>
                                          </p:val>
                                        </p:tav>
                                      </p:tavLst>
                                    </p:anim>
                                    <p:anim calcmode="lin" valueType="num">
                                      <p:cBhvr>
                                        <p:cTn id="36" dur="800" accel="100000">
                                          <p:stCondLst>
                                            <p:cond delay="200"/>
                                          </p:stCondLst>
                                        </p:cTn>
                                        <p:tgtEl>
                                          <p:spTgt spid="59"/>
                                        </p:tgtEl>
                                        <p:attrNameLst>
                                          <p:attrName>ppt_y</p:attrName>
                                        </p:attrNameLst>
                                      </p:cBhvr>
                                      <p:tavLst>
                                        <p:tav tm="0">
                                          <p:val>
                                            <p:strVal val="ppt_y"/>
                                          </p:val>
                                        </p:tav>
                                        <p:tav tm="100000">
                                          <p:val>
                                            <p:strVal val="ppt_y-0.4-0.1"/>
                                          </p:val>
                                        </p:tav>
                                      </p:tavLst>
                                    </p:anim>
                                    <p:set>
                                      <p:cBhvr>
                                        <p:cTn id="37" dur="1" fill="hold">
                                          <p:stCondLst>
                                            <p:cond delay="999"/>
                                          </p:stCondLst>
                                        </p:cTn>
                                        <p:tgtEl>
                                          <p:spTgt spid="5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path" presetSubtype="0" accel="50000" decel="50000" fill="hold" nodeType="clickEffect">
                                  <p:stCondLst>
                                    <p:cond delay="0"/>
                                  </p:stCondLst>
                                  <p:childTnLst>
                                    <p:animMotion origin="layout" path="M 3.33333E-6 -2.89017E-6 L 0.00416 0.12208 " pathEditMode="relative" rAng="0" ptsTypes="AA">
                                      <p:cBhvr>
                                        <p:cTn id="41" dur="1000" fill="hold"/>
                                        <p:tgtEl>
                                          <p:spTgt spid="53"/>
                                        </p:tgtEl>
                                        <p:attrNameLst>
                                          <p:attrName>ppt_x</p:attrName>
                                          <p:attrName>ppt_y</p:attrName>
                                        </p:attrNameLst>
                                      </p:cBhvr>
                                      <p:rCtr x="2" y="61"/>
                                    </p:animMotion>
                                  </p:childTnLst>
                                </p:cTn>
                              </p:par>
                            </p:childTnLst>
                          </p:cTn>
                        </p:par>
                        <p:par>
                          <p:cTn id="42" fill="hold">
                            <p:stCondLst>
                              <p:cond delay="1000"/>
                            </p:stCondLst>
                            <p:childTnLst>
                              <p:par>
                                <p:cTn id="43" presetID="22" presetClass="entr" presetSubtype="8" fill="hold" grpId="0" nodeType="after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wipe(left)">
                                      <p:cBhvr>
                                        <p:cTn id="45" dur="1000"/>
                                        <p:tgtEl>
                                          <p:spTgt spid="57"/>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nodeType="clickEffect">
                                  <p:stCondLst>
                                    <p:cond delay="0"/>
                                  </p:stCondLst>
                                  <p:childTnLst>
                                    <p:animEffect transition="out" filter="fade">
                                      <p:cBhvr>
                                        <p:cTn id="49" dur="1000"/>
                                        <p:tgtEl>
                                          <p:spTgt spid="53"/>
                                        </p:tgtEl>
                                      </p:cBhvr>
                                    </p:animEffect>
                                    <p:set>
                                      <p:cBhvr>
                                        <p:cTn id="50" dur="1" fill="hold">
                                          <p:stCondLst>
                                            <p:cond delay="999"/>
                                          </p:stCondLst>
                                        </p:cTn>
                                        <p:tgtEl>
                                          <p:spTgt spid="53"/>
                                        </p:tgtEl>
                                        <p:attrNameLst>
                                          <p:attrName>style.visibility</p:attrName>
                                        </p:attrNameLst>
                                      </p:cBhvr>
                                      <p:to>
                                        <p:strVal val="hidden"/>
                                      </p:to>
                                    </p:set>
                                  </p:childTnLst>
                                </p:cTn>
                              </p:par>
                            </p:childTnLst>
                          </p:cTn>
                        </p:par>
                        <p:par>
                          <p:cTn id="51" fill="hold">
                            <p:stCondLst>
                              <p:cond delay="1000"/>
                            </p:stCondLst>
                            <p:childTnLst>
                              <p:par>
                                <p:cTn id="52" presetID="22" presetClass="entr" presetSubtype="8" fill="hold" nodeType="afterEffect">
                                  <p:stCondLst>
                                    <p:cond delay="0"/>
                                  </p:stCondLst>
                                  <p:childTnLst>
                                    <p:set>
                                      <p:cBhvr>
                                        <p:cTn id="53" dur="1" fill="hold">
                                          <p:stCondLst>
                                            <p:cond delay="0"/>
                                          </p:stCondLst>
                                        </p:cTn>
                                        <p:tgtEl>
                                          <p:spTgt spid="2050"/>
                                        </p:tgtEl>
                                        <p:attrNameLst>
                                          <p:attrName>style.visibility</p:attrName>
                                        </p:attrNameLst>
                                      </p:cBhvr>
                                      <p:to>
                                        <p:strVal val="visible"/>
                                      </p:to>
                                    </p:set>
                                    <p:animEffect transition="in" filter="wipe(left)">
                                      <p:cBhvr>
                                        <p:cTn id="54" dur="1000"/>
                                        <p:tgtEl>
                                          <p:spTgt spid="2050"/>
                                        </p:tgtEl>
                                      </p:cBhvr>
                                    </p:animEffect>
                                  </p:childTnLst>
                                </p:cTn>
                              </p:par>
                            </p:childTnLst>
                          </p:cTn>
                        </p:par>
                      </p:childTnLst>
                    </p:cTn>
                  </p:par>
                  <p:par>
                    <p:cTn id="55" fill="hold">
                      <p:stCondLst>
                        <p:cond delay="indefinite"/>
                      </p:stCondLst>
                      <p:childTnLst>
                        <p:par>
                          <p:cTn id="56" fill="hold">
                            <p:stCondLst>
                              <p:cond delay="0"/>
                            </p:stCondLst>
                            <p:childTnLst>
                              <p:par>
                                <p:cTn id="57" presetID="30" presetClass="exit" presetSubtype="0" fill="hold" grpId="0" nodeType="clickEffect">
                                  <p:stCondLst>
                                    <p:cond delay="0"/>
                                  </p:stCondLst>
                                  <p:childTnLst>
                                    <p:animEffect transition="out" filter="fade">
                                      <p:cBhvr>
                                        <p:cTn id="58" dur="800" accel="100000">
                                          <p:stCondLst>
                                            <p:cond delay="200"/>
                                          </p:stCondLst>
                                        </p:cTn>
                                        <p:tgtEl>
                                          <p:spTgt spid="47"/>
                                        </p:tgtEl>
                                      </p:cBhvr>
                                    </p:animEffect>
                                    <p:anim calcmode="lin" valueType="num">
                                      <p:cBhvr>
                                        <p:cTn id="59" dur="800" accel="100000">
                                          <p:stCondLst>
                                            <p:cond delay="200"/>
                                          </p:stCondLst>
                                        </p:cTn>
                                        <p:tgtEl>
                                          <p:spTgt spid="47"/>
                                        </p:tgtEl>
                                        <p:attrNameLst>
                                          <p:attrName>style.rotation</p:attrName>
                                        </p:attrNameLst>
                                      </p:cBhvr>
                                      <p:tavLst>
                                        <p:tav tm="0">
                                          <p:val>
                                            <p:fltVal val="0"/>
                                          </p:val>
                                        </p:tav>
                                        <p:tav tm="100000">
                                          <p:val>
                                            <p:fltVal val="-90"/>
                                          </p:val>
                                        </p:tav>
                                      </p:tavLst>
                                    </p:anim>
                                    <p:anim calcmode="lin" valueType="num">
                                      <p:cBhvr>
                                        <p:cTn id="60" dur="200" decel="100000"/>
                                        <p:tgtEl>
                                          <p:spTgt spid="47"/>
                                        </p:tgtEl>
                                        <p:attrNameLst>
                                          <p:attrName>ppt_x</p:attrName>
                                        </p:attrNameLst>
                                      </p:cBhvr>
                                      <p:tavLst>
                                        <p:tav tm="0">
                                          <p:val>
                                            <p:strVal val="ppt_x"/>
                                          </p:val>
                                        </p:tav>
                                        <p:tav tm="100000">
                                          <p:val>
                                            <p:strVal val="ppt_x-0.05"/>
                                          </p:val>
                                        </p:tav>
                                      </p:tavLst>
                                    </p:anim>
                                    <p:anim calcmode="lin" valueType="num">
                                      <p:cBhvr>
                                        <p:cTn id="61" dur="200" decel="100000"/>
                                        <p:tgtEl>
                                          <p:spTgt spid="47"/>
                                        </p:tgtEl>
                                        <p:attrNameLst>
                                          <p:attrName>ppt_y</p:attrName>
                                        </p:attrNameLst>
                                      </p:cBhvr>
                                      <p:tavLst>
                                        <p:tav tm="0">
                                          <p:val>
                                            <p:strVal val="ppt_y"/>
                                          </p:val>
                                        </p:tav>
                                        <p:tav tm="100000">
                                          <p:val>
                                            <p:strVal val="ppt_y+0.1"/>
                                          </p:val>
                                        </p:tav>
                                      </p:tavLst>
                                    </p:anim>
                                    <p:anim calcmode="lin" valueType="num">
                                      <p:cBhvr>
                                        <p:cTn id="62" dur="800" accel="100000">
                                          <p:stCondLst>
                                            <p:cond delay="200"/>
                                          </p:stCondLst>
                                        </p:cTn>
                                        <p:tgtEl>
                                          <p:spTgt spid="47"/>
                                        </p:tgtEl>
                                        <p:attrNameLst>
                                          <p:attrName>ppt_x</p:attrName>
                                        </p:attrNameLst>
                                      </p:cBhvr>
                                      <p:tavLst>
                                        <p:tav tm="0">
                                          <p:val>
                                            <p:strVal val="ppt_x"/>
                                          </p:val>
                                        </p:tav>
                                        <p:tav tm="100000">
                                          <p:val>
                                            <p:strVal val="ppt_x+0.4+0.05"/>
                                          </p:val>
                                        </p:tav>
                                      </p:tavLst>
                                    </p:anim>
                                    <p:anim calcmode="lin" valueType="num">
                                      <p:cBhvr>
                                        <p:cTn id="63" dur="800" accel="100000">
                                          <p:stCondLst>
                                            <p:cond delay="200"/>
                                          </p:stCondLst>
                                        </p:cTn>
                                        <p:tgtEl>
                                          <p:spTgt spid="47"/>
                                        </p:tgtEl>
                                        <p:attrNameLst>
                                          <p:attrName>ppt_y</p:attrName>
                                        </p:attrNameLst>
                                      </p:cBhvr>
                                      <p:tavLst>
                                        <p:tav tm="0">
                                          <p:val>
                                            <p:strVal val="ppt_y"/>
                                          </p:val>
                                        </p:tav>
                                        <p:tav tm="100000">
                                          <p:val>
                                            <p:strVal val="ppt_y-0.4-0.1"/>
                                          </p:val>
                                        </p:tav>
                                      </p:tavLst>
                                    </p:anim>
                                    <p:set>
                                      <p:cBhvr>
                                        <p:cTn id="64" dur="1" fill="hold">
                                          <p:stCondLst>
                                            <p:cond delay="999"/>
                                          </p:stCondLst>
                                        </p:cTn>
                                        <p:tgtEl>
                                          <p:spTgt spid="47"/>
                                        </p:tgtEl>
                                        <p:attrNameLst>
                                          <p:attrName>style.visibility</p:attrName>
                                        </p:attrNameLst>
                                      </p:cBhvr>
                                      <p:to>
                                        <p:strVal val="hidden"/>
                                      </p:to>
                                    </p:set>
                                  </p:childTnLst>
                                </p:cTn>
                              </p:par>
                              <p:par>
                                <p:cTn id="65" presetID="30" presetClass="exit" presetSubtype="0" fill="hold" grpId="0" nodeType="withEffect">
                                  <p:stCondLst>
                                    <p:cond delay="0"/>
                                  </p:stCondLst>
                                  <p:childTnLst>
                                    <p:animEffect transition="out" filter="fade">
                                      <p:cBhvr>
                                        <p:cTn id="66" dur="800" accel="100000">
                                          <p:stCondLst>
                                            <p:cond delay="200"/>
                                          </p:stCondLst>
                                        </p:cTn>
                                        <p:tgtEl>
                                          <p:spTgt spid="46"/>
                                        </p:tgtEl>
                                      </p:cBhvr>
                                    </p:animEffect>
                                    <p:anim calcmode="lin" valueType="num">
                                      <p:cBhvr>
                                        <p:cTn id="67" dur="800" accel="100000">
                                          <p:stCondLst>
                                            <p:cond delay="200"/>
                                          </p:stCondLst>
                                        </p:cTn>
                                        <p:tgtEl>
                                          <p:spTgt spid="46"/>
                                        </p:tgtEl>
                                        <p:attrNameLst>
                                          <p:attrName>style.rotation</p:attrName>
                                        </p:attrNameLst>
                                      </p:cBhvr>
                                      <p:tavLst>
                                        <p:tav tm="0">
                                          <p:val>
                                            <p:fltVal val="0"/>
                                          </p:val>
                                        </p:tav>
                                        <p:tav tm="100000">
                                          <p:val>
                                            <p:fltVal val="-90"/>
                                          </p:val>
                                        </p:tav>
                                      </p:tavLst>
                                    </p:anim>
                                    <p:anim calcmode="lin" valueType="num">
                                      <p:cBhvr>
                                        <p:cTn id="68" dur="200" decel="100000"/>
                                        <p:tgtEl>
                                          <p:spTgt spid="46"/>
                                        </p:tgtEl>
                                        <p:attrNameLst>
                                          <p:attrName>ppt_x</p:attrName>
                                        </p:attrNameLst>
                                      </p:cBhvr>
                                      <p:tavLst>
                                        <p:tav tm="0">
                                          <p:val>
                                            <p:strVal val="ppt_x"/>
                                          </p:val>
                                        </p:tav>
                                        <p:tav tm="100000">
                                          <p:val>
                                            <p:strVal val="ppt_x-0.05"/>
                                          </p:val>
                                        </p:tav>
                                      </p:tavLst>
                                    </p:anim>
                                    <p:anim calcmode="lin" valueType="num">
                                      <p:cBhvr>
                                        <p:cTn id="69" dur="200" decel="100000"/>
                                        <p:tgtEl>
                                          <p:spTgt spid="46"/>
                                        </p:tgtEl>
                                        <p:attrNameLst>
                                          <p:attrName>ppt_y</p:attrName>
                                        </p:attrNameLst>
                                      </p:cBhvr>
                                      <p:tavLst>
                                        <p:tav tm="0">
                                          <p:val>
                                            <p:strVal val="ppt_y"/>
                                          </p:val>
                                        </p:tav>
                                        <p:tav tm="100000">
                                          <p:val>
                                            <p:strVal val="ppt_y+0.1"/>
                                          </p:val>
                                        </p:tav>
                                      </p:tavLst>
                                    </p:anim>
                                    <p:anim calcmode="lin" valueType="num">
                                      <p:cBhvr>
                                        <p:cTn id="70" dur="800" accel="100000">
                                          <p:stCondLst>
                                            <p:cond delay="200"/>
                                          </p:stCondLst>
                                        </p:cTn>
                                        <p:tgtEl>
                                          <p:spTgt spid="46"/>
                                        </p:tgtEl>
                                        <p:attrNameLst>
                                          <p:attrName>ppt_x</p:attrName>
                                        </p:attrNameLst>
                                      </p:cBhvr>
                                      <p:tavLst>
                                        <p:tav tm="0">
                                          <p:val>
                                            <p:strVal val="ppt_x"/>
                                          </p:val>
                                        </p:tav>
                                        <p:tav tm="100000">
                                          <p:val>
                                            <p:strVal val="ppt_x+0.4+0.05"/>
                                          </p:val>
                                        </p:tav>
                                      </p:tavLst>
                                    </p:anim>
                                    <p:anim calcmode="lin" valueType="num">
                                      <p:cBhvr>
                                        <p:cTn id="71" dur="800" accel="100000">
                                          <p:stCondLst>
                                            <p:cond delay="200"/>
                                          </p:stCondLst>
                                        </p:cTn>
                                        <p:tgtEl>
                                          <p:spTgt spid="46"/>
                                        </p:tgtEl>
                                        <p:attrNameLst>
                                          <p:attrName>ppt_y</p:attrName>
                                        </p:attrNameLst>
                                      </p:cBhvr>
                                      <p:tavLst>
                                        <p:tav tm="0">
                                          <p:val>
                                            <p:strVal val="ppt_y"/>
                                          </p:val>
                                        </p:tav>
                                        <p:tav tm="100000">
                                          <p:val>
                                            <p:strVal val="ppt_y-0.4-0.1"/>
                                          </p:val>
                                        </p:tav>
                                      </p:tavLst>
                                    </p:anim>
                                    <p:set>
                                      <p:cBhvr>
                                        <p:cTn id="72" dur="1" fill="hold">
                                          <p:stCondLst>
                                            <p:cond delay="999"/>
                                          </p:stCondLst>
                                        </p:cTn>
                                        <p:tgtEl>
                                          <p:spTgt spid="46"/>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1000"/>
                                        <p:tgtEl>
                                          <p:spTgt spid="2050"/>
                                        </p:tgtEl>
                                      </p:cBhvr>
                                    </p:animEffect>
                                    <p:set>
                                      <p:cBhvr>
                                        <p:cTn id="75" dur="1" fill="hold">
                                          <p:stCondLst>
                                            <p:cond delay="999"/>
                                          </p:stCondLst>
                                        </p:cTn>
                                        <p:tgtEl>
                                          <p:spTgt spid="2050"/>
                                        </p:tgtEl>
                                        <p:attrNameLst>
                                          <p:attrName>style.visibility</p:attrName>
                                        </p:attrNameLst>
                                      </p:cBhvr>
                                      <p:to>
                                        <p:strVal val="hidden"/>
                                      </p:to>
                                    </p:se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56"/>
                                        </p:tgtEl>
                                      </p:cBhvr>
                                    </p:animEffect>
                                    <p:set>
                                      <p:cBhvr>
                                        <p:cTn id="80" dur="1" fill="hold">
                                          <p:stCondLst>
                                            <p:cond delay="999"/>
                                          </p:stCondLst>
                                        </p:cTn>
                                        <p:tgtEl>
                                          <p:spTgt spid="56"/>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1000"/>
                                        <p:tgtEl>
                                          <p:spTgt spid="57"/>
                                        </p:tgtEl>
                                      </p:cBhvr>
                                    </p:animEffect>
                                    <p:set>
                                      <p:cBhvr>
                                        <p:cTn id="83" dur="1" fill="hold">
                                          <p:stCondLst>
                                            <p:cond delay="999"/>
                                          </p:stCondLst>
                                        </p:cTn>
                                        <p:tgtEl>
                                          <p:spTgt spid="57"/>
                                        </p:tgtEl>
                                        <p:attrNameLst>
                                          <p:attrName>style.visibility</p:attrName>
                                        </p:attrNameLst>
                                      </p:cBhvr>
                                      <p:to>
                                        <p:strVal val="hidden"/>
                                      </p:to>
                                    </p:set>
                                  </p:childTnLst>
                                </p:cTn>
                              </p:par>
                            </p:childTnLst>
                          </p:cTn>
                        </p:par>
                        <p:par>
                          <p:cTn id="84" fill="hold">
                            <p:stCondLst>
                              <p:cond delay="1000"/>
                            </p:stCondLst>
                            <p:childTnLst>
                              <p:par>
                                <p:cTn id="85" presetID="22" presetClass="entr" presetSubtype="8" fill="hold" nodeType="afterEffect">
                                  <p:stCondLst>
                                    <p:cond delay="0"/>
                                  </p:stCondLst>
                                  <p:childTnLst>
                                    <p:set>
                                      <p:cBhvr>
                                        <p:cTn id="86" dur="1" fill="hold">
                                          <p:stCondLst>
                                            <p:cond delay="0"/>
                                          </p:stCondLst>
                                        </p:cTn>
                                        <p:tgtEl>
                                          <p:spTgt spid="54"/>
                                        </p:tgtEl>
                                        <p:attrNameLst>
                                          <p:attrName>style.visibility</p:attrName>
                                        </p:attrNameLst>
                                      </p:cBhvr>
                                      <p:to>
                                        <p:strVal val="visible"/>
                                      </p:to>
                                    </p:set>
                                    <p:animEffect transition="in" filter="wipe(left)">
                                      <p:cBhvr>
                                        <p:cTn id="87" dur="1000"/>
                                        <p:tgtEl>
                                          <p:spTgt spid="54"/>
                                        </p:tgtEl>
                                      </p:cBhvr>
                                    </p:animEffect>
                                  </p:childTnLst>
                                </p:cTn>
                              </p:par>
                            </p:childTnLst>
                          </p:cTn>
                        </p:par>
                        <p:par>
                          <p:cTn id="88" fill="hold">
                            <p:stCondLst>
                              <p:cond delay="2000"/>
                            </p:stCondLst>
                            <p:childTnLst>
                              <p:par>
                                <p:cTn id="89" presetID="22" presetClass="entr" presetSubtype="8" fill="hold" grpId="0" nodeType="afterEffect">
                                  <p:stCondLst>
                                    <p:cond delay="0"/>
                                  </p:stCondLst>
                                  <p:childTnLst>
                                    <p:set>
                                      <p:cBhvr>
                                        <p:cTn id="90" dur="1" fill="hold">
                                          <p:stCondLst>
                                            <p:cond delay="0"/>
                                          </p:stCondLst>
                                        </p:cTn>
                                        <p:tgtEl>
                                          <p:spTgt spid="58"/>
                                        </p:tgtEl>
                                        <p:attrNameLst>
                                          <p:attrName>style.visibility</p:attrName>
                                        </p:attrNameLst>
                                      </p:cBhvr>
                                      <p:to>
                                        <p:strVal val="visible"/>
                                      </p:to>
                                    </p:set>
                                    <p:animEffect transition="in" filter="wipe(left)">
                                      <p:cBhvr>
                                        <p:cTn id="91" dur="1000"/>
                                        <p:tgtEl>
                                          <p:spTgt spid="58"/>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xit" presetSubtype="0" fill="hold" nodeType="clickEffect">
                                  <p:stCondLst>
                                    <p:cond delay="0"/>
                                  </p:stCondLst>
                                  <p:childTnLst>
                                    <p:animEffect transition="out" filter="fade">
                                      <p:cBhvr>
                                        <p:cTn id="95" dur="1000"/>
                                        <p:tgtEl>
                                          <p:spTgt spid="54"/>
                                        </p:tgtEl>
                                      </p:cBhvr>
                                    </p:animEffect>
                                    <p:set>
                                      <p:cBhvr>
                                        <p:cTn id="96" dur="1" fill="hold">
                                          <p:stCondLst>
                                            <p:cond delay="999"/>
                                          </p:stCondLst>
                                        </p:cTn>
                                        <p:tgtEl>
                                          <p:spTgt spid="54"/>
                                        </p:tgtEl>
                                        <p:attrNameLst>
                                          <p:attrName>style.visibility</p:attrName>
                                        </p:attrNameLst>
                                      </p:cBhvr>
                                      <p:to>
                                        <p:strVal val="hidden"/>
                                      </p:to>
                                    </p:set>
                                  </p:childTnLst>
                                </p:cTn>
                              </p:par>
                            </p:childTnLst>
                          </p:cTn>
                        </p:par>
                        <p:par>
                          <p:cTn id="97" fill="hold">
                            <p:stCondLst>
                              <p:cond delay="1000"/>
                            </p:stCondLst>
                            <p:childTnLst>
                              <p:par>
                                <p:cTn id="98" presetID="22" presetClass="entr" presetSubtype="8" fill="hold" nodeType="afterEffect">
                                  <p:stCondLst>
                                    <p:cond delay="0"/>
                                  </p:stCondLst>
                                  <p:childTnLst>
                                    <p:set>
                                      <p:cBhvr>
                                        <p:cTn id="99" dur="1" fill="hold">
                                          <p:stCondLst>
                                            <p:cond delay="0"/>
                                          </p:stCondLst>
                                        </p:cTn>
                                        <p:tgtEl>
                                          <p:spTgt spid="71"/>
                                        </p:tgtEl>
                                        <p:attrNameLst>
                                          <p:attrName>style.visibility</p:attrName>
                                        </p:attrNameLst>
                                      </p:cBhvr>
                                      <p:to>
                                        <p:strVal val="visible"/>
                                      </p:to>
                                    </p:set>
                                    <p:animEffect transition="in" filter="wipe(left)">
                                      <p:cBhvr>
                                        <p:cTn id="100" dur="1000"/>
                                        <p:tgtEl>
                                          <p:spTgt spid="71"/>
                                        </p:tgtEl>
                                      </p:cBhvr>
                                    </p:animEffect>
                                  </p:childTnLst>
                                </p:cTn>
                              </p:par>
                            </p:childTnLst>
                          </p:cTn>
                        </p:par>
                      </p:childTnLst>
                    </p:cTn>
                  </p:par>
                  <p:par>
                    <p:cTn id="101" fill="hold">
                      <p:stCondLst>
                        <p:cond delay="indefinite"/>
                      </p:stCondLst>
                      <p:childTnLst>
                        <p:par>
                          <p:cTn id="102" fill="hold">
                            <p:stCondLst>
                              <p:cond delay="0"/>
                            </p:stCondLst>
                            <p:childTnLst>
                              <p:par>
                                <p:cTn id="103" presetID="30" presetClass="exit" presetSubtype="0" fill="hold" grpId="0" nodeType="clickEffect">
                                  <p:stCondLst>
                                    <p:cond delay="0"/>
                                  </p:stCondLst>
                                  <p:childTnLst>
                                    <p:animEffect transition="out" filter="fade">
                                      <p:cBhvr>
                                        <p:cTn id="104" dur="800" accel="100000">
                                          <p:stCondLst>
                                            <p:cond delay="200"/>
                                          </p:stCondLst>
                                        </p:cTn>
                                        <p:tgtEl>
                                          <p:spTgt spid="42"/>
                                        </p:tgtEl>
                                      </p:cBhvr>
                                    </p:animEffect>
                                    <p:anim calcmode="lin" valueType="num">
                                      <p:cBhvr>
                                        <p:cTn id="105" dur="800" accel="100000">
                                          <p:stCondLst>
                                            <p:cond delay="200"/>
                                          </p:stCondLst>
                                        </p:cTn>
                                        <p:tgtEl>
                                          <p:spTgt spid="42"/>
                                        </p:tgtEl>
                                        <p:attrNameLst>
                                          <p:attrName>style.rotation</p:attrName>
                                        </p:attrNameLst>
                                      </p:cBhvr>
                                      <p:tavLst>
                                        <p:tav tm="0">
                                          <p:val>
                                            <p:fltVal val="0"/>
                                          </p:val>
                                        </p:tav>
                                        <p:tav tm="100000">
                                          <p:val>
                                            <p:fltVal val="-90"/>
                                          </p:val>
                                        </p:tav>
                                      </p:tavLst>
                                    </p:anim>
                                    <p:anim calcmode="lin" valueType="num">
                                      <p:cBhvr>
                                        <p:cTn id="106" dur="200" decel="100000"/>
                                        <p:tgtEl>
                                          <p:spTgt spid="42"/>
                                        </p:tgtEl>
                                        <p:attrNameLst>
                                          <p:attrName>ppt_x</p:attrName>
                                        </p:attrNameLst>
                                      </p:cBhvr>
                                      <p:tavLst>
                                        <p:tav tm="0">
                                          <p:val>
                                            <p:strVal val="ppt_x"/>
                                          </p:val>
                                        </p:tav>
                                        <p:tav tm="100000">
                                          <p:val>
                                            <p:strVal val="ppt_x-0.05"/>
                                          </p:val>
                                        </p:tav>
                                      </p:tavLst>
                                    </p:anim>
                                    <p:anim calcmode="lin" valueType="num">
                                      <p:cBhvr>
                                        <p:cTn id="107" dur="200" decel="100000"/>
                                        <p:tgtEl>
                                          <p:spTgt spid="42"/>
                                        </p:tgtEl>
                                        <p:attrNameLst>
                                          <p:attrName>ppt_y</p:attrName>
                                        </p:attrNameLst>
                                      </p:cBhvr>
                                      <p:tavLst>
                                        <p:tav tm="0">
                                          <p:val>
                                            <p:strVal val="ppt_y"/>
                                          </p:val>
                                        </p:tav>
                                        <p:tav tm="100000">
                                          <p:val>
                                            <p:strVal val="ppt_y+0.1"/>
                                          </p:val>
                                        </p:tav>
                                      </p:tavLst>
                                    </p:anim>
                                    <p:anim calcmode="lin" valueType="num">
                                      <p:cBhvr>
                                        <p:cTn id="108" dur="800" accel="100000">
                                          <p:stCondLst>
                                            <p:cond delay="200"/>
                                          </p:stCondLst>
                                        </p:cTn>
                                        <p:tgtEl>
                                          <p:spTgt spid="42"/>
                                        </p:tgtEl>
                                        <p:attrNameLst>
                                          <p:attrName>ppt_x</p:attrName>
                                        </p:attrNameLst>
                                      </p:cBhvr>
                                      <p:tavLst>
                                        <p:tav tm="0">
                                          <p:val>
                                            <p:strVal val="ppt_x"/>
                                          </p:val>
                                        </p:tav>
                                        <p:tav tm="100000">
                                          <p:val>
                                            <p:strVal val="ppt_x+0.4+0.05"/>
                                          </p:val>
                                        </p:tav>
                                      </p:tavLst>
                                    </p:anim>
                                    <p:anim calcmode="lin" valueType="num">
                                      <p:cBhvr>
                                        <p:cTn id="109" dur="800" accel="100000">
                                          <p:stCondLst>
                                            <p:cond delay="200"/>
                                          </p:stCondLst>
                                        </p:cTn>
                                        <p:tgtEl>
                                          <p:spTgt spid="42"/>
                                        </p:tgtEl>
                                        <p:attrNameLst>
                                          <p:attrName>ppt_y</p:attrName>
                                        </p:attrNameLst>
                                      </p:cBhvr>
                                      <p:tavLst>
                                        <p:tav tm="0">
                                          <p:val>
                                            <p:strVal val="ppt_y"/>
                                          </p:val>
                                        </p:tav>
                                        <p:tav tm="100000">
                                          <p:val>
                                            <p:strVal val="ppt_y-0.4-0.1"/>
                                          </p:val>
                                        </p:tav>
                                      </p:tavLst>
                                    </p:anim>
                                    <p:set>
                                      <p:cBhvr>
                                        <p:cTn id="110" dur="1" fill="hold">
                                          <p:stCondLst>
                                            <p:cond delay="999"/>
                                          </p:stCondLst>
                                        </p:cTn>
                                        <p:tgtEl>
                                          <p:spTgt spid="42"/>
                                        </p:tgtEl>
                                        <p:attrNameLst>
                                          <p:attrName>style.visibility</p:attrName>
                                        </p:attrNameLst>
                                      </p:cBhvr>
                                      <p:to>
                                        <p:strVal val="hidden"/>
                                      </p:to>
                                    </p:set>
                                  </p:childTnLst>
                                </p:cTn>
                              </p:par>
                              <p:par>
                                <p:cTn id="111" presetID="30" presetClass="exit" presetSubtype="0" fill="hold" grpId="0" nodeType="withEffect">
                                  <p:stCondLst>
                                    <p:cond delay="0"/>
                                  </p:stCondLst>
                                  <p:childTnLst>
                                    <p:animEffect transition="out" filter="fade">
                                      <p:cBhvr>
                                        <p:cTn id="112" dur="800" accel="100000">
                                          <p:stCondLst>
                                            <p:cond delay="200"/>
                                          </p:stCondLst>
                                        </p:cTn>
                                        <p:tgtEl>
                                          <p:spTgt spid="44"/>
                                        </p:tgtEl>
                                      </p:cBhvr>
                                    </p:animEffect>
                                    <p:anim calcmode="lin" valueType="num">
                                      <p:cBhvr>
                                        <p:cTn id="113" dur="800" accel="100000">
                                          <p:stCondLst>
                                            <p:cond delay="200"/>
                                          </p:stCondLst>
                                        </p:cTn>
                                        <p:tgtEl>
                                          <p:spTgt spid="44"/>
                                        </p:tgtEl>
                                        <p:attrNameLst>
                                          <p:attrName>style.rotation</p:attrName>
                                        </p:attrNameLst>
                                      </p:cBhvr>
                                      <p:tavLst>
                                        <p:tav tm="0">
                                          <p:val>
                                            <p:fltVal val="0"/>
                                          </p:val>
                                        </p:tav>
                                        <p:tav tm="100000">
                                          <p:val>
                                            <p:fltVal val="-90"/>
                                          </p:val>
                                        </p:tav>
                                      </p:tavLst>
                                    </p:anim>
                                    <p:anim calcmode="lin" valueType="num">
                                      <p:cBhvr>
                                        <p:cTn id="114" dur="200" decel="100000"/>
                                        <p:tgtEl>
                                          <p:spTgt spid="44"/>
                                        </p:tgtEl>
                                        <p:attrNameLst>
                                          <p:attrName>ppt_x</p:attrName>
                                        </p:attrNameLst>
                                      </p:cBhvr>
                                      <p:tavLst>
                                        <p:tav tm="0">
                                          <p:val>
                                            <p:strVal val="ppt_x"/>
                                          </p:val>
                                        </p:tav>
                                        <p:tav tm="100000">
                                          <p:val>
                                            <p:strVal val="ppt_x-0.05"/>
                                          </p:val>
                                        </p:tav>
                                      </p:tavLst>
                                    </p:anim>
                                    <p:anim calcmode="lin" valueType="num">
                                      <p:cBhvr>
                                        <p:cTn id="115" dur="200" decel="100000"/>
                                        <p:tgtEl>
                                          <p:spTgt spid="44"/>
                                        </p:tgtEl>
                                        <p:attrNameLst>
                                          <p:attrName>ppt_y</p:attrName>
                                        </p:attrNameLst>
                                      </p:cBhvr>
                                      <p:tavLst>
                                        <p:tav tm="0">
                                          <p:val>
                                            <p:strVal val="ppt_y"/>
                                          </p:val>
                                        </p:tav>
                                        <p:tav tm="100000">
                                          <p:val>
                                            <p:strVal val="ppt_y+0.1"/>
                                          </p:val>
                                        </p:tav>
                                      </p:tavLst>
                                    </p:anim>
                                    <p:anim calcmode="lin" valueType="num">
                                      <p:cBhvr>
                                        <p:cTn id="116" dur="800" accel="100000">
                                          <p:stCondLst>
                                            <p:cond delay="200"/>
                                          </p:stCondLst>
                                        </p:cTn>
                                        <p:tgtEl>
                                          <p:spTgt spid="44"/>
                                        </p:tgtEl>
                                        <p:attrNameLst>
                                          <p:attrName>ppt_x</p:attrName>
                                        </p:attrNameLst>
                                      </p:cBhvr>
                                      <p:tavLst>
                                        <p:tav tm="0">
                                          <p:val>
                                            <p:strVal val="ppt_x"/>
                                          </p:val>
                                        </p:tav>
                                        <p:tav tm="100000">
                                          <p:val>
                                            <p:strVal val="ppt_x+0.4+0.05"/>
                                          </p:val>
                                        </p:tav>
                                      </p:tavLst>
                                    </p:anim>
                                    <p:anim calcmode="lin" valueType="num">
                                      <p:cBhvr>
                                        <p:cTn id="117" dur="800" accel="100000">
                                          <p:stCondLst>
                                            <p:cond delay="200"/>
                                          </p:stCondLst>
                                        </p:cTn>
                                        <p:tgtEl>
                                          <p:spTgt spid="44"/>
                                        </p:tgtEl>
                                        <p:attrNameLst>
                                          <p:attrName>ppt_y</p:attrName>
                                        </p:attrNameLst>
                                      </p:cBhvr>
                                      <p:tavLst>
                                        <p:tav tm="0">
                                          <p:val>
                                            <p:strVal val="ppt_y"/>
                                          </p:val>
                                        </p:tav>
                                        <p:tav tm="100000">
                                          <p:val>
                                            <p:strVal val="ppt_y-0.4-0.1"/>
                                          </p:val>
                                        </p:tav>
                                      </p:tavLst>
                                    </p:anim>
                                    <p:set>
                                      <p:cBhvr>
                                        <p:cTn id="118" dur="1" fill="hold">
                                          <p:stCondLst>
                                            <p:cond delay="999"/>
                                          </p:stCondLst>
                                        </p:cTn>
                                        <p:tgtEl>
                                          <p:spTgt spid="44"/>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71"/>
                                        </p:tgtEl>
                                      </p:cBhvr>
                                    </p:animEffect>
                                    <p:set>
                                      <p:cBhvr>
                                        <p:cTn id="121" dur="1" fill="hold">
                                          <p:stCondLst>
                                            <p:cond delay="999"/>
                                          </p:stCondLst>
                                        </p:cTn>
                                        <p:tgtEl>
                                          <p:spTgt spid="71"/>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nodeType="clickEffect">
                                  <p:stCondLst>
                                    <p:cond delay="0"/>
                                  </p:stCondLst>
                                  <p:childTnLst>
                                    <p:set>
                                      <p:cBhvr>
                                        <p:cTn id="125" dur="1" fill="hold">
                                          <p:stCondLst>
                                            <p:cond delay="0"/>
                                          </p:stCondLst>
                                        </p:cTn>
                                        <p:tgtEl>
                                          <p:spTgt spid="70"/>
                                        </p:tgtEl>
                                        <p:attrNameLst>
                                          <p:attrName>style.visibility</p:attrName>
                                        </p:attrNameLst>
                                      </p:cBhvr>
                                      <p:to>
                                        <p:strVal val="visible"/>
                                      </p:to>
                                    </p:set>
                                    <p:animEffect transition="in" filter="wipe(left)">
                                      <p:cBhvr>
                                        <p:cTn id="126" dur="1000"/>
                                        <p:tgtEl>
                                          <p:spTgt spid="70"/>
                                        </p:tgtEl>
                                      </p:cBhvr>
                                    </p:animEffect>
                                  </p:childTnLst>
                                </p:cTn>
                              </p:par>
                            </p:childTnLst>
                          </p:cTn>
                        </p:par>
                      </p:childTnLst>
                    </p:cTn>
                  </p:par>
                  <p:par>
                    <p:cTn id="127" fill="hold">
                      <p:stCondLst>
                        <p:cond delay="indefinite"/>
                      </p:stCondLst>
                      <p:childTnLst>
                        <p:par>
                          <p:cTn id="128" fill="hold">
                            <p:stCondLst>
                              <p:cond delay="0"/>
                            </p:stCondLst>
                            <p:childTnLst>
                              <p:par>
                                <p:cTn id="129" presetID="30" presetClass="exit" presetSubtype="0" fill="hold" grpId="0" nodeType="clickEffect">
                                  <p:stCondLst>
                                    <p:cond delay="0"/>
                                  </p:stCondLst>
                                  <p:childTnLst>
                                    <p:animEffect transition="out" filter="fade">
                                      <p:cBhvr>
                                        <p:cTn id="130" dur="800" accel="100000">
                                          <p:stCondLst>
                                            <p:cond delay="200"/>
                                          </p:stCondLst>
                                        </p:cTn>
                                        <p:tgtEl>
                                          <p:spTgt spid="48"/>
                                        </p:tgtEl>
                                      </p:cBhvr>
                                    </p:animEffect>
                                    <p:anim calcmode="lin" valueType="num">
                                      <p:cBhvr>
                                        <p:cTn id="131" dur="800" accel="100000">
                                          <p:stCondLst>
                                            <p:cond delay="200"/>
                                          </p:stCondLst>
                                        </p:cTn>
                                        <p:tgtEl>
                                          <p:spTgt spid="48"/>
                                        </p:tgtEl>
                                        <p:attrNameLst>
                                          <p:attrName>style.rotation</p:attrName>
                                        </p:attrNameLst>
                                      </p:cBhvr>
                                      <p:tavLst>
                                        <p:tav tm="0">
                                          <p:val>
                                            <p:fltVal val="0"/>
                                          </p:val>
                                        </p:tav>
                                        <p:tav tm="100000">
                                          <p:val>
                                            <p:fltVal val="-90"/>
                                          </p:val>
                                        </p:tav>
                                      </p:tavLst>
                                    </p:anim>
                                    <p:anim calcmode="lin" valueType="num">
                                      <p:cBhvr>
                                        <p:cTn id="132" dur="200" decel="100000"/>
                                        <p:tgtEl>
                                          <p:spTgt spid="48"/>
                                        </p:tgtEl>
                                        <p:attrNameLst>
                                          <p:attrName>ppt_x</p:attrName>
                                        </p:attrNameLst>
                                      </p:cBhvr>
                                      <p:tavLst>
                                        <p:tav tm="0">
                                          <p:val>
                                            <p:strVal val="ppt_x"/>
                                          </p:val>
                                        </p:tav>
                                        <p:tav tm="100000">
                                          <p:val>
                                            <p:strVal val="ppt_x-0.05"/>
                                          </p:val>
                                        </p:tav>
                                      </p:tavLst>
                                    </p:anim>
                                    <p:anim calcmode="lin" valueType="num">
                                      <p:cBhvr>
                                        <p:cTn id="133" dur="200" decel="100000"/>
                                        <p:tgtEl>
                                          <p:spTgt spid="48"/>
                                        </p:tgtEl>
                                        <p:attrNameLst>
                                          <p:attrName>ppt_y</p:attrName>
                                        </p:attrNameLst>
                                      </p:cBhvr>
                                      <p:tavLst>
                                        <p:tav tm="0">
                                          <p:val>
                                            <p:strVal val="ppt_y"/>
                                          </p:val>
                                        </p:tav>
                                        <p:tav tm="100000">
                                          <p:val>
                                            <p:strVal val="ppt_y+0.1"/>
                                          </p:val>
                                        </p:tav>
                                      </p:tavLst>
                                    </p:anim>
                                    <p:anim calcmode="lin" valueType="num">
                                      <p:cBhvr>
                                        <p:cTn id="134" dur="800" accel="100000">
                                          <p:stCondLst>
                                            <p:cond delay="200"/>
                                          </p:stCondLst>
                                        </p:cTn>
                                        <p:tgtEl>
                                          <p:spTgt spid="48"/>
                                        </p:tgtEl>
                                        <p:attrNameLst>
                                          <p:attrName>ppt_x</p:attrName>
                                        </p:attrNameLst>
                                      </p:cBhvr>
                                      <p:tavLst>
                                        <p:tav tm="0">
                                          <p:val>
                                            <p:strVal val="ppt_x"/>
                                          </p:val>
                                        </p:tav>
                                        <p:tav tm="100000">
                                          <p:val>
                                            <p:strVal val="ppt_x+0.4+0.05"/>
                                          </p:val>
                                        </p:tav>
                                      </p:tavLst>
                                    </p:anim>
                                    <p:anim calcmode="lin" valueType="num">
                                      <p:cBhvr>
                                        <p:cTn id="135" dur="800" accel="100000">
                                          <p:stCondLst>
                                            <p:cond delay="200"/>
                                          </p:stCondLst>
                                        </p:cTn>
                                        <p:tgtEl>
                                          <p:spTgt spid="48"/>
                                        </p:tgtEl>
                                        <p:attrNameLst>
                                          <p:attrName>ppt_y</p:attrName>
                                        </p:attrNameLst>
                                      </p:cBhvr>
                                      <p:tavLst>
                                        <p:tav tm="0">
                                          <p:val>
                                            <p:strVal val="ppt_y"/>
                                          </p:val>
                                        </p:tav>
                                        <p:tav tm="100000">
                                          <p:val>
                                            <p:strVal val="ppt_y-0.4-0.1"/>
                                          </p:val>
                                        </p:tav>
                                      </p:tavLst>
                                    </p:anim>
                                    <p:set>
                                      <p:cBhvr>
                                        <p:cTn id="136" dur="1" fill="hold">
                                          <p:stCondLst>
                                            <p:cond delay="999"/>
                                          </p:stCondLst>
                                        </p:cTn>
                                        <p:tgtEl>
                                          <p:spTgt spid="48"/>
                                        </p:tgtEl>
                                        <p:attrNameLst>
                                          <p:attrName>style.visibility</p:attrName>
                                        </p:attrNameLst>
                                      </p:cBhvr>
                                      <p:to>
                                        <p:strVal val="hidden"/>
                                      </p:to>
                                    </p:set>
                                  </p:childTnLst>
                                </p:cTn>
                              </p:par>
                              <p:par>
                                <p:cTn id="137" presetID="10" presetClass="exit" presetSubtype="0" fill="hold" nodeType="withEffect">
                                  <p:stCondLst>
                                    <p:cond delay="0"/>
                                  </p:stCondLst>
                                  <p:childTnLst>
                                    <p:animEffect transition="out" filter="fade">
                                      <p:cBhvr>
                                        <p:cTn id="138" dur="1000"/>
                                        <p:tgtEl>
                                          <p:spTgt spid="70"/>
                                        </p:tgtEl>
                                      </p:cBhvr>
                                    </p:animEffect>
                                    <p:set>
                                      <p:cBhvr>
                                        <p:cTn id="139" dur="1" fill="hold">
                                          <p:stCondLst>
                                            <p:cond delay="999"/>
                                          </p:stCondLst>
                                        </p:cTn>
                                        <p:tgtEl>
                                          <p:spTgt spid="70"/>
                                        </p:tgtEl>
                                        <p:attrNameLst>
                                          <p:attrName>style.visibility</p:attrName>
                                        </p:attrNameLst>
                                      </p:cBhvr>
                                      <p:to>
                                        <p:strVal val="hidden"/>
                                      </p:to>
                                    </p:set>
                                  </p:childTnLst>
                                </p:cTn>
                              </p:par>
                              <p:par>
                                <p:cTn id="140" presetID="30" presetClass="exit" presetSubtype="0" fill="hold" grpId="0" nodeType="withEffect">
                                  <p:stCondLst>
                                    <p:cond delay="0"/>
                                  </p:stCondLst>
                                  <p:childTnLst>
                                    <p:animEffect transition="out" filter="fade">
                                      <p:cBhvr>
                                        <p:cTn id="141" dur="800" accel="100000">
                                          <p:stCondLst>
                                            <p:cond delay="200"/>
                                          </p:stCondLst>
                                        </p:cTn>
                                        <p:tgtEl>
                                          <p:spTgt spid="49"/>
                                        </p:tgtEl>
                                      </p:cBhvr>
                                    </p:animEffect>
                                    <p:anim calcmode="lin" valueType="num">
                                      <p:cBhvr>
                                        <p:cTn id="142" dur="800" accel="100000">
                                          <p:stCondLst>
                                            <p:cond delay="200"/>
                                          </p:stCondLst>
                                        </p:cTn>
                                        <p:tgtEl>
                                          <p:spTgt spid="49"/>
                                        </p:tgtEl>
                                        <p:attrNameLst>
                                          <p:attrName>style.rotation</p:attrName>
                                        </p:attrNameLst>
                                      </p:cBhvr>
                                      <p:tavLst>
                                        <p:tav tm="0">
                                          <p:val>
                                            <p:fltVal val="0"/>
                                          </p:val>
                                        </p:tav>
                                        <p:tav tm="100000">
                                          <p:val>
                                            <p:fltVal val="-90"/>
                                          </p:val>
                                        </p:tav>
                                      </p:tavLst>
                                    </p:anim>
                                    <p:anim calcmode="lin" valueType="num">
                                      <p:cBhvr>
                                        <p:cTn id="143" dur="200" decel="100000"/>
                                        <p:tgtEl>
                                          <p:spTgt spid="49"/>
                                        </p:tgtEl>
                                        <p:attrNameLst>
                                          <p:attrName>ppt_x</p:attrName>
                                        </p:attrNameLst>
                                      </p:cBhvr>
                                      <p:tavLst>
                                        <p:tav tm="0">
                                          <p:val>
                                            <p:strVal val="ppt_x"/>
                                          </p:val>
                                        </p:tav>
                                        <p:tav tm="100000">
                                          <p:val>
                                            <p:strVal val="ppt_x-0.05"/>
                                          </p:val>
                                        </p:tav>
                                      </p:tavLst>
                                    </p:anim>
                                    <p:anim calcmode="lin" valueType="num">
                                      <p:cBhvr>
                                        <p:cTn id="144" dur="200" decel="100000"/>
                                        <p:tgtEl>
                                          <p:spTgt spid="49"/>
                                        </p:tgtEl>
                                        <p:attrNameLst>
                                          <p:attrName>ppt_y</p:attrName>
                                        </p:attrNameLst>
                                      </p:cBhvr>
                                      <p:tavLst>
                                        <p:tav tm="0">
                                          <p:val>
                                            <p:strVal val="ppt_y"/>
                                          </p:val>
                                        </p:tav>
                                        <p:tav tm="100000">
                                          <p:val>
                                            <p:strVal val="ppt_y+0.1"/>
                                          </p:val>
                                        </p:tav>
                                      </p:tavLst>
                                    </p:anim>
                                    <p:anim calcmode="lin" valueType="num">
                                      <p:cBhvr>
                                        <p:cTn id="145" dur="800" accel="100000">
                                          <p:stCondLst>
                                            <p:cond delay="200"/>
                                          </p:stCondLst>
                                        </p:cTn>
                                        <p:tgtEl>
                                          <p:spTgt spid="49"/>
                                        </p:tgtEl>
                                        <p:attrNameLst>
                                          <p:attrName>ppt_x</p:attrName>
                                        </p:attrNameLst>
                                      </p:cBhvr>
                                      <p:tavLst>
                                        <p:tav tm="0">
                                          <p:val>
                                            <p:strVal val="ppt_x"/>
                                          </p:val>
                                        </p:tav>
                                        <p:tav tm="100000">
                                          <p:val>
                                            <p:strVal val="ppt_x+0.4+0.05"/>
                                          </p:val>
                                        </p:tav>
                                      </p:tavLst>
                                    </p:anim>
                                    <p:anim calcmode="lin" valueType="num">
                                      <p:cBhvr>
                                        <p:cTn id="146" dur="800" accel="100000">
                                          <p:stCondLst>
                                            <p:cond delay="200"/>
                                          </p:stCondLst>
                                        </p:cTn>
                                        <p:tgtEl>
                                          <p:spTgt spid="49"/>
                                        </p:tgtEl>
                                        <p:attrNameLst>
                                          <p:attrName>ppt_y</p:attrName>
                                        </p:attrNameLst>
                                      </p:cBhvr>
                                      <p:tavLst>
                                        <p:tav tm="0">
                                          <p:val>
                                            <p:strVal val="ppt_y"/>
                                          </p:val>
                                        </p:tav>
                                        <p:tav tm="100000">
                                          <p:val>
                                            <p:strVal val="ppt_y-0.4-0.1"/>
                                          </p:val>
                                        </p:tav>
                                      </p:tavLst>
                                    </p:anim>
                                    <p:set>
                                      <p:cBhvr>
                                        <p:cTn id="147" dur="1" fill="hold">
                                          <p:stCondLst>
                                            <p:cond delay="999"/>
                                          </p:stCondLst>
                                        </p:cTn>
                                        <p:tgtEl>
                                          <p:spTgt spid="49"/>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grpId="0" nodeType="clickEffect">
                                  <p:stCondLst>
                                    <p:cond delay="0"/>
                                  </p:stCondLst>
                                  <p:childTnLst>
                                    <p:set>
                                      <p:cBhvr>
                                        <p:cTn id="151" dur="1" fill="hold">
                                          <p:stCondLst>
                                            <p:cond delay="0"/>
                                          </p:stCondLst>
                                        </p:cTn>
                                        <p:tgtEl>
                                          <p:spTgt spid="55"/>
                                        </p:tgtEl>
                                        <p:attrNameLst>
                                          <p:attrName>style.visibility</p:attrName>
                                        </p:attrNameLst>
                                      </p:cBhvr>
                                      <p:to>
                                        <p:strVal val="visible"/>
                                      </p:to>
                                    </p:set>
                                    <p:animEffect transition="in" filter="wipe(left)">
                                      <p:cBhvr>
                                        <p:cTn id="152" dur="1000"/>
                                        <p:tgtEl>
                                          <p:spTgt spid="55"/>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xit" presetSubtype="0" fill="hold" grpId="1" nodeType="clickEffect">
                                  <p:stCondLst>
                                    <p:cond delay="0"/>
                                  </p:stCondLst>
                                  <p:childTnLst>
                                    <p:animEffect transition="out" filter="fade">
                                      <p:cBhvr>
                                        <p:cTn id="156" dur="1000"/>
                                        <p:tgtEl>
                                          <p:spTgt spid="58"/>
                                        </p:tgtEl>
                                      </p:cBhvr>
                                    </p:animEffect>
                                    <p:set>
                                      <p:cBhvr>
                                        <p:cTn id="157" dur="1" fill="hold">
                                          <p:stCondLst>
                                            <p:cond delay="999"/>
                                          </p:stCondLst>
                                        </p:cTn>
                                        <p:tgtEl>
                                          <p:spTgt spid="58"/>
                                        </p:tgtEl>
                                        <p:attrNameLst>
                                          <p:attrName>style.visibility</p:attrName>
                                        </p:attrNameLst>
                                      </p:cBhvr>
                                      <p:to>
                                        <p:strVal val="hidden"/>
                                      </p:to>
                                    </p:set>
                                  </p:childTnLst>
                                </p:cTn>
                              </p:par>
                            </p:childTnLst>
                          </p:cTn>
                        </p:par>
                        <p:par>
                          <p:cTn id="158" fill="hold">
                            <p:stCondLst>
                              <p:cond delay="1000"/>
                            </p:stCondLst>
                            <p:childTnLst>
                              <p:par>
                                <p:cTn id="159" presetID="22" presetClass="entr" presetSubtype="8" fill="hold" nodeType="afterEffect">
                                  <p:stCondLst>
                                    <p:cond delay="0"/>
                                  </p:stCondLst>
                                  <p:childTnLst>
                                    <p:set>
                                      <p:cBhvr>
                                        <p:cTn id="160" dur="1" fill="hold">
                                          <p:stCondLst>
                                            <p:cond delay="0"/>
                                          </p:stCondLst>
                                        </p:cTn>
                                        <p:tgtEl>
                                          <p:spTgt spid="66"/>
                                        </p:tgtEl>
                                        <p:attrNameLst>
                                          <p:attrName>style.visibility</p:attrName>
                                        </p:attrNameLst>
                                      </p:cBhvr>
                                      <p:to>
                                        <p:strVal val="visible"/>
                                      </p:to>
                                    </p:set>
                                    <p:animEffect transition="in" filter="wipe(left)">
                                      <p:cBhvr>
                                        <p:cTn id="161" dur="2000"/>
                                        <p:tgtEl>
                                          <p:spTgt spid="66"/>
                                        </p:tgtEl>
                                      </p:cBhvr>
                                    </p:animEffect>
                                  </p:childTnLst>
                                </p:cTn>
                              </p:par>
                            </p:childTnLst>
                          </p:cTn>
                        </p:par>
                      </p:childTnLst>
                    </p:cTn>
                  </p:par>
                  <p:par>
                    <p:cTn id="162" fill="hold">
                      <p:stCondLst>
                        <p:cond delay="indefinite"/>
                      </p:stCondLst>
                      <p:childTnLst>
                        <p:par>
                          <p:cTn id="163" fill="hold">
                            <p:stCondLst>
                              <p:cond delay="0"/>
                            </p:stCondLst>
                            <p:childTnLst>
                              <p:par>
                                <p:cTn id="164" presetID="10" presetClass="exit" presetSubtype="0" fill="hold" nodeType="clickEffect">
                                  <p:stCondLst>
                                    <p:cond delay="0"/>
                                  </p:stCondLst>
                                  <p:childTnLst>
                                    <p:animEffect transition="out" filter="fade">
                                      <p:cBhvr>
                                        <p:cTn id="165" dur="1000"/>
                                        <p:tgtEl>
                                          <p:spTgt spid="66"/>
                                        </p:tgtEl>
                                      </p:cBhvr>
                                    </p:animEffect>
                                    <p:set>
                                      <p:cBhvr>
                                        <p:cTn id="166" dur="1" fill="hold">
                                          <p:stCondLst>
                                            <p:cond delay="999"/>
                                          </p:stCondLst>
                                        </p:cTn>
                                        <p:tgtEl>
                                          <p:spTgt spid="66"/>
                                        </p:tgtEl>
                                        <p:attrNameLst>
                                          <p:attrName>style.visibility</p:attrName>
                                        </p:attrNameLst>
                                      </p:cBhvr>
                                      <p:to>
                                        <p:strVal val="hidden"/>
                                      </p:to>
                                    </p:set>
                                  </p:childTnLst>
                                </p:cTn>
                              </p:par>
                              <p:par>
                                <p:cTn id="167" presetID="10" presetClass="exit" presetSubtype="0" fill="hold" grpId="0" nodeType="withEffect">
                                  <p:stCondLst>
                                    <p:cond delay="0"/>
                                  </p:stCondLst>
                                  <p:childTnLst>
                                    <p:animEffect transition="out" filter="fade">
                                      <p:cBhvr>
                                        <p:cTn id="168" dur="1000"/>
                                        <p:tgtEl>
                                          <p:spTgt spid="50"/>
                                        </p:tgtEl>
                                      </p:cBhvr>
                                    </p:animEffect>
                                    <p:set>
                                      <p:cBhvr>
                                        <p:cTn id="169" dur="1" fill="hold">
                                          <p:stCondLst>
                                            <p:cond delay="999"/>
                                          </p:stCondLst>
                                        </p:cTn>
                                        <p:tgtEl>
                                          <p:spTgt spid="50"/>
                                        </p:tgtEl>
                                        <p:attrNameLst>
                                          <p:attrName>style.visibility</p:attrName>
                                        </p:attrNameLst>
                                      </p:cBhvr>
                                      <p:to>
                                        <p:strVal val="hidden"/>
                                      </p:to>
                                    </p:set>
                                  </p:childTnLst>
                                </p:cTn>
                              </p:par>
                              <p:par>
                                <p:cTn id="170" presetID="10" presetClass="exit" presetSubtype="0" fill="hold" grpId="0" nodeType="withEffect">
                                  <p:stCondLst>
                                    <p:cond delay="0"/>
                                  </p:stCondLst>
                                  <p:childTnLst>
                                    <p:animEffect transition="out" filter="fade">
                                      <p:cBhvr>
                                        <p:cTn id="171" dur="1000"/>
                                        <p:tgtEl>
                                          <p:spTgt spid="51"/>
                                        </p:tgtEl>
                                      </p:cBhvr>
                                    </p:animEffect>
                                    <p:set>
                                      <p:cBhvr>
                                        <p:cTn id="172" dur="1" fill="hold">
                                          <p:stCondLst>
                                            <p:cond delay="999"/>
                                          </p:stCondLst>
                                        </p:cTn>
                                        <p:tgtEl>
                                          <p:spTgt spid="51"/>
                                        </p:tgtEl>
                                        <p:attrNameLst>
                                          <p:attrName>style.visibility</p:attrName>
                                        </p:attrNameLst>
                                      </p:cBhvr>
                                      <p:to>
                                        <p:strVal val="hidden"/>
                                      </p:to>
                                    </p:set>
                                  </p:childTnLst>
                                </p:cTn>
                              </p:par>
                            </p:childTnLst>
                          </p:cTn>
                        </p:par>
                        <p:par>
                          <p:cTn id="173" fill="hold">
                            <p:stCondLst>
                              <p:cond delay="1000"/>
                            </p:stCondLst>
                            <p:childTnLst>
                              <p:par>
                                <p:cTn id="174" presetID="22" presetClass="entr" presetSubtype="4" fill="hold" grpId="0" nodeType="afterEffect">
                                  <p:stCondLst>
                                    <p:cond delay="0"/>
                                  </p:stCondLst>
                                  <p:childTnLst>
                                    <p:set>
                                      <p:cBhvr>
                                        <p:cTn id="175" dur="1" fill="hold">
                                          <p:stCondLst>
                                            <p:cond delay="0"/>
                                          </p:stCondLst>
                                        </p:cTn>
                                        <p:tgtEl>
                                          <p:spTgt spid="68"/>
                                        </p:tgtEl>
                                        <p:attrNameLst>
                                          <p:attrName>style.visibility</p:attrName>
                                        </p:attrNameLst>
                                      </p:cBhvr>
                                      <p:to>
                                        <p:strVal val="visible"/>
                                      </p:to>
                                    </p:set>
                                    <p:animEffect transition="in" filter="wipe(down)">
                                      <p:cBhvr>
                                        <p:cTn id="176" dur="1000"/>
                                        <p:tgtEl>
                                          <p:spTgt spid="68"/>
                                        </p:tgtEl>
                                      </p:cBhvr>
                                    </p:animEffect>
                                  </p:childTnLst>
                                </p:cTn>
                              </p:par>
                            </p:childTnLst>
                          </p:cTn>
                        </p:par>
                        <p:par>
                          <p:cTn id="177" fill="hold">
                            <p:stCondLst>
                              <p:cond delay="2000"/>
                            </p:stCondLst>
                            <p:childTnLst>
                              <p:par>
                                <p:cTn id="178" presetID="10" presetClass="entr" presetSubtype="0" fill="hold" grpId="0" nodeType="afterEffect">
                                  <p:stCondLst>
                                    <p:cond delay="0"/>
                                  </p:stCondLst>
                                  <p:childTnLst>
                                    <p:set>
                                      <p:cBhvr>
                                        <p:cTn id="179" dur="1" fill="hold">
                                          <p:stCondLst>
                                            <p:cond delay="0"/>
                                          </p:stCondLst>
                                        </p:cTn>
                                        <p:tgtEl>
                                          <p:spTgt spid="67"/>
                                        </p:tgtEl>
                                        <p:attrNameLst>
                                          <p:attrName>style.visibility</p:attrName>
                                        </p:attrNameLst>
                                      </p:cBhvr>
                                      <p:to>
                                        <p:strVal val="visible"/>
                                      </p:to>
                                    </p:set>
                                    <p:animEffect transition="in" filter="fade">
                                      <p:cBhvr>
                                        <p:cTn id="180" dur="10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p:bldP spid="46" grpId="0"/>
      <p:bldP spid="48" grpId="0"/>
      <p:bldP spid="50" grpId="0" animBg="1"/>
      <p:bldP spid="51" grpId="0" animBg="1"/>
      <p:bldP spid="55" grpId="0" animBg="1"/>
      <p:bldP spid="56" grpId="0" animBg="1"/>
      <p:bldP spid="56" grpId="1" animBg="1"/>
      <p:bldP spid="57" grpId="0" animBg="1"/>
      <p:bldP spid="57" grpId="1" animBg="1"/>
      <p:bldP spid="58" grpId="0" animBg="1"/>
      <p:bldP spid="58" grpId="1" animBg="1"/>
      <p:bldP spid="67" grpId="0" animBg="1"/>
      <p:bldP spid="68" grpId="0" animBg="1"/>
      <p:bldP spid="59" grpId="0" animBg="1"/>
      <p:bldP spid="62" grpId="0"/>
      <p:bldP spid="47" grpId="0" animBg="1"/>
      <p:bldP spid="49"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20313253"/>
          </a:xfrm>
          <a:prstGeom prst="rect">
            <a:avLst/>
          </a:prstGeom>
        </p:spPr>
        <p:txBody>
          <a:bodyPr wrap="square">
            <a:spAutoFit/>
          </a:bodyPr>
          <a:lstStyle/>
          <a:p>
            <a:r>
              <a:rPr lang="en-US" dirty="0" smtClean="0">
                <a:hlinkClick r:id="rId2"/>
              </a:rPr>
              <a:t>https://www.history.com/news/why-the-mormons-settled-in-utah</a:t>
            </a:r>
            <a:endParaRPr lang="en-US" dirty="0" smtClean="0"/>
          </a:p>
          <a:p>
            <a:r>
              <a:rPr lang="en-US" dirty="0" smtClean="0"/>
              <a:t>	Young and his fellow apostles considered options such as Texas (during its brief period as an independent republic), California and Canada. But relying on the reports of Western explorers like John C. </a:t>
            </a:r>
            <a:r>
              <a:rPr lang="en-US" dirty="0" err="1" smtClean="0"/>
              <a:t>Frémont</a:t>
            </a:r>
            <a:r>
              <a:rPr lang="en-US" dirty="0" smtClean="0"/>
              <a:t>, they decided on the Great Salt Lake Valley in the Rocky Mountains. At the time, the region was part of Mexico, with limited oversight by the Mexican government. They set out from Nauvoo in April 1846, but were forced to spend several months camped along the Missouri River between Iowa and Nebraska. When spring came, Young and an advance group of 143 men, three women and two children left the winter camp and headed for their final destination.</a:t>
            </a:r>
          </a:p>
          <a:p>
            <a:r>
              <a:rPr lang="en-US" dirty="0" smtClean="0"/>
              <a:t>	 Despite warnings about the region’s unsuitability for agriculture and the hostile Native Americans living near the smaller, freshwater Utah Lake, the Mormons were drawn to the low population of the Salt Lake Valley. And the mountains ringing the valley were stocked with freshwater streams and creeks that could nourish crops, despite the saltiness of the Great Salt Lake itself. “It didn’t seem to be wanted by any other white people,” Bowman says of Young’s chosen spot. “There was not a large Native American presence, but there was the potential for agriculture, and for supporting a large population.”</a:t>
            </a:r>
          </a:p>
          <a:p>
            <a:r>
              <a:rPr lang="en-US" dirty="0" smtClean="0"/>
              <a:t>	In a later account of their arrival, the future LDS leader </a:t>
            </a:r>
            <a:r>
              <a:rPr lang="en-US" dirty="0" err="1" smtClean="0"/>
              <a:t>Wilford</a:t>
            </a:r>
            <a:r>
              <a:rPr lang="en-US" dirty="0" smtClean="0"/>
              <a:t> Woodruff wrote that Young paused and gazed down at the valley for several minutes when they first arrived, and “he saw the future glory of Zion and of Israel, as they would be, planted in the valleys of these mountains.”</a:t>
            </a:r>
          </a:p>
          <a:p>
            <a:r>
              <a:rPr lang="en-US" dirty="0" smtClean="0"/>
              <a:t>	 When Young and his followers first arrived in the Great Salt Lake, the region was still part of Mexican territory. But in early 1848, Mexico ceded some 525,000 square miles of its territory to the United States at the end of the Mexican-American War, including all or parts of present-day Arizona, California, Colorado, New Mexico, Wyoming—and Utah.</a:t>
            </a:r>
          </a:p>
          <a:p>
            <a:r>
              <a:rPr lang="en-US" dirty="0" smtClean="0"/>
              <a:t>Young saw an opportunity in this turn of events: State governments had a lot of power, and controlling one could give the Mormons considerable autonomy. In 1849, he sent representatives to Congress with a proposed map of the state of Deseret (a word from the Book of Mormon meaning “honeybee”.) The state would have been massive, encompassing present-day Utah, most of Nevada, good chunks of Colorado, Arizona, New Mexico and Idaho, and even the city of San Diego.</a:t>
            </a:r>
          </a:p>
          <a:p>
            <a:r>
              <a:rPr lang="en-US" dirty="0" smtClean="0"/>
              <a:t>Instead, as part of the Compromise of 1850, Congress greatly reduced Deseret’s size and renamed it the Utah Territory. President Millard Fillmore appointed Young as territorial governor, a decision made “largely as a matter of practicality,” Bowman points out, as Young had essentially been governing Deseret (as he called it) and the Mormon Church as one entity for three years already.</a:t>
            </a:r>
          </a:p>
          <a:p>
            <a:r>
              <a:rPr lang="en-US" dirty="0" smtClean="0"/>
              <a:t>	</a:t>
            </a:r>
            <a:r>
              <a:rPr lang="en-US" b="1" dirty="0" smtClean="0"/>
              <a:t> In Utah, Young is able to ignore the federal government, until the practice of polygamy prevents Utah’s statehood.</a:t>
            </a:r>
            <a:r>
              <a:rPr lang="en-US" dirty="0" smtClean="0"/>
              <a:t/>
            </a:r>
            <a:br>
              <a:rPr lang="en-US" dirty="0" smtClean="0"/>
            </a:br>
            <a:r>
              <a:rPr lang="en-US" dirty="0" smtClean="0"/>
              <a:t>Young largely ignored the federal agents the Fillmore administration sent to Utah, and did what he wanted. Federal courtrooms sat empty, while Mormon leaders filled the territorial legislature. Suspicions of theocracy, and particularly of the Mormon practice of polygamy, which the church made public in 1852, “really inflamed the animus of Americans—particularly Protestants—against the Mormons,” Bowman says. It also made the Mormons a useful political foil for Washington politicians, some of whom likened the religion to another highly divisive institution: slavery.</a:t>
            </a:r>
          </a:p>
          <a:p>
            <a:r>
              <a:rPr lang="en-US" dirty="0" smtClean="0"/>
              <a:t>	 In 1857, President James Buchanan declared the Utah Territory to be in rebellion, and ordered federal troops to Salt Lake City to force Young to step down in favor of a non-Mormon governor. Though Young eventually agreed to be replaced as territorial governor, the Mormon practice of plural marriage would delay Utah’s statehood for nearly four more decades.</a:t>
            </a:r>
          </a:p>
          <a:p>
            <a:r>
              <a:rPr lang="en-US" dirty="0" smtClean="0"/>
              <a:t>Congress began passing laws trying to get rid of polygamy (or bigamy, as it was then called) in the early 1860s. Though during the Civil War these laws were not pursued, Bowman says, this changed in the decade after that conflict. In the 1874 case </a:t>
            </a:r>
            <a:r>
              <a:rPr lang="en-US" i="1" dirty="0" smtClean="0">
                <a:hlinkClick r:id="rId3"/>
              </a:rPr>
              <a:t>Reynolds v. United States</a:t>
            </a:r>
            <a:r>
              <a:rPr lang="en-US" dirty="0" smtClean="0"/>
              <a:t>, in which Young’s secretary, George Reynolds, tested the constitutionality of an 1862 anti-bigamy law, the Supreme Court ruled unanimously that the Constitution does not protect polygamy.</a:t>
            </a:r>
          </a:p>
          <a:p>
            <a:r>
              <a:rPr lang="en-US" dirty="0" smtClean="0"/>
              <a:t>	 In the 1880s and early 1890s, more than 1,000 Mormon men would be convicted of charges relating to plural marriage. In 1887, the Edmunds-Tucker Act took square aim at the Mormon church itself, </a:t>
            </a:r>
            <a:r>
              <a:rPr lang="en-US" dirty="0" err="1" smtClean="0"/>
              <a:t>disincorporating</a:t>
            </a:r>
            <a:r>
              <a:rPr lang="en-US" dirty="0" smtClean="0"/>
              <a:t> it and authorizing the federal government to seize much of its property. Again the Mormons brought suit, but in 1890 the Supreme Court ruled the Edmunds-Tucker Act constitutional. “When that happens, the president of the church, </a:t>
            </a:r>
            <a:r>
              <a:rPr lang="en-US" dirty="0" err="1" smtClean="0"/>
              <a:t>Wilford</a:t>
            </a:r>
            <a:r>
              <a:rPr lang="en-US" dirty="0" smtClean="0"/>
              <a:t> Woodruff, issues what Mormons call the Manifesto,” Bowman explains. “It’s a proclamation saying that for the good of the church, for the survival of the church, we have to abandon plural marriage.”</a:t>
            </a:r>
          </a:p>
          <a:p>
            <a:r>
              <a:rPr lang="en-US" b="1" dirty="0" smtClean="0"/>
              <a:t>Utah becomes the 45th state.</a:t>
            </a:r>
            <a:r>
              <a:rPr lang="en-US" dirty="0" smtClean="0"/>
              <a:t/>
            </a:r>
            <a:br>
              <a:rPr lang="en-US" dirty="0" smtClean="0"/>
            </a:br>
            <a:r>
              <a:rPr lang="en-US" dirty="0" smtClean="0"/>
              <a:t>Once Woodruff had formally renounced polygamy on behalf of the LDS, Congress’ attitude changed greatly, and the path to statehood became considerably clearer. On January 4, 1896, Utah became a state. A year later, when the church celebrated the 50th anniversary of Brigham Young’s arrival in the Salt Lake Valley—Young himself died in 1877—the newly completed Mormon temple in Salt Lake City was draped in American flags.</a:t>
            </a:r>
          </a:p>
          <a:p>
            <a:r>
              <a:rPr lang="en-US" dirty="0" smtClean="0"/>
              <a:t>Utah is now home to more than 2 million Mormons, or about one-third of the total number of Mormons in the United States.</a:t>
            </a:r>
          </a:p>
          <a:p>
            <a:r>
              <a:rPr lang="en-US" dirty="0" smtClean="0"/>
              <a:t/>
            </a:r>
            <a:br>
              <a:rPr lang="en-US" dirty="0" smtClean="0"/>
            </a:br>
            <a:endParaRPr lang="en-US" dirty="0" smtClean="0"/>
          </a:p>
          <a:p>
            <a:endParaRPr lang="en-US" dirty="0"/>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7294305"/>
          </a:xfrm>
          <a:prstGeom prst="rect">
            <a:avLst/>
          </a:prstGeom>
        </p:spPr>
        <p:txBody>
          <a:bodyPr wrap="square">
            <a:spAutoFit/>
          </a:bodyPr>
          <a:lstStyle/>
          <a:p>
            <a:r>
              <a:rPr lang="en-US" dirty="0" smtClean="0">
                <a:hlinkClick r:id="rId2"/>
              </a:rPr>
              <a:t>https://www.history.com/this-day-in-history/mormons-begin-exodus-to-utah</a:t>
            </a:r>
            <a:endParaRPr lang="en-US" dirty="0" smtClean="0"/>
          </a:p>
          <a:p>
            <a:r>
              <a:rPr lang="en-US" dirty="0" smtClean="0"/>
              <a:t>	Convinced that the Mormons would never find peace in the United States, Smith’s successor, Brigham Young, made a bold decision: the Mormons would move to the still wild territories of the Mexican-controlled Southwest. Young had little knowledge of the geography and environment of the West and no particular destination in mind, but trusting in God, he began to prepare the people of Nauvoo for a mass exodus.</a:t>
            </a:r>
          </a:p>
          <a:p>
            <a:r>
              <a:rPr lang="en-US" dirty="0" smtClean="0"/>
              <a:t>	On this day in 1846, Young abandoned Nauvoo and began leading 1,600 Mormons west across the frozen Mississippi in subzero  temperatures to a temporary refuge at Sugar Grove, Iowa. Young planned to make the westward trek in stages, and he determined the first major stopping point would be along the Missouri River opposite Council Bluffs. He sent out a reconnaissance team to plan the route across Iowa, dig wells at camping spots, and in some cases, plant corn to provide food for the hungry emigrants. The mass of Mormons made the journey to the Missouri River, and by the fall of 1846, the Winter Quarters were home to 12,000 Mormons.</a:t>
            </a:r>
          </a:p>
          <a:p>
            <a:r>
              <a:rPr lang="en-US" dirty="0" smtClean="0"/>
              <a:t>	 After a hard journey across the western landscape, Young and his followers emerged out onto a broad valley where a giant lake shimmered in the distance. With his first glimpse of this Valley of the Great Salt Lake, Young reportedly said, “This is the place.” That year, some 1,600 Mormons arrived to begin building a new civilization in the valley. The next year, 2,500 more made the passage. By the time Young died in 1877, more than 100,000 people were living in the surrounding Great Basin, the majority of them Mormons.</a:t>
            </a:r>
          </a:p>
          <a:p>
            <a:r>
              <a:rPr lang="en-US" dirty="0" smtClean="0"/>
              <a:t>	 Young, however, had not escaped the troubles that plagued the Church in the East. By early 1848, the Mormons’ haven became a U.S. territory after the American victory in the Mexican War. The Mormons had finally found a permanent home along the Great Salt Lake, but its isolation and freedom from persecution was short-lived. </a:t>
            </a:r>
          </a:p>
          <a:p>
            <a:r>
              <a:rPr lang="en-US" dirty="0" smtClean="0"/>
              <a:t>	</a:t>
            </a:r>
            <a:br>
              <a:rPr lang="en-US" dirty="0" smtClean="0"/>
            </a:br>
            <a:endParaRPr lang="en-US" dirty="0"/>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useBgFill="1">
        <p:nvSpPr>
          <p:cNvPr id="67" name="Rectangle 66"/>
          <p:cNvSpPr/>
          <p:nvPr/>
        </p:nvSpPr>
        <p:spPr>
          <a:xfrm>
            <a:off x="0" y="4800600"/>
            <a:ext cx="91440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Great Salt Lake Valley</a:t>
            </a: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p:nvSpPr>
          <p:cNvPr id="43" name="Freeform 42"/>
          <p:cNvSpPr/>
          <p:nvPr/>
        </p:nvSpPr>
        <p:spPr>
          <a:xfrm rot="14874870" flipH="1">
            <a:off x="2970407" y="1734671"/>
            <a:ext cx="1450418" cy="3276653"/>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TextBox 44"/>
          <p:cNvSpPr txBox="1"/>
          <p:nvPr/>
        </p:nvSpPr>
        <p:spPr>
          <a:xfrm>
            <a:off x="1219200" y="3581400"/>
            <a:ext cx="1268937" cy="523220"/>
          </a:xfrm>
          <a:prstGeom prst="rect">
            <a:avLst/>
          </a:prstGeom>
          <a:noFill/>
        </p:spPr>
        <p:txBody>
          <a:bodyPr wrap="none" rtlCol="0">
            <a:spAutoFit/>
          </a:bodyPr>
          <a:lstStyle/>
          <a:p>
            <a:r>
              <a:rPr lang="en-US" sz="2800" b="1" dirty="0" smtClean="0"/>
              <a:t>Mexico</a:t>
            </a:r>
            <a:endParaRPr lang="en-US" sz="2800" b="1" dirty="0"/>
          </a:p>
        </p:txBody>
      </p:sp>
      <p:sp>
        <p:nvSpPr>
          <p:cNvPr id="32" name="5-Point Star 3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p:nvSpPr>
          <p:cNvPr id="55" name="Oval 54"/>
          <p:cNvSpPr/>
          <p:nvPr/>
        </p:nvSpPr>
        <p:spPr>
          <a:xfrm>
            <a:off x="990600" y="3429000"/>
            <a:ext cx="1600200" cy="838200"/>
          </a:xfrm>
          <a:prstGeom prst="ellipse">
            <a:avLst/>
          </a:prstGeom>
          <a:noFill/>
          <a:ln w="76200">
            <a:solidFill>
              <a:srgbClr val="C0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2" name="Rectangle 61"/>
          <p:cNvSpPr/>
          <p:nvPr/>
        </p:nvSpPr>
        <p:spPr>
          <a:xfrm>
            <a:off x="5791200" y="3048000"/>
            <a:ext cx="33528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leaving</a:t>
            </a:r>
          </a:p>
        </p:txBody>
      </p:sp>
      <p:cxnSp>
        <p:nvCxnSpPr>
          <p:cNvPr id="69" name="Straight Arrow Connector 68"/>
          <p:cNvCxnSpPr/>
          <p:nvPr/>
        </p:nvCxnSpPr>
        <p:spPr>
          <a:xfrm rot="5400000" flipH="1" flipV="1">
            <a:off x="7429500" y="1028700"/>
            <a:ext cx="838200" cy="304800"/>
          </a:xfrm>
          <a:prstGeom prst="straightConnector1">
            <a:avLst/>
          </a:prstGeom>
          <a:ln w="101600">
            <a:solidFill>
              <a:srgbClr val="FF0000"/>
            </a:solidFill>
            <a:tailEnd type="triangle" w="lg" len="med"/>
          </a:ln>
          <a:effectLst>
            <a:outerShdw dist="38100" dir="7800000" algn="ctr" rotWithShape="0">
              <a:schemeClr val="tx1"/>
            </a:outerShdw>
          </a:effectLst>
        </p:spPr>
        <p:style>
          <a:lnRef idx="1">
            <a:schemeClr val="accent1"/>
          </a:lnRef>
          <a:fillRef idx="0">
            <a:schemeClr val="accent1"/>
          </a:fillRef>
          <a:effectRef idx="0">
            <a:schemeClr val="accent1"/>
          </a:effectRef>
          <a:fontRef idx="minor">
            <a:schemeClr val="tx1"/>
          </a:fontRef>
        </p:style>
      </p:cxnSp>
      <p:sp useBgFill="1">
        <p:nvSpPr>
          <p:cNvPr id="71" name="Rectangle 70"/>
          <p:cNvSpPr/>
          <p:nvPr/>
        </p:nvSpPr>
        <p:spPr>
          <a:xfrm>
            <a:off x="1600200" y="1524000"/>
            <a:ext cx="75438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to be led by Brigham Young</a:t>
            </a:r>
          </a:p>
        </p:txBody>
      </p:sp>
      <p:sp>
        <p:nvSpPr>
          <p:cNvPr id="75" name="Curved Left Arrow 74"/>
          <p:cNvSpPr/>
          <p:nvPr/>
        </p:nvSpPr>
        <p:spPr>
          <a:xfrm rot="10800000" flipH="1">
            <a:off x="7924800" y="1676400"/>
            <a:ext cx="914400" cy="190500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9" name="Curved Left Arrow 58"/>
          <p:cNvSpPr/>
          <p:nvPr/>
        </p:nvSpPr>
        <p:spPr>
          <a:xfrm rot="10800000" flipH="1">
            <a:off x="7848600" y="3276600"/>
            <a:ext cx="877428" cy="196676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8" name="Curved Left Arrow 67"/>
          <p:cNvSpPr/>
          <p:nvPr/>
        </p:nvSpPr>
        <p:spPr>
          <a:xfrm rot="10800000" flipH="1">
            <a:off x="7656972" y="4953000"/>
            <a:ext cx="877428" cy="166196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ipe(down)">
                                      <p:cBhvr>
                                        <p:cTn id="7" dur="1000"/>
                                        <p:tgtEl>
                                          <p:spTgt spid="5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fade">
                                      <p:cBhvr>
                                        <p:cTn id="11" dur="1000"/>
                                        <p:tgtEl>
                                          <p:spTgt spid="6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wipe(down)">
                                      <p:cBhvr>
                                        <p:cTn id="16" dur="1000"/>
                                        <p:tgtEl>
                                          <p:spTgt spid="75"/>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71"/>
                                        </p:tgtEl>
                                        <p:attrNameLst>
                                          <p:attrName>style.visibility</p:attrName>
                                        </p:attrNameLst>
                                      </p:cBhvr>
                                      <p:to>
                                        <p:strVal val="visible"/>
                                      </p:to>
                                    </p:set>
                                    <p:animEffect transition="in" filter="fade">
                                      <p:cBhvr>
                                        <p:cTn id="20" dur="1000"/>
                                        <p:tgtEl>
                                          <p:spTgt spid="7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down)">
                                      <p:cBhvr>
                                        <p:cTn id="25" dur="1000"/>
                                        <p:tgtEl>
                                          <p:spTgt spid="69"/>
                                        </p:tgtEl>
                                      </p:cBhvr>
                                    </p:animEffect>
                                  </p:childTnLst>
                                </p:cTn>
                              </p:par>
                            </p:childTnLst>
                          </p:cTn>
                        </p:par>
                        <p:par>
                          <p:cTn id="26" fill="hold">
                            <p:stCondLst>
                              <p:cond delay="1000"/>
                            </p:stCondLst>
                            <p:childTnLst>
                              <p:par>
                                <p:cTn id="27" presetID="49" presetClass="entr" presetSubtype="0" decel="10000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p:cTn id="29" dur="1000" fill="hold"/>
                                        <p:tgtEl>
                                          <p:spTgt spid="40"/>
                                        </p:tgtEl>
                                        <p:attrNameLst>
                                          <p:attrName>ppt_w</p:attrName>
                                        </p:attrNameLst>
                                      </p:cBhvr>
                                      <p:tavLst>
                                        <p:tav tm="0">
                                          <p:val>
                                            <p:fltVal val="0"/>
                                          </p:val>
                                        </p:tav>
                                        <p:tav tm="100000">
                                          <p:val>
                                            <p:strVal val="#ppt_w"/>
                                          </p:val>
                                        </p:tav>
                                      </p:tavLst>
                                    </p:anim>
                                    <p:anim calcmode="lin" valueType="num">
                                      <p:cBhvr>
                                        <p:cTn id="30" dur="1000" fill="hold"/>
                                        <p:tgtEl>
                                          <p:spTgt spid="40"/>
                                        </p:tgtEl>
                                        <p:attrNameLst>
                                          <p:attrName>ppt_h</p:attrName>
                                        </p:attrNameLst>
                                      </p:cBhvr>
                                      <p:tavLst>
                                        <p:tav tm="0">
                                          <p:val>
                                            <p:fltVal val="0"/>
                                          </p:val>
                                        </p:tav>
                                        <p:tav tm="100000">
                                          <p:val>
                                            <p:strVal val="#ppt_h"/>
                                          </p:val>
                                        </p:tav>
                                      </p:tavLst>
                                    </p:anim>
                                    <p:anim calcmode="lin" valueType="num">
                                      <p:cBhvr>
                                        <p:cTn id="31" dur="1000" fill="hold"/>
                                        <p:tgtEl>
                                          <p:spTgt spid="40"/>
                                        </p:tgtEl>
                                        <p:attrNameLst>
                                          <p:attrName>style.rotation</p:attrName>
                                        </p:attrNameLst>
                                      </p:cBhvr>
                                      <p:tavLst>
                                        <p:tav tm="0">
                                          <p:val>
                                            <p:fltVal val="360"/>
                                          </p:val>
                                        </p:tav>
                                        <p:tav tm="100000">
                                          <p:val>
                                            <p:fltVal val="0"/>
                                          </p:val>
                                        </p:tav>
                                      </p:tavLst>
                                    </p:anim>
                                    <p:animEffect transition="in" filter="fade">
                                      <p:cBhvr>
                                        <p:cTn id="32"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62" grpId="0" animBg="1"/>
      <p:bldP spid="71" grpId="0" animBg="1"/>
      <p:bldP spid="75" grpId="0" animBg="1"/>
      <p:bldP spid="5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1"/>
            <a:ext cx="9144000" cy="6890772"/>
            <a:chOff x="0" y="1"/>
            <a:chExt cx="9144000" cy="6890772"/>
          </a:xfrm>
        </p:grpSpPr>
        <p:pic>
          <p:nvPicPr>
            <p:cNvPr id="8" name="Picture 11"/>
            <p:cNvPicPr>
              <a:picLocks noChangeAspect="1" noChangeArrowheads="1"/>
            </p:cNvPicPr>
            <p:nvPr/>
          </p:nvPicPr>
          <p:blipFill>
            <a:blip r:embed="rId2"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9" name="Picture 11"/>
            <p:cNvPicPr>
              <a:picLocks noChangeAspect="1" noChangeArrowheads="1"/>
            </p:cNvPicPr>
            <p:nvPr/>
          </p:nvPicPr>
          <p:blipFill>
            <a:blip r:embed="rId2" cstate="print"/>
            <a:srcRect t="3941" r="4544" b="87654"/>
            <a:stretch>
              <a:fillRect/>
            </a:stretch>
          </p:blipFill>
          <p:spPr bwMode="auto">
            <a:xfrm flipV="1">
              <a:off x="0" y="1"/>
              <a:ext cx="9144000" cy="906843"/>
            </a:xfrm>
            <a:prstGeom prst="rect">
              <a:avLst/>
            </a:prstGeom>
            <a:noFill/>
            <a:ln w="9525">
              <a:noFill/>
              <a:miter lim="800000"/>
              <a:headEnd/>
              <a:tailEnd/>
            </a:ln>
            <a:effectLst/>
          </p:spPr>
        </p:pic>
      </p:grpSp>
      <p:pic>
        <p:nvPicPr>
          <p:cNvPr id="11" name="Picture 2" descr="Emigrants on the mountainous road to California, as depicted in 1850"/>
          <p:cNvPicPr>
            <a:picLocks noChangeAspect="1" noChangeArrowheads="1"/>
          </p:cNvPicPr>
          <p:nvPr/>
        </p:nvPicPr>
        <p:blipFill>
          <a:blip r:embed="rId3"/>
          <a:srcRect l="14224"/>
          <a:stretch>
            <a:fillRect/>
          </a:stretch>
        </p:blipFill>
        <p:spPr bwMode="auto">
          <a:xfrm>
            <a:off x="0" y="0"/>
            <a:ext cx="9106980" cy="6858002"/>
          </a:xfrm>
          <a:prstGeom prst="rect">
            <a:avLst/>
          </a:prstGeom>
          <a:noFill/>
        </p:spPr>
      </p:pic>
      <p:sp>
        <p:nvSpPr>
          <p:cNvPr id="4" name="Rectangle 3"/>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5"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sp>
        <p:nvSpPr>
          <p:cNvPr id="10" name="Rectangle 3"/>
          <p:cNvSpPr>
            <a:spLocks noChangeArrowheads="1"/>
          </p:cNvSpPr>
          <p:nvPr/>
        </p:nvSpPr>
        <p:spPr bwMode="auto">
          <a:xfrm>
            <a:off x="5410200" y="838200"/>
            <a:ext cx="3124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California</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500"/>
                                  </p:stCondLst>
                                  <p:childTnLst>
                                    <p:animEffect transition="out" filter="fade">
                                      <p:cBhvr>
                                        <p:cTn id="6" dur="1000"/>
                                        <p:tgtEl>
                                          <p:spTgt spid="7"/>
                                        </p:tgtEl>
                                      </p:cBhvr>
                                    </p:animEffect>
                                    <p:set>
                                      <p:cBhvr>
                                        <p:cTn id="7" dur="1" fill="hold">
                                          <p:stCondLst>
                                            <p:cond delay="999"/>
                                          </p:stCondLst>
                                        </p:cTn>
                                        <p:tgtEl>
                                          <p:spTgt spid="7"/>
                                        </p:tgtEl>
                                        <p:attrNameLst>
                                          <p:attrName>style.visibility</p:attrName>
                                        </p:attrNameLst>
                                      </p:cBhvr>
                                      <p:to>
                                        <p:strVal val="hidden"/>
                                      </p:to>
                                    </p:set>
                                  </p:childTnLst>
                                </p:cTn>
                              </p:par>
                              <p:par>
                                <p:cTn id="8" presetID="10" presetClass="entr" presetSubtype="0" fill="hold" nodeType="withEffect">
                                  <p:stCondLst>
                                    <p:cond delay="5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par>
                          <p:cTn id="11" fill="hold">
                            <p:stCondLst>
                              <p:cond delay="1500"/>
                            </p:stCondLst>
                            <p:childTnLst>
                              <p:par>
                                <p:cTn id="12" presetID="22" presetClass="entr" presetSubtype="8"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left)">
                                      <p:cBhvr>
                                        <p:cTn id="14"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152400" y="-76200"/>
            <a:ext cx="9908770" cy="7239000"/>
            <a:chOff x="-152400" y="-76200"/>
            <a:chExt cx="9908770" cy="7239000"/>
          </a:xfrm>
        </p:grpSpPr>
        <p:grpSp>
          <p:nvGrpSpPr>
            <p:cNvPr id="2" name="Group 1"/>
            <p:cNvGrpSpPr/>
            <p:nvPr/>
          </p:nvGrpSpPr>
          <p:grpSpPr>
            <a:xfrm>
              <a:off x="-152400" y="762000"/>
              <a:ext cx="9908770" cy="6400800"/>
              <a:chOff x="-152400" y="685800"/>
              <a:chExt cx="9908770" cy="6400800"/>
            </a:xfrm>
          </p:grpSpPr>
          <p:grpSp>
            <p:nvGrpSpPr>
              <p:cNvPr id="3" name="Group 64"/>
              <p:cNvGrpSpPr/>
              <p:nvPr/>
            </p:nvGrpSpPr>
            <p:grpSpPr>
              <a:xfrm>
                <a:off x="-152400" y="685800"/>
                <a:ext cx="9908770" cy="6400800"/>
                <a:chOff x="-152400" y="685800"/>
                <a:chExt cx="9908770" cy="6400800"/>
              </a:xfrm>
            </p:grpSpPr>
            <p:grpSp>
              <p:nvGrpSpPr>
                <p:cNvPr id="5" name="Group 55"/>
                <p:cNvGrpSpPr/>
                <p:nvPr/>
              </p:nvGrpSpPr>
              <p:grpSpPr>
                <a:xfrm>
                  <a:off x="-152400" y="685800"/>
                  <a:ext cx="9908770" cy="6400800"/>
                  <a:chOff x="-152400" y="685800"/>
                  <a:chExt cx="9908770" cy="6400800"/>
                </a:xfrm>
              </p:grpSpPr>
              <p:grpSp>
                <p:nvGrpSpPr>
                  <p:cNvPr id="9" name="Group 30"/>
                  <p:cNvGrpSpPr/>
                  <p:nvPr/>
                </p:nvGrpSpPr>
                <p:grpSpPr>
                  <a:xfrm>
                    <a:off x="-152400" y="685800"/>
                    <a:ext cx="9908770" cy="6400800"/>
                    <a:chOff x="-152400" y="685800"/>
                    <a:chExt cx="9908770" cy="6400800"/>
                  </a:xfrm>
                </p:grpSpPr>
                <p:pic>
                  <p:nvPicPr>
                    <p:cNvPr id="1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12" name="Group 38"/>
                    <p:cNvGrpSpPr/>
                    <p:nvPr/>
                  </p:nvGrpSpPr>
                  <p:grpSpPr>
                    <a:xfrm>
                      <a:off x="-152400" y="8035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Freeform 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8" name="Freeform 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Freeform 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Why do they migrate west?</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7" name="TextBox 36"/>
            <p:cNvSpPr txBox="1"/>
            <p:nvPr/>
          </p:nvSpPr>
          <p:spPr>
            <a:xfrm>
              <a:off x="7404192"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useBgFill="1">
          <p:nvSpPr>
            <p:cNvPr id="40" name="TextBox 39"/>
            <p:cNvSpPr txBox="1"/>
            <p:nvPr/>
          </p:nvSpPr>
          <p:spPr>
            <a:xfrm>
              <a:off x="7391400" y="-7620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useBgFill="1">
          <p:nvSpPr>
            <p:cNvPr id="67" name="Rectangle 66"/>
            <p:cNvSpPr/>
            <p:nvPr/>
          </p:nvSpPr>
          <p:spPr>
            <a:xfrm>
              <a:off x="0" y="4800600"/>
              <a:ext cx="91440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Great Salt Lake Valley</a:t>
              </a:r>
            </a:p>
          </p:txBody>
        </p:sp>
        <p:pic>
          <p:nvPicPr>
            <p:cNvPr id="36" name="Picture 2"/>
            <p:cNvPicPr preferRelativeResize="0">
              <a:picLocks noChangeAspect="1" noChangeArrowheads="1"/>
            </p:cNvPicPr>
            <p:nvPr/>
          </p:nvPicPr>
          <p:blipFill>
            <a:blip r:embed="rId4"/>
            <a:srcRect l="17292" r="16997" b="40000"/>
            <a:stretch>
              <a:fillRect/>
            </a:stretch>
          </p:blipFill>
          <p:spPr bwMode="auto">
            <a:xfrm>
              <a:off x="283464" y="896112"/>
              <a:ext cx="1260895" cy="1393621"/>
            </a:xfrm>
            <a:prstGeom prst="rect">
              <a:avLst/>
            </a:prstGeom>
            <a:noFill/>
            <a:ln w="50800">
              <a:solidFill>
                <a:schemeClr val="tx1"/>
              </a:solidFill>
              <a:miter lim="800000"/>
              <a:headEnd/>
              <a:tailEnd/>
            </a:ln>
            <a:effectLst>
              <a:outerShdw dist="50800" dir="7200000" algn="ctr" rotWithShape="0">
                <a:schemeClr val="tx1"/>
              </a:outerShdw>
            </a:effectLst>
          </p:spPr>
        </p:pic>
        <p:sp>
          <p:nvSpPr>
            <p:cNvPr id="43" name="Freeform 42"/>
            <p:cNvSpPr/>
            <p:nvPr/>
          </p:nvSpPr>
          <p:spPr>
            <a:xfrm rot="14874870" flipH="1">
              <a:off x="2970407" y="1734671"/>
              <a:ext cx="1450418" cy="3276653"/>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TextBox 44"/>
            <p:cNvSpPr txBox="1"/>
            <p:nvPr/>
          </p:nvSpPr>
          <p:spPr>
            <a:xfrm>
              <a:off x="1219200" y="3581400"/>
              <a:ext cx="1268937" cy="523220"/>
            </a:xfrm>
            <a:prstGeom prst="rect">
              <a:avLst/>
            </a:prstGeom>
            <a:noFill/>
          </p:spPr>
          <p:txBody>
            <a:bodyPr wrap="none" rtlCol="0">
              <a:spAutoFit/>
            </a:bodyPr>
            <a:lstStyle/>
            <a:p>
              <a:r>
                <a:rPr lang="en-US" sz="2800" b="1" dirty="0" smtClean="0"/>
                <a:t>Mexico</a:t>
              </a:r>
              <a:endParaRPr lang="en-US" sz="2800" b="1" dirty="0"/>
            </a:p>
          </p:txBody>
        </p:sp>
        <p:sp>
          <p:nvSpPr>
            <p:cNvPr id="32" name="5-Point Star 3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useBgFill="1">
          <p:nvSpPr>
            <p:cNvPr id="41" name="Rectangle 40"/>
            <p:cNvSpPr/>
            <p:nvPr/>
          </p:nvSpPr>
          <p:spPr>
            <a:xfrm>
              <a:off x="0" y="6172200"/>
              <a:ext cx="9144000" cy="707886"/>
            </a:xfrm>
            <a:prstGeom prst="rect">
              <a:avLst/>
            </a:prstGeom>
          </p:spPr>
          <p:txBody>
            <a:bodyPr wrap="square">
              <a:spAutoFit/>
            </a:bodyPr>
            <a:lstStyle/>
            <a:p>
              <a:pPr algn="ctr"/>
              <a:r>
                <a:rPr lang="en-US" sz="4000" b="1" dirty="0" smtClean="0">
                  <a:solidFill>
                    <a:srgbClr val="FF0000"/>
                  </a:solidFill>
                  <a:effectLst>
                    <a:outerShdw dist="50800" dir="7800000" algn="ctr" rotWithShape="0">
                      <a:schemeClr val="tx1"/>
                    </a:outerShdw>
                  </a:effectLst>
                </a:rPr>
                <a:t>Where should they go now?</a:t>
              </a:r>
            </a:p>
          </p:txBody>
        </p:sp>
        <p:sp>
          <p:nvSpPr>
            <p:cNvPr id="55" name="Oval 54"/>
            <p:cNvSpPr/>
            <p:nvPr/>
          </p:nvSpPr>
          <p:spPr>
            <a:xfrm>
              <a:off x="990600" y="3429000"/>
              <a:ext cx="1600200" cy="838200"/>
            </a:xfrm>
            <a:prstGeom prst="ellipse">
              <a:avLst/>
            </a:prstGeom>
            <a:noFill/>
            <a:ln w="76200">
              <a:solidFill>
                <a:srgbClr val="C0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2" name="Rectangle 61"/>
            <p:cNvSpPr/>
            <p:nvPr/>
          </p:nvSpPr>
          <p:spPr>
            <a:xfrm>
              <a:off x="5791200" y="3048000"/>
              <a:ext cx="33528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leaving</a:t>
              </a:r>
            </a:p>
          </p:txBody>
        </p:sp>
        <p:cxnSp>
          <p:nvCxnSpPr>
            <p:cNvPr id="69" name="Straight Arrow Connector 68"/>
            <p:cNvCxnSpPr/>
            <p:nvPr/>
          </p:nvCxnSpPr>
          <p:spPr>
            <a:xfrm rot="5400000" flipH="1" flipV="1">
              <a:off x="7504906" y="952500"/>
              <a:ext cx="686594" cy="305594"/>
            </a:xfrm>
            <a:prstGeom prst="straightConnector1">
              <a:avLst/>
            </a:prstGeom>
            <a:ln w="101600">
              <a:solidFill>
                <a:srgbClr val="FF0000"/>
              </a:solidFill>
              <a:tailEnd type="triangle" w="lg" len="med"/>
            </a:ln>
            <a:effectLst>
              <a:outerShdw dist="38100" dir="7800000" algn="ctr" rotWithShape="0">
                <a:schemeClr val="tx1"/>
              </a:outerShdw>
            </a:effectLst>
          </p:spPr>
          <p:style>
            <a:lnRef idx="1">
              <a:schemeClr val="accent1"/>
            </a:lnRef>
            <a:fillRef idx="0">
              <a:schemeClr val="accent1"/>
            </a:fillRef>
            <a:effectRef idx="0">
              <a:schemeClr val="accent1"/>
            </a:effectRef>
            <a:fontRef idx="minor">
              <a:schemeClr val="tx1"/>
            </a:fontRef>
          </p:style>
        </p:cxnSp>
        <p:sp useBgFill="1">
          <p:nvSpPr>
            <p:cNvPr id="71" name="Rectangle 70"/>
            <p:cNvSpPr/>
            <p:nvPr/>
          </p:nvSpPr>
          <p:spPr>
            <a:xfrm>
              <a:off x="1600200" y="1524000"/>
              <a:ext cx="7543800" cy="707886"/>
            </a:xfrm>
            <a:prstGeom prst="rect">
              <a:avLst/>
            </a:prstGeom>
          </p:spPr>
          <p:txBody>
            <a:bodyPr wrap="square">
              <a:spAutoFit/>
            </a:bodyPr>
            <a:lstStyle/>
            <a:p>
              <a:r>
                <a:rPr lang="en-US" sz="4000" b="1" dirty="0" smtClean="0">
                  <a:solidFill>
                    <a:srgbClr val="FF0000"/>
                  </a:solidFill>
                  <a:effectLst>
                    <a:outerShdw dist="50800" dir="7800000" algn="ctr" rotWithShape="0">
                      <a:schemeClr val="tx1"/>
                    </a:outerShdw>
                  </a:effectLst>
                </a:rPr>
                <a:t>   to be led by Brigham Young</a:t>
              </a:r>
            </a:p>
          </p:txBody>
        </p:sp>
        <p:sp>
          <p:nvSpPr>
            <p:cNvPr id="75" name="Curved Left Arrow 74"/>
            <p:cNvSpPr/>
            <p:nvPr/>
          </p:nvSpPr>
          <p:spPr>
            <a:xfrm rot="10800000" flipH="1">
              <a:off x="7924800" y="1676400"/>
              <a:ext cx="914400" cy="190500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9" name="Curved Left Arrow 58"/>
            <p:cNvSpPr/>
            <p:nvPr/>
          </p:nvSpPr>
          <p:spPr>
            <a:xfrm rot="10800000" flipH="1">
              <a:off x="7848600" y="3276600"/>
              <a:ext cx="877428" cy="196676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8" name="Curved Left Arrow 67"/>
            <p:cNvSpPr/>
            <p:nvPr/>
          </p:nvSpPr>
          <p:spPr>
            <a:xfrm rot="10800000" flipH="1">
              <a:off x="7656972" y="4953000"/>
              <a:ext cx="877428" cy="1661960"/>
            </a:xfrm>
            <a:prstGeom prst="curvedLef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4" name="Group 43"/>
          <p:cNvGrpSpPr/>
          <p:nvPr/>
        </p:nvGrpSpPr>
        <p:grpSpPr>
          <a:xfrm>
            <a:off x="0" y="-76200"/>
            <a:ext cx="9144000" cy="4081522"/>
            <a:chOff x="0" y="-76200"/>
            <a:chExt cx="9144000" cy="4081522"/>
          </a:xfrm>
        </p:grpSpPr>
        <p:grpSp>
          <p:nvGrpSpPr>
            <p:cNvPr id="46" name="Group 9"/>
            <p:cNvGrpSpPr/>
            <p:nvPr/>
          </p:nvGrpSpPr>
          <p:grpSpPr>
            <a:xfrm>
              <a:off x="762000" y="1143000"/>
              <a:ext cx="7696200" cy="2862322"/>
              <a:chOff x="762000" y="1143000"/>
              <a:chExt cx="7696200" cy="2862322"/>
            </a:xfrm>
          </p:grpSpPr>
          <p:sp useBgFill="1">
            <p:nvSpPr>
              <p:cNvPr id="49" name="TextBox 2"/>
              <p:cNvSpPr txBox="1"/>
              <p:nvPr/>
            </p:nvSpPr>
            <p:spPr>
              <a:xfrm>
                <a:off x="1219200" y="1143000"/>
                <a:ext cx="7239000" cy="2862322"/>
              </a:xfrm>
              <a:prstGeom prst="rect">
                <a:avLst/>
              </a:prstGeom>
            </p:spPr>
            <p:txBody>
              <a:bodyPr wrap="square" rtlCol="0">
                <a:spAutoFit/>
              </a:bodyPr>
              <a:lstStyle/>
              <a:p>
                <a:pPr>
                  <a:lnSpc>
                    <a:spcPct val="150000"/>
                  </a:lnSpc>
                  <a:buFont typeface="Arial" pitchFamily="34" charset="0"/>
                  <a:buChar char="•"/>
                </a:pPr>
                <a:r>
                  <a:rPr lang="en-US" sz="4000" b="1" dirty="0" smtClean="0"/>
                  <a:t> Who are the Mormons?</a:t>
                </a:r>
              </a:p>
              <a:p>
                <a:pPr>
                  <a:lnSpc>
                    <a:spcPct val="150000"/>
                  </a:lnSpc>
                  <a:buFont typeface="Arial" pitchFamily="34" charset="0"/>
                  <a:buChar char="•"/>
                </a:pPr>
                <a:r>
                  <a:rPr lang="en-US" sz="4000" b="1" dirty="0" smtClean="0"/>
                  <a:t> Why do they migrate west?</a:t>
                </a:r>
              </a:p>
              <a:p>
                <a:pPr>
                  <a:lnSpc>
                    <a:spcPct val="150000"/>
                  </a:lnSpc>
                  <a:buFont typeface="Arial" pitchFamily="34" charset="0"/>
                  <a:buChar char="•"/>
                </a:pPr>
                <a:r>
                  <a:rPr lang="en-US" sz="4000" b="1" dirty="0" smtClean="0"/>
                  <a:t> How do they get there?</a:t>
                </a:r>
                <a:endParaRPr lang="en-US" sz="4000" b="1" dirty="0"/>
              </a:p>
            </p:txBody>
          </p:sp>
          <p:pic>
            <p:nvPicPr>
              <p:cNvPr id="50" name="Picture 2" descr="C:\Users\Sandra\AppData\Local\Microsoft\Windows\INetCache\IE\XTNHX9F4\117px-Bueno-verde[1].png"/>
              <p:cNvPicPr>
                <a:picLocks noChangeAspect="1" noChangeArrowheads="1"/>
              </p:cNvPicPr>
              <p:nvPr/>
            </p:nvPicPr>
            <p:blipFill>
              <a:blip r:embed="rId5"/>
              <a:srcRect/>
              <a:stretch>
                <a:fillRect/>
              </a:stretch>
            </p:blipFill>
            <p:spPr bwMode="auto">
              <a:xfrm>
                <a:off x="762000" y="1143000"/>
                <a:ext cx="823012" cy="844115"/>
              </a:xfrm>
              <a:prstGeom prst="rect">
                <a:avLst/>
              </a:prstGeom>
              <a:noFill/>
            </p:spPr>
          </p:pic>
        </p:grpSp>
        <p:sp>
          <p:nvSpPr>
            <p:cNvPr id="47"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2"/>
                                        </p:tgtEl>
                                      </p:cBhvr>
                                    </p:animEffect>
                                    <p:set>
                                      <p:cBhvr>
                                        <p:cTn id="7" dur="1" fill="hold">
                                          <p:stCondLst>
                                            <p:cond delay="999"/>
                                          </p:stCondLst>
                                        </p:cTn>
                                        <p:tgtEl>
                                          <p:spTgt spid="42"/>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p:cNvGrpSpPr/>
          <p:nvPr/>
        </p:nvGrpSpPr>
        <p:grpSpPr>
          <a:xfrm>
            <a:off x="-152400" y="762000"/>
            <a:ext cx="9908770" cy="6400800"/>
            <a:chOff x="-152400" y="685800"/>
            <a:chExt cx="9908770" cy="6400800"/>
          </a:xfrm>
        </p:grpSpPr>
        <p:grpSp>
          <p:nvGrpSpPr>
            <p:cNvPr id="53" name="Group 64"/>
            <p:cNvGrpSpPr/>
            <p:nvPr/>
          </p:nvGrpSpPr>
          <p:grpSpPr>
            <a:xfrm>
              <a:off x="-152400" y="685800"/>
              <a:ext cx="9908770" cy="6400800"/>
              <a:chOff x="-152400" y="685800"/>
              <a:chExt cx="9908770" cy="6400800"/>
            </a:xfrm>
          </p:grpSpPr>
          <p:grpSp>
            <p:nvGrpSpPr>
              <p:cNvPr id="55" name="Group 55"/>
              <p:cNvGrpSpPr/>
              <p:nvPr/>
            </p:nvGrpSpPr>
            <p:grpSpPr>
              <a:xfrm>
                <a:off x="-152400" y="685800"/>
                <a:ext cx="9908770" cy="6400800"/>
                <a:chOff x="-152400" y="685800"/>
                <a:chExt cx="9908770" cy="6400800"/>
              </a:xfrm>
            </p:grpSpPr>
            <p:grpSp>
              <p:nvGrpSpPr>
                <p:cNvPr id="59" name="Group 30"/>
                <p:cNvGrpSpPr/>
                <p:nvPr/>
              </p:nvGrpSpPr>
              <p:grpSpPr>
                <a:xfrm>
                  <a:off x="-152400" y="685800"/>
                  <a:ext cx="9908770" cy="6400800"/>
                  <a:chOff x="-152400" y="685800"/>
                  <a:chExt cx="9908770" cy="6400800"/>
                </a:xfrm>
              </p:grpSpPr>
              <p:pic>
                <p:nvPicPr>
                  <p:cNvPr id="61"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685800"/>
                    <a:ext cx="9373612" cy="6345936"/>
                  </a:xfrm>
                  <a:prstGeom prst="rect">
                    <a:avLst/>
                  </a:prstGeom>
                  <a:noFill/>
                </p:spPr>
              </p:pic>
              <p:grpSp>
                <p:nvGrpSpPr>
                  <p:cNvPr id="62" name="Group 38"/>
                  <p:cNvGrpSpPr/>
                  <p:nvPr/>
                </p:nvGrpSpPr>
                <p:grpSpPr>
                  <a:xfrm>
                    <a:off x="-152400" y="803564"/>
                    <a:ext cx="9908770" cy="6283036"/>
                    <a:chOff x="-152400" y="803564"/>
                    <a:chExt cx="9908770" cy="6283036"/>
                  </a:xfrm>
                </p:grpSpPr>
                <p:grpSp>
                  <p:nvGrpSpPr>
                    <p:cNvPr id="63" name="Group 35"/>
                    <p:cNvGrpSpPr/>
                    <p:nvPr/>
                  </p:nvGrpSpPr>
                  <p:grpSpPr>
                    <a:xfrm>
                      <a:off x="-152400" y="803564"/>
                      <a:ext cx="9908770" cy="6283036"/>
                      <a:chOff x="-152400" y="803564"/>
                      <a:chExt cx="9908770" cy="6283036"/>
                    </a:xfrm>
                  </p:grpSpPr>
                  <p:grpSp>
                    <p:nvGrpSpPr>
                      <p:cNvPr id="65" name="Group 15"/>
                      <p:cNvGrpSpPr/>
                      <p:nvPr/>
                    </p:nvGrpSpPr>
                    <p:grpSpPr>
                      <a:xfrm>
                        <a:off x="-152400" y="1906385"/>
                        <a:ext cx="9908770" cy="5180215"/>
                        <a:chOff x="-152400" y="1906385"/>
                        <a:chExt cx="9908770" cy="5180215"/>
                      </a:xfrm>
                    </p:grpSpPr>
                    <p:grpSp>
                      <p:nvGrpSpPr>
                        <p:cNvPr id="68" name="Group 35"/>
                        <p:cNvGrpSpPr/>
                        <p:nvPr/>
                      </p:nvGrpSpPr>
                      <p:grpSpPr>
                        <a:xfrm>
                          <a:off x="-152400" y="1906385"/>
                          <a:ext cx="9908770" cy="5180215"/>
                          <a:chOff x="-152400" y="1906385"/>
                          <a:chExt cx="9908770" cy="5180215"/>
                        </a:xfrm>
                      </p:grpSpPr>
                      <p:grpSp>
                        <p:nvGrpSpPr>
                          <p:cNvPr id="70" name="Group 34"/>
                          <p:cNvGrpSpPr/>
                          <p:nvPr/>
                        </p:nvGrpSpPr>
                        <p:grpSpPr>
                          <a:xfrm>
                            <a:off x="-152400" y="1906385"/>
                            <a:ext cx="9908770" cy="5180215"/>
                            <a:chOff x="-152400" y="1906385"/>
                            <a:chExt cx="9908770" cy="5180215"/>
                          </a:xfrm>
                        </p:grpSpPr>
                        <p:sp>
                          <p:nvSpPr>
                            <p:cNvPr id="72" name="Freeform 7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3" name="Group 11"/>
                            <p:cNvGrpSpPr/>
                            <p:nvPr/>
                          </p:nvGrpSpPr>
                          <p:grpSpPr>
                            <a:xfrm>
                              <a:off x="-152400" y="5257800"/>
                              <a:ext cx="3505200" cy="1828800"/>
                              <a:chOff x="-152400" y="5257800"/>
                              <a:chExt cx="3505200" cy="1828800"/>
                            </a:xfrm>
                          </p:grpSpPr>
                          <p:sp>
                            <p:nvSpPr>
                              <p:cNvPr id="74" name="Rectangle 7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7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6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66" name="Freeform 6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Freeform 6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Freeform 6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0" name="Freeform 59"/>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6" name="Freeform 55"/>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495800"/>
                <a:ext cx="1066800" cy="457200"/>
              </a:xfrm>
              <a:prstGeom prst="rect">
                <a:avLst/>
              </a:prstGeom>
              <a:noFill/>
            </p:spPr>
          </p:pic>
          <p:sp>
            <p:nvSpPr>
              <p:cNvPr id="58" name="Freeform 57"/>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4" name="Freeform 53"/>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 name="Group 9"/>
          <p:cNvGrpSpPr/>
          <p:nvPr/>
        </p:nvGrpSpPr>
        <p:grpSpPr>
          <a:xfrm>
            <a:off x="762000" y="1143000"/>
            <a:ext cx="7696200" cy="2862322"/>
            <a:chOff x="762000" y="1143000"/>
            <a:chExt cx="7696200" cy="2862322"/>
          </a:xfrm>
          <a:solidFill>
            <a:schemeClr val="accent1">
              <a:lumMod val="20000"/>
              <a:lumOff val="80000"/>
            </a:schemeClr>
          </a:solidFill>
        </p:grpSpPr>
        <p:sp>
          <p:nvSpPr>
            <p:cNvPr id="5" name="TextBox 4"/>
            <p:cNvSpPr txBox="1"/>
            <p:nvPr/>
          </p:nvSpPr>
          <p:spPr>
            <a:xfrm>
              <a:off x="1219200" y="1143000"/>
              <a:ext cx="7239000" cy="2862322"/>
            </a:xfrm>
            <a:prstGeom prst="rect">
              <a:avLst/>
            </a:prstGeom>
            <a:grpFill/>
          </p:spPr>
          <p:txBody>
            <a:bodyPr wrap="square" rtlCol="0">
              <a:spAutoFit/>
            </a:bodyPr>
            <a:lstStyle/>
            <a:p>
              <a:pPr>
                <a:lnSpc>
                  <a:spcPct val="150000"/>
                </a:lnSpc>
                <a:buFont typeface="Arial" pitchFamily="34" charset="0"/>
                <a:buChar char="•"/>
              </a:pPr>
              <a:r>
                <a:rPr lang="en-US" sz="4000" b="1" dirty="0" smtClean="0"/>
                <a:t> Who are the Mormons?</a:t>
              </a:r>
            </a:p>
            <a:p>
              <a:pPr>
                <a:lnSpc>
                  <a:spcPct val="150000"/>
                </a:lnSpc>
                <a:buFont typeface="Arial" pitchFamily="34" charset="0"/>
                <a:buChar char="•"/>
              </a:pPr>
              <a:r>
                <a:rPr lang="en-US" sz="4000" b="1" dirty="0" smtClean="0"/>
                <a:t> Why do they migrate west?</a:t>
              </a:r>
            </a:p>
            <a:p>
              <a:pPr>
                <a:lnSpc>
                  <a:spcPct val="150000"/>
                </a:lnSpc>
                <a:buFont typeface="Arial" pitchFamily="34" charset="0"/>
                <a:buChar char="•"/>
              </a:pPr>
              <a:r>
                <a:rPr lang="en-US" sz="4000" b="1" dirty="0" smtClean="0"/>
                <a:t> How do they get there?</a:t>
              </a:r>
            </a:p>
          </p:txBody>
        </p:sp>
        <p:pic>
          <p:nvPicPr>
            <p:cNvPr id="8" name="Picture 2" descr="C:\Users\Sandra\AppData\Local\Microsoft\Windows\INetCache\IE\XTNHX9F4\117px-Bueno-verde[1].png"/>
            <p:cNvPicPr>
              <a:picLocks noChangeAspect="1" noChangeArrowheads="1"/>
            </p:cNvPicPr>
            <p:nvPr/>
          </p:nvPicPr>
          <p:blipFill>
            <a:blip r:embed="rId4"/>
            <a:srcRect/>
            <a:stretch>
              <a:fillRect/>
            </a:stretch>
          </p:blipFill>
          <p:spPr bwMode="auto">
            <a:xfrm>
              <a:off x="762000" y="1143000"/>
              <a:ext cx="823012" cy="844115"/>
            </a:xfrm>
            <a:prstGeom prst="rect">
              <a:avLst/>
            </a:prstGeom>
            <a:noFill/>
          </p:spPr>
        </p:pic>
      </p:grpSp>
      <p:sp>
        <p:nvSpPr>
          <p:cNvPr id="2"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sp useBgFill="1">
        <p:nvSpPr>
          <p:cNvPr id="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cxnSp>
        <p:nvCxnSpPr>
          <p:cNvPr id="9" name="Straight Connector 8"/>
          <p:cNvCxnSpPr/>
          <p:nvPr/>
        </p:nvCxnSpPr>
        <p:spPr>
          <a:xfrm>
            <a:off x="1600200" y="3810000"/>
            <a:ext cx="5029200" cy="1588"/>
          </a:xfrm>
          <a:prstGeom prst="line">
            <a:avLst/>
          </a:prstGeom>
          <a:ln w="76200">
            <a:solidFill>
              <a:srgbClr val="FF0000"/>
            </a:solidFill>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1026" name="Picture 2" descr="C:\Users\Sandra\AppData\Local\Microsoft\Windows\INetCache\IE\XTNHX9F4\117px-Bueno-verde[1].png"/>
          <p:cNvPicPr>
            <a:picLocks noChangeAspect="1" noChangeArrowheads="1"/>
          </p:cNvPicPr>
          <p:nvPr/>
        </p:nvPicPr>
        <p:blipFill>
          <a:blip r:embed="rId4"/>
          <a:srcRect/>
          <a:stretch>
            <a:fillRect/>
          </a:stretch>
        </p:blipFill>
        <p:spPr bwMode="auto">
          <a:xfrm>
            <a:off x="762000" y="2133600"/>
            <a:ext cx="823012" cy="844115"/>
          </a:xfrm>
          <a:prstGeom prst="rect">
            <a:avLst/>
          </a:prstGeom>
          <a:noFill/>
        </p:spPr>
      </p:pic>
      <p:sp>
        <p:nvSpPr>
          <p:cNvPr id="6" name="TextBox 5"/>
          <p:cNvSpPr txBox="1"/>
          <p:nvPr/>
        </p:nvSpPr>
        <p:spPr>
          <a:xfrm>
            <a:off x="1524000" y="2971800"/>
            <a:ext cx="6096000" cy="920252"/>
          </a:xfrm>
          <a:prstGeom prst="rect">
            <a:avLst/>
          </a:prstGeom>
          <a:noFill/>
        </p:spPr>
        <p:txBody>
          <a:bodyPr wrap="square" rtlCol="0">
            <a:spAutoFit/>
          </a:bodyPr>
          <a:lstStyle/>
          <a:p>
            <a:pPr>
              <a:lnSpc>
                <a:spcPct val="150000"/>
              </a:lnSpc>
            </a:pPr>
            <a:r>
              <a:rPr lang="en-US" sz="4000" b="1" dirty="0" smtClean="0"/>
              <a:t>How do they get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left)">
                                      <p:cBhvr>
                                        <p:cTn id="7" dur="1000"/>
                                        <p:tgtEl>
                                          <p:spTgt spid="1026"/>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1000"/>
                                        <p:tgtEl>
                                          <p:spTgt spid="6">
                                            <p:txEl>
                                              <p:pRg st="0" end="0"/>
                                            </p:txEl>
                                          </p:spTgt>
                                        </p:tgtEl>
                                      </p:cBhvr>
                                    </p:animEffect>
                                  </p:childTnLst>
                                </p:cTn>
                              </p:par>
                              <p:par>
                                <p:cTn id="17" presetID="3" presetClass="emph" presetSubtype="2" fill="hold" grpId="1" nodeType="withEffect">
                                  <p:stCondLst>
                                    <p:cond delay="0"/>
                                  </p:stCondLst>
                                  <p:childTnLst>
                                    <p:animClr clrSpc="rgb">
                                      <p:cBhvr override="childStyle">
                                        <p:cTn id="18" dur="1000" fill="hold"/>
                                        <p:tgtEl>
                                          <p:spTgt spid="6">
                                            <p:txEl>
                                              <p:pRg st="0" end="0"/>
                                            </p:txEl>
                                          </p:spTgt>
                                        </p:tgtEl>
                                        <p:attrNameLst>
                                          <p:attrName>style.color</p:attrName>
                                        </p:attrNameLst>
                                      </p:cBhvr>
                                      <p:to>
                                        <a:schemeClr val="tx2"/>
                                      </p:to>
                                    </p:animClr>
                                  </p:childTnLst>
                                </p:cTn>
                              </p:par>
                              <p:par>
                                <p:cTn id="19" presetID="64" presetClass="path" presetSubtype="0" accel="50000" decel="50000" fill="hold" grpId="0" nodeType="withEffect">
                                  <p:stCondLst>
                                    <p:cond delay="0"/>
                                  </p:stCondLst>
                                  <p:childTnLst>
                                    <p:animMotion origin="layout" path="M -4.16667E-6 -7.51445E-7 L 0.0224 -0.4659 " pathEditMode="relative" rAng="0" ptsTypes="AA">
                                      <p:cBhvr>
                                        <p:cTn id="20" dur="1000" fill="hold"/>
                                        <p:tgtEl>
                                          <p:spTgt spid="6">
                                            <p:txEl>
                                              <p:pRg st="0" end="0"/>
                                            </p:txEl>
                                          </p:spTgt>
                                        </p:tgtEl>
                                        <p:attrNameLst>
                                          <p:attrName>ppt_x</p:attrName>
                                          <p:attrName>ppt_y</p:attrName>
                                        </p:attrNameLst>
                                      </p:cBhvr>
                                      <p:rCtr x="11" y="-233"/>
                                    </p:animMotion>
                                  </p:childTnLst>
                                </p:cTn>
                              </p:par>
                              <p:par>
                                <p:cTn id="21" presetID="10" presetClass="exit" presetSubtype="0" fill="hold" nodeType="withEffect">
                                  <p:stCondLst>
                                    <p:cond delay="0"/>
                                  </p:stCondLst>
                                  <p:childTnLst>
                                    <p:animEffect transition="out" filter="fade">
                                      <p:cBhvr>
                                        <p:cTn id="22" dur="1000"/>
                                        <p:tgtEl>
                                          <p:spTgt spid="1026"/>
                                        </p:tgtEl>
                                      </p:cBhvr>
                                    </p:animEffect>
                                    <p:set>
                                      <p:cBhvr>
                                        <p:cTn id="23" dur="1" fill="hold">
                                          <p:stCondLst>
                                            <p:cond delay="999"/>
                                          </p:stCondLst>
                                        </p:cTn>
                                        <p:tgtEl>
                                          <p:spTgt spid="1026"/>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9"/>
                                        </p:tgtEl>
                                      </p:cBhvr>
                                    </p:animEffect>
                                    <p:set>
                                      <p:cBhvr>
                                        <p:cTn id="26" dur="1" fill="hold">
                                          <p:stCondLst>
                                            <p:cond delay="999"/>
                                          </p:stCondLst>
                                        </p:cTn>
                                        <p:tgtEl>
                                          <p:spTgt spid="9"/>
                                        </p:tgtEl>
                                        <p:attrNameLst>
                                          <p:attrName>style.visibility</p:attrName>
                                        </p:attrNameLst>
                                      </p:cBhvr>
                                      <p:to>
                                        <p:strVal val="hidden"/>
                                      </p:to>
                                    </p:set>
                                  </p:childTnLst>
                                </p:cTn>
                              </p:par>
                              <p:par>
                                <p:cTn id="27" presetID="10" presetClass="exit" presetSubtype="0" fill="hold" grpId="0" nodeType="withEffect">
                                  <p:stCondLst>
                                    <p:cond delay="1000"/>
                                  </p:stCondLst>
                                  <p:childTnLst>
                                    <p:animEffect transition="out" filter="fade">
                                      <p:cBhvr>
                                        <p:cTn id="28" dur="1000"/>
                                        <p:tgtEl>
                                          <p:spTgt spid="2"/>
                                        </p:tgtEl>
                                      </p:cBhvr>
                                    </p:animEffect>
                                    <p:set>
                                      <p:cBhvr>
                                        <p:cTn id="29" dur="1" fill="hold">
                                          <p:stCondLst>
                                            <p:cond delay="999"/>
                                          </p:stCondLst>
                                        </p:cTn>
                                        <p:tgtEl>
                                          <p:spTgt spid="2"/>
                                        </p:tgtEl>
                                        <p:attrNameLst>
                                          <p:attrName>style.visibility</p:attrName>
                                        </p:attrNameLst>
                                      </p:cBhvr>
                                      <p:to>
                                        <p:strVal val="hidden"/>
                                      </p:to>
                                    </p:set>
                                  </p:childTnLst>
                                </p:cTn>
                              </p:par>
                              <p:par>
                                <p:cTn id="30" presetID="10" presetClass="exit" presetSubtype="0" fill="hold" nodeType="withEffect">
                                  <p:stCondLst>
                                    <p:cond delay="1000"/>
                                  </p:stCondLst>
                                  <p:childTnLst>
                                    <p:animEffect transition="out" filter="fade">
                                      <p:cBhvr>
                                        <p:cTn id="31" dur="1000"/>
                                        <p:tgtEl>
                                          <p:spTgt spid="3"/>
                                        </p:tgtEl>
                                      </p:cBhvr>
                                    </p:animEffect>
                                    <p:set>
                                      <p:cBhvr>
                                        <p:cTn id="32" dur="1" fill="hold">
                                          <p:stCondLst>
                                            <p:cond delay="999"/>
                                          </p:stCondLst>
                                        </p:cTn>
                                        <p:tgtEl>
                                          <p:spTgt spid="3"/>
                                        </p:tgtEl>
                                        <p:attrNameLst>
                                          <p:attrName>style.visibility</p:attrName>
                                        </p:attrNameLst>
                                      </p:cBhvr>
                                      <p:to>
                                        <p:strVal val="hidden"/>
                                      </p:to>
                                    </p:set>
                                  </p:childTnLst>
                                </p:cTn>
                              </p:par>
                              <p:par>
                                <p:cTn id="33" presetID="10" presetClass="exit" presetSubtype="0" fill="hold" grpId="2" nodeType="withEffect">
                                  <p:stCondLst>
                                    <p:cond delay="1000"/>
                                  </p:stCondLst>
                                  <p:childTnLst>
                                    <p:animEffect transition="out" filter="fade">
                                      <p:cBhvr>
                                        <p:cTn id="34" dur="1000"/>
                                        <p:tgtEl>
                                          <p:spTgt spid="6">
                                            <p:txEl>
                                              <p:pRg st="0" end="0"/>
                                            </p:txEl>
                                          </p:spTgt>
                                        </p:tgtEl>
                                      </p:cBhvr>
                                    </p:animEffect>
                                    <p:set>
                                      <p:cBhvr>
                                        <p:cTn id="35" dur="1" fill="hold">
                                          <p:stCondLst>
                                            <p:cond delay="999"/>
                                          </p:stCondLst>
                                        </p:cTn>
                                        <p:tgtEl>
                                          <p:spTgt spid="6">
                                            <p:txEl>
                                              <p:pRg st="0" end="0"/>
                                            </p:txEl>
                                          </p:spTgt>
                                        </p:tgtEl>
                                        <p:attrNameLst>
                                          <p:attrName>style.visibility</p:attrName>
                                        </p:attrNameLst>
                                      </p:cBhvr>
                                      <p:to>
                                        <p:strVal val="hidden"/>
                                      </p:to>
                                    </p:set>
                                  </p:childTnLst>
                                </p:cTn>
                              </p:par>
                              <p:par>
                                <p:cTn id="36" presetID="10" presetClass="entr" presetSubtype="0" fill="hold" grpId="0" nodeType="withEffect">
                                  <p:stCondLst>
                                    <p:cond delay="10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childTnLst>
                                </p:cTn>
                              </p:par>
                              <p:par>
                                <p:cTn id="39" presetID="10" presetClass="entr" presetSubtype="0" fill="hold" nodeType="withEffect">
                                  <p:stCondLst>
                                    <p:cond delay="1000"/>
                                  </p:stCondLst>
                                  <p:childTnLst>
                                    <p:set>
                                      <p:cBhvr>
                                        <p:cTn id="40" dur="1" fill="hold">
                                          <p:stCondLst>
                                            <p:cond delay="0"/>
                                          </p:stCondLst>
                                        </p:cTn>
                                        <p:tgtEl>
                                          <p:spTgt spid="52"/>
                                        </p:tgtEl>
                                        <p:attrNameLst>
                                          <p:attrName>style.visibility</p:attrName>
                                        </p:attrNameLst>
                                      </p:cBhvr>
                                      <p:to>
                                        <p:strVal val="visible"/>
                                      </p:to>
                                    </p:set>
                                    <p:animEffect transition="in" filter="fade">
                                      <p:cBhvr>
                                        <p:cTn id="41"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build="allAtOnce"/>
      <p:bldP spid="6" grpId="1" build="allAtOnce"/>
      <p:bldP spid="6" grpId="2" build="allAtOnce"/>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2400" y="762000"/>
            <a:ext cx="9908770" cy="6400800"/>
            <a:chOff x="-152400" y="685800"/>
            <a:chExt cx="9908770" cy="6400800"/>
          </a:xfrm>
        </p:grpSpPr>
        <p:grpSp>
          <p:nvGrpSpPr>
            <p:cNvPr id="6" name="Group 64"/>
            <p:cNvGrpSpPr/>
            <p:nvPr/>
          </p:nvGrpSpPr>
          <p:grpSpPr>
            <a:xfrm>
              <a:off x="-152400" y="685800"/>
              <a:ext cx="9908770" cy="6400800"/>
              <a:chOff x="-152400" y="685800"/>
              <a:chExt cx="9908770" cy="6400800"/>
            </a:xfrm>
          </p:grpSpPr>
          <p:grpSp>
            <p:nvGrpSpPr>
              <p:cNvPr id="8" name="Group 55"/>
              <p:cNvGrpSpPr/>
              <p:nvPr/>
            </p:nvGrpSpPr>
            <p:grpSpPr>
              <a:xfrm>
                <a:off x="-152400" y="685800"/>
                <a:ext cx="9908770" cy="6400800"/>
                <a:chOff x="-152400" y="685800"/>
                <a:chExt cx="9908770" cy="6400800"/>
              </a:xfrm>
            </p:grpSpPr>
            <p:grpSp>
              <p:nvGrpSpPr>
                <p:cNvPr id="12" name="Group 30"/>
                <p:cNvGrpSpPr/>
                <p:nvPr/>
              </p:nvGrpSpPr>
              <p:grpSpPr>
                <a:xfrm>
                  <a:off x="-152400" y="685800"/>
                  <a:ext cx="9908770" cy="6400800"/>
                  <a:chOff x="-152400" y="685800"/>
                  <a:chExt cx="9908770" cy="6400800"/>
                </a:xfrm>
              </p:grpSpPr>
              <p:pic>
                <p:nvPicPr>
                  <p:cNvPr id="14"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15" name="Group 38"/>
                  <p:cNvGrpSpPr/>
                  <p:nvPr/>
                </p:nvGrpSpPr>
                <p:grpSpPr>
                  <a:xfrm>
                    <a:off x="-152400" y="803564"/>
                    <a:ext cx="9908770" cy="6283036"/>
                    <a:chOff x="-152400" y="803564"/>
                    <a:chExt cx="9908770" cy="6283036"/>
                  </a:xfrm>
                </p:grpSpPr>
                <p:grpSp>
                  <p:nvGrpSpPr>
                    <p:cNvPr id="16" name="Group 35"/>
                    <p:cNvGrpSpPr/>
                    <p:nvPr/>
                  </p:nvGrpSpPr>
                  <p:grpSpPr>
                    <a:xfrm>
                      <a:off x="-152400" y="803564"/>
                      <a:ext cx="9908770" cy="6283036"/>
                      <a:chOff x="-152400" y="803564"/>
                      <a:chExt cx="9908770" cy="6283036"/>
                    </a:xfrm>
                  </p:grpSpPr>
                  <p:grpSp>
                    <p:nvGrpSpPr>
                      <p:cNvPr id="18" name="Group 15"/>
                      <p:cNvGrpSpPr/>
                      <p:nvPr/>
                    </p:nvGrpSpPr>
                    <p:grpSpPr>
                      <a:xfrm>
                        <a:off x="-152400" y="1906385"/>
                        <a:ext cx="9908770" cy="5180215"/>
                        <a:chOff x="-152400" y="1906385"/>
                        <a:chExt cx="9908770" cy="5180215"/>
                      </a:xfrm>
                    </p:grpSpPr>
                    <p:grpSp>
                      <p:nvGrpSpPr>
                        <p:cNvPr id="21" name="Group 35"/>
                        <p:cNvGrpSpPr/>
                        <p:nvPr/>
                      </p:nvGrpSpPr>
                      <p:grpSpPr>
                        <a:xfrm>
                          <a:off x="-152400" y="1906385"/>
                          <a:ext cx="9908770" cy="5180215"/>
                          <a:chOff x="-152400" y="1906385"/>
                          <a:chExt cx="9908770" cy="5180215"/>
                        </a:xfrm>
                      </p:grpSpPr>
                      <p:grpSp>
                        <p:nvGrpSpPr>
                          <p:cNvPr id="23" name="Group 34"/>
                          <p:cNvGrpSpPr/>
                          <p:nvPr/>
                        </p:nvGrpSpPr>
                        <p:grpSpPr>
                          <a:xfrm>
                            <a:off x="-152400" y="1906385"/>
                            <a:ext cx="9908770" cy="5180215"/>
                            <a:chOff x="-152400" y="1906385"/>
                            <a:chExt cx="9908770" cy="5180215"/>
                          </a:xfrm>
                        </p:grpSpPr>
                        <p:sp>
                          <p:nvSpPr>
                            <p:cNvPr id="25" name="Freeform 2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11"/>
                            <p:cNvGrpSpPr/>
                            <p:nvPr/>
                          </p:nvGrpSpPr>
                          <p:grpSpPr>
                            <a:xfrm>
                              <a:off x="-152400" y="5257800"/>
                              <a:ext cx="3505200" cy="1828800"/>
                              <a:chOff x="-152400" y="5257800"/>
                              <a:chExt cx="3505200" cy="1828800"/>
                            </a:xfrm>
                          </p:grpSpPr>
                          <p:sp>
                            <p:nvSpPr>
                              <p:cNvPr id="27" name="Rectangle 2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4"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22"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19" name="Freeform 18"/>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Freeform 19"/>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Freeform 16"/>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3" name="Freeform 12"/>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11" name="Freeform 10"/>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Freeform 6"/>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 name="Picture 2" descr="https://upload.wikimedia.org/wikipedia/commons/thumb/4/40/Mormon_Trail_3.png/800px-Mormon_Trail_3.png"/>
          <p:cNvPicPr>
            <a:picLocks noChangeAspect="1" noChangeArrowheads="1"/>
          </p:cNvPicPr>
          <p:nvPr/>
        </p:nvPicPr>
        <p:blipFill>
          <a:blip r:embed="rId5"/>
          <a:srcRect l="1833" t="27807" r="2000" b="32362"/>
          <a:stretch>
            <a:fillRect/>
          </a:stretch>
        </p:blipFill>
        <p:spPr bwMode="auto">
          <a:xfrm>
            <a:off x="1676400" y="2286000"/>
            <a:ext cx="4419600" cy="1905000"/>
          </a:xfrm>
          <a:prstGeom prst="rect">
            <a:avLst/>
          </a:prstGeom>
          <a:noFill/>
        </p:spPr>
      </p:pic>
      <p:sp>
        <p:nvSpPr>
          <p:cNvPr id="29" name="Freeform 28"/>
          <p:cNvSpPr/>
          <p:nvPr/>
        </p:nvSpPr>
        <p:spPr>
          <a:xfrm rot="14874870" flipH="1">
            <a:off x="2970407" y="1734671"/>
            <a:ext cx="1450418" cy="3276653"/>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TextBox 29"/>
          <p:cNvSpPr txBox="1"/>
          <p:nvPr/>
        </p:nvSpPr>
        <p:spPr>
          <a:xfrm>
            <a:off x="1219200" y="3581400"/>
            <a:ext cx="1268937" cy="523220"/>
          </a:xfrm>
          <a:prstGeom prst="rect">
            <a:avLst/>
          </a:prstGeom>
          <a:noFill/>
        </p:spPr>
        <p:txBody>
          <a:bodyPr wrap="none" rtlCol="0">
            <a:spAutoFit/>
          </a:bodyPr>
          <a:lstStyle/>
          <a:p>
            <a:r>
              <a:rPr lang="en-US" sz="2800" b="1" dirty="0" smtClean="0"/>
              <a:t>Mexico</a:t>
            </a:r>
            <a:endParaRPr lang="en-US" sz="2800" b="1" dirty="0"/>
          </a:p>
        </p:txBody>
      </p:sp>
      <p:sp>
        <p:nvSpPr>
          <p:cNvPr id="31" name="5-Point Star 30"/>
          <p:cNvSpPr/>
          <p:nvPr/>
        </p:nvSpPr>
        <p:spPr>
          <a:xfrm>
            <a:off x="5257800" y="3200400"/>
            <a:ext cx="381000" cy="381000"/>
          </a:xfrm>
          <a:prstGeom prst="star5">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3074" name="Picture 2"/>
          <p:cNvPicPr>
            <a:picLocks noChangeAspect="1" noChangeArrowheads="1"/>
          </p:cNvPicPr>
          <p:nvPr/>
        </p:nvPicPr>
        <p:blipFill>
          <a:blip r:embed="rId6"/>
          <a:srcRect/>
          <a:stretch>
            <a:fillRect/>
          </a:stretch>
        </p:blipFill>
        <p:spPr bwMode="auto">
          <a:xfrm>
            <a:off x="-14288" y="2900362"/>
            <a:ext cx="9158288" cy="3957638"/>
          </a:xfrm>
          <a:prstGeom prst="rect">
            <a:avLst/>
          </a:prstGeom>
          <a:noFill/>
          <a:ln w="9525">
            <a:noFill/>
            <a:miter lim="800000"/>
            <a:headEnd/>
            <a:tailEnd/>
          </a:ln>
          <a:effectLst/>
        </p:spPr>
      </p:pic>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35" name="Oval 34"/>
          <p:cNvSpPr/>
          <p:nvPr/>
        </p:nvSpPr>
        <p:spPr>
          <a:xfrm>
            <a:off x="5029200" y="4953000"/>
            <a:ext cx="304800" cy="3048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rot="2808385">
            <a:off x="4461925" y="5798523"/>
            <a:ext cx="1906612" cy="523220"/>
          </a:xfrm>
          <a:prstGeom prst="rect">
            <a:avLst/>
          </a:prstGeom>
          <a:solidFill>
            <a:srgbClr val="AED999"/>
          </a:solidFill>
        </p:spPr>
        <p:txBody>
          <a:bodyPr wrap="none" rtlCol="0">
            <a:spAutoFit/>
          </a:bodyPr>
          <a:lstStyle/>
          <a:p>
            <a:r>
              <a:rPr lang="en-US" sz="2800" b="1" dirty="0" smtClean="0"/>
              <a:t>Fort Kearny</a:t>
            </a:r>
            <a:endParaRPr lang="en-US" sz="2800" b="1" dirty="0"/>
          </a:p>
        </p:txBody>
      </p:sp>
      <p:sp>
        <p:nvSpPr>
          <p:cNvPr id="38" name="Oval 37"/>
          <p:cNvSpPr/>
          <p:nvPr/>
        </p:nvSpPr>
        <p:spPr>
          <a:xfrm>
            <a:off x="1219199" y="4643732"/>
            <a:ext cx="304800" cy="3048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1396538" y="4187952"/>
            <a:ext cx="3674226" cy="1022465"/>
          </a:xfrm>
          <a:custGeom>
            <a:avLst/>
            <a:gdLst>
              <a:gd name="connsiteX0" fmla="*/ 3674226 w 3674226"/>
              <a:gd name="connsiteY0" fmla="*/ 1022465 h 1022465"/>
              <a:gd name="connsiteX1" fmla="*/ 3358342 w 3674226"/>
              <a:gd name="connsiteY1" fmla="*/ 955964 h 1022465"/>
              <a:gd name="connsiteX2" fmla="*/ 3258589 w 3674226"/>
              <a:gd name="connsiteY2" fmla="*/ 822960 h 1022465"/>
              <a:gd name="connsiteX3" fmla="*/ 2975957 w 3674226"/>
              <a:gd name="connsiteY3" fmla="*/ 806334 h 1022465"/>
              <a:gd name="connsiteX4" fmla="*/ 2360815 w 3674226"/>
              <a:gd name="connsiteY4" fmla="*/ 523702 h 1022465"/>
              <a:gd name="connsiteX5" fmla="*/ 2061557 w 3674226"/>
              <a:gd name="connsiteY5" fmla="*/ 340822 h 1022465"/>
              <a:gd name="connsiteX6" fmla="*/ 1762298 w 3674226"/>
              <a:gd name="connsiteY6" fmla="*/ 174567 h 1022465"/>
              <a:gd name="connsiteX7" fmla="*/ 1629295 w 3674226"/>
              <a:gd name="connsiteY7" fmla="*/ 24938 h 1022465"/>
              <a:gd name="connsiteX8" fmla="*/ 1396538 w 3674226"/>
              <a:gd name="connsiteY8" fmla="*/ 24938 h 1022465"/>
              <a:gd name="connsiteX9" fmla="*/ 1197033 w 3674226"/>
              <a:gd name="connsiteY9" fmla="*/ 124691 h 1022465"/>
              <a:gd name="connsiteX10" fmla="*/ 681644 w 3674226"/>
              <a:gd name="connsiteY10" fmla="*/ 141316 h 1022465"/>
              <a:gd name="connsiteX11" fmla="*/ 349135 w 3674226"/>
              <a:gd name="connsiteY11" fmla="*/ 307571 h 1022465"/>
              <a:gd name="connsiteX12" fmla="*/ 0 w 3674226"/>
              <a:gd name="connsiteY12" fmla="*/ 523702 h 102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4226" h="1022465">
                <a:moveTo>
                  <a:pt x="3674226" y="1022465"/>
                </a:moveTo>
                <a:cubicBezTo>
                  <a:pt x="3550920" y="1005840"/>
                  <a:pt x="3427615" y="989215"/>
                  <a:pt x="3358342" y="955964"/>
                </a:cubicBezTo>
                <a:cubicBezTo>
                  <a:pt x="3289069" y="922713"/>
                  <a:pt x="3322320" y="847898"/>
                  <a:pt x="3258589" y="822960"/>
                </a:cubicBezTo>
                <a:cubicBezTo>
                  <a:pt x="3194858" y="798022"/>
                  <a:pt x="3125586" y="856210"/>
                  <a:pt x="2975957" y="806334"/>
                </a:cubicBezTo>
                <a:cubicBezTo>
                  <a:pt x="2826328" y="756458"/>
                  <a:pt x="2513215" y="601287"/>
                  <a:pt x="2360815" y="523702"/>
                </a:cubicBezTo>
                <a:cubicBezTo>
                  <a:pt x="2208415" y="446117"/>
                  <a:pt x="2161310" y="399011"/>
                  <a:pt x="2061557" y="340822"/>
                </a:cubicBezTo>
                <a:cubicBezTo>
                  <a:pt x="1961804" y="282633"/>
                  <a:pt x="1834342" y="227214"/>
                  <a:pt x="1762298" y="174567"/>
                </a:cubicBezTo>
                <a:cubicBezTo>
                  <a:pt x="1690254" y="121920"/>
                  <a:pt x="1690255" y="49876"/>
                  <a:pt x="1629295" y="24938"/>
                </a:cubicBezTo>
                <a:cubicBezTo>
                  <a:pt x="1568335" y="0"/>
                  <a:pt x="1468582" y="8313"/>
                  <a:pt x="1396538" y="24938"/>
                </a:cubicBezTo>
                <a:cubicBezTo>
                  <a:pt x="1324494" y="41563"/>
                  <a:pt x="1316182" y="105295"/>
                  <a:pt x="1197033" y="124691"/>
                </a:cubicBezTo>
                <a:cubicBezTo>
                  <a:pt x="1077884" y="144087"/>
                  <a:pt x="822960" y="110836"/>
                  <a:pt x="681644" y="141316"/>
                </a:cubicBezTo>
                <a:cubicBezTo>
                  <a:pt x="540328" y="171796"/>
                  <a:pt x="462742" y="243840"/>
                  <a:pt x="349135" y="307571"/>
                </a:cubicBezTo>
                <a:cubicBezTo>
                  <a:pt x="235528" y="371302"/>
                  <a:pt x="117764" y="447502"/>
                  <a:pt x="0" y="523702"/>
                </a:cubicBezTo>
              </a:path>
            </a:pathLst>
          </a:custGeom>
          <a:ln w="101600">
            <a:solidFill>
              <a:srgbClr val="FF0000"/>
            </a:solidFill>
            <a:prstDash val="sysDot"/>
          </a:ln>
          <a:effectLst>
            <a:outerShdw dist="762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4" name="Group 43"/>
          <p:cNvGrpSpPr/>
          <p:nvPr/>
        </p:nvGrpSpPr>
        <p:grpSpPr>
          <a:xfrm>
            <a:off x="1551709" y="4339240"/>
            <a:ext cx="2568633" cy="918560"/>
            <a:chOff x="1551709" y="4281054"/>
            <a:chExt cx="2568633" cy="918560"/>
          </a:xfrm>
        </p:grpSpPr>
        <p:sp>
          <p:nvSpPr>
            <p:cNvPr id="43" name="Freeform 42"/>
            <p:cNvSpPr/>
            <p:nvPr/>
          </p:nvSpPr>
          <p:spPr>
            <a:xfrm>
              <a:off x="1551709" y="4281054"/>
              <a:ext cx="2568633" cy="706582"/>
            </a:xfrm>
            <a:custGeom>
              <a:avLst/>
              <a:gdLst>
                <a:gd name="connsiteX0" fmla="*/ 160713 w 2568633"/>
                <a:gd name="connsiteY0" fmla="*/ 290946 h 706582"/>
                <a:gd name="connsiteX1" fmla="*/ 459971 w 2568633"/>
                <a:gd name="connsiteY1" fmla="*/ 58190 h 706582"/>
                <a:gd name="connsiteX2" fmla="*/ 942109 w 2568633"/>
                <a:gd name="connsiteY2" fmla="*/ 91441 h 706582"/>
                <a:gd name="connsiteX3" fmla="*/ 12579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 name="connsiteX0" fmla="*/ 160713 w 2568633"/>
                <a:gd name="connsiteY0" fmla="*/ 290946 h 706582"/>
                <a:gd name="connsiteX1" fmla="*/ 459971 w 2568633"/>
                <a:gd name="connsiteY1" fmla="*/ 58190 h 706582"/>
                <a:gd name="connsiteX2" fmla="*/ 942109 w 2568633"/>
                <a:gd name="connsiteY2" fmla="*/ 91441 h 706582"/>
                <a:gd name="connsiteX3" fmla="*/ 14103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8633" h="706582">
                  <a:moveTo>
                    <a:pt x="160713" y="290946"/>
                  </a:moveTo>
                  <a:cubicBezTo>
                    <a:pt x="235527" y="227215"/>
                    <a:pt x="329738" y="91441"/>
                    <a:pt x="459971" y="58190"/>
                  </a:cubicBezTo>
                  <a:cubicBezTo>
                    <a:pt x="590204" y="24939"/>
                    <a:pt x="783705" y="99754"/>
                    <a:pt x="942109" y="91441"/>
                  </a:cubicBezTo>
                  <a:cubicBezTo>
                    <a:pt x="1100513" y="83128"/>
                    <a:pt x="1302328" y="0"/>
                    <a:pt x="1410393" y="8313"/>
                  </a:cubicBezTo>
                  <a:cubicBezTo>
                    <a:pt x="1518459" y="16626"/>
                    <a:pt x="1499524" y="80357"/>
                    <a:pt x="1590502" y="141317"/>
                  </a:cubicBezTo>
                  <a:cubicBezTo>
                    <a:pt x="1681480" y="202277"/>
                    <a:pt x="1845426" y="307571"/>
                    <a:pt x="1956262" y="374073"/>
                  </a:cubicBezTo>
                  <a:cubicBezTo>
                    <a:pt x="2067098" y="440575"/>
                    <a:pt x="2158538" y="487681"/>
                    <a:pt x="2255520" y="540328"/>
                  </a:cubicBezTo>
                  <a:cubicBezTo>
                    <a:pt x="2352502" y="592975"/>
                    <a:pt x="2568633" y="673332"/>
                    <a:pt x="2538153" y="689957"/>
                  </a:cubicBezTo>
                  <a:cubicBezTo>
                    <a:pt x="2507673" y="706582"/>
                    <a:pt x="2377440" y="642852"/>
                    <a:pt x="2072640" y="640081"/>
                  </a:cubicBezTo>
                  <a:cubicBezTo>
                    <a:pt x="1767840" y="637310"/>
                    <a:pt x="997527" y="673331"/>
                    <a:pt x="709353" y="673331"/>
                  </a:cubicBezTo>
                  <a:cubicBezTo>
                    <a:pt x="421179" y="673331"/>
                    <a:pt x="446117" y="648394"/>
                    <a:pt x="343593" y="640081"/>
                  </a:cubicBezTo>
                  <a:cubicBezTo>
                    <a:pt x="241069" y="631768"/>
                    <a:pt x="149629" y="656706"/>
                    <a:pt x="94211" y="623455"/>
                  </a:cubicBezTo>
                  <a:cubicBezTo>
                    <a:pt x="38793" y="590204"/>
                    <a:pt x="0" y="495993"/>
                    <a:pt x="11084" y="440575"/>
                  </a:cubicBezTo>
                  <a:cubicBezTo>
                    <a:pt x="22168" y="385157"/>
                    <a:pt x="85899" y="354677"/>
                    <a:pt x="160713" y="290946"/>
                  </a:cubicBezTo>
                  <a:close/>
                </a:path>
              </a:pathLst>
            </a:custGeom>
            <a:solidFill>
              <a:srgbClr val="D186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rot="994403">
              <a:off x="1940639" y="4676394"/>
              <a:ext cx="1876732" cy="523220"/>
            </a:xfrm>
            <a:prstGeom prst="rect">
              <a:avLst/>
            </a:prstGeom>
            <a:noFill/>
          </p:spPr>
          <p:txBody>
            <a:bodyPr wrap="none" rtlCol="0">
              <a:prstTxWarp prst="textArchUp">
                <a:avLst/>
              </a:prstTxWarp>
              <a:spAutoFit/>
            </a:bodyPr>
            <a:lstStyle/>
            <a:p>
              <a:r>
                <a:rPr lang="en-US" sz="2800" b="1" dirty="0" smtClean="0"/>
                <a:t> </a:t>
              </a:r>
            </a:p>
            <a:p>
              <a:endParaRPr lang="en-US" sz="2800" b="1" dirty="0" smtClean="0"/>
            </a:p>
            <a:p>
              <a:r>
                <a:rPr lang="en-US" sz="2800" b="1" dirty="0" smtClean="0"/>
                <a:t>shared trail</a:t>
              </a:r>
              <a:endParaRPr lang="en-US" sz="2800" b="1" dirty="0"/>
            </a:p>
          </p:txBody>
        </p:sp>
      </p:grpSp>
      <p:sp>
        <p:nvSpPr>
          <p:cNvPr id="39" name="TextBox 38"/>
          <p:cNvSpPr txBox="1"/>
          <p:nvPr/>
        </p:nvSpPr>
        <p:spPr>
          <a:xfrm rot="19748749">
            <a:off x="3283410" y="3387422"/>
            <a:ext cx="2062359" cy="523220"/>
          </a:xfrm>
          <a:prstGeom prst="rect">
            <a:avLst/>
          </a:prstGeom>
          <a:solidFill>
            <a:srgbClr val="AED999"/>
          </a:solidFill>
        </p:spPr>
        <p:txBody>
          <a:bodyPr wrap="none" rtlCol="0">
            <a:spAutoFit/>
          </a:bodyPr>
          <a:lstStyle/>
          <a:p>
            <a:r>
              <a:rPr lang="en-US" sz="2800" b="1" dirty="0" smtClean="0"/>
              <a:t>Fort Laramie</a:t>
            </a:r>
            <a:endParaRPr lang="en-US" sz="2800" b="1" dirty="0"/>
          </a:p>
        </p:txBody>
      </p:sp>
      <p:sp>
        <p:nvSpPr>
          <p:cNvPr id="46" name="TextBox 45"/>
          <p:cNvSpPr txBox="1"/>
          <p:nvPr/>
        </p:nvSpPr>
        <p:spPr>
          <a:xfrm rot="19762774">
            <a:off x="3936593" y="3668734"/>
            <a:ext cx="2281394" cy="523220"/>
          </a:xfrm>
          <a:prstGeom prst="rect">
            <a:avLst/>
          </a:prstGeom>
          <a:solidFill>
            <a:srgbClr val="AED999"/>
          </a:solidFill>
        </p:spPr>
        <p:txBody>
          <a:bodyPr wrap="none" rtlCol="0">
            <a:spAutoFit/>
          </a:bodyPr>
          <a:lstStyle/>
          <a:p>
            <a:r>
              <a:rPr lang="en-US" sz="2800" b="1" dirty="0" smtClean="0"/>
              <a:t>Chimney Rock</a:t>
            </a:r>
            <a:endParaRPr lang="en-US" sz="2800" b="1" dirty="0"/>
          </a:p>
        </p:txBody>
      </p:sp>
      <p:sp>
        <p:nvSpPr>
          <p:cNvPr id="47" name="TextBox 46"/>
          <p:cNvSpPr txBox="1"/>
          <p:nvPr/>
        </p:nvSpPr>
        <p:spPr>
          <a:xfrm rot="19748749">
            <a:off x="2468005" y="2832688"/>
            <a:ext cx="3103863" cy="523220"/>
          </a:xfrm>
          <a:prstGeom prst="rect">
            <a:avLst/>
          </a:prstGeom>
          <a:solidFill>
            <a:srgbClr val="AED999"/>
          </a:solidFill>
        </p:spPr>
        <p:txBody>
          <a:bodyPr wrap="none" rtlCol="0">
            <a:spAutoFit/>
          </a:bodyPr>
          <a:lstStyle/>
          <a:p>
            <a:r>
              <a:rPr lang="en-US" sz="2800" b="1" dirty="0" smtClean="0"/>
              <a:t>Independence Rock</a:t>
            </a:r>
            <a:endParaRPr lang="en-US" sz="2800" b="1" dirty="0"/>
          </a:p>
        </p:txBody>
      </p:sp>
      <p:sp>
        <p:nvSpPr>
          <p:cNvPr id="48" name="Oval 47"/>
          <p:cNvSpPr/>
          <p:nvPr/>
        </p:nvSpPr>
        <p:spPr>
          <a:xfrm>
            <a:off x="2438400" y="4114800"/>
            <a:ext cx="228600" cy="2286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a:off x="1752600" y="4267200"/>
            <a:ext cx="228600" cy="2286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a:off x="3200400" y="4343400"/>
            <a:ext cx="228600" cy="2286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3657600" y="4572000"/>
            <a:ext cx="228600" cy="2286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rot="19748749">
            <a:off x="1407088" y="3170755"/>
            <a:ext cx="1785489" cy="523220"/>
          </a:xfrm>
          <a:prstGeom prst="rect">
            <a:avLst/>
          </a:prstGeom>
          <a:solidFill>
            <a:srgbClr val="AED999"/>
          </a:solidFill>
        </p:spPr>
        <p:txBody>
          <a:bodyPr wrap="none" rtlCol="0">
            <a:spAutoFit/>
          </a:bodyPr>
          <a:lstStyle/>
          <a:p>
            <a:r>
              <a:rPr lang="en-US" sz="2800" b="1" dirty="0" smtClean="0"/>
              <a:t>South Pass</a:t>
            </a:r>
            <a:endParaRPr lang="en-US" sz="2800" b="1" dirty="0"/>
          </a:p>
        </p:txBody>
      </p:sp>
      <p:sp>
        <p:nvSpPr>
          <p:cNvPr id="53" name="TextBox 52"/>
          <p:cNvSpPr txBox="1"/>
          <p:nvPr/>
        </p:nvSpPr>
        <p:spPr>
          <a:xfrm rot="2808385">
            <a:off x="1311533" y="5398427"/>
            <a:ext cx="1958998" cy="523220"/>
          </a:xfrm>
          <a:prstGeom prst="rect">
            <a:avLst/>
          </a:prstGeom>
          <a:solidFill>
            <a:srgbClr val="AED999"/>
          </a:solidFill>
        </p:spPr>
        <p:txBody>
          <a:bodyPr wrap="none" rtlCol="0">
            <a:spAutoFit/>
          </a:bodyPr>
          <a:lstStyle/>
          <a:p>
            <a:r>
              <a:rPr lang="en-US" sz="2800" b="1" dirty="0" smtClean="0"/>
              <a:t>Fort Bridger</a:t>
            </a:r>
            <a:endParaRPr lang="en-US" sz="2800" b="1" dirty="0"/>
          </a:p>
        </p:txBody>
      </p:sp>
      <p:sp>
        <p:nvSpPr>
          <p:cNvPr id="54" name="Freeform 53"/>
          <p:cNvSpPr/>
          <p:nvPr/>
        </p:nvSpPr>
        <p:spPr>
          <a:xfrm>
            <a:off x="5381625" y="4916488"/>
            <a:ext cx="2371725" cy="293687"/>
          </a:xfrm>
          <a:custGeom>
            <a:avLst/>
            <a:gdLst>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133350 w 2371725"/>
              <a:gd name="connsiteY7" fmla="*/ 150812 h 293687"/>
              <a:gd name="connsiteX8" fmla="*/ 0 w 2371725"/>
              <a:gd name="connsiteY8" fmla="*/ 169862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1725" h="293687">
                <a:moveTo>
                  <a:pt x="2371725" y="293687"/>
                </a:moveTo>
                <a:cubicBezTo>
                  <a:pt x="2285206" y="242093"/>
                  <a:pt x="2198687" y="190499"/>
                  <a:pt x="2095500" y="179387"/>
                </a:cubicBezTo>
                <a:cubicBezTo>
                  <a:pt x="1992313" y="168275"/>
                  <a:pt x="1878012" y="246062"/>
                  <a:pt x="1752600" y="227012"/>
                </a:cubicBezTo>
                <a:cubicBezTo>
                  <a:pt x="1627188" y="207962"/>
                  <a:pt x="1476375" y="101600"/>
                  <a:pt x="1343025" y="65087"/>
                </a:cubicBezTo>
                <a:cubicBezTo>
                  <a:pt x="1209675" y="28574"/>
                  <a:pt x="1049338" y="15875"/>
                  <a:pt x="952500" y="7937"/>
                </a:cubicBezTo>
                <a:cubicBezTo>
                  <a:pt x="855663" y="0"/>
                  <a:pt x="836612" y="9525"/>
                  <a:pt x="762000" y="17462"/>
                </a:cubicBezTo>
                <a:cubicBezTo>
                  <a:pt x="687388" y="25399"/>
                  <a:pt x="609600" y="33337"/>
                  <a:pt x="504825" y="55562"/>
                </a:cubicBezTo>
                <a:cubicBezTo>
                  <a:pt x="400050" y="77787"/>
                  <a:pt x="217487" y="131762"/>
                  <a:pt x="133350" y="150812"/>
                </a:cubicBezTo>
                <a:cubicBezTo>
                  <a:pt x="49213" y="169862"/>
                  <a:pt x="24606" y="169862"/>
                  <a:pt x="0" y="169862"/>
                </a:cubicBez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Freeform 54"/>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TextBox 55"/>
          <p:cNvSpPr txBox="1"/>
          <p:nvPr/>
        </p:nvSpPr>
        <p:spPr>
          <a:xfrm rot="19762774">
            <a:off x="7760910" y="4344279"/>
            <a:ext cx="1343509" cy="523220"/>
          </a:xfrm>
          <a:prstGeom prst="rect">
            <a:avLst/>
          </a:prstGeom>
          <a:solidFill>
            <a:srgbClr val="FFFF00"/>
          </a:solidFill>
        </p:spPr>
        <p:txBody>
          <a:bodyPr wrap="none" rtlCol="0">
            <a:spAutoFit/>
          </a:bodyPr>
          <a:lstStyle/>
          <a:p>
            <a:r>
              <a:rPr lang="en-US" sz="2800" b="1" dirty="0" smtClean="0"/>
              <a:t>Nauvoo</a:t>
            </a:r>
            <a:endParaRPr lang="en-US" sz="2800" b="1" dirty="0"/>
          </a:p>
        </p:txBody>
      </p:sp>
      <p:sp>
        <p:nvSpPr>
          <p:cNvPr id="57" name="Oval 56"/>
          <p:cNvSpPr/>
          <p:nvPr/>
        </p:nvSpPr>
        <p:spPr>
          <a:xfrm>
            <a:off x="7543800" y="51054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rot="2808922">
            <a:off x="727494" y="5665036"/>
            <a:ext cx="1674754" cy="523220"/>
          </a:xfrm>
          <a:prstGeom prst="rect">
            <a:avLst/>
          </a:prstGeom>
          <a:solidFill>
            <a:srgbClr val="FFFF00"/>
          </a:solidFill>
        </p:spPr>
        <p:txBody>
          <a:bodyPr wrap="none" rtlCol="0">
            <a:spAutoFit/>
          </a:bodyPr>
          <a:lstStyle/>
          <a:p>
            <a:r>
              <a:rPr lang="en-US" sz="2800" b="1" dirty="0" smtClean="0"/>
              <a:t>S.L. Valley</a:t>
            </a:r>
            <a:endParaRPr lang="en-US" sz="2800" b="1" dirty="0"/>
          </a:p>
        </p:txBody>
      </p:sp>
      <p:sp>
        <p:nvSpPr>
          <p:cNvPr id="59" name="Oval 58"/>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5" name="Picture 3"/>
          <p:cNvPicPr>
            <a:picLocks noChangeAspect="1" noChangeArrowheads="1"/>
          </p:cNvPicPr>
          <p:nvPr/>
        </p:nvPicPr>
        <p:blipFill>
          <a:blip r:embed="rId7"/>
          <a:srcRect/>
          <a:stretch>
            <a:fillRect/>
          </a:stretch>
        </p:blipFill>
        <p:spPr bwMode="auto">
          <a:xfrm>
            <a:off x="6096000" y="2819400"/>
            <a:ext cx="2948550" cy="2590800"/>
          </a:xfrm>
          <a:prstGeom prst="rect">
            <a:avLst/>
          </a:prstGeom>
          <a:noFill/>
          <a:ln w="50800">
            <a:solidFill>
              <a:schemeClr val="tx1"/>
            </a:solidFill>
            <a:miter lim="800000"/>
            <a:headEnd/>
            <a:tailEnd/>
          </a:ln>
          <a:effectLst/>
        </p:spPr>
      </p:pic>
      <p:pic>
        <p:nvPicPr>
          <p:cNvPr id="3077" name="Picture 5" descr="Image result for fort laramie"/>
          <p:cNvPicPr>
            <a:picLocks noChangeAspect="1" noChangeArrowheads="1"/>
          </p:cNvPicPr>
          <p:nvPr/>
        </p:nvPicPr>
        <p:blipFill>
          <a:blip r:embed="rId8"/>
          <a:srcRect l="3750" t="15130" r="17500" b="1655"/>
          <a:stretch>
            <a:fillRect/>
          </a:stretch>
        </p:blipFill>
        <p:spPr bwMode="auto">
          <a:xfrm>
            <a:off x="5410200" y="874486"/>
            <a:ext cx="3657600" cy="2554514"/>
          </a:xfrm>
          <a:prstGeom prst="rect">
            <a:avLst/>
          </a:prstGeom>
          <a:noFill/>
          <a:ln w="50800">
            <a:solidFill>
              <a:srgbClr val="0070C0"/>
            </a:solidFill>
          </a:ln>
        </p:spPr>
      </p:pic>
      <p:pic>
        <p:nvPicPr>
          <p:cNvPr id="3080" name="Picture 8" descr="Image result for south pass"/>
          <p:cNvPicPr>
            <a:picLocks noChangeAspect="1" noChangeArrowheads="1"/>
          </p:cNvPicPr>
          <p:nvPr/>
        </p:nvPicPr>
        <p:blipFill>
          <a:blip r:embed="rId9"/>
          <a:srcRect/>
          <a:stretch>
            <a:fillRect/>
          </a:stretch>
        </p:blipFill>
        <p:spPr bwMode="auto">
          <a:xfrm>
            <a:off x="6019800" y="838200"/>
            <a:ext cx="3048000" cy="3048000"/>
          </a:xfrm>
          <a:prstGeom prst="rect">
            <a:avLst/>
          </a:prstGeom>
          <a:noFill/>
          <a:ln w="50800">
            <a:solidFill>
              <a:schemeClr val="accent6">
                <a:lumMod val="50000"/>
              </a:schemeClr>
            </a:solidFill>
          </a:ln>
        </p:spPr>
      </p:pic>
      <p:cxnSp>
        <p:nvCxnSpPr>
          <p:cNvPr id="61" name="Straight Arrow Connector 60"/>
          <p:cNvCxnSpPr/>
          <p:nvPr/>
        </p:nvCxnSpPr>
        <p:spPr>
          <a:xfrm rot="16200000" flipV="1">
            <a:off x="5372100" y="5372100"/>
            <a:ext cx="1371600" cy="1295400"/>
          </a:xfrm>
          <a:prstGeom prst="straightConnector1">
            <a:avLst/>
          </a:prstGeom>
          <a:ln w="152400" cmpd="tri">
            <a:solidFill>
              <a:srgbClr val="FF0000"/>
            </a:solidFill>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p:nvPr/>
        </p:nvCxnSpPr>
        <p:spPr>
          <a:xfrm rot="10800000">
            <a:off x="152400" y="3200400"/>
            <a:ext cx="1295400" cy="1143000"/>
          </a:xfrm>
          <a:prstGeom prst="straightConnector1">
            <a:avLst/>
          </a:prstGeom>
          <a:ln w="152400" cmpd="tri">
            <a:solidFill>
              <a:srgbClr val="FF0000"/>
            </a:solidFill>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rot="19497586">
            <a:off x="13659" y="2213918"/>
            <a:ext cx="1506695" cy="523220"/>
          </a:xfrm>
          <a:prstGeom prst="rect">
            <a:avLst/>
          </a:prstGeom>
          <a:solidFill>
            <a:srgbClr val="FF0000"/>
          </a:solidFill>
        </p:spPr>
        <p:txBody>
          <a:bodyPr wrap="none" rtlCol="0">
            <a:spAutoFit/>
          </a:bodyPr>
          <a:lstStyle/>
          <a:p>
            <a:r>
              <a:rPr lang="en-US" sz="2800" b="1" dirty="0" smtClean="0">
                <a:solidFill>
                  <a:schemeClr val="bg1"/>
                </a:solidFill>
              </a:rPr>
              <a:t>OREGON</a:t>
            </a:r>
            <a:endParaRPr lang="en-US" sz="2800" b="1" dirty="0">
              <a:solidFill>
                <a:schemeClr val="bg1"/>
              </a:solidFill>
            </a:endParaRPr>
          </a:p>
        </p:txBody>
      </p:sp>
      <p:pic>
        <p:nvPicPr>
          <p:cNvPr id="3078" name="Picture 6"/>
          <p:cNvPicPr>
            <a:picLocks noChangeAspect="1" noChangeArrowheads="1"/>
          </p:cNvPicPr>
          <p:nvPr/>
        </p:nvPicPr>
        <p:blipFill>
          <a:blip r:embed="rId10"/>
          <a:srcRect/>
          <a:stretch>
            <a:fillRect/>
          </a:stretch>
        </p:blipFill>
        <p:spPr bwMode="auto">
          <a:xfrm>
            <a:off x="4572000" y="4419600"/>
            <a:ext cx="4481513" cy="2370138"/>
          </a:xfrm>
          <a:prstGeom prst="rect">
            <a:avLst/>
          </a:prstGeom>
          <a:noFill/>
          <a:ln w="50800">
            <a:solidFill>
              <a:schemeClr val="tx1">
                <a:lumMod val="65000"/>
                <a:lumOff val="35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 calcmode="lin" valueType="num">
                                      <p:cBhvr>
                                        <p:cTn id="9" dur="1000" fill="hold"/>
                                        <p:tgtEl>
                                          <p:spTgt spid="31"/>
                                        </p:tgtEl>
                                        <p:attrNameLst>
                                          <p:attrName>style.rotation</p:attrName>
                                        </p:attrNameLst>
                                      </p:cBhvr>
                                      <p:tavLst>
                                        <p:tav tm="0">
                                          <p:val>
                                            <p:fltVal val="360"/>
                                          </p:val>
                                        </p:tav>
                                        <p:tav tm="100000">
                                          <p:val>
                                            <p:fltVal val="0"/>
                                          </p:val>
                                        </p:tav>
                                      </p:tavLst>
                                    </p:anim>
                                    <p:animEffect transition="in" filter="fade">
                                      <p:cBhvr>
                                        <p:cTn id="10" dur="1000"/>
                                        <p:tgtEl>
                                          <p:spTgt spid="31"/>
                                        </p:tgtEl>
                                      </p:cBhvr>
                                    </p:animEffect>
                                  </p:childTnLst>
                                </p:cTn>
                              </p:par>
                            </p:childTnLst>
                          </p:cTn>
                        </p:par>
                        <p:par>
                          <p:cTn id="11" fill="hold">
                            <p:stCondLst>
                              <p:cond delay="1000"/>
                            </p:stCondLst>
                            <p:childTnLst>
                              <p:par>
                                <p:cTn id="12" presetID="22" presetClass="entr" presetSubtype="2" fill="hold" grpId="0" nodeType="after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wipe(right)">
                                      <p:cBhvr>
                                        <p:cTn id="14" dur="1000"/>
                                        <p:tgtEl>
                                          <p:spTgt spid="29"/>
                                        </p:tgtEl>
                                      </p:cBhvr>
                                    </p:animEffect>
                                  </p:childTnLst>
                                </p:cTn>
                              </p:par>
                            </p:childTnLst>
                          </p:cTn>
                        </p:par>
                        <p:par>
                          <p:cTn id="15" fill="hold">
                            <p:stCondLst>
                              <p:cond delay="2000"/>
                            </p:stCondLst>
                            <p:childTnLst>
                              <p:par>
                                <p:cTn id="16" presetID="10"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1000"/>
                                        <p:tgtEl>
                                          <p:spTgt spid="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30"/>
                                        </p:tgtEl>
                                      </p:cBhvr>
                                    </p:animEffect>
                                    <p:set>
                                      <p:cBhvr>
                                        <p:cTn id="28" dur="1" fill="hold">
                                          <p:stCondLst>
                                            <p:cond delay="999"/>
                                          </p:stCondLst>
                                        </p:cTn>
                                        <p:tgtEl>
                                          <p:spTgt spid="30"/>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1000"/>
                                        <p:tgtEl>
                                          <p:spTgt spid="29"/>
                                        </p:tgtEl>
                                      </p:cBhvr>
                                    </p:animEffect>
                                    <p:set>
                                      <p:cBhvr>
                                        <p:cTn id="31" dur="1" fill="hold">
                                          <p:stCondLst>
                                            <p:cond delay="999"/>
                                          </p:stCondLst>
                                        </p:cTn>
                                        <p:tgtEl>
                                          <p:spTgt spid="29"/>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1000"/>
                                        <p:tgtEl>
                                          <p:spTgt spid="31"/>
                                        </p:tgtEl>
                                      </p:cBhvr>
                                    </p:animEffect>
                                    <p:set>
                                      <p:cBhvr>
                                        <p:cTn id="34" dur="1" fill="hold">
                                          <p:stCondLst>
                                            <p:cond delay="999"/>
                                          </p:stCondLst>
                                        </p:cTn>
                                        <p:tgtEl>
                                          <p:spTgt spid="31"/>
                                        </p:tgtEl>
                                        <p:attrNameLst>
                                          <p:attrName>style.visibility</p:attrName>
                                        </p:attrNameLst>
                                      </p:cBhvr>
                                      <p:to>
                                        <p:strVal val="hidden"/>
                                      </p:to>
                                    </p:set>
                                  </p:childTnLst>
                                </p:cTn>
                              </p:par>
                            </p:childTnLst>
                          </p:cTn>
                        </p:par>
                        <p:par>
                          <p:cTn id="35" fill="hold">
                            <p:stCondLst>
                              <p:cond delay="1000"/>
                            </p:stCondLst>
                            <p:childTnLst>
                              <p:par>
                                <p:cTn id="36" presetID="6" presetClass="emph" presetSubtype="0" fill="hold" nodeType="afterEffect">
                                  <p:stCondLst>
                                    <p:cond delay="0"/>
                                  </p:stCondLst>
                                  <p:childTnLst>
                                    <p:animScale>
                                      <p:cBhvr>
                                        <p:cTn id="37" dur="1000" fill="hold"/>
                                        <p:tgtEl>
                                          <p:spTgt spid="4"/>
                                        </p:tgtEl>
                                      </p:cBhvr>
                                      <p:by x="210000" y="210000"/>
                                    </p:animScale>
                                  </p:childTnLst>
                                </p:cTn>
                              </p:par>
                              <p:par>
                                <p:cTn id="38" presetID="42" presetClass="path" presetSubtype="0" fill="hold" nodeType="withEffect">
                                  <p:stCondLst>
                                    <p:cond delay="0"/>
                                  </p:stCondLst>
                                  <p:childTnLst>
                                    <p:animMotion origin="layout" path="M 5.55112E-17 3.69942E-6 L 0.06667 0.22751 " pathEditMode="relative" rAng="0" ptsTypes="AA">
                                      <p:cBhvr>
                                        <p:cTn id="39" dur="1000" fill="hold"/>
                                        <p:tgtEl>
                                          <p:spTgt spid="4"/>
                                        </p:tgtEl>
                                        <p:attrNameLst>
                                          <p:attrName>ppt_x</p:attrName>
                                          <p:attrName>ppt_y</p:attrName>
                                        </p:attrNameLst>
                                      </p:cBhvr>
                                      <p:rCtr x="33" y="114"/>
                                    </p:animMotion>
                                  </p:childTnLst>
                                </p:cTn>
                              </p:par>
                              <p:par>
                                <p:cTn id="40" presetID="10" presetClass="exit" presetSubtype="0" fill="hold" nodeType="withEffect">
                                  <p:stCondLst>
                                    <p:cond delay="500"/>
                                  </p:stCondLst>
                                  <p:childTnLst>
                                    <p:animEffect transition="out" filter="fade">
                                      <p:cBhvr>
                                        <p:cTn id="41" dur="1000"/>
                                        <p:tgtEl>
                                          <p:spTgt spid="4"/>
                                        </p:tgtEl>
                                      </p:cBhvr>
                                    </p:animEffect>
                                    <p:set>
                                      <p:cBhvr>
                                        <p:cTn id="42" dur="1" fill="hold">
                                          <p:stCondLst>
                                            <p:cond delay="999"/>
                                          </p:stCondLst>
                                        </p:cTn>
                                        <p:tgtEl>
                                          <p:spTgt spid="4"/>
                                        </p:tgtEl>
                                        <p:attrNameLst>
                                          <p:attrName>style.visibility</p:attrName>
                                        </p:attrNameLst>
                                      </p:cBhvr>
                                      <p:to>
                                        <p:strVal val="hidden"/>
                                      </p:to>
                                    </p:set>
                                  </p:childTnLst>
                                </p:cTn>
                              </p:par>
                              <p:par>
                                <p:cTn id="43" presetID="10" presetClass="entr" presetSubtype="0" fill="hold" nodeType="withEffect">
                                  <p:stCondLst>
                                    <p:cond delay="500"/>
                                  </p:stCondLst>
                                  <p:childTnLst>
                                    <p:set>
                                      <p:cBhvr>
                                        <p:cTn id="44" dur="1" fill="hold">
                                          <p:stCondLst>
                                            <p:cond delay="0"/>
                                          </p:stCondLst>
                                        </p:cTn>
                                        <p:tgtEl>
                                          <p:spTgt spid="3074"/>
                                        </p:tgtEl>
                                        <p:attrNameLst>
                                          <p:attrName>style.visibility</p:attrName>
                                        </p:attrNameLst>
                                      </p:cBhvr>
                                      <p:to>
                                        <p:strVal val="visible"/>
                                      </p:to>
                                    </p:set>
                                    <p:animEffect transition="in" filter="fade">
                                      <p:cBhvr>
                                        <p:cTn id="45" dur="2000"/>
                                        <p:tgtEl>
                                          <p:spTgt spid="3074"/>
                                        </p:tgtEl>
                                      </p:cBhvr>
                                    </p:animEffect>
                                  </p:childTnLst>
                                </p:cTn>
                              </p:par>
                              <p:par>
                                <p:cTn id="46" presetID="10" presetClass="exit" presetSubtype="0" fill="hold" nodeType="withEffect">
                                  <p:stCondLst>
                                    <p:cond delay="500"/>
                                  </p:stCondLst>
                                  <p:childTnLst>
                                    <p:animEffect transition="out" filter="fade">
                                      <p:cBhvr>
                                        <p:cTn id="47" dur="1000"/>
                                        <p:tgtEl>
                                          <p:spTgt spid="5"/>
                                        </p:tgtEl>
                                      </p:cBhvr>
                                    </p:animEffect>
                                    <p:set>
                                      <p:cBhvr>
                                        <p:cTn id="48" dur="1" fill="hold">
                                          <p:stCondLst>
                                            <p:cond delay="999"/>
                                          </p:stCondLst>
                                        </p:cTn>
                                        <p:tgtEl>
                                          <p:spTgt spid="5"/>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30" presetClass="entr" presetSubtype="0" fill="hold" grpId="0" nodeType="click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800" decel="100000"/>
                                        <p:tgtEl>
                                          <p:spTgt spid="35"/>
                                        </p:tgtEl>
                                      </p:cBhvr>
                                    </p:animEffect>
                                    <p:anim calcmode="lin" valueType="num">
                                      <p:cBhvr>
                                        <p:cTn id="54" dur="800" decel="100000" fill="hold"/>
                                        <p:tgtEl>
                                          <p:spTgt spid="35"/>
                                        </p:tgtEl>
                                        <p:attrNameLst>
                                          <p:attrName>style.rotation</p:attrName>
                                        </p:attrNameLst>
                                      </p:cBhvr>
                                      <p:tavLst>
                                        <p:tav tm="0">
                                          <p:val>
                                            <p:fltVal val="-90"/>
                                          </p:val>
                                        </p:tav>
                                        <p:tav tm="100000">
                                          <p:val>
                                            <p:fltVal val="0"/>
                                          </p:val>
                                        </p:tav>
                                      </p:tavLst>
                                    </p:anim>
                                    <p:anim calcmode="lin" valueType="num">
                                      <p:cBhvr>
                                        <p:cTn id="55" dur="800" decel="100000" fill="hold"/>
                                        <p:tgtEl>
                                          <p:spTgt spid="35"/>
                                        </p:tgtEl>
                                        <p:attrNameLst>
                                          <p:attrName>ppt_x</p:attrName>
                                        </p:attrNameLst>
                                      </p:cBhvr>
                                      <p:tavLst>
                                        <p:tav tm="0">
                                          <p:val>
                                            <p:strVal val="#ppt_x+0.4"/>
                                          </p:val>
                                        </p:tav>
                                        <p:tav tm="100000">
                                          <p:val>
                                            <p:strVal val="#ppt_x-0.05"/>
                                          </p:val>
                                        </p:tav>
                                      </p:tavLst>
                                    </p:anim>
                                    <p:anim calcmode="lin" valueType="num">
                                      <p:cBhvr>
                                        <p:cTn id="56" dur="800" decel="100000" fill="hold"/>
                                        <p:tgtEl>
                                          <p:spTgt spid="35"/>
                                        </p:tgtEl>
                                        <p:attrNameLst>
                                          <p:attrName>ppt_y</p:attrName>
                                        </p:attrNameLst>
                                      </p:cBhvr>
                                      <p:tavLst>
                                        <p:tav tm="0">
                                          <p:val>
                                            <p:strVal val="#ppt_y-0.4"/>
                                          </p:val>
                                        </p:tav>
                                        <p:tav tm="100000">
                                          <p:val>
                                            <p:strVal val="#ppt_y+0.1"/>
                                          </p:val>
                                        </p:tav>
                                      </p:tavLst>
                                    </p:anim>
                                    <p:anim calcmode="lin" valueType="num">
                                      <p:cBhvr>
                                        <p:cTn id="57" dur="200" accel="100000" fill="hold">
                                          <p:stCondLst>
                                            <p:cond delay="800"/>
                                          </p:stCondLst>
                                        </p:cTn>
                                        <p:tgtEl>
                                          <p:spTgt spid="35"/>
                                        </p:tgtEl>
                                        <p:attrNameLst>
                                          <p:attrName>ppt_x</p:attrName>
                                        </p:attrNameLst>
                                      </p:cBhvr>
                                      <p:tavLst>
                                        <p:tav tm="0">
                                          <p:val>
                                            <p:strVal val="#ppt_x-0.05"/>
                                          </p:val>
                                        </p:tav>
                                        <p:tav tm="100000">
                                          <p:val>
                                            <p:strVal val="#ppt_x"/>
                                          </p:val>
                                        </p:tav>
                                      </p:tavLst>
                                    </p:anim>
                                    <p:anim calcmode="lin" valueType="num">
                                      <p:cBhvr>
                                        <p:cTn id="58" dur="200" accel="100000" fill="hold">
                                          <p:stCondLst>
                                            <p:cond delay="800"/>
                                          </p:stCondLst>
                                        </p:cTn>
                                        <p:tgtEl>
                                          <p:spTgt spid="35"/>
                                        </p:tgtEl>
                                        <p:attrNameLst>
                                          <p:attrName>ppt_y</p:attrName>
                                        </p:attrNameLst>
                                      </p:cBhvr>
                                      <p:tavLst>
                                        <p:tav tm="0">
                                          <p:val>
                                            <p:strVal val="#ppt_y+0.1"/>
                                          </p:val>
                                        </p:tav>
                                        <p:tav tm="100000">
                                          <p:val>
                                            <p:strVal val="#ppt_y"/>
                                          </p:val>
                                        </p:tav>
                                      </p:tavLst>
                                    </p:anim>
                                  </p:childTnLst>
                                </p:cTn>
                              </p:par>
                            </p:childTnLst>
                          </p:cTn>
                        </p:par>
                        <p:par>
                          <p:cTn id="59" fill="hold">
                            <p:stCondLst>
                              <p:cond delay="2000"/>
                            </p:stCondLst>
                            <p:childTnLst>
                              <p:par>
                                <p:cTn id="60" presetID="22" presetClass="entr" presetSubtype="2"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right)">
                                      <p:cBhvr>
                                        <p:cTn id="62" dur="2000"/>
                                        <p:tgtEl>
                                          <p:spTgt spid="40"/>
                                        </p:tgtEl>
                                      </p:cBhvr>
                                    </p:animEffect>
                                  </p:childTnLst>
                                </p:cTn>
                              </p:par>
                              <p:par>
                                <p:cTn id="63" presetID="10" presetClass="entr" presetSubtype="0" fill="hold" nodeType="withEffect">
                                  <p:stCondLst>
                                    <p:cond delay="0"/>
                                  </p:stCondLst>
                                  <p:childTnLst>
                                    <p:set>
                                      <p:cBhvr>
                                        <p:cTn id="64" dur="1" fill="hold">
                                          <p:stCondLst>
                                            <p:cond delay="0"/>
                                          </p:stCondLst>
                                        </p:cTn>
                                        <p:tgtEl>
                                          <p:spTgt spid="44"/>
                                        </p:tgtEl>
                                        <p:attrNameLst>
                                          <p:attrName>style.visibility</p:attrName>
                                        </p:attrNameLst>
                                      </p:cBhvr>
                                      <p:to>
                                        <p:strVal val="visible"/>
                                      </p:to>
                                    </p:set>
                                    <p:animEffect transition="in" filter="fade">
                                      <p:cBhvr>
                                        <p:cTn id="65" dur="1000"/>
                                        <p:tgtEl>
                                          <p:spTgt spid="44"/>
                                        </p:tgtEl>
                                      </p:cBhvr>
                                    </p:animEffect>
                                  </p:childTnLst>
                                </p:cTn>
                              </p:par>
                            </p:childTnLst>
                          </p:cTn>
                        </p:par>
                        <p:par>
                          <p:cTn id="66" fill="hold">
                            <p:stCondLst>
                              <p:cond delay="4000"/>
                            </p:stCondLst>
                            <p:childTnLst>
                              <p:par>
                                <p:cTn id="67" presetID="30" presetClass="entr" presetSubtype="0" fill="hold" grpId="0" nodeType="after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fade">
                                      <p:cBhvr>
                                        <p:cTn id="69" dur="800" decel="100000"/>
                                        <p:tgtEl>
                                          <p:spTgt spid="38"/>
                                        </p:tgtEl>
                                      </p:cBhvr>
                                    </p:animEffect>
                                    <p:anim calcmode="lin" valueType="num">
                                      <p:cBhvr>
                                        <p:cTn id="70" dur="800" decel="100000" fill="hold"/>
                                        <p:tgtEl>
                                          <p:spTgt spid="38"/>
                                        </p:tgtEl>
                                        <p:attrNameLst>
                                          <p:attrName>style.rotation</p:attrName>
                                        </p:attrNameLst>
                                      </p:cBhvr>
                                      <p:tavLst>
                                        <p:tav tm="0">
                                          <p:val>
                                            <p:fltVal val="-90"/>
                                          </p:val>
                                        </p:tav>
                                        <p:tav tm="100000">
                                          <p:val>
                                            <p:fltVal val="0"/>
                                          </p:val>
                                        </p:tav>
                                      </p:tavLst>
                                    </p:anim>
                                    <p:anim calcmode="lin" valueType="num">
                                      <p:cBhvr>
                                        <p:cTn id="71" dur="800" decel="100000" fill="hold"/>
                                        <p:tgtEl>
                                          <p:spTgt spid="38"/>
                                        </p:tgtEl>
                                        <p:attrNameLst>
                                          <p:attrName>ppt_x</p:attrName>
                                        </p:attrNameLst>
                                      </p:cBhvr>
                                      <p:tavLst>
                                        <p:tav tm="0">
                                          <p:val>
                                            <p:strVal val="#ppt_x+0.4"/>
                                          </p:val>
                                        </p:tav>
                                        <p:tav tm="100000">
                                          <p:val>
                                            <p:strVal val="#ppt_x-0.05"/>
                                          </p:val>
                                        </p:tav>
                                      </p:tavLst>
                                    </p:anim>
                                    <p:anim calcmode="lin" valueType="num">
                                      <p:cBhvr>
                                        <p:cTn id="72" dur="800" decel="100000" fill="hold"/>
                                        <p:tgtEl>
                                          <p:spTgt spid="38"/>
                                        </p:tgtEl>
                                        <p:attrNameLst>
                                          <p:attrName>ppt_y</p:attrName>
                                        </p:attrNameLst>
                                      </p:cBhvr>
                                      <p:tavLst>
                                        <p:tav tm="0">
                                          <p:val>
                                            <p:strVal val="#ppt_y-0.4"/>
                                          </p:val>
                                        </p:tav>
                                        <p:tav tm="100000">
                                          <p:val>
                                            <p:strVal val="#ppt_y+0.1"/>
                                          </p:val>
                                        </p:tav>
                                      </p:tavLst>
                                    </p:anim>
                                    <p:anim calcmode="lin" valueType="num">
                                      <p:cBhvr>
                                        <p:cTn id="73" dur="200" accel="100000" fill="hold">
                                          <p:stCondLst>
                                            <p:cond delay="800"/>
                                          </p:stCondLst>
                                        </p:cTn>
                                        <p:tgtEl>
                                          <p:spTgt spid="38"/>
                                        </p:tgtEl>
                                        <p:attrNameLst>
                                          <p:attrName>ppt_x</p:attrName>
                                        </p:attrNameLst>
                                      </p:cBhvr>
                                      <p:tavLst>
                                        <p:tav tm="0">
                                          <p:val>
                                            <p:strVal val="#ppt_x-0.05"/>
                                          </p:val>
                                        </p:tav>
                                        <p:tav tm="100000">
                                          <p:val>
                                            <p:strVal val="#ppt_x"/>
                                          </p:val>
                                        </p:tav>
                                      </p:tavLst>
                                    </p:anim>
                                    <p:anim calcmode="lin" valueType="num">
                                      <p:cBhvr>
                                        <p:cTn id="74" dur="200" accel="100000" fill="hold">
                                          <p:stCondLst>
                                            <p:cond delay="800"/>
                                          </p:stCondLst>
                                        </p:cTn>
                                        <p:tgtEl>
                                          <p:spTgt spid="38"/>
                                        </p:tgtEl>
                                        <p:attrNameLst>
                                          <p:attrName>ppt_y</p:attrName>
                                        </p:attrNameLst>
                                      </p:cBhvr>
                                      <p:tavLst>
                                        <p:tav tm="0">
                                          <p:val>
                                            <p:strVal val="#ppt_y+0.1"/>
                                          </p:val>
                                        </p:tav>
                                        <p:tav tm="100000">
                                          <p:val>
                                            <p:strVal val="#ppt_y"/>
                                          </p:val>
                                        </p:tav>
                                      </p:tavLst>
                                    </p:anim>
                                  </p:childTnLst>
                                </p:cTn>
                              </p:par>
                            </p:childTnLst>
                          </p:cTn>
                        </p:par>
                        <p:par>
                          <p:cTn id="75" fill="hold">
                            <p:stCondLst>
                              <p:cond delay="5000"/>
                            </p:stCondLst>
                            <p:childTnLst>
                              <p:par>
                                <p:cTn id="76" presetID="10" presetClass="entr" presetSubtype="0" fill="hold" grpId="0" nodeType="after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fade">
                                      <p:cBhvr>
                                        <p:cTn id="78" dur="1000"/>
                                        <p:tgtEl>
                                          <p:spTgt spid="36"/>
                                        </p:tgtEl>
                                      </p:cBhvr>
                                    </p:animEffect>
                                  </p:childTnLst>
                                </p:cTn>
                              </p:par>
                            </p:childTnLst>
                          </p:cTn>
                        </p:par>
                        <p:par>
                          <p:cTn id="79" fill="hold">
                            <p:stCondLst>
                              <p:cond delay="6000"/>
                            </p:stCondLst>
                            <p:childTnLst>
                              <p:par>
                                <p:cTn id="80" presetID="10" presetClass="entr" presetSubtype="0" fill="hold" grpId="0" nodeType="afterEffect">
                                  <p:stCondLst>
                                    <p:cond delay="0"/>
                                  </p:stCondLst>
                                  <p:childTnLst>
                                    <p:set>
                                      <p:cBhvr>
                                        <p:cTn id="81" dur="1" fill="hold">
                                          <p:stCondLst>
                                            <p:cond delay="0"/>
                                          </p:stCondLst>
                                        </p:cTn>
                                        <p:tgtEl>
                                          <p:spTgt spid="53"/>
                                        </p:tgtEl>
                                        <p:attrNameLst>
                                          <p:attrName>style.visibility</p:attrName>
                                        </p:attrNameLst>
                                      </p:cBhvr>
                                      <p:to>
                                        <p:strVal val="visible"/>
                                      </p:to>
                                    </p:set>
                                    <p:animEffect transition="in" filter="fade">
                                      <p:cBhvr>
                                        <p:cTn id="82" dur="1000"/>
                                        <p:tgtEl>
                                          <p:spTgt spid="5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2" fill="hold" nodeType="clickEffect">
                                  <p:stCondLst>
                                    <p:cond delay="0"/>
                                  </p:stCondLst>
                                  <p:childTnLst>
                                    <p:set>
                                      <p:cBhvr>
                                        <p:cTn id="86" dur="1" fill="hold">
                                          <p:stCondLst>
                                            <p:cond delay="0"/>
                                          </p:stCondLst>
                                        </p:cTn>
                                        <p:tgtEl>
                                          <p:spTgt spid="61"/>
                                        </p:tgtEl>
                                        <p:attrNameLst>
                                          <p:attrName>style.visibility</p:attrName>
                                        </p:attrNameLst>
                                      </p:cBhvr>
                                      <p:to>
                                        <p:strVal val="visible"/>
                                      </p:to>
                                    </p:set>
                                    <p:animEffect transition="in" filter="wipe(right)">
                                      <p:cBhvr>
                                        <p:cTn id="87" dur="1000"/>
                                        <p:tgtEl>
                                          <p:spTgt spid="61"/>
                                        </p:tgtEl>
                                      </p:cBhvr>
                                    </p:animEffect>
                                  </p:childTnLst>
                                </p:cTn>
                              </p:par>
                            </p:childTnLst>
                          </p:cTn>
                        </p:par>
                        <p:par>
                          <p:cTn id="88" fill="hold">
                            <p:stCondLst>
                              <p:cond delay="1000"/>
                            </p:stCondLst>
                            <p:childTnLst>
                              <p:par>
                                <p:cTn id="89" presetID="22" presetClass="entr" presetSubtype="2" fill="hold" grpId="2" nodeType="afterEffect">
                                  <p:stCondLst>
                                    <p:cond delay="0"/>
                                  </p:stCondLst>
                                  <p:childTnLst>
                                    <p:set>
                                      <p:cBhvr>
                                        <p:cTn id="90" dur="1" fill="hold">
                                          <p:stCondLst>
                                            <p:cond delay="0"/>
                                          </p:stCondLst>
                                        </p:cTn>
                                        <p:tgtEl>
                                          <p:spTgt spid="40"/>
                                        </p:tgtEl>
                                        <p:attrNameLst>
                                          <p:attrName>style.visibility</p:attrName>
                                        </p:attrNameLst>
                                      </p:cBhvr>
                                      <p:to>
                                        <p:strVal val="visible"/>
                                      </p:to>
                                    </p:set>
                                    <p:animEffect transition="in" filter="wipe(right)">
                                      <p:cBhvr>
                                        <p:cTn id="91" dur="1000"/>
                                        <p:tgtEl>
                                          <p:spTgt spid="40"/>
                                        </p:tgtEl>
                                      </p:cBhvr>
                                    </p:animEffect>
                                  </p:childTnLst>
                                </p:cTn>
                              </p:par>
                            </p:childTnLst>
                          </p:cTn>
                        </p:par>
                        <p:par>
                          <p:cTn id="92" fill="hold">
                            <p:stCondLst>
                              <p:cond delay="2000"/>
                            </p:stCondLst>
                            <p:childTnLst>
                              <p:par>
                                <p:cTn id="93" presetID="22" presetClass="entr" presetSubtype="2" fill="hold" nodeType="afterEffect">
                                  <p:stCondLst>
                                    <p:cond delay="0"/>
                                  </p:stCondLst>
                                  <p:childTnLst>
                                    <p:set>
                                      <p:cBhvr>
                                        <p:cTn id="94" dur="1" fill="hold">
                                          <p:stCondLst>
                                            <p:cond delay="0"/>
                                          </p:stCondLst>
                                        </p:cTn>
                                        <p:tgtEl>
                                          <p:spTgt spid="65"/>
                                        </p:tgtEl>
                                        <p:attrNameLst>
                                          <p:attrName>style.visibility</p:attrName>
                                        </p:attrNameLst>
                                      </p:cBhvr>
                                      <p:to>
                                        <p:strVal val="visible"/>
                                      </p:to>
                                    </p:set>
                                    <p:animEffect transition="in" filter="wipe(right)">
                                      <p:cBhvr>
                                        <p:cTn id="95" dur="1000"/>
                                        <p:tgtEl>
                                          <p:spTgt spid="65"/>
                                        </p:tgtEl>
                                      </p:cBhvr>
                                    </p:animEffect>
                                  </p:childTnLst>
                                </p:cTn>
                              </p:par>
                            </p:childTnLst>
                          </p:cTn>
                        </p:par>
                        <p:par>
                          <p:cTn id="96" fill="hold">
                            <p:stCondLst>
                              <p:cond delay="3000"/>
                            </p:stCondLst>
                            <p:childTnLst>
                              <p:par>
                                <p:cTn id="97" presetID="10" presetClass="entr" presetSubtype="0" fill="hold" grpId="0" nodeType="afterEffect">
                                  <p:stCondLst>
                                    <p:cond delay="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1000"/>
                                        <p:tgtEl>
                                          <p:spTgt spid="67"/>
                                        </p:tgtEl>
                                      </p:cBhvr>
                                    </p:animEffect>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51"/>
                                        </p:tgtEl>
                                        <p:attrNameLst>
                                          <p:attrName>style.visibility</p:attrName>
                                        </p:attrNameLst>
                                      </p:cBhvr>
                                      <p:to>
                                        <p:strVal val="visible"/>
                                      </p:to>
                                    </p:set>
                                    <p:animEffect transition="in" filter="fade">
                                      <p:cBhvr>
                                        <p:cTn id="104" dur="1000"/>
                                        <p:tgtEl>
                                          <p:spTgt spid="51"/>
                                        </p:tgtEl>
                                      </p:cBhvr>
                                    </p:animEffect>
                                    <p:anim calcmode="lin" valueType="num">
                                      <p:cBhvr>
                                        <p:cTn id="105" dur="1000" fill="hold"/>
                                        <p:tgtEl>
                                          <p:spTgt spid="51"/>
                                        </p:tgtEl>
                                        <p:attrNameLst>
                                          <p:attrName>ppt_x</p:attrName>
                                        </p:attrNameLst>
                                      </p:cBhvr>
                                      <p:tavLst>
                                        <p:tav tm="0">
                                          <p:val>
                                            <p:strVal val="#ppt_x"/>
                                          </p:val>
                                        </p:tav>
                                        <p:tav tm="100000">
                                          <p:val>
                                            <p:strVal val="#ppt_x"/>
                                          </p:val>
                                        </p:tav>
                                      </p:tavLst>
                                    </p:anim>
                                    <p:anim calcmode="lin" valueType="num">
                                      <p:cBhvr>
                                        <p:cTn id="106" dur="1000" fill="hold"/>
                                        <p:tgtEl>
                                          <p:spTgt spid="51"/>
                                        </p:tgtEl>
                                        <p:attrNameLst>
                                          <p:attrName>ppt_y</p:attrName>
                                        </p:attrNameLst>
                                      </p:cBhvr>
                                      <p:tavLst>
                                        <p:tav tm="0">
                                          <p:val>
                                            <p:strVal val="#ppt_y+.1"/>
                                          </p:val>
                                        </p:tav>
                                        <p:tav tm="100000">
                                          <p:val>
                                            <p:strVal val="#ppt_y"/>
                                          </p:val>
                                        </p:tav>
                                      </p:tavLst>
                                    </p:anim>
                                  </p:childTnLst>
                                </p:cTn>
                              </p:par>
                            </p:childTnLst>
                          </p:cTn>
                        </p:par>
                        <p:par>
                          <p:cTn id="107" fill="hold">
                            <p:stCondLst>
                              <p:cond delay="1000"/>
                            </p:stCondLst>
                            <p:childTnLst>
                              <p:par>
                                <p:cTn id="108" presetID="10" presetClass="entr" presetSubtype="0" fill="hold" grpId="0" nodeType="afterEffect">
                                  <p:stCondLst>
                                    <p:cond delay="0"/>
                                  </p:stCondLst>
                                  <p:childTnLst>
                                    <p:set>
                                      <p:cBhvr>
                                        <p:cTn id="109" dur="1" fill="hold">
                                          <p:stCondLst>
                                            <p:cond delay="0"/>
                                          </p:stCondLst>
                                        </p:cTn>
                                        <p:tgtEl>
                                          <p:spTgt spid="46"/>
                                        </p:tgtEl>
                                        <p:attrNameLst>
                                          <p:attrName>style.visibility</p:attrName>
                                        </p:attrNameLst>
                                      </p:cBhvr>
                                      <p:to>
                                        <p:strVal val="visible"/>
                                      </p:to>
                                    </p:set>
                                    <p:animEffect transition="in" filter="fade">
                                      <p:cBhvr>
                                        <p:cTn id="110" dur="1000"/>
                                        <p:tgtEl>
                                          <p:spTgt spid="46"/>
                                        </p:tgtEl>
                                      </p:cBhvr>
                                    </p:animEffect>
                                  </p:childTnLst>
                                </p:cTn>
                              </p:par>
                              <p:par>
                                <p:cTn id="111" presetID="10" presetClass="entr" presetSubtype="0" fill="hold" nodeType="withEffect">
                                  <p:stCondLst>
                                    <p:cond delay="0"/>
                                  </p:stCondLst>
                                  <p:childTnLst>
                                    <p:set>
                                      <p:cBhvr>
                                        <p:cTn id="112" dur="1" fill="hold">
                                          <p:stCondLst>
                                            <p:cond delay="0"/>
                                          </p:stCondLst>
                                        </p:cTn>
                                        <p:tgtEl>
                                          <p:spTgt spid="3075"/>
                                        </p:tgtEl>
                                        <p:attrNameLst>
                                          <p:attrName>style.visibility</p:attrName>
                                        </p:attrNameLst>
                                      </p:cBhvr>
                                      <p:to>
                                        <p:strVal val="visible"/>
                                      </p:to>
                                    </p:set>
                                    <p:animEffect transition="in" filter="fade">
                                      <p:cBhvr>
                                        <p:cTn id="113" dur="1000"/>
                                        <p:tgtEl>
                                          <p:spTgt spid="3075"/>
                                        </p:tgtEl>
                                      </p:cBhvr>
                                    </p:animEffect>
                                  </p:childTnLst>
                                </p:cTn>
                              </p:par>
                            </p:childTnLst>
                          </p:cTn>
                        </p:par>
                      </p:childTnLst>
                    </p:cTn>
                  </p:par>
                  <p:par>
                    <p:cTn id="114" fill="hold">
                      <p:stCondLst>
                        <p:cond delay="indefinite"/>
                      </p:stCondLst>
                      <p:childTnLst>
                        <p:par>
                          <p:cTn id="115" fill="hold">
                            <p:stCondLst>
                              <p:cond delay="0"/>
                            </p:stCondLst>
                            <p:childTnLst>
                              <p:par>
                                <p:cTn id="116" presetID="10" presetClass="exit" presetSubtype="0" fill="hold" nodeType="clickEffect">
                                  <p:stCondLst>
                                    <p:cond delay="0"/>
                                  </p:stCondLst>
                                  <p:childTnLst>
                                    <p:animEffect transition="out" filter="fade">
                                      <p:cBhvr>
                                        <p:cTn id="117" dur="1000"/>
                                        <p:tgtEl>
                                          <p:spTgt spid="3075"/>
                                        </p:tgtEl>
                                      </p:cBhvr>
                                    </p:animEffect>
                                    <p:set>
                                      <p:cBhvr>
                                        <p:cTn id="118" dur="1" fill="hold">
                                          <p:stCondLst>
                                            <p:cond delay="999"/>
                                          </p:stCondLst>
                                        </p:cTn>
                                        <p:tgtEl>
                                          <p:spTgt spid="3075"/>
                                        </p:tgtEl>
                                        <p:attrNameLst>
                                          <p:attrName>style.visibility</p:attrName>
                                        </p:attrNameLst>
                                      </p:cBhvr>
                                      <p:to>
                                        <p:strVal val="hidden"/>
                                      </p:to>
                                    </p:set>
                                  </p:childTnLst>
                                </p:cTn>
                              </p:par>
                            </p:childTnLst>
                          </p:cTn>
                        </p:par>
                        <p:par>
                          <p:cTn id="119" fill="hold">
                            <p:stCondLst>
                              <p:cond delay="1000"/>
                            </p:stCondLst>
                            <p:childTnLst>
                              <p:par>
                                <p:cTn id="120" presetID="42" presetClass="entr" presetSubtype="0" fill="hold" grpId="0" nodeType="afterEffect">
                                  <p:stCondLst>
                                    <p:cond delay="0"/>
                                  </p:stCondLst>
                                  <p:childTnLst>
                                    <p:set>
                                      <p:cBhvr>
                                        <p:cTn id="121" dur="1" fill="hold">
                                          <p:stCondLst>
                                            <p:cond delay="0"/>
                                          </p:stCondLst>
                                        </p:cTn>
                                        <p:tgtEl>
                                          <p:spTgt spid="50"/>
                                        </p:tgtEl>
                                        <p:attrNameLst>
                                          <p:attrName>style.visibility</p:attrName>
                                        </p:attrNameLst>
                                      </p:cBhvr>
                                      <p:to>
                                        <p:strVal val="visible"/>
                                      </p:to>
                                    </p:set>
                                    <p:animEffect transition="in" filter="fade">
                                      <p:cBhvr>
                                        <p:cTn id="122" dur="1000"/>
                                        <p:tgtEl>
                                          <p:spTgt spid="50"/>
                                        </p:tgtEl>
                                      </p:cBhvr>
                                    </p:animEffect>
                                    <p:anim calcmode="lin" valueType="num">
                                      <p:cBhvr>
                                        <p:cTn id="123" dur="1000" fill="hold"/>
                                        <p:tgtEl>
                                          <p:spTgt spid="50"/>
                                        </p:tgtEl>
                                        <p:attrNameLst>
                                          <p:attrName>ppt_x</p:attrName>
                                        </p:attrNameLst>
                                      </p:cBhvr>
                                      <p:tavLst>
                                        <p:tav tm="0">
                                          <p:val>
                                            <p:strVal val="#ppt_x"/>
                                          </p:val>
                                        </p:tav>
                                        <p:tav tm="100000">
                                          <p:val>
                                            <p:strVal val="#ppt_x"/>
                                          </p:val>
                                        </p:tav>
                                      </p:tavLst>
                                    </p:anim>
                                    <p:anim calcmode="lin" valueType="num">
                                      <p:cBhvr>
                                        <p:cTn id="124" dur="1000" fill="hold"/>
                                        <p:tgtEl>
                                          <p:spTgt spid="50"/>
                                        </p:tgtEl>
                                        <p:attrNameLst>
                                          <p:attrName>ppt_y</p:attrName>
                                        </p:attrNameLst>
                                      </p:cBhvr>
                                      <p:tavLst>
                                        <p:tav tm="0">
                                          <p:val>
                                            <p:strVal val="#ppt_y+.1"/>
                                          </p:val>
                                        </p:tav>
                                        <p:tav tm="100000">
                                          <p:val>
                                            <p:strVal val="#ppt_y"/>
                                          </p:val>
                                        </p:tav>
                                      </p:tavLst>
                                    </p:anim>
                                  </p:childTnLst>
                                </p:cTn>
                              </p:par>
                            </p:childTnLst>
                          </p:cTn>
                        </p:par>
                        <p:par>
                          <p:cTn id="125" fill="hold">
                            <p:stCondLst>
                              <p:cond delay="2000"/>
                            </p:stCondLst>
                            <p:childTnLst>
                              <p:par>
                                <p:cTn id="126" presetID="10" presetClass="entr" presetSubtype="0" fill="hold" grpId="0" nodeType="afterEffect">
                                  <p:stCondLst>
                                    <p:cond delay="0"/>
                                  </p:stCondLst>
                                  <p:childTnLst>
                                    <p:set>
                                      <p:cBhvr>
                                        <p:cTn id="127" dur="1" fill="hold">
                                          <p:stCondLst>
                                            <p:cond delay="0"/>
                                          </p:stCondLst>
                                        </p:cTn>
                                        <p:tgtEl>
                                          <p:spTgt spid="39"/>
                                        </p:tgtEl>
                                        <p:attrNameLst>
                                          <p:attrName>style.visibility</p:attrName>
                                        </p:attrNameLst>
                                      </p:cBhvr>
                                      <p:to>
                                        <p:strVal val="visible"/>
                                      </p:to>
                                    </p:set>
                                    <p:animEffect transition="in" filter="fade">
                                      <p:cBhvr>
                                        <p:cTn id="128" dur="1000"/>
                                        <p:tgtEl>
                                          <p:spTgt spid="39"/>
                                        </p:tgtEl>
                                      </p:cBhvr>
                                    </p:animEffect>
                                  </p:childTnLst>
                                </p:cTn>
                              </p:par>
                              <p:par>
                                <p:cTn id="129" presetID="10" presetClass="entr" presetSubtype="0" fill="hold" nodeType="withEffect">
                                  <p:stCondLst>
                                    <p:cond delay="0"/>
                                  </p:stCondLst>
                                  <p:childTnLst>
                                    <p:set>
                                      <p:cBhvr>
                                        <p:cTn id="130" dur="1" fill="hold">
                                          <p:stCondLst>
                                            <p:cond delay="0"/>
                                          </p:stCondLst>
                                        </p:cTn>
                                        <p:tgtEl>
                                          <p:spTgt spid="3077"/>
                                        </p:tgtEl>
                                        <p:attrNameLst>
                                          <p:attrName>style.visibility</p:attrName>
                                        </p:attrNameLst>
                                      </p:cBhvr>
                                      <p:to>
                                        <p:strVal val="visible"/>
                                      </p:to>
                                    </p:set>
                                    <p:animEffect transition="in" filter="fade">
                                      <p:cBhvr>
                                        <p:cTn id="131" dur="1000"/>
                                        <p:tgtEl>
                                          <p:spTgt spid="3077"/>
                                        </p:tgtEl>
                                      </p:cBhvr>
                                    </p:animEffect>
                                  </p:childTnLst>
                                </p:cTn>
                              </p:par>
                            </p:childTnLst>
                          </p:cTn>
                        </p:par>
                      </p:childTnLst>
                    </p:cTn>
                  </p:par>
                  <p:par>
                    <p:cTn id="132" fill="hold">
                      <p:stCondLst>
                        <p:cond delay="indefinite"/>
                      </p:stCondLst>
                      <p:childTnLst>
                        <p:par>
                          <p:cTn id="133" fill="hold">
                            <p:stCondLst>
                              <p:cond delay="0"/>
                            </p:stCondLst>
                            <p:childTnLst>
                              <p:par>
                                <p:cTn id="134" presetID="10" presetClass="exit" presetSubtype="0" fill="hold" nodeType="clickEffect">
                                  <p:stCondLst>
                                    <p:cond delay="0"/>
                                  </p:stCondLst>
                                  <p:childTnLst>
                                    <p:animEffect transition="out" filter="fade">
                                      <p:cBhvr>
                                        <p:cTn id="135" dur="1000"/>
                                        <p:tgtEl>
                                          <p:spTgt spid="3077"/>
                                        </p:tgtEl>
                                      </p:cBhvr>
                                    </p:animEffect>
                                    <p:set>
                                      <p:cBhvr>
                                        <p:cTn id="136" dur="1" fill="hold">
                                          <p:stCondLst>
                                            <p:cond delay="999"/>
                                          </p:stCondLst>
                                        </p:cTn>
                                        <p:tgtEl>
                                          <p:spTgt spid="3077"/>
                                        </p:tgtEl>
                                        <p:attrNameLst>
                                          <p:attrName>style.visibility</p:attrName>
                                        </p:attrNameLst>
                                      </p:cBhvr>
                                      <p:to>
                                        <p:strVal val="hidden"/>
                                      </p:to>
                                    </p:set>
                                  </p:childTnLst>
                                </p:cTn>
                              </p:par>
                            </p:childTnLst>
                          </p:cTn>
                        </p:par>
                        <p:par>
                          <p:cTn id="137" fill="hold">
                            <p:stCondLst>
                              <p:cond delay="1000"/>
                            </p:stCondLst>
                            <p:childTnLst>
                              <p:par>
                                <p:cTn id="138" presetID="42" presetClass="entr" presetSubtype="0" fill="hold" grpId="0" nodeType="afterEffect">
                                  <p:stCondLst>
                                    <p:cond delay="0"/>
                                  </p:stCondLst>
                                  <p:childTnLst>
                                    <p:set>
                                      <p:cBhvr>
                                        <p:cTn id="139" dur="1" fill="hold">
                                          <p:stCondLst>
                                            <p:cond delay="0"/>
                                          </p:stCondLst>
                                        </p:cTn>
                                        <p:tgtEl>
                                          <p:spTgt spid="48"/>
                                        </p:tgtEl>
                                        <p:attrNameLst>
                                          <p:attrName>style.visibility</p:attrName>
                                        </p:attrNameLst>
                                      </p:cBhvr>
                                      <p:to>
                                        <p:strVal val="visible"/>
                                      </p:to>
                                    </p:set>
                                    <p:animEffect transition="in" filter="fade">
                                      <p:cBhvr>
                                        <p:cTn id="140" dur="1000"/>
                                        <p:tgtEl>
                                          <p:spTgt spid="48"/>
                                        </p:tgtEl>
                                      </p:cBhvr>
                                    </p:animEffect>
                                    <p:anim calcmode="lin" valueType="num">
                                      <p:cBhvr>
                                        <p:cTn id="141" dur="1000" fill="hold"/>
                                        <p:tgtEl>
                                          <p:spTgt spid="48"/>
                                        </p:tgtEl>
                                        <p:attrNameLst>
                                          <p:attrName>ppt_x</p:attrName>
                                        </p:attrNameLst>
                                      </p:cBhvr>
                                      <p:tavLst>
                                        <p:tav tm="0">
                                          <p:val>
                                            <p:strVal val="#ppt_x"/>
                                          </p:val>
                                        </p:tav>
                                        <p:tav tm="100000">
                                          <p:val>
                                            <p:strVal val="#ppt_x"/>
                                          </p:val>
                                        </p:tav>
                                      </p:tavLst>
                                    </p:anim>
                                    <p:anim calcmode="lin" valueType="num">
                                      <p:cBhvr>
                                        <p:cTn id="142" dur="1000" fill="hold"/>
                                        <p:tgtEl>
                                          <p:spTgt spid="48"/>
                                        </p:tgtEl>
                                        <p:attrNameLst>
                                          <p:attrName>ppt_y</p:attrName>
                                        </p:attrNameLst>
                                      </p:cBhvr>
                                      <p:tavLst>
                                        <p:tav tm="0">
                                          <p:val>
                                            <p:strVal val="#ppt_y+.1"/>
                                          </p:val>
                                        </p:tav>
                                        <p:tav tm="100000">
                                          <p:val>
                                            <p:strVal val="#ppt_y"/>
                                          </p:val>
                                        </p:tav>
                                      </p:tavLst>
                                    </p:anim>
                                  </p:childTnLst>
                                </p:cTn>
                              </p:par>
                            </p:childTnLst>
                          </p:cTn>
                        </p:par>
                        <p:par>
                          <p:cTn id="143" fill="hold">
                            <p:stCondLst>
                              <p:cond delay="2000"/>
                            </p:stCondLst>
                            <p:childTnLst>
                              <p:par>
                                <p:cTn id="144" presetID="10" presetClass="entr" presetSubtype="0" fill="hold" grpId="0" nodeType="afterEffect">
                                  <p:stCondLst>
                                    <p:cond delay="0"/>
                                  </p:stCondLst>
                                  <p:childTnLst>
                                    <p:set>
                                      <p:cBhvr>
                                        <p:cTn id="145" dur="1" fill="hold">
                                          <p:stCondLst>
                                            <p:cond delay="0"/>
                                          </p:stCondLst>
                                        </p:cTn>
                                        <p:tgtEl>
                                          <p:spTgt spid="47"/>
                                        </p:tgtEl>
                                        <p:attrNameLst>
                                          <p:attrName>style.visibility</p:attrName>
                                        </p:attrNameLst>
                                      </p:cBhvr>
                                      <p:to>
                                        <p:strVal val="visible"/>
                                      </p:to>
                                    </p:set>
                                    <p:animEffect transition="in" filter="fade">
                                      <p:cBhvr>
                                        <p:cTn id="146" dur="1000"/>
                                        <p:tgtEl>
                                          <p:spTgt spid="47"/>
                                        </p:tgtEl>
                                      </p:cBhvr>
                                    </p:animEffect>
                                  </p:childTnLst>
                                </p:cTn>
                              </p:par>
                              <p:par>
                                <p:cTn id="147" presetID="10" presetClass="entr" presetSubtype="0" fill="hold" nodeType="withEffect">
                                  <p:stCondLst>
                                    <p:cond delay="0"/>
                                  </p:stCondLst>
                                  <p:childTnLst>
                                    <p:set>
                                      <p:cBhvr>
                                        <p:cTn id="148" dur="1" fill="hold">
                                          <p:stCondLst>
                                            <p:cond delay="0"/>
                                          </p:stCondLst>
                                        </p:cTn>
                                        <p:tgtEl>
                                          <p:spTgt spid="3078"/>
                                        </p:tgtEl>
                                        <p:attrNameLst>
                                          <p:attrName>style.visibility</p:attrName>
                                        </p:attrNameLst>
                                      </p:cBhvr>
                                      <p:to>
                                        <p:strVal val="visible"/>
                                      </p:to>
                                    </p:set>
                                    <p:animEffect transition="in" filter="fade">
                                      <p:cBhvr>
                                        <p:cTn id="149" dur="1000"/>
                                        <p:tgtEl>
                                          <p:spTgt spid="3078"/>
                                        </p:tgtEl>
                                      </p:cBhvr>
                                    </p:animEffect>
                                  </p:childTnLst>
                                </p:cTn>
                              </p:par>
                            </p:childTnLst>
                          </p:cTn>
                        </p:par>
                      </p:childTnLst>
                    </p:cTn>
                  </p:par>
                  <p:par>
                    <p:cTn id="150" fill="hold">
                      <p:stCondLst>
                        <p:cond delay="indefinite"/>
                      </p:stCondLst>
                      <p:childTnLst>
                        <p:par>
                          <p:cTn id="151" fill="hold">
                            <p:stCondLst>
                              <p:cond delay="0"/>
                            </p:stCondLst>
                            <p:childTnLst>
                              <p:par>
                                <p:cTn id="152" presetID="10" presetClass="exit" presetSubtype="0" fill="hold" nodeType="clickEffect">
                                  <p:stCondLst>
                                    <p:cond delay="0"/>
                                  </p:stCondLst>
                                  <p:childTnLst>
                                    <p:animEffect transition="out" filter="fade">
                                      <p:cBhvr>
                                        <p:cTn id="153" dur="1000"/>
                                        <p:tgtEl>
                                          <p:spTgt spid="3078"/>
                                        </p:tgtEl>
                                      </p:cBhvr>
                                    </p:animEffect>
                                    <p:set>
                                      <p:cBhvr>
                                        <p:cTn id="154" dur="1" fill="hold">
                                          <p:stCondLst>
                                            <p:cond delay="999"/>
                                          </p:stCondLst>
                                        </p:cTn>
                                        <p:tgtEl>
                                          <p:spTgt spid="3078"/>
                                        </p:tgtEl>
                                        <p:attrNameLst>
                                          <p:attrName>style.visibility</p:attrName>
                                        </p:attrNameLst>
                                      </p:cBhvr>
                                      <p:to>
                                        <p:strVal val="hidden"/>
                                      </p:to>
                                    </p:set>
                                  </p:childTnLst>
                                </p:cTn>
                              </p:par>
                            </p:childTnLst>
                          </p:cTn>
                        </p:par>
                        <p:par>
                          <p:cTn id="155" fill="hold">
                            <p:stCondLst>
                              <p:cond delay="1000"/>
                            </p:stCondLst>
                            <p:childTnLst>
                              <p:par>
                                <p:cTn id="156" presetID="42" presetClass="entr" presetSubtype="0" fill="hold" grpId="0" nodeType="afterEffect">
                                  <p:stCondLst>
                                    <p:cond delay="0"/>
                                  </p:stCondLst>
                                  <p:childTnLst>
                                    <p:set>
                                      <p:cBhvr>
                                        <p:cTn id="157" dur="1" fill="hold">
                                          <p:stCondLst>
                                            <p:cond delay="0"/>
                                          </p:stCondLst>
                                        </p:cTn>
                                        <p:tgtEl>
                                          <p:spTgt spid="49"/>
                                        </p:tgtEl>
                                        <p:attrNameLst>
                                          <p:attrName>style.visibility</p:attrName>
                                        </p:attrNameLst>
                                      </p:cBhvr>
                                      <p:to>
                                        <p:strVal val="visible"/>
                                      </p:to>
                                    </p:set>
                                    <p:animEffect transition="in" filter="fade">
                                      <p:cBhvr>
                                        <p:cTn id="158" dur="1000"/>
                                        <p:tgtEl>
                                          <p:spTgt spid="49"/>
                                        </p:tgtEl>
                                      </p:cBhvr>
                                    </p:animEffect>
                                    <p:anim calcmode="lin" valueType="num">
                                      <p:cBhvr>
                                        <p:cTn id="159" dur="1000" fill="hold"/>
                                        <p:tgtEl>
                                          <p:spTgt spid="49"/>
                                        </p:tgtEl>
                                        <p:attrNameLst>
                                          <p:attrName>ppt_x</p:attrName>
                                        </p:attrNameLst>
                                      </p:cBhvr>
                                      <p:tavLst>
                                        <p:tav tm="0">
                                          <p:val>
                                            <p:strVal val="#ppt_x"/>
                                          </p:val>
                                        </p:tav>
                                        <p:tav tm="100000">
                                          <p:val>
                                            <p:strVal val="#ppt_x"/>
                                          </p:val>
                                        </p:tav>
                                      </p:tavLst>
                                    </p:anim>
                                    <p:anim calcmode="lin" valueType="num">
                                      <p:cBhvr>
                                        <p:cTn id="160" dur="1000" fill="hold"/>
                                        <p:tgtEl>
                                          <p:spTgt spid="49"/>
                                        </p:tgtEl>
                                        <p:attrNameLst>
                                          <p:attrName>ppt_y</p:attrName>
                                        </p:attrNameLst>
                                      </p:cBhvr>
                                      <p:tavLst>
                                        <p:tav tm="0">
                                          <p:val>
                                            <p:strVal val="#ppt_y+.1"/>
                                          </p:val>
                                        </p:tav>
                                        <p:tav tm="100000">
                                          <p:val>
                                            <p:strVal val="#ppt_y"/>
                                          </p:val>
                                        </p:tav>
                                      </p:tavLst>
                                    </p:anim>
                                  </p:childTnLst>
                                </p:cTn>
                              </p:par>
                            </p:childTnLst>
                          </p:cTn>
                        </p:par>
                        <p:par>
                          <p:cTn id="161" fill="hold">
                            <p:stCondLst>
                              <p:cond delay="2000"/>
                            </p:stCondLst>
                            <p:childTnLst>
                              <p:par>
                                <p:cTn id="162" presetID="10" presetClass="entr" presetSubtype="0" fill="hold" grpId="0" nodeType="afterEffect">
                                  <p:stCondLst>
                                    <p:cond delay="0"/>
                                  </p:stCondLst>
                                  <p:childTnLst>
                                    <p:set>
                                      <p:cBhvr>
                                        <p:cTn id="163" dur="1" fill="hold">
                                          <p:stCondLst>
                                            <p:cond delay="0"/>
                                          </p:stCondLst>
                                        </p:cTn>
                                        <p:tgtEl>
                                          <p:spTgt spid="52"/>
                                        </p:tgtEl>
                                        <p:attrNameLst>
                                          <p:attrName>style.visibility</p:attrName>
                                        </p:attrNameLst>
                                      </p:cBhvr>
                                      <p:to>
                                        <p:strVal val="visible"/>
                                      </p:to>
                                    </p:set>
                                    <p:animEffect transition="in" filter="fade">
                                      <p:cBhvr>
                                        <p:cTn id="164" dur="1000"/>
                                        <p:tgtEl>
                                          <p:spTgt spid="52"/>
                                        </p:tgtEl>
                                      </p:cBhvr>
                                    </p:animEffect>
                                  </p:childTnLst>
                                </p:cTn>
                              </p:par>
                              <p:par>
                                <p:cTn id="165" presetID="10" presetClass="entr" presetSubtype="0" fill="hold" nodeType="withEffect">
                                  <p:stCondLst>
                                    <p:cond delay="0"/>
                                  </p:stCondLst>
                                  <p:childTnLst>
                                    <p:set>
                                      <p:cBhvr>
                                        <p:cTn id="166" dur="1" fill="hold">
                                          <p:stCondLst>
                                            <p:cond delay="0"/>
                                          </p:stCondLst>
                                        </p:cTn>
                                        <p:tgtEl>
                                          <p:spTgt spid="3080"/>
                                        </p:tgtEl>
                                        <p:attrNameLst>
                                          <p:attrName>style.visibility</p:attrName>
                                        </p:attrNameLst>
                                      </p:cBhvr>
                                      <p:to>
                                        <p:strVal val="visible"/>
                                      </p:to>
                                    </p:set>
                                    <p:animEffect transition="in" filter="fade">
                                      <p:cBhvr>
                                        <p:cTn id="167" dur="1000"/>
                                        <p:tgtEl>
                                          <p:spTgt spid="3080"/>
                                        </p:tgtEl>
                                      </p:cBhvr>
                                    </p:animEffect>
                                  </p:childTnLst>
                                </p:cTn>
                              </p:par>
                            </p:childTnLst>
                          </p:cTn>
                        </p:par>
                      </p:childTnLst>
                    </p:cTn>
                  </p:par>
                  <p:par>
                    <p:cTn id="168" fill="hold">
                      <p:stCondLst>
                        <p:cond delay="indefinite"/>
                      </p:stCondLst>
                      <p:childTnLst>
                        <p:par>
                          <p:cTn id="169" fill="hold">
                            <p:stCondLst>
                              <p:cond delay="0"/>
                            </p:stCondLst>
                            <p:childTnLst>
                              <p:par>
                                <p:cTn id="170" presetID="10" presetClass="exit" presetSubtype="0" fill="hold" nodeType="clickEffect">
                                  <p:stCondLst>
                                    <p:cond delay="0"/>
                                  </p:stCondLst>
                                  <p:childTnLst>
                                    <p:animEffect transition="out" filter="fade">
                                      <p:cBhvr>
                                        <p:cTn id="171" dur="1000"/>
                                        <p:tgtEl>
                                          <p:spTgt spid="3080"/>
                                        </p:tgtEl>
                                      </p:cBhvr>
                                    </p:animEffect>
                                    <p:set>
                                      <p:cBhvr>
                                        <p:cTn id="172" dur="1" fill="hold">
                                          <p:stCondLst>
                                            <p:cond delay="999"/>
                                          </p:stCondLst>
                                        </p:cTn>
                                        <p:tgtEl>
                                          <p:spTgt spid="3080"/>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1000"/>
                                        <p:tgtEl>
                                          <p:spTgt spid="52"/>
                                        </p:tgtEl>
                                      </p:cBhvr>
                                    </p:animEffect>
                                    <p:set>
                                      <p:cBhvr>
                                        <p:cTn id="175" dur="1" fill="hold">
                                          <p:stCondLst>
                                            <p:cond delay="999"/>
                                          </p:stCondLst>
                                        </p:cTn>
                                        <p:tgtEl>
                                          <p:spTgt spid="52"/>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1000"/>
                                        <p:tgtEl>
                                          <p:spTgt spid="47"/>
                                        </p:tgtEl>
                                      </p:cBhvr>
                                    </p:animEffect>
                                    <p:set>
                                      <p:cBhvr>
                                        <p:cTn id="178" dur="1" fill="hold">
                                          <p:stCondLst>
                                            <p:cond delay="999"/>
                                          </p:stCondLst>
                                        </p:cTn>
                                        <p:tgtEl>
                                          <p:spTgt spid="47"/>
                                        </p:tgtEl>
                                        <p:attrNameLst>
                                          <p:attrName>style.visibility</p:attrName>
                                        </p:attrNameLst>
                                      </p:cBhvr>
                                      <p:to>
                                        <p:strVal val="hidden"/>
                                      </p:to>
                                    </p:set>
                                  </p:childTnLst>
                                </p:cTn>
                              </p:par>
                              <p:par>
                                <p:cTn id="179" presetID="10" presetClass="exit" presetSubtype="0" fill="hold" grpId="1" nodeType="withEffect">
                                  <p:stCondLst>
                                    <p:cond delay="0"/>
                                  </p:stCondLst>
                                  <p:childTnLst>
                                    <p:animEffect transition="out" filter="fade">
                                      <p:cBhvr>
                                        <p:cTn id="180" dur="1000"/>
                                        <p:tgtEl>
                                          <p:spTgt spid="39"/>
                                        </p:tgtEl>
                                      </p:cBhvr>
                                    </p:animEffect>
                                    <p:set>
                                      <p:cBhvr>
                                        <p:cTn id="181" dur="1" fill="hold">
                                          <p:stCondLst>
                                            <p:cond delay="999"/>
                                          </p:stCondLst>
                                        </p:cTn>
                                        <p:tgtEl>
                                          <p:spTgt spid="39"/>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1000"/>
                                        <p:tgtEl>
                                          <p:spTgt spid="46"/>
                                        </p:tgtEl>
                                      </p:cBhvr>
                                    </p:animEffect>
                                    <p:set>
                                      <p:cBhvr>
                                        <p:cTn id="184" dur="1" fill="hold">
                                          <p:stCondLst>
                                            <p:cond delay="999"/>
                                          </p:stCondLst>
                                        </p:cTn>
                                        <p:tgtEl>
                                          <p:spTgt spid="46"/>
                                        </p:tgtEl>
                                        <p:attrNameLst>
                                          <p:attrName>style.visibility</p:attrName>
                                        </p:attrNameLst>
                                      </p:cBhvr>
                                      <p:to>
                                        <p:strVal val="hidden"/>
                                      </p:to>
                                    </p:set>
                                  </p:childTnLst>
                                </p:cTn>
                              </p:par>
                              <p:par>
                                <p:cTn id="185" presetID="10" presetClass="exit" presetSubtype="0" fill="hold" grpId="1" nodeType="withEffect">
                                  <p:stCondLst>
                                    <p:cond delay="0"/>
                                  </p:stCondLst>
                                  <p:childTnLst>
                                    <p:animEffect transition="out" filter="fade">
                                      <p:cBhvr>
                                        <p:cTn id="186" dur="1000"/>
                                        <p:tgtEl>
                                          <p:spTgt spid="51"/>
                                        </p:tgtEl>
                                      </p:cBhvr>
                                    </p:animEffect>
                                    <p:set>
                                      <p:cBhvr>
                                        <p:cTn id="187" dur="1" fill="hold">
                                          <p:stCondLst>
                                            <p:cond delay="999"/>
                                          </p:stCondLst>
                                        </p:cTn>
                                        <p:tgtEl>
                                          <p:spTgt spid="51"/>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1000"/>
                                        <p:tgtEl>
                                          <p:spTgt spid="50"/>
                                        </p:tgtEl>
                                      </p:cBhvr>
                                    </p:animEffect>
                                    <p:set>
                                      <p:cBhvr>
                                        <p:cTn id="190" dur="1" fill="hold">
                                          <p:stCondLst>
                                            <p:cond delay="999"/>
                                          </p:stCondLst>
                                        </p:cTn>
                                        <p:tgtEl>
                                          <p:spTgt spid="50"/>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1000"/>
                                        <p:tgtEl>
                                          <p:spTgt spid="48"/>
                                        </p:tgtEl>
                                      </p:cBhvr>
                                    </p:animEffect>
                                    <p:set>
                                      <p:cBhvr>
                                        <p:cTn id="193" dur="1" fill="hold">
                                          <p:stCondLst>
                                            <p:cond delay="999"/>
                                          </p:stCondLst>
                                        </p:cTn>
                                        <p:tgtEl>
                                          <p:spTgt spid="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1000"/>
                                        <p:tgtEl>
                                          <p:spTgt spid="49"/>
                                        </p:tgtEl>
                                      </p:cBhvr>
                                    </p:animEffect>
                                    <p:set>
                                      <p:cBhvr>
                                        <p:cTn id="196" dur="1" fill="hold">
                                          <p:stCondLst>
                                            <p:cond delay="999"/>
                                          </p:stCondLst>
                                        </p:cTn>
                                        <p:tgtEl>
                                          <p:spTgt spid="49"/>
                                        </p:tgtEl>
                                        <p:attrNameLst>
                                          <p:attrName>style.visibility</p:attrName>
                                        </p:attrNameLst>
                                      </p:cBhvr>
                                      <p:to>
                                        <p:strVal val="hidden"/>
                                      </p:to>
                                    </p:set>
                                  </p:childTnLst>
                                </p:cTn>
                              </p:par>
                            </p:childTnLst>
                          </p:cTn>
                        </p:par>
                      </p:childTnLst>
                    </p:cTn>
                  </p:par>
                  <p:par>
                    <p:cTn id="197" fill="hold">
                      <p:stCondLst>
                        <p:cond delay="indefinite"/>
                      </p:stCondLst>
                      <p:childTnLst>
                        <p:par>
                          <p:cTn id="198" fill="hold">
                            <p:stCondLst>
                              <p:cond delay="0"/>
                            </p:stCondLst>
                            <p:childTnLst>
                              <p:par>
                                <p:cTn id="199" presetID="22" presetClass="exit" presetSubtype="4" fill="hold" nodeType="clickEffect">
                                  <p:stCondLst>
                                    <p:cond delay="0"/>
                                  </p:stCondLst>
                                  <p:childTnLst>
                                    <p:animEffect transition="out" filter="wipe(down)">
                                      <p:cBhvr>
                                        <p:cTn id="200" dur="1000"/>
                                        <p:tgtEl>
                                          <p:spTgt spid="61"/>
                                        </p:tgtEl>
                                      </p:cBhvr>
                                    </p:animEffect>
                                    <p:set>
                                      <p:cBhvr>
                                        <p:cTn id="201" dur="1" fill="hold">
                                          <p:stCondLst>
                                            <p:cond delay="999"/>
                                          </p:stCondLst>
                                        </p:cTn>
                                        <p:tgtEl>
                                          <p:spTgt spid="61"/>
                                        </p:tgtEl>
                                        <p:attrNameLst>
                                          <p:attrName>style.visibility</p:attrName>
                                        </p:attrNameLst>
                                      </p:cBhvr>
                                      <p:to>
                                        <p:strVal val="hidden"/>
                                      </p:to>
                                    </p:set>
                                  </p:childTnLst>
                                </p:cTn>
                              </p:par>
                            </p:childTnLst>
                          </p:cTn>
                        </p:par>
                        <p:par>
                          <p:cTn id="202" fill="hold">
                            <p:stCondLst>
                              <p:cond delay="1000"/>
                            </p:stCondLst>
                            <p:childTnLst>
                              <p:par>
                                <p:cTn id="203" presetID="30" presetClass="entr" presetSubtype="0" fill="hold" grpId="0" nodeType="afterEffect">
                                  <p:stCondLst>
                                    <p:cond delay="0"/>
                                  </p:stCondLst>
                                  <p:childTnLst>
                                    <p:set>
                                      <p:cBhvr>
                                        <p:cTn id="204" dur="1" fill="hold">
                                          <p:stCondLst>
                                            <p:cond delay="0"/>
                                          </p:stCondLst>
                                        </p:cTn>
                                        <p:tgtEl>
                                          <p:spTgt spid="57"/>
                                        </p:tgtEl>
                                        <p:attrNameLst>
                                          <p:attrName>style.visibility</p:attrName>
                                        </p:attrNameLst>
                                      </p:cBhvr>
                                      <p:to>
                                        <p:strVal val="visible"/>
                                      </p:to>
                                    </p:set>
                                    <p:animEffect transition="in" filter="fade">
                                      <p:cBhvr>
                                        <p:cTn id="205" dur="800" decel="100000"/>
                                        <p:tgtEl>
                                          <p:spTgt spid="57"/>
                                        </p:tgtEl>
                                      </p:cBhvr>
                                    </p:animEffect>
                                    <p:anim calcmode="lin" valueType="num">
                                      <p:cBhvr>
                                        <p:cTn id="206" dur="800" decel="100000" fill="hold"/>
                                        <p:tgtEl>
                                          <p:spTgt spid="57"/>
                                        </p:tgtEl>
                                        <p:attrNameLst>
                                          <p:attrName>style.rotation</p:attrName>
                                        </p:attrNameLst>
                                      </p:cBhvr>
                                      <p:tavLst>
                                        <p:tav tm="0">
                                          <p:val>
                                            <p:fltVal val="-90"/>
                                          </p:val>
                                        </p:tav>
                                        <p:tav tm="100000">
                                          <p:val>
                                            <p:fltVal val="0"/>
                                          </p:val>
                                        </p:tav>
                                      </p:tavLst>
                                    </p:anim>
                                    <p:anim calcmode="lin" valueType="num">
                                      <p:cBhvr>
                                        <p:cTn id="207" dur="800" decel="100000" fill="hold"/>
                                        <p:tgtEl>
                                          <p:spTgt spid="57"/>
                                        </p:tgtEl>
                                        <p:attrNameLst>
                                          <p:attrName>ppt_x</p:attrName>
                                        </p:attrNameLst>
                                      </p:cBhvr>
                                      <p:tavLst>
                                        <p:tav tm="0">
                                          <p:val>
                                            <p:strVal val="#ppt_x+0.4"/>
                                          </p:val>
                                        </p:tav>
                                        <p:tav tm="100000">
                                          <p:val>
                                            <p:strVal val="#ppt_x-0.05"/>
                                          </p:val>
                                        </p:tav>
                                      </p:tavLst>
                                    </p:anim>
                                    <p:anim calcmode="lin" valueType="num">
                                      <p:cBhvr>
                                        <p:cTn id="208" dur="800" decel="100000" fill="hold"/>
                                        <p:tgtEl>
                                          <p:spTgt spid="57"/>
                                        </p:tgtEl>
                                        <p:attrNameLst>
                                          <p:attrName>ppt_y</p:attrName>
                                        </p:attrNameLst>
                                      </p:cBhvr>
                                      <p:tavLst>
                                        <p:tav tm="0">
                                          <p:val>
                                            <p:strVal val="#ppt_y-0.4"/>
                                          </p:val>
                                        </p:tav>
                                        <p:tav tm="100000">
                                          <p:val>
                                            <p:strVal val="#ppt_y+0.1"/>
                                          </p:val>
                                        </p:tav>
                                      </p:tavLst>
                                    </p:anim>
                                    <p:anim calcmode="lin" valueType="num">
                                      <p:cBhvr>
                                        <p:cTn id="209"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210"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childTnLst>
                          </p:cTn>
                        </p:par>
                        <p:par>
                          <p:cTn id="211" fill="hold">
                            <p:stCondLst>
                              <p:cond delay="2000"/>
                            </p:stCondLst>
                            <p:childTnLst>
                              <p:par>
                                <p:cTn id="212" presetID="10" presetClass="entr" presetSubtype="0" fill="hold" grpId="0" nodeType="afterEffect">
                                  <p:stCondLst>
                                    <p:cond delay="0"/>
                                  </p:stCondLst>
                                  <p:childTnLst>
                                    <p:set>
                                      <p:cBhvr>
                                        <p:cTn id="213" dur="1" fill="hold">
                                          <p:stCondLst>
                                            <p:cond delay="0"/>
                                          </p:stCondLst>
                                        </p:cTn>
                                        <p:tgtEl>
                                          <p:spTgt spid="56"/>
                                        </p:tgtEl>
                                        <p:attrNameLst>
                                          <p:attrName>style.visibility</p:attrName>
                                        </p:attrNameLst>
                                      </p:cBhvr>
                                      <p:to>
                                        <p:strVal val="visible"/>
                                      </p:to>
                                    </p:set>
                                    <p:animEffect transition="in" filter="fade">
                                      <p:cBhvr>
                                        <p:cTn id="214" dur="1000"/>
                                        <p:tgtEl>
                                          <p:spTgt spid="56"/>
                                        </p:tgtEl>
                                      </p:cBhvr>
                                    </p:animEffect>
                                  </p:childTnLst>
                                </p:cTn>
                              </p:par>
                            </p:childTnLst>
                          </p:cTn>
                        </p:par>
                        <p:par>
                          <p:cTn id="215" fill="hold">
                            <p:stCondLst>
                              <p:cond delay="3000"/>
                            </p:stCondLst>
                            <p:childTnLst>
                              <p:par>
                                <p:cTn id="216" presetID="22" presetClass="entr" presetSubtype="2" fill="hold" grpId="0" nodeType="afterEffect">
                                  <p:stCondLst>
                                    <p:cond delay="0"/>
                                  </p:stCondLst>
                                  <p:childTnLst>
                                    <p:set>
                                      <p:cBhvr>
                                        <p:cTn id="217" dur="1" fill="hold">
                                          <p:stCondLst>
                                            <p:cond delay="0"/>
                                          </p:stCondLst>
                                        </p:cTn>
                                        <p:tgtEl>
                                          <p:spTgt spid="54"/>
                                        </p:tgtEl>
                                        <p:attrNameLst>
                                          <p:attrName>style.visibility</p:attrName>
                                        </p:attrNameLst>
                                      </p:cBhvr>
                                      <p:to>
                                        <p:strVal val="visible"/>
                                      </p:to>
                                    </p:set>
                                    <p:animEffect transition="in" filter="wipe(right)">
                                      <p:cBhvr>
                                        <p:cTn id="218" dur="2000"/>
                                        <p:tgtEl>
                                          <p:spTgt spid="54"/>
                                        </p:tgtEl>
                                      </p:cBhvr>
                                    </p:animEffect>
                                  </p:childTnLst>
                                </p:cTn>
                              </p:par>
                            </p:childTnLst>
                          </p:cTn>
                        </p:par>
                        <p:par>
                          <p:cTn id="219" fill="hold">
                            <p:stCondLst>
                              <p:cond delay="5000"/>
                            </p:stCondLst>
                            <p:childTnLst>
                              <p:par>
                                <p:cTn id="220" presetID="1" presetClass="emph" presetSubtype="2" fill="hold" nodeType="afterEffect">
                                  <p:stCondLst>
                                    <p:cond delay="0"/>
                                  </p:stCondLst>
                                  <p:childTnLst>
                                    <p:animClr clrSpc="rgb">
                                      <p:cBhvr>
                                        <p:cTn id="221" dur="1000" fill="hold"/>
                                        <p:tgtEl>
                                          <p:spTgt spid="36"/>
                                        </p:tgtEl>
                                        <p:attrNameLst>
                                          <p:attrName>fillcolor</p:attrName>
                                        </p:attrNameLst>
                                      </p:cBhvr>
                                      <p:to>
                                        <a:srgbClr val="FFFF00"/>
                                      </p:to>
                                    </p:animClr>
                                    <p:set>
                                      <p:cBhvr>
                                        <p:cTn id="222" dur="1000" fill="hold"/>
                                        <p:tgtEl>
                                          <p:spTgt spid="36"/>
                                        </p:tgtEl>
                                        <p:attrNameLst>
                                          <p:attrName>fill.type</p:attrName>
                                        </p:attrNameLst>
                                      </p:cBhvr>
                                      <p:to>
                                        <p:strVal val="solid"/>
                                      </p:to>
                                    </p:set>
                                    <p:set>
                                      <p:cBhvr>
                                        <p:cTn id="223" dur="1000" fill="hold"/>
                                        <p:tgtEl>
                                          <p:spTgt spid="36"/>
                                        </p:tgtEl>
                                        <p:attrNameLst>
                                          <p:attrName>fill.on</p:attrName>
                                        </p:attrNameLst>
                                      </p:cBhvr>
                                      <p:to>
                                        <p:strVal val="true"/>
                                      </p:to>
                                    </p:set>
                                  </p:childTnLst>
                                </p:cTn>
                              </p:par>
                              <p:par>
                                <p:cTn id="224" presetID="1" presetClass="emph" presetSubtype="2" fill="hold" nodeType="withEffect">
                                  <p:stCondLst>
                                    <p:cond delay="0"/>
                                  </p:stCondLst>
                                  <p:childTnLst>
                                    <p:animClr clrSpc="rgb">
                                      <p:cBhvr>
                                        <p:cTn id="225" dur="2000" fill="hold"/>
                                        <p:tgtEl>
                                          <p:spTgt spid="35"/>
                                        </p:tgtEl>
                                        <p:attrNameLst>
                                          <p:attrName>fillcolor</p:attrName>
                                        </p:attrNameLst>
                                      </p:cBhvr>
                                      <p:to>
                                        <a:srgbClr val="FFFF00"/>
                                      </p:to>
                                    </p:animClr>
                                    <p:set>
                                      <p:cBhvr>
                                        <p:cTn id="226" dur="2000" fill="hold"/>
                                        <p:tgtEl>
                                          <p:spTgt spid="35"/>
                                        </p:tgtEl>
                                        <p:attrNameLst>
                                          <p:attrName>fill.type</p:attrName>
                                        </p:attrNameLst>
                                      </p:cBhvr>
                                      <p:to>
                                        <p:strVal val="solid"/>
                                      </p:to>
                                    </p:set>
                                    <p:set>
                                      <p:cBhvr>
                                        <p:cTn id="227" dur="2000" fill="hold"/>
                                        <p:tgtEl>
                                          <p:spTgt spid="35"/>
                                        </p:tgtEl>
                                        <p:attrNameLst>
                                          <p:attrName>fill.on</p:attrName>
                                        </p:attrNameLst>
                                      </p:cBhvr>
                                      <p:to>
                                        <p:strVal val="true"/>
                                      </p:to>
                                    </p:set>
                                  </p:childTnLst>
                                </p:cTn>
                              </p:par>
                            </p:childTnLst>
                          </p:cTn>
                        </p:par>
                      </p:childTnLst>
                    </p:cTn>
                  </p:par>
                  <p:par>
                    <p:cTn id="228" fill="hold">
                      <p:stCondLst>
                        <p:cond delay="indefinite"/>
                      </p:stCondLst>
                      <p:childTnLst>
                        <p:par>
                          <p:cTn id="229" fill="hold">
                            <p:stCondLst>
                              <p:cond delay="0"/>
                            </p:stCondLst>
                            <p:childTnLst>
                              <p:par>
                                <p:cTn id="230" presetID="10" presetClass="exit" presetSubtype="0" fill="hold" grpId="1" nodeType="clickEffect">
                                  <p:stCondLst>
                                    <p:cond delay="0"/>
                                  </p:stCondLst>
                                  <p:childTnLst>
                                    <p:animEffect transition="out" filter="fade">
                                      <p:cBhvr>
                                        <p:cTn id="231" dur="1000"/>
                                        <p:tgtEl>
                                          <p:spTgt spid="67"/>
                                        </p:tgtEl>
                                      </p:cBhvr>
                                    </p:animEffect>
                                    <p:set>
                                      <p:cBhvr>
                                        <p:cTn id="232" dur="1" fill="hold">
                                          <p:stCondLst>
                                            <p:cond delay="999"/>
                                          </p:stCondLst>
                                        </p:cTn>
                                        <p:tgtEl>
                                          <p:spTgt spid="67"/>
                                        </p:tgtEl>
                                        <p:attrNameLst>
                                          <p:attrName>style.visibility</p:attrName>
                                        </p:attrNameLst>
                                      </p:cBhvr>
                                      <p:to>
                                        <p:strVal val="hidden"/>
                                      </p:to>
                                    </p:set>
                                  </p:childTnLst>
                                </p:cTn>
                              </p:par>
                              <p:par>
                                <p:cTn id="233" presetID="22" presetClass="exit" presetSubtype="4" fill="hold" nodeType="withEffect">
                                  <p:stCondLst>
                                    <p:cond delay="0"/>
                                  </p:stCondLst>
                                  <p:childTnLst>
                                    <p:animEffect transition="out" filter="wipe(down)">
                                      <p:cBhvr>
                                        <p:cTn id="234" dur="1000"/>
                                        <p:tgtEl>
                                          <p:spTgt spid="65"/>
                                        </p:tgtEl>
                                      </p:cBhvr>
                                    </p:animEffect>
                                    <p:set>
                                      <p:cBhvr>
                                        <p:cTn id="235" dur="1" fill="hold">
                                          <p:stCondLst>
                                            <p:cond delay="999"/>
                                          </p:stCondLst>
                                        </p:cTn>
                                        <p:tgtEl>
                                          <p:spTgt spid="65"/>
                                        </p:tgtEl>
                                        <p:attrNameLst>
                                          <p:attrName>style.visibility</p:attrName>
                                        </p:attrNameLst>
                                      </p:cBhvr>
                                      <p:to>
                                        <p:strVal val="hidden"/>
                                      </p:to>
                                    </p:set>
                                  </p:childTnLst>
                                </p:cTn>
                              </p:par>
                            </p:childTnLst>
                          </p:cTn>
                        </p:par>
                        <p:par>
                          <p:cTn id="236" fill="hold">
                            <p:stCondLst>
                              <p:cond delay="1000"/>
                            </p:stCondLst>
                            <p:childTnLst>
                              <p:par>
                                <p:cTn id="237" presetID="1" presetClass="emph" presetSubtype="2" fill="hold" nodeType="afterEffect">
                                  <p:stCondLst>
                                    <p:cond delay="0"/>
                                  </p:stCondLst>
                                  <p:childTnLst>
                                    <p:animClr clrSpc="rgb">
                                      <p:cBhvr>
                                        <p:cTn id="238" dur="1000" fill="hold"/>
                                        <p:tgtEl>
                                          <p:spTgt spid="53"/>
                                        </p:tgtEl>
                                        <p:attrNameLst>
                                          <p:attrName>fillcolor</p:attrName>
                                        </p:attrNameLst>
                                      </p:cBhvr>
                                      <p:to>
                                        <a:srgbClr val="FFFF00"/>
                                      </p:to>
                                    </p:animClr>
                                    <p:set>
                                      <p:cBhvr>
                                        <p:cTn id="239" dur="1000" fill="hold"/>
                                        <p:tgtEl>
                                          <p:spTgt spid="53"/>
                                        </p:tgtEl>
                                        <p:attrNameLst>
                                          <p:attrName>fill.type</p:attrName>
                                        </p:attrNameLst>
                                      </p:cBhvr>
                                      <p:to>
                                        <p:strVal val="solid"/>
                                      </p:to>
                                    </p:set>
                                    <p:set>
                                      <p:cBhvr>
                                        <p:cTn id="240" dur="1000" fill="hold"/>
                                        <p:tgtEl>
                                          <p:spTgt spid="53"/>
                                        </p:tgtEl>
                                        <p:attrNameLst>
                                          <p:attrName>fill.on</p:attrName>
                                        </p:attrNameLst>
                                      </p:cBhvr>
                                      <p:to>
                                        <p:strVal val="true"/>
                                      </p:to>
                                    </p:set>
                                  </p:childTnLst>
                                </p:cTn>
                              </p:par>
                              <p:par>
                                <p:cTn id="241" presetID="1" presetClass="emph" presetSubtype="2" fill="hold" nodeType="withEffect">
                                  <p:stCondLst>
                                    <p:cond delay="0"/>
                                  </p:stCondLst>
                                  <p:childTnLst>
                                    <p:animClr clrSpc="rgb">
                                      <p:cBhvr>
                                        <p:cTn id="242" dur="1000" fill="hold"/>
                                        <p:tgtEl>
                                          <p:spTgt spid="38"/>
                                        </p:tgtEl>
                                        <p:attrNameLst>
                                          <p:attrName>fillcolor</p:attrName>
                                        </p:attrNameLst>
                                      </p:cBhvr>
                                      <p:to>
                                        <a:srgbClr val="FFFF00"/>
                                      </p:to>
                                    </p:animClr>
                                    <p:set>
                                      <p:cBhvr>
                                        <p:cTn id="243" dur="1000" fill="hold"/>
                                        <p:tgtEl>
                                          <p:spTgt spid="38"/>
                                        </p:tgtEl>
                                        <p:attrNameLst>
                                          <p:attrName>fill.type</p:attrName>
                                        </p:attrNameLst>
                                      </p:cBhvr>
                                      <p:to>
                                        <p:strVal val="solid"/>
                                      </p:to>
                                    </p:set>
                                    <p:set>
                                      <p:cBhvr>
                                        <p:cTn id="244" dur="1000" fill="hold"/>
                                        <p:tgtEl>
                                          <p:spTgt spid="38"/>
                                        </p:tgtEl>
                                        <p:attrNameLst>
                                          <p:attrName>fill.on</p:attrName>
                                        </p:attrNameLst>
                                      </p:cBhvr>
                                      <p:to>
                                        <p:strVal val="true"/>
                                      </p:to>
                                    </p:set>
                                  </p:childTnLst>
                                </p:cTn>
                              </p:par>
                            </p:childTnLst>
                          </p:cTn>
                        </p:par>
                        <p:par>
                          <p:cTn id="245" fill="hold">
                            <p:stCondLst>
                              <p:cond delay="2000"/>
                            </p:stCondLst>
                            <p:childTnLst>
                              <p:par>
                                <p:cTn id="246" presetID="22" presetClass="entr" presetSubtype="1" fill="hold" grpId="0" nodeType="afterEffect">
                                  <p:stCondLst>
                                    <p:cond delay="0"/>
                                  </p:stCondLst>
                                  <p:childTnLst>
                                    <p:set>
                                      <p:cBhvr>
                                        <p:cTn id="247" dur="1" fill="hold">
                                          <p:stCondLst>
                                            <p:cond delay="0"/>
                                          </p:stCondLst>
                                        </p:cTn>
                                        <p:tgtEl>
                                          <p:spTgt spid="55"/>
                                        </p:tgtEl>
                                        <p:attrNameLst>
                                          <p:attrName>style.visibility</p:attrName>
                                        </p:attrNameLst>
                                      </p:cBhvr>
                                      <p:to>
                                        <p:strVal val="visible"/>
                                      </p:to>
                                    </p:set>
                                    <p:animEffect transition="in" filter="wipe(up)">
                                      <p:cBhvr>
                                        <p:cTn id="248" dur="2000"/>
                                        <p:tgtEl>
                                          <p:spTgt spid="55"/>
                                        </p:tgtEl>
                                      </p:cBhvr>
                                    </p:animEffect>
                                  </p:childTnLst>
                                </p:cTn>
                              </p:par>
                            </p:childTnLst>
                          </p:cTn>
                        </p:par>
                        <p:par>
                          <p:cTn id="249" fill="hold">
                            <p:stCondLst>
                              <p:cond delay="4000"/>
                            </p:stCondLst>
                            <p:childTnLst>
                              <p:par>
                                <p:cTn id="250" presetID="30" presetClass="entr" presetSubtype="0" fill="hold" grpId="0" nodeType="afterEffect">
                                  <p:stCondLst>
                                    <p:cond delay="0"/>
                                  </p:stCondLst>
                                  <p:childTnLst>
                                    <p:set>
                                      <p:cBhvr>
                                        <p:cTn id="251" dur="1" fill="hold">
                                          <p:stCondLst>
                                            <p:cond delay="0"/>
                                          </p:stCondLst>
                                        </p:cTn>
                                        <p:tgtEl>
                                          <p:spTgt spid="59"/>
                                        </p:tgtEl>
                                        <p:attrNameLst>
                                          <p:attrName>style.visibility</p:attrName>
                                        </p:attrNameLst>
                                      </p:cBhvr>
                                      <p:to>
                                        <p:strVal val="visible"/>
                                      </p:to>
                                    </p:set>
                                    <p:animEffect transition="in" filter="fade">
                                      <p:cBhvr>
                                        <p:cTn id="252" dur="800" decel="100000"/>
                                        <p:tgtEl>
                                          <p:spTgt spid="59"/>
                                        </p:tgtEl>
                                      </p:cBhvr>
                                    </p:animEffect>
                                    <p:anim calcmode="lin" valueType="num">
                                      <p:cBhvr>
                                        <p:cTn id="253" dur="800" decel="100000" fill="hold"/>
                                        <p:tgtEl>
                                          <p:spTgt spid="59"/>
                                        </p:tgtEl>
                                        <p:attrNameLst>
                                          <p:attrName>style.rotation</p:attrName>
                                        </p:attrNameLst>
                                      </p:cBhvr>
                                      <p:tavLst>
                                        <p:tav tm="0">
                                          <p:val>
                                            <p:fltVal val="-90"/>
                                          </p:val>
                                        </p:tav>
                                        <p:tav tm="100000">
                                          <p:val>
                                            <p:fltVal val="0"/>
                                          </p:val>
                                        </p:tav>
                                      </p:tavLst>
                                    </p:anim>
                                    <p:anim calcmode="lin" valueType="num">
                                      <p:cBhvr>
                                        <p:cTn id="254" dur="800" decel="100000" fill="hold"/>
                                        <p:tgtEl>
                                          <p:spTgt spid="59"/>
                                        </p:tgtEl>
                                        <p:attrNameLst>
                                          <p:attrName>ppt_x</p:attrName>
                                        </p:attrNameLst>
                                      </p:cBhvr>
                                      <p:tavLst>
                                        <p:tav tm="0">
                                          <p:val>
                                            <p:strVal val="#ppt_x+0.4"/>
                                          </p:val>
                                        </p:tav>
                                        <p:tav tm="100000">
                                          <p:val>
                                            <p:strVal val="#ppt_x-0.05"/>
                                          </p:val>
                                        </p:tav>
                                      </p:tavLst>
                                    </p:anim>
                                    <p:anim calcmode="lin" valueType="num">
                                      <p:cBhvr>
                                        <p:cTn id="255" dur="800" decel="100000" fill="hold"/>
                                        <p:tgtEl>
                                          <p:spTgt spid="59"/>
                                        </p:tgtEl>
                                        <p:attrNameLst>
                                          <p:attrName>ppt_y</p:attrName>
                                        </p:attrNameLst>
                                      </p:cBhvr>
                                      <p:tavLst>
                                        <p:tav tm="0">
                                          <p:val>
                                            <p:strVal val="#ppt_y-0.4"/>
                                          </p:val>
                                        </p:tav>
                                        <p:tav tm="100000">
                                          <p:val>
                                            <p:strVal val="#ppt_y+0.1"/>
                                          </p:val>
                                        </p:tav>
                                      </p:tavLst>
                                    </p:anim>
                                    <p:anim calcmode="lin" valueType="num">
                                      <p:cBhvr>
                                        <p:cTn id="256"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257"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childTnLst>
                          </p:cTn>
                        </p:par>
                        <p:par>
                          <p:cTn id="258" fill="hold">
                            <p:stCondLst>
                              <p:cond delay="5000"/>
                            </p:stCondLst>
                            <p:childTnLst>
                              <p:par>
                                <p:cTn id="259" presetID="10" presetClass="entr" presetSubtype="0" fill="hold" grpId="0" nodeType="afterEffect">
                                  <p:stCondLst>
                                    <p:cond delay="0"/>
                                  </p:stCondLst>
                                  <p:childTnLst>
                                    <p:set>
                                      <p:cBhvr>
                                        <p:cTn id="260" dur="1" fill="hold">
                                          <p:stCondLst>
                                            <p:cond delay="0"/>
                                          </p:stCondLst>
                                        </p:cTn>
                                        <p:tgtEl>
                                          <p:spTgt spid="58"/>
                                        </p:tgtEl>
                                        <p:attrNameLst>
                                          <p:attrName>style.visibility</p:attrName>
                                        </p:attrNameLst>
                                      </p:cBhvr>
                                      <p:to>
                                        <p:strVal val="visible"/>
                                      </p:to>
                                    </p:set>
                                    <p:animEffect transition="in" filter="fade">
                                      <p:cBhvr>
                                        <p:cTn id="261" dur="1000"/>
                                        <p:tgtEl>
                                          <p:spTgt spid="58"/>
                                        </p:tgtEl>
                                      </p:cBhvr>
                                    </p:animEffect>
                                  </p:childTnLst>
                                </p:cTn>
                              </p:par>
                            </p:childTnLst>
                          </p:cTn>
                        </p:par>
                      </p:childTnLst>
                    </p:cTn>
                  </p:par>
                  <p:par>
                    <p:cTn id="262" fill="hold">
                      <p:stCondLst>
                        <p:cond delay="indefinite"/>
                      </p:stCondLst>
                      <p:childTnLst>
                        <p:par>
                          <p:cTn id="263" fill="hold">
                            <p:stCondLst>
                              <p:cond delay="0"/>
                            </p:stCondLst>
                            <p:childTnLst>
                              <p:par>
                                <p:cTn id="264" presetID="10" presetClass="exit" presetSubtype="0" fill="hold" grpId="1" nodeType="clickEffect">
                                  <p:stCondLst>
                                    <p:cond delay="0"/>
                                  </p:stCondLst>
                                  <p:childTnLst>
                                    <p:animEffect transition="out" filter="fade">
                                      <p:cBhvr>
                                        <p:cTn id="265" dur="1000"/>
                                        <p:tgtEl>
                                          <p:spTgt spid="40"/>
                                        </p:tgtEl>
                                      </p:cBhvr>
                                    </p:animEffect>
                                    <p:set>
                                      <p:cBhvr>
                                        <p:cTn id="266" dur="1" fill="hold">
                                          <p:stCondLst>
                                            <p:cond delay="999"/>
                                          </p:stCondLst>
                                        </p:cTn>
                                        <p:tgtEl>
                                          <p:spTgt spid="40"/>
                                        </p:tgtEl>
                                        <p:attrNameLst>
                                          <p:attrName>style.visibility</p:attrName>
                                        </p:attrNameLst>
                                      </p:cBhvr>
                                      <p:to>
                                        <p:strVal val="hidden"/>
                                      </p:to>
                                    </p:set>
                                  </p:childTnLst>
                                </p:cTn>
                              </p:par>
                              <p:par>
                                <p:cTn id="267" presetID="10" presetClass="exit" presetSubtype="0" fill="hold" nodeType="withEffect">
                                  <p:stCondLst>
                                    <p:cond delay="0"/>
                                  </p:stCondLst>
                                  <p:childTnLst>
                                    <p:animEffect transition="out" filter="fade">
                                      <p:cBhvr>
                                        <p:cTn id="268" dur="1000"/>
                                        <p:tgtEl>
                                          <p:spTgt spid="44"/>
                                        </p:tgtEl>
                                      </p:cBhvr>
                                    </p:animEffect>
                                    <p:set>
                                      <p:cBhvr>
                                        <p:cTn id="269" dur="1" fill="hold">
                                          <p:stCondLst>
                                            <p:cond delay="9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 grpId="1" animBg="1"/>
      <p:bldP spid="30" grpId="0"/>
      <p:bldP spid="30" grpId="1"/>
      <p:bldP spid="31" grpId="0" animBg="1"/>
      <p:bldP spid="31" grpId="1" animBg="1"/>
      <p:bldP spid="35" grpId="0" animBg="1"/>
      <p:bldP spid="36" grpId="0" animBg="1"/>
      <p:bldP spid="38" grpId="0" animBg="1"/>
      <p:bldP spid="40" grpId="0" animBg="1"/>
      <p:bldP spid="40" grpId="1" animBg="1"/>
      <p:bldP spid="40" grpId="2" animBg="1"/>
      <p:bldP spid="39" grpId="0" animBg="1"/>
      <p:bldP spid="39" grpId="1" animBg="1"/>
      <p:bldP spid="46" grpId="0" animBg="1"/>
      <p:bldP spid="46" grpId="1" animBg="1"/>
      <p:bldP spid="47" grpId="0" animBg="1"/>
      <p:bldP spid="47"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3" grpId="0" animBg="1"/>
      <p:bldP spid="54" grpId="0" animBg="1"/>
      <p:bldP spid="55" grpId="0" animBg="1"/>
      <p:bldP spid="56" grpId="0" animBg="1"/>
      <p:bldP spid="57" grpId="0" animBg="1"/>
      <p:bldP spid="58" grpId="0" animBg="1"/>
      <p:bldP spid="59" grpId="0" animBg="1"/>
      <p:bldP spid="67" grpId="0" animBg="1"/>
      <p:bldP spid="67" grpId="1" animBg="1"/>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s://upload.wikimedia.org/wikipedia/commons/thumb/4/40/Mormon_Trail_3.png/800px-Mormon_Trail_3.png"/>
          <p:cNvPicPr>
            <a:picLocks noChangeAspect="1" noChangeArrowheads="1"/>
          </p:cNvPicPr>
          <p:nvPr/>
        </p:nvPicPr>
        <p:blipFill>
          <a:blip r:embed="rId2"/>
          <a:srcRect/>
          <a:stretch>
            <a:fillRect/>
          </a:stretch>
        </p:blipFill>
        <p:spPr bwMode="auto">
          <a:xfrm>
            <a:off x="762000" y="609600"/>
            <a:ext cx="7620000" cy="5886450"/>
          </a:xfrm>
          <a:prstGeom prst="rect">
            <a:avLst/>
          </a:prstGeom>
          <a:noFill/>
        </p:spPr>
      </p:pic>
      <p:sp>
        <p:nvSpPr>
          <p:cNvPr id="3" name="Rectangle 2"/>
          <p:cNvSpPr/>
          <p:nvPr/>
        </p:nvSpPr>
        <p:spPr>
          <a:xfrm>
            <a:off x="0" y="0"/>
            <a:ext cx="9144000" cy="369332"/>
          </a:xfrm>
          <a:prstGeom prst="rect">
            <a:avLst/>
          </a:prstGeom>
        </p:spPr>
        <p:txBody>
          <a:bodyPr wrap="square">
            <a:spAutoFit/>
          </a:bodyPr>
          <a:lstStyle/>
          <a:p>
            <a:r>
              <a:rPr lang="en-US" dirty="0" smtClean="0"/>
              <a:t>https://en.wikipedia.org/wiki/Mormon_Trail#/media/File:Mormon_Trail_3.png</a:t>
            </a:r>
            <a:endParaRPr lang="en-US" dirty="0"/>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a:srcRect/>
          <a:stretch>
            <a:fillRect/>
          </a:stretch>
        </p:blipFill>
        <p:spPr bwMode="auto">
          <a:xfrm>
            <a:off x="-14288" y="2900362"/>
            <a:ext cx="9158288" cy="3957638"/>
          </a:xfrm>
          <a:prstGeom prst="rect">
            <a:avLst/>
          </a:prstGeom>
          <a:noFill/>
          <a:ln w="9525">
            <a:noFill/>
            <a:miter lim="800000"/>
            <a:headEnd/>
            <a:tailEnd/>
          </a:ln>
          <a:effectLst/>
        </p:spPr>
      </p:pic>
      <p:pic>
        <p:nvPicPr>
          <p:cNvPr id="61" name="Picture 2"/>
          <p:cNvPicPr>
            <a:picLocks noChangeAspect="1" noChangeArrowheads="1"/>
          </p:cNvPicPr>
          <p:nvPr/>
        </p:nvPicPr>
        <p:blipFill>
          <a:blip r:embed="rId3"/>
          <a:srcRect l="49279" t="20982" r="4959" b="5776"/>
          <a:stretch>
            <a:fillRect/>
          </a:stretch>
        </p:blipFill>
        <p:spPr bwMode="auto">
          <a:xfrm>
            <a:off x="4495800" y="3733800"/>
            <a:ext cx="4191000" cy="2898648"/>
          </a:xfrm>
          <a:prstGeom prst="rect">
            <a:avLst/>
          </a:prstGeom>
          <a:noFill/>
          <a:ln w="50800">
            <a:solidFill>
              <a:schemeClr val="tx1"/>
            </a:solidFill>
            <a:miter lim="800000"/>
            <a:headEnd/>
            <a:tailEnd/>
          </a:ln>
          <a:effectLst/>
        </p:spPr>
      </p:pic>
      <p:sp>
        <p:nvSpPr>
          <p:cNvPr id="36" name="TextBox 35"/>
          <p:cNvSpPr txBox="1"/>
          <p:nvPr/>
        </p:nvSpPr>
        <p:spPr>
          <a:xfrm rot="2808385">
            <a:off x="4462272" y="5797296"/>
            <a:ext cx="1906612" cy="523220"/>
          </a:xfrm>
          <a:prstGeom prst="rect">
            <a:avLst/>
          </a:prstGeom>
          <a:solidFill>
            <a:srgbClr val="FFFF00"/>
          </a:solidFill>
        </p:spPr>
        <p:txBody>
          <a:bodyPr wrap="none" rtlCol="0">
            <a:spAutoFit/>
          </a:bodyPr>
          <a:lstStyle/>
          <a:p>
            <a:r>
              <a:rPr lang="en-US" sz="2800" b="1" dirty="0" smtClean="0"/>
              <a:t>Fort Kearny</a:t>
            </a:r>
            <a:endParaRPr lang="en-US" sz="2800" b="1" dirty="0"/>
          </a:p>
        </p:txBody>
      </p:sp>
      <p:sp>
        <p:nvSpPr>
          <p:cNvPr id="38" name="Oval 37"/>
          <p:cNvSpPr/>
          <p:nvPr/>
        </p:nvSpPr>
        <p:spPr>
          <a:xfrm>
            <a:off x="1219199" y="4643732"/>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rot="2808385">
            <a:off x="1311533" y="5398427"/>
            <a:ext cx="1958998" cy="523220"/>
          </a:xfrm>
          <a:prstGeom prst="rect">
            <a:avLst/>
          </a:prstGeom>
          <a:solidFill>
            <a:srgbClr val="FFFF00"/>
          </a:solidFill>
        </p:spPr>
        <p:txBody>
          <a:bodyPr wrap="none" rtlCol="0">
            <a:spAutoFit/>
          </a:bodyPr>
          <a:lstStyle/>
          <a:p>
            <a:r>
              <a:rPr lang="en-US" sz="2800" b="1" dirty="0" smtClean="0"/>
              <a:t>Fort Bridger</a:t>
            </a:r>
            <a:endParaRPr lang="en-US" sz="2800" b="1" dirty="0"/>
          </a:p>
        </p:txBody>
      </p:sp>
      <p:sp>
        <p:nvSpPr>
          <p:cNvPr id="55" name="Freeform 54"/>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TextBox 55"/>
          <p:cNvSpPr txBox="1"/>
          <p:nvPr/>
        </p:nvSpPr>
        <p:spPr>
          <a:xfrm rot="19762774">
            <a:off x="7760910" y="4344279"/>
            <a:ext cx="1343509" cy="523220"/>
          </a:xfrm>
          <a:prstGeom prst="rect">
            <a:avLst/>
          </a:prstGeom>
          <a:solidFill>
            <a:srgbClr val="FFFF00"/>
          </a:solidFill>
        </p:spPr>
        <p:txBody>
          <a:bodyPr wrap="none" rtlCol="0">
            <a:spAutoFit/>
          </a:bodyPr>
          <a:lstStyle/>
          <a:p>
            <a:r>
              <a:rPr lang="en-US" sz="2800" b="1" dirty="0" smtClean="0"/>
              <a:t>Nauvoo</a:t>
            </a:r>
            <a:endParaRPr lang="en-US" sz="2800" b="1" dirty="0"/>
          </a:p>
        </p:txBody>
      </p:sp>
      <p:sp>
        <p:nvSpPr>
          <p:cNvPr id="58" name="TextBox 57"/>
          <p:cNvSpPr txBox="1"/>
          <p:nvPr/>
        </p:nvSpPr>
        <p:spPr>
          <a:xfrm rot="2808922">
            <a:off x="727494" y="5665036"/>
            <a:ext cx="1674754" cy="523220"/>
          </a:xfrm>
          <a:prstGeom prst="rect">
            <a:avLst/>
          </a:prstGeom>
          <a:solidFill>
            <a:srgbClr val="FFFF00"/>
          </a:solidFill>
        </p:spPr>
        <p:txBody>
          <a:bodyPr wrap="none" rtlCol="0">
            <a:spAutoFit/>
          </a:bodyPr>
          <a:lstStyle/>
          <a:p>
            <a:r>
              <a:rPr lang="en-US" sz="2800" b="1" dirty="0" smtClean="0"/>
              <a:t>S.L. Valley</a:t>
            </a:r>
            <a:endParaRPr lang="en-US" sz="2800" b="1" dirty="0"/>
          </a:p>
        </p:txBody>
      </p:sp>
      <p:sp>
        <p:nvSpPr>
          <p:cNvPr id="59" name="Oval 58"/>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a:off x="5381625" y="4916488"/>
            <a:ext cx="2371725" cy="293687"/>
          </a:xfrm>
          <a:custGeom>
            <a:avLst/>
            <a:gdLst>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133350 w 2371725"/>
              <a:gd name="connsiteY7" fmla="*/ 150812 h 293687"/>
              <a:gd name="connsiteX8" fmla="*/ 0 w 2371725"/>
              <a:gd name="connsiteY8" fmla="*/ 169862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1725" h="293687">
                <a:moveTo>
                  <a:pt x="2371725" y="293687"/>
                </a:moveTo>
                <a:cubicBezTo>
                  <a:pt x="2285206" y="242093"/>
                  <a:pt x="2198687" y="190499"/>
                  <a:pt x="2095500" y="179387"/>
                </a:cubicBezTo>
                <a:cubicBezTo>
                  <a:pt x="1992313" y="168275"/>
                  <a:pt x="1878012" y="246062"/>
                  <a:pt x="1752600" y="227012"/>
                </a:cubicBezTo>
                <a:cubicBezTo>
                  <a:pt x="1627188" y="207962"/>
                  <a:pt x="1476375" y="101600"/>
                  <a:pt x="1343025" y="65087"/>
                </a:cubicBezTo>
                <a:cubicBezTo>
                  <a:pt x="1209675" y="28574"/>
                  <a:pt x="1049338" y="15875"/>
                  <a:pt x="952500" y="7937"/>
                </a:cubicBezTo>
                <a:cubicBezTo>
                  <a:pt x="855663" y="0"/>
                  <a:pt x="836612" y="9525"/>
                  <a:pt x="762000" y="17462"/>
                </a:cubicBezTo>
                <a:cubicBezTo>
                  <a:pt x="687388" y="25399"/>
                  <a:pt x="609600" y="33337"/>
                  <a:pt x="504825" y="55562"/>
                </a:cubicBezTo>
                <a:cubicBezTo>
                  <a:pt x="400050" y="77787"/>
                  <a:pt x="217487" y="131762"/>
                  <a:pt x="133350" y="150812"/>
                </a:cubicBezTo>
                <a:cubicBezTo>
                  <a:pt x="49213" y="169862"/>
                  <a:pt x="24606" y="169862"/>
                  <a:pt x="0" y="169862"/>
                </a:cubicBez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Oval 34"/>
          <p:cNvSpPr/>
          <p:nvPr/>
        </p:nvSpPr>
        <p:spPr>
          <a:xfrm>
            <a:off x="50292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543800" y="51054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2" name="Picture 61"/>
          <p:cNvPicPr>
            <a:picLocks noChangeAspect="1" noChangeArrowheads="1"/>
          </p:cNvPicPr>
          <p:nvPr/>
        </p:nvPicPr>
        <p:blipFill>
          <a:blip r:embed="rId3"/>
          <a:srcRect l="49389" t="12612" r="3893" b="6307"/>
          <a:stretch>
            <a:fillRect/>
          </a:stretch>
        </p:blipFill>
        <p:spPr bwMode="auto">
          <a:xfrm>
            <a:off x="0" y="0"/>
            <a:ext cx="9144000" cy="6858000"/>
          </a:xfrm>
          <a:prstGeom prst="rect">
            <a:avLst/>
          </a:prstGeom>
          <a:noFill/>
          <a:ln w="9525">
            <a:noFill/>
            <a:miter lim="800000"/>
            <a:headEnd/>
            <a:tailEnd/>
          </a:ln>
          <a:effectLst/>
        </p:spPr>
      </p:pic>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grpSp>
        <p:nvGrpSpPr>
          <p:cNvPr id="23" name="Group 22"/>
          <p:cNvGrpSpPr/>
          <p:nvPr/>
        </p:nvGrpSpPr>
        <p:grpSpPr>
          <a:xfrm>
            <a:off x="6747164" y="838200"/>
            <a:ext cx="1842514" cy="5994862"/>
            <a:chOff x="6747164" y="838200"/>
            <a:chExt cx="1842514" cy="5994862"/>
          </a:xfrm>
        </p:grpSpPr>
        <p:sp>
          <p:nvSpPr>
            <p:cNvPr id="20" name="TextBox 19"/>
            <p:cNvSpPr txBox="1"/>
            <p:nvPr/>
          </p:nvSpPr>
          <p:spPr>
            <a:xfrm>
              <a:off x="7010400" y="838200"/>
              <a:ext cx="1579278" cy="830997"/>
            </a:xfrm>
            <a:prstGeom prst="rect">
              <a:avLst/>
            </a:prstGeom>
            <a:noFill/>
          </p:spPr>
          <p:txBody>
            <a:bodyPr wrap="none" rtlCol="0">
              <a:spAutoFit/>
            </a:bodyPr>
            <a:lstStyle/>
            <a:p>
              <a:pPr algn="ctr"/>
              <a:r>
                <a:rPr lang="en-US" sz="2400" b="1" dirty="0" smtClean="0">
                  <a:solidFill>
                    <a:srgbClr val="002060"/>
                  </a:solidFill>
                </a:rPr>
                <a:t>Mississippi</a:t>
              </a:r>
            </a:p>
            <a:p>
              <a:pPr algn="ctr"/>
              <a:r>
                <a:rPr lang="en-US" sz="2400" b="1" dirty="0" smtClean="0">
                  <a:solidFill>
                    <a:srgbClr val="002060"/>
                  </a:solidFill>
                </a:rPr>
                <a:t>  River</a:t>
              </a:r>
              <a:endParaRPr lang="en-US" sz="2400" b="1" dirty="0">
                <a:solidFill>
                  <a:srgbClr val="002060"/>
                </a:solidFill>
              </a:endParaRPr>
            </a:p>
          </p:txBody>
        </p:sp>
        <p:sp>
          <p:nvSpPr>
            <p:cNvPr id="17" name="Freeform 16"/>
            <p:cNvSpPr/>
            <p:nvPr/>
          </p:nvSpPr>
          <p:spPr>
            <a:xfrm>
              <a:off x="6747164" y="881149"/>
              <a:ext cx="1554480" cy="5951913"/>
            </a:xfrm>
            <a:custGeom>
              <a:avLst/>
              <a:gdLst>
                <a:gd name="connsiteX0" fmla="*/ 185651 w 1554480"/>
                <a:gd name="connsiteY0" fmla="*/ 0 h 5951913"/>
                <a:gd name="connsiteX1" fmla="*/ 202276 w 1554480"/>
                <a:gd name="connsiteY1" fmla="*/ 99753 h 5951913"/>
                <a:gd name="connsiteX2" fmla="*/ 318654 w 1554480"/>
                <a:gd name="connsiteY2" fmla="*/ 299258 h 5951913"/>
                <a:gd name="connsiteX3" fmla="*/ 268778 w 1554480"/>
                <a:gd name="connsiteY3" fmla="*/ 665018 h 5951913"/>
                <a:gd name="connsiteX4" fmla="*/ 634538 w 1554480"/>
                <a:gd name="connsiteY4" fmla="*/ 1014153 h 5951913"/>
                <a:gd name="connsiteX5" fmla="*/ 767541 w 1554480"/>
                <a:gd name="connsiteY5" fmla="*/ 1330036 h 5951913"/>
                <a:gd name="connsiteX6" fmla="*/ 917171 w 1554480"/>
                <a:gd name="connsiteY6" fmla="*/ 1496291 h 5951913"/>
                <a:gd name="connsiteX7" fmla="*/ 850669 w 1554480"/>
                <a:gd name="connsiteY7" fmla="*/ 1911927 h 5951913"/>
                <a:gd name="connsiteX8" fmla="*/ 617912 w 1554480"/>
                <a:gd name="connsiteY8" fmla="*/ 2111433 h 5951913"/>
                <a:gd name="connsiteX9" fmla="*/ 302029 w 1554480"/>
                <a:gd name="connsiteY9" fmla="*/ 2161309 h 5951913"/>
                <a:gd name="connsiteX10" fmla="*/ 318654 w 1554480"/>
                <a:gd name="connsiteY10" fmla="*/ 2327564 h 5951913"/>
                <a:gd name="connsiteX11" fmla="*/ 318654 w 1554480"/>
                <a:gd name="connsiteY11" fmla="*/ 2477193 h 5951913"/>
                <a:gd name="connsiteX12" fmla="*/ 335280 w 1554480"/>
                <a:gd name="connsiteY12" fmla="*/ 2726575 h 5951913"/>
                <a:gd name="connsiteX13" fmla="*/ 119149 w 1554480"/>
                <a:gd name="connsiteY13" fmla="*/ 2926080 h 5951913"/>
                <a:gd name="connsiteX14" fmla="*/ 2771 w 1554480"/>
                <a:gd name="connsiteY14" fmla="*/ 3258589 h 5951913"/>
                <a:gd name="connsiteX15" fmla="*/ 135774 w 1554480"/>
                <a:gd name="connsiteY15" fmla="*/ 3674226 h 5951913"/>
                <a:gd name="connsiteX16" fmla="*/ 268778 w 1554480"/>
                <a:gd name="connsiteY16" fmla="*/ 4023360 h 5951913"/>
                <a:gd name="connsiteX17" fmla="*/ 684414 w 1554480"/>
                <a:gd name="connsiteY17" fmla="*/ 4305993 h 5951913"/>
                <a:gd name="connsiteX18" fmla="*/ 917171 w 1554480"/>
                <a:gd name="connsiteY18" fmla="*/ 4505498 h 5951913"/>
                <a:gd name="connsiteX19" fmla="*/ 933796 w 1554480"/>
                <a:gd name="connsiteY19" fmla="*/ 4821382 h 5951913"/>
                <a:gd name="connsiteX20" fmla="*/ 867294 w 1554480"/>
                <a:gd name="connsiteY20" fmla="*/ 5153891 h 5951913"/>
                <a:gd name="connsiteX21" fmla="*/ 1100051 w 1554480"/>
                <a:gd name="connsiteY21" fmla="*/ 5486400 h 5951913"/>
                <a:gd name="connsiteX22" fmla="*/ 1299556 w 1554480"/>
                <a:gd name="connsiteY22" fmla="*/ 5602778 h 5951913"/>
                <a:gd name="connsiteX23" fmla="*/ 1515687 w 1554480"/>
                <a:gd name="connsiteY23" fmla="*/ 5818909 h 5951913"/>
                <a:gd name="connsiteX24" fmla="*/ 1532312 w 1554480"/>
                <a:gd name="connsiteY24" fmla="*/ 5951913 h 595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4480" h="5951913">
                  <a:moveTo>
                    <a:pt x="185651" y="0"/>
                  </a:moveTo>
                  <a:cubicBezTo>
                    <a:pt x="182880" y="24938"/>
                    <a:pt x="180109" y="49877"/>
                    <a:pt x="202276" y="99753"/>
                  </a:cubicBezTo>
                  <a:cubicBezTo>
                    <a:pt x="224443" y="149629"/>
                    <a:pt x="307570" y="205047"/>
                    <a:pt x="318654" y="299258"/>
                  </a:cubicBezTo>
                  <a:cubicBezTo>
                    <a:pt x="329738" y="393469"/>
                    <a:pt x="216131" y="545869"/>
                    <a:pt x="268778" y="665018"/>
                  </a:cubicBezTo>
                  <a:cubicBezTo>
                    <a:pt x="321425" y="784167"/>
                    <a:pt x="551411" y="903317"/>
                    <a:pt x="634538" y="1014153"/>
                  </a:cubicBezTo>
                  <a:cubicBezTo>
                    <a:pt x="717665" y="1124989"/>
                    <a:pt x="720436" y="1249680"/>
                    <a:pt x="767541" y="1330036"/>
                  </a:cubicBezTo>
                  <a:cubicBezTo>
                    <a:pt x="814647" y="1410392"/>
                    <a:pt x="903316" y="1399309"/>
                    <a:pt x="917171" y="1496291"/>
                  </a:cubicBezTo>
                  <a:cubicBezTo>
                    <a:pt x="931026" y="1593273"/>
                    <a:pt x="900545" y="1809403"/>
                    <a:pt x="850669" y="1911927"/>
                  </a:cubicBezTo>
                  <a:cubicBezTo>
                    <a:pt x="800793" y="2014451"/>
                    <a:pt x="709352" y="2069869"/>
                    <a:pt x="617912" y="2111433"/>
                  </a:cubicBezTo>
                  <a:cubicBezTo>
                    <a:pt x="526472" y="2152997"/>
                    <a:pt x="351905" y="2125287"/>
                    <a:pt x="302029" y="2161309"/>
                  </a:cubicBezTo>
                  <a:cubicBezTo>
                    <a:pt x="252153" y="2197331"/>
                    <a:pt x="315883" y="2274917"/>
                    <a:pt x="318654" y="2327564"/>
                  </a:cubicBezTo>
                  <a:cubicBezTo>
                    <a:pt x="321425" y="2380211"/>
                    <a:pt x="315883" y="2410691"/>
                    <a:pt x="318654" y="2477193"/>
                  </a:cubicBezTo>
                  <a:cubicBezTo>
                    <a:pt x="321425" y="2543695"/>
                    <a:pt x="368531" y="2651761"/>
                    <a:pt x="335280" y="2726575"/>
                  </a:cubicBezTo>
                  <a:cubicBezTo>
                    <a:pt x="302029" y="2801389"/>
                    <a:pt x="174567" y="2837411"/>
                    <a:pt x="119149" y="2926080"/>
                  </a:cubicBezTo>
                  <a:cubicBezTo>
                    <a:pt x="63731" y="3014749"/>
                    <a:pt x="0" y="3133898"/>
                    <a:pt x="2771" y="3258589"/>
                  </a:cubicBezTo>
                  <a:cubicBezTo>
                    <a:pt x="5542" y="3383280"/>
                    <a:pt x="91440" y="3546764"/>
                    <a:pt x="135774" y="3674226"/>
                  </a:cubicBezTo>
                  <a:cubicBezTo>
                    <a:pt x="180108" y="3801688"/>
                    <a:pt x="177338" y="3918066"/>
                    <a:pt x="268778" y="4023360"/>
                  </a:cubicBezTo>
                  <a:cubicBezTo>
                    <a:pt x="360218" y="4128654"/>
                    <a:pt x="576349" y="4225637"/>
                    <a:pt x="684414" y="4305993"/>
                  </a:cubicBezTo>
                  <a:cubicBezTo>
                    <a:pt x="792480" y="4386349"/>
                    <a:pt x="875607" y="4419600"/>
                    <a:pt x="917171" y="4505498"/>
                  </a:cubicBezTo>
                  <a:cubicBezTo>
                    <a:pt x="958735" y="4591396"/>
                    <a:pt x="942109" y="4713317"/>
                    <a:pt x="933796" y="4821382"/>
                  </a:cubicBezTo>
                  <a:cubicBezTo>
                    <a:pt x="925483" y="4929448"/>
                    <a:pt x="839585" y="5043055"/>
                    <a:pt x="867294" y="5153891"/>
                  </a:cubicBezTo>
                  <a:cubicBezTo>
                    <a:pt x="895003" y="5264727"/>
                    <a:pt x="1028007" y="5411586"/>
                    <a:pt x="1100051" y="5486400"/>
                  </a:cubicBezTo>
                  <a:cubicBezTo>
                    <a:pt x="1172095" y="5561214"/>
                    <a:pt x="1230283" y="5547360"/>
                    <a:pt x="1299556" y="5602778"/>
                  </a:cubicBezTo>
                  <a:cubicBezTo>
                    <a:pt x="1368829" y="5658196"/>
                    <a:pt x="1476894" y="5760720"/>
                    <a:pt x="1515687" y="5818909"/>
                  </a:cubicBezTo>
                  <a:cubicBezTo>
                    <a:pt x="1554480" y="5877098"/>
                    <a:pt x="1532312" y="5951913"/>
                    <a:pt x="1532312" y="5951913"/>
                  </a:cubicBezTo>
                </a:path>
              </a:pathLst>
            </a:custGeom>
            <a:ln w="101600">
              <a:solidFill>
                <a:srgbClr val="002060"/>
              </a:solidFill>
              <a:prstDash val="sysDot"/>
            </a:ln>
            <a:effectLst>
              <a:outerShdw dist="76200" dir="4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24" name="Group 23"/>
          <p:cNvGrpSpPr/>
          <p:nvPr/>
        </p:nvGrpSpPr>
        <p:grpSpPr>
          <a:xfrm>
            <a:off x="1163782" y="838200"/>
            <a:ext cx="6483927" cy="4894811"/>
            <a:chOff x="1163782" y="838200"/>
            <a:chExt cx="6483927" cy="4894811"/>
          </a:xfrm>
        </p:grpSpPr>
        <p:sp>
          <p:nvSpPr>
            <p:cNvPr id="18" name="Freeform 17"/>
            <p:cNvSpPr/>
            <p:nvPr/>
          </p:nvSpPr>
          <p:spPr>
            <a:xfrm>
              <a:off x="1163782" y="931025"/>
              <a:ext cx="6483927" cy="4801986"/>
            </a:xfrm>
            <a:custGeom>
              <a:avLst/>
              <a:gdLst>
                <a:gd name="connsiteX0" fmla="*/ 0 w 6483927"/>
                <a:gd name="connsiteY0" fmla="*/ 0 h 4801986"/>
                <a:gd name="connsiteX1" fmla="*/ 565265 w 6483927"/>
                <a:gd name="connsiteY1" fmla="*/ 548640 h 4801986"/>
                <a:gd name="connsiteX2" fmla="*/ 864523 w 6483927"/>
                <a:gd name="connsiteY2" fmla="*/ 831273 h 4801986"/>
                <a:gd name="connsiteX3" fmla="*/ 1180407 w 6483927"/>
                <a:gd name="connsiteY3" fmla="*/ 731520 h 4801986"/>
                <a:gd name="connsiteX4" fmla="*/ 1463040 w 6483927"/>
                <a:gd name="connsiteY4" fmla="*/ 731520 h 4801986"/>
                <a:gd name="connsiteX5" fmla="*/ 1911927 w 6483927"/>
                <a:gd name="connsiteY5" fmla="*/ 914400 h 4801986"/>
                <a:gd name="connsiteX6" fmla="*/ 2094807 w 6483927"/>
                <a:gd name="connsiteY6" fmla="*/ 1147157 h 4801986"/>
                <a:gd name="connsiteX7" fmla="*/ 2227811 w 6483927"/>
                <a:gd name="connsiteY7" fmla="*/ 1496291 h 4801986"/>
                <a:gd name="connsiteX8" fmla="*/ 2327563 w 6483927"/>
                <a:gd name="connsiteY8" fmla="*/ 1845426 h 4801986"/>
                <a:gd name="connsiteX9" fmla="*/ 2410691 w 6483927"/>
                <a:gd name="connsiteY9" fmla="*/ 2111433 h 4801986"/>
                <a:gd name="connsiteX10" fmla="*/ 2460567 w 6483927"/>
                <a:gd name="connsiteY10" fmla="*/ 2443942 h 4801986"/>
                <a:gd name="connsiteX11" fmla="*/ 2527069 w 6483927"/>
                <a:gd name="connsiteY11" fmla="*/ 2759826 h 4801986"/>
                <a:gd name="connsiteX12" fmla="*/ 2643447 w 6483927"/>
                <a:gd name="connsiteY12" fmla="*/ 3092335 h 4801986"/>
                <a:gd name="connsiteX13" fmla="*/ 2826327 w 6483927"/>
                <a:gd name="connsiteY13" fmla="*/ 3308466 h 4801986"/>
                <a:gd name="connsiteX14" fmla="*/ 2942705 w 6483927"/>
                <a:gd name="connsiteY14" fmla="*/ 3474720 h 4801986"/>
                <a:gd name="connsiteX15" fmla="*/ 3092334 w 6483927"/>
                <a:gd name="connsiteY15" fmla="*/ 3541222 h 4801986"/>
                <a:gd name="connsiteX16" fmla="*/ 3175462 w 6483927"/>
                <a:gd name="connsiteY16" fmla="*/ 3591099 h 4801986"/>
                <a:gd name="connsiteX17" fmla="*/ 3175462 w 6483927"/>
                <a:gd name="connsiteY17" fmla="*/ 3707477 h 4801986"/>
                <a:gd name="connsiteX18" fmla="*/ 2992582 w 6483927"/>
                <a:gd name="connsiteY18" fmla="*/ 3873731 h 4801986"/>
                <a:gd name="connsiteX19" fmla="*/ 3175462 w 6483927"/>
                <a:gd name="connsiteY19" fmla="*/ 4039986 h 4801986"/>
                <a:gd name="connsiteX20" fmla="*/ 3275214 w 6483927"/>
                <a:gd name="connsiteY20" fmla="*/ 4222866 h 4801986"/>
                <a:gd name="connsiteX21" fmla="*/ 3374967 w 6483927"/>
                <a:gd name="connsiteY21" fmla="*/ 4339244 h 4801986"/>
                <a:gd name="connsiteX22" fmla="*/ 3657600 w 6483927"/>
                <a:gd name="connsiteY22" fmla="*/ 4355870 h 4801986"/>
                <a:gd name="connsiteX23" fmla="*/ 4039985 w 6483927"/>
                <a:gd name="connsiteY23" fmla="*/ 4206240 h 4801986"/>
                <a:gd name="connsiteX24" fmla="*/ 4172989 w 6483927"/>
                <a:gd name="connsiteY24" fmla="*/ 4156364 h 4801986"/>
                <a:gd name="connsiteX25" fmla="*/ 4389120 w 6483927"/>
                <a:gd name="connsiteY25" fmla="*/ 4056611 h 4801986"/>
                <a:gd name="connsiteX26" fmla="*/ 4505498 w 6483927"/>
                <a:gd name="connsiteY26" fmla="*/ 4139739 h 4801986"/>
                <a:gd name="connsiteX27" fmla="*/ 4555374 w 6483927"/>
                <a:gd name="connsiteY27" fmla="*/ 4289368 h 4801986"/>
                <a:gd name="connsiteX28" fmla="*/ 4788131 w 6483927"/>
                <a:gd name="connsiteY28" fmla="*/ 4422371 h 4801986"/>
                <a:gd name="connsiteX29" fmla="*/ 4971011 w 6483927"/>
                <a:gd name="connsiteY29" fmla="*/ 4605251 h 4801986"/>
                <a:gd name="connsiteX30" fmla="*/ 5054138 w 6483927"/>
                <a:gd name="connsiteY30" fmla="*/ 4771506 h 4801986"/>
                <a:gd name="connsiteX31" fmla="*/ 5253643 w 6483927"/>
                <a:gd name="connsiteY31" fmla="*/ 4788131 h 4801986"/>
                <a:gd name="connsiteX32" fmla="*/ 5669280 w 6483927"/>
                <a:gd name="connsiteY32" fmla="*/ 4738255 h 4801986"/>
                <a:gd name="connsiteX33" fmla="*/ 5902036 w 6483927"/>
                <a:gd name="connsiteY33" fmla="*/ 4788131 h 4801986"/>
                <a:gd name="connsiteX34" fmla="*/ 5985163 w 6483927"/>
                <a:gd name="connsiteY34" fmla="*/ 4788131 h 4801986"/>
                <a:gd name="connsiteX35" fmla="*/ 6217920 w 6483927"/>
                <a:gd name="connsiteY35" fmla="*/ 4705004 h 4801986"/>
                <a:gd name="connsiteX36" fmla="*/ 6483927 w 6483927"/>
                <a:gd name="connsiteY36" fmla="*/ 4505499 h 480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483927" h="4801986">
                  <a:moveTo>
                    <a:pt x="0" y="0"/>
                  </a:moveTo>
                  <a:lnTo>
                    <a:pt x="565265" y="548640"/>
                  </a:lnTo>
                  <a:cubicBezTo>
                    <a:pt x="709352" y="687185"/>
                    <a:pt x="761999" y="800793"/>
                    <a:pt x="864523" y="831273"/>
                  </a:cubicBezTo>
                  <a:cubicBezTo>
                    <a:pt x="967047" y="861753"/>
                    <a:pt x="1080654" y="748145"/>
                    <a:pt x="1180407" y="731520"/>
                  </a:cubicBezTo>
                  <a:cubicBezTo>
                    <a:pt x="1280160" y="714895"/>
                    <a:pt x="1341120" y="701040"/>
                    <a:pt x="1463040" y="731520"/>
                  </a:cubicBezTo>
                  <a:cubicBezTo>
                    <a:pt x="1584960" y="762000"/>
                    <a:pt x="1806633" y="845127"/>
                    <a:pt x="1911927" y="914400"/>
                  </a:cubicBezTo>
                  <a:cubicBezTo>
                    <a:pt x="2017221" y="983673"/>
                    <a:pt x="2042160" y="1050175"/>
                    <a:pt x="2094807" y="1147157"/>
                  </a:cubicBezTo>
                  <a:cubicBezTo>
                    <a:pt x="2147454" y="1244139"/>
                    <a:pt x="2189018" y="1379913"/>
                    <a:pt x="2227811" y="1496291"/>
                  </a:cubicBezTo>
                  <a:cubicBezTo>
                    <a:pt x="2266604" y="1612669"/>
                    <a:pt x="2297083" y="1742902"/>
                    <a:pt x="2327563" y="1845426"/>
                  </a:cubicBezTo>
                  <a:cubicBezTo>
                    <a:pt x="2358043" y="1947950"/>
                    <a:pt x="2388524" y="2011680"/>
                    <a:pt x="2410691" y="2111433"/>
                  </a:cubicBezTo>
                  <a:cubicBezTo>
                    <a:pt x="2432858" y="2211186"/>
                    <a:pt x="2441171" y="2335877"/>
                    <a:pt x="2460567" y="2443942"/>
                  </a:cubicBezTo>
                  <a:cubicBezTo>
                    <a:pt x="2479963" y="2552008"/>
                    <a:pt x="2496589" y="2651761"/>
                    <a:pt x="2527069" y="2759826"/>
                  </a:cubicBezTo>
                  <a:cubicBezTo>
                    <a:pt x="2557549" y="2867892"/>
                    <a:pt x="2593571" y="3000895"/>
                    <a:pt x="2643447" y="3092335"/>
                  </a:cubicBezTo>
                  <a:cubicBezTo>
                    <a:pt x="2693323" y="3183775"/>
                    <a:pt x="2776451" y="3244735"/>
                    <a:pt x="2826327" y="3308466"/>
                  </a:cubicBezTo>
                  <a:cubicBezTo>
                    <a:pt x="2876203" y="3372197"/>
                    <a:pt x="2898371" y="3435927"/>
                    <a:pt x="2942705" y="3474720"/>
                  </a:cubicBezTo>
                  <a:cubicBezTo>
                    <a:pt x="2987040" y="3513513"/>
                    <a:pt x="3053541" y="3521826"/>
                    <a:pt x="3092334" y="3541222"/>
                  </a:cubicBezTo>
                  <a:cubicBezTo>
                    <a:pt x="3131127" y="3560618"/>
                    <a:pt x="3161607" y="3563390"/>
                    <a:pt x="3175462" y="3591099"/>
                  </a:cubicBezTo>
                  <a:cubicBezTo>
                    <a:pt x="3189317" y="3618808"/>
                    <a:pt x="3205942" y="3660372"/>
                    <a:pt x="3175462" y="3707477"/>
                  </a:cubicBezTo>
                  <a:cubicBezTo>
                    <a:pt x="3144982" y="3754582"/>
                    <a:pt x="2992582" y="3818313"/>
                    <a:pt x="2992582" y="3873731"/>
                  </a:cubicBezTo>
                  <a:cubicBezTo>
                    <a:pt x="2992582" y="3929149"/>
                    <a:pt x="3128357" y="3981797"/>
                    <a:pt x="3175462" y="4039986"/>
                  </a:cubicBezTo>
                  <a:cubicBezTo>
                    <a:pt x="3222567" y="4098175"/>
                    <a:pt x="3241963" y="4172990"/>
                    <a:pt x="3275214" y="4222866"/>
                  </a:cubicBezTo>
                  <a:cubicBezTo>
                    <a:pt x="3308465" y="4272742"/>
                    <a:pt x="3311236" y="4317077"/>
                    <a:pt x="3374967" y="4339244"/>
                  </a:cubicBezTo>
                  <a:cubicBezTo>
                    <a:pt x="3438698" y="4361411"/>
                    <a:pt x="3546764" y="4378037"/>
                    <a:pt x="3657600" y="4355870"/>
                  </a:cubicBezTo>
                  <a:cubicBezTo>
                    <a:pt x="3768436" y="4333703"/>
                    <a:pt x="3954087" y="4239491"/>
                    <a:pt x="4039985" y="4206240"/>
                  </a:cubicBezTo>
                  <a:cubicBezTo>
                    <a:pt x="4125883" y="4172989"/>
                    <a:pt x="4114800" y="4181302"/>
                    <a:pt x="4172989" y="4156364"/>
                  </a:cubicBezTo>
                  <a:cubicBezTo>
                    <a:pt x="4231178" y="4131426"/>
                    <a:pt x="4333702" y="4059382"/>
                    <a:pt x="4389120" y="4056611"/>
                  </a:cubicBezTo>
                  <a:cubicBezTo>
                    <a:pt x="4444538" y="4053840"/>
                    <a:pt x="4477789" y="4100946"/>
                    <a:pt x="4505498" y="4139739"/>
                  </a:cubicBezTo>
                  <a:cubicBezTo>
                    <a:pt x="4533207" y="4178532"/>
                    <a:pt x="4508269" y="4242263"/>
                    <a:pt x="4555374" y="4289368"/>
                  </a:cubicBezTo>
                  <a:cubicBezTo>
                    <a:pt x="4602479" y="4336473"/>
                    <a:pt x="4718858" y="4369724"/>
                    <a:pt x="4788131" y="4422371"/>
                  </a:cubicBezTo>
                  <a:cubicBezTo>
                    <a:pt x="4857404" y="4475018"/>
                    <a:pt x="4926676" y="4547062"/>
                    <a:pt x="4971011" y="4605251"/>
                  </a:cubicBezTo>
                  <a:cubicBezTo>
                    <a:pt x="5015346" y="4663440"/>
                    <a:pt x="5007033" y="4741026"/>
                    <a:pt x="5054138" y="4771506"/>
                  </a:cubicBezTo>
                  <a:cubicBezTo>
                    <a:pt x="5101243" y="4801986"/>
                    <a:pt x="5151119" y="4793673"/>
                    <a:pt x="5253643" y="4788131"/>
                  </a:cubicBezTo>
                  <a:cubicBezTo>
                    <a:pt x="5356167" y="4782589"/>
                    <a:pt x="5561215" y="4738255"/>
                    <a:pt x="5669280" y="4738255"/>
                  </a:cubicBezTo>
                  <a:cubicBezTo>
                    <a:pt x="5777345" y="4738255"/>
                    <a:pt x="5849389" y="4779818"/>
                    <a:pt x="5902036" y="4788131"/>
                  </a:cubicBezTo>
                  <a:cubicBezTo>
                    <a:pt x="5954683" y="4796444"/>
                    <a:pt x="5932516" y="4801985"/>
                    <a:pt x="5985163" y="4788131"/>
                  </a:cubicBezTo>
                  <a:cubicBezTo>
                    <a:pt x="6037810" y="4774277"/>
                    <a:pt x="6134793" y="4752109"/>
                    <a:pt x="6217920" y="4705004"/>
                  </a:cubicBezTo>
                  <a:cubicBezTo>
                    <a:pt x="6301047" y="4657899"/>
                    <a:pt x="6442363" y="4547063"/>
                    <a:pt x="6483927" y="4505499"/>
                  </a:cubicBezTo>
                </a:path>
              </a:pathLst>
            </a:custGeom>
            <a:ln w="101600">
              <a:solidFill>
                <a:srgbClr val="002060"/>
              </a:solidFill>
              <a:prstDash val="sysDot"/>
            </a:ln>
            <a:effectLst>
              <a:outerShdw dist="76200" dir="4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 name="Group 21"/>
            <p:cNvGrpSpPr/>
            <p:nvPr/>
          </p:nvGrpSpPr>
          <p:grpSpPr>
            <a:xfrm>
              <a:off x="1324495" y="838200"/>
              <a:ext cx="1812174" cy="852055"/>
              <a:chOff x="1324495" y="838200"/>
              <a:chExt cx="1812174" cy="852055"/>
            </a:xfrm>
          </p:grpSpPr>
          <p:sp>
            <p:nvSpPr>
              <p:cNvPr id="21" name="Freeform 20"/>
              <p:cNvSpPr/>
              <p:nvPr/>
            </p:nvSpPr>
            <p:spPr>
              <a:xfrm>
                <a:off x="1324495" y="845127"/>
                <a:ext cx="1812174" cy="845128"/>
              </a:xfrm>
              <a:custGeom>
                <a:avLst/>
                <a:gdLst>
                  <a:gd name="connsiteX0" fmla="*/ 1701338 w 1812174"/>
                  <a:gd name="connsiteY0" fmla="*/ 296487 h 773084"/>
                  <a:gd name="connsiteX1" fmla="*/ 1801090 w 1812174"/>
                  <a:gd name="connsiteY1" fmla="*/ 412865 h 773084"/>
                  <a:gd name="connsiteX2" fmla="*/ 1767840 w 1812174"/>
                  <a:gd name="connsiteY2" fmla="*/ 645622 h 773084"/>
                  <a:gd name="connsiteX3" fmla="*/ 1701338 w 1812174"/>
                  <a:gd name="connsiteY3" fmla="*/ 762000 h 773084"/>
                  <a:gd name="connsiteX4" fmla="*/ 1202574 w 1812174"/>
                  <a:gd name="connsiteY4" fmla="*/ 579120 h 773084"/>
                  <a:gd name="connsiteX5" fmla="*/ 936567 w 1812174"/>
                  <a:gd name="connsiteY5" fmla="*/ 628996 h 773084"/>
                  <a:gd name="connsiteX6" fmla="*/ 803563 w 1812174"/>
                  <a:gd name="connsiteY6" fmla="*/ 645622 h 773084"/>
                  <a:gd name="connsiteX7" fmla="*/ 554181 w 1812174"/>
                  <a:gd name="connsiteY7" fmla="*/ 495993 h 773084"/>
                  <a:gd name="connsiteX8" fmla="*/ 171796 w 1812174"/>
                  <a:gd name="connsiteY8" fmla="*/ 163484 h 773084"/>
                  <a:gd name="connsiteX9" fmla="*/ 171796 w 1812174"/>
                  <a:gd name="connsiteY9" fmla="*/ 96982 h 773084"/>
                  <a:gd name="connsiteX10" fmla="*/ 1202574 w 1812174"/>
                  <a:gd name="connsiteY10" fmla="*/ 30480 h 773084"/>
                  <a:gd name="connsiteX11" fmla="*/ 1701338 w 1812174"/>
                  <a:gd name="connsiteY11" fmla="*/ 296487 h 773084"/>
                  <a:gd name="connsiteX0" fmla="*/ 1701338 w 1812174"/>
                  <a:gd name="connsiteY0" fmla="*/ 63731 h 845128"/>
                  <a:gd name="connsiteX1" fmla="*/ 1801090 w 1812174"/>
                  <a:gd name="connsiteY1" fmla="*/ 484909 h 845128"/>
                  <a:gd name="connsiteX2" fmla="*/ 1767840 w 1812174"/>
                  <a:gd name="connsiteY2" fmla="*/ 717666 h 845128"/>
                  <a:gd name="connsiteX3" fmla="*/ 1701338 w 1812174"/>
                  <a:gd name="connsiteY3" fmla="*/ 834044 h 845128"/>
                  <a:gd name="connsiteX4" fmla="*/ 1202574 w 1812174"/>
                  <a:gd name="connsiteY4" fmla="*/ 651164 h 845128"/>
                  <a:gd name="connsiteX5" fmla="*/ 936567 w 1812174"/>
                  <a:gd name="connsiteY5" fmla="*/ 701040 h 845128"/>
                  <a:gd name="connsiteX6" fmla="*/ 803563 w 1812174"/>
                  <a:gd name="connsiteY6" fmla="*/ 717666 h 845128"/>
                  <a:gd name="connsiteX7" fmla="*/ 554181 w 1812174"/>
                  <a:gd name="connsiteY7" fmla="*/ 568037 h 845128"/>
                  <a:gd name="connsiteX8" fmla="*/ 171796 w 1812174"/>
                  <a:gd name="connsiteY8" fmla="*/ 235528 h 845128"/>
                  <a:gd name="connsiteX9" fmla="*/ 171796 w 1812174"/>
                  <a:gd name="connsiteY9" fmla="*/ 169026 h 845128"/>
                  <a:gd name="connsiteX10" fmla="*/ 1202574 w 1812174"/>
                  <a:gd name="connsiteY10" fmla="*/ 102524 h 845128"/>
                  <a:gd name="connsiteX11" fmla="*/ 1701338 w 1812174"/>
                  <a:gd name="connsiteY11" fmla="*/ 63731 h 84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2174" h="845128">
                    <a:moveTo>
                      <a:pt x="1701338" y="63731"/>
                    </a:moveTo>
                    <a:cubicBezTo>
                      <a:pt x="1801091" y="127462"/>
                      <a:pt x="1790006" y="375920"/>
                      <a:pt x="1801090" y="484909"/>
                    </a:cubicBezTo>
                    <a:cubicBezTo>
                      <a:pt x="1812174" y="593898"/>
                      <a:pt x="1784465" y="659477"/>
                      <a:pt x="1767840" y="717666"/>
                    </a:cubicBezTo>
                    <a:cubicBezTo>
                      <a:pt x="1751215" y="775855"/>
                      <a:pt x="1795549" y="845128"/>
                      <a:pt x="1701338" y="834044"/>
                    </a:cubicBezTo>
                    <a:cubicBezTo>
                      <a:pt x="1607127" y="822960"/>
                      <a:pt x="1330036" y="673331"/>
                      <a:pt x="1202574" y="651164"/>
                    </a:cubicBezTo>
                    <a:cubicBezTo>
                      <a:pt x="1075112" y="628997"/>
                      <a:pt x="1003069" y="689956"/>
                      <a:pt x="936567" y="701040"/>
                    </a:cubicBezTo>
                    <a:cubicBezTo>
                      <a:pt x="870065" y="712124"/>
                      <a:pt x="867294" y="739833"/>
                      <a:pt x="803563" y="717666"/>
                    </a:cubicBezTo>
                    <a:cubicBezTo>
                      <a:pt x="739832" y="695499"/>
                      <a:pt x="659475" y="648393"/>
                      <a:pt x="554181" y="568037"/>
                    </a:cubicBezTo>
                    <a:cubicBezTo>
                      <a:pt x="448887" y="487681"/>
                      <a:pt x="235527" y="302030"/>
                      <a:pt x="171796" y="235528"/>
                    </a:cubicBezTo>
                    <a:cubicBezTo>
                      <a:pt x="108065" y="169026"/>
                      <a:pt x="0" y="191193"/>
                      <a:pt x="171796" y="169026"/>
                    </a:cubicBezTo>
                    <a:cubicBezTo>
                      <a:pt x="343592" y="146859"/>
                      <a:pt x="947650" y="120073"/>
                      <a:pt x="1202574" y="102524"/>
                    </a:cubicBezTo>
                    <a:cubicBezTo>
                      <a:pt x="1457498" y="84975"/>
                      <a:pt x="1601585" y="0"/>
                      <a:pt x="1701338" y="63731"/>
                    </a:cubicBezTo>
                    <a:close/>
                  </a:path>
                </a:pathLst>
              </a:custGeom>
              <a:solidFill>
                <a:srgbClr val="AED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1447800" y="838200"/>
                <a:ext cx="1428596" cy="830997"/>
              </a:xfrm>
              <a:prstGeom prst="rect">
                <a:avLst/>
              </a:prstGeom>
              <a:noFill/>
            </p:spPr>
            <p:txBody>
              <a:bodyPr wrap="none" rtlCol="0">
                <a:spAutoFit/>
              </a:bodyPr>
              <a:lstStyle/>
              <a:p>
                <a:r>
                  <a:rPr lang="en-US" sz="2400" b="1" dirty="0" smtClean="0">
                    <a:solidFill>
                      <a:srgbClr val="002060"/>
                    </a:solidFill>
                  </a:rPr>
                  <a:t>Missouri  </a:t>
                </a:r>
              </a:p>
              <a:p>
                <a:r>
                  <a:rPr lang="en-US" sz="2400" b="1" dirty="0" smtClean="0">
                    <a:solidFill>
                      <a:srgbClr val="002060"/>
                    </a:solidFill>
                  </a:rPr>
                  <a:t>      River</a:t>
                </a:r>
                <a:endParaRPr lang="en-US" sz="2400" b="1" dirty="0">
                  <a:solidFill>
                    <a:srgbClr val="002060"/>
                  </a:solidFill>
                </a:endParaRPr>
              </a:p>
            </p:txBody>
          </p:sp>
        </p:grpSp>
      </p:grpSp>
      <p:cxnSp>
        <p:nvCxnSpPr>
          <p:cNvPr id="27" name="Straight Arrow Connector 26"/>
          <p:cNvCxnSpPr/>
          <p:nvPr/>
        </p:nvCxnSpPr>
        <p:spPr>
          <a:xfrm rot="10800000">
            <a:off x="3810000" y="3276600"/>
            <a:ext cx="2819400" cy="533400"/>
          </a:xfrm>
          <a:prstGeom prst="straightConnector1">
            <a:avLst/>
          </a:prstGeom>
          <a:ln w="127000">
            <a:solidFill>
              <a:schemeClr val="bg1"/>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0" y="3276600"/>
            <a:ext cx="3429000" cy="173736"/>
            <a:chOff x="0" y="3276600"/>
            <a:chExt cx="3429000" cy="173736"/>
          </a:xfrm>
        </p:grpSpPr>
        <p:cxnSp>
          <p:nvCxnSpPr>
            <p:cNvPr id="30" name="Straight Arrow Connector 29"/>
            <p:cNvCxnSpPr/>
            <p:nvPr/>
          </p:nvCxnSpPr>
          <p:spPr>
            <a:xfrm rot="10800000" flipV="1">
              <a:off x="0" y="3374136"/>
              <a:ext cx="1524000" cy="76200"/>
            </a:xfrm>
            <a:prstGeom prst="straightConnector1">
              <a:avLst/>
            </a:prstGeom>
            <a:ln w="127000">
              <a:solidFill>
                <a:schemeClr val="bg1"/>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rot="10800000" flipV="1">
              <a:off x="381000" y="3276600"/>
              <a:ext cx="3048000" cy="152400"/>
            </a:xfrm>
            <a:prstGeom prst="straightConnector1">
              <a:avLst/>
            </a:prstGeom>
            <a:ln w="127000">
              <a:solidFill>
                <a:schemeClr val="bg1"/>
              </a:solidFill>
              <a:tailEnd type="triangle"/>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0" y="4611231"/>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a:t>
            </a:r>
            <a:r>
              <a:rPr lang="en-US" sz="2800" u="sng" dirty="0" smtClean="0">
                <a:effectLst>
                  <a:outerShdw dist="38100" dir="7200000" algn="ctr" rotWithShape="0">
                    <a:schemeClr val="tx1"/>
                  </a:outerShdw>
                </a:effectLst>
              </a:rPr>
              <a:t>PLAN</a:t>
            </a:r>
          </a:p>
          <a:p>
            <a:pPr>
              <a:buFontTx/>
              <a:buChar char="-"/>
            </a:pPr>
            <a:r>
              <a:rPr lang="en-US" sz="2800" dirty="0" smtClean="0">
                <a:effectLst>
                  <a:outerShdw dist="38100" dir="7200000" algn="ctr" rotWithShape="0">
                    <a:schemeClr val="tx1"/>
                  </a:outerShdw>
                </a:effectLst>
              </a:rPr>
              <a:t> 1846: depart early spring</a:t>
            </a:r>
          </a:p>
          <a:p>
            <a:pPr>
              <a:buFontTx/>
              <a:buChar char="-"/>
            </a:pPr>
            <a:r>
              <a:rPr lang="en-US" sz="2800" dirty="0" smtClean="0">
                <a:effectLst>
                  <a:outerShdw dist="38100" dir="7200000" algn="ctr" rotWithShape="0">
                    <a:schemeClr val="tx1"/>
                  </a:outerShdw>
                </a:effectLst>
              </a:rPr>
              <a:t> 6 weeks to Missouri River</a:t>
            </a:r>
          </a:p>
          <a:p>
            <a:pPr>
              <a:buFontTx/>
              <a:buChar char="-"/>
            </a:pPr>
            <a:r>
              <a:rPr lang="en-US" sz="2800" dirty="0" smtClean="0">
                <a:effectLst>
                  <a:outerShdw dist="38100" dir="7200000" algn="ctr" rotWithShape="0">
                    <a:schemeClr val="tx1"/>
                  </a:outerShdw>
                </a:effectLst>
              </a:rPr>
              <a:t> by end summer in S.L. Valley</a:t>
            </a:r>
          </a:p>
          <a:p>
            <a:endParaRPr lang="en-US" sz="2800" dirty="0" smtClean="0">
              <a:effectLst>
                <a:outerShdw dist="38100" dir="7200000" algn="ctr" rotWithShape="0">
                  <a:schemeClr val="tx1"/>
                </a:outerShdw>
              </a:effectLst>
            </a:endParaRPr>
          </a:p>
        </p:txBody>
      </p:sp>
      <p:sp>
        <p:nvSpPr>
          <p:cNvPr id="40" name="Rectangle 39"/>
          <p:cNvSpPr/>
          <p:nvPr/>
        </p:nvSpPr>
        <p:spPr>
          <a:xfrm>
            <a:off x="4724400" y="4611231"/>
            <a:ext cx="4419600" cy="523220"/>
          </a:xfrm>
          <a:prstGeom prst="rect">
            <a:avLst/>
          </a:prstGeom>
          <a:noFill/>
        </p:spPr>
        <p:txBody>
          <a:bodyPr wrap="square">
            <a:spAutoFit/>
          </a:bodyPr>
          <a:lstStyle/>
          <a:p>
            <a:pPr algn="ctr"/>
            <a:r>
              <a:rPr lang="en-US" sz="2800" u="sng" dirty="0" smtClean="0">
                <a:effectLst>
                  <a:outerShdw dist="38100" dir="7200000" algn="ctr" rotWithShape="0">
                    <a:schemeClr val="tx1"/>
                  </a:outerShdw>
                </a:effectLst>
              </a:rPr>
              <a:t>ACTUAL</a:t>
            </a:r>
          </a:p>
        </p:txBody>
      </p:sp>
      <p:cxnSp>
        <p:nvCxnSpPr>
          <p:cNvPr id="42" name="Straight Arrow Connector 41"/>
          <p:cNvCxnSpPr/>
          <p:nvPr/>
        </p:nvCxnSpPr>
        <p:spPr>
          <a:xfrm>
            <a:off x="3124200" y="4876800"/>
            <a:ext cx="2895600" cy="1588"/>
          </a:xfrm>
          <a:prstGeom prst="straightConnector1">
            <a:avLst/>
          </a:prstGeom>
          <a:ln w="76200">
            <a:solidFill>
              <a:srgbClr val="FF00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43" name="Picture 2"/>
          <p:cNvPicPr preferRelativeResize="0">
            <a:picLocks noChangeAspect="1" noChangeArrowheads="1"/>
          </p:cNvPicPr>
          <p:nvPr/>
        </p:nvPicPr>
        <p:blipFill>
          <a:blip r:embed="rId4"/>
          <a:srcRect l="17292" r="16997" b="40000"/>
          <a:stretch>
            <a:fillRect/>
          </a:stretch>
        </p:blipFill>
        <p:spPr bwMode="auto">
          <a:xfrm>
            <a:off x="6477000" y="4800600"/>
            <a:ext cx="1676400" cy="1852863"/>
          </a:xfrm>
          <a:prstGeom prst="rect">
            <a:avLst/>
          </a:prstGeom>
          <a:noFill/>
          <a:ln w="50800">
            <a:solidFill>
              <a:schemeClr val="tx1"/>
            </a:solidFill>
            <a:miter lim="800000"/>
            <a:headEnd/>
            <a:tailEnd/>
          </a:ln>
          <a:effectLst>
            <a:outerShdw dist="50800" dir="7200000" algn="ctr" rotWithShape="0">
              <a:schemeClr val="tx1"/>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3"/>
                                        </p:tgtEl>
                                      </p:cBhvr>
                                    </p:animEffect>
                                    <p:set>
                                      <p:cBhvr>
                                        <p:cTn id="7" dur="1" fill="hold">
                                          <p:stCondLst>
                                            <p:cond delay="999"/>
                                          </p:stCondLst>
                                        </p:cTn>
                                        <p:tgtEl>
                                          <p:spTgt spid="53"/>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55"/>
                                        </p:tgtEl>
                                      </p:cBhvr>
                                    </p:animEffect>
                                    <p:set>
                                      <p:cBhvr>
                                        <p:cTn id="10" dur="1" fill="hold">
                                          <p:stCondLst>
                                            <p:cond delay="999"/>
                                          </p:stCondLst>
                                        </p:cTn>
                                        <p:tgtEl>
                                          <p:spTgt spid="55"/>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38"/>
                                        </p:tgtEl>
                                      </p:cBhvr>
                                    </p:animEffect>
                                    <p:set>
                                      <p:cBhvr>
                                        <p:cTn id="13" dur="1" fill="hold">
                                          <p:stCondLst>
                                            <p:cond delay="999"/>
                                          </p:stCondLst>
                                        </p:cTn>
                                        <p:tgtEl>
                                          <p:spTgt spid="3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58"/>
                                        </p:tgtEl>
                                      </p:cBhvr>
                                    </p:animEffect>
                                    <p:set>
                                      <p:cBhvr>
                                        <p:cTn id="16" dur="1" fill="hold">
                                          <p:stCondLst>
                                            <p:cond delay="999"/>
                                          </p:stCondLst>
                                        </p:cTn>
                                        <p:tgtEl>
                                          <p:spTgt spid="5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59"/>
                                        </p:tgtEl>
                                      </p:cBhvr>
                                    </p:animEffect>
                                    <p:set>
                                      <p:cBhvr>
                                        <p:cTn id="19" dur="1" fill="hold">
                                          <p:stCondLst>
                                            <p:cond delay="999"/>
                                          </p:stCondLst>
                                        </p:cTn>
                                        <p:tgtEl>
                                          <p:spTgt spid="59"/>
                                        </p:tgtEl>
                                        <p:attrNameLst>
                                          <p:attrName>style.visibility</p:attrName>
                                        </p:attrNameLst>
                                      </p:cBhvr>
                                      <p:to>
                                        <p:strVal val="hidden"/>
                                      </p:to>
                                    </p:se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wipe(left)">
                                      <p:cBhvr>
                                        <p:cTn id="23" dur="1000"/>
                                        <p:tgtEl>
                                          <p:spTgt spid="61"/>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mph" presetSubtype="0" fill="hold" nodeType="clickEffect">
                                  <p:stCondLst>
                                    <p:cond delay="0"/>
                                  </p:stCondLst>
                                  <p:childTnLst>
                                    <p:animScale>
                                      <p:cBhvr>
                                        <p:cTn id="27" dur="1000" fill="hold"/>
                                        <p:tgtEl>
                                          <p:spTgt spid="61"/>
                                        </p:tgtEl>
                                      </p:cBhvr>
                                      <p:by x="210000" y="210000"/>
                                    </p:animScale>
                                  </p:childTnLst>
                                </p:cTn>
                              </p:par>
                              <p:par>
                                <p:cTn id="28" presetID="35" presetClass="path" presetSubtype="0" fill="hold" nodeType="withEffect">
                                  <p:stCondLst>
                                    <p:cond delay="0"/>
                                  </p:stCondLst>
                                  <p:childTnLst>
                                    <p:animMotion origin="layout" path="M 3.88889E-6 3.75723E-6 L -0.21216 -0.20023 " pathEditMode="relative" rAng="0" ptsTypes="AA">
                                      <p:cBhvr>
                                        <p:cTn id="29" dur="1000" fill="hold"/>
                                        <p:tgtEl>
                                          <p:spTgt spid="61"/>
                                        </p:tgtEl>
                                        <p:attrNameLst>
                                          <p:attrName>ppt_x</p:attrName>
                                          <p:attrName>ppt_y</p:attrName>
                                        </p:attrNameLst>
                                      </p:cBhvr>
                                      <p:rCtr x="-106" y="-100"/>
                                    </p:animMotion>
                                  </p:childTnLst>
                                </p:cTn>
                              </p:par>
                              <p:par>
                                <p:cTn id="30" presetID="10" presetClass="exit" presetSubtype="0" fill="hold" grpId="0" nodeType="withEffect">
                                  <p:stCondLst>
                                    <p:cond delay="0"/>
                                  </p:stCondLst>
                                  <p:childTnLst>
                                    <p:animEffect transition="out" filter="fade">
                                      <p:cBhvr>
                                        <p:cTn id="31" dur="500"/>
                                        <p:tgtEl>
                                          <p:spTgt spid="35"/>
                                        </p:tgtEl>
                                      </p:cBhvr>
                                    </p:animEffect>
                                    <p:set>
                                      <p:cBhvr>
                                        <p:cTn id="32" dur="1" fill="hold">
                                          <p:stCondLst>
                                            <p:cond delay="499"/>
                                          </p:stCondLst>
                                        </p:cTn>
                                        <p:tgtEl>
                                          <p:spTgt spid="35"/>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500"/>
                                        <p:tgtEl>
                                          <p:spTgt spid="57"/>
                                        </p:tgtEl>
                                      </p:cBhvr>
                                    </p:animEffect>
                                    <p:set>
                                      <p:cBhvr>
                                        <p:cTn id="35" dur="1" fill="hold">
                                          <p:stCondLst>
                                            <p:cond delay="499"/>
                                          </p:stCondLst>
                                        </p:cTn>
                                        <p:tgtEl>
                                          <p:spTgt spid="57"/>
                                        </p:tgtEl>
                                        <p:attrNameLst>
                                          <p:attrName>style.visibility</p:attrName>
                                        </p:attrNameLst>
                                      </p:cBhvr>
                                      <p:to>
                                        <p:strVal val="hidden"/>
                                      </p:to>
                                    </p:set>
                                  </p:childTnLst>
                                </p:cTn>
                              </p:par>
                              <p:par>
                                <p:cTn id="36" presetID="10" presetClass="exit" presetSubtype="0" fill="hold" grpId="0" nodeType="withEffect">
                                  <p:stCondLst>
                                    <p:cond delay="0"/>
                                  </p:stCondLst>
                                  <p:childTnLst>
                                    <p:animEffect transition="out" filter="fade">
                                      <p:cBhvr>
                                        <p:cTn id="37" dur="500"/>
                                        <p:tgtEl>
                                          <p:spTgt spid="36"/>
                                        </p:tgtEl>
                                      </p:cBhvr>
                                    </p:animEffect>
                                    <p:set>
                                      <p:cBhvr>
                                        <p:cTn id="38" dur="1" fill="hold">
                                          <p:stCondLst>
                                            <p:cond delay="499"/>
                                          </p:stCondLst>
                                        </p:cTn>
                                        <p:tgtEl>
                                          <p:spTgt spid="36"/>
                                        </p:tgtEl>
                                        <p:attrNameLst>
                                          <p:attrName>style.visibility</p:attrName>
                                        </p:attrNameLst>
                                      </p:cBhvr>
                                      <p:to>
                                        <p:strVal val="hidden"/>
                                      </p:to>
                                    </p:set>
                                  </p:childTnLst>
                                </p:cTn>
                              </p:par>
                              <p:par>
                                <p:cTn id="39" presetID="10" presetClass="exit" presetSubtype="0" fill="hold" grpId="0" nodeType="withEffect">
                                  <p:stCondLst>
                                    <p:cond delay="0"/>
                                  </p:stCondLst>
                                  <p:childTnLst>
                                    <p:animEffect transition="out" filter="fade">
                                      <p:cBhvr>
                                        <p:cTn id="40" dur="500"/>
                                        <p:tgtEl>
                                          <p:spTgt spid="56"/>
                                        </p:tgtEl>
                                      </p:cBhvr>
                                    </p:animEffect>
                                    <p:set>
                                      <p:cBhvr>
                                        <p:cTn id="41" dur="1" fill="hold">
                                          <p:stCondLst>
                                            <p:cond delay="499"/>
                                          </p:stCondLst>
                                        </p:cTn>
                                        <p:tgtEl>
                                          <p:spTgt spid="56"/>
                                        </p:tgtEl>
                                        <p:attrNameLst>
                                          <p:attrName>style.visibility</p:attrName>
                                        </p:attrNameLst>
                                      </p:cBhvr>
                                      <p:to>
                                        <p:strVal val="hidden"/>
                                      </p:to>
                                    </p:set>
                                  </p:childTnLst>
                                </p:cTn>
                              </p:par>
                              <p:par>
                                <p:cTn id="42" presetID="1" presetClass="exit" presetSubtype="0" fill="hold" grpId="0" nodeType="withEffect">
                                  <p:stCondLst>
                                    <p:cond delay="0"/>
                                  </p:stCondLst>
                                  <p:childTnLst>
                                    <p:set>
                                      <p:cBhvr>
                                        <p:cTn id="43" dur="1" fill="hold">
                                          <p:stCondLst>
                                            <p:cond delay="0"/>
                                          </p:stCondLst>
                                        </p:cTn>
                                        <p:tgtEl>
                                          <p:spTgt spid="54"/>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1000"/>
                                        <p:tgtEl>
                                          <p:spTgt spid="3074"/>
                                        </p:tgtEl>
                                      </p:cBhvr>
                                    </p:animEffect>
                                    <p:set>
                                      <p:cBhvr>
                                        <p:cTn id="46" dur="1" fill="hold">
                                          <p:stCondLst>
                                            <p:cond delay="999"/>
                                          </p:stCondLst>
                                        </p:cTn>
                                        <p:tgtEl>
                                          <p:spTgt spid="3074"/>
                                        </p:tgtEl>
                                        <p:attrNameLst>
                                          <p:attrName>style.visibility</p:attrName>
                                        </p:attrNameLst>
                                      </p:cBhvr>
                                      <p:to>
                                        <p:strVal val="hidden"/>
                                      </p:to>
                                    </p:set>
                                  </p:childTnLst>
                                </p:cTn>
                              </p:par>
                              <p:par>
                                <p:cTn id="47" presetID="10" presetClass="exit" presetSubtype="0" fill="hold" nodeType="withEffect">
                                  <p:stCondLst>
                                    <p:cond delay="500"/>
                                  </p:stCondLst>
                                  <p:childTnLst>
                                    <p:animEffect transition="out" filter="fade">
                                      <p:cBhvr>
                                        <p:cTn id="48" dur="1000"/>
                                        <p:tgtEl>
                                          <p:spTgt spid="61"/>
                                        </p:tgtEl>
                                      </p:cBhvr>
                                    </p:animEffect>
                                    <p:set>
                                      <p:cBhvr>
                                        <p:cTn id="49" dur="1" fill="hold">
                                          <p:stCondLst>
                                            <p:cond delay="999"/>
                                          </p:stCondLst>
                                        </p:cTn>
                                        <p:tgtEl>
                                          <p:spTgt spid="61"/>
                                        </p:tgtEl>
                                        <p:attrNameLst>
                                          <p:attrName>style.visibility</p:attrName>
                                        </p:attrNameLst>
                                      </p:cBhvr>
                                      <p:to>
                                        <p:strVal val="hidden"/>
                                      </p:to>
                                    </p:set>
                                  </p:childTnLst>
                                </p:cTn>
                              </p:par>
                              <p:par>
                                <p:cTn id="50" presetID="10" presetClass="entr" presetSubtype="0" fill="hold" nodeType="withEffect">
                                  <p:stCondLst>
                                    <p:cond delay="50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0"/>
                                        <p:tgtEl>
                                          <p:spTgt spid="62"/>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5">
                                            <p:bg/>
                                          </p:spTgt>
                                        </p:tgtEl>
                                        <p:attrNameLst>
                                          <p:attrName>style.visibility</p:attrName>
                                        </p:attrNameLst>
                                      </p:cBhvr>
                                      <p:to>
                                        <p:strVal val="visible"/>
                                      </p:to>
                                    </p:set>
                                    <p:animEffect transition="in" filter="fade">
                                      <p:cBhvr>
                                        <p:cTn id="57" dur="500"/>
                                        <p:tgtEl>
                                          <p:spTgt spid="25">
                                            <p:bg/>
                                          </p:spTgt>
                                        </p:tgtEl>
                                      </p:cBhvr>
                                    </p:animEffect>
                                  </p:childTnLst>
                                </p:cTn>
                              </p:par>
                              <p:par>
                                <p:cTn id="58" presetID="10" presetClass="entr" presetSubtype="0" fill="hold"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childTnLst>
                                </p:cTn>
                              </p:par>
                            </p:childTnLst>
                          </p:cTn>
                        </p:par>
                        <p:par>
                          <p:cTn id="61" fill="hold">
                            <p:stCondLst>
                              <p:cond delay="1000"/>
                            </p:stCondLst>
                            <p:childTnLst>
                              <p:par>
                                <p:cTn id="62" presetID="10" presetClass="entr" presetSubtype="0" fill="hold" nodeType="afterEffect">
                                  <p:stCondLst>
                                    <p:cond delay="0"/>
                                  </p:stCondLst>
                                  <p:childTnLst>
                                    <p:set>
                                      <p:cBhvr>
                                        <p:cTn id="63" dur="1" fill="hold">
                                          <p:stCondLst>
                                            <p:cond delay="0"/>
                                          </p:stCondLst>
                                        </p:cTn>
                                        <p:tgtEl>
                                          <p:spTgt spid="25">
                                            <p:txEl>
                                              <p:pRg st="0" end="0"/>
                                            </p:txEl>
                                          </p:spTgt>
                                        </p:tgtEl>
                                        <p:attrNameLst>
                                          <p:attrName>style.visibility</p:attrName>
                                        </p:attrNameLst>
                                      </p:cBhvr>
                                      <p:to>
                                        <p:strVal val="visible"/>
                                      </p:to>
                                    </p:set>
                                    <p:animEffect transition="in" filter="fade">
                                      <p:cBhvr>
                                        <p:cTn id="64" dur="1000"/>
                                        <p:tgtEl>
                                          <p:spTgt spid="25">
                                            <p:txEl>
                                              <p:pRg st="0" end="0"/>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25">
                                            <p:txEl>
                                              <p:pRg st="1" end="1"/>
                                            </p:txEl>
                                          </p:spTgt>
                                        </p:tgtEl>
                                        <p:attrNameLst>
                                          <p:attrName>style.visibility</p:attrName>
                                        </p:attrNameLst>
                                      </p:cBhvr>
                                      <p:to>
                                        <p:strVal val="visible"/>
                                      </p:to>
                                    </p:set>
                                    <p:animEffect transition="in" filter="fade">
                                      <p:cBhvr>
                                        <p:cTn id="69" dur="1000"/>
                                        <p:tgtEl>
                                          <p:spTgt spid="25">
                                            <p:txEl>
                                              <p:pRg st="1" end="1"/>
                                            </p:txEl>
                                          </p:spTgt>
                                        </p:tgtEl>
                                      </p:cBhvr>
                                    </p:animEffect>
                                  </p:childTnLst>
                                </p:cTn>
                              </p:par>
                            </p:childTnLst>
                          </p:cTn>
                        </p:par>
                        <p:par>
                          <p:cTn id="70" fill="hold">
                            <p:stCondLst>
                              <p:cond delay="1000"/>
                            </p:stCondLst>
                            <p:childTnLst>
                              <p:par>
                                <p:cTn id="71" presetID="10" presetClass="entr" presetSubtype="0" fill="hold" grpId="0" nodeType="after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1000"/>
                                        <p:tgtEl>
                                          <p:spTgt spid="63"/>
                                        </p:tgtEl>
                                      </p:cBhvr>
                                    </p:animEffect>
                                  </p:childTnLst>
                                </p:cTn>
                              </p:par>
                            </p:childTnLst>
                          </p:cTn>
                        </p:par>
                        <p:par>
                          <p:cTn id="74" fill="hold">
                            <p:stCondLst>
                              <p:cond delay="2000"/>
                            </p:stCondLst>
                            <p:childTnLst>
                              <p:par>
                                <p:cTn id="75" presetID="55"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p:cTn id="77" dur="1000" fill="hold"/>
                                        <p:tgtEl>
                                          <p:spTgt spid="23"/>
                                        </p:tgtEl>
                                        <p:attrNameLst>
                                          <p:attrName>ppt_w</p:attrName>
                                        </p:attrNameLst>
                                      </p:cBhvr>
                                      <p:tavLst>
                                        <p:tav tm="0">
                                          <p:val>
                                            <p:strVal val="#ppt_w*0.70"/>
                                          </p:val>
                                        </p:tav>
                                        <p:tav tm="100000">
                                          <p:val>
                                            <p:strVal val="#ppt_w"/>
                                          </p:val>
                                        </p:tav>
                                      </p:tavLst>
                                    </p:anim>
                                    <p:anim calcmode="lin" valueType="num">
                                      <p:cBhvr>
                                        <p:cTn id="78" dur="1000" fill="hold"/>
                                        <p:tgtEl>
                                          <p:spTgt spid="23"/>
                                        </p:tgtEl>
                                        <p:attrNameLst>
                                          <p:attrName>ppt_h</p:attrName>
                                        </p:attrNameLst>
                                      </p:cBhvr>
                                      <p:tavLst>
                                        <p:tav tm="0">
                                          <p:val>
                                            <p:strVal val="#ppt_h"/>
                                          </p:val>
                                        </p:tav>
                                        <p:tav tm="100000">
                                          <p:val>
                                            <p:strVal val="#ppt_h"/>
                                          </p:val>
                                        </p:tav>
                                      </p:tavLst>
                                    </p:anim>
                                    <p:animEffect transition="in" filter="fade">
                                      <p:cBhvr>
                                        <p:cTn id="79" dur="1000"/>
                                        <p:tgtEl>
                                          <p:spTgt spid="2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25">
                                            <p:txEl>
                                              <p:pRg st="2" end="2"/>
                                            </p:txEl>
                                          </p:spTgt>
                                        </p:tgtEl>
                                        <p:attrNameLst>
                                          <p:attrName>style.visibility</p:attrName>
                                        </p:attrNameLst>
                                      </p:cBhvr>
                                      <p:to>
                                        <p:strVal val="visible"/>
                                      </p:to>
                                    </p:set>
                                    <p:animEffect transition="in" filter="fade">
                                      <p:cBhvr>
                                        <p:cTn id="84" dur="1000"/>
                                        <p:tgtEl>
                                          <p:spTgt spid="25">
                                            <p:txEl>
                                              <p:pRg st="2" end="2"/>
                                            </p:txEl>
                                          </p:spTgt>
                                        </p:tgtEl>
                                      </p:cBhvr>
                                    </p:animEffect>
                                  </p:childTnLst>
                                </p:cTn>
                              </p:par>
                            </p:childTnLst>
                          </p:cTn>
                        </p:par>
                        <p:par>
                          <p:cTn id="85" fill="hold">
                            <p:stCondLst>
                              <p:cond delay="1000"/>
                            </p:stCondLst>
                            <p:childTnLst>
                              <p:par>
                                <p:cTn id="86" presetID="22" presetClass="entr" presetSubtype="2" fill="hold"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wipe(right)">
                                      <p:cBhvr>
                                        <p:cTn id="88" dur="1000"/>
                                        <p:tgtEl>
                                          <p:spTgt spid="27"/>
                                        </p:tgtEl>
                                      </p:cBhvr>
                                    </p:animEffect>
                                  </p:childTnLst>
                                </p:cTn>
                              </p:par>
                            </p:childTnLst>
                          </p:cTn>
                        </p:par>
                        <p:par>
                          <p:cTn id="89" fill="hold">
                            <p:stCondLst>
                              <p:cond delay="2000"/>
                            </p:stCondLst>
                            <p:childTnLst>
                              <p:par>
                                <p:cTn id="90" presetID="55" presetClass="entr" presetSubtype="0" fill="hold" nodeType="afterEffect">
                                  <p:stCondLst>
                                    <p:cond delay="0"/>
                                  </p:stCondLst>
                                  <p:childTnLst>
                                    <p:set>
                                      <p:cBhvr>
                                        <p:cTn id="91" dur="1" fill="hold">
                                          <p:stCondLst>
                                            <p:cond delay="0"/>
                                          </p:stCondLst>
                                        </p:cTn>
                                        <p:tgtEl>
                                          <p:spTgt spid="24"/>
                                        </p:tgtEl>
                                        <p:attrNameLst>
                                          <p:attrName>style.visibility</p:attrName>
                                        </p:attrNameLst>
                                      </p:cBhvr>
                                      <p:to>
                                        <p:strVal val="visible"/>
                                      </p:to>
                                    </p:set>
                                    <p:anim calcmode="lin" valueType="num">
                                      <p:cBhvr>
                                        <p:cTn id="92" dur="1000" fill="hold"/>
                                        <p:tgtEl>
                                          <p:spTgt spid="24"/>
                                        </p:tgtEl>
                                        <p:attrNameLst>
                                          <p:attrName>ppt_w</p:attrName>
                                        </p:attrNameLst>
                                      </p:cBhvr>
                                      <p:tavLst>
                                        <p:tav tm="0">
                                          <p:val>
                                            <p:strVal val="#ppt_w*0.70"/>
                                          </p:val>
                                        </p:tav>
                                        <p:tav tm="100000">
                                          <p:val>
                                            <p:strVal val="#ppt_w"/>
                                          </p:val>
                                        </p:tav>
                                      </p:tavLst>
                                    </p:anim>
                                    <p:anim calcmode="lin" valueType="num">
                                      <p:cBhvr>
                                        <p:cTn id="93" dur="1000" fill="hold"/>
                                        <p:tgtEl>
                                          <p:spTgt spid="24"/>
                                        </p:tgtEl>
                                        <p:attrNameLst>
                                          <p:attrName>ppt_h</p:attrName>
                                        </p:attrNameLst>
                                      </p:cBhvr>
                                      <p:tavLst>
                                        <p:tav tm="0">
                                          <p:val>
                                            <p:strVal val="#ppt_h"/>
                                          </p:val>
                                        </p:tav>
                                        <p:tav tm="100000">
                                          <p:val>
                                            <p:strVal val="#ppt_h"/>
                                          </p:val>
                                        </p:tav>
                                      </p:tavLst>
                                    </p:anim>
                                    <p:animEffect transition="in" filter="fade">
                                      <p:cBhvr>
                                        <p:cTn id="94" dur="1000"/>
                                        <p:tgtEl>
                                          <p:spTgt spid="24"/>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25">
                                            <p:txEl>
                                              <p:pRg st="3" end="3"/>
                                            </p:txEl>
                                          </p:spTgt>
                                        </p:tgtEl>
                                        <p:attrNameLst>
                                          <p:attrName>style.visibility</p:attrName>
                                        </p:attrNameLst>
                                      </p:cBhvr>
                                      <p:to>
                                        <p:strVal val="visible"/>
                                      </p:to>
                                    </p:set>
                                    <p:animEffect transition="in" filter="fade">
                                      <p:cBhvr>
                                        <p:cTn id="99" dur="1000"/>
                                        <p:tgtEl>
                                          <p:spTgt spid="25">
                                            <p:txEl>
                                              <p:pRg st="3" end="3"/>
                                            </p:txEl>
                                          </p:spTgt>
                                        </p:tgtEl>
                                      </p:cBhvr>
                                    </p:animEffect>
                                  </p:childTnLst>
                                </p:cTn>
                              </p:par>
                            </p:childTnLst>
                          </p:cTn>
                        </p:par>
                        <p:par>
                          <p:cTn id="100" fill="hold">
                            <p:stCondLst>
                              <p:cond delay="1000"/>
                            </p:stCondLst>
                            <p:childTnLst>
                              <p:par>
                                <p:cTn id="101" presetID="22" presetClass="entr" presetSubtype="2" fill="hold" nodeType="afterEffect">
                                  <p:stCondLst>
                                    <p:cond delay="0"/>
                                  </p:stCondLst>
                                  <p:childTnLst>
                                    <p:set>
                                      <p:cBhvr>
                                        <p:cTn id="102" dur="1" fill="hold">
                                          <p:stCondLst>
                                            <p:cond delay="0"/>
                                          </p:stCondLst>
                                        </p:cTn>
                                        <p:tgtEl>
                                          <p:spTgt spid="37"/>
                                        </p:tgtEl>
                                        <p:attrNameLst>
                                          <p:attrName>style.visibility</p:attrName>
                                        </p:attrNameLst>
                                      </p:cBhvr>
                                      <p:to>
                                        <p:strVal val="visible"/>
                                      </p:to>
                                    </p:set>
                                    <p:animEffect transition="in" filter="wipe(right)">
                                      <p:cBhvr>
                                        <p:cTn id="103" dur="1000"/>
                                        <p:tgtEl>
                                          <p:spTgt spid="37"/>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xit" presetSubtype="0" fill="hold" nodeType="clickEffect">
                                  <p:stCondLst>
                                    <p:cond delay="0"/>
                                  </p:stCondLst>
                                  <p:childTnLst>
                                    <p:animEffect transition="out" filter="fade">
                                      <p:cBhvr>
                                        <p:cTn id="107" dur="1000"/>
                                        <p:tgtEl>
                                          <p:spTgt spid="37"/>
                                        </p:tgtEl>
                                      </p:cBhvr>
                                    </p:animEffect>
                                    <p:set>
                                      <p:cBhvr>
                                        <p:cTn id="108" dur="1" fill="hold">
                                          <p:stCondLst>
                                            <p:cond delay="999"/>
                                          </p:stCondLst>
                                        </p:cTn>
                                        <p:tgtEl>
                                          <p:spTgt spid="37"/>
                                        </p:tgtEl>
                                        <p:attrNameLst>
                                          <p:attrName>style.visibility</p:attrName>
                                        </p:attrNameLst>
                                      </p:cBhvr>
                                      <p:to>
                                        <p:strVal val="hidden"/>
                                      </p:to>
                                    </p:set>
                                  </p:childTnLst>
                                </p:cTn>
                              </p:par>
                              <p:par>
                                <p:cTn id="109" presetID="10" presetClass="exit" presetSubtype="0" fill="hold" nodeType="withEffect">
                                  <p:stCondLst>
                                    <p:cond delay="0"/>
                                  </p:stCondLst>
                                  <p:childTnLst>
                                    <p:animEffect transition="out" filter="fade">
                                      <p:cBhvr>
                                        <p:cTn id="110" dur="1000"/>
                                        <p:tgtEl>
                                          <p:spTgt spid="27"/>
                                        </p:tgtEl>
                                      </p:cBhvr>
                                    </p:animEffect>
                                    <p:set>
                                      <p:cBhvr>
                                        <p:cTn id="111" dur="1" fill="hold">
                                          <p:stCondLst>
                                            <p:cond delay="999"/>
                                          </p:stCondLst>
                                        </p:cTn>
                                        <p:tgtEl>
                                          <p:spTgt spid="27"/>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00"/>
                                        <p:tgtEl>
                                          <p:spTgt spid="24"/>
                                        </p:tgtEl>
                                      </p:cBhvr>
                                    </p:animEffect>
                                    <p:set>
                                      <p:cBhvr>
                                        <p:cTn id="114" dur="1" fill="hold">
                                          <p:stCondLst>
                                            <p:cond delay="999"/>
                                          </p:stCondLst>
                                        </p:cTn>
                                        <p:tgtEl>
                                          <p:spTgt spid="24"/>
                                        </p:tgtEl>
                                        <p:attrNameLst>
                                          <p:attrName>style.visibility</p:attrName>
                                        </p:attrNameLst>
                                      </p:cBhvr>
                                      <p:to>
                                        <p:strVal val="hidden"/>
                                      </p:to>
                                    </p:set>
                                  </p:childTnLst>
                                </p:cTn>
                              </p:par>
                              <p:par>
                                <p:cTn id="115" presetID="10" presetClass="exit" presetSubtype="0" fill="hold" nodeType="withEffect">
                                  <p:stCondLst>
                                    <p:cond delay="0"/>
                                  </p:stCondLst>
                                  <p:childTnLst>
                                    <p:animEffect transition="out" filter="fade">
                                      <p:cBhvr>
                                        <p:cTn id="116" dur="1000"/>
                                        <p:tgtEl>
                                          <p:spTgt spid="23"/>
                                        </p:tgtEl>
                                      </p:cBhvr>
                                    </p:animEffect>
                                    <p:set>
                                      <p:cBhvr>
                                        <p:cTn id="117" dur="1" fill="hold">
                                          <p:stCondLst>
                                            <p:cond delay="999"/>
                                          </p:stCondLst>
                                        </p:cTn>
                                        <p:tgtEl>
                                          <p:spTgt spid="23"/>
                                        </p:tgtEl>
                                        <p:attrNameLst>
                                          <p:attrName>style.visibility</p:attrName>
                                        </p:attrNameLst>
                                      </p:cBhvr>
                                      <p:to>
                                        <p:strVal val="hidden"/>
                                      </p:to>
                                    </p:set>
                                  </p:childTnLst>
                                </p:cTn>
                              </p:par>
                            </p:childTnLst>
                          </p:cTn>
                        </p:par>
                        <p:par>
                          <p:cTn id="118" fill="hold">
                            <p:stCondLst>
                              <p:cond delay="1000"/>
                            </p:stCondLst>
                            <p:childTnLst>
                              <p:par>
                                <p:cTn id="119" presetID="22" presetClass="entr" presetSubtype="8" fill="hold" nodeType="afterEffect">
                                  <p:stCondLst>
                                    <p:cond delay="0"/>
                                  </p:stCondLst>
                                  <p:childTnLst>
                                    <p:set>
                                      <p:cBhvr>
                                        <p:cTn id="120" dur="1" fill="hold">
                                          <p:stCondLst>
                                            <p:cond delay="0"/>
                                          </p:stCondLst>
                                        </p:cTn>
                                        <p:tgtEl>
                                          <p:spTgt spid="42"/>
                                        </p:tgtEl>
                                        <p:attrNameLst>
                                          <p:attrName>style.visibility</p:attrName>
                                        </p:attrNameLst>
                                      </p:cBhvr>
                                      <p:to>
                                        <p:strVal val="visible"/>
                                      </p:to>
                                    </p:set>
                                    <p:animEffect transition="in" filter="wipe(left)">
                                      <p:cBhvr>
                                        <p:cTn id="121" dur="1000"/>
                                        <p:tgtEl>
                                          <p:spTgt spid="42"/>
                                        </p:tgtEl>
                                      </p:cBhvr>
                                    </p:animEffect>
                                  </p:childTnLst>
                                </p:cTn>
                              </p:par>
                              <p:par>
                                <p:cTn id="122" presetID="10" presetClass="exit" presetSubtype="0" fill="hold" nodeType="withEffect">
                                  <p:stCondLst>
                                    <p:cond delay="0"/>
                                  </p:stCondLst>
                                  <p:childTnLst>
                                    <p:animEffect transition="out" filter="fade">
                                      <p:cBhvr>
                                        <p:cTn id="123" dur="1000"/>
                                        <p:tgtEl>
                                          <p:spTgt spid="43"/>
                                        </p:tgtEl>
                                      </p:cBhvr>
                                    </p:animEffect>
                                    <p:set>
                                      <p:cBhvr>
                                        <p:cTn id="124" dur="1" fill="hold">
                                          <p:stCondLst>
                                            <p:cond delay="999"/>
                                          </p:stCondLst>
                                        </p:cTn>
                                        <p:tgtEl>
                                          <p:spTgt spid="43"/>
                                        </p:tgtEl>
                                        <p:attrNameLst>
                                          <p:attrName>style.visibility</p:attrName>
                                        </p:attrNameLst>
                                      </p:cBhvr>
                                      <p:to>
                                        <p:strVal val="hidden"/>
                                      </p:to>
                                    </p:set>
                                  </p:childTnLst>
                                </p:cTn>
                              </p:par>
                              <p:par>
                                <p:cTn id="125" presetID="22" presetClass="entr" presetSubtype="8" fill="hold" grpId="0" nodeType="withEffect">
                                  <p:stCondLst>
                                    <p:cond delay="500"/>
                                  </p:stCondLst>
                                  <p:childTnLst>
                                    <p:set>
                                      <p:cBhvr>
                                        <p:cTn id="126" dur="1" fill="hold">
                                          <p:stCondLst>
                                            <p:cond delay="0"/>
                                          </p:stCondLst>
                                        </p:cTn>
                                        <p:tgtEl>
                                          <p:spTgt spid="40"/>
                                        </p:tgtEl>
                                        <p:attrNameLst>
                                          <p:attrName>style.visibility</p:attrName>
                                        </p:attrNameLst>
                                      </p:cBhvr>
                                      <p:to>
                                        <p:strVal val="visible"/>
                                      </p:to>
                                    </p:set>
                                    <p:animEffect transition="in" filter="wipe(left)">
                                      <p:cBhvr>
                                        <p:cTn id="127"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8" grpId="0" animBg="1"/>
      <p:bldP spid="53" grpId="0" animBg="1"/>
      <p:bldP spid="55" grpId="0" animBg="1"/>
      <p:bldP spid="56" grpId="0" animBg="1"/>
      <p:bldP spid="58" grpId="0" animBg="1"/>
      <p:bldP spid="59" grpId="0" animBg="1"/>
      <p:bldP spid="54" grpId="0" animBg="1"/>
      <p:bldP spid="35" grpId="0" animBg="1"/>
      <p:bldP spid="57" grpId="0" animBg="1"/>
      <p:bldP spid="63" grpId="0" animBg="1"/>
      <p:bldP spid="25" grpId="0" uiExpand="1" build="allAtOnce" animBg="1"/>
      <p:bldP spid="40" grpId="0"/>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590252"/>
          </a:xfrm>
          <a:prstGeom prst="rect">
            <a:avLst/>
          </a:prstGeom>
        </p:spPr>
        <p:txBody>
          <a:bodyPr wrap="square">
            <a:spAutoFit/>
          </a:bodyPr>
          <a:lstStyle/>
          <a:p>
            <a:r>
              <a:rPr lang="en-US" dirty="0" smtClean="0">
                <a:hlinkClick r:id="rId2"/>
              </a:rPr>
              <a:t>https://en.wikipedia.org/wiki/Mormon_Trail</a:t>
            </a:r>
            <a:endParaRPr lang="en-US" dirty="0" smtClean="0"/>
          </a:p>
          <a:p>
            <a:r>
              <a:rPr lang="en-US" dirty="0" smtClean="0"/>
              <a:t>	The </a:t>
            </a:r>
            <a:r>
              <a:rPr lang="en-US" b="1" dirty="0" smtClean="0"/>
              <a:t>Mormon Trail</a:t>
            </a:r>
            <a:r>
              <a:rPr lang="en-US" dirty="0" smtClean="0"/>
              <a:t> is the 1,300-mile (2,092 km) route that members of The Church of Jesus Christ of Latter-day Saints traveled from 1846 to 1868. Today, the Mormon Trail is a part of the United States National Trails System, known as the Mormon Pioneer National Historic Trail.</a:t>
            </a:r>
          </a:p>
          <a:p>
            <a:r>
              <a:rPr lang="en-US" dirty="0" smtClean="0"/>
              <a:t>	The Mormon Trail extends from Nauvoo, Illinois, which was the principal settlement of the Latter Day Saints from 1839 to 1846, to Salt Lake City, Utah, which was settled by Brigham Young and his followers beginning in 1847. From Council Bluffs, Iowa to Fort Bridger in Wyoming, the trail follows much the same route as the Oregon Trail and the California Trail; these trails are collectively known as the Emigrant Trail.</a:t>
            </a:r>
          </a:p>
          <a:p>
            <a:r>
              <a:rPr lang="en-US" dirty="0" smtClean="0"/>
              <a:t>	The Mormon pioneer run began in 1846, when Young and his followers were driven from Nauvoo. After leaving, they aimed to establish a new home for the church in the Great Basin and crossed Iowa. Along their way, some were assigned to establish settlements and to plant and harvest crops for later emigrants. During the winter of 1846–47, the emigrants wintered in Iowa, other nearby states, and the unorganized territory that later became Nebraska, with the largest group residing in Winter Quarters, Nebraska. In the spring of 1847, Young led the vanguard company to the Salt Lake Valley, which was then outside the boundaries of the United States and later became Utah.</a:t>
            </a:r>
          </a:p>
          <a:p>
            <a:r>
              <a:rPr lang="en-US" dirty="0" smtClean="0"/>
              <a:t>	During the first few years, the emigrants were mostly former occupants of Nauvoo who were following Young to Utah. Later, the emigrants increasingly comprised converts from the British Isles and Europe.</a:t>
            </a:r>
          </a:p>
          <a:p>
            <a:r>
              <a:rPr lang="en-US" dirty="0" smtClean="0"/>
              <a:t>	The trail was used for more than 20 years, until the completion of the First Transcontinental Railroad in 1869. Among the emigrants were the Mormon handcart pioneers of 1856–60. Two of the handcart companies, led by James G. Willie and Edward Martin, met disaster on the trail when they departed late and were caught by heavy snowstorms in Wyoming.</a:t>
            </a:r>
          </a:p>
          <a:p>
            <a:r>
              <a:rPr lang="en-US" dirty="0" smtClean="0"/>
              <a:t>	Under the leadership of Joseph Smith, Latter Day Saints established several communities throughout the United States between 1830 and 1844, most notably in Kirtland, Ohio; Independence, Missouri; and Nauvoo. However, the Saints were driven out of each of them in turn, due to conflicts with other settlers (see History of the Latter Day Saint movement). This included the actions of Governor Lilburn Boggs, who issued Missouri Executive Order 44, which called for the "extermination" of all Mormons in Missouri. Latter-day Saints were finally forced to abandon Nauvoo in 1846.</a:t>
            </a:r>
          </a:p>
          <a:p>
            <a:r>
              <a:rPr lang="en-US" dirty="0" smtClean="0"/>
              <a:t>	Although the movement had split into several denominations after Smith's death in 1844, most members aligned themselves with Brigham Young and The Church of Jesus Christ of Latter-day Saints (LDS). Under Young's leadership, about 14,000 Mormon citizens of Nauvoo set out to find a new home in the West.</a:t>
            </a:r>
          </a:p>
          <a:p>
            <a:r>
              <a:rPr lang="en-US" dirty="0" smtClean="0"/>
              <a:t>	As the senior apostle of the Quorum of the Twelve Apostles after Joseph Smith's death, Brigham Young assumed responsibility of the leadership of the church. He would later be sustained as President of the Church and prophet.</a:t>
            </a:r>
          </a:p>
          <a:p>
            <a:r>
              <a:rPr lang="en-US" dirty="0" smtClean="0"/>
              <a:t>	Young now had to lead the Saints into the far west, without knowing exactly where to go or where they would end up. He insisted the Mormons should settle in a place no one else wanted and felt the isolated Great Basin would provide the Saints with many advantages.</a:t>
            </a:r>
          </a:p>
          <a:p>
            <a:r>
              <a:rPr lang="en-US" dirty="0" smtClean="0"/>
              <a:t>Young reviewed information on the Great Salt Lake Valley and the Great Basin, consulted with mountain men and trappers, and met with Father Pierre-Jean De </a:t>
            </a:r>
            <a:r>
              <a:rPr lang="en-US" dirty="0" err="1" smtClean="0"/>
              <a:t>Smet</a:t>
            </a:r>
            <a:r>
              <a:rPr lang="en-US" dirty="0" smtClean="0"/>
              <a:t>, a Jesuit missionary familiar with the region. Young also organized a vanguard company to break trail to the Rocky Mountains, evaluate trail conditions, find sources of water, and select a central gathering point in the Great Basin. A new route on the north side of the Platte and North Platte rivers was chosen to avoid potential conflicts over grazing rights, water access, and campsites with travelers using the established Oregon Trail on the river's south side.</a:t>
            </a:r>
          </a:p>
          <a:p>
            <a:r>
              <a:rPr lang="en-US" dirty="0" smtClean="0"/>
              <a:t>	The Quincy Convention of October 1845 passed resolutions demanding that the Latter-day Saints withdraw from Nauvoo by May 1846. A few days later, the Carthage Convention called for establishment of a militia that would force them out if they failed to meet the May deadline.</a:t>
            </a:r>
            <a:r>
              <a:rPr lang="en-US" baseline="30000" dirty="0" smtClean="0"/>
              <a:t> </a:t>
            </a:r>
            <a:r>
              <a:rPr lang="en-US" dirty="0" smtClean="0"/>
              <a:t>To try to meet this deadline and to get an early start on the trek to the Great Basin, the Latter-day Saints began leaving Nauvoo in February 1846.</a:t>
            </a:r>
          </a:p>
          <a:p>
            <a:r>
              <a:rPr lang="en-US" dirty="0" smtClean="0"/>
              <a:t>		The departure from Nauvoo began on February 4, 1846, under the leadership of Brigham Young. This early departure exposed them to the elements in the worst of winter. After crossing the Mississippi River, the journey across Iowa Territory followed primitive territorial roads and Native American trails.</a:t>
            </a:r>
          </a:p>
          <a:p>
            <a:r>
              <a:rPr lang="en-US" dirty="0" smtClean="0"/>
              <a:t>	Young originally planned to lead an express company of about 300 men to the Great Basin during the summer of 1846. He believed they could cross Iowa and reach the Missouri River in four to six weeks. However, the actual trip across Iowa was slowed by rain, mud, swollen rivers, and poor preparation, and it required 16 weeks – nearly three times longer than planned.</a:t>
            </a:r>
          </a:p>
          <a:p>
            <a:r>
              <a:rPr lang="en-US" dirty="0" smtClean="0"/>
              <a:t>Heavy rains turned the rolling plains of southern Iowa into a quagmire of axle-deep mud. Furthermore, few people carried adequate provisions for the trip. The weather, general unpreparedness, and lack of experience in moving such a large group of people all contributed to the difficulties they endured.</a:t>
            </a:r>
          </a:p>
          <a:p>
            <a:r>
              <a:rPr lang="en-US" dirty="0" smtClean="0"/>
              <a:t>	The initial party reached the Missouri River on June 14. It was apparent that the Latter-day Saints could not make it to the Great Basin that season and would have to winter on the Missouri River. Some of the emigrants established a settlement called </a:t>
            </a:r>
            <a:r>
              <a:rPr lang="en-US" dirty="0" err="1" smtClean="0"/>
              <a:t>Kanesville</a:t>
            </a:r>
            <a:r>
              <a:rPr lang="en-US" dirty="0" smtClean="0"/>
              <a:t> on the Iowa side of the river. Others moved across the river into the area of present-day Omaha, Nebraska, and built a camp called Winter Quarters.</a:t>
            </a:r>
          </a:p>
          <a:p>
            <a:endParaRPr lang="en-US" dirty="0" smtClean="0"/>
          </a:p>
          <a:p>
            <a:endParaRPr lang="en-US" dirty="0" smtClean="0"/>
          </a:p>
          <a:p>
            <a:endParaRPr lang="en-US" dirty="0" smtClean="0"/>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noChangeArrowheads="1"/>
          </p:cNvPicPr>
          <p:nvPr/>
        </p:nvPicPr>
        <p:blipFill>
          <a:blip r:embed="rId3"/>
          <a:srcRect l="49389" t="12612" r="3893" b="6307"/>
          <a:stretch>
            <a:fillRect/>
          </a:stretch>
        </p:blipFill>
        <p:spPr bwMode="auto">
          <a:xfrm>
            <a:off x="0" y="0"/>
            <a:ext cx="9144000" cy="6858000"/>
          </a:xfrm>
          <a:prstGeom prst="rect">
            <a:avLst/>
          </a:prstGeom>
          <a:noFill/>
          <a:ln w="9525">
            <a:noFill/>
            <a:miter lim="800000"/>
            <a:headEnd/>
            <a:tailEnd/>
          </a:ln>
          <a:effectLst/>
        </p:spPr>
      </p:pic>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sp>
        <p:nvSpPr>
          <p:cNvPr id="31" name="Rectangle 30"/>
          <p:cNvSpPr/>
          <p:nvPr/>
        </p:nvSpPr>
        <p:spPr>
          <a:xfrm>
            <a:off x="0" y="4611231"/>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a:t>
            </a:r>
            <a:r>
              <a:rPr lang="en-US" sz="2800" u="sng" dirty="0" smtClean="0">
                <a:effectLst>
                  <a:outerShdw dist="38100" dir="7200000" algn="ctr" rotWithShape="0">
                    <a:schemeClr val="tx1"/>
                  </a:outerShdw>
                </a:effectLst>
              </a:rPr>
              <a:t>PLAN</a:t>
            </a:r>
          </a:p>
          <a:p>
            <a:pPr>
              <a:buFontTx/>
              <a:buChar char="-"/>
            </a:pPr>
            <a:r>
              <a:rPr lang="en-US" sz="2800" dirty="0" smtClean="0">
                <a:effectLst>
                  <a:outerShdw dist="38100" dir="7200000" algn="ctr" rotWithShape="0">
                    <a:schemeClr val="tx1"/>
                  </a:outerShdw>
                </a:effectLst>
              </a:rPr>
              <a:t> 1946: depart early spring</a:t>
            </a:r>
          </a:p>
          <a:p>
            <a:pPr>
              <a:buFontTx/>
              <a:buChar char="-"/>
            </a:pPr>
            <a:r>
              <a:rPr lang="en-US" sz="2800" dirty="0" smtClean="0">
                <a:effectLst>
                  <a:outerShdw dist="38100" dir="7200000" algn="ctr" rotWithShape="0">
                    <a:schemeClr val="tx1"/>
                  </a:outerShdw>
                </a:effectLst>
              </a:rPr>
              <a:t> 6 weeks to Missouri River</a:t>
            </a:r>
          </a:p>
          <a:p>
            <a:pPr>
              <a:buFontTx/>
              <a:buChar char="-"/>
            </a:pPr>
            <a:r>
              <a:rPr lang="en-US" sz="2800" dirty="0" smtClean="0">
                <a:effectLst>
                  <a:outerShdw dist="38100" dir="7200000" algn="ctr" rotWithShape="0">
                    <a:schemeClr val="tx1"/>
                  </a:outerShdw>
                </a:effectLst>
              </a:rPr>
              <a:t> by end summer in S.L. Valley</a:t>
            </a:r>
          </a:p>
          <a:p>
            <a:endParaRPr lang="en-US" sz="2800" dirty="0" smtClean="0">
              <a:effectLst>
                <a:outerShdw dist="38100" dir="7200000" algn="ctr" rotWithShape="0">
                  <a:schemeClr val="tx1"/>
                </a:outerShdw>
              </a:effectLst>
            </a:endParaRPr>
          </a:p>
        </p:txBody>
      </p:sp>
      <p:sp>
        <p:nvSpPr>
          <p:cNvPr id="32" name="Rectangle 31"/>
          <p:cNvSpPr/>
          <p:nvPr/>
        </p:nvSpPr>
        <p:spPr>
          <a:xfrm>
            <a:off x="4724400" y="4611231"/>
            <a:ext cx="4419600" cy="2246769"/>
          </a:xfrm>
          <a:prstGeom prst="rect">
            <a:avLst/>
          </a:prstGeom>
          <a:noFill/>
        </p:spPr>
        <p:txBody>
          <a:bodyPr wrap="square">
            <a:spAutoFit/>
          </a:bodyPr>
          <a:lstStyle/>
          <a:p>
            <a:pPr algn="ctr"/>
            <a:r>
              <a:rPr lang="en-US" sz="2800" u="sng" dirty="0" smtClean="0">
                <a:effectLst>
                  <a:outerShdw dist="38100" dir="7200000" algn="ctr" rotWithShape="0">
                    <a:schemeClr val="tx1"/>
                  </a:outerShdw>
                </a:effectLst>
              </a:rPr>
              <a:t>ACTUAL</a:t>
            </a:r>
            <a:endParaRPr lang="en-US" sz="2800" dirty="0" smtClean="0">
              <a:effectLst>
                <a:outerShdw dist="38100" dir="7200000" algn="ctr" rotWithShape="0">
                  <a:schemeClr val="tx1"/>
                </a:outerShdw>
              </a:effectLst>
            </a:endParaRPr>
          </a:p>
          <a:p>
            <a:r>
              <a:rPr lang="en-US" sz="2800" dirty="0" smtClean="0">
                <a:effectLst>
                  <a:outerShdw dist="38100" dir="7200000" algn="ctr" rotWithShape="0">
                    <a:schemeClr val="tx1"/>
                  </a:outerShdw>
                </a:effectLst>
              </a:rPr>
              <a:t>- 300 leave Feb 4, 1846</a:t>
            </a:r>
          </a:p>
          <a:p>
            <a:r>
              <a:rPr lang="en-US" sz="2800" dirty="0" smtClean="0">
                <a:effectLst>
                  <a:outerShdw dist="38100" dir="7200000" algn="ctr" rotWithShape="0">
                    <a:schemeClr val="tx1"/>
                  </a:outerShdw>
                </a:effectLst>
              </a:rPr>
              <a:t>- rain/mud/rivers slow travel</a:t>
            </a:r>
          </a:p>
          <a:p>
            <a:r>
              <a:rPr lang="en-US" sz="2800" b="1" dirty="0" smtClean="0">
                <a:effectLst>
                  <a:outerShdw dist="38100" dir="7200000" algn="ctr" rotWithShape="0">
                    <a:schemeClr val="tx1"/>
                  </a:outerShdw>
                </a:effectLst>
              </a:rPr>
              <a:t>- </a:t>
            </a:r>
            <a:r>
              <a:rPr lang="en-US" sz="2800" b="1" dirty="0" smtClean="0">
                <a:solidFill>
                  <a:srgbClr val="FF0000"/>
                </a:solidFill>
                <a:effectLst>
                  <a:outerShdw dist="38100" dir="7200000" algn="ctr" rotWithShape="0">
                    <a:schemeClr val="tx1"/>
                  </a:outerShdw>
                </a:effectLst>
              </a:rPr>
              <a:t>16 weeks </a:t>
            </a:r>
            <a:r>
              <a:rPr lang="en-US" sz="2800" dirty="0" smtClean="0">
                <a:effectLst>
                  <a:outerShdw dist="38100" dir="7200000" algn="ctr" rotWithShape="0">
                    <a:schemeClr val="tx1"/>
                  </a:outerShdw>
                </a:effectLst>
              </a:rPr>
              <a:t>to Missouri River</a:t>
            </a:r>
          </a:p>
          <a:p>
            <a:r>
              <a:rPr lang="en-US" sz="2800" dirty="0" smtClean="0">
                <a:effectLst>
                  <a:outerShdw dist="38100" dir="7200000" algn="ctr" rotWithShape="0">
                    <a:schemeClr val="tx1"/>
                  </a:outerShdw>
                </a:effectLst>
              </a:rPr>
              <a:t>- need winter quarters!!</a:t>
            </a:r>
          </a:p>
        </p:txBody>
      </p:sp>
      <p:cxnSp>
        <p:nvCxnSpPr>
          <p:cNvPr id="33" name="Straight Arrow Connector 32"/>
          <p:cNvCxnSpPr/>
          <p:nvPr/>
        </p:nvCxnSpPr>
        <p:spPr>
          <a:xfrm>
            <a:off x="3124200" y="4876800"/>
            <a:ext cx="2895600" cy="1588"/>
          </a:xfrm>
          <a:prstGeom prst="straightConnector1">
            <a:avLst/>
          </a:prstGeom>
          <a:ln w="76200">
            <a:solidFill>
              <a:srgbClr val="FF00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37" name="Freeform 36"/>
          <p:cNvSpPr/>
          <p:nvPr/>
        </p:nvSpPr>
        <p:spPr>
          <a:xfrm>
            <a:off x="3873731" y="3241964"/>
            <a:ext cx="2892829" cy="681643"/>
          </a:xfrm>
          <a:custGeom>
            <a:avLst/>
            <a:gdLst>
              <a:gd name="connsiteX0" fmla="*/ 2892829 w 2892829"/>
              <a:gd name="connsiteY0" fmla="*/ 681643 h 681643"/>
              <a:gd name="connsiteX1" fmla="*/ 2610196 w 2892829"/>
              <a:gd name="connsiteY1" fmla="*/ 498763 h 681643"/>
              <a:gd name="connsiteX2" fmla="*/ 2327564 w 2892829"/>
              <a:gd name="connsiteY2" fmla="*/ 448887 h 681643"/>
              <a:gd name="connsiteX3" fmla="*/ 1795549 w 2892829"/>
              <a:gd name="connsiteY3" fmla="*/ 465512 h 681643"/>
              <a:gd name="connsiteX4" fmla="*/ 1363287 w 2892829"/>
              <a:gd name="connsiteY4" fmla="*/ 415636 h 681643"/>
              <a:gd name="connsiteX5" fmla="*/ 1014153 w 2892829"/>
              <a:gd name="connsiteY5" fmla="*/ 249381 h 681643"/>
              <a:gd name="connsiteX6" fmla="*/ 764771 w 2892829"/>
              <a:gd name="connsiteY6" fmla="*/ 166254 h 681643"/>
              <a:gd name="connsiteX7" fmla="*/ 482138 w 2892829"/>
              <a:gd name="connsiteY7" fmla="*/ 83127 h 681643"/>
              <a:gd name="connsiteX8" fmla="*/ 382385 w 2892829"/>
              <a:gd name="connsiteY8" fmla="*/ 0 h 681643"/>
              <a:gd name="connsiteX9" fmla="*/ 133004 w 2892829"/>
              <a:gd name="connsiteY9" fmla="*/ 33251 h 681643"/>
              <a:gd name="connsiteX10" fmla="*/ 0 w 2892829"/>
              <a:gd name="connsiteY10" fmla="*/ 49876 h 6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829" h="681643">
                <a:moveTo>
                  <a:pt x="2892829" y="681643"/>
                </a:moveTo>
                <a:cubicBezTo>
                  <a:pt x="2798618" y="609599"/>
                  <a:pt x="2704407" y="537556"/>
                  <a:pt x="2610196" y="498763"/>
                </a:cubicBezTo>
                <a:cubicBezTo>
                  <a:pt x="2515985" y="459970"/>
                  <a:pt x="2463339" y="454429"/>
                  <a:pt x="2327564" y="448887"/>
                </a:cubicBezTo>
                <a:cubicBezTo>
                  <a:pt x="2191790" y="443345"/>
                  <a:pt x="1956262" y="471054"/>
                  <a:pt x="1795549" y="465512"/>
                </a:cubicBezTo>
                <a:cubicBezTo>
                  <a:pt x="1634836" y="459970"/>
                  <a:pt x="1493520" y="451658"/>
                  <a:pt x="1363287" y="415636"/>
                </a:cubicBezTo>
                <a:cubicBezTo>
                  <a:pt x="1233054" y="379614"/>
                  <a:pt x="1113906" y="290945"/>
                  <a:pt x="1014153" y="249381"/>
                </a:cubicBezTo>
                <a:cubicBezTo>
                  <a:pt x="914400" y="207817"/>
                  <a:pt x="853440" y="193963"/>
                  <a:pt x="764771" y="166254"/>
                </a:cubicBezTo>
                <a:cubicBezTo>
                  <a:pt x="676102" y="138545"/>
                  <a:pt x="545869" y="110836"/>
                  <a:pt x="482138" y="83127"/>
                </a:cubicBezTo>
                <a:cubicBezTo>
                  <a:pt x="418407" y="55418"/>
                  <a:pt x="440574" y="8313"/>
                  <a:pt x="382385" y="0"/>
                </a:cubicBezTo>
                <a:lnTo>
                  <a:pt x="133004" y="33251"/>
                </a:lnTo>
                <a:lnTo>
                  <a:pt x="0" y="49876"/>
                </a:lnTo>
              </a:path>
            </a:pathLst>
          </a:custGeom>
          <a:ln w="101600">
            <a:solidFill>
              <a:srgbClr val="FFFF00"/>
            </a:solidFill>
            <a:prstDash val="sysDot"/>
          </a:ln>
          <a:effectLst>
            <a:outerShdw dist="762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Oval 39"/>
          <p:cNvSpPr/>
          <p:nvPr/>
        </p:nvSpPr>
        <p:spPr>
          <a:xfrm>
            <a:off x="6400800" y="3581400"/>
            <a:ext cx="609600" cy="609600"/>
          </a:xfrm>
          <a:prstGeom prst="ellipse">
            <a:avLst/>
          </a:prstGeom>
          <a:solidFill>
            <a:schemeClr val="tx1"/>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0" y="5350214"/>
            <a:ext cx="6477000" cy="1262971"/>
            <a:chOff x="0" y="5350214"/>
            <a:chExt cx="6477000" cy="1262971"/>
          </a:xfrm>
        </p:grpSpPr>
        <p:grpSp>
          <p:nvGrpSpPr>
            <p:cNvPr id="10" name="Group 9"/>
            <p:cNvGrpSpPr/>
            <p:nvPr/>
          </p:nvGrpSpPr>
          <p:grpSpPr>
            <a:xfrm>
              <a:off x="1709388" y="5350214"/>
              <a:ext cx="4767612" cy="1262971"/>
              <a:chOff x="-4449895" y="-859447"/>
              <a:chExt cx="4767612" cy="1262971"/>
            </a:xfrm>
          </p:grpSpPr>
          <p:sp>
            <p:nvSpPr>
              <p:cNvPr id="11" name="Freeform 10"/>
              <p:cNvSpPr/>
              <p:nvPr/>
            </p:nvSpPr>
            <p:spPr>
              <a:xfrm rot="17868810">
                <a:off x="-3476069" y="-1833273"/>
                <a:ext cx="1262971" cy="3210624"/>
              </a:xfrm>
              <a:custGeom>
                <a:avLst/>
                <a:gdLst>
                  <a:gd name="connsiteX0" fmla="*/ 1021080 w 1043940"/>
                  <a:gd name="connsiteY0" fmla="*/ 556260 h 556260"/>
                  <a:gd name="connsiteX1" fmla="*/ 1005840 w 1043940"/>
                  <a:gd name="connsiteY1" fmla="*/ 327660 h 556260"/>
                  <a:gd name="connsiteX2" fmla="*/ 960120 w 1043940"/>
                  <a:gd name="connsiteY2" fmla="*/ 175260 h 556260"/>
                  <a:gd name="connsiteX3" fmla="*/ 502920 w 1043940"/>
                  <a:gd name="connsiteY3" fmla="*/ 22860 h 556260"/>
                  <a:gd name="connsiteX4" fmla="*/ 0 w 1043940"/>
                  <a:gd name="connsiteY4" fmla="*/ 38100 h 556260"/>
                  <a:gd name="connsiteX0" fmla="*/ 1021080 w 1046480"/>
                  <a:gd name="connsiteY0" fmla="*/ 556260 h 556260"/>
                  <a:gd name="connsiteX1" fmla="*/ 960120 w 1046480"/>
                  <a:gd name="connsiteY1" fmla="*/ 175260 h 556260"/>
                  <a:gd name="connsiteX2" fmla="*/ 502920 w 1046480"/>
                  <a:gd name="connsiteY2" fmla="*/ 22860 h 556260"/>
                  <a:gd name="connsiteX3" fmla="*/ 0 w 1046480"/>
                  <a:gd name="connsiteY3" fmla="*/ 38100 h 556260"/>
                  <a:gd name="connsiteX0" fmla="*/ 523240 w 664210"/>
                  <a:gd name="connsiteY0" fmla="*/ 1604010 h 1604010"/>
                  <a:gd name="connsiteX1" fmla="*/ 462280 w 664210"/>
                  <a:gd name="connsiteY1" fmla="*/ 1223010 h 1604010"/>
                  <a:gd name="connsiteX2" fmla="*/ 5080 w 664210"/>
                  <a:gd name="connsiteY2" fmla="*/ 1070610 h 1604010"/>
                  <a:gd name="connsiteX3" fmla="*/ 492760 w 664210"/>
                  <a:gd name="connsiteY3" fmla="*/ 19050 h 1604010"/>
                  <a:gd name="connsiteX0" fmla="*/ 66040 w 66040"/>
                  <a:gd name="connsiteY0" fmla="*/ 1584960 h 1584960"/>
                  <a:gd name="connsiteX1" fmla="*/ 5080 w 66040"/>
                  <a:gd name="connsiteY1" fmla="*/ 1203960 h 1584960"/>
                  <a:gd name="connsiteX2" fmla="*/ 35560 w 66040"/>
                  <a:gd name="connsiteY2" fmla="*/ 0 h 1584960"/>
                  <a:gd name="connsiteX0" fmla="*/ 12700 w 746760"/>
                  <a:gd name="connsiteY0" fmla="*/ 1584960 h 1584960"/>
                  <a:gd name="connsiteX1" fmla="*/ 637540 w 746760"/>
                  <a:gd name="connsiteY1" fmla="*/ 1203960 h 1584960"/>
                  <a:gd name="connsiteX2" fmla="*/ 668020 w 746760"/>
                  <a:gd name="connsiteY2" fmla="*/ 0 h 1584960"/>
                  <a:gd name="connsiteX0" fmla="*/ 0 w 734060"/>
                  <a:gd name="connsiteY0" fmla="*/ 1584960 h 1584960"/>
                  <a:gd name="connsiteX1" fmla="*/ 624840 w 734060"/>
                  <a:gd name="connsiteY1" fmla="*/ 1203960 h 1584960"/>
                  <a:gd name="connsiteX2" fmla="*/ 655320 w 734060"/>
                  <a:gd name="connsiteY2" fmla="*/ 0 h 1584960"/>
                  <a:gd name="connsiteX0" fmla="*/ 0 w 618671"/>
                  <a:gd name="connsiteY0" fmla="*/ 1584960 h 1584960"/>
                  <a:gd name="connsiteX1" fmla="*/ 15240 w 618671"/>
                  <a:gd name="connsiteY1" fmla="*/ 1203960 h 1584960"/>
                  <a:gd name="connsiteX2" fmla="*/ 45720 w 618671"/>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0 w 708660"/>
                  <a:gd name="connsiteY0" fmla="*/ 1584960 h 1584960"/>
                  <a:gd name="connsiteX1" fmla="*/ 701040 w 708660"/>
                  <a:gd name="connsiteY1" fmla="*/ 822960 h 1584960"/>
                  <a:gd name="connsiteX2" fmla="*/ 45720 w 708660"/>
                  <a:gd name="connsiteY2" fmla="*/ 0 h 1584960"/>
                  <a:gd name="connsiteX0" fmla="*/ 1282882 w 2197736"/>
                  <a:gd name="connsiteY0" fmla="*/ 2931655 h 2931655"/>
                  <a:gd name="connsiteX1" fmla="*/ 1983922 w 2197736"/>
                  <a:gd name="connsiteY1" fmla="*/ 2169655 h 2931655"/>
                  <a:gd name="connsiteX2" fmla="*/ 0 w 2197736"/>
                  <a:gd name="connsiteY2" fmla="*/ 0 h 2931655"/>
                  <a:gd name="connsiteX0" fmla="*/ 2131558 w 2750229"/>
                  <a:gd name="connsiteY0" fmla="*/ 3865879 h 3865879"/>
                  <a:gd name="connsiteX1" fmla="*/ 1983922 w 2750229"/>
                  <a:gd name="connsiteY1" fmla="*/ 2169655 h 3865879"/>
                  <a:gd name="connsiteX2" fmla="*/ 0 w 2750229"/>
                  <a:gd name="connsiteY2" fmla="*/ 0 h 3865879"/>
                  <a:gd name="connsiteX0" fmla="*/ 2131558 w 2750229"/>
                  <a:gd name="connsiteY0" fmla="*/ 5574897 h 5574897"/>
                  <a:gd name="connsiteX1" fmla="*/ 1983922 w 2750229"/>
                  <a:gd name="connsiteY1" fmla="*/ 3878673 h 5574897"/>
                  <a:gd name="connsiteX2" fmla="*/ 990722 w 2750229"/>
                  <a:gd name="connsiteY2" fmla="*/ 361609 h 5574897"/>
                  <a:gd name="connsiteX3" fmla="*/ 0 w 2750229"/>
                  <a:gd name="connsiteY3" fmla="*/ 1709018 h 5574897"/>
                  <a:gd name="connsiteX0" fmla="*/ 2131558 w 2750229"/>
                  <a:gd name="connsiteY0" fmla="*/ 3865879 h 3865879"/>
                  <a:gd name="connsiteX1" fmla="*/ 1983922 w 2750229"/>
                  <a:gd name="connsiteY1" fmla="*/ 2169655 h 3865879"/>
                  <a:gd name="connsiteX2" fmla="*/ 0 w 2750229"/>
                  <a:gd name="connsiteY2" fmla="*/ 0 h 3865879"/>
                  <a:gd name="connsiteX0" fmla="*/ 2390577 w 3009248"/>
                  <a:gd name="connsiteY0" fmla="*/ 4154826 h 4154826"/>
                  <a:gd name="connsiteX1" fmla="*/ 1983922 w 3009248"/>
                  <a:gd name="connsiteY1" fmla="*/ 2169655 h 4154826"/>
                  <a:gd name="connsiteX2" fmla="*/ 0 w 3009248"/>
                  <a:gd name="connsiteY2" fmla="*/ 0 h 4154826"/>
                  <a:gd name="connsiteX0" fmla="*/ 2390577 w 2390577"/>
                  <a:gd name="connsiteY0" fmla="*/ 4154826 h 4154826"/>
                  <a:gd name="connsiteX1" fmla="*/ 1983922 w 2390577"/>
                  <a:gd name="connsiteY1" fmla="*/ 2169655 h 4154826"/>
                  <a:gd name="connsiteX2" fmla="*/ 0 w 2390577"/>
                  <a:gd name="connsiteY2" fmla="*/ 0 h 4154826"/>
                  <a:gd name="connsiteX0" fmla="*/ 2390577 w 2390577"/>
                  <a:gd name="connsiteY0" fmla="*/ 4154826 h 4154826"/>
                  <a:gd name="connsiteX1" fmla="*/ 0 w 2390577"/>
                  <a:gd name="connsiteY1" fmla="*/ 0 h 4154826"/>
                  <a:gd name="connsiteX0" fmla="*/ 2390577 w 2390577"/>
                  <a:gd name="connsiteY0" fmla="*/ 4154826 h 4154826"/>
                  <a:gd name="connsiteX1" fmla="*/ 1061837 w 2390577"/>
                  <a:gd name="connsiteY1" fmla="*/ 2001084 h 4154826"/>
                  <a:gd name="connsiteX2" fmla="*/ 0 w 2390577"/>
                  <a:gd name="connsiteY2" fmla="*/ 0 h 4154826"/>
                  <a:gd name="connsiteX0" fmla="*/ 2390577 w 2390577"/>
                  <a:gd name="connsiteY0" fmla="*/ 4154826 h 4154826"/>
                  <a:gd name="connsiteX1" fmla="*/ 0 w 2390577"/>
                  <a:gd name="connsiteY1" fmla="*/ 0 h 4154826"/>
                </a:gdLst>
                <a:ahLst/>
                <a:cxnLst>
                  <a:cxn ang="0">
                    <a:pos x="connsiteX0" y="connsiteY0"/>
                  </a:cxn>
                  <a:cxn ang="0">
                    <a:pos x="connsiteX1" y="connsiteY1"/>
                  </a:cxn>
                </a:cxnLst>
                <a:rect l="l" t="t" r="r" b="b"/>
                <a:pathLst>
                  <a:path w="2390577" h="4154826">
                    <a:moveTo>
                      <a:pt x="2390577" y="4154826"/>
                    </a:moveTo>
                    <a:lnTo>
                      <a:pt x="0" y="0"/>
                    </a:lnTo>
                  </a:path>
                </a:pathLst>
              </a:custGeom>
              <a:ln w="101600">
                <a:solidFill>
                  <a:srgbClr val="FF0000"/>
                </a:solidFill>
                <a:headEnd type="triangle"/>
                <a:tailEnd type="none"/>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Oval 11"/>
              <p:cNvSpPr/>
              <p:nvPr/>
            </p:nvSpPr>
            <p:spPr>
              <a:xfrm>
                <a:off x="-1282483" y="-342261"/>
                <a:ext cx="1600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Oval 12"/>
            <p:cNvSpPr/>
            <p:nvPr/>
          </p:nvSpPr>
          <p:spPr>
            <a:xfrm>
              <a:off x="0" y="5410200"/>
              <a:ext cx="1600200" cy="609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2">
                                            <p:txEl>
                                              <p:pRg st="1" end="1"/>
                                            </p:txEl>
                                          </p:spTgt>
                                        </p:tgtEl>
                                        <p:attrNameLst>
                                          <p:attrName>style.visibility</p:attrName>
                                        </p:attrNameLst>
                                      </p:cBhvr>
                                      <p:to>
                                        <p:strVal val="visible"/>
                                      </p:to>
                                    </p:set>
                                    <p:animEffect transition="in" filter="fade">
                                      <p:cBhvr>
                                        <p:cTn id="7" dur="1000"/>
                                        <p:tgtEl>
                                          <p:spTgt spid="32">
                                            <p:txEl>
                                              <p:pRg st="1" end="1"/>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1000"/>
                                        <p:tgtEl>
                                          <p:spTgt spid="4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wipe(right)">
                                      <p:cBhvr>
                                        <p:cTn id="13" dur="5000"/>
                                        <p:tgtEl>
                                          <p:spTgt spid="37"/>
                                        </p:tgtEl>
                                      </p:cBhvr>
                                    </p:animEffect>
                                  </p:childTnLst>
                                </p:cTn>
                              </p:par>
                              <p:par>
                                <p:cTn id="14" presetID="35" presetClass="path" presetSubtype="0" accel="50000" decel="50000" fill="hold" grpId="1" nodeType="withEffect">
                                  <p:stCondLst>
                                    <p:cond delay="0"/>
                                  </p:stCondLst>
                                  <p:childTnLst>
                                    <p:animMotion origin="layout" path="M -3.33333E-6 -4.16185E-6 L -0.32083 -0.07213 " pathEditMode="relative" rAng="0" ptsTypes="AA">
                                      <p:cBhvr>
                                        <p:cTn id="15" dur="5000" fill="hold"/>
                                        <p:tgtEl>
                                          <p:spTgt spid="40"/>
                                        </p:tgtEl>
                                        <p:attrNameLst>
                                          <p:attrName>ppt_x</p:attrName>
                                          <p:attrName>ppt_y</p:attrName>
                                        </p:attrNameLst>
                                      </p:cBhvr>
                                      <p:rCtr x="-160" y="-36"/>
                                    </p:animMotion>
                                  </p:childTnLst>
                                </p:cTn>
                              </p:par>
                              <p:par>
                                <p:cTn id="16" presetID="10" presetClass="entr" presetSubtype="0" fill="hold" nodeType="withEffect">
                                  <p:stCondLst>
                                    <p:cond delay="2000"/>
                                  </p:stCondLst>
                                  <p:childTnLst>
                                    <p:set>
                                      <p:cBhvr>
                                        <p:cTn id="17" dur="1" fill="hold">
                                          <p:stCondLst>
                                            <p:cond delay="0"/>
                                          </p:stCondLst>
                                        </p:cTn>
                                        <p:tgtEl>
                                          <p:spTgt spid="32">
                                            <p:txEl>
                                              <p:pRg st="2" end="2"/>
                                            </p:txEl>
                                          </p:spTgt>
                                        </p:tgtEl>
                                        <p:attrNameLst>
                                          <p:attrName>style.visibility</p:attrName>
                                        </p:attrNameLst>
                                      </p:cBhvr>
                                      <p:to>
                                        <p:strVal val="visible"/>
                                      </p:to>
                                    </p:set>
                                    <p:animEffect transition="in" filter="fade">
                                      <p:cBhvr>
                                        <p:cTn id="18" dur="1000"/>
                                        <p:tgtEl>
                                          <p:spTgt spid="32">
                                            <p:txEl>
                                              <p:pRg st="2" end="2"/>
                                            </p:txEl>
                                          </p:spTgt>
                                        </p:tgtEl>
                                      </p:cBhvr>
                                    </p:animEffect>
                                  </p:childTnLst>
                                </p:cTn>
                              </p:par>
                              <p:par>
                                <p:cTn id="19" presetID="10" presetClass="entr" presetSubtype="0" fill="hold" nodeType="withEffect">
                                  <p:stCondLst>
                                    <p:cond delay="4000"/>
                                  </p:stCondLst>
                                  <p:childTnLst>
                                    <p:set>
                                      <p:cBhvr>
                                        <p:cTn id="20" dur="1" fill="hold">
                                          <p:stCondLst>
                                            <p:cond delay="0"/>
                                          </p:stCondLst>
                                        </p:cTn>
                                        <p:tgtEl>
                                          <p:spTgt spid="32">
                                            <p:txEl>
                                              <p:pRg st="3" end="3"/>
                                            </p:txEl>
                                          </p:spTgt>
                                        </p:tgtEl>
                                        <p:attrNameLst>
                                          <p:attrName>style.visibility</p:attrName>
                                        </p:attrNameLst>
                                      </p:cBhvr>
                                      <p:to>
                                        <p:strVal val="visible"/>
                                      </p:to>
                                    </p:set>
                                    <p:animEffect transition="in" filter="fade">
                                      <p:cBhvr>
                                        <p:cTn id="21" dur="1000"/>
                                        <p:tgtEl>
                                          <p:spTgt spid="32">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10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1000"/>
                                        <p:tgtEl>
                                          <p:spTgt spid="14"/>
                                        </p:tgtEl>
                                      </p:cBhvr>
                                    </p:animEffect>
                                    <p:set>
                                      <p:cBhvr>
                                        <p:cTn id="31" dur="1" fill="hold">
                                          <p:stCondLst>
                                            <p:cond delay="999"/>
                                          </p:stCondLst>
                                        </p:cTn>
                                        <p:tgtEl>
                                          <p:spTgt spid="14"/>
                                        </p:tgtEl>
                                        <p:attrNameLst>
                                          <p:attrName>style.visibility</p:attrName>
                                        </p:attrNameLst>
                                      </p:cBhvr>
                                      <p:to>
                                        <p:strVal val="hidden"/>
                                      </p:to>
                                    </p:set>
                                  </p:childTnLst>
                                </p:cTn>
                              </p:par>
                            </p:childTnLst>
                          </p:cTn>
                        </p:par>
                        <p:par>
                          <p:cTn id="32" fill="hold">
                            <p:stCondLst>
                              <p:cond delay="1000"/>
                            </p:stCondLst>
                            <p:childTnLst>
                              <p:par>
                                <p:cTn id="33" presetID="6" presetClass="emph" presetSubtype="0" fill="hold" grpId="2" nodeType="afterEffect">
                                  <p:stCondLst>
                                    <p:cond delay="0"/>
                                  </p:stCondLst>
                                  <p:childTnLst>
                                    <p:animScale>
                                      <p:cBhvr>
                                        <p:cTn id="34" dur="1000" fill="hold"/>
                                        <p:tgtEl>
                                          <p:spTgt spid="40"/>
                                        </p:tgtEl>
                                      </p:cBhvr>
                                      <p:by x="300000" y="300000"/>
                                    </p:animScale>
                                  </p:childTnLst>
                                </p:cTn>
                              </p:par>
                            </p:childTnLst>
                          </p:cTn>
                        </p:par>
                        <p:par>
                          <p:cTn id="35" fill="hold">
                            <p:stCondLst>
                              <p:cond delay="2000"/>
                            </p:stCondLst>
                            <p:childTnLst>
                              <p:par>
                                <p:cTn id="36" presetID="53" presetClass="entr" presetSubtype="0" fill="hold" nodeType="afterEffect">
                                  <p:stCondLst>
                                    <p:cond delay="0"/>
                                  </p:stCondLst>
                                  <p:childTnLst>
                                    <p:set>
                                      <p:cBhvr>
                                        <p:cTn id="37" dur="1" fill="hold">
                                          <p:stCondLst>
                                            <p:cond delay="0"/>
                                          </p:stCondLst>
                                        </p:cTn>
                                        <p:tgtEl>
                                          <p:spTgt spid="32">
                                            <p:txEl>
                                              <p:pRg st="4" end="4"/>
                                            </p:txEl>
                                          </p:spTgt>
                                        </p:tgtEl>
                                        <p:attrNameLst>
                                          <p:attrName>style.visibility</p:attrName>
                                        </p:attrNameLst>
                                      </p:cBhvr>
                                      <p:to>
                                        <p:strVal val="visible"/>
                                      </p:to>
                                    </p:set>
                                    <p:anim calcmode="lin" valueType="num">
                                      <p:cBhvr>
                                        <p:cTn id="38" dur="1000" fill="hold"/>
                                        <p:tgtEl>
                                          <p:spTgt spid="32">
                                            <p:txEl>
                                              <p:pRg st="4" end="4"/>
                                            </p:txEl>
                                          </p:spTgt>
                                        </p:tgtEl>
                                        <p:attrNameLst>
                                          <p:attrName>ppt_w</p:attrName>
                                        </p:attrNameLst>
                                      </p:cBhvr>
                                      <p:tavLst>
                                        <p:tav tm="0">
                                          <p:val>
                                            <p:fltVal val="0"/>
                                          </p:val>
                                        </p:tav>
                                        <p:tav tm="100000">
                                          <p:val>
                                            <p:strVal val="#ppt_w"/>
                                          </p:val>
                                        </p:tav>
                                      </p:tavLst>
                                    </p:anim>
                                    <p:anim calcmode="lin" valueType="num">
                                      <p:cBhvr>
                                        <p:cTn id="39" dur="1000" fill="hold"/>
                                        <p:tgtEl>
                                          <p:spTgt spid="32">
                                            <p:txEl>
                                              <p:pRg st="4" end="4"/>
                                            </p:txEl>
                                          </p:spTgt>
                                        </p:tgtEl>
                                        <p:attrNameLst>
                                          <p:attrName>ppt_h</p:attrName>
                                        </p:attrNameLst>
                                      </p:cBhvr>
                                      <p:tavLst>
                                        <p:tav tm="0">
                                          <p:val>
                                            <p:fltVal val="0"/>
                                          </p:val>
                                        </p:tav>
                                        <p:tav tm="100000">
                                          <p:val>
                                            <p:strVal val="#ppt_h"/>
                                          </p:val>
                                        </p:tav>
                                      </p:tavLst>
                                    </p:anim>
                                    <p:animEffect transition="in" filter="fade">
                                      <p:cBhvr>
                                        <p:cTn id="40" dur="1000"/>
                                        <p:tgtEl>
                                          <p:spTgt spid="3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0" grpId="0" animBg="1"/>
      <p:bldP spid="40" grpId="1" animBg="1"/>
      <p:bldP spid="40" grpId="2"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noChangeArrowheads="1"/>
          </p:cNvPicPr>
          <p:nvPr/>
        </p:nvPicPr>
        <p:blipFill>
          <a:blip r:embed="rId3"/>
          <a:srcRect l="49389" t="12612" r="3893" b="6307"/>
          <a:stretch>
            <a:fillRect/>
          </a:stretch>
        </p:blipFill>
        <p:spPr bwMode="auto">
          <a:xfrm>
            <a:off x="0" y="0"/>
            <a:ext cx="9144000" cy="6858000"/>
          </a:xfrm>
          <a:prstGeom prst="rect">
            <a:avLst/>
          </a:prstGeom>
          <a:noFill/>
          <a:ln w="9525">
            <a:noFill/>
            <a:miter lim="800000"/>
            <a:headEnd/>
            <a:tailEnd/>
          </a:ln>
          <a:effectLst/>
        </p:spPr>
      </p:pic>
      <p:sp>
        <p:nvSpPr>
          <p:cNvPr id="31" name="Rectangle 30"/>
          <p:cNvSpPr/>
          <p:nvPr/>
        </p:nvSpPr>
        <p:spPr>
          <a:xfrm>
            <a:off x="0" y="4611231"/>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a:t>
            </a:r>
            <a:r>
              <a:rPr lang="en-US" sz="2800" u="sng" dirty="0" smtClean="0">
                <a:effectLst>
                  <a:outerShdw dist="38100" dir="7200000" algn="ctr" rotWithShape="0">
                    <a:schemeClr val="tx1"/>
                  </a:outerShdw>
                </a:effectLst>
              </a:rPr>
              <a:t>PLAN</a:t>
            </a:r>
          </a:p>
          <a:p>
            <a:pPr>
              <a:buFontTx/>
              <a:buChar char="-"/>
            </a:pPr>
            <a:r>
              <a:rPr lang="en-US" sz="2800" dirty="0" smtClean="0">
                <a:effectLst>
                  <a:outerShdw dist="38100" dir="7200000" algn="ctr" rotWithShape="0">
                    <a:schemeClr val="tx1"/>
                  </a:outerShdw>
                </a:effectLst>
              </a:rPr>
              <a:t> 1946: depart early spring</a:t>
            </a:r>
          </a:p>
          <a:p>
            <a:pPr>
              <a:buFontTx/>
              <a:buChar char="-"/>
            </a:pPr>
            <a:r>
              <a:rPr lang="en-US" sz="2800" dirty="0" smtClean="0">
                <a:effectLst>
                  <a:outerShdw dist="38100" dir="7200000" algn="ctr" rotWithShape="0">
                    <a:schemeClr val="tx1"/>
                  </a:outerShdw>
                </a:effectLst>
              </a:rPr>
              <a:t> 6 weeks to Missouri River</a:t>
            </a:r>
          </a:p>
          <a:p>
            <a:pPr>
              <a:buFontTx/>
              <a:buChar char="-"/>
            </a:pPr>
            <a:r>
              <a:rPr lang="en-US" sz="2800" dirty="0" smtClean="0">
                <a:effectLst>
                  <a:outerShdw dist="38100" dir="7200000" algn="ctr" rotWithShape="0">
                    <a:schemeClr val="tx1"/>
                  </a:outerShdw>
                </a:effectLst>
              </a:rPr>
              <a:t> by end summer in S.L. Valley</a:t>
            </a:r>
          </a:p>
          <a:p>
            <a:endParaRPr lang="en-US" sz="2800" dirty="0" smtClean="0">
              <a:effectLst>
                <a:outerShdw dist="38100" dir="7200000" algn="ctr" rotWithShape="0">
                  <a:schemeClr val="tx1"/>
                </a:outerShdw>
              </a:effectLst>
            </a:endParaRPr>
          </a:p>
        </p:txBody>
      </p:sp>
      <p:sp>
        <p:nvSpPr>
          <p:cNvPr id="32" name="Rectangle 31"/>
          <p:cNvSpPr/>
          <p:nvPr/>
        </p:nvSpPr>
        <p:spPr>
          <a:xfrm>
            <a:off x="4724400" y="4611231"/>
            <a:ext cx="4419600" cy="2246769"/>
          </a:xfrm>
          <a:prstGeom prst="rect">
            <a:avLst/>
          </a:prstGeom>
          <a:noFill/>
        </p:spPr>
        <p:txBody>
          <a:bodyPr wrap="square">
            <a:spAutoFit/>
          </a:bodyPr>
          <a:lstStyle/>
          <a:p>
            <a:pPr algn="ctr"/>
            <a:r>
              <a:rPr lang="en-US" sz="2800" u="sng" dirty="0" smtClean="0">
                <a:effectLst>
                  <a:outerShdw dist="38100" dir="7200000" algn="ctr" rotWithShape="0">
                    <a:schemeClr val="tx1"/>
                  </a:outerShdw>
                </a:effectLst>
              </a:rPr>
              <a:t>ACTUAL</a:t>
            </a:r>
            <a:endParaRPr lang="en-US" sz="2800" dirty="0" smtClean="0">
              <a:effectLst>
                <a:outerShdw dist="38100" dir="7200000" algn="ctr" rotWithShape="0">
                  <a:schemeClr val="tx1"/>
                </a:outerShdw>
              </a:effectLst>
            </a:endParaRPr>
          </a:p>
          <a:p>
            <a:r>
              <a:rPr lang="en-US" sz="2800" dirty="0" smtClean="0">
                <a:effectLst>
                  <a:outerShdw dist="38100" dir="7200000" algn="ctr" rotWithShape="0">
                    <a:schemeClr val="tx1"/>
                  </a:outerShdw>
                </a:effectLst>
              </a:rPr>
              <a:t>- 300 leave Feb 4, 1846</a:t>
            </a:r>
          </a:p>
          <a:p>
            <a:r>
              <a:rPr lang="en-US" sz="2800" dirty="0" smtClean="0">
                <a:effectLst>
                  <a:outerShdw dist="38100" dir="7200000" algn="ctr" rotWithShape="0">
                    <a:schemeClr val="tx1"/>
                  </a:outerShdw>
                </a:effectLst>
              </a:rPr>
              <a:t>- rain/mud/rivers slow travel</a:t>
            </a:r>
          </a:p>
          <a:p>
            <a:r>
              <a:rPr lang="en-US" sz="2800" b="1" dirty="0" smtClean="0">
                <a:effectLst>
                  <a:outerShdw dist="38100" dir="7200000" algn="ctr" rotWithShape="0">
                    <a:schemeClr val="tx1"/>
                  </a:outerShdw>
                </a:effectLst>
              </a:rPr>
              <a:t>-</a:t>
            </a:r>
            <a:r>
              <a:rPr lang="en-US" sz="2800" b="1" dirty="0" smtClean="0">
                <a:solidFill>
                  <a:srgbClr val="FF0000"/>
                </a:solidFill>
                <a:effectLst>
                  <a:outerShdw dist="38100" dir="7200000" algn="ctr" rotWithShape="0">
                    <a:schemeClr val="tx1"/>
                  </a:outerShdw>
                </a:effectLst>
              </a:rPr>
              <a:t> 16 weeks </a:t>
            </a:r>
            <a:r>
              <a:rPr lang="en-US" sz="2800" dirty="0" smtClean="0">
                <a:effectLst>
                  <a:outerShdw dist="38100" dir="7200000" algn="ctr" rotWithShape="0">
                    <a:schemeClr val="tx1"/>
                  </a:outerShdw>
                </a:effectLst>
              </a:rPr>
              <a:t>to Missouri River</a:t>
            </a:r>
          </a:p>
          <a:p>
            <a:r>
              <a:rPr lang="en-US" sz="2800" dirty="0" smtClean="0">
                <a:effectLst>
                  <a:outerShdw dist="38100" dir="7200000" algn="ctr" rotWithShape="0">
                    <a:schemeClr val="tx1"/>
                  </a:outerShdw>
                </a:effectLst>
              </a:rPr>
              <a:t>- need winter quarters!!</a:t>
            </a:r>
          </a:p>
        </p:txBody>
      </p:sp>
      <p:cxnSp>
        <p:nvCxnSpPr>
          <p:cNvPr id="33" name="Straight Arrow Connector 32"/>
          <p:cNvCxnSpPr/>
          <p:nvPr/>
        </p:nvCxnSpPr>
        <p:spPr>
          <a:xfrm>
            <a:off x="3124200" y="4876800"/>
            <a:ext cx="2895600" cy="1588"/>
          </a:xfrm>
          <a:prstGeom prst="straightConnector1">
            <a:avLst/>
          </a:prstGeom>
          <a:ln w="76200">
            <a:solidFill>
              <a:srgbClr val="FF000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0" y="4611231"/>
            <a:ext cx="9144000" cy="2616101"/>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 July 1, 1846: US President Polk requests Mormon help to</a:t>
            </a:r>
          </a:p>
          <a:p>
            <a:r>
              <a:rPr lang="en-US" sz="2800" dirty="0" smtClean="0">
                <a:effectLst>
                  <a:outerShdw dist="38100" dir="7200000" algn="ctr" rotWithShape="0">
                    <a:schemeClr val="tx1"/>
                  </a:outerShdw>
                </a:effectLst>
              </a:rPr>
              <a:t>    fight Mexican-American War </a:t>
            </a:r>
          </a:p>
          <a:p>
            <a:pPr>
              <a:buFontTx/>
              <a:buChar char="-"/>
            </a:pPr>
            <a:r>
              <a:rPr lang="en-US" sz="2800" dirty="0" smtClean="0">
                <a:effectLst>
                  <a:outerShdw dist="38100" dir="7200000" algn="ctr" rotWithShape="0">
                    <a:schemeClr val="tx1"/>
                  </a:outerShdw>
                </a:effectLst>
              </a:rPr>
              <a:t> Battalion of ~500 is mustered &amp; leaves for Fort Leavenworth</a:t>
            </a:r>
          </a:p>
          <a:p>
            <a:pPr algn="ctr"/>
            <a:r>
              <a:rPr lang="en-US" sz="4000" dirty="0" smtClean="0">
                <a:solidFill>
                  <a:srgbClr val="FF0000"/>
                </a:solidFill>
                <a:effectLst>
                  <a:outerShdw dist="38100" dir="7200000" algn="ctr" rotWithShape="0">
                    <a:schemeClr val="tx1"/>
                  </a:outerShdw>
                </a:effectLst>
              </a:rPr>
              <a:t>Why does Brigham Young agree?</a:t>
            </a:r>
            <a:endParaRPr lang="en-US" sz="2800" dirty="0" smtClean="0">
              <a:solidFill>
                <a:srgbClr val="FF0000"/>
              </a:solidFill>
              <a:effectLst>
                <a:outerShdw dist="38100" dir="7200000" algn="ctr" rotWithShape="0">
                  <a:schemeClr val="tx1"/>
                </a:outerShdw>
              </a:effectLst>
            </a:endParaRPr>
          </a:p>
          <a:p>
            <a:pPr algn="ctr"/>
            <a:endParaRPr lang="en-US" sz="4000" dirty="0" smtClean="0">
              <a:effectLst>
                <a:outerShdw dist="38100" dir="7200000" algn="ctr" rotWithShape="0">
                  <a:schemeClr val="tx1"/>
                </a:outerShdw>
              </a:effectLst>
            </a:endParaRPr>
          </a:p>
        </p:txBody>
      </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sp>
        <p:nvSpPr>
          <p:cNvPr id="37" name="Freeform 36"/>
          <p:cNvSpPr/>
          <p:nvPr/>
        </p:nvSpPr>
        <p:spPr>
          <a:xfrm>
            <a:off x="3873731" y="3241964"/>
            <a:ext cx="2892829" cy="681643"/>
          </a:xfrm>
          <a:custGeom>
            <a:avLst/>
            <a:gdLst>
              <a:gd name="connsiteX0" fmla="*/ 2892829 w 2892829"/>
              <a:gd name="connsiteY0" fmla="*/ 681643 h 681643"/>
              <a:gd name="connsiteX1" fmla="*/ 2610196 w 2892829"/>
              <a:gd name="connsiteY1" fmla="*/ 498763 h 681643"/>
              <a:gd name="connsiteX2" fmla="*/ 2327564 w 2892829"/>
              <a:gd name="connsiteY2" fmla="*/ 448887 h 681643"/>
              <a:gd name="connsiteX3" fmla="*/ 1795549 w 2892829"/>
              <a:gd name="connsiteY3" fmla="*/ 465512 h 681643"/>
              <a:gd name="connsiteX4" fmla="*/ 1363287 w 2892829"/>
              <a:gd name="connsiteY4" fmla="*/ 415636 h 681643"/>
              <a:gd name="connsiteX5" fmla="*/ 1014153 w 2892829"/>
              <a:gd name="connsiteY5" fmla="*/ 249381 h 681643"/>
              <a:gd name="connsiteX6" fmla="*/ 764771 w 2892829"/>
              <a:gd name="connsiteY6" fmla="*/ 166254 h 681643"/>
              <a:gd name="connsiteX7" fmla="*/ 482138 w 2892829"/>
              <a:gd name="connsiteY7" fmla="*/ 83127 h 681643"/>
              <a:gd name="connsiteX8" fmla="*/ 382385 w 2892829"/>
              <a:gd name="connsiteY8" fmla="*/ 0 h 681643"/>
              <a:gd name="connsiteX9" fmla="*/ 133004 w 2892829"/>
              <a:gd name="connsiteY9" fmla="*/ 33251 h 681643"/>
              <a:gd name="connsiteX10" fmla="*/ 0 w 2892829"/>
              <a:gd name="connsiteY10" fmla="*/ 49876 h 6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829" h="681643">
                <a:moveTo>
                  <a:pt x="2892829" y="681643"/>
                </a:moveTo>
                <a:cubicBezTo>
                  <a:pt x="2798618" y="609599"/>
                  <a:pt x="2704407" y="537556"/>
                  <a:pt x="2610196" y="498763"/>
                </a:cubicBezTo>
                <a:cubicBezTo>
                  <a:pt x="2515985" y="459970"/>
                  <a:pt x="2463339" y="454429"/>
                  <a:pt x="2327564" y="448887"/>
                </a:cubicBezTo>
                <a:cubicBezTo>
                  <a:pt x="2191790" y="443345"/>
                  <a:pt x="1956262" y="471054"/>
                  <a:pt x="1795549" y="465512"/>
                </a:cubicBezTo>
                <a:cubicBezTo>
                  <a:pt x="1634836" y="459970"/>
                  <a:pt x="1493520" y="451658"/>
                  <a:pt x="1363287" y="415636"/>
                </a:cubicBezTo>
                <a:cubicBezTo>
                  <a:pt x="1233054" y="379614"/>
                  <a:pt x="1113906" y="290945"/>
                  <a:pt x="1014153" y="249381"/>
                </a:cubicBezTo>
                <a:cubicBezTo>
                  <a:pt x="914400" y="207817"/>
                  <a:pt x="853440" y="193963"/>
                  <a:pt x="764771" y="166254"/>
                </a:cubicBezTo>
                <a:cubicBezTo>
                  <a:pt x="676102" y="138545"/>
                  <a:pt x="545869" y="110836"/>
                  <a:pt x="482138" y="83127"/>
                </a:cubicBezTo>
                <a:cubicBezTo>
                  <a:pt x="418407" y="55418"/>
                  <a:pt x="440574" y="8313"/>
                  <a:pt x="382385" y="0"/>
                </a:cubicBezTo>
                <a:lnTo>
                  <a:pt x="133004" y="33251"/>
                </a:lnTo>
                <a:lnTo>
                  <a:pt x="0" y="49876"/>
                </a:lnTo>
              </a:path>
            </a:pathLst>
          </a:custGeom>
          <a:ln w="101600">
            <a:solidFill>
              <a:srgbClr val="FFFF00"/>
            </a:solidFill>
            <a:prstDash val="sysDot"/>
          </a:ln>
          <a:effectLst>
            <a:outerShdw dist="762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Oval 39"/>
          <p:cNvSpPr>
            <a:spLocks noChangeAspect="1"/>
          </p:cNvSpPr>
          <p:nvPr/>
        </p:nvSpPr>
        <p:spPr>
          <a:xfrm>
            <a:off x="2926080" y="2551176"/>
            <a:ext cx="1673352" cy="1673352"/>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2"/>
                                        </p:tgtEl>
                                      </p:cBhvr>
                                    </p:animEffect>
                                    <p:set>
                                      <p:cBhvr>
                                        <p:cTn id="7" dur="1" fill="hold">
                                          <p:stCondLst>
                                            <p:cond delay="999"/>
                                          </p:stCondLst>
                                        </p:cTn>
                                        <p:tgtEl>
                                          <p:spTgt spid="3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31">
                                            <p:txEl>
                                              <p:pRg st="0" end="0"/>
                                            </p:txEl>
                                          </p:spTgt>
                                        </p:tgtEl>
                                      </p:cBhvr>
                                    </p:animEffect>
                                    <p:set>
                                      <p:cBhvr>
                                        <p:cTn id="10" dur="1" fill="hold">
                                          <p:stCondLst>
                                            <p:cond delay="999"/>
                                          </p:stCondLst>
                                        </p:cTn>
                                        <p:tgtEl>
                                          <p:spTgt spid="31">
                                            <p:txEl>
                                              <p:pRg st="0" end="0"/>
                                            </p:txEl>
                                          </p:spTgt>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31">
                                            <p:txEl>
                                              <p:pRg st="1" end="1"/>
                                            </p:txEl>
                                          </p:spTgt>
                                        </p:tgtEl>
                                      </p:cBhvr>
                                    </p:animEffect>
                                    <p:set>
                                      <p:cBhvr>
                                        <p:cTn id="13" dur="1" fill="hold">
                                          <p:stCondLst>
                                            <p:cond delay="999"/>
                                          </p:stCondLst>
                                        </p:cTn>
                                        <p:tgtEl>
                                          <p:spTgt spid="31">
                                            <p:txEl>
                                              <p:pRg st="1" end="1"/>
                                            </p:txEl>
                                          </p:spTgt>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31">
                                            <p:txEl>
                                              <p:pRg st="2" end="2"/>
                                            </p:txEl>
                                          </p:spTgt>
                                        </p:tgtEl>
                                      </p:cBhvr>
                                    </p:animEffect>
                                    <p:set>
                                      <p:cBhvr>
                                        <p:cTn id="16" dur="1" fill="hold">
                                          <p:stCondLst>
                                            <p:cond delay="999"/>
                                          </p:stCondLst>
                                        </p:cTn>
                                        <p:tgtEl>
                                          <p:spTgt spid="31">
                                            <p:txEl>
                                              <p:pRg st="2" end="2"/>
                                            </p:txEl>
                                          </p:spTgt>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1000"/>
                                        <p:tgtEl>
                                          <p:spTgt spid="31">
                                            <p:txEl>
                                              <p:pRg st="3" end="3"/>
                                            </p:txEl>
                                          </p:spTgt>
                                        </p:tgtEl>
                                      </p:cBhvr>
                                    </p:animEffect>
                                    <p:set>
                                      <p:cBhvr>
                                        <p:cTn id="19" dur="1" fill="hold">
                                          <p:stCondLst>
                                            <p:cond delay="999"/>
                                          </p:stCondLst>
                                        </p:cTn>
                                        <p:tgtEl>
                                          <p:spTgt spid="31">
                                            <p:txEl>
                                              <p:pRg st="3" end="3"/>
                                            </p:txEl>
                                          </p:spTgt>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1000"/>
                                        <p:tgtEl>
                                          <p:spTgt spid="33"/>
                                        </p:tgtEl>
                                      </p:cBhvr>
                                    </p:animEffect>
                                    <p:set>
                                      <p:cBhvr>
                                        <p:cTn id="22" dur="1" fill="hold">
                                          <p:stCondLst>
                                            <p:cond delay="999"/>
                                          </p:stCondLst>
                                        </p:cTn>
                                        <p:tgtEl>
                                          <p:spTgt spid="33"/>
                                        </p:tgtEl>
                                        <p:attrNameLst>
                                          <p:attrName>style.visibility</p:attrName>
                                        </p:attrNameLst>
                                      </p:cBhvr>
                                      <p:to>
                                        <p:strVal val="hidden"/>
                                      </p:to>
                                    </p:se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10">
                                            <p:bg/>
                                          </p:spTgt>
                                        </p:tgtEl>
                                        <p:attrNameLst>
                                          <p:attrName>style.visibility</p:attrName>
                                        </p:attrNameLst>
                                      </p:cBhvr>
                                      <p:to>
                                        <p:strVal val="visible"/>
                                      </p:to>
                                    </p:set>
                                    <p:animEffect transition="in" filter="fade">
                                      <p:cBhvr>
                                        <p:cTn id="26" dur="2000"/>
                                        <p:tgtEl>
                                          <p:spTgt spid="10">
                                            <p:bg/>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Effect transition="in" filter="fade">
                                      <p:cBhvr>
                                        <p:cTn id="29" dur="1000"/>
                                        <p:tgtEl>
                                          <p:spTgt spid="10">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0">
                                            <p:txEl>
                                              <p:pRg st="1" end="1"/>
                                            </p:txEl>
                                          </p:spTgt>
                                        </p:tgtEl>
                                        <p:attrNameLst>
                                          <p:attrName>style.visibility</p:attrName>
                                        </p:attrNameLst>
                                      </p:cBhvr>
                                      <p:to>
                                        <p:strVal val="visible"/>
                                      </p:to>
                                    </p:set>
                                    <p:animEffect transition="in" filter="fade">
                                      <p:cBhvr>
                                        <p:cTn id="32" dur="1000"/>
                                        <p:tgtEl>
                                          <p:spTgt spid="10">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0">
                                            <p:txEl>
                                              <p:pRg st="2" end="2"/>
                                            </p:txEl>
                                          </p:spTgt>
                                        </p:tgtEl>
                                        <p:attrNameLst>
                                          <p:attrName>style.visibility</p:attrName>
                                        </p:attrNameLst>
                                      </p:cBhvr>
                                      <p:to>
                                        <p:strVal val="visible"/>
                                      </p:to>
                                    </p:set>
                                    <p:animEffect transition="in" filter="fade">
                                      <p:cBhvr>
                                        <p:cTn id="37" dur="1000"/>
                                        <p:tgtEl>
                                          <p:spTgt spid="10">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0" fill="hold" nodeType="clickEffect">
                                  <p:stCondLst>
                                    <p:cond delay="0"/>
                                  </p:stCondLst>
                                  <p:childTnLst>
                                    <p:set>
                                      <p:cBhvr>
                                        <p:cTn id="41" dur="1" fill="hold">
                                          <p:stCondLst>
                                            <p:cond delay="0"/>
                                          </p:stCondLst>
                                        </p:cTn>
                                        <p:tgtEl>
                                          <p:spTgt spid="10">
                                            <p:txEl>
                                              <p:pRg st="3" end="3"/>
                                            </p:txEl>
                                          </p:spTgt>
                                        </p:tgtEl>
                                        <p:attrNameLst>
                                          <p:attrName>style.visibility</p:attrName>
                                        </p:attrNameLst>
                                      </p:cBhvr>
                                      <p:to>
                                        <p:strVal val="visible"/>
                                      </p:to>
                                    </p:set>
                                    <p:anim calcmode="lin" valueType="num">
                                      <p:cBhvr>
                                        <p:cTn id="42" dur="1000" fill="hold"/>
                                        <p:tgtEl>
                                          <p:spTgt spid="10">
                                            <p:txEl>
                                              <p:pRg st="3" end="3"/>
                                            </p:txEl>
                                          </p:spTgt>
                                        </p:tgtEl>
                                        <p:attrNameLst>
                                          <p:attrName>ppt_w</p:attrName>
                                        </p:attrNameLst>
                                      </p:cBhvr>
                                      <p:tavLst>
                                        <p:tav tm="0">
                                          <p:val>
                                            <p:fltVal val="0"/>
                                          </p:val>
                                        </p:tav>
                                        <p:tav tm="100000">
                                          <p:val>
                                            <p:strVal val="#ppt_w"/>
                                          </p:val>
                                        </p:tav>
                                      </p:tavLst>
                                    </p:anim>
                                    <p:anim calcmode="lin" valueType="num">
                                      <p:cBhvr>
                                        <p:cTn id="43" dur="1000" fill="hold"/>
                                        <p:tgtEl>
                                          <p:spTgt spid="10">
                                            <p:txEl>
                                              <p:pRg st="3" end="3"/>
                                            </p:txEl>
                                          </p:spTgt>
                                        </p:tgtEl>
                                        <p:attrNameLst>
                                          <p:attrName>ppt_h</p:attrName>
                                        </p:attrNameLst>
                                      </p:cBhvr>
                                      <p:tavLst>
                                        <p:tav tm="0">
                                          <p:val>
                                            <p:fltVal val="0"/>
                                          </p:val>
                                        </p:tav>
                                        <p:tav tm="100000">
                                          <p:val>
                                            <p:strVal val="#ppt_h"/>
                                          </p:val>
                                        </p:tav>
                                      </p:tavLst>
                                    </p:anim>
                                    <p:animEffect transition="in" filter="fade">
                                      <p:cBhvr>
                                        <p:cTn id="44" dur="1000"/>
                                        <p:tgtEl>
                                          <p:spTgt spid="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7571303"/>
          </a:xfrm>
          <a:prstGeom prst="rect">
            <a:avLst/>
          </a:prstGeom>
        </p:spPr>
        <p:txBody>
          <a:bodyPr wrap="square">
            <a:spAutoFit/>
          </a:bodyPr>
          <a:lstStyle/>
          <a:p>
            <a:r>
              <a:rPr lang="en-US" dirty="0" smtClean="0">
                <a:hlinkClick r:id="rId2"/>
              </a:rPr>
              <a:t>https://www.nps.gov/parkhistory/online_books/mopi/hrs4.htm</a:t>
            </a:r>
            <a:endParaRPr lang="en-US" dirty="0" smtClean="0"/>
          </a:p>
          <a:p>
            <a:r>
              <a:rPr lang="en-US" dirty="0" smtClean="0"/>
              <a:t>	</a:t>
            </a:r>
            <a:r>
              <a:rPr lang="en-US" b="1" dirty="0" smtClean="0"/>
              <a:t>THE MORMON BATTALION</a:t>
            </a:r>
            <a:endParaRPr lang="en-US" dirty="0" smtClean="0"/>
          </a:p>
          <a:p>
            <a:r>
              <a:rPr lang="en-US" dirty="0" smtClean="0"/>
              <a:t>	On July 1</a:t>
            </a:r>
            <a:r>
              <a:rPr lang="en-US" baseline="30000" dirty="0" smtClean="0"/>
              <a:t>st</a:t>
            </a:r>
            <a:r>
              <a:rPr lang="en-US" dirty="0" smtClean="0"/>
              <a:t> 1846,  Captain James Allen of the U.S. Army's First Regiment of Dragoons of Fort Leavenworth rode into the Mosquito Creek camp with a request from President James K. Polk for a battalion of 500 Mormon men to fight in the Mexican War. Part of the agreement was that the Mormons would be permitted officially to camp on Potawatomi lands and, unofficially, allowed to move across the Missouri River and settle temporarily on Omaha lands, which had previously been closed to whites. (It was important to the Mormons to put one more river between them and the "anti-Mormons.")</a:t>
            </a:r>
          </a:p>
          <a:p>
            <a:r>
              <a:rPr lang="en-US" dirty="0" smtClean="0"/>
              <a:t>	The battalion of about 489 men, some 20 wives who went as laundresses, four to a company, and perhaps a dozen boys as officers' aids, (because of imperfect records the exact number of men, women, and children in the battalion is not known and estimates vary) was eventually raised. They mustered in a little south of what became Council Bluffs, near what is now the Iowa School for the Deaf and on July 20th, the new recruits started off for Fort Leavenworth, 150 miles down the Missouri.</a:t>
            </a:r>
          </a:p>
          <a:p>
            <a:r>
              <a:rPr lang="en-US" dirty="0" smtClean="0"/>
              <a:t>	There is still, as there was then, a widespread belief among Mormons that raising the Mormon Battalion was a great sacrifice on the part of the church to an undeserving government. Actually, the government was responding to the requests of Mormon leaders for any kind of help in their move to the west.   The Mormon leaders provided the men because it would help demonstrate their loyalty to their country (during wartimes Americans, including Mormons, generally work together), and because the church would benefit materially from the military pay, from the arms that the men could keep, from the uniform money allotments (since Mormons were allowed to wear their own clothes), and from the fact that many men would be transported west at government expense. (This last point was only partly realized, because, after being discharged, members of the battalion had to transport themselves back from California to either Salt Lake City or Winter Quarters to pick up or meet with their families.)</a:t>
            </a:r>
          </a:p>
          <a:p>
            <a:endParaRPr lang="en-US" dirty="0"/>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noChangeArrowheads="1"/>
          </p:cNvPicPr>
          <p:nvPr/>
        </p:nvPicPr>
        <p:blipFill>
          <a:blip r:embed="rId3"/>
          <a:srcRect l="49389" t="12612" r="3893" b="6307"/>
          <a:stretch>
            <a:fillRect/>
          </a:stretch>
        </p:blipFill>
        <p:spPr bwMode="auto">
          <a:xfrm>
            <a:off x="0" y="0"/>
            <a:ext cx="9144000" cy="6858000"/>
          </a:xfrm>
          <a:prstGeom prst="rect">
            <a:avLst/>
          </a:prstGeom>
          <a:noFill/>
          <a:ln w="9525">
            <a:noFill/>
            <a:miter lim="800000"/>
            <a:headEnd/>
            <a:tailEnd/>
          </a:ln>
          <a:effectLst/>
        </p:spPr>
      </p:pic>
      <p:sp>
        <p:nvSpPr>
          <p:cNvPr id="10" name="Rectangle 9"/>
          <p:cNvSpPr/>
          <p:nvPr/>
        </p:nvSpPr>
        <p:spPr>
          <a:xfrm>
            <a:off x="0" y="4611231"/>
            <a:ext cx="9144000" cy="2616101"/>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 July 1, 1846: US President Polk requests Mormon help to</a:t>
            </a:r>
          </a:p>
          <a:p>
            <a:r>
              <a:rPr lang="en-US" sz="2800" dirty="0" smtClean="0">
                <a:effectLst>
                  <a:outerShdw dist="38100" dir="7200000" algn="ctr" rotWithShape="0">
                    <a:schemeClr val="tx1"/>
                  </a:outerShdw>
                </a:effectLst>
              </a:rPr>
              <a:t>    fight Mexican-American War </a:t>
            </a:r>
          </a:p>
          <a:p>
            <a:pPr>
              <a:buFontTx/>
              <a:buChar char="-"/>
            </a:pPr>
            <a:r>
              <a:rPr lang="en-US" sz="2800" dirty="0" smtClean="0">
                <a:effectLst>
                  <a:outerShdw dist="38100" dir="7200000" algn="ctr" rotWithShape="0">
                    <a:schemeClr val="tx1"/>
                  </a:outerShdw>
                </a:effectLst>
              </a:rPr>
              <a:t> Battalion of ~500 is mustered &amp; leaves for Fort Leavenworth</a:t>
            </a:r>
          </a:p>
          <a:p>
            <a:pPr algn="ctr"/>
            <a:r>
              <a:rPr lang="en-US" sz="4000" dirty="0" smtClean="0">
                <a:solidFill>
                  <a:srgbClr val="FF0000"/>
                </a:solidFill>
                <a:effectLst>
                  <a:outerShdw dist="38100" dir="7200000" algn="ctr" rotWithShape="0">
                    <a:schemeClr val="tx1"/>
                  </a:outerShdw>
                </a:effectLst>
              </a:rPr>
              <a:t>Why does Brigham Young agree?</a:t>
            </a:r>
            <a:endParaRPr lang="en-US" sz="2800" dirty="0" smtClean="0">
              <a:solidFill>
                <a:srgbClr val="FF0000"/>
              </a:solidFill>
              <a:effectLst>
                <a:outerShdw dist="38100" dir="7200000" algn="ctr" rotWithShape="0">
                  <a:schemeClr val="tx1"/>
                </a:outerShdw>
              </a:effectLst>
            </a:endParaRPr>
          </a:p>
          <a:p>
            <a:pPr algn="ctr"/>
            <a:endParaRPr lang="en-US" sz="4000" dirty="0" smtClean="0">
              <a:effectLst>
                <a:outerShdw dist="38100" dir="7200000" algn="ctr" rotWithShape="0">
                  <a:schemeClr val="tx1"/>
                </a:outerShdw>
              </a:effectLst>
            </a:endParaRPr>
          </a:p>
        </p:txBody>
      </p:sp>
      <p:sp>
        <p:nvSpPr>
          <p:cNvPr id="11" name="Rectangle 10"/>
          <p:cNvSpPr/>
          <p:nvPr/>
        </p:nvSpPr>
        <p:spPr>
          <a:xfrm>
            <a:off x="0" y="4535031"/>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 military pay will help fund migration to Salt Lake Valley</a:t>
            </a:r>
          </a:p>
          <a:p>
            <a:r>
              <a:rPr lang="en-US" sz="2800" dirty="0" smtClean="0">
                <a:effectLst>
                  <a:outerShdw dist="38100" dir="7200000" algn="ctr" rotWithShape="0">
                    <a:schemeClr val="tx1"/>
                  </a:outerShdw>
                </a:effectLst>
              </a:rPr>
              <a:t> - Battalion will be transported west at no cost to Mormons</a:t>
            </a:r>
          </a:p>
          <a:p>
            <a:r>
              <a:rPr lang="en-US" sz="2800" dirty="0" smtClean="0">
                <a:effectLst>
                  <a:outerShdw dist="38100" dir="7200000" algn="ctr" rotWithShape="0">
                    <a:schemeClr val="tx1"/>
                  </a:outerShdw>
                </a:effectLst>
              </a:rPr>
              <a:t> - This area is Indian Country</a:t>
            </a:r>
          </a:p>
          <a:p>
            <a:r>
              <a:rPr lang="en-US" sz="2800" dirty="0" smtClean="0">
                <a:effectLst>
                  <a:outerShdw dist="38100" dir="7200000" algn="ctr" rotWithShape="0">
                    <a:schemeClr val="tx1"/>
                  </a:outerShdw>
                </a:effectLst>
              </a:rPr>
              <a:t> - U.S. gives permission for settlements in Indian Country</a:t>
            </a:r>
          </a:p>
          <a:p>
            <a:r>
              <a:rPr lang="en-US" sz="2800" dirty="0" smtClean="0">
                <a:effectLst>
                  <a:outerShdw dist="38100" dir="7200000" algn="ctr" rotWithShape="0">
                    <a:schemeClr val="tx1"/>
                  </a:outerShdw>
                </a:effectLst>
              </a:rPr>
              <a:t> - Mormons build winter quarters on both sides of river</a:t>
            </a:r>
          </a:p>
        </p:txBody>
      </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grpSp>
        <p:nvGrpSpPr>
          <p:cNvPr id="17" name="Group 16"/>
          <p:cNvGrpSpPr/>
          <p:nvPr/>
        </p:nvGrpSpPr>
        <p:grpSpPr>
          <a:xfrm>
            <a:off x="3588438" y="1203342"/>
            <a:ext cx="3733800" cy="2362200"/>
            <a:chOff x="3588438" y="1203342"/>
            <a:chExt cx="3733800" cy="2362200"/>
          </a:xfrm>
        </p:grpSpPr>
        <p:sp>
          <p:nvSpPr>
            <p:cNvPr id="12" name="Oval 11"/>
            <p:cNvSpPr/>
            <p:nvPr/>
          </p:nvSpPr>
          <p:spPr>
            <a:xfrm rot="257784">
              <a:off x="3588438" y="1203342"/>
              <a:ext cx="3733800" cy="2362200"/>
            </a:xfrm>
            <a:prstGeom prst="ellipse">
              <a:avLst/>
            </a:prstGeom>
            <a:solidFill>
              <a:srgbClr val="D48E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rot="918166">
              <a:off x="4231846" y="1767170"/>
              <a:ext cx="2507033" cy="646331"/>
            </a:xfrm>
            <a:prstGeom prst="rect">
              <a:avLst/>
            </a:prstGeom>
            <a:noFill/>
          </p:spPr>
          <p:txBody>
            <a:bodyPr wrap="none" rtlCol="0">
              <a:spAutoFit/>
            </a:bodyPr>
            <a:lstStyle/>
            <a:p>
              <a:r>
                <a:rPr lang="en-US" sz="3600" b="1" dirty="0" smtClean="0"/>
                <a:t>Potawatomi</a:t>
              </a:r>
              <a:endParaRPr lang="en-US" sz="3600" b="1" dirty="0"/>
            </a:p>
          </p:txBody>
        </p:sp>
      </p:grpSp>
      <p:sp>
        <p:nvSpPr>
          <p:cNvPr id="37" name="Freeform 36"/>
          <p:cNvSpPr/>
          <p:nvPr/>
        </p:nvSpPr>
        <p:spPr>
          <a:xfrm>
            <a:off x="3873731" y="3241964"/>
            <a:ext cx="2892829" cy="681643"/>
          </a:xfrm>
          <a:custGeom>
            <a:avLst/>
            <a:gdLst>
              <a:gd name="connsiteX0" fmla="*/ 2892829 w 2892829"/>
              <a:gd name="connsiteY0" fmla="*/ 681643 h 681643"/>
              <a:gd name="connsiteX1" fmla="*/ 2610196 w 2892829"/>
              <a:gd name="connsiteY1" fmla="*/ 498763 h 681643"/>
              <a:gd name="connsiteX2" fmla="*/ 2327564 w 2892829"/>
              <a:gd name="connsiteY2" fmla="*/ 448887 h 681643"/>
              <a:gd name="connsiteX3" fmla="*/ 1795549 w 2892829"/>
              <a:gd name="connsiteY3" fmla="*/ 465512 h 681643"/>
              <a:gd name="connsiteX4" fmla="*/ 1363287 w 2892829"/>
              <a:gd name="connsiteY4" fmla="*/ 415636 h 681643"/>
              <a:gd name="connsiteX5" fmla="*/ 1014153 w 2892829"/>
              <a:gd name="connsiteY5" fmla="*/ 249381 h 681643"/>
              <a:gd name="connsiteX6" fmla="*/ 764771 w 2892829"/>
              <a:gd name="connsiteY6" fmla="*/ 166254 h 681643"/>
              <a:gd name="connsiteX7" fmla="*/ 482138 w 2892829"/>
              <a:gd name="connsiteY7" fmla="*/ 83127 h 681643"/>
              <a:gd name="connsiteX8" fmla="*/ 382385 w 2892829"/>
              <a:gd name="connsiteY8" fmla="*/ 0 h 681643"/>
              <a:gd name="connsiteX9" fmla="*/ 133004 w 2892829"/>
              <a:gd name="connsiteY9" fmla="*/ 33251 h 681643"/>
              <a:gd name="connsiteX10" fmla="*/ 0 w 2892829"/>
              <a:gd name="connsiteY10" fmla="*/ 49876 h 6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829" h="681643">
                <a:moveTo>
                  <a:pt x="2892829" y="681643"/>
                </a:moveTo>
                <a:cubicBezTo>
                  <a:pt x="2798618" y="609599"/>
                  <a:pt x="2704407" y="537556"/>
                  <a:pt x="2610196" y="498763"/>
                </a:cubicBezTo>
                <a:cubicBezTo>
                  <a:pt x="2515985" y="459970"/>
                  <a:pt x="2463339" y="454429"/>
                  <a:pt x="2327564" y="448887"/>
                </a:cubicBezTo>
                <a:cubicBezTo>
                  <a:pt x="2191790" y="443345"/>
                  <a:pt x="1956262" y="471054"/>
                  <a:pt x="1795549" y="465512"/>
                </a:cubicBezTo>
                <a:cubicBezTo>
                  <a:pt x="1634836" y="459970"/>
                  <a:pt x="1493520" y="451658"/>
                  <a:pt x="1363287" y="415636"/>
                </a:cubicBezTo>
                <a:cubicBezTo>
                  <a:pt x="1233054" y="379614"/>
                  <a:pt x="1113906" y="290945"/>
                  <a:pt x="1014153" y="249381"/>
                </a:cubicBezTo>
                <a:cubicBezTo>
                  <a:pt x="914400" y="207817"/>
                  <a:pt x="853440" y="193963"/>
                  <a:pt x="764771" y="166254"/>
                </a:cubicBezTo>
                <a:cubicBezTo>
                  <a:pt x="676102" y="138545"/>
                  <a:pt x="545869" y="110836"/>
                  <a:pt x="482138" y="83127"/>
                </a:cubicBezTo>
                <a:cubicBezTo>
                  <a:pt x="418407" y="55418"/>
                  <a:pt x="440574" y="8313"/>
                  <a:pt x="382385" y="0"/>
                </a:cubicBezTo>
                <a:lnTo>
                  <a:pt x="133004" y="33251"/>
                </a:lnTo>
                <a:lnTo>
                  <a:pt x="0" y="49876"/>
                </a:lnTo>
              </a:path>
            </a:pathLst>
          </a:custGeom>
          <a:ln w="101600">
            <a:solidFill>
              <a:srgbClr val="FFFF00"/>
            </a:solidFill>
            <a:prstDash val="sysDot"/>
          </a:ln>
          <a:effectLst>
            <a:outerShdw dist="762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Group 17"/>
          <p:cNvGrpSpPr/>
          <p:nvPr/>
        </p:nvGrpSpPr>
        <p:grpSpPr>
          <a:xfrm>
            <a:off x="-191193" y="1587731"/>
            <a:ext cx="4167448" cy="2721032"/>
            <a:chOff x="-191193" y="1587731"/>
            <a:chExt cx="4167448" cy="2721032"/>
          </a:xfrm>
        </p:grpSpPr>
        <p:sp>
          <p:nvSpPr>
            <p:cNvPr id="15" name="Freeform 14"/>
            <p:cNvSpPr/>
            <p:nvPr/>
          </p:nvSpPr>
          <p:spPr>
            <a:xfrm>
              <a:off x="-191193" y="1587731"/>
              <a:ext cx="4167448" cy="2721032"/>
            </a:xfrm>
            <a:custGeom>
              <a:avLst/>
              <a:gdLst>
                <a:gd name="connsiteX0" fmla="*/ 656706 w 4167448"/>
                <a:gd name="connsiteY0" fmla="*/ 141316 h 2721032"/>
                <a:gd name="connsiteX1" fmla="*/ 2485506 w 4167448"/>
                <a:gd name="connsiteY1" fmla="*/ 241069 h 2721032"/>
                <a:gd name="connsiteX2" fmla="*/ 3183775 w 4167448"/>
                <a:gd name="connsiteY2" fmla="*/ 490451 h 2721032"/>
                <a:gd name="connsiteX3" fmla="*/ 3532909 w 4167448"/>
                <a:gd name="connsiteY3" fmla="*/ 939338 h 2721032"/>
                <a:gd name="connsiteX4" fmla="*/ 3765666 w 4167448"/>
                <a:gd name="connsiteY4" fmla="*/ 1288473 h 2721032"/>
                <a:gd name="connsiteX5" fmla="*/ 3765666 w 4167448"/>
                <a:gd name="connsiteY5" fmla="*/ 1737360 h 2721032"/>
                <a:gd name="connsiteX6" fmla="*/ 3832168 w 4167448"/>
                <a:gd name="connsiteY6" fmla="*/ 2152996 h 2721032"/>
                <a:gd name="connsiteX7" fmla="*/ 3732415 w 4167448"/>
                <a:gd name="connsiteY7" fmla="*/ 2635134 h 2721032"/>
                <a:gd name="connsiteX8" fmla="*/ 1221971 w 4167448"/>
                <a:gd name="connsiteY8" fmla="*/ 2668385 h 2721032"/>
                <a:gd name="connsiteX9" fmla="*/ 290946 w 4167448"/>
                <a:gd name="connsiteY9" fmla="*/ 2618509 h 2721032"/>
                <a:gd name="connsiteX10" fmla="*/ 124691 w 4167448"/>
                <a:gd name="connsiteY10" fmla="*/ 2086494 h 2721032"/>
                <a:gd name="connsiteX11" fmla="*/ 91440 w 4167448"/>
                <a:gd name="connsiteY11" fmla="*/ 324196 h 2721032"/>
                <a:gd name="connsiteX12" fmla="*/ 656706 w 4167448"/>
                <a:gd name="connsiteY12" fmla="*/ 141316 h 272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7448" h="2721032">
                  <a:moveTo>
                    <a:pt x="656706" y="141316"/>
                  </a:moveTo>
                  <a:cubicBezTo>
                    <a:pt x="1055717" y="127462"/>
                    <a:pt x="2064328" y="182880"/>
                    <a:pt x="2485506" y="241069"/>
                  </a:cubicBezTo>
                  <a:cubicBezTo>
                    <a:pt x="2906684" y="299258"/>
                    <a:pt x="3009208" y="374073"/>
                    <a:pt x="3183775" y="490451"/>
                  </a:cubicBezTo>
                  <a:cubicBezTo>
                    <a:pt x="3358342" y="606829"/>
                    <a:pt x="3435927" y="806334"/>
                    <a:pt x="3532909" y="939338"/>
                  </a:cubicBezTo>
                  <a:cubicBezTo>
                    <a:pt x="3629891" y="1072342"/>
                    <a:pt x="3726873" y="1155469"/>
                    <a:pt x="3765666" y="1288473"/>
                  </a:cubicBezTo>
                  <a:cubicBezTo>
                    <a:pt x="3804459" y="1421477"/>
                    <a:pt x="3754582" y="1593273"/>
                    <a:pt x="3765666" y="1737360"/>
                  </a:cubicBezTo>
                  <a:cubicBezTo>
                    <a:pt x="3776750" y="1881447"/>
                    <a:pt x="3837710" y="2003367"/>
                    <a:pt x="3832168" y="2152996"/>
                  </a:cubicBezTo>
                  <a:cubicBezTo>
                    <a:pt x="3826626" y="2302625"/>
                    <a:pt x="4167448" y="2549236"/>
                    <a:pt x="3732415" y="2635134"/>
                  </a:cubicBezTo>
                  <a:cubicBezTo>
                    <a:pt x="3297382" y="2721032"/>
                    <a:pt x="1795549" y="2671156"/>
                    <a:pt x="1221971" y="2668385"/>
                  </a:cubicBezTo>
                  <a:cubicBezTo>
                    <a:pt x="648393" y="2665614"/>
                    <a:pt x="473826" y="2715491"/>
                    <a:pt x="290946" y="2618509"/>
                  </a:cubicBezTo>
                  <a:cubicBezTo>
                    <a:pt x="108066" y="2521527"/>
                    <a:pt x="157942" y="2468879"/>
                    <a:pt x="124691" y="2086494"/>
                  </a:cubicBezTo>
                  <a:cubicBezTo>
                    <a:pt x="91440" y="1704109"/>
                    <a:pt x="0" y="648392"/>
                    <a:pt x="91440" y="324196"/>
                  </a:cubicBezTo>
                  <a:cubicBezTo>
                    <a:pt x="182880" y="0"/>
                    <a:pt x="257695" y="155170"/>
                    <a:pt x="656706" y="141316"/>
                  </a:cubicBezTo>
                  <a:close/>
                </a:path>
              </a:pathLst>
            </a:custGeom>
            <a:solidFill>
              <a:srgbClr val="D48E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rot="20979391">
              <a:off x="106403" y="2277215"/>
              <a:ext cx="2826736" cy="646331"/>
            </a:xfrm>
            <a:prstGeom prst="rect">
              <a:avLst/>
            </a:prstGeom>
            <a:noFill/>
          </p:spPr>
          <p:txBody>
            <a:bodyPr wrap="none" rtlCol="0">
              <a:spAutoFit/>
            </a:bodyPr>
            <a:lstStyle/>
            <a:p>
              <a:r>
                <a:rPr lang="en-US" sz="3600" b="1" dirty="0" smtClean="0"/>
                <a:t>Omaha &amp; </a:t>
              </a:r>
              <a:r>
                <a:rPr lang="en-US" sz="3600" b="1" dirty="0" err="1" smtClean="0"/>
                <a:t>Oto</a:t>
              </a:r>
              <a:endParaRPr lang="en-US" sz="3600" b="1" dirty="0"/>
            </a:p>
          </p:txBody>
        </p:sp>
      </p:grpSp>
      <p:sp>
        <p:nvSpPr>
          <p:cNvPr id="40" name="Oval 39"/>
          <p:cNvSpPr>
            <a:spLocks noChangeAspect="1"/>
          </p:cNvSpPr>
          <p:nvPr/>
        </p:nvSpPr>
        <p:spPr>
          <a:xfrm>
            <a:off x="2926080" y="2551176"/>
            <a:ext cx="1673352" cy="1673352"/>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3810000" y="2667000"/>
            <a:ext cx="1347869" cy="461665"/>
          </a:xfrm>
          <a:prstGeom prst="rect">
            <a:avLst/>
          </a:prstGeom>
          <a:solidFill>
            <a:srgbClr val="FFFF00"/>
          </a:solidFill>
        </p:spPr>
        <p:txBody>
          <a:bodyPr wrap="none" rtlCol="0">
            <a:spAutoFit/>
          </a:bodyPr>
          <a:lstStyle/>
          <a:p>
            <a:r>
              <a:rPr lang="en-US" sz="2400" b="1" dirty="0" err="1" smtClean="0"/>
              <a:t>Kaneville</a:t>
            </a:r>
            <a:endParaRPr lang="en-US" sz="2400" b="1" dirty="0"/>
          </a:p>
        </p:txBody>
      </p:sp>
      <p:sp>
        <p:nvSpPr>
          <p:cNvPr id="20" name="TextBox 19"/>
          <p:cNvSpPr txBox="1"/>
          <p:nvPr/>
        </p:nvSpPr>
        <p:spPr>
          <a:xfrm>
            <a:off x="1295400" y="3810000"/>
            <a:ext cx="2263953" cy="461665"/>
          </a:xfrm>
          <a:prstGeom prst="rect">
            <a:avLst/>
          </a:prstGeom>
          <a:solidFill>
            <a:srgbClr val="FFFF00"/>
          </a:solidFill>
        </p:spPr>
        <p:txBody>
          <a:bodyPr wrap="none" rtlCol="0">
            <a:spAutoFit/>
          </a:bodyPr>
          <a:lstStyle/>
          <a:p>
            <a:r>
              <a:rPr lang="en-US" sz="2400" b="1" dirty="0" smtClean="0"/>
              <a:t>Winter Quarters</a:t>
            </a:r>
            <a:endParaRPr lang="en-US" sz="2400" b="1" dirty="0"/>
          </a:p>
        </p:txBody>
      </p:sp>
      <p:sp>
        <p:nvSpPr>
          <p:cNvPr id="21" name="5-Point Star 20"/>
          <p:cNvSpPr/>
          <p:nvPr/>
        </p:nvSpPr>
        <p:spPr>
          <a:xfrm>
            <a:off x="3810000" y="30480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p:cNvSpPr/>
          <p:nvPr/>
        </p:nvSpPr>
        <p:spPr>
          <a:xfrm>
            <a:off x="3048000" y="32004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4753" name="Picture 1"/>
          <p:cNvPicPr>
            <a:picLocks noChangeAspect="1" noChangeArrowheads="1"/>
          </p:cNvPicPr>
          <p:nvPr/>
        </p:nvPicPr>
        <p:blipFill>
          <a:blip r:embed="rId4"/>
          <a:srcRect/>
          <a:stretch>
            <a:fillRect/>
          </a:stretch>
        </p:blipFill>
        <p:spPr bwMode="auto">
          <a:xfrm>
            <a:off x="3787271" y="914400"/>
            <a:ext cx="5280529" cy="4038600"/>
          </a:xfrm>
          <a:prstGeom prst="rect">
            <a:avLst/>
          </a:prstGeom>
          <a:noFill/>
          <a:ln w="50800">
            <a:solidFill>
              <a:schemeClr val="tx1">
                <a:lumMod val="75000"/>
                <a:lumOff val="25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0">
                                            <p:txEl>
                                              <p:pRg st="0" end="0"/>
                                            </p:txEl>
                                          </p:spTgt>
                                        </p:tgtEl>
                                      </p:cBhvr>
                                    </p:animEffect>
                                    <p:set>
                                      <p:cBhvr>
                                        <p:cTn id="7" dur="1" fill="hold">
                                          <p:stCondLst>
                                            <p:cond delay="999"/>
                                          </p:stCondLst>
                                        </p:cTn>
                                        <p:tgtEl>
                                          <p:spTgt spid="10">
                                            <p:txEl>
                                              <p:pRg st="0" end="0"/>
                                            </p:txEl>
                                          </p:spTgt>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10">
                                            <p:txEl>
                                              <p:pRg st="1" end="1"/>
                                            </p:txEl>
                                          </p:spTgt>
                                        </p:tgtEl>
                                      </p:cBhvr>
                                    </p:animEffect>
                                    <p:set>
                                      <p:cBhvr>
                                        <p:cTn id="10" dur="1" fill="hold">
                                          <p:stCondLst>
                                            <p:cond delay="999"/>
                                          </p:stCondLst>
                                        </p:cTn>
                                        <p:tgtEl>
                                          <p:spTgt spid="10">
                                            <p:txEl>
                                              <p:pRg st="1" end="1"/>
                                            </p:txEl>
                                          </p:spTgt>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0">
                                            <p:txEl>
                                              <p:pRg st="2" end="2"/>
                                            </p:txEl>
                                          </p:spTgt>
                                        </p:tgtEl>
                                      </p:cBhvr>
                                    </p:animEffect>
                                    <p:set>
                                      <p:cBhvr>
                                        <p:cTn id="13" dur="1" fill="hold">
                                          <p:stCondLst>
                                            <p:cond delay="999"/>
                                          </p:stCondLst>
                                        </p:cTn>
                                        <p:tgtEl>
                                          <p:spTgt spid="10">
                                            <p:txEl>
                                              <p:pRg st="2" end="2"/>
                                            </p:txEl>
                                          </p:spTgt>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10">
                                            <p:txEl>
                                              <p:pRg st="3" end="3"/>
                                            </p:txEl>
                                          </p:spTgt>
                                        </p:tgtEl>
                                      </p:cBhvr>
                                    </p:animEffect>
                                    <p:set>
                                      <p:cBhvr>
                                        <p:cTn id="16" dur="1" fill="hold">
                                          <p:stCondLst>
                                            <p:cond delay="999"/>
                                          </p:stCondLst>
                                        </p:cTn>
                                        <p:tgtEl>
                                          <p:spTgt spid="10">
                                            <p:txEl>
                                              <p:pRg st="3" end="3"/>
                                            </p:txEl>
                                          </p:spTgt>
                                        </p:tgtEl>
                                        <p:attrNameLst>
                                          <p:attrName>style.visibility</p:attrName>
                                        </p:attrNameLst>
                                      </p:cBhvr>
                                      <p:to>
                                        <p:strVal val="hidden"/>
                                      </p:to>
                                    </p:se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bg/>
                                          </p:spTgt>
                                        </p:tgtEl>
                                        <p:attrNameLst>
                                          <p:attrName>style.visibility</p:attrName>
                                        </p:attrNameLst>
                                      </p:cBhvr>
                                      <p:to>
                                        <p:strVal val="visible"/>
                                      </p:to>
                                    </p:set>
                                    <p:animEffect transition="in" filter="fade">
                                      <p:cBhvr>
                                        <p:cTn id="20" dur="2000"/>
                                        <p:tgtEl>
                                          <p:spTgt spid="11">
                                            <p:bg/>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Effect transition="in" filter="fade">
                                      <p:cBhvr>
                                        <p:cTn id="23" dur="1000"/>
                                        <p:tgtEl>
                                          <p:spTgt spid="11">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1">
                                            <p:txEl>
                                              <p:pRg st="1" end="1"/>
                                            </p:txEl>
                                          </p:spTgt>
                                        </p:tgtEl>
                                        <p:attrNameLst>
                                          <p:attrName>style.visibility</p:attrName>
                                        </p:attrNameLst>
                                      </p:cBhvr>
                                      <p:to>
                                        <p:strVal val="visible"/>
                                      </p:to>
                                    </p:set>
                                    <p:animEffect transition="in" filter="fade">
                                      <p:cBhvr>
                                        <p:cTn id="28" dur="1000"/>
                                        <p:tgtEl>
                                          <p:spTgt spid="11">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1">
                                            <p:txEl>
                                              <p:pRg st="2" end="2"/>
                                            </p:txEl>
                                          </p:spTgt>
                                        </p:tgtEl>
                                        <p:attrNameLst>
                                          <p:attrName>style.visibility</p:attrName>
                                        </p:attrNameLst>
                                      </p:cBhvr>
                                      <p:to>
                                        <p:strVal val="visible"/>
                                      </p:to>
                                    </p:set>
                                    <p:animEffect transition="in" filter="fade">
                                      <p:cBhvr>
                                        <p:cTn id="33" dur="1000"/>
                                        <p:tgtEl>
                                          <p:spTgt spid="11">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1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11">
                                            <p:txEl>
                                              <p:pRg st="3" end="3"/>
                                            </p:txEl>
                                          </p:spTgt>
                                        </p:tgtEl>
                                        <p:attrNameLst>
                                          <p:attrName>style.visibility</p:attrName>
                                        </p:attrNameLst>
                                      </p:cBhvr>
                                      <p:to>
                                        <p:strVal val="visible"/>
                                      </p:to>
                                    </p:set>
                                    <p:animEffect transition="in" filter="fade">
                                      <p:cBhvr>
                                        <p:cTn id="48" dur="1000"/>
                                        <p:tgtEl>
                                          <p:spTgt spid="11">
                                            <p:txEl>
                                              <p:pRg st="3" end="3"/>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11">
                                            <p:txEl>
                                              <p:pRg st="4" end="4"/>
                                            </p:txEl>
                                          </p:spTgt>
                                        </p:tgtEl>
                                        <p:attrNameLst>
                                          <p:attrName>style.visibility</p:attrName>
                                        </p:attrNameLst>
                                      </p:cBhvr>
                                      <p:to>
                                        <p:strVal val="visible"/>
                                      </p:to>
                                    </p:set>
                                    <p:animEffect transition="in" filter="fade">
                                      <p:cBhvr>
                                        <p:cTn id="53" dur="1000"/>
                                        <p:tgtEl>
                                          <p:spTgt spid="11">
                                            <p:txEl>
                                              <p:pRg st="4" end="4"/>
                                            </p:txEl>
                                          </p:spTgt>
                                        </p:tgtEl>
                                      </p:cBhvr>
                                    </p:animEffect>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1000"/>
                                        <p:tgtEl>
                                          <p:spTgt spid="19"/>
                                        </p:tgtEl>
                                      </p:cBhvr>
                                    </p:animEffect>
                                  </p:childTnLst>
                                </p:cTn>
                              </p:par>
                              <p:par>
                                <p:cTn id="58" presetID="49" presetClass="entr" presetSubtype="0" decel="10000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1000" fill="hold"/>
                                        <p:tgtEl>
                                          <p:spTgt spid="21"/>
                                        </p:tgtEl>
                                        <p:attrNameLst>
                                          <p:attrName>ppt_w</p:attrName>
                                        </p:attrNameLst>
                                      </p:cBhvr>
                                      <p:tavLst>
                                        <p:tav tm="0">
                                          <p:val>
                                            <p:fltVal val="0"/>
                                          </p:val>
                                        </p:tav>
                                        <p:tav tm="100000">
                                          <p:val>
                                            <p:strVal val="#ppt_w"/>
                                          </p:val>
                                        </p:tav>
                                      </p:tavLst>
                                    </p:anim>
                                    <p:anim calcmode="lin" valueType="num">
                                      <p:cBhvr>
                                        <p:cTn id="61" dur="1000" fill="hold"/>
                                        <p:tgtEl>
                                          <p:spTgt spid="21"/>
                                        </p:tgtEl>
                                        <p:attrNameLst>
                                          <p:attrName>ppt_h</p:attrName>
                                        </p:attrNameLst>
                                      </p:cBhvr>
                                      <p:tavLst>
                                        <p:tav tm="0">
                                          <p:val>
                                            <p:fltVal val="0"/>
                                          </p:val>
                                        </p:tav>
                                        <p:tav tm="100000">
                                          <p:val>
                                            <p:strVal val="#ppt_h"/>
                                          </p:val>
                                        </p:tav>
                                      </p:tavLst>
                                    </p:anim>
                                    <p:anim calcmode="lin" valueType="num">
                                      <p:cBhvr>
                                        <p:cTn id="62" dur="1000" fill="hold"/>
                                        <p:tgtEl>
                                          <p:spTgt spid="21"/>
                                        </p:tgtEl>
                                        <p:attrNameLst>
                                          <p:attrName>style.rotation</p:attrName>
                                        </p:attrNameLst>
                                      </p:cBhvr>
                                      <p:tavLst>
                                        <p:tav tm="0">
                                          <p:val>
                                            <p:fltVal val="360"/>
                                          </p:val>
                                        </p:tav>
                                        <p:tav tm="100000">
                                          <p:val>
                                            <p:fltVal val="0"/>
                                          </p:val>
                                        </p:tav>
                                      </p:tavLst>
                                    </p:anim>
                                    <p:animEffect transition="in" filter="fade">
                                      <p:cBhvr>
                                        <p:cTn id="63" dur="10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1000"/>
                                        <p:tgtEl>
                                          <p:spTgt spid="2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p:cTn id="71" dur="1000" fill="hold"/>
                                        <p:tgtEl>
                                          <p:spTgt spid="22"/>
                                        </p:tgtEl>
                                        <p:attrNameLst>
                                          <p:attrName>ppt_w</p:attrName>
                                        </p:attrNameLst>
                                      </p:cBhvr>
                                      <p:tavLst>
                                        <p:tav tm="0">
                                          <p:val>
                                            <p:fltVal val="0"/>
                                          </p:val>
                                        </p:tav>
                                        <p:tav tm="100000">
                                          <p:val>
                                            <p:strVal val="#ppt_w"/>
                                          </p:val>
                                        </p:tav>
                                      </p:tavLst>
                                    </p:anim>
                                    <p:anim calcmode="lin" valueType="num">
                                      <p:cBhvr>
                                        <p:cTn id="72" dur="1000" fill="hold"/>
                                        <p:tgtEl>
                                          <p:spTgt spid="22"/>
                                        </p:tgtEl>
                                        <p:attrNameLst>
                                          <p:attrName>ppt_h</p:attrName>
                                        </p:attrNameLst>
                                      </p:cBhvr>
                                      <p:tavLst>
                                        <p:tav tm="0">
                                          <p:val>
                                            <p:fltVal val="0"/>
                                          </p:val>
                                        </p:tav>
                                        <p:tav tm="100000">
                                          <p:val>
                                            <p:strVal val="#ppt_h"/>
                                          </p:val>
                                        </p:tav>
                                      </p:tavLst>
                                    </p:anim>
                                    <p:anim calcmode="lin" valueType="num">
                                      <p:cBhvr>
                                        <p:cTn id="73" dur="1000" fill="hold"/>
                                        <p:tgtEl>
                                          <p:spTgt spid="22"/>
                                        </p:tgtEl>
                                        <p:attrNameLst>
                                          <p:attrName>style.rotation</p:attrName>
                                        </p:attrNameLst>
                                      </p:cBhvr>
                                      <p:tavLst>
                                        <p:tav tm="0">
                                          <p:val>
                                            <p:fltVal val="360"/>
                                          </p:val>
                                        </p:tav>
                                        <p:tav tm="100000">
                                          <p:val>
                                            <p:fltVal val="0"/>
                                          </p:val>
                                        </p:tav>
                                      </p:tavLst>
                                    </p:anim>
                                    <p:animEffect transition="in" filter="fade">
                                      <p:cBhvr>
                                        <p:cTn id="74" dur="1000"/>
                                        <p:tgtEl>
                                          <p:spTgt spid="22"/>
                                        </p:tgtEl>
                                      </p:cBhvr>
                                    </p:animEffect>
                                  </p:childTnLst>
                                </p:cTn>
                              </p:par>
                              <p:par>
                                <p:cTn id="75" presetID="10" presetClass="entr" presetSubtype="0" fill="hold" nodeType="withEffect">
                                  <p:stCondLst>
                                    <p:cond delay="0"/>
                                  </p:stCondLst>
                                  <p:childTnLst>
                                    <p:set>
                                      <p:cBhvr>
                                        <p:cTn id="76" dur="1" fill="hold">
                                          <p:stCondLst>
                                            <p:cond delay="0"/>
                                          </p:stCondLst>
                                        </p:cTn>
                                        <p:tgtEl>
                                          <p:spTgt spid="74753"/>
                                        </p:tgtEl>
                                        <p:attrNameLst>
                                          <p:attrName>style.visibility</p:attrName>
                                        </p:attrNameLst>
                                      </p:cBhvr>
                                      <p:to>
                                        <p:strVal val="visible"/>
                                      </p:to>
                                    </p:set>
                                    <p:animEffect transition="in" filter="fade">
                                      <p:cBhvr>
                                        <p:cTn id="77" dur="1000"/>
                                        <p:tgtEl>
                                          <p:spTgt spid="74753"/>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xit" presetSubtype="0" fill="hold" grpId="1" nodeType="clickEffect">
                                  <p:stCondLst>
                                    <p:cond delay="0"/>
                                  </p:stCondLst>
                                  <p:childTnLst>
                                    <p:animEffect transition="out" filter="fade">
                                      <p:cBhvr>
                                        <p:cTn id="81" dur="1000"/>
                                        <p:tgtEl>
                                          <p:spTgt spid="20"/>
                                        </p:tgtEl>
                                      </p:cBhvr>
                                    </p:animEffect>
                                    <p:set>
                                      <p:cBhvr>
                                        <p:cTn id="82" dur="1" fill="hold">
                                          <p:stCondLst>
                                            <p:cond delay="999"/>
                                          </p:stCondLst>
                                        </p:cTn>
                                        <p:tgtEl>
                                          <p:spTgt spid="20"/>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19"/>
                                        </p:tgtEl>
                                      </p:cBhvr>
                                    </p:animEffect>
                                    <p:set>
                                      <p:cBhvr>
                                        <p:cTn id="85" dur="1" fill="hold">
                                          <p:stCondLst>
                                            <p:cond delay="999"/>
                                          </p:stCondLst>
                                        </p:cTn>
                                        <p:tgtEl>
                                          <p:spTgt spid="19"/>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18"/>
                                        </p:tgtEl>
                                      </p:cBhvr>
                                    </p:animEffect>
                                    <p:set>
                                      <p:cBhvr>
                                        <p:cTn id="88" dur="1" fill="hold">
                                          <p:stCondLst>
                                            <p:cond delay="999"/>
                                          </p:stCondLst>
                                        </p:cTn>
                                        <p:tgtEl>
                                          <p:spTgt spid="18"/>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1000"/>
                                        <p:tgtEl>
                                          <p:spTgt spid="17"/>
                                        </p:tgtEl>
                                      </p:cBhvr>
                                    </p:animEffect>
                                    <p:set>
                                      <p:cBhvr>
                                        <p:cTn id="91"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allAtOnce" animBg="1"/>
      <p:bldP spid="19" grpId="0" animBg="1"/>
      <p:bldP spid="19" grpId="1" animBg="1"/>
      <p:bldP spid="20" grpId="0" animBg="1"/>
      <p:bldP spid="20" grpId="1" animBg="1"/>
      <p:bldP spid="21" grpId="0" animBg="1"/>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11"/>
          <p:cNvPicPr>
            <a:picLocks noChangeAspect="1" noChangeArrowheads="1"/>
          </p:cNvPicPr>
          <p:nvPr/>
        </p:nvPicPr>
        <p:blipFill>
          <a:blip r:embed="rId3"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20" name="Picture 2" descr="Emigrants on the mountainous road to California, as depicted in 1850"/>
          <p:cNvPicPr>
            <a:picLocks noChangeAspect="1" noChangeArrowheads="1"/>
          </p:cNvPicPr>
          <p:nvPr/>
        </p:nvPicPr>
        <p:blipFill>
          <a:blip r:embed="rId4"/>
          <a:srcRect l="14224"/>
          <a:stretch>
            <a:fillRect/>
          </a:stretch>
        </p:blipFill>
        <p:spPr bwMode="auto">
          <a:xfrm>
            <a:off x="0" y="-2"/>
            <a:ext cx="9106980" cy="6858002"/>
          </a:xfrm>
          <a:prstGeom prst="rect">
            <a:avLst/>
          </a:prstGeom>
          <a:noFill/>
        </p:spPr>
      </p:pic>
      <p:sp>
        <p:nvSpPr>
          <p:cNvPr id="21" name="Rectangle 20"/>
          <p:cNvSpPr/>
          <p:nvPr/>
        </p:nvSpPr>
        <p:spPr>
          <a:xfrm>
            <a:off x="0" y="0"/>
            <a:ext cx="9144000" cy="6858000"/>
          </a:xfrm>
          <a:prstGeom prst="rect">
            <a:avLst/>
          </a:prstGeom>
          <a:solidFill>
            <a:schemeClr val="bg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838200" y="1524000"/>
            <a:ext cx="91440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rPr>
              <a:t>  Session 1:  Before the Trails</a:t>
            </a:r>
          </a:p>
        </p:txBody>
      </p:sp>
      <p:sp>
        <p:nvSpPr>
          <p:cNvPr id="31" name="TextBox 30"/>
          <p:cNvSpPr txBox="1"/>
          <p:nvPr/>
        </p:nvSpPr>
        <p:spPr>
          <a:xfrm>
            <a:off x="838200" y="2971800"/>
            <a:ext cx="86868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rPr>
              <a:t>         Session 3:  The Oregon Trail</a:t>
            </a:r>
          </a:p>
        </p:txBody>
      </p:sp>
      <p:sp>
        <p:nvSpPr>
          <p:cNvPr id="32" name="TextBox 31"/>
          <p:cNvSpPr txBox="1"/>
          <p:nvPr/>
        </p:nvSpPr>
        <p:spPr>
          <a:xfrm>
            <a:off x="533400" y="4459069"/>
            <a:ext cx="85344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effectLst>
                  <a:outerShdw dist="50800" dir="5400000" algn="ctr" rotWithShape="0">
                    <a:schemeClr val="tx1"/>
                  </a:outerShdw>
                </a:effectLst>
              </a:rPr>
              <a:t>                   </a:t>
            </a:r>
            <a:r>
              <a:rPr lang="en-US" sz="3600" b="1" dirty="0" smtClean="0">
                <a:solidFill>
                  <a:srgbClr val="0070C0"/>
                </a:solidFill>
              </a:rPr>
              <a:t>Session</a:t>
            </a:r>
            <a:r>
              <a:rPr lang="en-US" sz="3600" b="1" dirty="0" smtClean="0">
                <a:solidFill>
                  <a:srgbClr val="0070C0"/>
                </a:solidFill>
                <a:effectLst>
                  <a:outerShdw dist="50800" dir="5400000" algn="ctr" rotWithShape="0">
                    <a:schemeClr val="tx1"/>
                  </a:outerShdw>
                </a:effectLst>
              </a:rPr>
              <a:t> </a:t>
            </a:r>
            <a:r>
              <a:rPr lang="en-US" sz="3600" b="1" dirty="0" smtClean="0">
                <a:solidFill>
                  <a:srgbClr val="0070C0"/>
                </a:solidFill>
              </a:rPr>
              <a:t>5:  The California Trail</a:t>
            </a:r>
          </a:p>
        </p:txBody>
      </p:sp>
      <p:sp>
        <p:nvSpPr>
          <p:cNvPr id="33" name="TextBox 32"/>
          <p:cNvSpPr txBox="1"/>
          <p:nvPr/>
        </p:nvSpPr>
        <p:spPr>
          <a:xfrm>
            <a:off x="304800" y="5221069"/>
            <a:ext cx="86106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rPr>
              <a:t>                         Session 6:  After the Trails</a:t>
            </a:r>
          </a:p>
        </p:txBody>
      </p:sp>
      <p:sp>
        <p:nvSpPr>
          <p:cNvPr id="34" name="TextBox 33"/>
          <p:cNvSpPr txBox="1"/>
          <p:nvPr/>
        </p:nvSpPr>
        <p:spPr>
          <a:xfrm>
            <a:off x="609600" y="3697069"/>
            <a:ext cx="86868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rPr>
              <a:t>  	      Session 4:  The Mormon Trail</a:t>
            </a:r>
          </a:p>
        </p:txBody>
      </p:sp>
      <p:sp>
        <p:nvSpPr>
          <p:cNvPr id="35" name="TextBox 34"/>
          <p:cNvSpPr txBox="1"/>
          <p:nvPr/>
        </p:nvSpPr>
        <p:spPr>
          <a:xfrm>
            <a:off x="838200" y="2255520"/>
            <a:ext cx="8839200" cy="646331"/>
          </a:xfrm>
          <a:prstGeom prst="rect">
            <a:avLst/>
          </a:prstGeom>
          <a:noFill/>
          <a:effectLst>
            <a:outerShdw dist="38100" dir="5400000" algn="ctr" rotWithShape="0">
              <a:schemeClr val="tx1"/>
            </a:outerShdw>
          </a:effectLst>
        </p:spPr>
        <p:txBody>
          <a:bodyPr wrap="square" rtlCol="0">
            <a:spAutoFit/>
          </a:bodyPr>
          <a:lstStyle/>
          <a:p>
            <a:r>
              <a:rPr lang="en-US" sz="3600" b="1" dirty="0" smtClean="0">
                <a:solidFill>
                  <a:srgbClr val="0070C0"/>
                </a:solidFill>
              </a:rPr>
              <a:t>     Session 2:  The Shared Trail</a:t>
            </a:r>
          </a:p>
        </p:txBody>
      </p:sp>
      <p:sp>
        <p:nvSpPr>
          <p:cNvPr id="14" name="Oval 13"/>
          <p:cNvSpPr/>
          <p:nvPr/>
        </p:nvSpPr>
        <p:spPr>
          <a:xfrm>
            <a:off x="1752600" y="3581400"/>
            <a:ext cx="6477000" cy="9144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7" name="Rectangle 3"/>
          <p:cNvSpPr>
            <a:spLocks noChangeArrowheads="1"/>
          </p:cNvSpPr>
          <p:nvPr/>
        </p:nvSpPr>
        <p:spPr bwMode="auto">
          <a:xfrm>
            <a:off x="0" y="0"/>
            <a:ext cx="9144000" cy="83099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West Coast</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r>
              <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Journeys . . . . </a:t>
            </a:r>
            <a:r>
              <a:rPr kumimoji="0" lang="en-US" sz="4800" b="1" i="0" u="none" strike="noStrike" cap="none" normalizeH="0" baseline="0"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rPr>
              <a:t> </a:t>
            </a:r>
            <a:endParaRPr lang="en-US" sz="4800" b="1" dirty="0" smtClean="0">
              <a:solidFill>
                <a:schemeClr val="accent1">
                  <a:lumMod val="75000"/>
                </a:schemeClr>
              </a:solidFill>
              <a:effectLst>
                <a:outerShdw dist="50800" dir="7800000" algn="ctr" rotWithShape="0">
                  <a:schemeClr val="tx1"/>
                </a:outerShdw>
              </a:effectLst>
              <a:latin typeface="Tempus Sans ITC" pitchFamily="82" charset="0"/>
              <a:ea typeface="Calibri" pitchFamily="34" charset="0"/>
              <a:cs typeface="Arial" pitchFamily="34" charset="0"/>
            </a:endParaRPr>
          </a:p>
        </p:txBody>
      </p:sp>
      <p:grpSp>
        <p:nvGrpSpPr>
          <p:cNvPr id="19" name="Group 18"/>
          <p:cNvGrpSpPr/>
          <p:nvPr/>
        </p:nvGrpSpPr>
        <p:grpSpPr>
          <a:xfrm>
            <a:off x="533400" y="838200"/>
            <a:ext cx="8001000" cy="769441"/>
            <a:chOff x="533400" y="838200"/>
            <a:chExt cx="8001000" cy="769441"/>
          </a:xfrm>
        </p:grpSpPr>
        <p:sp>
          <p:nvSpPr>
            <p:cNvPr id="15" name="Rectangle 14"/>
            <p:cNvSpPr>
              <a:spLocks noChangeArrowheads="1"/>
            </p:cNvSpPr>
            <p:nvPr/>
          </p:nvSpPr>
          <p:spPr bwMode="auto">
            <a:xfrm>
              <a:off x="533400" y="838200"/>
              <a:ext cx="2209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Oregon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6" name="Rectangle 3"/>
            <p:cNvSpPr>
              <a:spLocks noChangeArrowheads="1"/>
            </p:cNvSpPr>
            <p:nvPr/>
          </p:nvSpPr>
          <p:spPr bwMode="auto">
            <a:xfrm>
              <a:off x="2590800" y="838200"/>
              <a:ext cx="29718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Mormon</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sp>
          <p:nvSpPr>
            <p:cNvPr id="18" name="Rectangle 3"/>
            <p:cNvSpPr>
              <a:spLocks noChangeArrowheads="1"/>
            </p:cNvSpPr>
            <p:nvPr/>
          </p:nvSpPr>
          <p:spPr bwMode="auto">
            <a:xfrm>
              <a:off x="5410200" y="838200"/>
              <a:ext cx="3124200" cy="76944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rgbClr val="0070C0"/>
                  </a:solidFill>
                  <a:effectLst>
                    <a:outerShdw dist="50800" dir="7200000" algn="ctr" rotWithShape="0">
                      <a:schemeClr val="tx1"/>
                    </a:outerShdw>
                  </a:effectLst>
                  <a:latin typeface="Tempus Sans ITC" pitchFamily="82" charset="0"/>
                  <a:ea typeface="Calibri" pitchFamily="34" charset="0"/>
                  <a:cs typeface="Arial" pitchFamily="34" charset="0"/>
                </a:rPr>
                <a:t>- California</a:t>
              </a:r>
              <a:endParaRPr kumimoji="0" lang="en-US" sz="4400" b="1" i="0" u="none" strike="noStrike" cap="none" normalizeH="0" baseline="0" dirty="0" smtClean="0">
                <a:solidFill>
                  <a:srgbClr val="0070C0"/>
                </a:solidFill>
                <a:effectLst>
                  <a:outerShdw dist="50800" dir="7200000" algn="ctr" rotWithShape="0">
                    <a:schemeClr val="tx1"/>
                  </a:outerShdw>
                </a:effectLst>
                <a:latin typeface="Tempus Sans ITC" pitchFamily="82" charset="0"/>
                <a:cs typeface="Arial" pitchFamily="34" charset="0"/>
              </a:endParaRPr>
            </a:p>
          </p:txBody>
        </p:sp>
      </p:grpSp>
      <p:sp>
        <p:nvSpPr>
          <p:cNvPr id="43"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9"/>
                                        </p:tgtEl>
                                      </p:cBhvr>
                                    </p:animEffect>
                                    <p:set>
                                      <p:cBhvr>
                                        <p:cTn id="7" dur="1" fill="hold">
                                          <p:stCondLst>
                                            <p:cond delay="999"/>
                                          </p:stCondLst>
                                        </p:cTn>
                                        <p:tgtEl>
                                          <p:spTgt spid="19"/>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1000"/>
                                        <p:tgtEl>
                                          <p:spTgt spid="3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1000"/>
                                        <p:tgtEl>
                                          <p:spTgt spid="3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1000"/>
                                        <p:tgtEl>
                                          <p:spTgt spid="3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fade">
                                      <p:cBhvr>
                                        <p:cTn id="27" dur="1000"/>
                                        <p:tgtEl>
                                          <p:spTgt spid="32"/>
                                        </p:tgtEl>
                                      </p:cBhvr>
                                    </p:animEffect>
                                  </p:childTnLst>
                                </p:cTn>
                              </p:par>
                              <p:par>
                                <p:cTn id="28" presetID="10" presetClass="entr" presetSubtype="0" fill="hold" grpId="1"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1000"/>
                                        <p:tgtEl>
                                          <p:spTgt spid="3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1000"/>
                                        <p:tgtEl>
                                          <p:spTgt spid="14"/>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xit" presetSubtype="0" fill="hold" grpId="1" nodeType="clickEffect">
                                  <p:stCondLst>
                                    <p:cond delay="0"/>
                                  </p:stCondLst>
                                  <p:childTnLst>
                                    <p:animEffect transition="out" filter="fade">
                                      <p:cBhvr>
                                        <p:cTn id="39" dur="1000"/>
                                        <p:tgtEl>
                                          <p:spTgt spid="14"/>
                                        </p:tgtEl>
                                      </p:cBhvr>
                                    </p:animEffect>
                                    <p:set>
                                      <p:cBhvr>
                                        <p:cTn id="40" dur="1" fill="hold">
                                          <p:stCondLst>
                                            <p:cond delay="999"/>
                                          </p:stCondLst>
                                        </p:cTn>
                                        <p:tgtEl>
                                          <p:spTgt spid="14"/>
                                        </p:tgtEl>
                                        <p:attrNameLst>
                                          <p:attrName>style.visibility</p:attrName>
                                        </p:attrNameLst>
                                      </p:cBhvr>
                                      <p:to>
                                        <p:strVal val="hidden"/>
                                      </p:to>
                                    </p:set>
                                  </p:childTnLst>
                                </p:cTn>
                              </p:par>
                              <p:par>
                                <p:cTn id="41" presetID="10" presetClass="exit" presetSubtype="0" fill="hold" grpId="1" nodeType="withEffect">
                                  <p:stCondLst>
                                    <p:cond delay="500"/>
                                  </p:stCondLst>
                                  <p:childTnLst>
                                    <p:animEffect transition="out" filter="fade">
                                      <p:cBhvr>
                                        <p:cTn id="42" dur="1000"/>
                                        <p:tgtEl>
                                          <p:spTgt spid="35"/>
                                        </p:tgtEl>
                                      </p:cBhvr>
                                    </p:animEffect>
                                    <p:set>
                                      <p:cBhvr>
                                        <p:cTn id="43" dur="1" fill="hold">
                                          <p:stCondLst>
                                            <p:cond delay="999"/>
                                          </p:stCondLst>
                                        </p:cTn>
                                        <p:tgtEl>
                                          <p:spTgt spid="35"/>
                                        </p:tgtEl>
                                        <p:attrNameLst>
                                          <p:attrName>style.visibility</p:attrName>
                                        </p:attrNameLst>
                                      </p:cBhvr>
                                      <p:to>
                                        <p:strVal val="hidden"/>
                                      </p:to>
                                    </p:set>
                                  </p:childTnLst>
                                </p:cTn>
                              </p:par>
                              <p:par>
                                <p:cTn id="44" presetID="10" presetClass="exit" presetSubtype="0" fill="hold" grpId="1" nodeType="withEffect">
                                  <p:stCondLst>
                                    <p:cond delay="500"/>
                                  </p:stCondLst>
                                  <p:childTnLst>
                                    <p:animEffect transition="out" filter="fade">
                                      <p:cBhvr>
                                        <p:cTn id="45" dur="1000"/>
                                        <p:tgtEl>
                                          <p:spTgt spid="31"/>
                                        </p:tgtEl>
                                      </p:cBhvr>
                                    </p:animEffect>
                                    <p:set>
                                      <p:cBhvr>
                                        <p:cTn id="46" dur="1" fill="hold">
                                          <p:stCondLst>
                                            <p:cond delay="999"/>
                                          </p:stCondLst>
                                        </p:cTn>
                                        <p:tgtEl>
                                          <p:spTgt spid="31"/>
                                        </p:tgtEl>
                                        <p:attrNameLst>
                                          <p:attrName>style.visibility</p:attrName>
                                        </p:attrNameLst>
                                      </p:cBhvr>
                                      <p:to>
                                        <p:strVal val="hidden"/>
                                      </p:to>
                                    </p:set>
                                  </p:childTnLst>
                                </p:cTn>
                              </p:par>
                              <p:par>
                                <p:cTn id="47" presetID="10" presetClass="exit" presetSubtype="0" fill="hold" grpId="1" nodeType="withEffect">
                                  <p:stCondLst>
                                    <p:cond delay="500"/>
                                  </p:stCondLst>
                                  <p:childTnLst>
                                    <p:animEffect transition="out" filter="fade">
                                      <p:cBhvr>
                                        <p:cTn id="48" dur="1000"/>
                                        <p:tgtEl>
                                          <p:spTgt spid="30"/>
                                        </p:tgtEl>
                                      </p:cBhvr>
                                    </p:animEffect>
                                    <p:set>
                                      <p:cBhvr>
                                        <p:cTn id="49" dur="1" fill="hold">
                                          <p:stCondLst>
                                            <p:cond delay="999"/>
                                          </p:stCondLst>
                                        </p:cTn>
                                        <p:tgtEl>
                                          <p:spTgt spid="30"/>
                                        </p:tgtEl>
                                        <p:attrNameLst>
                                          <p:attrName>style.visibility</p:attrName>
                                        </p:attrNameLst>
                                      </p:cBhvr>
                                      <p:to>
                                        <p:strVal val="hidden"/>
                                      </p:to>
                                    </p:set>
                                  </p:childTnLst>
                                </p:cTn>
                              </p:par>
                              <p:par>
                                <p:cTn id="50" presetID="10" presetClass="exit" presetSubtype="0" fill="hold" grpId="1" nodeType="withEffect">
                                  <p:stCondLst>
                                    <p:cond delay="500"/>
                                  </p:stCondLst>
                                  <p:childTnLst>
                                    <p:animEffect transition="out" filter="fade">
                                      <p:cBhvr>
                                        <p:cTn id="51" dur="1000"/>
                                        <p:tgtEl>
                                          <p:spTgt spid="32"/>
                                        </p:tgtEl>
                                      </p:cBhvr>
                                    </p:animEffect>
                                    <p:set>
                                      <p:cBhvr>
                                        <p:cTn id="52" dur="1" fill="hold">
                                          <p:stCondLst>
                                            <p:cond delay="999"/>
                                          </p:stCondLst>
                                        </p:cTn>
                                        <p:tgtEl>
                                          <p:spTgt spid="32"/>
                                        </p:tgtEl>
                                        <p:attrNameLst>
                                          <p:attrName>style.visibility</p:attrName>
                                        </p:attrNameLst>
                                      </p:cBhvr>
                                      <p:to>
                                        <p:strVal val="hidden"/>
                                      </p:to>
                                    </p:set>
                                  </p:childTnLst>
                                </p:cTn>
                              </p:par>
                              <p:par>
                                <p:cTn id="53" presetID="10" presetClass="exit" presetSubtype="0" fill="hold" grpId="2" nodeType="withEffect">
                                  <p:stCondLst>
                                    <p:cond delay="500"/>
                                  </p:stCondLst>
                                  <p:childTnLst>
                                    <p:animEffect transition="out" filter="fade">
                                      <p:cBhvr>
                                        <p:cTn id="54" dur="1000"/>
                                        <p:tgtEl>
                                          <p:spTgt spid="35"/>
                                        </p:tgtEl>
                                      </p:cBhvr>
                                    </p:animEffect>
                                    <p:set>
                                      <p:cBhvr>
                                        <p:cTn id="55" dur="1" fill="hold">
                                          <p:stCondLst>
                                            <p:cond delay="999"/>
                                          </p:stCondLst>
                                        </p:cTn>
                                        <p:tgtEl>
                                          <p:spTgt spid="35"/>
                                        </p:tgtEl>
                                        <p:attrNameLst>
                                          <p:attrName>style.visibility</p:attrName>
                                        </p:attrNameLst>
                                      </p:cBhvr>
                                      <p:to>
                                        <p:strVal val="hidden"/>
                                      </p:to>
                                    </p:set>
                                  </p:childTnLst>
                                </p:cTn>
                              </p:par>
                              <p:par>
                                <p:cTn id="56" presetID="10" presetClass="exit" presetSubtype="0" fill="hold" grpId="2" nodeType="withEffect">
                                  <p:stCondLst>
                                    <p:cond delay="500"/>
                                  </p:stCondLst>
                                  <p:childTnLst>
                                    <p:animEffect transition="out" filter="fade">
                                      <p:cBhvr>
                                        <p:cTn id="57" dur="1000"/>
                                        <p:tgtEl>
                                          <p:spTgt spid="31"/>
                                        </p:tgtEl>
                                      </p:cBhvr>
                                    </p:animEffect>
                                    <p:set>
                                      <p:cBhvr>
                                        <p:cTn id="58" dur="1" fill="hold">
                                          <p:stCondLst>
                                            <p:cond delay="999"/>
                                          </p:stCondLst>
                                        </p:cTn>
                                        <p:tgtEl>
                                          <p:spTgt spid="31"/>
                                        </p:tgtEl>
                                        <p:attrNameLst>
                                          <p:attrName>style.visibility</p:attrName>
                                        </p:attrNameLst>
                                      </p:cBhvr>
                                      <p:to>
                                        <p:strVal val="hidden"/>
                                      </p:to>
                                    </p:set>
                                  </p:childTnLst>
                                </p:cTn>
                              </p:par>
                              <p:par>
                                <p:cTn id="59" presetID="10" presetClass="exit" presetSubtype="0" fill="hold" grpId="2" nodeType="withEffect">
                                  <p:stCondLst>
                                    <p:cond delay="500"/>
                                  </p:stCondLst>
                                  <p:childTnLst>
                                    <p:animEffect transition="out" filter="fade">
                                      <p:cBhvr>
                                        <p:cTn id="60" dur="1000"/>
                                        <p:tgtEl>
                                          <p:spTgt spid="30"/>
                                        </p:tgtEl>
                                      </p:cBhvr>
                                    </p:animEffect>
                                    <p:set>
                                      <p:cBhvr>
                                        <p:cTn id="61" dur="1" fill="hold">
                                          <p:stCondLst>
                                            <p:cond delay="999"/>
                                          </p:stCondLst>
                                        </p:cTn>
                                        <p:tgtEl>
                                          <p:spTgt spid="30"/>
                                        </p:tgtEl>
                                        <p:attrNameLst>
                                          <p:attrName>style.visibility</p:attrName>
                                        </p:attrNameLst>
                                      </p:cBhvr>
                                      <p:to>
                                        <p:strVal val="hidden"/>
                                      </p:to>
                                    </p:set>
                                  </p:childTnLst>
                                </p:cTn>
                              </p:par>
                              <p:par>
                                <p:cTn id="62" presetID="10" presetClass="exit" presetSubtype="0" fill="hold" grpId="2" nodeType="withEffect">
                                  <p:stCondLst>
                                    <p:cond delay="500"/>
                                  </p:stCondLst>
                                  <p:childTnLst>
                                    <p:animEffect transition="out" filter="fade">
                                      <p:cBhvr>
                                        <p:cTn id="63" dur="1000"/>
                                        <p:tgtEl>
                                          <p:spTgt spid="32"/>
                                        </p:tgtEl>
                                      </p:cBhvr>
                                    </p:animEffect>
                                    <p:set>
                                      <p:cBhvr>
                                        <p:cTn id="64" dur="1" fill="hold">
                                          <p:stCondLst>
                                            <p:cond delay="999"/>
                                          </p:stCondLst>
                                        </p:cTn>
                                        <p:tgtEl>
                                          <p:spTgt spid="32"/>
                                        </p:tgtEl>
                                        <p:attrNameLst>
                                          <p:attrName>style.visibility</p:attrName>
                                        </p:attrNameLst>
                                      </p:cBhvr>
                                      <p:to>
                                        <p:strVal val="hidden"/>
                                      </p:to>
                                    </p:set>
                                  </p:childTnLst>
                                </p:cTn>
                              </p:par>
                              <p:par>
                                <p:cTn id="65" presetID="10" presetClass="exit" presetSubtype="0" fill="hold" grpId="0" nodeType="withEffect">
                                  <p:stCondLst>
                                    <p:cond delay="500"/>
                                  </p:stCondLst>
                                  <p:childTnLst>
                                    <p:animEffect transition="out" filter="fade">
                                      <p:cBhvr>
                                        <p:cTn id="66" dur="1000"/>
                                        <p:tgtEl>
                                          <p:spTgt spid="33"/>
                                        </p:tgtEl>
                                      </p:cBhvr>
                                    </p:animEffect>
                                    <p:set>
                                      <p:cBhvr>
                                        <p:cTn id="67" dur="1" fill="hold">
                                          <p:stCondLst>
                                            <p:cond delay="999"/>
                                          </p:stCondLst>
                                        </p:cTn>
                                        <p:tgtEl>
                                          <p:spTgt spid="33"/>
                                        </p:tgtEl>
                                        <p:attrNameLst>
                                          <p:attrName>style.visibility</p:attrName>
                                        </p:attrNameLst>
                                      </p:cBhvr>
                                      <p:to>
                                        <p:strVal val="hidden"/>
                                      </p:to>
                                    </p:set>
                                  </p:childTnLst>
                                </p:cTn>
                              </p:par>
                              <p:par>
                                <p:cTn id="68" presetID="10" presetClass="exit" presetSubtype="0" fill="hold" grpId="0" nodeType="withEffect">
                                  <p:stCondLst>
                                    <p:cond delay="500"/>
                                  </p:stCondLst>
                                  <p:childTnLst>
                                    <p:animEffect transition="out" filter="fade">
                                      <p:cBhvr>
                                        <p:cTn id="69" dur="1000"/>
                                        <p:tgtEl>
                                          <p:spTgt spid="17"/>
                                        </p:tgtEl>
                                      </p:cBhvr>
                                    </p:animEffect>
                                    <p:set>
                                      <p:cBhvr>
                                        <p:cTn id="70" dur="1" fill="hold">
                                          <p:stCondLst>
                                            <p:cond delay="999"/>
                                          </p:stCondLst>
                                        </p:cTn>
                                        <p:tgtEl>
                                          <p:spTgt spid="17"/>
                                        </p:tgtEl>
                                        <p:attrNameLst>
                                          <p:attrName>style.visibility</p:attrName>
                                        </p:attrNameLst>
                                      </p:cBhvr>
                                      <p:to>
                                        <p:strVal val="hidden"/>
                                      </p:to>
                                    </p:set>
                                  </p:childTnLst>
                                </p:cTn>
                              </p:par>
                              <p:par>
                                <p:cTn id="71" presetID="6" presetClass="emph" presetSubtype="0" fill="hold" grpId="2" nodeType="withEffect">
                                  <p:stCondLst>
                                    <p:cond delay="500"/>
                                  </p:stCondLst>
                                  <p:childTnLst>
                                    <p:animScale>
                                      <p:cBhvr>
                                        <p:cTn id="72" dur="1000" fill="hold"/>
                                        <p:tgtEl>
                                          <p:spTgt spid="34"/>
                                        </p:tgtEl>
                                      </p:cBhvr>
                                      <p:by x="140000" y="140000"/>
                                    </p:animScale>
                                  </p:childTnLst>
                                </p:cTn>
                              </p:par>
                              <p:par>
                                <p:cTn id="73" presetID="64" presetClass="path" presetSubtype="0" fill="hold" grpId="3" nodeType="withEffect">
                                  <p:stCondLst>
                                    <p:cond delay="500"/>
                                  </p:stCondLst>
                                  <p:childTnLst>
                                    <p:animMotion origin="layout" path="M 0 -3.52601E-6 L -0.03333 -0.54104 " pathEditMode="relative" rAng="0" ptsTypes="AA">
                                      <p:cBhvr>
                                        <p:cTn id="74" dur="1000" fill="hold"/>
                                        <p:tgtEl>
                                          <p:spTgt spid="34"/>
                                        </p:tgtEl>
                                        <p:attrNameLst>
                                          <p:attrName>ppt_x</p:attrName>
                                          <p:attrName>ppt_y</p:attrName>
                                        </p:attrNameLst>
                                      </p:cBhvr>
                                      <p:rCtr x="-17" y="-271"/>
                                    </p:animMotion>
                                  </p:childTnLst>
                                </p:cTn>
                              </p:par>
                              <p:par>
                                <p:cTn id="75" presetID="10" presetClass="exit" presetSubtype="0" fill="hold" grpId="1" nodeType="withEffect">
                                  <p:stCondLst>
                                    <p:cond delay="1000"/>
                                  </p:stCondLst>
                                  <p:childTnLst>
                                    <p:animEffect transition="out" filter="fade">
                                      <p:cBhvr>
                                        <p:cTn id="76" dur="1000"/>
                                        <p:tgtEl>
                                          <p:spTgt spid="34"/>
                                        </p:tgtEl>
                                      </p:cBhvr>
                                    </p:animEffect>
                                    <p:set>
                                      <p:cBhvr>
                                        <p:cTn id="77" dur="1" fill="hold">
                                          <p:stCondLst>
                                            <p:cond delay="999"/>
                                          </p:stCondLst>
                                        </p:cTn>
                                        <p:tgtEl>
                                          <p:spTgt spid="34"/>
                                        </p:tgtEl>
                                        <p:attrNameLst>
                                          <p:attrName>style.visibility</p:attrName>
                                        </p:attrNameLst>
                                      </p:cBhvr>
                                      <p:to>
                                        <p:strVal val="hidden"/>
                                      </p:to>
                                    </p:set>
                                  </p:childTnLst>
                                </p:cTn>
                              </p:par>
                              <p:par>
                                <p:cTn id="78" presetID="10" presetClass="entr" presetSubtype="0" fill="hold" grpId="0" nodeType="withEffect">
                                  <p:stCondLst>
                                    <p:cond delay="1000"/>
                                  </p:stCondLst>
                                  <p:childTnLst>
                                    <p:set>
                                      <p:cBhvr>
                                        <p:cTn id="79" dur="1" fill="hold">
                                          <p:stCondLst>
                                            <p:cond delay="0"/>
                                          </p:stCondLst>
                                        </p:cTn>
                                        <p:tgtEl>
                                          <p:spTgt spid="43"/>
                                        </p:tgtEl>
                                        <p:attrNameLst>
                                          <p:attrName>style.visibility</p:attrName>
                                        </p:attrNameLst>
                                      </p:cBhvr>
                                      <p:to>
                                        <p:strVal val="visible"/>
                                      </p:to>
                                    </p:set>
                                    <p:animEffect transition="in" filter="fade">
                                      <p:cBhvr>
                                        <p:cTn id="80" dur="1000"/>
                                        <p:tgtEl>
                                          <p:spTgt spid="43"/>
                                        </p:tgtEl>
                                      </p:cBhvr>
                                    </p:animEffect>
                                  </p:childTnLst>
                                </p:cTn>
                              </p:par>
                              <p:par>
                                <p:cTn id="81" presetID="10" presetClass="exit" presetSubtype="0" fill="hold" nodeType="withEffect">
                                  <p:stCondLst>
                                    <p:cond delay="0"/>
                                  </p:stCondLst>
                                  <p:childTnLst>
                                    <p:animEffect transition="out" filter="fade">
                                      <p:cBhvr>
                                        <p:cTn id="82" dur="1000"/>
                                        <p:tgtEl>
                                          <p:spTgt spid="20"/>
                                        </p:tgtEl>
                                      </p:cBhvr>
                                    </p:animEffect>
                                    <p:set>
                                      <p:cBhvr>
                                        <p:cTn id="83" dur="1" fill="hold">
                                          <p:stCondLst>
                                            <p:cond delay="999"/>
                                          </p:stCondLst>
                                        </p:cTn>
                                        <p:tgtEl>
                                          <p:spTgt spid="20"/>
                                        </p:tgtEl>
                                        <p:attrNameLst>
                                          <p:attrName>style.visibility</p:attrName>
                                        </p:attrNameLst>
                                      </p:cBhvr>
                                      <p:to>
                                        <p:strVal val="hidden"/>
                                      </p:to>
                                    </p:set>
                                  </p:childTnLst>
                                </p:cTn>
                              </p:par>
                              <p:par>
                                <p:cTn id="84" presetID="10" presetClass="exit" presetSubtype="0" fill="hold" grpId="1" nodeType="withEffect">
                                  <p:stCondLst>
                                    <p:cond delay="500"/>
                                  </p:stCondLst>
                                  <p:childTnLst>
                                    <p:animEffect transition="out" filter="fade">
                                      <p:cBhvr>
                                        <p:cTn id="85" dur="1000"/>
                                        <p:tgtEl>
                                          <p:spTgt spid="21"/>
                                        </p:tgtEl>
                                      </p:cBhvr>
                                    </p:animEffect>
                                    <p:set>
                                      <p:cBhvr>
                                        <p:cTn id="86" dur="1" fill="hold">
                                          <p:stCondLst>
                                            <p:cond delay="9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30" grpId="0"/>
      <p:bldP spid="30" grpId="1"/>
      <p:bldP spid="30" grpId="2"/>
      <p:bldP spid="31" grpId="0"/>
      <p:bldP spid="31" grpId="1"/>
      <p:bldP spid="31" grpId="2"/>
      <p:bldP spid="32" grpId="0"/>
      <p:bldP spid="32" grpId="1"/>
      <p:bldP spid="32" grpId="2"/>
      <p:bldP spid="33" grpId="0"/>
      <p:bldP spid="33" grpId="1"/>
      <p:bldP spid="34" grpId="0"/>
      <p:bldP spid="34" grpId="1"/>
      <p:bldP spid="34" grpId="2"/>
      <p:bldP spid="34" grpId="3"/>
      <p:bldP spid="35" grpId="0"/>
      <p:bldP spid="35" grpId="1"/>
      <p:bldP spid="35" grpId="2"/>
      <p:bldP spid="14" grpId="0" animBg="1"/>
      <p:bldP spid="14" grpId="1" animBg="1"/>
      <p:bldP spid="17" grpId="0"/>
      <p:bldP spid="43"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909310"/>
          </a:xfrm>
          <a:prstGeom prst="rect">
            <a:avLst/>
          </a:prstGeom>
        </p:spPr>
        <p:txBody>
          <a:bodyPr wrap="square">
            <a:spAutoFit/>
          </a:bodyPr>
          <a:lstStyle/>
          <a:p>
            <a:r>
              <a:rPr lang="en-US" dirty="0" smtClean="0">
                <a:hlinkClick r:id="rId2"/>
              </a:rPr>
              <a:t>https://www.nps.gov/parkhistory/online_books/mopi/hrs4.htm</a:t>
            </a:r>
            <a:endParaRPr lang="en-US" dirty="0" smtClean="0"/>
          </a:p>
          <a:p>
            <a:r>
              <a:rPr lang="en-US" b="1" dirty="0" smtClean="0"/>
              <a:t>INDIAN RELATIONS</a:t>
            </a:r>
            <a:endParaRPr lang="en-US" dirty="0" smtClean="0"/>
          </a:p>
          <a:p>
            <a:r>
              <a:rPr lang="en-US" dirty="0" smtClean="0"/>
              <a:t>	In the Council Bluffs vicinity the Mormons in general had their first real and sustained contacts with Indians. Across Iowa the Mormons had been on Potawatomi lands since they left Mount Pisgah. At Council Bluffs they met the Potawatomi chief, Pied Riche, called "the clerk" by the French because of his education. The chief, who had been driven from his ancestral lands in Michigan by the Indian Removal policy of the 1830s, felt some kinship with the Mormons.  The Indian agent in Council Bluffs, Major Robert B. Mitchell, was also friendly to the Mormons. He reported, for example, to the Superintendent of Indian Affairs in St. Louis, "I am gratified to say that since their arrival I have seen nothing to which exception could be taken... .They complain that they have been badly treated, but declare their intention to bear the American Flag to whatever country they cast their lot."   And across the river at what became Winter Quarters, the Mormons were in close contact with the </a:t>
            </a:r>
            <a:r>
              <a:rPr lang="en-US" dirty="0" err="1" smtClean="0"/>
              <a:t>Oto</a:t>
            </a:r>
            <a:r>
              <a:rPr lang="en-US" dirty="0" smtClean="0"/>
              <a:t> and the Omaha.</a:t>
            </a:r>
          </a:p>
          <a:p>
            <a:r>
              <a:rPr lang="en-US" dirty="0" smtClean="0"/>
              <a:t>	The Omaha were a small tribe of only about 1,500 and where known for their consistent friendliness to the whites. The </a:t>
            </a:r>
            <a:r>
              <a:rPr lang="en-US" dirty="0" err="1" smtClean="0"/>
              <a:t>Oto</a:t>
            </a:r>
            <a:r>
              <a:rPr lang="en-US" dirty="0" smtClean="0"/>
              <a:t>, on the other hand, were considered by both Indians and whites to be a thieving people. They numbered about 1,000. Both tribes were basically farmers living in permanent earthen lodge villages.</a:t>
            </a:r>
          </a:p>
          <a:p>
            <a:r>
              <a:rPr lang="en-US" dirty="0" smtClean="0"/>
              <a:t>	Chief Big Elk and the </a:t>
            </a:r>
            <a:r>
              <a:rPr lang="en-US" dirty="0" err="1" smtClean="0"/>
              <a:t>Omahas</a:t>
            </a:r>
            <a:r>
              <a:rPr lang="en-US" dirty="0" smtClean="0"/>
              <a:t> were agreeable to the Mormons settling among them: the Indians might benefit from Mormon expertise and what the Saints would leave behind, and the whites might afford them some help against their ancient enemy, the warlike Sioux, who frequently raided Omaha villages.</a:t>
            </a:r>
          </a:p>
        </p:txBody>
      </p:sp>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p:cNvPicPr>
            <a:picLocks noChangeAspect="1" noChangeArrowheads="1"/>
          </p:cNvPicPr>
          <p:nvPr/>
        </p:nvPicPr>
        <p:blipFill>
          <a:blip r:embed="rId3"/>
          <a:srcRect l="49389" t="12612" r="3893" b="6307"/>
          <a:stretch>
            <a:fillRect/>
          </a:stretch>
        </p:blipFill>
        <p:spPr bwMode="auto">
          <a:xfrm>
            <a:off x="0" y="0"/>
            <a:ext cx="9144000" cy="6858000"/>
          </a:xfrm>
          <a:prstGeom prst="rect">
            <a:avLst/>
          </a:prstGeom>
          <a:noFill/>
          <a:ln w="9525">
            <a:noFill/>
            <a:miter lim="800000"/>
            <a:headEnd/>
            <a:tailEnd/>
          </a:ln>
          <a:effectLst/>
        </p:spPr>
      </p:pic>
      <p:sp>
        <p:nvSpPr>
          <p:cNvPr id="31" name="Rectangle 30"/>
          <p:cNvSpPr/>
          <p:nvPr/>
        </p:nvSpPr>
        <p:spPr>
          <a:xfrm>
            <a:off x="0" y="4611231"/>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a:t>
            </a:r>
          </a:p>
          <a:p>
            <a:endParaRPr lang="en-US" sz="2800" dirty="0" smtClean="0">
              <a:effectLst>
                <a:outerShdw dist="38100" dir="7200000" algn="ctr" rotWithShape="0">
                  <a:schemeClr val="tx1"/>
                </a:outerShdw>
              </a:effectLst>
            </a:endParaRPr>
          </a:p>
          <a:p>
            <a:endParaRPr lang="en-US" sz="2800" dirty="0" smtClean="0">
              <a:effectLst>
                <a:outerShdw dist="38100" dir="7200000" algn="ctr" rotWithShape="0">
                  <a:schemeClr val="tx1"/>
                </a:outerShdw>
              </a:effectLst>
            </a:endParaRPr>
          </a:p>
          <a:p>
            <a:endParaRPr lang="en-US" sz="2800" dirty="0" smtClean="0">
              <a:effectLst>
                <a:outerShdw dist="38100" dir="7200000" algn="ctr" rotWithShape="0">
                  <a:schemeClr val="tx1"/>
                </a:outerShdw>
              </a:effectLst>
            </a:endParaRPr>
          </a:p>
          <a:p>
            <a:endParaRPr lang="en-US" sz="2800" dirty="0" smtClean="0">
              <a:effectLst>
                <a:outerShdw dist="38100" dir="7200000" algn="ctr" rotWithShape="0">
                  <a:schemeClr val="tx1"/>
                </a:outerShdw>
              </a:effectLst>
            </a:endParaRPr>
          </a:p>
        </p:txBody>
      </p:sp>
      <p:sp>
        <p:nvSpPr>
          <p:cNvPr id="10" name="Rectangle 9"/>
          <p:cNvSpPr/>
          <p:nvPr/>
        </p:nvSpPr>
        <p:spPr>
          <a:xfrm>
            <a:off x="0" y="4495800"/>
            <a:ext cx="9144000" cy="2677656"/>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 establish 3 river-crossing ferries, build 55 temporary towns </a:t>
            </a:r>
          </a:p>
          <a:p>
            <a:r>
              <a:rPr lang="en-US" sz="2800" dirty="0" smtClean="0">
                <a:effectLst>
                  <a:outerShdw dist="38100" dir="7200000" algn="ctr" rotWithShape="0">
                    <a:schemeClr val="tx1"/>
                  </a:outerShdw>
                </a:effectLst>
              </a:rPr>
              <a:t> - build supply posts along trail –cabins, water wells, gardens</a:t>
            </a:r>
          </a:p>
          <a:p>
            <a:r>
              <a:rPr lang="en-US" sz="2800" dirty="0" smtClean="0">
                <a:effectLst>
                  <a:outerShdw dist="38100" dir="7200000" algn="ctr" rotWithShape="0">
                    <a:schemeClr val="tx1"/>
                  </a:outerShdw>
                </a:effectLst>
              </a:rPr>
              <a:t> - used from 1846-1853 during continuing migrations</a:t>
            </a:r>
          </a:p>
          <a:p>
            <a:r>
              <a:rPr lang="en-US" sz="2800" dirty="0" smtClean="0">
                <a:effectLst>
                  <a:outerShdw dist="38100" dir="7200000" algn="ctr" rotWithShape="0">
                    <a:schemeClr val="tx1"/>
                  </a:outerShdw>
                </a:effectLst>
              </a:rPr>
              <a:t> - ~400 Mormons die at Winter Quarters during the winter</a:t>
            </a:r>
          </a:p>
          <a:p>
            <a:endParaRPr lang="en-US" sz="2800" dirty="0" smtClean="0">
              <a:effectLst>
                <a:outerShdw dist="38100" dir="7200000" algn="ctr" rotWithShape="0">
                  <a:schemeClr val="tx1"/>
                </a:outerShdw>
              </a:effectLst>
            </a:endParaRPr>
          </a:p>
          <a:p>
            <a:r>
              <a:rPr lang="en-US" sz="2800" dirty="0" smtClean="0">
                <a:effectLst>
                  <a:outerShdw dist="38100" dir="7200000" algn="ctr" rotWithShape="0">
                    <a:schemeClr val="tx1"/>
                  </a:outerShdw>
                </a:effectLst>
              </a:rPr>
              <a:t> </a:t>
            </a:r>
          </a:p>
        </p:txBody>
      </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sp>
        <p:nvSpPr>
          <p:cNvPr id="37" name="Freeform 36"/>
          <p:cNvSpPr/>
          <p:nvPr/>
        </p:nvSpPr>
        <p:spPr>
          <a:xfrm>
            <a:off x="3873731" y="3241964"/>
            <a:ext cx="2892829" cy="681643"/>
          </a:xfrm>
          <a:custGeom>
            <a:avLst/>
            <a:gdLst>
              <a:gd name="connsiteX0" fmla="*/ 2892829 w 2892829"/>
              <a:gd name="connsiteY0" fmla="*/ 681643 h 681643"/>
              <a:gd name="connsiteX1" fmla="*/ 2610196 w 2892829"/>
              <a:gd name="connsiteY1" fmla="*/ 498763 h 681643"/>
              <a:gd name="connsiteX2" fmla="*/ 2327564 w 2892829"/>
              <a:gd name="connsiteY2" fmla="*/ 448887 h 681643"/>
              <a:gd name="connsiteX3" fmla="*/ 1795549 w 2892829"/>
              <a:gd name="connsiteY3" fmla="*/ 465512 h 681643"/>
              <a:gd name="connsiteX4" fmla="*/ 1363287 w 2892829"/>
              <a:gd name="connsiteY4" fmla="*/ 415636 h 681643"/>
              <a:gd name="connsiteX5" fmla="*/ 1014153 w 2892829"/>
              <a:gd name="connsiteY5" fmla="*/ 249381 h 681643"/>
              <a:gd name="connsiteX6" fmla="*/ 764771 w 2892829"/>
              <a:gd name="connsiteY6" fmla="*/ 166254 h 681643"/>
              <a:gd name="connsiteX7" fmla="*/ 482138 w 2892829"/>
              <a:gd name="connsiteY7" fmla="*/ 83127 h 681643"/>
              <a:gd name="connsiteX8" fmla="*/ 382385 w 2892829"/>
              <a:gd name="connsiteY8" fmla="*/ 0 h 681643"/>
              <a:gd name="connsiteX9" fmla="*/ 133004 w 2892829"/>
              <a:gd name="connsiteY9" fmla="*/ 33251 h 681643"/>
              <a:gd name="connsiteX10" fmla="*/ 0 w 2892829"/>
              <a:gd name="connsiteY10" fmla="*/ 49876 h 6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829" h="681643">
                <a:moveTo>
                  <a:pt x="2892829" y="681643"/>
                </a:moveTo>
                <a:cubicBezTo>
                  <a:pt x="2798618" y="609599"/>
                  <a:pt x="2704407" y="537556"/>
                  <a:pt x="2610196" y="498763"/>
                </a:cubicBezTo>
                <a:cubicBezTo>
                  <a:pt x="2515985" y="459970"/>
                  <a:pt x="2463339" y="454429"/>
                  <a:pt x="2327564" y="448887"/>
                </a:cubicBezTo>
                <a:cubicBezTo>
                  <a:pt x="2191790" y="443345"/>
                  <a:pt x="1956262" y="471054"/>
                  <a:pt x="1795549" y="465512"/>
                </a:cubicBezTo>
                <a:cubicBezTo>
                  <a:pt x="1634836" y="459970"/>
                  <a:pt x="1493520" y="451658"/>
                  <a:pt x="1363287" y="415636"/>
                </a:cubicBezTo>
                <a:cubicBezTo>
                  <a:pt x="1233054" y="379614"/>
                  <a:pt x="1113906" y="290945"/>
                  <a:pt x="1014153" y="249381"/>
                </a:cubicBezTo>
                <a:cubicBezTo>
                  <a:pt x="914400" y="207817"/>
                  <a:pt x="853440" y="193963"/>
                  <a:pt x="764771" y="166254"/>
                </a:cubicBezTo>
                <a:cubicBezTo>
                  <a:pt x="676102" y="138545"/>
                  <a:pt x="545869" y="110836"/>
                  <a:pt x="482138" y="83127"/>
                </a:cubicBezTo>
                <a:cubicBezTo>
                  <a:pt x="418407" y="55418"/>
                  <a:pt x="440574" y="8313"/>
                  <a:pt x="382385" y="0"/>
                </a:cubicBezTo>
                <a:lnTo>
                  <a:pt x="133004" y="33251"/>
                </a:lnTo>
                <a:lnTo>
                  <a:pt x="0" y="49876"/>
                </a:lnTo>
              </a:path>
            </a:pathLst>
          </a:custGeom>
          <a:ln w="101600">
            <a:solidFill>
              <a:srgbClr val="FFFF00"/>
            </a:solidFill>
            <a:prstDash val="sysDot"/>
          </a:ln>
          <a:effectLst>
            <a:outerShdw dist="762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Oval 39"/>
          <p:cNvSpPr>
            <a:spLocks noChangeAspect="1"/>
          </p:cNvSpPr>
          <p:nvPr/>
        </p:nvSpPr>
        <p:spPr>
          <a:xfrm>
            <a:off x="2926080" y="2551176"/>
            <a:ext cx="1673352" cy="1673352"/>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3496887" y="1756756"/>
            <a:ext cx="3458095" cy="1917470"/>
          </a:xfrm>
          <a:custGeom>
            <a:avLst/>
            <a:gdLst>
              <a:gd name="connsiteX0" fmla="*/ 3435928 w 3458095"/>
              <a:gd name="connsiteY0" fmla="*/ 1451957 h 1917470"/>
              <a:gd name="connsiteX1" fmla="*/ 3153295 w 3458095"/>
              <a:gd name="connsiteY1" fmla="*/ 1884219 h 1917470"/>
              <a:gd name="connsiteX2" fmla="*/ 2770909 w 3458095"/>
              <a:gd name="connsiteY2" fmla="*/ 1651462 h 1917470"/>
              <a:gd name="connsiteX3" fmla="*/ 2172393 w 3458095"/>
              <a:gd name="connsiteY3" fmla="*/ 1684713 h 1917470"/>
              <a:gd name="connsiteX4" fmla="*/ 1806633 w 3458095"/>
              <a:gd name="connsiteY4" fmla="*/ 1601586 h 1917470"/>
              <a:gd name="connsiteX5" fmla="*/ 1590502 w 3458095"/>
              <a:gd name="connsiteY5" fmla="*/ 1501833 h 1917470"/>
              <a:gd name="connsiteX6" fmla="*/ 1224742 w 3458095"/>
              <a:gd name="connsiteY6" fmla="*/ 1568335 h 1917470"/>
              <a:gd name="connsiteX7" fmla="*/ 725978 w 3458095"/>
              <a:gd name="connsiteY7" fmla="*/ 1418706 h 1917470"/>
              <a:gd name="connsiteX8" fmla="*/ 892233 w 3458095"/>
              <a:gd name="connsiteY8" fmla="*/ 1052946 h 1917470"/>
              <a:gd name="connsiteX9" fmla="*/ 892233 w 3458095"/>
              <a:gd name="connsiteY9" fmla="*/ 853440 h 1917470"/>
              <a:gd name="connsiteX10" fmla="*/ 825731 w 3458095"/>
              <a:gd name="connsiteY10" fmla="*/ 770313 h 1917470"/>
              <a:gd name="connsiteX11" fmla="*/ 277091 w 3458095"/>
              <a:gd name="connsiteY11" fmla="*/ 786939 h 1917470"/>
              <a:gd name="connsiteX12" fmla="*/ 94211 w 3458095"/>
              <a:gd name="connsiteY12" fmla="*/ 254924 h 1917470"/>
              <a:gd name="connsiteX13" fmla="*/ 842357 w 3458095"/>
              <a:gd name="connsiteY13" fmla="*/ 5542 h 1917470"/>
              <a:gd name="connsiteX14" fmla="*/ 1773382 w 3458095"/>
              <a:gd name="connsiteY14" fmla="*/ 288175 h 1917470"/>
              <a:gd name="connsiteX15" fmla="*/ 3086793 w 3458095"/>
              <a:gd name="connsiteY15" fmla="*/ 969819 h 1917470"/>
              <a:gd name="connsiteX16" fmla="*/ 3286298 w 3458095"/>
              <a:gd name="connsiteY16" fmla="*/ 1102822 h 1917470"/>
              <a:gd name="connsiteX17" fmla="*/ 3435928 w 3458095"/>
              <a:gd name="connsiteY17" fmla="*/ 1451957 h 191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8095" h="1917470">
                <a:moveTo>
                  <a:pt x="3435928" y="1451957"/>
                </a:moveTo>
                <a:cubicBezTo>
                  <a:pt x="3413761" y="1582190"/>
                  <a:pt x="3264132" y="1850968"/>
                  <a:pt x="3153295" y="1884219"/>
                </a:cubicBezTo>
                <a:cubicBezTo>
                  <a:pt x="3042459" y="1917470"/>
                  <a:pt x="2934393" y="1684713"/>
                  <a:pt x="2770909" y="1651462"/>
                </a:cubicBezTo>
                <a:cubicBezTo>
                  <a:pt x="2607425" y="1618211"/>
                  <a:pt x="2333106" y="1693026"/>
                  <a:pt x="2172393" y="1684713"/>
                </a:cubicBezTo>
                <a:cubicBezTo>
                  <a:pt x="2011680" y="1676400"/>
                  <a:pt x="1903615" y="1632066"/>
                  <a:pt x="1806633" y="1601586"/>
                </a:cubicBezTo>
                <a:cubicBezTo>
                  <a:pt x="1709651" y="1571106"/>
                  <a:pt x="1687484" y="1507375"/>
                  <a:pt x="1590502" y="1501833"/>
                </a:cubicBezTo>
                <a:cubicBezTo>
                  <a:pt x="1493520" y="1496291"/>
                  <a:pt x="1368829" y="1582190"/>
                  <a:pt x="1224742" y="1568335"/>
                </a:cubicBezTo>
                <a:cubicBezTo>
                  <a:pt x="1080655" y="1554481"/>
                  <a:pt x="781396" y="1504604"/>
                  <a:pt x="725978" y="1418706"/>
                </a:cubicBezTo>
                <a:cubicBezTo>
                  <a:pt x="670560" y="1332808"/>
                  <a:pt x="864524" y="1147157"/>
                  <a:pt x="892233" y="1052946"/>
                </a:cubicBezTo>
                <a:cubicBezTo>
                  <a:pt x="919942" y="958735"/>
                  <a:pt x="903317" y="900546"/>
                  <a:pt x="892233" y="853440"/>
                </a:cubicBezTo>
                <a:cubicBezTo>
                  <a:pt x="881149" y="806335"/>
                  <a:pt x="928255" y="781396"/>
                  <a:pt x="825731" y="770313"/>
                </a:cubicBezTo>
                <a:cubicBezTo>
                  <a:pt x="723207" y="759230"/>
                  <a:pt x="399011" y="872837"/>
                  <a:pt x="277091" y="786939"/>
                </a:cubicBezTo>
                <a:cubicBezTo>
                  <a:pt x="155171" y="701041"/>
                  <a:pt x="0" y="385157"/>
                  <a:pt x="94211" y="254924"/>
                </a:cubicBezTo>
                <a:cubicBezTo>
                  <a:pt x="188422" y="124691"/>
                  <a:pt x="562495" y="0"/>
                  <a:pt x="842357" y="5542"/>
                </a:cubicBezTo>
                <a:cubicBezTo>
                  <a:pt x="1122219" y="11084"/>
                  <a:pt x="1399309" y="127462"/>
                  <a:pt x="1773382" y="288175"/>
                </a:cubicBezTo>
                <a:cubicBezTo>
                  <a:pt x="2147455" y="448888"/>
                  <a:pt x="2834640" y="834044"/>
                  <a:pt x="3086793" y="969819"/>
                </a:cubicBezTo>
                <a:cubicBezTo>
                  <a:pt x="3338946" y="1105594"/>
                  <a:pt x="3233651" y="1025237"/>
                  <a:pt x="3286298" y="1102822"/>
                </a:cubicBezTo>
                <a:cubicBezTo>
                  <a:pt x="3338945" y="1180407"/>
                  <a:pt x="3458095" y="1321724"/>
                  <a:pt x="3435928" y="1451957"/>
                </a:cubicBezTo>
                <a:close/>
              </a:path>
            </a:pathLst>
          </a:custGeom>
          <a:solidFill>
            <a:srgbClr val="D48E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rot="18877723">
            <a:off x="6060668" y="2203232"/>
            <a:ext cx="2340321" cy="461665"/>
          </a:xfrm>
          <a:prstGeom prst="rect">
            <a:avLst/>
          </a:prstGeom>
          <a:solidFill>
            <a:srgbClr val="FFFF00"/>
          </a:solidFill>
        </p:spPr>
        <p:txBody>
          <a:bodyPr wrap="none" rtlCol="0">
            <a:spAutoFit/>
          </a:bodyPr>
          <a:lstStyle/>
          <a:p>
            <a:r>
              <a:rPr lang="en-US" sz="2400" b="1" dirty="0" smtClean="0"/>
              <a:t>Richardson Point</a:t>
            </a:r>
            <a:endParaRPr lang="en-US" sz="2400" b="1" dirty="0"/>
          </a:p>
        </p:txBody>
      </p:sp>
      <p:sp>
        <p:nvSpPr>
          <p:cNvPr id="14" name="TextBox 13"/>
          <p:cNvSpPr txBox="1"/>
          <p:nvPr/>
        </p:nvSpPr>
        <p:spPr>
          <a:xfrm rot="18877723">
            <a:off x="5207354" y="2416239"/>
            <a:ext cx="1955856" cy="461665"/>
          </a:xfrm>
          <a:prstGeom prst="rect">
            <a:avLst/>
          </a:prstGeom>
          <a:solidFill>
            <a:srgbClr val="FFFF00"/>
          </a:solidFill>
        </p:spPr>
        <p:txBody>
          <a:bodyPr wrap="none" rtlCol="0">
            <a:spAutoFit/>
          </a:bodyPr>
          <a:lstStyle/>
          <a:p>
            <a:r>
              <a:rPr lang="en-US" sz="2400" b="1" dirty="0" smtClean="0"/>
              <a:t>Garden Grove</a:t>
            </a:r>
            <a:endParaRPr lang="en-US" sz="2400" b="1" dirty="0"/>
          </a:p>
        </p:txBody>
      </p:sp>
      <p:sp>
        <p:nvSpPr>
          <p:cNvPr id="16" name="TextBox 15"/>
          <p:cNvSpPr txBox="1"/>
          <p:nvPr/>
        </p:nvSpPr>
        <p:spPr>
          <a:xfrm rot="18877723">
            <a:off x="4599662" y="2116002"/>
            <a:ext cx="1943032" cy="461665"/>
          </a:xfrm>
          <a:prstGeom prst="rect">
            <a:avLst/>
          </a:prstGeom>
          <a:solidFill>
            <a:srgbClr val="FFFF00"/>
          </a:solidFill>
        </p:spPr>
        <p:txBody>
          <a:bodyPr wrap="none" rtlCol="0">
            <a:spAutoFit/>
          </a:bodyPr>
          <a:lstStyle/>
          <a:p>
            <a:r>
              <a:rPr lang="en-US" sz="2400" b="1" dirty="0" smtClean="0"/>
              <a:t>Mount Pisgah</a:t>
            </a:r>
            <a:endParaRPr lang="en-US" sz="2400" b="1" dirty="0"/>
          </a:p>
        </p:txBody>
      </p:sp>
      <p:sp>
        <p:nvSpPr>
          <p:cNvPr id="13" name="5-Point Star 12"/>
          <p:cNvSpPr/>
          <p:nvPr/>
        </p:nvSpPr>
        <p:spPr>
          <a:xfrm>
            <a:off x="6096000" y="32766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5181600" y="32766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p:cNvSpPr/>
          <p:nvPr/>
        </p:nvSpPr>
        <p:spPr>
          <a:xfrm>
            <a:off x="4728298" y="298047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5-Point Star 19"/>
          <p:cNvSpPr/>
          <p:nvPr/>
        </p:nvSpPr>
        <p:spPr>
          <a:xfrm>
            <a:off x="3810000" y="30480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5-Point Star 20"/>
          <p:cNvSpPr/>
          <p:nvPr/>
        </p:nvSpPr>
        <p:spPr>
          <a:xfrm>
            <a:off x="3048000" y="32004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descr="http://img.groundspeak.com/waymarking/log/large/542d982a-b92f-44cf-bf38-22511b4edd20.jpg"/>
          <p:cNvPicPr>
            <a:picLocks noChangeAspect="1" noChangeArrowheads="1"/>
          </p:cNvPicPr>
          <p:nvPr/>
        </p:nvPicPr>
        <p:blipFill>
          <a:blip r:embed="rId4"/>
          <a:srcRect t="12200" r="24571"/>
          <a:stretch>
            <a:fillRect/>
          </a:stretch>
        </p:blipFill>
        <p:spPr bwMode="auto">
          <a:xfrm>
            <a:off x="31387" y="838200"/>
            <a:ext cx="4193079" cy="3200400"/>
          </a:xfrm>
          <a:prstGeom prst="rect">
            <a:avLst/>
          </a:prstGeom>
          <a:noFill/>
          <a:ln w="50800">
            <a:solidFill>
              <a:schemeClr val="accent3">
                <a:lumMod val="50000"/>
              </a:schemeClr>
            </a:solidFill>
          </a:ln>
        </p:spPr>
      </p:pic>
      <p:pic>
        <p:nvPicPr>
          <p:cNvPr id="1026" name="Picture 2"/>
          <p:cNvPicPr>
            <a:picLocks noChangeAspect="1" noChangeArrowheads="1"/>
          </p:cNvPicPr>
          <p:nvPr/>
        </p:nvPicPr>
        <p:blipFill>
          <a:blip r:embed="rId5"/>
          <a:srcRect/>
          <a:stretch>
            <a:fillRect/>
          </a:stretch>
        </p:blipFill>
        <p:spPr bwMode="auto">
          <a:xfrm>
            <a:off x="4498807" y="914400"/>
            <a:ext cx="4645193" cy="3352800"/>
          </a:xfrm>
          <a:prstGeom prst="rect">
            <a:avLst/>
          </a:prstGeom>
          <a:noFill/>
          <a:ln w="50800">
            <a:solidFill>
              <a:schemeClr val="accent1">
                <a:shade val="50000"/>
              </a:schemeClr>
            </a:solidFill>
            <a:miter lim="800000"/>
            <a:headEnd/>
            <a:tailEnd/>
          </a:ln>
          <a:effectLst/>
        </p:spPr>
      </p:pic>
      <p:pic>
        <p:nvPicPr>
          <p:cNvPr id="71683" name="Picture 3"/>
          <p:cNvPicPr>
            <a:picLocks noChangeAspect="1" noChangeArrowheads="1"/>
          </p:cNvPicPr>
          <p:nvPr/>
        </p:nvPicPr>
        <p:blipFill>
          <a:blip r:embed="rId6"/>
          <a:srcRect/>
          <a:stretch>
            <a:fillRect/>
          </a:stretch>
        </p:blipFill>
        <p:spPr bwMode="auto">
          <a:xfrm>
            <a:off x="4495800" y="1143000"/>
            <a:ext cx="4395788" cy="2938463"/>
          </a:xfrm>
          <a:prstGeom prst="rect">
            <a:avLst/>
          </a:prstGeom>
          <a:noFill/>
          <a:ln w="63500">
            <a:solidFill>
              <a:schemeClr val="bg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bg/>
                                          </p:spTgt>
                                        </p:tgtEl>
                                        <p:attrNameLst>
                                          <p:attrName>style.visibility</p:attrName>
                                        </p:attrNameLst>
                                      </p:cBhvr>
                                      <p:to>
                                        <p:strVal val="visible"/>
                                      </p:to>
                                    </p:set>
                                    <p:animEffect transition="in" filter="fade">
                                      <p:cBhvr>
                                        <p:cTn id="7" dur="2000"/>
                                        <p:tgtEl>
                                          <p:spTgt spid="10">
                                            <p:bg/>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0">
                                            <p:txEl>
                                              <p:pRg st="0" end="0"/>
                                            </p:txEl>
                                          </p:spTgt>
                                        </p:tgtEl>
                                        <p:attrNameLst>
                                          <p:attrName>style.visibility</p:attrName>
                                        </p:attrNameLst>
                                      </p:cBhvr>
                                      <p:to>
                                        <p:strVal val="visible"/>
                                      </p:to>
                                    </p:set>
                                    <p:animEffect transition="in" filter="fade">
                                      <p:cBhvr>
                                        <p:cTn id="10" dur="1000"/>
                                        <p:tgtEl>
                                          <p:spTgt spid="10">
                                            <p:txEl>
                                              <p:pRg st="0" end="0"/>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fade">
                                      <p:cBhvr>
                                        <p:cTn id="13" dur="1000"/>
                                        <p:tgtEl>
                                          <p:spTgt spid="102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nodeType="clickEffect">
                                  <p:stCondLst>
                                    <p:cond delay="0"/>
                                  </p:stCondLst>
                                  <p:childTnLst>
                                    <p:animEffect transition="out" filter="fade">
                                      <p:cBhvr>
                                        <p:cTn id="17" dur="1000"/>
                                        <p:tgtEl>
                                          <p:spTgt spid="1026"/>
                                        </p:tgtEl>
                                      </p:cBhvr>
                                    </p:animEffect>
                                    <p:set>
                                      <p:cBhvr>
                                        <p:cTn id="18" dur="1" fill="hold">
                                          <p:stCondLst>
                                            <p:cond delay="999"/>
                                          </p:stCondLst>
                                        </p:cTn>
                                        <p:tgtEl>
                                          <p:spTgt spid="1026"/>
                                        </p:tgtEl>
                                        <p:attrNameLst>
                                          <p:attrName>style.visibility</p:attrName>
                                        </p:attrNameLst>
                                      </p:cBhvr>
                                      <p:to>
                                        <p:strVal val="hidden"/>
                                      </p:to>
                                    </p:set>
                                  </p:childTnLst>
                                </p:cTn>
                              </p:par>
                              <p:par>
                                <p:cTn id="19" presetID="10" presetClass="entr" presetSubtype="0" fill="hold" nodeType="with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Effect transition="in" filter="fade">
                                      <p:cBhvr>
                                        <p:cTn id="21" dur="1000"/>
                                        <p:tgtEl>
                                          <p:spTgt spid="10">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childTnLst>
                                </p:cTn>
                              </p:par>
                              <p:par>
                                <p:cTn id="27" presetID="10" presetClass="entr" presetSubtype="0" fill="hold"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childTnLst>
                                </p:cTn>
                              </p:par>
                              <p:par>
                                <p:cTn id="33" presetID="49" presetClass="entr" presetSubtype="0" decel="10000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1000" fill="hold"/>
                                        <p:tgtEl>
                                          <p:spTgt spid="13"/>
                                        </p:tgtEl>
                                        <p:attrNameLst>
                                          <p:attrName>ppt_w</p:attrName>
                                        </p:attrNameLst>
                                      </p:cBhvr>
                                      <p:tavLst>
                                        <p:tav tm="0">
                                          <p:val>
                                            <p:fltVal val="0"/>
                                          </p:val>
                                        </p:tav>
                                        <p:tav tm="100000">
                                          <p:val>
                                            <p:strVal val="#ppt_w"/>
                                          </p:val>
                                        </p:tav>
                                      </p:tavLst>
                                    </p:anim>
                                    <p:anim calcmode="lin" valueType="num">
                                      <p:cBhvr>
                                        <p:cTn id="36" dur="1000" fill="hold"/>
                                        <p:tgtEl>
                                          <p:spTgt spid="13"/>
                                        </p:tgtEl>
                                        <p:attrNameLst>
                                          <p:attrName>ppt_h</p:attrName>
                                        </p:attrNameLst>
                                      </p:cBhvr>
                                      <p:tavLst>
                                        <p:tav tm="0">
                                          <p:val>
                                            <p:fltVal val="0"/>
                                          </p:val>
                                        </p:tav>
                                        <p:tav tm="100000">
                                          <p:val>
                                            <p:strVal val="#ppt_h"/>
                                          </p:val>
                                        </p:tav>
                                      </p:tavLst>
                                    </p:anim>
                                    <p:anim calcmode="lin" valueType="num">
                                      <p:cBhvr>
                                        <p:cTn id="37" dur="1000" fill="hold"/>
                                        <p:tgtEl>
                                          <p:spTgt spid="13"/>
                                        </p:tgtEl>
                                        <p:attrNameLst>
                                          <p:attrName>style.rotation</p:attrName>
                                        </p:attrNameLst>
                                      </p:cBhvr>
                                      <p:tavLst>
                                        <p:tav tm="0">
                                          <p:val>
                                            <p:fltVal val="360"/>
                                          </p:val>
                                        </p:tav>
                                        <p:tav tm="100000">
                                          <p:val>
                                            <p:fltVal val="0"/>
                                          </p:val>
                                        </p:tav>
                                      </p:tavLst>
                                    </p:anim>
                                    <p:animEffect transition="in" filter="fade">
                                      <p:cBhvr>
                                        <p:cTn id="38" dur="10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1000"/>
                                        <p:tgtEl>
                                          <p:spTgt spid="14"/>
                                        </p:tgtEl>
                                      </p:cBhvr>
                                    </p:animEffect>
                                  </p:childTnLst>
                                </p:cTn>
                              </p:par>
                              <p:par>
                                <p:cTn id="44" presetID="49" presetClass="entr" presetSubtype="0" decel="10000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p:cTn id="46" dur="1000" fill="hold"/>
                                        <p:tgtEl>
                                          <p:spTgt spid="15"/>
                                        </p:tgtEl>
                                        <p:attrNameLst>
                                          <p:attrName>ppt_w</p:attrName>
                                        </p:attrNameLst>
                                      </p:cBhvr>
                                      <p:tavLst>
                                        <p:tav tm="0">
                                          <p:val>
                                            <p:fltVal val="0"/>
                                          </p:val>
                                        </p:tav>
                                        <p:tav tm="100000">
                                          <p:val>
                                            <p:strVal val="#ppt_w"/>
                                          </p:val>
                                        </p:tav>
                                      </p:tavLst>
                                    </p:anim>
                                    <p:anim calcmode="lin" valueType="num">
                                      <p:cBhvr>
                                        <p:cTn id="47" dur="1000" fill="hold"/>
                                        <p:tgtEl>
                                          <p:spTgt spid="15"/>
                                        </p:tgtEl>
                                        <p:attrNameLst>
                                          <p:attrName>ppt_h</p:attrName>
                                        </p:attrNameLst>
                                      </p:cBhvr>
                                      <p:tavLst>
                                        <p:tav tm="0">
                                          <p:val>
                                            <p:fltVal val="0"/>
                                          </p:val>
                                        </p:tav>
                                        <p:tav tm="100000">
                                          <p:val>
                                            <p:strVal val="#ppt_h"/>
                                          </p:val>
                                        </p:tav>
                                      </p:tavLst>
                                    </p:anim>
                                    <p:anim calcmode="lin" valueType="num">
                                      <p:cBhvr>
                                        <p:cTn id="48" dur="1000" fill="hold"/>
                                        <p:tgtEl>
                                          <p:spTgt spid="15"/>
                                        </p:tgtEl>
                                        <p:attrNameLst>
                                          <p:attrName>style.rotation</p:attrName>
                                        </p:attrNameLst>
                                      </p:cBhvr>
                                      <p:tavLst>
                                        <p:tav tm="0">
                                          <p:val>
                                            <p:fltVal val="360"/>
                                          </p:val>
                                        </p:tav>
                                        <p:tav tm="100000">
                                          <p:val>
                                            <p:fltVal val="0"/>
                                          </p:val>
                                        </p:tav>
                                      </p:tavLst>
                                    </p:anim>
                                    <p:animEffect transition="in" filter="fade">
                                      <p:cBhvr>
                                        <p:cTn id="49" dur="10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1000"/>
                                        <p:tgtEl>
                                          <p:spTgt spid="16"/>
                                        </p:tgtEl>
                                      </p:cBhvr>
                                    </p:animEffect>
                                  </p:childTnLst>
                                </p:cTn>
                              </p:par>
                              <p:par>
                                <p:cTn id="55" presetID="49" presetClass="entr" presetSubtype="0" decel="10000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360"/>
                                          </p:val>
                                        </p:tav>
                                        <p:tav tm="100000">
                                          <p:val>
                                            <p:fltVal val="0"/>
                                          </p:val>
                                        </p:tav>
                                      </p:tavLst>
                                    </p:anim>
                                    <p:animEffect transition="in" filter="fade">
                                      <p:cBhvr>
                                        <p:cTn id="60" dur="1000"/>
                                        <p:tgtEl>
                                          <p:spTgt spid="1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1000"/>
                                        <p:tgtEl>
                                          <p:spTgt spid="18"/>
                                        </p:tgtEl>
                                      </p:cBhvr>
                                    </p:animEffect>
                                    <p:set>
                                      <p:cBhvr>
                                        <p:cTn id="65" dur="1" fill="hold">
                                          <p:stCondLst>
                                            <p:cond delay="999"/>
                                          </p:stCondLst>
                                        </p:cTn>
                                        <p:tgtEl>
                                          <p:spTgt spid="18"/>
                                        </p:tgtEl>
                                        <p:attrNameLst>
                                          <p:attrName>style.visibility</p:attrName>
                                        </p:attrNameLst>
                                      </p:cBhvr>
                                      <p:to>
                                        <p:strVal val="hidden"/>
                                      </p:to>
                                    </p:set>
                                  </p:childTnLst>
                                </p:cTn>
                              </p:par>
                              <p:par>
                                <p:cTn id="66" presetID="10" presetClass="entr" presetSubtype="0" fill="hold" nodeType="withEffect">
                                  <p:stCondLst>
                                    <p:cond delay="0"/>
                                  </p:stCondLst>
                                  <p:childTnLst>
                                    <p:set>
                                      <p:cBhvr>
                                        <p:cTn id="67" dur="1" fill="hold">
                                          <p:stCondLst>
                                            <p:cond delay="0"/>
                                          </p:stCondLst>
                                        </p:cTn>
                                        <p:tgtEl>
                                          <p:spTgt spid="10">
                                            <p:txEl>
                                              <p:pRg st="2" end="2"/>
                                            </p:txEl>
                                          </p:spTgt>
                                        </p:tgtEl>
                                        <p:attrNameLst>
                                          <p:attrName>style.visibility</p:attrName>
                                        </p:attrNameLst>
                                      </p:cBhvr>
                                      <p:to>
                                        <p:strVal val="visible"/>
                                      </p:to>
                                    </p:set>
                                    <p:animEffect transition="in" filter="fade">
                                      <p:cBhvr>
                                        <p:cTn id="68" dur="1000"/>
                                        <p:tgtEl>
                                          <p:spTgt spid="10">
                                            <p:txEl>
                                              <p:pRg st="2" end="2"/>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10">
                                            <p:txEl>
                                              <p:pRg st="3" end="3"/>
                                            </p:txEl>
                                          </p:spTgt>
                                        </p:tgtEl>
                                        <p:attrNameLst>
                                          <p:attrName>style.visibility</p:attrName>
                                        </p:attrNameLst>
                                      </p:cBhvr>
                                      <p:to>
                                        <p:strVal val="visible"/>
                                      </p:to>
                                    </p:set>
                                    <p:animEffect transition="in" filter="fade">
                                      <p:cBhvr>
                                        <p:cTn id="73" dur="1000"/>
                                        <p:tgtEl>
                                          <p:spTgt spid="10">
                                            <p:txEl>
                                              <p:pRg st="3" end="3"/>
                                            </p:txEl>
                                          </p:spTgt>
                                        </p:tgtEl>
                                      </p:cBhvr>
                                    </p:animEffect>
                                  </p:childTnLst>
                                </p:cTn>
                              </p:par>
                              <p:par>
                                <p:cTn id="74" presetID="10" presetClass="entr" presetSubtype="0" fill="hold" nodeType="withEffect">
                                  <p:stCondLst>
                                    <p:cond delay="0"/>
                                  </p:stCondLst>
                                  <p:childTnLst>
                                    <p:set>
                                      <p:cBhvr>
                                        <p:cTn id="75" dur="1" fill="hold">
                                          <p:stCondLst>
                                            <p:cond delay="0"/>
                                          </p:stCondLst>
                                        </p:cTn>
                                        <p:tgtEl>
                                          <p:spTgt spid="71683"/>
                                        </p:tgtEl>
                                        <p:attrNameLst>
                                          <p:attrName>style.visibility</p:attrName>
                                        </p:attrNameLst>
                                      </p:cBhvr>
                                      <p:to>
                                        <p:strVal val="visible"/>
                                      </p:to>
                                    </p:set>
                                    <p:animEffect transition="in" filter="fade">
                                      <p:cBhvr>
                                        <p:cTn id="76" dur="1000"/>
                                        <p:tgtEl>
                                          <p:spTgt spid="7168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1000"/>
                                        <p:tgtEl>
                                          <p:spTgt spid="16"/>
                                        </p:tgtEl>
                                      </p:cBhvr>
                                    </p:animEffect>
                                    <p:set>
                                      <p:cBhvr>
                                        <p:cTn id="81" dur="1" fill="hold">
                                          <p:stCondLst>
                                            <p:cond delay="999"/>
                                          </p:stCondLst>
                                        </p:cTn>
                                        <p:tgtEl>
                                          <p:spTgt spid="16"/>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1000"/>
                                        <p:tgtEl>
                                          <p:spTgt spid="14"/>
                                        </p:tgtEl>
                                      </p:cBhvr>
                                    </p:animEffect>
                                    <p:set>
                                      <p:cBhvr>
                                        <p:cTn id="84" dur="1" fill="hold">
                                          <p:stCondLst>
                                            <p:cond delay="999"/>
                                          </p:stCondLst>
                                        </p:cTn>
                                        <p:tgtEl>
                                          <p:spTgt spid="14"/>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1000"/>
                                        <p:tgtEl>
                                          <p:spTgt spid="11"/>
                                        </p:tgtEl>
                                      </p:cBhvr>
                                    </p:animEffect>
                                    <p:set>
                                      <p:cBhvr>
                                        <p:cTn id="87" dur="1" fill="hold">
                                          <p:stCondLst>
                                            <p:cond delay="999"/>
                                          </p:stCondLst>
                                        </p:cTn>
                                        <p:tgtEl>
                                          <p:spTgt spid="1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10">
                                            <p:txEl>
                                              <p:pRg st="0" end="0"/>
                                            </p:txEl>
                                          </p:spTgt>
                                        </p:tgtEl>
                                      </p:cBhvr>
                                    </p:animEffect>
                                    <p:set>
                                      <p:cBhvr>
                                        <p:cTn id="90" dur="1" fill="hold">
                                          <p:stCondLst>
                                            <p:cond delay="999"/>
                                          </p:stCondLst>
                                        </p:cTn>
                                        <p:tgtEl>
                                          <p:spTgt spid="10">
                                            <p:txEl>
                                              <p:pRg st="0" end="0"/>
                                            </p:txEl>
                                          </p:spTgt>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1000"/>
                                        <p:tgtEl>
                                          <p:spTgt spid="10">
                                            <p:txEl>
                                              <p:pRg st="1" end="1"/>
                                            </p:txEl>
                                          </p:spTgt>
                                        </p:tgtEl>
                                      </p:cBhvr>
                                    </p:animEffect>
                                    <p:set>
                                      <p:cBhvr>
                                        <p:cTn id="93" dur="1" fill="hold">
                                          <p:stCondLst>
                                            <p:cond delay="999"/>
                                          </p:stCondLst>
                                        </p:cTn>
                                        <p:tgtEl>
                                          <p:spTgt spid="10">
                                            <p:txEl>
                                              <p:pRg st="1" end="1"/>
                                            </p:txEl>
                                          </p:spTgt>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00"/>
                                        <p:tgtEl>
                                          <p:spTgt spid="10">
                                            <p:txEl>
                                              <p:pRg st="2" end="2"/>
                                            </p:txEl>
                                          </p:spTgt>
                                        </p:tgtEl>
                                      </p:cBhvr>
                                    </p:animEffect>
                                    <p:set>
                                      <p:cBhvr>
                                        <p:cTn id="96" dur="1" fill="hold">
                                          <p:stCondLst>
                                            <p:cond delay="999"/>
                                          </p:stCondLst>
                                        </p:cTn>
                                        <p:tgtEl>
                                          <p:spTgt spid="10">
                                            <p:txEl>
                                              <p:pRg st="2" end="2"/>
                                            </p:txEl>
                                          </p:spTgt>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1000"/>
                                        <p:tgtEl>
                                          <p:spTgt spid="10">
                                            <p:txEl>
                                              <p:pRg st="3" end="3"/>
                                            </p:txEl>
                                          </p:spTgt>
                                        </p:tgtEl>
                                      </p:cBhvr>
                                    </p:animEffect>
                                    <p:set>
                                      <p:cBhvr>
                                        <p:cTn id="99" dur="1" fill="hold">
                                          <p:stCondLst>
                                            <p:cond delay="999"/>
                                          </p:stCondLst>
                                        </p:cTn>
                                        <p:tgtEl>
                                          <p:spTgt spid="10">
                                            <p:txEl>
                                              <p:pRg st="3" end="3"/>
                                            </p:txEl>
                                          </p:spTgt>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1000"/>
                                        <p:tgtEl>
                                          <p:spTgt spid="10">
                                            <p:txEl>
                                              <p:pRg st="5" end="5"/>
                                            </p:txEl>
                                          </p:spTgt>
                                        </p:tgtEl>
                                      </p:cBhvr>
                                    </p:animEffect>
                                    <p:set>
                                      <p:cBhvr>
                                        <p:cTn id="102" dur="1" fill="hold">
                                          <p:stCondLst>
                                            <p:cond delay="999"/>
                                          </p:stCondLst>
                                        </p:cTn>
                                        <p:tgtEl>
                                          <p:spTgt spid="10">
                                            <p:txEl>
                                              <p:pRg st="5" end="5"/>
                                            </p:txEl>
                                          </p:spTgt>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1000"/>
                                        <p:tgtEl>
                                          <p:spTgt spid="10">
                                            <p:bg/>
                                          </p:spTgt>
                                        </p:tgtEl>
                                      </p:cBhvr>
                                    </p:animEffect>
                                    <p:set>
                                      <p:cBhvr>
                                        <p:cTn id="105" dur="1" fill="hold">
                                          <p:stCondLst>
                                            <p:cond delay="999"/>
                                          </p:stCondLst>
                                        </p:cTn>
                                        <p:tgtEl>
                                          <p:spTgt spid="10">
                                            <p:bg/>
                                          </p:spTgt>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00"/>
                                        <p:tgtEl>
                                          <p:spTgt spid="71683"/>
                                        </p:tgtEl>
                                      </p:cBhvr>
                                    </p:animEffect>
                                    <p:set>
                                      <p:cBhvr>
                                        <p:cTn id="108" dur="1" fill="hold">
                                          <p:stCondLst>
                                            <p:cond delay="999"/>
                                          </p:stCondLst>
                                        </p:cTn>
                                        <p:tgtEl>
                                          <p:spTgt spid="716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animBg="1"/>
      <p:bldP spid="19" grpId="0" animBg="1"/>
      <p:bldP spid="11" grpId="0" animBg="1"/>
      <p:bldP spid="11" grpId="1" animBg="1"/>
      <p:bldP spid="14" grpId="0" animBg="1"/>
      <p:bldP spid="14" grpId="1" animBg="1"/>
      <p:bldP spid="16" grpId="0" animBg="1"/>
      <p:bldP spid="16" grpId="1" animBg="1"/>
      <p:bldP spid="13" grpId="0" animBg="1"/>
      <p:bldP spid="15" grpId="0" animBg="1"/>
      <p:bldP spid="17" grpId="0" animBg="1"/>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712267"/>
          </a:xfrm>
          <a:prstGeom prst="rect">
            <a:avLst/>
          </a:prstGeom>
        </p:spPr>
        <p:txBody>
          <a:bodyPr wrap="square">
            <a:spAutoFit/>
          </a:bodyPr>
          <a:lstStyle/>
          <a:p>
            <a:r>
              <a:rPr lang="en-US" dirty="0" smtClean="0">
                <a:hlinkClick r:id="rId2"/>
              </a:rPr>
              <a:t>https://www.nps.gov/parkhistory/online_books/mopi/hrs4.htm</a:t>
            </a:r>
            <a:endParaRPr lang="en-US" dirty="0" smtClean="0"/>
          </a:p>
          <a:p>
            <a:r>
              <a:rPr lang="en-US" b="1" dirty="0" smtClean="0"/>
              <a:t>COUNCIL BLUFFS AREA</a:t>
            </a:r>
            <a:endParaRPr lang="en-US" dirty="0" smtClean="0"/>
          </a:p>
          <a:p>
            <a:r>
              <a:rPr lang="en-US" dirty="0" smtClean="0"/>
              <a:t>	In the Council Bluffs area the Mormons were not yet in the wilderness. The general area, up and down both sides of the river, had been discovered by French and Spanish explorer-trappers in the 1700s and had been an Indian trading site since at least 1804, when Lewis and Clark met with Indians north of there. Military forts, such as Fort Lisa and Fort Atkinson, had been built nearby as early as 1812, steamboats from St. Louis reached there as early as 1819, and it was an established point of departure for Oregon and California. Francois </a:t>
            </a:r>
            <a:r>
              <a:rPr lang="en-US" dirty="0" err="1" smtClean="0"/>
              <a:t>Guittau</a:t>
            </a:r>
            <a:r>
              <a:rPr lang="en-US" dirty="0" smtClean="0"/>
              <a:t> founded the first white settlement there at Trader's Point in 1824. In 1846 there was a village and a steamboat landing on each side of the river, with service to Fort Leavenworth, Independence, and St. Louis, and regular mail service. Indian agents were located on one, sometimes both, sides of the Missouri, and a Presbyterian Indian mission was on the west bank. Many goods and services, including some medical aid, were available. </a:t>
            </a:r>
          </a:p>
          <a:p>
            <a:r>
              <a:rPr lang="en-US" dirty="0" smtClean="0"/>
              <a:t>	When the Mormons arrived in 1846 they first called the area Miller's Hollow, then </a:t>
            </a:r>
            <a:r>
              <a:rPr lang="en-US" dirty="0" err="1" smtClean="0"/>
              <a:t>Kanesville</a:t>
            </a:r>
            <a:r>
              <a:rPr lang="en-US" dirty="0" smtClean="0"/>
              <a:t> (after a non-Mormon friend, Colonel Thomas L. Kane). By special charter in 1853 the State Legislature changed the name to Council Bluffs. The name derived from a council held by Lewis and Clark with the Indians in 1804 on the west side of the river about 12 miles upstream.</a:t>
            </a:r>
          </a:p>
          <a:p>
            <a:r>
              <a:rPr lang="en-US" b="1" dirty="0" smtClean="0"/>
              <a:t>MORMON CAMPS AND COMMUNITIES</a:t>
            </a:r>
            <a:endParaRPr lang="en-US" dirty="0" smtClean="0"/>
          </a:p>
          <a:p>
            <a:r>
              <a:rPr lang="en-US" dirty="0" smtClean="0"/>
              <a:t>	Here in southern Iowa and eastern Nebraska between 1846 and 1853 the Mormons built at least fifty-five temporary and widely separated communities, farmed as much as 15,000 acres of land, and established three ferries. They eventually occupied five successive headquarters sites named Grand Encampment, Cold Spring Camp, Cutler's Park, Winter Quarters, and </a:t>
            </a:r>
            <a:r>
              <a:rPr lang="en-US" dirty="0" err="1" smtClean="0"/>
              <a:t>Kanesville</a:t>
            </a:r>
            <a:r>
              <a:rPr lang="en-US" dirty="0" smtClean="0"/>
              <a:t> (Council Bluffs).   These numerous communities were established primarily to accommodate the thousands of Mormon emigrants, while they were either waiting to cross the Missouri River, or resting and preparing financially and physically to continue westward to Utah. Most of these communities, some named Barney's Grove, Davis Camp, or Little Pigeon, were close to the Missouri River and disappeared after the Mormons went west.</a:t>
            </a:r>
          </a:p>
          <a:p>
            <a:r>
              <a:rPr lang="en-US" dirty="0" smtClean="0"/>
              <a:t>	Initially the pioneers settled temporarily in camps along the bluffs near Mosquito Creek (near what is now the Iowa School for the Deaf), on the flats near the Missouri River, and near Trading Point (or Indian Town) located today just east of Bellevue, Nebraska—almost on the present Pottawattamie-Mills County, Iowa line. In July the Mormons established a third, more permanent camp on the Iowa shore, a camp that became known as </a:t>
            </a:r>
            <a:r>
              <a:rPr lang="en-US" dirty="0" err="1" smtClean="0"/>
              <a:t>Kanesville</a:t>
            </a:r>
            <a:r>
              <a:rPr lang="en-US" dirty="0" smtClean="0"/>
              <a:t>, the origin of modern Council Bluffs.</a:t>
            </a:r>
          </a:p>
          <a:p>
            <a:pPr fontAlgn="base"/>
            <a:r>
              <a:rPr lang="en-US" b="1" dirty="0" smtClean="0"/>
              <a:t>FOR THOSE WHO WOULD FOLLOW</a:t>
            </a:r>
          </a:p>
          <a:p>
            <a:pPr fontAlgn="base"/>
            <a:r>
              <a:rPr lang="en-US" dirty="0" smtClean="0"/>
              <a:t>While only 2,000 people crossed to the Salt Lake Valley that first year of the migration, thousands remained on farms set up in Iowa territory to plant crops, harvest, and prepare provisions for the coming migration. One entire village (</a:t>
            </a:r>
            <a:r>
              <a:rPr lang="en-US" dirty="0" err="1" smtClean="0"/>
              <a:t>Kanesville</a:t>
            </a:r>
            <a:r>
              <a:rPr lang="en-US" dirty="0" smtClean="0"/>
              <a:t>, now Council Bluffs, Iowa) was established with such "travelers' aid" a primary concern. In contrast to most other pioneer groups crossing the plains, the Latter-day Saints cleared roads, built sturdy bridges, erected way-houses and built and manned river ferries at numerous points along the trail.</a:t>
            </a:r>
          </a:p>
          <a:p>
            <a:r>
              <a:rPr lang="en-US" dirty="0" smtClean="0"/>
              <a:t>	The winter of 1846-1847 was grim. At least 400 died from various causes and are buried in the Winter Quarters' cemetery (REC, see Historic Site 20, and Appendix D, Illustration 15). These deaths added to the number already dead from malaria and other fevers. Some gave up the faith and returned to the east. Others simply stayed in the area and never went west. There was also some trouble with the Indians—mainly stealing. Young warned Big Elk, Chief of the Omaha, that any Indians caught stealing would be whipped—the same punishment meted out to white malefactors. (Since the Mormons had no jails, they found it necessary to practice corporal punishment for a few years.) </a:t>
            </a:r>
          </a:p>
          <a:p>
            <a:r>
              <a:rPr lang="en-US" dirty="0" smtClean="0"/>
              <a:t>	Still the Mormons made the best of things. They organized concerts, dances, (even dancing lessons), songfests, feasts, festivals, and sleigh rides, and visited back and forth with the other whites on both sides of the river and downstream at Bellevue. </a:t>
            </a:r>
          </a:p>
          <a:p>
            <a:r>
              <a:rPr lang="en-US" dirty="0" smtClean="0"/>
              <a:t>	In Winter Quarters the Mormons received some unexpected and welcomed information regarding the mountain west. That November, as previously noted, the famous Jesuit, Father Pierre Jean de </a:t>
            </a:r>
            <a:r>
              <a:rPr lang="en-US" dirty="0" err="1" smtClean="0"/>
              <a:t>Smet</a:t>
            </a:r>
            <a:r>
              <a:rPr lang="en-US" dirty="0" smtClean="0"/>
              <a:t>, stopped and visited with the Mormons. He was en route to St. Louis after spending five years in the mountains preaching to the Flathead Indians and was one of the few white men who had visited the Great Salt Lake. Taking full advantage of this good luck, the Mormons asked him every question they could think of. De </a:t>
            </a:r>
            <a:r>
              <a:rPr lang="en-US" dirty="0" err="1" smtClean="0"/>
              <a:t>Smet</a:t>
            </a:r>
            <a:r>
              <a:rPr lang="en-US" dirty="0" smtClean="0"/>
              <a:t> took it good naturedly and some years later wrote a brief account of this meeting. </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smtClean="0">
                <a:hlinkClick r:id="rId2"/>
              </a:rPr>
              <a:t>https://www.nps.gov/mopi/planyourvisit/site3.htm</a:t>
            </a:r>
            <a:endParaRPr lang="en-US" dirty="0" smtClean="0"/>
          </a:p>
          <a:p>
            <a:r>
              <a:rPr lang="en-US" b="1" dirty="0" smtClean="0"/>
              <a:t>Garden Grove - Garden Grove, Iowa</a:t>
            </a:r>
            <a:endParaRPr lang="en-US" dirty="0" smtClean="0"/>
          </a:p>
          <a:p>
            <a:r>
              <a:rPr lang="en-US" dirty="0" smtClean="0"/>
              <a:t>	Garden Grove, the first permanent settlement on Potawatomi Indian lands in territorial Iowa, served as a Mormon way station from 1846 to 1852. Cabins and fences were built, wells were dug, and crops were planted to provide a resting place for those who could not continue and for those who would soon arrive. Orson Pratt recorded on May 10, 1846, "A large amount of </a:t>
            </a:r>
            <a:r>
              <a:rPr lang="en-US" dirty="0" err="1" smtClean="0"/>
              <a:t>labour</a:t>
            </a:r>
            <a:r>
              <a:rPr lang="en-US" dirty="0" smtClean="0"/>
              <a:t> has been done since arriving in this grove: indeed the whole camp are very industrious. Many houses have been built, wells dug, extensive farms fenced, and the whole place assumes the appearance of having been occupied for years, and clearly shows what can be accomplished by union, industry, and perseverance."</a:t>
            </a:r>
          </a:p>
          <a:p>
            <a:r>
              <a:rPr lang="en-US" dirty="0" smtClean="0"/>
              <a:t>	The present-day town of Garden Grove, Iowa, grew up near the old Mormon camp.</a:t>
            </a:r>
            <a:endParaRPr lang="en-US" dirty="0"/>
          </a:p>
        </p:txBody>
      </p:sp>
      <p:sp useBgFill="1">
        <p:nvSpPr>
          <p:cNvPr id="3" name="Rectangle 2"/>
          <p:cNvSpPr/>
          <p:nvPr/>
        </p:nvSpPr>
        <p:spPr>
          <a:xfrm>
            <a:off x="0" y="3276600"/>
            <a:ext cx="9144000" cy="7848302"/>
          </a:xfrm>
          <a:prstGeom prst="rect">
            <a:avLst/>
          </a:prstGeom>
        </p:spPr>
        <p:txBody>
          <a:bodyPr wrap="square">
            <a:spAutoFit/>
          </a:bodyPr>
          <a:lstStyle/>
          <a:p>
            <a:r>
              <a:rPr lang="en-US" dirty="0" smtClean="0">
                <a:hlinkClick r:id="rId3"/>
              </a:rPr>
              <a:t>http://mormonhistoricsites.org/garden-grove/</a:t>
            </a:r>
            <a:endParaRPr lang="en-US" dirty="0" smtClean="0"/>
          </a:p>
          <a:p>
            <a:r>
              <a:rPr lang="en-US" dirty="0" smtClean="0"/>
              <a:t>	Garden Grove was the first temporary way station established in Iowa by the members of The Church of Jesus Christ of Latter-day Saints who left Nauvoo, Illinois because of persecution. Garden Grove lies approximately 145 miles west of Nauvoo in southern Iowa. It was established near the Weldon Fork of the Grand River on April 24, 1846 and operated until it was abandoned in 1852.</a:t>
            </a:r>
          </a:p>
          <a:p>
            <a:r>
              <a:rPr lang="en-US" dirty="0" smtClean="0"/>
              <a:t>	The first winter at Garden Grove proved to be especially difficult because the last and most destitute individuals who left Nauvoo in 1846 came to Garden Grove in October. These people were described as “a miserable remnant of about seven hundred people physically unfit and poorly equipped and they lay huddled at a camp north of Montrose until wagons arrived for them from Garden Grove and Mt. Pisgah in October.”</a:t>
            </a:r>
            <a:r>
              <a:rPr lang="en-US" baseline="30000" dirty="0" smtClean="0"/>
              <a:t>1</a:t>
            </a:r>
            <a:r>
              <a:rPr lang="en-US" dirty="0" smtClean="0"/>
              <a:t> Supplies were very scant the first winter.</a:t>
            </a:r>
          </a:p>
          <a:p>
            <a:pPr fontAlgn="base"/>
            <a:r>
              <a:rPr lang="en-US" dirty="0" smtClean="0"/>
              <a:t>	The difficult conditions forced the Saints eventually to have Lyman A. </a:t>
            </a:r>
            <a:r>
              <a:rPr lang="en-US" dirty="0" err="1" smtClean="0"/>
              <a:t>Shurtliff</a:t>
            </a:r>
            <a:r>
              <a:rPr lang="en-US" dirty="0" smtClean="0"/>
              <a:t> and a Brother Hunt travel around the area to plead for assistance from the surrounding Iowa settlers.</a:t>
            </a:r>
            <a:r>
              <a:rPr lang="en-US" baseline="30000" dirty="0" smtClean="0"/>
              <a:t>2</a:t>
            </a:r>
            <a:r>
              <a:rPr lang="en-US" dirty="0" smtClean="0"/>
              <a:t> They responded generously, and many of the Saints’ lives were spared thanks to the kindness of their non-Mormon neighbors. However, death was a significant part of the experience at Garden Grove. One of the first causalities was President Samuel Bent, president of the Garden Grove Branch. His counselors, in a letter to the Quorum of the Twelve Apostles, described his passing as follows</a:t>
            </a:r>
          </a:p>
          <a:p>
            <a:pPr marL="465138" fontAlgn="base"/>
            <a:r>
              <a:rPr lang="en-US" i="1" dirty="0" smtClean="0"/>
              <a:t>Garden Grove is left without a president, and a large circle of relatives and friends are bereft of an affectionate companion and friend, and the Church has sustained the loss of an undeviating friend to truth and righteousness. The glory of his death is that he died in the full triumphs of faith and a knowledge of the truths of our holy religion, exhorting his friends to be faithful, having three days previous [to his death] received intimations of his approaching end by three holy messengers from on high.</a:t>
            </a:r>
            <a:endParaRPr lang="en-US" dirty="0" smtClean="0"/>
          </a:p>
          <a:p>
            <a:pPr fontAlgn="base"/>
            <a:r>
              <a:rPr lang="en-US" dirty="0" smtClean="0"/>
              <a:t>	In the fall of 1851, the First Presidency sent a letter encouraging those still at the way station settlements to join the main body of the Saints in Salt Lake City. Today, Garden Grove remains a small community in southern Iowa.</a:t>
            </a:r>
          </a:p>
          <a:p>
            <a:endParaRPr lang="en-US" dirty="0"/>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510296"/>
          </a:xfrm>
          <a:prstGeom prst="rect">
            <a:avLst/>
          </a:prstGeom>
        </p:spPr>
        <p:txBody>
          <a:bodyPr wrap="square">
            <a:spAutoFit/>
          </a:bodyPr>
          <a:lstStyle/>
          <a:p>
            <a:r>
              <a:rPr lang="en-US" dirty="0" smtClean="0">
                <a:hlinkClick r:id="rId2"/>
              </a:rPr>
              <a:t>https://en.wikipedia.org/wiki/Mount_Pisgah,_Iowa</a:t>
            </a:r>
            <a:endParaRPr lang="en-US" dirty="0" smtClean="0"/>
          </a:p>
          <a:p>
            <a:r>
              <a:rPr lang="en-US" dirty="0" smtClean="0"/>
              <a:t>	M</a:t>
            </a:r>
            <a:r>
              <a:rPr lang="en-US" b="1" dirty="0" smtClean="0"/>
              <a:t>ount Pisgah</a:t>
            </a:r>
            <a:r>
              <a:rPr lang="en-US" dirty="0" smtClean="0"/>
              <a:t> was a semi-permanent settlement or way station from 1846 to 1852 along the Mormon Trail between Garden Grove and Council Bluffs, in the U.S. state of Iowa. It is located near the small community of Thayer in Jones Township, Union County. This site is now part of the Mormon Pioneer National Historic Trail. </a:t>
            </a:r>
          </a:p>
          <a:p>
            <a:r>
              <a:rPr lang="en-US" dirty="0" smtClean="0"/>
              <a:t>	After the 1844 death of Joseph Smith, the founder of the Latter Day Saint movement, most members of the Church aligned themselves with Brigham Young and The Church of Jesus Christ of Latter-day Saints (LDS). Under Young's leadership, about 13,000 Mormon citizens of Nauvoo, Illinois set out to find a new home in the West. On May 18, 1846, Nauvoo exiles established a permanent camp and resting place on the middle fork (Twelve-Mile Creek) of the Grand River on Potawatomi Indian land. The site was selected and named </a:t>
            </a:r>
            <a:r>
              <a:rPr lang="en-US" i="1" dirty="0" smtClean="0"/>
              <a:t>Mount Pisgah</a:t>
            </a:r>
            <a:r>
              <a:rPr lang="en-US" dirty="0" smtClean="0"/>
              <a:t> by LDS apostle Parley P. Pratt, who, when he first saw the modest hill, was reminded of the biblical Pisgah (Deuteronomy 3:27) where Moses viewed the Promised Land.</a:t>
            </a:r>
          </a:p>
          <a:p>
            <a:r>
              <a:rPr lang="en-US" dirty="0" smtClean="0"/>
              <a:t>	Pratt's brother, Orson, wrote: "We concluded to form another settlement here, for the benefit of the poor, and such as were unable, for the want of teams, to proceed further. Accordingly, the camp commenced building houses, </a:t>
            </a:r>
            <a:r>
              <a:rPr lang="en-US" dirty="0" err="1" smtClean="0"/>
              <a:t>ploughing</a:t>
            </a:r>
            <a:r>
              <a:rPr lang="en-US" dirty="0" smtClean="0"/>
              <a:t>, planting, and fencing in farms, an immense quantity of labor was performed in a very few days." To the west of the rise, they built cabins and planted several thousand acres with peas, cucumbers, beans, corn, buckwheat, potatoes, pumpkins, and squash.</a:t>
            </a:r>
          </a:p>
          <a:p>
            <a:r>
              <a:rPr lang="en-US" dirty="0" smtClean="0"/>
              <a:t>	LDS emigrants considered the area rich in agricultural promise, although food was very scarce during the early years and illness was common. At its height, the community had over 2,000 inhabitants, but generally averaged about 700 Latter-day Saints. It was there that the U.S. Army first called upon the Latter-day Saints to furnish volunteers to serve in the Mexican–American War. This military group became known as the Mormon Battalion. The LDS settlers maintained a vital settlement until 1852. As the need to supply and support Mormon pioneer companies waned in the region, Mount Pisgah's residents sold their land and improvements to other American frontiersmen and moved on to Latter-day Saint settlements in Utah and surrounding areas.</a:t>
            </a:r>
          </a:p>
          <a:p>
            <a:r>
              <a:rPr lang="en-US" dirty="0" smtClean="0"/>
              <a:t>	The site of Mount Pisgah is now marked by a nine-acre (3.6 ha) Mount Pisgah Cemetery State Preserve, which contains exhibits, historical markers, and a reconstructed log cabin. However, little remains from the 19th century except a cemetery memorializing the 300 to 800 emigrants who died while passing through or residing in the community.</a:t>
            </a:r>
          </a:p>
          <a:p>
            <a:endParaRPr lang="en-US" dirty="0"/>
          </a:p>
        </p:txBody>
      </p:sp>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61032092"/>
          </a:xfrm>
          <a:prstGeom prst="rect">
            <a:avLst/>
          </a:prstGeom>
        </p:spPr>
        <p:txBody>
          <a:bodyPr wrap="square">
            <a:spAutoFit/>
          </a:bodyPr>
          <a:lstStyle/>
          <a:p>
            <a:r>
              <a:rPr lang="en-US" dirty="0" smtClean="0">
                <a:hlinkClick r:id="rId2"/>
              </a:rPr>
              <a:t>https://en.wikipedia.org/wiki/Mormon_Trail</a:t>
            </a:r>
            <a:endParaRPr lang="en-US" dirty="0" smtClean="0"/>
          </a:p>
          <a:p>
            <a:r>
              <a:rPr lang="en-US" dirty="0" smtClean="0"/>
              <a:t>	The following are major points along the trail at which the early Mormon pioneers stopped, established temporary camps, or used as landmarks and meeting places. The sites are categorized by their location in respect to modern-day US states.</a:t>
            </a:r>
          </a:p>
          <a:p>
            <a:r>
              <a:rPr lang="en-US" b="1" dirty="0" smtClean="0"/>
              <a:t>Illinois</a:t>
            </a:r>
          </a:p>
          <a:p>
            <a:r>
              <a:rPr lang="en-US" b="1" dirty="0" smtClean="0"/>
              <a:t>Nauvoo</a:t>
            </a:r>
            <a:r>
              <a:rPr lang="en-US" dirty="0" smtClean="0"/>
              <a:t> – Nauvoo was the starting point for the Mormon trail and the early home base for LDS migrants. They left because they were treated poorly by those who lived there. Brigham Young took a group of people through Illinois to Utah, not part of the United States</a:t>
            </a:r>
          </a:p>
          <a:p>
            <a:r>
              <a:rPr lang="en-US" b="1" dirty="0" smtClean="0"/>
              <a:t>Iowa</a:t>
            </a:r>
          </a:p>
          <a:p>
            <a:r>
              <a:rPr lang="en-US" b="1" dirty="0" smtClean="0"/>
              <a:t>Sugar Creek</a:t>
            </a:r>
            <a:r>
              <a:rPr lang="en-US" dirty="0" smtClean="0"/>
              <a:t> (7 miles (11 km) west of Nauvoo) – Beginning with their first ferry crossing of the Mississippi River on February 4, 1846, months before many of them were ready, the Latter-day Saints started gathering at the frozen banks of Sugar Creek. More refugees continued to cross into Iowa for a number of months many taking advantage of the freezing of the Mississippi river a few weeks later. The poorly prepared emigrants suffered from severe winter weather while camped there. Sugar Creek was the staging area for the westward trek across Iowa. Ultimately about 2,500 refugees and 500 wagons started west on March 1, 1846. Several thousand more would follow on later as they sold their property for what they could get and continued to leave Nauvoo, Illinois.</a:t>
            </a:r>
          </a:p>
          <a:p>
            <a:r>
              <a:rPr lang="en-US" b="1" dirty="0" smtClean="0"/>
              <a:t>Richardson's Point</a:t>
            </a:r>
            <a:r>
              <a:rPr lang="en-US" dirty="0" smtClean="0"/>
              <a:t> (35 miles (56 km) west) – The emigrants made their way past Croton and Farmington to ford the Des Moines River at Bonaparte. In early March 1846 the party was halted for 10 days by heavy rain at a wooded area known as Richardson's Point. Some of the first deaths of the pioneers occurred at this location.</a:t>
            </a:r>
          </a:p>
          <a:p>
            <a:r>
              <a:rPr lang="en-US" b="1" dirty="0" smtClean="0"/>
              <a:t>Chariton River Crossing</a:t>
            </a:r>
            <a:r>
              <a:rPr lang="en-US" dirty="0" smtClean="0"/>
              <a:t> (80 miles (129 km) west) – The trail continues past the modern towns of Troy, </a:t>
            </a:r>
            <a:r>
              <a:rPr lang="en-US" dirty="0" err="1" smtClean="0"/>
              <a:t>Drakesville</a:t>
            </a:r>
            <a:r>
              <a:rPr lang="en-US" dirty="0" smtClean="0"/>
              <a:t>, and West Grove to reach the Chariton River. At this crossing, on March 27, Young organized the lead group of the migration, forming three camps of 100 families, each led by a captain. This military-style organization would be used for all subsequent Mormon emigrant companies.</a:t>
            </a:r>
          </a:p>
          <a:p>
            <a:r>
              <a:rPr lang="en-US" b="1" dirty="0" smtClean="0"/>
              <a:t>Locust Creek</a:t>
            </a:r>
            <a:r>
              <a:rPr lang="en-US" dirty="0" smtClean="0"/>
              <a:t> (103 miles (166 km) west) – The trail proceeds past Cincinnati to Locust Creek. There on April 13 William Clayton, scribe for Brigham Young, composed "Come, Come Ye Saints," the most famous and enduring hymn from the Mormon Trail.</a:t>
            </a:r>
          </a:p>
          <a:p>
            <a:r>
              <a:rPr lang="en-US" b="1" dirty="0" smtClean="0"/>
              <a:t>Garden Grove</a:t>
            </a:r>
            <a:r>
              <a:rPr lang="en-US" dirty="0" smtClean="0"/>
              <a:t> (128 miles (206 km) west) – On April 23 the emigrants arrived at the location of their first semi-permanent settlement, which they named Garden Grove. They enclosed and planted 715 acres (2.89 km</a:t>
            </a:r>
            <a:r>
              <a:rPr lang="en-US" baseline="30000" dirty="0" smtClean="0"/>
              <a:t>2</a:t>
            </a:r>
            <a:r>
              <a:rPr lang="en-US" dirty="0" smtClean="0"/>
              <a:t>) to supply food for later emigrants and established a village that is still in existence today. About 600 Latter-day Saints settled at Garden Grove. By 1852 they had moved on to Utah.</a:t>
            </a:r>
          </a:p>
          <a:p>
            <a:r>
              <a:rPr lang="en-US" b="1" dirty="0" smtClean="0"/>
              <a:t>Mount Pisgah</a:t>
            </a:r>
            <a:r>
              <a:rPr lang="en-US" dirty="0" smtClean="0"/>
              <a:t> (153 miles (246 km) west) – As they entered Potawatomi territory, the emigrants established another semi-permanent settlement that they named Mount Pisgah. Several thousand acres were cultivated and a settlement of about 700 Latter-day Saints thrived there from 1846 to 1852. Now the site is marked by a 9-acre (36,000 m</a:t>
            </a:r>
            <a:r>
              <a:rPr lang="en-US" baseline="30000" dirty="0" smtClean="0"/>
              <a:t>2</a:t>
            </a:r>
            <a:r>
              <a:rPr lang="en-US" dirty="0" smtClean="0"/>
              <a:t>) park, which contains exhibits, historical markers, and a reconstructed log cabin. However, little remains from the 19th century except a cemetery memorializing the 300 to 800 emigrants who died there.</a:t>
            </a:r>
            <a:r>
              <a:rPr lang="en-US" baseline="30000" dirty="0" smtClean="0">
                <a:hlinkClick r:id="rId2"/>
              </a:rPr>
              <a:t>[2][24]</a:t>
            </a:r>
            <a:endParaRPr lang="en-US" dirty="0" smtClean="0"/>
          </a:p>
          <a:p>
            <a:r>
              <a:rPr lang="en-US" b="1" dirty="0" err="1" smtClean="0"/>
              <a:t>Nishnabotna</a:t>
            </a:r>
            <a:r>
              <a:rPr lang="en-US" b="1" dirty="0" smtClean="0"/>
              <a:t> River Crossing</a:t>
            </a:r>
            <a:r>
              <a:rPr lang="en-US" dirty="0" smtClean="0"/>
              <a:t> (232 miles (373 km) west) – From Mount Pisgah the trail proceeds past the modern towns of Orient, Bridgewater, Massena and Lewis. Just west of Lewis, the 1846 emigrants passed a Potawatomi encampment on the </a:t>
            </a:r>
            <a:r>
              <a:rPr lang="en-US" dirty="0" err="1" smtClean="0"/>
              <a:t>Nishnabotna</a:t>
            </a:r>
            <a:r>
              <a:rPr lang="en-US" dirty="0" smtClean="0"/>
              <a:t> River. The </a:t>
            </a:r>
            <a:r>
              <a:rPr lang="en-US" dirty="0" err="1" smtClean="0"/>
              <a:t>Potawatomis</a:t>
            </a:r>
            <a:r>
              <a:rPr lang="en-US" dirty="0" smtClean="0"/>
              <a:t> were also refugees; 1846 was their last year in the area.</a:t>
            </a:r>
          </a:p>
          <a:p>
            <a:r>
              <a:rPr lang="en-US" b="1" dirty="0" smtClean="0"/>
              <a:t>Grand Encampment</a:t>
            </a:r>
            <a:r>
              <a:rPr lang="en-US" dirty="0" smtClean="0"/>
              <a:t> (255 miles (410 km) west) – From the </a:t>
            </a:r>
            <a:r>
              <a:rPr lang="en-US" dirty="0" err="1" smtClean="0"/>
              <a:t>Nishnabotna</a:t>
            </a:r>
            <a:r>
              <a:rPr lang="en-US" dirty="0" smtClean="0"/>
              <a:t> River, the trail proceeds past present-day Macedonia to Mosquito Creek on the eastern outskirts of present-day Council Bluffs. The first emigrant company arrived on June 13, 1846. At this open area, where the Iowa School for the Deaf is now located, the LDS emigrant companies paused and camped, forming what was called the </a:t>
            </a:r>
            <a:r>
              <a:rPr lang="en-US" i="1" dirty="0" smtClean="0"/>
              <a:t>Grand Encampment.</a:t>
            </a:r>
            <a:r>
              <a:rPr lang="en-US" dirty="0" smtClean="0"/>
              <a:t> From this site on July 20, the Mormon Battalion departed for the Mexican–American War.</a:t>
            </a:r>
          </a:p>
          <a:p>
            <a:r>
              <a:rPr lang="en-US" b="1" dirty="0" err="1" smtClean="0"/>
              <a:t>Kanesville</a:t>
            </a:r>
            <a:r>
              <a:rPr lang="en-US" dirty="0" smtClean="0"/>
              <a:t> (later Council Bluffs) (265 miles (426 km) west) – The emigrants established an important settlement and outfitting point at this site on the Missouri River, originally known as Miller's Hollow. The emigrants renamed the settlement as </a:t>
            </a:r>
            <a:r>
              <a:rPr lang="en-US" i="1" dirty="0" err="1" smtClean="0"/>
              <a:t>Kanesville</a:t>
            </a:r>
            <a:r>
              <a:rPr lang="en-US" i="1" dirty="0" smtClean="0"/>
              <a:t>,</a:t>
            </a:r>
            <a:r>
              <a:rPr lang="en-US" dirty="0" smtClean="0"/>
              <a:t> honoring Thomas L. Kane, a non-LDS attorney who was politically well connected and used his influence to assist the Latter-day Saints. From 1846 to 1852, it was an important LDS settlement and the outfitting point for companies traveling to present-day Utah. Orson Hyde, an Apostle and ecclesiastical leader of the settlement, published a newspaper called the </a:t>
            </a:r>
            <a:r>
              <a:rPr lang="en-US" i="1" dirty="0" smtClean="0"/>
              <a:t>Frontier Guardian.</a:t>
            </a:r>
            <a:r>
              <a:rPr lang="en-US" dirty="0" smtClean="0"/>
              <a:t> In 1852 the major LDS settlements at </a:t>
            </a:r>
            <a:r>
              <a:rPr lang="en-US" dirty="0" err="1" smtClean="0"/>
              <a:t>Kanesville</a:t>
            </a:r>
            <a:r>
              <a:rPr lang="en-US" dirty="0" smtClean="0"/>
              <a:t>, Mount Pisgah, and Garden Grove were closed as the settlers moved on to Utah. After 1852, however, the Church continued to outfit and supply emigrant companies (mostly LDS converts coming from the British Isles and mainland Europe) at this community, now renamed </a:t>
            </a:r>
            <a:r>
              <a:rPr lang="en-US" i="1" dirty="0" smtClean="0"/>
              <a:t>Council Bluffs,</a:t>
            </a:r>
            <a:r>
              <a:rPr lang="en-US" dirty="0" smtClean="0"/>
              <a:t> until the mid-1860s, when the terminus of the First Transcontinental Railroad was extended to the west.</a:t>
            </a:r>
          </a:p>
          <a:p>
            <a:r>
              <a:rPr lang="en-US" b="1" dirty="0" smtClean="0"/>
              <a:t>Nebraska</a:t>
            </a:r>
          </a:p>
          <a:p>
            <a:r>
              <a:rPr lang="en-US" b="1" dirty="0" smtClean="0"/>
              <a:t>Winter Quarters</a:t>
            </a:r>
            <a:r>
              <a:rPr lang="en-US" dirty="0" smtClean="0"/>
              <a:t> (266 miles (428 km) west) – Although Brigham Young had originally planned to travel all the way to the Salt Lake Valley in 1846, the emigrants' lack of preparation had become apparent during their difficult crossing of Iowa. Furthermore, the departure of the Mormon Battalion left the emigrants short on manpower. Young decided to settle for the winter along the Missouri River. The emigrants were located on both sides of the river, but their settlement at Winter Quarters on the west side was the largest. There they built 700 dwellings where an estimated 3,500 Latter-day Saints spent the winter of 1846–47; many would also reside there during the winter of 1847–48. Conditions such as scurvy, consumption, chills and fever were common; the settlement recorded 359 deaths between September 1846 and May 1848. However, while at Winter Quarters the LDS emigrants were able to save or trade for the equipment and supplies that they would need to continue the westward trek. The settlement was later renamed Florence and is now located in Omaha.</a:t>
            </a:r>
          </a:p>
          <a:p>
            <a:r>
              <a:rPr lang="en-US" b="1" dirty="0" smtClean="0"/>
              <a:t>Elkhorn River</a:t>
            </a:r>
            <a:r>
              <a:rPr lang="en-US" dirty="0" smtClean="0"/>
              <a:t> (293 miles (472 km) west)</a:t>
            </a:r>
          </a:p>
          <a:p>
            <a:r>
              <a:rPr lang="en-US" b="1" dirty="0" smtClean="0"/>
              <a:t>Platte River</a:t>
            </a:r>
            <a:r>
              <a:rPr lang="en-US" dirty="0" smtClean="0"/>
              <a:t> (305 miles (491 km) west) – All emigrants leaving Missouri traveled along the Great Platte River Road for hundreds of miles. There was a prevailing opinion that the North side of the river was healthier, so most Latter-day Saints generally stuck to that side, which also separated them from unpleasant encounters with potential former enemies, like emigrants from Missouri or Illinois. In 1849, 1850 &amp; 1852, traffic was so heavy along the Platte that virtually all feed was stripped from both sides of the river. The lack of food and the threat of disease made the journey along the Platte a deadly gamble.</a:t>
            </a:r>
          </a:p>
          <a:p>
            <a:r>
              <a:rPr lang="en-US" b="1" dirty="0" smtClean="0"/>
              <a:t>Loup Fork</a:t>
            </a:r>
            <a:r>
              <a:rPr lang="en-US" dirty="0" smtClean="0"/>
              <a:t> (352 miles (566 km) west) – Crossing the Loup Fork was, like the Elkhorn, one of the early and very difficult crossings during the trek west from Council Bluffs.</a:t>
            </a:r>
          </a:p>
          <a:p>
            <a:r>
              <a:rPr lang="en-US" b="1" dirty="0" smtClean="0"/>
              <a:t>Fort Kearny</a:t>
            </a:r>
            <a:r>
              <a:rPr lang="en-US" dirty="0" smtClean="0"/>
              <a:t> (469 miles (755 km) west) – This fort, named after Stephen Watts Kearny, was established in June 1848. Another fort named after Kearny was established in May 1846, but was abandoned in May 1848. Due to this, the second Fort Kearny is sometimes called New Fort Kearny. The site for the fort was purchased from the Pawnee Indians for $2,000 in goods.</a:t>
            </a:r>
          </a:p>
          <a:p>
            <a:r>
              <a:rPr lang="en-US" b="1" dirty="0" smtClean="0"/>
              <a:t>Confluence Point</a:t>
            </a:r>
            <a:r>
              <a:rPr lang="en-US" dirty="0" smtClean="0"/>
              <a:t> (563 miles (906 km) west) – On May 11, 1847, three-fourths of a mile north of the confluence of the North and South Platte Rivers, a "</a:t>
            </a:r>
            <a:r>
              <a:rPr lang="en-US" dirty="0" err="1" smtClean="0"/>
              <a:t>roadometer</a:t>
            </a:r>
            <a:r>
              <a:rPr lang="en-US" dirty="0" smtClean="0"/>
              <a:t>" was attached to Heber C. Kimball's wagon driven by </a:t>
            </a:r>
            <a:r>
              <a:rPr lang="en-US" dirty="0" err="1" smtClean="0"/>
              <a:t>Pilo</a:t>
            </a:r>
            <a:r>
              <a:rPr lang="en-US" dirty="0" smtClean="0"/>
              <a:t> Johnson. Although they did not invent the device, the measurements of the version they used were accurate enough to be used by William Clayton in his famous </a:t>
            </a:r>
            <a:r>
              <a:rPr lang="en-US" i="1" dirty="0" smtClean="0"/>
              <a:t>Latter-day Saints' Emigrants' Guide</a:t>
            </a:r>
            <a:r>
              <a:rPr lang="en-US" dirty="0" smtClean="0"/>
              <a:t>.</a:t>
            </a:r>
          </a:p>
          <a:p>
            <a:r>
              <a:rPr lang="en-US" b="1" dirty="0" smtClean="0"/>
              <a:t>Ash Hollow</a:t>
            </a:r>
            <a:r>
              <a:rPr lang="en-US" dirty="0" smtClean="0"/>
              <a:t> (646 miles (1,040 km) west) – Many passing diarists noted the beauty of Ash Hollow, although this was ruined by thousands of passing emigrants. The Sioux Indians were often on location and were at the site and General William S. </a:t>
            </a:r>
            <a:r>
              <a:rPr lang="en-US" dirty="0" err="1" smtClean="0"/>
              <a:t>Harney's</a:t>
            </a:r>
            <a:r>
              <a:rPr lang="en-US" dirty="0" smtClean="0"/>
              <a:t> troops won a battle over the Sioux there in September 1855 – the Battle of Ash Hollow. The site is also the burial ground of many who died of cholera during the gold rush years.</a:t>
            </a:r>
          </a:p>
          <a:p>
            <a:r>
              <a:rPr lang="en-US" b="1" dirty="0" smtClean="0"/>
              <a:t>Chimney Rock</a:t>
            </a:r>
            <a:r>
              <a:rPr lang="en-US" dirty="0" smtClean="0"/>
              <a:t> (718 miles (1,156 km) west) – Chimney Rock is perhaps the most significant landmark on the Mormon Trail. Emigrants commented in their diaries that the landmark appeared closer than it actually was, and many sketched or painted it in their journals and carved their names into it.</a:t>
            </a:r>
          </a:p>
          <a:p>
            <a:r>
              <a:rPr lang="en-US" b="1" dirty="0" smtClean="0"/>
              <a:t>Scotts Bluff</a:t>
            </a:r>
            <a:r>
              <a:rPr lang="en-US" dirty="0" smtClean="0"/>
              <a:t> (738 miles (1,188 km) west) – Hiram Scott was a Rocky Mountain Fur Company trapper abandoned on the bluff that now bears his name by his companions when he became ill. Accounts of his death are noted by almost all those who kept journals that traveled on the north side of the Platte. The grave of Rebecca Winters, a Latter-day Saint mother who fell victim to cholera in 1852, is also located near this site, although it has since been moved and rededicated.</a:t>
            </a:r>
          </a:p>
          <a:p>
            <a:r>
              <a:rPr lang="en-US" b="1" dirty="0" smtClean="0"/>
              <a:t>Wyoming</a:t>
            </a:r>
          </a:p>
          <a:p>
            <a:r>
              <a:rPr lang="en-US" b="1" u="sng" dirty="0" smtClean="0"/>
              <a:t>Fort Laramie</a:t>
            </a:r>
            <a:r>
              <a:rPr lang="en-US" dirty="0" smtClean="0"/>
              <a:t> (788 miles (1,268 km) west) –This old trading and military post served as a place for the emigrants to rest and restock provisions. The 1856 Willie Handcart </a:t>
            </a:r>
            <a:r>
              <a:rPr lang="en-US" dirty="0" err="1" smtClean="0"/>
              <a:t>Companywas</a:t>
            </a:r>
            <a:r>
              <a:rPr lang="en-US" dirty="0" smtClean="0"/>
              <a:t> unable to obtain provisions at Fort Laramie, contributing to their subsequent tragedy when they ran out of food while encountering blizzard conditions along the Sweetwater River.</a:t>
            </a:r>
          </a:p>
          <a:p>
            <a:r>
              <a:rPr lang="en-US" b="1" dirty="0" smtClean="0"/>
              <a:t>Upper Platte/Mormon Ferry</a:t>
            </a:r>
            <a:r>
              <a:rPr lang="en-US" dirty="0" smtClean="0"/>
              <a:t> (914 miles (1,471 km) west) – The last crossing of the Platte River took place near modern Casper. For several years the Latter-day Saints operated a commercial ferry at the site, earning revenue from the Oregon- and California-bound emigrants. The ferry was discontinued in 1853 after a competing toll bridge was constructed. On October 19, 1856, the Martin Handcart Company forded the freezing river in mid-October, leading to exposure that would prove fatal to many members of the company.</a:t>
            </a:r>
          </a:p>
          <a:p>
            <a:r>
              <a:rPr lang="en-US" b="1" dirty="0" smtClean="0"/>
              <a:t>Red Butte</a:t>
            </a:r>
            <a:r>
              <a:rPr lang="en-US" dirty="0" smtClean="0"/>
              <a:t> (940 miles (1,513 km) west) – Red Butte was the most tragic site of the Mormon Trail. After crossing the Platte River, the Martin Handcart Company camped near Red Butte as heavy snow fell. Snow continued to fall for three days, and the company came to a halt as many emigrants died. For nine days the company remained there, while 56 persons died from cold or disease. Finally, on October 28, an advance team of three men from the Utah rescue party reached them. The rescuers encouraged them that help was on the way and urged the company to start moving on.</a:t>
            </a:r>
          </a:p>
          <a:p>
            <a:r>
              <a:rPr lang="en-US" b="1" dirty="0" smtClean="0"/>
              <a:t>Sweetwater River</a:t>
            </a:r>
            <a:r>
              <a:rPr lang="en-US" dirty="0" smtClean="0"/>
              <a:t> (964 miles (1,551 km) west) – From the last crossing of the Platte, the trail heads directly southwest toward Independence Rock, where it meets and follows the Sweetwater River to South Pass. To shorten the journey by avoiding the twists and turns of the river, the trail includes nine river crossings.</a:t>
            </a:r>
          </a:p>
          <a:p>
            <a:r>
              <a:rPr lang="en-US" b="1" dirty="0" smtClean="0"/>
              <a:t>Independence Rock</a:t>
            </a:r>
            <a:r>
              <a:rPr lang="en-US" dirty="0" smtClean="0"/>
              <a:t> (965 miles (1,553 km) west) – Independence Rock was one of the trail's best known and most anticipated landmarks. Many emigrants carved their names on the rock; many of these carvings are still visible today. The emigrants sometimes also celebrated their arrival at this landmark with a dance.</a:t>
            </a:r>
          </a:p>
          <a:p>
            <a:r>
              <a:rPr lang="en-US" dirty="0" smtClean="0"/>
              <a:t>	</a:t>
            </a:r>
            <a:r>
              <a:rPr lang="en-US" b="1" dirty="0" smtClean="0"/>
              <a:t>Devil's Gate</a:t>
            </a:r>
            <a:r>
              <a:rPr lang="en-US" dirty="0" smtClean="0"/>
              <a:t> (970 miles (1,561 km) west) – Devil's Gate was a narrow gorge cut through the rocks by the Sweetwater River. A small fort was located at Devil's Gate, which was unoccupied in 1856 when the Martin Handcart Company was rescued. The rescuers unloaded unnecessary equipment from the wagons so the weaker handcart emigrants could ride. A group of 19 men, led by Daniel W. Jones, stayed at the fort over the winter to protect the property.</a:t>
            </a:r>
          </a:p>
          <a:p>
            <a:r>
              <a:rPr lang="en-US" b="1" dirty="0" smtClean="0"/>
              <a:t>Martin's Cove</a:t>
            </a:r>
            <a:r>
              <a:rPr lang="en-US" dirty="0" smtClean="0"/>
              <a:t> (993 miles (1,598 km) west) – On November 4, 1856, the Martin Handcart Company set up camp in Martin's Cove as another blizzard halted their progress. They remained there for five days until the weather abated and they could proceed toward Salt Lake City. Today, a visitor's center is located on the site.</a:t>
            </a:r>
          </a:p>
          <a:p>
            <a:r>
              <a:rPr lang="en-US" b="1" dirty="0" smtClean="0"/>
              <a:t>Rocky Ridge</a:t>
            </a:r>
            <a:r>
              <a:rPr lang="en-US" dirty="0" smtClean="0"/>
              <a:t> (1,038 miles (1,670 km) west) – Between the fifth and sixth crossings of the Sweetwater, on October 19, 1856, the Willie Handcart Company was halted by the same snowstorm that stopped the Martin Handcart Company near Red Butte. At the same time, the members of the Willie Company reached the end of their supplies of flour. A small advance team from the rescue party found their camp and gave them a small amount of flour, but then pushed on to the east to try to locate the Martin Company. Captain James Willie and Joseph Elder went ahead through the snow to find the main rescue party and inform them of the Willie Company's peril. On October 23, with the help of the rescue party, the Willie Company pushed ahead through the biting wind and snow up Rocky Ridge, a rough 5-mile (8.0 km) section of the trail that ascends to a ridge in order to bypass a section of the Sweetwater River valley that is impassable.</a:t>
            </a:r>
          </a:p>
          <a:p>
            <a:r>
              <a:rPr lang="en-US" b="1" dirty="0" smtClean="0"/>
              <a:t>Rock Creek</a:t>
            </a:r>
            <a:r>
              <a:rPr lang="en-US" dirty="0" smtClean="0"/>
              <a:t> (1,048 miles (1,687 km) west) – After their grueling 18-hour trek up Rocky Ridge, the Willie Handcart Company camped at the crossing of Rock Creek. That night 13 emigrants died; the next morning their bodies were buried in a shallow grave.</a:t>
            </a:r>
          </a:p>
          <a:p>
            <a:r>
              <a:rPr lang="en-US" dirty="0" smtClean="0"/>
              <a:t>	South Pass(Continental Divide) (1,065 miles (1,714 km) west) – South Pass, a 20-mile (32 km) wide pass across the Continental Divide, is located between the modern towns of Atlantic City and </a:t>
            </a:r>
            <a:r>
              <a:rPr lang="en-US" dirty="0" err="1" smtClean="0"/>
              <a:t>Farson</a:t>
            </a:r>
            <a:r>
              <a:rPr lang="en-US" dirty="0" smtClean="0"/>
              <a:t>. At an elevation of 7,550 feet (2,300 m) above sea level, it was one of the most important landmarks of the Mormon Trail. Near South Pass is Pacific Springs, which received its name because its waters ran to the Pacific Ocean.</a:t>
            </a:r>
          </a:p>
          <a:p>
            <a:r>
              <a:rPr lang="en-US" b="1" dirty="0" smtClean="0"/>
              <a:t>Green River/Lombard Ferry</a:t>
            </a:r>
            <a:r>
              <a:rPr lang="en-US" dirty="0" smtClean="0"/>
              <a:t> (1,128 miles (1,815 km) west) – The trail crosses the Green River between the modern towns of </a:t>
            </a:r>
            <a:r>
              <a:rPr lang="en-US" dirty="0" err="1" smtClean="0"/>
              <a:t>Farson</a:t>
            </a:r>
            <a:r>
              <a:rPr lang="en-US" dirty="0" smtClean="0"/>
              <a:t> and Granger. The Latter-day Saints operated a ferry at this location to assist the church's emigrants and to earn money from other emigrants traveling to Oregon and California.	</a:t>
            </a:r>
            <a:r>
              <a:rPr lang="en-US" b="1" u="sng" dirty="0" smtClean="0"/>
              <a:t/>
            </a:r>
            <a:br>
              <a:rPr lang="en-US" b="1" u="sng" dirty="0" smtClean="0"/>
            </a:br>
            <a:r>
              <a:rPr lang="en-US" b="1" u="sng" dirty="0" smtClean="0"/>
              <a:t>Ft. Bridger</a:t>
            </a:r>
            <a:r>
              <a:rPr lang="en-US" dirty="0" smtClean="0"/>
              <a:t> (1,183 miles (1,904 km) west) – Fort Bridger was established in 1842 by famous mountain man Jim Bridger. This was the site where the paths of the Oregon Trail, the California Trail, and the Mormon Trail separated; the three trails ran in parallel from Missouri River to Fort Bridger. In 1855, the LDS Church bought the fort from Jim Bridger and Louis Vazquez for $8,000. During the Utah War in 1857, the Utah militia burned down the fort so that it would not fall into the hands of the advancing U.S. Army under General A.S. Johnston.</a:t>
            </a:r>
          </a:p>
          <a:p>
            <a:r>
              <a:rPr lang="en-US" b="1" dirty="0" smtClean="0"/>
              <a:t>Bear River</a:t>
            </a:r>
            <a:r>
              <a:rPr lang="en-US" dirty="0" smtClean="0"/>
              <a:t> Crossing (1,216 miles (1,957 km) west) – At this, one of the last river crossings on the Mormon Trail, Lansford Hastings and his company turned north, while the Reed–Donner Company turned south. Also at this site, the vanguard company met mountaineer Miles Goodyear on July 10, 1847, who attempted to persuade them to take the northern track toward his trading post.</a:t>
            </a:r>
          </a:p>
          <a:p>
            <a:r>
              <a:rPr lang="en-US" b="1" dirty="0" smtClean="0"/>
              <a:t>The Needles</a:t>
            </a:r>
            <a:r>
              <a:rPr lang="en-US" dirty="0" smtClean="0"/>
              <a:t> (1,236 miles (1,989 km) west) – Near this very prominent rock formation, close to the Utah–Wyoming border, Brigham Young became ill with what was probably Rocky Mountain spotted fever during the advance push into the Salt Lake Valley.</a:t>
            </a:r>
          </a:p>
          <a:p>
            <a:r>
              <a:rPr lang="en-US" dirty="0" smtClean="0"/>
              <a:t>U</a:t>
            </a:r>
            <a:r>
              <a:rPr lang="en-US" b="1" dirty="0" smtClean="0"/>
              <a:t>tah</a:t>
            </a:r>
          </a:p>
          <a:p>
            <a:r>
              <a:rPr lang="en-US" b="1" dirty="0" smtClean="0"/>
              <a:t>Echo Canyon</a:t>
            </a:r>
            <a:r>
              <a:rPr lang="en-US" dirty="0" smtClean="0"/>
              <a:t> (1,246 miles (2,005 km) west) – One of the last canyons through which the emigrants descended, this deep and narrow canyon made it a veritable, and frequently noted, echo chamber.</a:t>
            </a:r>
            <a:r>
              <a:rPr lang="en-US" baseline="30000" dirty="0" smtClean="0">
                <a:hlinkClick r:id="rId2"/>
              </a:rPr>
              <a:t>[57]</a:t>
            </a:r>
            <a:endParaRPr lang="en-US" dirty="0" smtClean="0"/>
          </a:p>
          <a:p>
            <a:r>
              <a:rPr lang="en-US" b="1" dirty="0" smtClean="0"/>
              <a:t>Big Mountain</a:t>
            </a:r>
            <a:r>
              <a:rPr lang="en-US" dirty="0" smtClean="0"/>
              <a:t> (1,279 miles (2,058 km) west) – Although dwarfed by the surrounding Wasatch mountain peaks, this was the highest elevation of the entire Mormon trail at 8,400 feet (2560 m).</a:t>
            </a:r>
          </a:p>
          <a:p>
            <a:r>
              <a:rPr lang="en-US" b="1" dirty="0" smtClean="0"/>
              <a:t>Golden Pass Road</a:t>
            </a:r>
            <a:r>
              <a:rPr lang="en-US" dirty="0" smtClean="0"/>
              <a:t> (1,281 miles (2,062 km) west) – Although unsuccessful in a petition to Salt Lake City for funding, Parley P. Pratt obtained the deed to the canyon and began the construction of a road through Big Canyon Creek in the Wasatch Mountains just south of Emigration Canyon in July 1849. The canyon became known as Parley's Canyon and the road he built as the "Golden Pass Road," due to the large number of gold miners who used it on their way to California. A cutoff was constructed through Silver Creek Canyon by 1862, diverting much of the traffic on what is today the route of I-80.</a:t>
            </a:r>
          </a:p>
          <a:p>
            <a:r>
              <a:rPr lang="en-US" b="1" dirty="0" smtClean="0"/>
              <a:t>Emigration Canyon</a:t>
            </a:r>
            <a:r>
              <a:rPr lang="en-US" dirty="0" smtClean="0"/>
              <a:t> (Donner Hill) (1,283 miles (2,065 km) west) – About a year before the Latter-day Saint emigrants, the Reed–Donner wagon train carved the first road through the final geographic obstacle between Big Mountain and the Salt Lake Valley. About halfway through, the group changed course and went up and around the final constriction near the valley's mouth. The resulting exhaustingly brutal climb over rock and sage most likely contributed to the historic tragedy that befell the travelers three months and 600 miles (970 km) to the west. When an advance team from the Latter-day Saint vanguard company came through, it chose to stick to the valley floor and hacked its way through to the bench overlooking the Great Salt Lake basin in less than four hours.</a:t>
            </a:r>
          </a:p>
          <a:p>
            <a:r>
              <a:rPr lang="en-US" b="1" dirty="0" smtClean="0"/>
              <a:t>Salt Lake Valley</a:t>
            </a:r>
            <a:r>
              <a:rPr lang="en-US" dirty="0" smtClean="0"/>
              <a:t> (1,297 miles (2,087 km) west) – Although the Salt Lake Valley had a special meaning to each emigrant, signifying the end of more than a year of crossing the plains, not all of the pioneering Saints settled in the Salt Lake Valley. Settlement outside the Salt Lake Valley began as early as 1848, with a number of communities planted in the Weber valley to the north. Additional </a:t>
            </a:r>
            <a:r>
              <a:rPr lang="en-US" dirty="0" err="1" smtClean="0"/>
              <a:t>townsites</a:t>
            </a:r>
            <a:r>
              <a:rPr lang="en-US" dirty="0" smtClean="0"/>
              <a:t> were carefully chosen, with settlements placed near canyon mouths with access to dependable streams and stands of timber. Latter-day Saints founded more than 600 communities from Canada down into Mexico. As historian Wallace </a:t>
            </a:r>
            <a:r>
              <a:rPr lang="en-US" dirty="0" err="1" smtClean="0"/>
              <a:t>Stegner</a:t>
            </a:r>
            <a:r>
              <a:rPr lang="en-US" dirty="0" smtClean="0"/>
              <a:t> stated, the Latter-day Saints "were one of the principal forces in the settlement of the West."</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125301"/>
          </a:xfrm>
          <a:prstGeom prst="rect">
            <a:avLst/>
          </a:prstGeom>
        </p:spPr>
        <p:txBody>
          <a:bodyPr wrap="square">
            <a:spAutoFit/>
          </a:bodyPr>
          <a:lstStyle/>
          <a:p>
            <a:r>
              <a:rPr lang="en-US" dirty="0" smtClean="0">
                <a:hlinkClick r:id="rId2"/>
              </a:rPr>
              <a:t>https://www.nps.gov/parkhistory/online_books/mopi/hrs4.htm</a:t>
            </a:r>
            <a:endParaRPr lang="en-US" dirty="0" smtClean="0"/>
          </a:p>
          <a:p>
            <a:r>
              <a:rPr lang="en-US" dirty="0" smtClean="0"/>
              <a:t>	</a:t>
            </a:r>
            <a:r>
              <a:rPr lang="en-US" b="1" dirty="0" smtClean="0"/>
              <a:t> MORMONS AND TRAIL-SIDE SERVICES</a:t>
            </a:r>
            <a:endParaRPr lang="en-US" dirty="0" smtClean="0"/>
          </a:p>
          <a:p>
            <a:r>
              <a:rPr lang="en-US" dirty="0" smtClean="0"/>
              <a:t>	During that winter, and throughout the next several years, until at least 1852, Mormons on both sides of the Missouri tried to make money offering what we might call trail-side services, such as blacksmithing, ferrying, cooking, baking, sewing, and selling hay, corn, and wheat. They even provided some warehousing services. In addition, they handcrafted items such as baskets, flour sacks, chairs, washboards, tables, and hats to the many hundreds of non-Mormon emigrants who also jumped-off for the Far West from that area. The area was a very popular point of departure for non-Mormons.  Some did a little "doctoring" and pulled and cleaned teeth. Others made wine from elderberries and sold it. Some of the sisters also taught school, did washings, sewed, cooked, baby-sat, spun yarn, made clothing, and worked in restaurants and boarding houses. Some men went south into Missouri to seek work for short periods.</a:t>
            </a:r>
          </a:p>
          <a:p>
            <a:r>
              <a:rPr lang="en-US" dirty="0" smtClean="0"/>
              <a:t>	Throughout their emigrating period, to 1869, Mormons took every opportunity to make money by offering such services. West of the Missouri River they continued to offer blacksmithing services; they established ferries on the Elkhorn and Loup rivers (one was near what became Genoa) and did some contract bridging across the Green River (in what is now Wyoming) and down Echo Canyon (in what is now Utah), for example.</a:t>
            </a:r>
          </a:p>
          <a:p>
            <a:r>
              <a:rPr lang="en-US" dirty="0" smtClean="0"/>
              <a:t>	Over the years Mormon emigrants also used trail-side services provided by "Gentiles," or non-Mormons. West of the Missouri River, in what is now Nebraska, Mormons could have obtained supplies at settlements such as Fremont, North Bend, Columbus, Buchanan (near Shell Creek, which no longer exists), Cleveland (west of Columbus, which no longer exists), Monroe, Grand Island, Fort Kearny, Fort McPherson, (these two forts were on the Oregon Trail) and at scattered trading posts, such as </a:t>
            </a:r>
            <a:r>
              <a:rPr lang="en-US" dirty="0" err="1" smtClean="0"/>
              <a:t>Robidoux's</a:t>
            </a:r>
            <a:r>
              <a:rPr lang="en-US" dirty="0" smtClean="0"/>
              <a:t> near Scotts Bluff, and at various "road ranches."</a:t>
            </a:r>
          </a:p>
          <a:p>
            <a:r>
              <a:rPr lang="en-US" dirty="0" smtClean="0"/>
              <a:t>	Across what is now Wyoming, there was an ever-increasing number of trading posts and forts useful to the Mormons located at </a:t>
            </a:r>
            <a:r>
              <a:rPr lang="en-US" dirty="0" err="1" smtClean="0"/>
              <a:t>Dripps</a:t>
            </a:r>
            <a:r>
              <a:rPr lang="en-US" dirty="0" smtClean="0"/>
              <a:t> Trading Post, the Bordeaux Station, Fort Laramie, Ward and </a:t>
            </a:r>
            <a:r>
              <a:rPr lang="en-US" dirty="0" err="1" smtClean="0"/>
              <a:t>Guerrier's</a:t>
            </a:r>
            <a:r>
              <a:rPr lang="en-US" dirty="0" smtClean="0"/>
              <a:t> Trading Post, Horseshoe Station, </a:t>
            </a:r>
            <a:r>
              <a:rPr lang="en-US" dirty="0" err="1" smtClean="0"/>
              <a:t>Labonte</a:t>
            </a:r>
            <a:r>
              <a:rPr lang="en-US" dirty="0" smtClean="0"/>
              <a:t> Station, Deer Creek Station, Fort Caspar, Devil's Gate Station and fort, and St. Mary's Station, among others.</a:t>
            </a:r>
          </a:p>
          <a:p>
            <a:endParaRPr lang="en-US" dirty="0"/>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14288" y="2900362"/>
            <a:ext cx="9158288" cy="3957638"/>
            <a:chOff x="-14288" y="2900362"/>
            <a:chExt cx="9158288" cy="3957638"/>
          </a:xfrm>
        </p:grpSpPr>
        <p:grpSp>
          <p:nvGrpSpPr>
            <p:cNvPr id="43" name="Group 42"/>
            <p:cNvGrpSpPr/>
            <p:nvPr/>
          </p:nvGrpSpPr>
          <p:grpSpPr>
            <a:xfrm>
              <a:off x="-14288" y="2900362"/>
              <a:ext cx="9158288" cy="3957638"/>
              <a:chOff x="-14288" y="2900362"/>
              <a:chExt cx="9158288" cy="3957638"/>
            </a:xfrm>
          </p:grpSpPr>
          <p:grpSp>
            <p:nvGrpSpPr>
              <p:cNvPr id="38" name="Group 37"/>
              <p:cNvGrpSpPr/>
              <p:nvPr/>
            </p:nvGrpSpPr>
            <p:grpSpPr>
              <a:xfrm>
                <a:off x="-14288" y="2900362"/>
                <a:ext cx="9158288" cy="3957638"/>
                <a:chOff x="-14288" y="2900362"/>
                <a:chExt cx="9158288" cy="3957638"/>
              </a:xfrm>
            </p:grpSpPr>
            <p:grpSp>
              <p:nvGrpSpPr>
                <p:cNvPr id="35" name="Group 34"/>
                <p:cNvGrpSpPr/>
                <p:nvPr/>
              </p:nvGrpSpPr>
              <p:grpSpPr>
                <a:xfrm>
                  <a:off x="-14288" y="2900362"/>
                  <a:ext cx="9158288" cy="3957638"/>
                  <a:chOff x="-14288" y="2900362"/>
                  <a:chExt cx="9158288" cy="3957638"/>
                </a:xfrm>
              </p:grpSpPr>
              <p:grpSp>
                <p:nvGrpSpPr>
                  <p:cNvPr id="21" name="Group 20"/>
                  <p:cNvGrpSpPr/>
                  <p:nvPr/>
                </p:nvGrpSpPr>
                <p:grpSpPr>
                  <a:xfrm>
                    <a:off x="-14288" y="2900362"/>
                    <a:ext cx="9158288" cy="3957638"/>
                    <a:chOff x="-14288" y="2900362"/>
                    <a:chExt cx="9158288" cy="3957638"/>
                  </a:xfrm>
                </p:grpSpPr>
                <p:pic>
                  <p:nvPicPr>
                    <p:cNvPr id="22" name="Picture 2"/>
                    <p:cNvPicPr>
                      <a:picLocks noChangeAspect="1" noChangeArrowheads="1"/>
                    </p:cNvPicPr>
                    <p:nvPr/>
                  </p:nvPicPr>
                  <p:blipFill>
                    <a:blip r:embed="rId3"/>
                    <a:srcRect/>
                    <a:stretch>
                      <a:fillRect/>
                    </a:stretch>
                  </p:blipFill>
                  <p:spPr bwMode="auto">
                    <a:xfrm>
                      <a:off x="-14288" y="2900362"/>
                      <a:ext cx="9158288" cy="3957638"/>
                    </a:xfrm>
                    <a:prstGeom prst="rect">
                      <a:avLst/>
                    </a:prstGeom>
                    <a:noFill/>
                    <a:ln w="9525">
                      <a:noFill/>
                      <a:miter lim="800000"/>
                      <a:headEnd/>
                      <a:tailEnd/>
                    </a:ln>
                    <a:effectLst/>
                  </p:spPr>
                </p:pic>
                <p:sp>
                  <p:nvSpPr>
                    <p:cNvPr id="24" name="Freeform 23"/>
                    <p:cNvSpPr/>
                    <p:nvPr/>
                  </p:nvSpPr>
                  <p:spPr>
                    <a:xfrm>
                      <a:off x="1396538" y="4187952"/>
                      <a:ext cx="3674226" cy="1022465"/>
                    </a:xfrm>
                    <a:custGeom>
                      <a:avLst/>
                      <a:gdLst>
                        <a:gd name="connsiteX0" fmla="*/ 3674226 w 3674226"/>
                        <a:gd name="connsiteY0" fmla="*/ 1022465 h 1022465"/>
                        <a:gd name="connsiteX1" fmla="*/ 3358342 w 3674226"/>
                        <a:gd name="connsiteY1" fmla="*/ 955964 h 1022465"/>
                        <a:gd name="connsiteX2" fmla="*/ 3258589 w 3674226"/>
                        <a:gd name="connsiteY2" fmla="*/ 822960 h 1022465"/>
                        <a:gd name="connsiteX3" fmla="*/ 2975957 w 3674226"/>
                        <a:gd name="connsiteY3" fmla="*/ 806334 h 1022465"/>
                        <a:gd name="connsiteX4" fmla="*/ 2360815 w 3674226"/>
                        <a:gd name="connsiteY4" fmla="*/ 523702 h 1022465"/>
                        <a:gd name="connsiteX5" fmla="*/ 2061557 w 3674226"/>
                        <a:gd name="connsiteY5" fmla="*/ 340822 h 1022465"/>
                        <a:gd name="connsiteX6" fmla="*/ 1762298 w 3674226"/>
                        <a:gd name="connsiteY6" fmla="*/ 174567 h 1022465"/>
                        <a:gd name="connsiteX7" fmla="*/ 1629295 w 3674226"/>
                        <a:gd name="connsiteY7" fmla="*/ 24938 h 1022465"/>
                        <a:gd name="connsiteX8" fmla="*/ 1396538 w 3674226"/>
                        <a:gd name="connsiteY8" fmla="*/ 24938 h 1022465"/>
                        <a:gd name="connsiteX9" fmla="*/ 1197033 w 3674226"/>
                        <a:gd name="connsiteY9" fmla="*/ 124691 h 1022465"/>
                        <a:gd name="connsiteX10" fmla="*/ 681644 w 3674226"/>
                        <a:gd name="connsiteY10" fmla="*/ 141316 h 1022465"/>
                        <a:gd name="connsiteX11" fmla="*/ 349135 w 3674226"/>
                        <a:gd name="connsiteY11" fmla="*/ 307571 h 1022465"/>
                        <a:gd name="connsiteX12" fmla="*/ 0 w 3674226"/>
                        <a:gd name="connsiteY12" fmla="*/ 523702 h 102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4226" h="1022465">
                          <a:moveTo>
                            <a:pt x="3674226" y="1022465"/>
                          </a:moveTo>
                          <a:cubicBezTo>
                            <a:pt x="3550920" y="1005840"/>
                            <a:pt x="3427615" y="989215"/>
                            <a:pt x="3358342" y="955964"/>
                          </a:cubicBezTo>
                          <a:cubicBezTo>
                            <a:pt x="3289069" y="922713"/>
                            <a:pt x="3322320" y="847898"/>
                            <a:pt x="3258589" y="822960"/>
                          </a:cubicBezTo>
                          <a:cubicBezTo>
                            <a:pt x="3194858" y="798022"/>
                            <a:pt x="3125586" y="856210"/>
                            <a:pt x="2975957" y="806334"/>
                          </a:cubicBezTo>
                          <a:cubicBezTo>
                            <a:pt x="2826328" y="756458"/>
                            <a:pt x="2513215" y="601287"/>
                            <a:pt x="2360815" y="523702"/>
                          </a:cubicBezTo>
                          <a:cubicBezTo>
                            <a:pt x="2208415" y="446117"/>
                            <a:pt x="2161310" y="399011"/>
                            <a:pt x="2061557" y="340822"/>
                          </a:cubicBezTo>
                          <a:cubicBezTo>
                            <a:pt x="1961804" y="282633"/>
                            <a:pt x="1834342" y="227214"/>
                            <a:pt x="1762298" y="174567"/>
                          </a:cubicBezTo>
                          <a:cubicBezTo>
                            <a:pt x="1690254" y="121920"/>
                            <a:pt x="1690255" y="49876"/>
                            <a:pt x="1629295" y="24938"/>
                          </a:cubicBezTo>
                          <a:cubicBezTo>
                            <a:pt x="1568335" y="0"/>
                            <a:pt x="1468582" y="8313"/>
                            <a:pt x="1396538" y="24938"/>
                          </a:cubicBezTo>
                          <a:cubicBezTo>
                            <a:pt x="1324494" y="41563"/>
                            <a:pt x="1316182" y="105295"/>
                            <a:pt x="1197033" y="124691"/>
                          </a:cubicBezTo>
                          <a:cubicBezTo>
                            <a:pt x="1077884" y="144087"/>
                            <a:pt x="822960" y="110836"/>
                            <a:pt x="681644" y="141316"/>
                          </a:cubicBezTo>
                          <a:cubicBezTo>
                            <a:pt x="540328" y="171796"/>
                            <a:pt x="462742" y="243840"/>
                            <a:pt x="349135" y="307571"/>
                          </a:cubicBezTo>
                          <a:cubicBezTo>
                            <a:pt x="235528" y="371302"/>
                            <a:pt x="117764" y="447502"/>
                            <a:pt x="0" y="523702"/>
                          </a:cubicBezTo>
                        </a:path>
                      </a:pathLst>
                    </a:custGeom>
                    <a:ln w="101600">
                      <a:solidFill>
                        <a:srgbClr val="FF0000"/>
                      </a:solidFill>
                      <a:prstDash val="sysDot"/>
                    </a:ln>
                    <a:effectLst>
                      <a:outerShdw dist="762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Freeform 24"/>
                    <p:cNvSpPr/>
                    <p:nvPr/>
                  </p:nvSpPr>
                  <p:spPr>
                    <a:xfrm>
                      <a:off x="6143626" y="4916488"/>
                      <a:ext cx="1609725" cy="293687"/>
                    </a:xfrm>
                    <a:custGeom>
                      <a:avLst/>
                      <a:gdLst>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133350 w 2371725"/>
                        <a:gd name="connsiteY7" fmla="*/ 150812 h 293687"/>
                        <a:gd name="connsiteX8" fmla="*/ 0 w 2371725"/>
                        <a:gd name="connsiteY8" fmla="*/ 169862 h 293687"/>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0 w 2371725"/>
                        <a:gd name="connsiteY7" fmla="*/ 169862 h 293687"/>
                        <a:gd name="connsiteX0" fmla="*/ 1866900 w 1866900"/>
                        <a:gd name="connsiteY0" fmla="*/ 293687 h 293687"/>
                        <a:gd name="connsiteX1" fmla="*/ 1590675 w 1866900"/>
                        <a:gd name="connsiteY1" fmla="*/ 179387 h 293687"/>
                        <a:gd name="connsiteX2" fmla="*/ 1247775 w 1866900"/>
                        <a:gd name="connsiteY2" fmla="*/ 227012 h 293687"/>
                        <a:gd name="connsiteX3" fmla="*/ 838200 w 1866900"/>
                        <a:gd name="connsiteY3" fmla="*/ 65087 h 293687"/>
                        <a:gd name="connsiteX4" fmla="*/ 447675 w 1866900"/>
                        <a:gd name="connsiteY4" fmla="*/ 7937 h 293687"/>
                        <a:gd name="connsiteX5" fmla="*/ 257175 w 1866900"/>
                        <a:gd name="connsiteY5" fmla="*/ 17462 h 293687"/>
                        <a:gd name="connsiteX6" fmla="*/ 0 w 1866900"/>
                        <a:gd name="connsiteY6" fmla="*/ 55562 h 293687"/>
                        <a:gd name="connsiteX0" fmla="*/ 1609725 w 1609725"/>
                        <a:gd name="connsiteY0" fmla="*/ 293687 h 293687"/>
                        <a:gd name="connsiteX1" fmla="*/ 1333500 w 1609725"/>
                        <a:gd name="connsiteY1" fmla="*/ 179387 h 293687"/>
                        <a:gd name="connsiteX2" fmla="*/ 990600 w 1609725"/>
                        <a:gd name="connsiteY2" fmla="*/ 227012 h 293687"/>
                        <a:gd name="connsiteX3" fmla="*/ 581025 w 1609725"/>
                        <a:gd name="connsiteY3" fmla="*/ 65087 h 293687"/>
                        <a:gd name="connsiteX4" fmla="*/ 190500 w 1609725"/>
                        <a:gd name="connsiteY4" fmla="*/ 7937 h 293687"/>
                        <a:gd name="connsiteX5" fmla="*/ 0 w 1609725"/>
                        <a:gd name="connsiteY5" fmla="*/ 17462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725" h="293687">
                          <a:moveTo>
                            <a:pt x="1609725" y="293687"/>
                          </a:moveTo>
                          <a:cubicBezTo>
                            <a:pt x="1523206" y="242093"/>
                            <a:pt x="1436687" y="190499"/>
                            <a:pt x="1333500" y="179387"/>
                          </a:cubicBezTo>
                          <a:cubicBezTo>
                            <a:pt x="1230313" y="168275"/>
                            <a:pt x="1116012" y="246062"/>
                            <a:pt x="990600" y="227012"/>
                          </a:cubicBezTo>
                          <a:cubicBezTo>
                            <a:pt x="865188" y="207962"/>
                            <a:pt x="714375" y="101600"/>
                            <a:pt x="581025" y="65087"/>
                          </a:cubicBezTo>
                          <a:cubicBezTo>
                            <a:pt x="447675" y="28574"/>
                            <a:pt x="287338" y="15875"/>
                            <a:pt x="190500" y="7937"/>
                          </a:cubicBezTo>
                          <a:cubicBezTo>
                            <a:pt x="93663" y="0"/>
                            <a:pt x="74612" y="9525"/>
                            <a:pt x="0" y="17462"/>
                          </a:cubicBez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TextBox 25"/>
                    <p:cNvSpPr txBox="1"/>
                    <p:nvPr/>
                  </p:nvSpPr>
                  <p:spPr>
                    <a:xfrm>
                      <a:off x="7890555" y="5105400"/>
                      <a:ext cx="1095749" cy="430887"/>
                    </a:xfrm>
                    <a:prstGeom prst="rect">
                      <a:avLst/>
                    </a:prstGeom>
                    <a:solidFill>
                      <a:srgbClr val="FFFF00"/>
                    </a:solidFill>
                  </p:spPr>
                  <p:txBody>
                    <a:bodyPr wrap="none" rtlCol="0">
                      <a:spAutoFit/>
                    </a:bodyPr>
                    <a:lstStyle/>
                    <a:p>
                      <a:r>
                        <a:rPr lang="en-US" sz="2200" b="1" dirty="0" smtClean="0"/>
                        <a:t>Nauvoo</a:t>
                      </a:r>
                      <a:endParaRPr lang="en-US" sz="2200" b="1" dirty="0"/>
                    </a:p>
                  </p:txBody>
                </p:sp>
                <p:sp>
                  <p:nvSpPr>
                    <p:cNvPr id="27" name="Oval 26"/>
                    <p:cNvSpPr>
                      <a:spLocks noChangeAspect="1"/>
                    </p:cNvSpPr>
                    <p:nvPr/>
                  </p:nvSpPr>
                  <p:spPr>
                    <a:xfrm>
                      <a:off x="5562600" y="4343400"/>
                      <a:ext cx="1112520" cy="1112520"/>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43"/>
                  <p:cNvGrpSpPr/>
                  <p:nvPr/>
                </p:nvGrpSpPr>
                <p:grpSpPr>
                  <a:xfrm>
                    <a:off x="1551709" y="4339240"/>
                    <a:ext cx="2568633" cy="918560"/>
                    <a:chOff x="1551709" y="4281054"/>
                    <a:chExt cx="2568633" cy="918560"/>
                  </a:xfrm>
                </p:grpSpPr>
                <p:sp>
                  <p:nvSpPr>
                    <p:cNvPr id="29" name="Freeform 28"/>
                    <p:cNvSpPr/>
                    <p:nvPr/>
                  </p:nvSpPr>
                  <p:spPr>
                    <a:xfrm>
                      <a:off x="1551709" y="4281054"/>
                      <a:ext cx="2568633" cy="706582"/>
                    </a:xfrm>
                    <a:custGeom>
                      <a:avLst/>
                      <a:gdLst>
                        <a:gd name="connsiteX0" fmla="*/ 160713 w 2568633"/>
                        <a:gd name="connsiteY0" fmla="*/ 290946 h 706582"/>
                        <a:gd name="connsiteX1" fmla="*/ 459971 w 2568633"/>
                        <a:gd name="connsiteY1" fmla="*/ 58190 h 706582"/>
                        <a:gd name="connsiteX2" fmla="*/ 942109 w 2568633"/>
                        <a:gd name="connsiteY2" fmla="*/ 91441 h 706582"/>
                        <a:gd name="connsiteX3" fmla="*/ 12579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 name="connsiteX0" fmla="*/ 160713 w 2568633"/>
                        <a:gd name="connsiteY0" fmla="*/ 290946 h 706582"/>
                        <a:gd name="connsiteX1" fmla="*/ 459971 w 2568633"/>
                        <a:gd name="connsiteY1" fmla="*/ 58190 h 706582"/>
                        <a:gd name="connsiteX2" fmla="*/ 942109 w 2568633"/>
                        <a:gd name="connsiteY2" fmla="*/ 91441 h 706582"/>
                        <a:gd name="connsiteX3" fmla="*/ 14103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8633" h="706582">
                          <a:moveTo>
                            <a:pt x="160713" y="290946"/>
                          </a:moveTo>
                          <a:cubicBezTo>
                            <a:pt x="235527" y="227215"/>
                            <a:pt x="329738" y="91441"/>
                            <a:pt x="459971" y="58190"/>
                          </a:cubicBezTo>
                          <a:cubicBezTo>
                            <a:pt x="590204" y="24939"/>
                            <a:pt x="783705" y="99754"/>
                            <a:pt x="942109" y="91441"/>
                          </a:cubicBezTo>
                          <a:cubicBezTo>
                            <a:pt x="1100513" y="83128"/>
                            <a:pt x="1302328" y="0"/>
                            <a:pt x="1410393" y="8313"/>
                          </a:cubicBezTo>
                          <a:cubicBezTo>
                            <a:pt x="1518459" y="16626"/>
                            <a:pt x="1499524" y="80357"/>
                            <a:pt x="1590502" y="141317"/>
                          </a:cubicBezTo>
                          <a:cubicBezTo>
                            <a:pt x="1681480" y="202277"/>
                            <a:pt x="1845426" y="307571"/>
                            <a:pt x="1956262" y="374073"/>
                          </a:cubicBezTo>
                          <a:cubicBezTo>
                            <a:pt x="2067098" y="440575"/>
                            <a:pt x="2158538" y="487681"/>
                            <a:pt x="2255520" y="540328"/>
                          </a:cubicBezTo>
                          <a:cubicBezTo>
                            <a:pt x="2352502" y="592975"/>
                            <a:pt x="2568633" y="673332"/>
                            <a:pt x="2538153" y="689957"/>
                          </a:cubicBezTo>
                          <a:cubicBezTo>
                            <a:pt x="2507673" y="706582"/>
                            <a:pt x="2377440" y="642852"/>
                            <a:pt x="2072640" y="640081"/>
                          </a:cubicBezTo>
                          <a:cubicBezTo>
                            <a:pt x="1767840" y="637310"/>
                            <a:pt x="997527" y="673331"/>
                            <a:pt x="709353" y="673331"/>
                          </a:cubicBezTo>
                          <a:cubicBezTo>
                            <a:pt x="421179" y="673331"/>
                            <a:pt x="446117" y="648394"/>
                            <a:pt x="343593" y="640081"/>
                          </a:cubicBezTo>
                          <a:cubicBezTo>
                            <a:pt x="241069" y="631768"/>
                            <a:pt x="149629" y="656706"/>
                            <a:pt x="94211" y="623455"/>
                          </a:cubicBezTo>
                          <a:cubicBezTo>
                            <a:pt x="38793" y="590204"/>
                            <a:pt x="0" y="495993"/>
                            <a:pt x="11084" y="440575"/>
                          </a:cubicBezTo>
                          <a:cubicBezTo>
                            <a:pt x="22168" y="385157"/>
                            <a:pt x="85899" y="354677"/>
                            <a:pt x="160713" y="290946"/>
                          </a:cubicBezTo>
                          <a:close/>
                        </a:path>
                      </a:pathLst>
                    </a:custGeom>
                    <a:solidFill>
                      <a:srgbClr val="D186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rot="994403">
                      <a:off x="1940639" y="4676394"/>
                      <a:ext cx="1876732" cy="523220"/>
                    </a:xfrm>
                    <a:prstGeom prst="rect">
                      <a:avLst/>
                    </a:prstGeom>
                    <a:noFill/>
                  </p:spPr>
                  <p:txBody>
                    <a:bodyPr wrap="none" rtlCol="0">
                      <a:prstTxWarp prst="textArchUp">
                        <a:avLst/>
                      </a:prstTxWarp>
                      <a:spAutoFit/>
                    </a:bodyPr>
                    <a:lstStyle/>
                    <a:p>
                      <a:r>
                        <a:rPr lang="en-US" sz="2800" b="1" dirty="0" smtClean="0"/>
                        <a:t> </a:t>
                      </a:r>
                    </a:p>
                    <a:p>
                      <a:endParaRPr lang="en-US" sz="2800" b="1" dirty="0" smtClean="0"/>
                    </a:p>
                    <a:p>
                      <a:r>
                        <a:rPr lang="en-US" sz="2800" b="1" dirty="0" smtClean="0"/>
                        <a:t>shared trail</a:t>
                      </a:r>
                      <a:endParaRPr lang="en-US" sz="2800" b="1" dirty="0"/>
                    </a:p>
                  </p:txBody>
                </p:sp>
              </p:grpSp>
            </p:grpSp>
            <p:sp>
              <p:nvSpPr>
                <p:cNvPr id="36" name="Oval 35"/>
                <p:cNvSpPr/>
                <p:nvPr/>
              </p:nvSpPr>
              <p:spPr>
                <a:xfrm>
                  <a:off x="7543800" y="51054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5-Point Star 38"/>
              <p:cNvSpPr/>
              <p:nvPr/>
            </p:nvSpPr>
            <p:spPr>
              <a:xfrm>
                <a:off x="7162800" y="48768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5-Point Star 40"/>
              <p:cNvSpPr/>
              <p:nvPr/>
            </p:nvSpPr>
            <p:spPr>
              <a:xfrm>
                <a:off x="6781800" y="48006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5-Point Star 41"/>
              <p:cNvSpPr/>
              <p:nvPr/>
            </p:nvSpPr>
            <p:spPr>
              <a:xfrm>
                <a:off x="6324600" y="47244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5-Point Star 44"/>
            <p:cNvSpPr/>
            <p:nvPr/>
          </p:nvSpPr>
          <p:spPr>
            <a:xfrm>
              <a:off x="5791200" y="48006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5-Point Star 45"/>
            <p:cNvSpPr/>
            <p:nvPr/>
          </p:nvSpPr>
          <p:spPr>
            <a:xfrm>
              <a:off x="6096000" y="45720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Rectangle 9"/>
          <p:cNvSpPr/>
          <p:nvPr/>
        </p:nvSpPr>
        <p:spPr>
          <a:xfrm>
            <a:off x="0" y="4572000"/>
            <a:ext cx="9144000" cy="2246769"/>
          </a:xfrm>
          <a:prstGeom prst="rect">
            <a:avLst/>
          </a:prstGeom>
          <a:solidFill>
            <a:srgbClr val="A2D389"/>
          </a:solidFill>
        </p:spPr>
        <p:txBody>
          <a:bodyPr wrap="square">
            <a:spAutoFit/>
          </a:bodyPr>
          <a:lstStyle/>
          <a:p>
            <a:r>
              <a:rPr lang="en-US" sz="2800" dirty="0" smtClean="0">
                <a:effectLst>
                  <a:outerShdw dist="38100" dir="7200000" algn="ctr" rotWithShape="0">
                    <a:schemeClr val="tx1"/>
                  </a:outerShdw>
                </a:effectLst>
              </a:rPr>
              <a:t> </a:t>
            </a:r>
          </a:p>
          <a:p>
            <a:endParaRPr lang="en-US" sz="2800" dirty="0" smtClean="0">
              <a:effectLst>
                <a:outerShdw dist="38100" dir="7200000" algn="ctr" rotWithShape="0">
                  <a:schemeClr val="tx1"/>
                </a:outerShdw>
              </a:effectLst>
            </a:endParaRPr>
          </a:p>
          <a:p>
            <a:endParaRPr lang="en-US" sz="2800" dirty="0" smtClean="0">
              <a:effectLst>
                <a:outerShdw dist="38100" dir="7200000" algn="ctr" rotWithShape="0">
                  <a:schemeClr val="tx1"/>
                </a:outerShdw>
              </a:effectLst>
            </a:endParaRPr>
          </a:p>
          <a:p>
            <a:endParaRPr lang="en-US" sz="2800" dirty="0" smtClean="0">
              <a:effectLst>
                <a:outerShdw dist="38100" dir="7200000" algn="ctr" rotWithShape="0">
                  <a:schemeClr val="tx1"/>
                </a:outerShdw>
              </a:effectLst>
            </a:endParaRPr>
          </a:p>
          <a:p>
            <a:r>
              <a:rPr lang="en-US" sz="2800" dirty="0" smtClean="0">
                <a:effectLst>
                  <a:outerShdw dist="38100" dir="7200000" algn="ctr" rotWithShape="0">
                    <a:schemeClr val="tx1"/>
                  </a:outerShdw>
                </a:effectLst>
              </a:rPr>
              <a:t> </a:t>
            </a:r>
          </a:p>
        </p:txBody>
      </p:sp>
      <p:grpSp>
        <p:nvGrpSpPr>
          <p:cNvPr id="50" name="Group 49"/>
          <p:cNvGrpSpPr/>
          <p:nvPr/>
        </p:nvGrpSpPr>
        <p:grpSpPr>
          <a:xfrm>
            <a:off x="0" y="0"/>
            <a:ext cx="9144000" cy="4572000"/>
            <a:chOff x="0" y="0"/>
            <a:chExt cx="9144000" cy="4572000"/>
          </a:xfrm>
        </p:grpSpPr>
        <p:grpSp>
          <p:nvGrpSpPr>
            <p:cNvPr id="44" name="Group 43"/>
            <p:cNvGrpSpPr/>
            <p:nvPr/>
          </p:nvGrpSpPr>
          <p:grpSpPr>
            <a:xfrm>
              <a:off x="0" y="0"/>
              <a:ext cx="9144000" cy="4572000"/>
              <a:chOff x="0" y="0"/>
              <a:chExt cx="9144000" cy="4572000"/>
            </a:xfrm>
          </p:grpSpPr>
          <p:grpSp>
            <p:nvGrpSpPr>
              <p:cNvPr id="20" name="Group 19"/>
              <p:cNvGrpSpPr/>
              <p:nvPr/>
            </p:nvGrpSpPr>
            <p:grpSpPr>
              <a:xfrm>
                <a:off x="0" y="0"/>
                <a:ext cx="9144000" cy="4572000"/>
                <a:chOff x="0" y="0"/>
                <a:chExt cx="9144000" cy="4572000"/>
              </a:xfrm>
            </p:grpSpPr>
            <p:grpSp>
              <p:nvGrpSpPr>
                <p:cNvPr id="18" name="Group 17"/>
                <p:cNvGrpSpPr/>
                <p:nvPr/>
              </p:nvGrpSpPr>
              <p:grpSpPr>
                <a:xfrm>
                  <a:off x="0" y="0"/>
                  <a:ext cx="9144000" cy="4572000"/>
                  <a:chOff x="0" y="0"/>
                  <a:chExt cx="9144000" cy="4572000"/>
                </a:xfrm>
              </p:grpSpPr>
              <p:pic>
                <p:nvPicPr>
                  <p:cNvPr id="62" name="Picture 61"/>
                  <p:cNvPicPr>
                    <a:picLocks noChangeAspect="1" noChangeArrowheads="1"/>
                  </p:cNvPicPr>
                  <p:nvPr/>
                </p:nvPicPr>
                <p:blipFill>
                  <a:blip r:embed="rId3"/>
                  <a:srcRect l="49389" t="12612" r="3893" b="33334"/>
                  <a:stretch>
                    <a:fillRect/>
                  </a:stretch>
                </p:blipFill>
                <p:spPr bwMode="auto">
                  <a:xfrm>
                    <a:off x="0" y="0"/>
                    <a:ext cx="9144000" cy="4572000"/>
                  </a:xfrm>
                  <a:prstGeom prst="rect">
                    <a:avLst/>
                  </a:prstGeom>
                  <a:noFill/>
                  <a:ln w="9525">
                    <a:noFill/>
                    <a:miter lim="800000"/>
                    <a:headEnd/>
                    <a:tailEnd/>
                  </a:ln>
                  <a:effectLst/>
                </p:spPr>
              </p:pic>
              <p:sp>
                <p:nvSpPr>
                  <p:cNvPr id="63" name="TextBox 62"/>
                  <p:cNvSpPr txBox="1"/>
                  <p:nvPr/>
                </p:nvSpPr>
                <p:spPr>
                  <a:xfrm>
                    <a:off x="6934200" y="3881735"/>
                    <a:ext cx="1177245" cy="461665"/>
                  </a:xfrm>
                  <a:prstGeom prst="rect">
                    <a:avLst/>
                  </a:prstGeom>
                  <a:solidFill>
                    <a:srgbClr val="FFFF00"/>
                  </a:solidFill>
                </p:spPr>
                <p:txBody>
                  <a:bodyPr wrap="none" rtlCol="0">
                    <a:spAutoFit/>
                  </a:bodyPr>
                  <a:lstStyle/>
                  <a:p>
                    <a:r>
                      <a:rPr lang="en-US" sz="2400" b="1" dirty="0" smtClean="0"/>
                      <a:t>Nauvoo</a:t>
                    </a:r>
                    <a:endParaRPr lang="en-US" sz="2400" b="1" dirty="0"/>
                  </a:p>
                </p:txBody>
              </p:sp>
              <p:sp>
                <p:nvSpPr>
                  <p:cNvPr id="37" name="Freeform 36"/>
                  <p:cNvSpPr/>
                  <p:nvPr/>
                </p:nvSpPr>
                <p:spPr>
                  <a:xfrm>
                    <a:off x="3873731" y="3241964"/>
                    <a:ext cx="2892829" cy="681643"/>
                  </a:xfrm>
                  <a:custGeom>
                    <a:avLst/>
                    <a:gdLst>
                      <a:gd name="connsiteX0" fmla="*/ 2892829 w 2892829"/>
                      <a:gd name="connsiteY0" fmla="*/ 681643 h 681643"/>
                      <a:gd name="connsiteX1" fmla="*/ 2610196 w 2892829"/>
                      <a:gd name="connsiteY1" fmla="*/ 498763 h 681643"/>
                      <a:gd name="connsiteX2" fmla="*/ 2327564 w 2892829"/>
                      <a:gd name="connsiteY2" fmla="*/ 448887 h 681643"/>
                      <a:gd name="connsiteX3" fmla="*/ 1795549 w 2892829"/>
                      <a:gd name="connsiteY3" fmla="*/ 465512 h 681643"/>
                      <a:gd name="connsiteX4" fmla="*/ 1363287 w 2892829"/>
                      <a:gd name="connsiteY4" fmla="*/ 415636 h 681643"/>
                      <a:gd name="connsiteX5" fmla="*/ 1014153 w 2892829"/>
                      <a:gd name="connsiteY5" fmla="*/ 249381 h 681643"/>
                      <a:gd name="connsiteX6" fmla="*/ 764771 w 2892829"/>
                      <a:gd name="connsiteY6" fmla="*/ 166254 h 681643"/>
                      <a:gd name="connsiteX7" fmla="*/ 482138 w 2892829"/>
                      <a:gd name="connsiteY7" fmla="*/ 83127 h 681643"/>
                      <a:gd name="connsiteX8" fmla="*/ 382385 w 2892829"/>
                      <a:gd name="connsiteY8" fmla="*/ 0 h 681643"/>
                      <a:gd name="connsiteX9" fmla="*/ 133004 w 2892829"/>
                      <a:gd name="connsiteY9" fmla="*/ 33251 h 681643"/>
                      <a:gd name="connsiteX10" fmla="*/ 0 w 2892829"/>
                      <a:gd name="connsiteY10" fmla="*/ 49876 h 6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2829" h="681643">
                        <a:moveTo>
                          <a:pt x="2892829" y="681643"/>
                        </a:moveTo>
                        <a:cubicBezTo>
                          <a:pt x="2798618" y="609599"/>
                          <a:pt x="2704407" y="537556"/>
                          <a:pt x="2610196" y="498763"/>
                        </a:cubicBezTo>
                        <a:cubicBezTo>
                          <a:pt x="2515985" y="459970"/>
                          <a:pt x="2463339" y="454429"/>
                          <a:pt x="2327564" y="448887"/>
                        </a:cubicBezTo>
                        <a:cubicBezTo>
                          <a:pt x="2191790" y="443345"/>
                          <a:pt x="1956262" y="471054"/>
                          <a:pt x="1795549" y="465512"/>
                        </a:cubicBezTo>
                        <a:cubicBezTo>
                          <a:pt x="1634836" y="459970"/>
                          <a:pt x="1493520" y="451658"/>
                          <a:pt x="1363287" y="415636"/>
                        </a:cubicBezTo>
                        <a:cubicBezTo>
                          <a:pt x="1233054" y="379614"/>
                          <a:pt x="1113906" y="290945"/>
                          <a:pt x="1014153" y="249381"/>
                        </a:cubicBezTo>
                        <a:cubicBezTo>
                          <a:pt x="914400" y="207817"/>
                          <a:pt x="853440" y="193963"/>
                          <a:pt x="764771" y="166254"/>
                        </a:cubicBezTo>
                        <a:cubicBezTo>
                          <a:pt x="676102" y="138545"/>
                          <a:pt x="545869" y="110836"/>
                          <a:pt x="482138" y="83127"/>
                        </a:cubicBezTo>
                        <a:cubicBezTo>
                          <a:pt x="418407" y="55418"/>
                          <a:pt x="440574" y="8313"/>
                          <a:pt x="382385" y="0"/>
                        </a:cubicBezTo>
                        <a:lnTo>
                          <a:pt x="133004" y="33251"/>
                        </a:lnTo>
                        <a:lnTo>
                          <a:pt x="0" y="49876"/>
                        </a:lnTo>
                      </a:path>
                    </a:pathLst>
                  </a:custGeom>
                  <a:ln w="101600">
                    <a:solidFill>
                      <a:srgbClr val="FFFF00"/>
                    </a:solidFill>
                    <a:prstDash val="sysDot"/>
                  </a:ln>
                  <a:effectLst>
                    <a:outerShdw dist="762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Oval 39"/>
                  <p:cNvSpPr>
                    <a:spLocks noChangeAspect="1"/>
                  </p:cNvSpPr>
                  <p:nvPr/>
                </p:nvSpPr>
                <p:spPr>
                  <a:xfrm>
                    <a:off x="2926080" y="2551176"/>
                    <a:ext cx="1673352" cy="1673352"/>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8"/>
                <p:cNvSpPr/>
                <p:nvPr/>
              </p:nvSpPr>
              <p:spPr>
                <a:xfrm>
                  <a:off x="3496887" y="1756756"/>
                  <a:ext cx="3458095" cy="1917470"/>
                </a:xfrm>
                <a:custGeom>
                  <a:avLst/>
                  <a:gdLst>
                    <a:gd name="connsiteX0" fmla="*/ 3435928 w 3458095"/>
                    <a:gd name="connsiteY0" fmla="*/ 1451957 h 1917470"/>
                    <a:gd name="connsiteX1" fmla="*/ 3153295 w 3458095"/>
                    <a:gd name="connsiteY1" fmla="*/ 1884219 h 1917470"/>
                    <a:gd name="connsiteX2" fmla="*/ 2770909 w 3458095"/>
                    <a:gd name="connsiteY2" fmla="*/ 1651462 h 1917470"/>
                    <a:gd name="connsiteX3" fmla="*/ 2172393 w 3458095"/>
                    <a:gd name="connsiteY3" fmla="*/ 1684713 h 1917470"/>
                    <a:gd name="connsiteX4" fmla="*/ 1806633 w 3458095"/>
                    <a:gd name="connsiteY4" fmla="*/ 1601586 h 1917470"/>
                    <a:gd name="connsiteX5" fmla="*/ 1590502 w 3458095"/>
                    <a:gd name="connsiteY5" fmla="*/ 1501833 h 1917470"/>
                    <a:gd name="connsiteX6" fmla="*/ 1224742 w 3458095"/>
                    <a:gd name="connsiteY6" fmla="*/ 1568335 h 1917470"/>
                    <a:gd name="connsiteX7" fmla="*/ 725978 w 3458095"/>
                    <a:gd name="connsiteY7" fmla="*/ 1418706 h 1917470"/>
                    <a:gd name="connsiteX8" fmla="*/ 892233 w 3458095"/>
                    <a:gd name="connsiteY8" fmla="*/ 1052946 h 1917470"/>
                    <a:gd name="connsiteX9" fmla="*/ 892233 w 3458095"/>
                    <a:gd name="connsiteY9" fmla="*/ 853440 h 1917470"/>
                    <a:gd name="connsiteX10" fmla="*/ 825731 w 3458095"/>
                    <a:gd name="connsiteY10" fmla="*/ 770313 h 1917470"/>
                    <a:gd name="connsiteX11" fmla="*/ 277091 w 3458095"/>
                    <a:gd name="connsiteY11" fmla="*/ 786939 h 1917470"/>
                    <a:gd name="connsiteX12" fmla="*/ 94211 w 3458095"/>
                    <a:gd name="connsiteY12" fmla="*/ 254924 h 1917470"/>
                    <a:gd name="connsiteX13" fmla="*/ 842357 w 3458095"/>
                    <a:gd name="connsiteY13" fmla="*/ 5542 h 1917470"/>
                    <a:gd name="connsiteX14" fmla="*/ 1773382 w 3458095"/>
                    <a:gd name="connsiteY14" fmla="*/ 288175 h 1917470"/>
                    <a:gd name="connsiteX15" fmla="*/ 3086793 w 3458095"/>
                    <a:gd name="connsiteY15" fmla="*/ 969819 h 1917470"/>
                    <a:gd name="connsiteX16" fmla="*/ 3286298 w 3458095"/>
                    <a:gd name="connsiteY16" fmla="*/ 1102822 h 1917470"/>
                    <a:gd name="connsiteX17" fmla="*/ 3435928 w 3458095"/>
                    <a:gd name="connsiteY17" fmla="*/ 1451957 h 191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8095" h="1917470">
                      <a:moveTo>
                        <a:pt x="3435928" y="1451957"/>
                      </a:moveTo>
                      <a:cubicBezTo>
                        <a:pt x="3413761" y="1582190"/>
                        <a:pt x="3264132" y="1850968"/>
                        <a:pt x="3153295" y="1884219"/>
                      </a:cubicBezTo>
                      <a:cubicBezTo>
                        <a:pt x="3042459" y="1917470"/>
                        <a:pt x="2934393" y="1684713"/>
                        <a:pt x="2770909" y="1651462"/>
                      </a:cubicBezTo>
                      <a:cubicBezTo>
                        <a:pt x="2607425" y="1618211"/>
                        <a:pt x="2333106" y="1693026"/>
                        <a:pt x="2172393" y="1684713"/>
                      </a:cubicBezTo>
                      <a:cubicBezTo>
                        <a:pt x="2011680" y="1676400"/>
                        <a:pt x="1903615" y="1632066"/>
                        <a:pt x="1806633" y="1601586"/>
                      </a:cubicBezTo>
                      <a:cubicBezTo>
                        <a:pt x="1709651" y="1571106"/>
                        <a:pt x="1687484" y="1507375"/>
                        <a:pt x="1590502" y="1501833"/>
                      </a:cubicBezTo>
                      <a:cubicBezTo>
                        <a:pt x="1493520" y="1496291"/>
                        <a:pt x="1368829" y="1582190"/>
                        <a:pt x="1224742" y="1568335"/>
                      </a:cubicBezTo>
                      <a:cubicBezTo>
                        <a:pt x="1080655" y="1554481"/>
                        <a:pt x="781396" y="1504604"/>
                        <a:pt x="725978" y="1418706"/>
                      </a:cubicBezTo>
                      <a:cubicBezTo>
                        <a:pt x="670560" y="1332808"/>
                        <a:pt x="864524" y="1147157"/>
                        <a:pt x="892233" y="1052946"/>
                      </a:cubicBezTo>
                      <a:cubicBezTo>
                        <a:pt x="919942" y="958735"/>
                        <a:pt x="903317" y="900546"/>
                        <a:pt x="892233" y="853440"/>
                      </a:cubicBezTo>
                      <a:cubicBezTo>
                        <a:pt x="881149" y="806335"/>
                        <a:pt x="928255" y="781396"/>
                        <a:pt x="825731" y="770313"/>
                      </a:cubicBezTo>
                      <a:cubicBezTo>
                        <a:pt x="723207" y="759230"/>
                        <a:pt x="399011" y="872837"/>
                        <a:pt x="277091" y="786939"/>
                      </a:cubicBezTo>
                      <a:cubicBezTo>
                        <a:pt x="155171" y="701041"/>
                        <a:pt x="0" y="385157"/>
                        <a:pt x="94211" y="254924"/>
                      </a:cubicBezTo>
                      <a:cubicBezTo>
                        <a:pt x="188422" y="124691"/>
                        <a:pt x="562495" y="0"/>
                        <a:pt x="842357" y="5542"/>
                      </a:cubicBezTo>
                      <a:cubicBezTo>
                        <a:pt x="1122219" y="11084"/>
                        <a:pt x="1399309" y="127462"/>
                        <a:pt x="1773382" y="288175"/>
                      </a:cubicBezTo>
                      <a:cubicBezTo>
                        <a:pt x="2147455" y="448888"/>
                        <a:pt x="2834640" y="834044"/>
                        <a:pt x="3086793" y="969819"/>
                      </a:cubicBezTo>
                      <a:cubicBezTo>
                        <a:pt x="3338946" y="1105594"/>
                        <a:pt x="3233651" y="1025237"/>
                        <a:pt x="3286298" y="1102822"/>
                      </a:cubicBezTo>
                      <a:cubicBezTo>
                        <a:pt x="3338945" y="1180407"/>
                        <a:pt x="3458095" y="1321724"/>
                        <a:pt x="3435928" y="1451957"/>
                      </a:cubicBezTo>
                      <a:close/>
                    </a:path>
                  </a:pathLst>
                </a:custGeom>
                <a:solidFill>
                  <a:srgbClr val="D48E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5-Point Star 12"/>
              <p:cNvSpPr/>
              <p:nvPr/>
            </p:nvSpPr>
            <p:spPr>
              <a:xfrm>
                <a:off x="6096000" y="32766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5-Point Star 14"/>
              <p:cNvSpPr/>
              <p:nvPr/>
            </p:nvSpPr>
            <p:spPr>
              <a:xfrm>
                <a:off x="5181600" y="32766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p:cNvSpPr/>
              <p:nvPr/>
            </p:nvSpPr>
            <p:spPr>
              <a:xfrm>
                <a:off x="4728298" y="298047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5-Point Star 47"/>
            <p:cNvSpPr/>
            <p:nvPr/>
          </p:nvSpPr>
          <p:spPr>
            <a:xfrm>
              <a:off x="3810000" y="30480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5-Point Star 48"/>
            <p:cNvSpPr/>
            <p:nvPr/>
          </p:nvSpPr>
          <p:spPr>
            <a:xfrm>
              <a:off x="3048000" y="3200400"/>
              <a:ext cx="609600" cy="6096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000"/>
                                        <p:tgtEl>
                                          <p:spTgt spid="10"/>
                                        </p:tgtEl>
                                      </p:cBhvr>
                                    </p:animEffect>
                                    <p:set>
                                      <p:cBhvr>
                                        <p:cTn id="7" dur="1" fill="hold">
                                          <p:stCondLst>
                                            <p:cond delay="1999"/>
                                          </p:stCondLst>
                                        </p:cTn>
                                        <p:tgtEl>
                                          <p:spTgt spid="10"/>
                                        </p:tgtEl>
                                        <p:attrNameLst>
                                          <p:attrName>style.visibility</p:attrName>
                                        </p:attrNameLst>
                                      </p:cBhvr>
                                      <p:to>
                                        <p:strVal val="hidden"/>
                                      </p:to>
                                    </p:set>
                                  </p:childTnLst>
                                </p:cTn>
                              </p:par>
                              <p:par>
                                <p:cTn id="8" presetID="53" presetClass="exit" presetSubtype="0" fill="hold" nodeType="withEffect">
                                  <p:stCondLst>
                                    <p:cond delay="0"/>
                                  </p:stCondLst>
                                  <p:childTnLst>
                                    <p:anim calcmode="lin" valueType="num">
                                      <p:cBhvr>
                                        <p:cTn id="9" dur="1000"/>
                                        <p:tgtEl>
                                          <p:spTgt spid="50"/>
                                        </p:tgtEl>
                                        <p:attrNameLst>
                                          <p:attrName>ppt_w</p:attrName>
                                        </p:attrNameLst>
                                      </p:cBhvr>
                                      <p:tavLst>
                                        <p:tav tm="0">
                                          <p:val>
                                            <p:strVal val="ppt_w"/>
                                          </p:val>
                                        </p:tav>
                                        <p:tav tm="100000">
                                          <p:val>
                                            <p:fltVal val="0"/>
                                          </p:val>
                                        </p:tav>
                                      </p:tavLst>
                                    </p:anim>
                                    <p:anim calcmode="lin" valueType="num">
                                      <p:cBhvr>
                                        <p:cTn id="10" dur="1000"/>
                                        <p:tgtEl>
                                          <p:spTgt spid="50"/>
                                        </p:tgtEl>
                                        <p:attrNameLst>
                                          <p:attrName>ppt_h</p:attrName>
                                        </p:attrNameLst>
                                      </p:cBhvr>
                                      <p:tavLst>
                                        <p:tav tm="0">
                                          <p:val>
                                            <p:strVal val="ppt_h"/>
                                          </p:val>
                                        </p:tav>
                                        <p:tav tm="100000">
                                          <p:val>
                                            <p:fltVal val="0"/>
                                          </p:val>
                                        </p:tav>
                                      </p:tavLst>
                                    </p:anim>
                                    <p:animEffect transition="out" filter="fade">
                                      <p:cBhvr>
                                        <p:cTn id="11" dur="1000"/>
                                        <p:tgtEl>
                                          <p:spTgt spid="50"/>
                                        </p:tgtEl>
                                      </p:cBhvr>
                                    </p:animEffect>
                                    <p:set>
                                      <p:cBhvr>
                                        <p:cTn id="12" dur="1" fill="hold">
                                          <p:stCondLst>
                                            <p:cond delay="999"/>
                                          </p:stCondLst>
                                        </p:cTn>
                                        <p:tgtEl>
                                          <p:spTgt spid="50"/>
                                        </p:tgtEl>
                                        <p:attrNameLst>
                                          <p:attrName>style.visibility</p:attrName>
                                        </p:attrNameLst>
                                      </p:cBhvr>
                                      <p:to>
                                        <p:strVal val="hidden"/>
                                      </p:to>
                                    </p:set>
                                  </p:childTnLst>
                                </p:cTn>
                              </p:par>
                              <p:par>
                                <p:cTn id="13" presetID="42" presetClass="path" presetSubtype="0" fill="hold" nodeType="withEffect">
                                  <p:stCondLst>
                                    <p:cond delay="0"/>
                                  </p:stCondLst>
                                  <p:childTnLst>
                                    <p:animMotion origin="layout" path="M 0 2.02312E-6 L 0.23333 0.39954 " pathEditMode="relative" rAng="0" ptsTypes="AA">
                                      <p:cBhvr>
                                        <p:cTn id="14" dur="1000" fill="hold"/>
                                        <p:tgtEl>
                                          <p:spTgt spid="50"/>
                                        </p:tgtEl>
                                        <p:attrNameLst>
                                          <p:attrName>ppt_x</p:attrName>
                                          <p:attrName>ppt_y</p:attrName>
                                        </p:attrNameLst>
                                      </p:cBhvr>
                                      <p:rCtr x="117" y="200"/>
                                    </p:animMotion>
                                  </p:childTnLst>
                                </p:cTn>
                              </p:par>
                              <p:par>
                                <p:cTn id="15" presetID="10" presetClass="entr" presetSubtype="0"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fade">
                                      <p:cBhvr>
                                        <p:cTn id="17"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557284"/>
          </a:xfrm>
          <a:prstGeom prst="rect">
            <a:avLst/>
          </a:prstGeom>
        </p:spPr>
        <p:txBody>
          <a:bodyPr wrap="square">
            <a:spAutoFit/>
          </a:bodyPr>
          <a:lstStyle/>
          <a:p>
            <a:r>
              <a:rPr lang="en-US" dirty="0" smtClean="0">
                <a:hlinkClick r:id="rId2"/>
              </a:rPr>
              <a:t>https://en.wikipedia.org/wiki/Mormon_Trail</a:t>
            </a:r>
            <a:endParaRPr lang="en-US" dirty="0" smtClean="0"/>
          </a:p>
          <a:p>
            <a:r>
              <a:rPr lang="en-US" dirty="0" smtClean="0"/>
              <a:t>	In April 1847, chosen members of the vanguard company gathered, final supplies were packed, and the group was organized into 14 military companies. A militia and night guard were formed. The company consisted of 143 men, including three blacks and eight members of the Quorum of the Twelve, three women, and two children. The train contained 73 wagons, draft animals, and livestock, and carried enough supplies to provision the group for one year. On April 5, the wagon train moved west from Winter Quarters toward the Great Basin.</a:t>
            </a:r>
          </a:p>
          <a:p>
            <a:r>
              <a:rPr lang="en-US" dirty="0" smtClean="0"/>
              <a:t>	The journey from Winter Quarters to Fort Laramie took six weeks; the company arrived at the fort on June 1. While at Fort Laramie, the vanguard company was joined by members of the Mormon Battalion, who had been excused due to illness and sent to winter in Pueblo, Colorado, and a group of Church members from Mississippi. At this point, the now larger company took the established Oregon Trail toward the trading post at Fort Bridger.</a:t>
            </a:r>
          </a:p>
          <a:p>
            <a:r>
              <a:rPr lang="en-US" dirty="0" smtClean="0"/>
              <a:t>Young met mountain man Jim Bridger on June 28. They discussed routes into the Salt Lake Valley and the feasibility of viable settlements in the mountain valleys of the Great Basin. The company pushed on through South Pass, rafted across the Green River, and arrived at Fort Bridger on July 7. About the same time, they were joined by 12 more members of the sick detachment of the Mormon Battalion.</a:t>
            </a:r>
          </a:p>
          <a:p>
            <a:r>
              <a:rPr lang="en-US" dirty="0" smtClean="0"/>
              <a:t>	Now facing a more rugged and hazardous trek, Young chose to follow the trail used by the Donner–Reed party on their journey to California the previous year. As the vanguard company traveled through the rugged mountains, they divided into three sections. Young and several other members of the party suffered from a fever, generally accepted as a "mountain fever" induced by wood ticks. The small sick detachment lagged behind the larger group, and a scouting division was created to move farther ahead on the designated route.</a:t>
            </a:r>
          </a:p>
          <a:p>
            <a:r>
              <a:rPr lang="en-US" dirty="0" smtClean="0"/>
              <a:t>	Scouts Erastus Snow and Orson Pratt entered the Salt Lake Valley on July 21. On July 23, Pratt offered a prayer dedicating the land to the Lord. Ground was broken, irrigation ditches were dug, and the first fields of potatoes and turnips were planted. On July 24, Young first saw the valley from a "sick" wagon driven by his friend </a:t>
            </a:r>
            <a:r>
              <a:rPr lang="en-US" dirty="0" err="1" smtClean="0"/>
              <a:t>Wilford</a:t>
            </a:r>
            <a:r>
              <a:rPr lang="en-US" dirty="0" smtClean="0"/>
              <a:t> Woodruff. According to Woodruff, Young expressed his satisfaction in the appearance of the valley and declared, "This is the right place, drive on."</a:t>
            </a:r>
          </a:p>
          <a:p>
            <a:r>
              <a:rPr lang="en-US" dirty="0" smtClean="0"/>
              <a:t>	In August 1847, Young and selected members of the vanguard company returned to Winter Quarters to organize the companies scheduled for following years. By December 1847, more than 2,000 Mormons had completed the journey to the Salt Lake Valley.</a:t>
            </a:r>
          </a:p>
          <a:p>
            <a:r>
              <a:rPr lang="en-US" dirty="0" smtClean="0"/>
              <a:t>	Farming the uncultivated land was initially difficult, as the shares broke when they tried to plow the dry ground. Therefore, an irrigation system was designed and the land was flooded before plowing, and the resulting system provided supplemental moisture during the year.</a:t>
            </a:r>
          </a:p>
          <a:p>
            <a:r>
              <a:rPr lang="en-US" dirty="0" smtClean="0"/>
              <a:t>	Salt Lake City was laid out and designated as Church headquarters. Hard work produced a prosperous community. In their new settlement, entertainment was also important, and the first public building was a theater.</a:t>
            </a:r>
          </a:p>
          <a:p>
            <a:r>
              <a:rPr lang="en-US" dirty="0" smtClean="0"/>
              <a:t>	It did not take long, however, until the United States caught up with them, and in 1848, after the end of the war with Mexico, the land in which they settled became part of the United States.</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 name="Picture 2"/>
          <p:cNvPicPr>
            <a:picLocks noChangeAspect="1" noChangeArrowheads="1"/>
          </p:cNvPicPr>
          <p:nvPr/>
        </p:nvPicPr>
        <p:blipFill>
          <a:blip r:embed="rId3"/>
          <a:srcRect/>
          <a:stretch>
            <a:fillRect/>
          </a:stretch>
        </p:blipFill>
        <p:spPr bwMode="auto">
          <a:xfrm>
            <a:off x="-14288" y="2900362"/>
            <a:ext cx="9158288" cy="3957638"/>
          </a:xfrm>
          <a:prstGeom prst="rect">
            <a:avLst/>
          </a:prstGeom>
          <a:noFill/>
          <a:ln w="9525">
            <a:noFill/>
            <a:miter lim="800000"/>
            <a:headEnd/>
            <a:tailEnd/>
          </a:ln>
          <a:effectLst/>
        </p:spPr>
      </p:pic>
      <p:sp>
        <p:nvSpPr>
          <p:cNvPr id="71" name="Freeform 70"/>
          <p:cNvSpPr/>
          <p:nvPr/>
        </p:nvSpPr>
        <p:spPr>
          <a:xfrm>
            <a:off x="1396538" y="4187952"/>
            <a:ext cx="3674226" cy="1022465"/>
          </a:xfrm>
          <a:custGeom>
            <a:avLst/>
            <a:gdLst>
              <a:gd name="connsiteX0" fmla="*/ 3674226 w 3674226"/>
              <a:gd name="connsiteY0" fmla="*/ 1022465 h 1022465"/>
              <a:gd name="connsiteX1" fmla="*/ 3358342 w 3674226"/>
              <a:gd name="connsiteY1" fmla="*/ 955964 h 1022465"/>
              <a:gd name="connsiteX2" fmla="*/ 3258589 w 3674226"/>
              <a:gd name="connsiteY2" fmla="*/ 822960 h 1022465"/>
              <a:gd name="connsiteX3" fmla="*/ 2975957 w 3674226"/>
              <a:gd name="connsiteY3" fmla="*/ 806334 h 1022465"/>
              <a:gd name="connsiteX4" fmla="*/ 2360815 w 3674226"/>
              <a:gd name="connsiteY4" fmla="*/ 523702 h 1022465"/>
              <a:gd name="connsiteX5" fmla="*/ 2061557 w 3674226"/>
              <a:gd name="connsiteY5" fmla="*/ 340822 h 1022465"/>
              <a:gd name="connsiteX6" fmla="*/ 1762298 w 3674226"/>
              <a:gd name="connsiteY6" fmla="*/ 174567 h 1022465"/>
              <a:gd name="connsiteX7" fmla="*/ 1629295 w 3674226"/>
              <a:gd name="connsiteY7" fmla="*/ 24938 h 1022465"/>
              <a:gd name="connsiteX8" fmla="*/ 1396538 w 3674226"/>
              <a:gd name="connsiteY8" fmla="*/ 24938 h 1022465"/>
              <a:gd name="connsiteX9" fmla="*/ 1197033 w 3674226"/>
              <a:gd name="connsiteY9" fmla="*/ 124691 h 1022465"/>
              <a:gd name="connsiteX10" fmla="*/ 681644 w 3674226"/>
              <a:gd name="connsiteY10" fmla="*/ 141316 h 1022465"/>
              <a:gd name="connsiteX11" fmla="*/ 349135 w 3674226"/>
              <a:gd name="connsiteY11" fmla="*/ 307571 h 1022465"/>
              <a:gd name="connsiteX12" fmla="*/ 0 w 3674226"/>
              <a:gd name="connsiteY12" fmla="*/ 523702 h 102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74226" h="1022465">
                <a:moveTo>
                  <a:pt x="3674226" y="1022465"/>
                </a:moveTo>
                <a:cubicBezTo>
                  <a:pt x="3550920" y="1005840"/>
                  <a:pt x="3427615" y="989215"/>
                  <a:pt x="3358342" y="955964"/>
                </a:cubicBezTo>
                <a:cubicBezTo>
                  <a:pt x="3289069" y="922713"/>
                  <a:pt x="3322320" y="847898"/>
                  <a:pt x="3258589" y="822960"/>
                </a:cubicBezTo>
                <a:cubicBezTo>
                  <a:pt x="3194858" y="798022"/>
                  <a:pt x="3125586" y="856210"/>
                  <a:pt x="2975957" y="806334"/>
                </a:cubicBezTo>
                <a:cubicBezTo>
                  <a:pt x="2826328" y="756458"/>
                  <a:pt x="2513215" y="601287"/>
                  <a:pt x="2360815" y="523702"/>
                </a:cubicBezTo>
                <a:cubicBezTo>
                  <a:pt x="2208415" y="446117"/>
                  <a:pt x="2161310" y="399011"/>
                  <a:pt x="2061557" y="340822"/>
                </a:cubicBezTo>
                <a:cubicBezTo>
                  <a:pt x="1961804" y="282633"/>
                  <a:pt x="1834342" y="227214"/>
                  <a:pt x="1762298" y="174567"/>
                </a:cubicBezTo>
                <a:cubicBezTo>
                  <a:pt x="1690254" y="121920"/>
                  <a:pt x="1690255" y="49876"/>
                  <a:pt x="1629295" y="24938"/>
                </a:cubicBezTo>
                <a:cubicBezTo>
                  <a:pt x="1568335" y="0"/>
                  <a:pt x="1468582" y="8313"/>
                  <a:pt x="1396538" y="24938"/>
                </a:cubicBezTo>
                <a:cubicBezTo>
                  <a:pt x="1324494" y="41563"/>
                  <a:pt x="1316182" y="105295"/>
                  <a:pt x="1197033" y="124691"/>
                </a:cubicBezTo>
                <a:cubicBezTo>
                  <a:pt x="1077884" y="144087"/>
                  <a:pt x="822960" y="110836"/>
                  <a:pt x="681644" y="141316"/>
                </a:cubicBezTo>
                <a:cubicBezTo>
                  <a:pt x="540328" y="171796"/>
                  <a:pt x="462742" y="243840"/>
                  <a:pt x="349135" y="307571"/>
                </a:cubicBezTo>
                <a:cubicBezTo>
                  <a:pt x="235528" y="371302"/>
                  <a:pt x="117764" y="447502"/>
                  <a:pt x="0" y="523702"/>
                </a:cubicBezTo>
              </a:path>
            </a:pathLst>
          </a:custGeom>
          <a:ln w="101600">
            <a:solidFill>
              <a:srgbClr val="FF0000"/>
            </a:solidFill>
            <a:prstDash val="sysDot"/>
          </a:ln>
          <a:effectLst>
            <a:outerShdw dist="76200" dir="12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Freeform 71"/>
          <p:cNvSpPr/>
          <p:nvPr/>
        </p:nvSpPr>
        <p:spPr>
          <a:xfrm>
            <a:off x="6143626" y="4916488"/>
            <a:ext cx="1609725" cy="293687"/>
          </a:xfrm>
          <a:custGeom>
            <a:avLst/>
            <a:gdLst>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133350 w 2371725"/>
              <a:gd name="connsiteY7" fmla="*/ 150812 h 293687"/>
              <a:gd name="connsiteX8" fmla="*/ 0 w 2371725"/>
              <a:gd name="connsiteY8" fmla="*/ 169862 h 293687"/>
              <a:gd name="connsiteX0" fmla="*/ 2371725 w 2371725"/>
              <a:gd name="connsiteY0" fmla="*/ 293687 h 293687"/>
              <a:gd name="connsiteX1" fmla="*/ 2095500 w 2371725"/>
              <a:gd name="connsiteY1" fmla="*/ 179387 h 293687"/>
              <a:gd name="connsiteX2" fmla="*/ 1752600 w 2371725"/>
              <a:gd name="connsiteY2" fmla="*/ 227012 h 293687"/>
              <a:gd name="connsiteX3" fmla="*/ 1343025 w 2371725"/>
              <a:gd name="connsiteY3" fmla="*/ 65087 h 293687"/>
              <a:gd name="connsiteX4" fmla="*/ 952500 w 2371725"/>
              <a:gd name="connsiteY4" fmla="*/ 7937 h 293687"/>
              <a:gd name="connsiteX5" fmla="*/ 762000 w 2371725"/>
              <a:gd name="connsiteY5" fmla="*/ 17462 h 293687"/>
              <a:gd name="connsiteX6" fmla="*/ 504825 w 2371725"/>
              <a:gd name="connsiteY6" fmla="*/ 55562 h 293687"/>
              <a:gd name="connsiteX7" fmla="*/ 0 w 2371725"/>
              <a:gd name="connsiteY7" fmla="*/ 169862 h 293687"/>
              <a:gd name="connsiteX0" fmla="*/ 1866900 w 1866900"/>
              <a:gd name="connsiteY0" fmla="*/ 293687 h 293687"/>
              <a:gd name="connsiteX1" fmla="*/ 1590675 w 1866900"/>
              <a:gd name="connsiteY1" fmla="*/ 179387 h 293687"/>
              <a:gd name="connsiteX2" fmla="*/ 1247775 w 1866900"/>
              <a:gd name="connsiteY2" fmla="*/ 227012 h 293687"/>
              <a:gd name="connsiteX3" fmla="*/ 838200 w 1866900"/>
              <a:gd name="connsiteY3" fmla="*/ 65087 h 293687"/>
              <a:gd name="connsiteX4" fmla="*/ 447675 w 1866900"/>
              <a:gd name="connsiteY4" fmla="*/ 7937 h 293687"/>
              <a:gd name="connsiteX5" fmla="*/ 257175 w 1866900"/>
              <a:gd name="connsiteY5" fmla="*/ 17462 h 293687"/>
              <a:gd name="connsiteX6" fmla="*/ 0 w 1866900"/>
              <a:gd name="connsiteY6" fmla="*/ 55562 h 293687"/>
              <a:gd name="connsiteX0" fmla="*/ 1609725 w 1609725"/>
              <a:gd name="connsiteY0" fmla="*/ 293687 h 293687"/>
              <a:gd name="connsiteX1" fmla="*/ 1333500 w 1609725"/>
              <a:gd name="connsiteY1" fmla="*/ 179387 h 293687"/>
              <a:gd name="connsiteX2" fmla="*/ 990600 w 1609725"/>
              <a:gd name="connsiteY2" fmla="*/ 227012 h 293687"/>
              <a:gd name="connsiteX3" fmla="*/ 581025 w 1609725"/>
              <a:gd name="connsiteY3" fmla="*/ 65087 h 293687"/>
              <a:gd name="connsiteX4" fmla="*/ 190500 w 1609725"/>
              <a:gd name="connsiteY4" fmla="*/ 7937 h 293687"/>
              <a:gd name="connsiteX5" fmla="*/ 0 w 1609725"/>
              <a:gd name="connsiteY5" fmla="*/ 17462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9725" h="293687">
                <a:moveTo>
                  <a:pt x="1609725" y="293687"/>
                </a:moveTo>
                <a:cubicBezTo>
                  <a:pt x="1523206" y="242093"/>
                  <a:pt x="1436687" y="190499"/>
                  <a:pt x="1333500" y="179387"/>
                </a:cubicBezTo>
                <a:cubicBezTo>
                  <a:pt x="1230313" y="168275"/>
                  <a:pt x="1116012" y="246062"/>
                  <a:pt x="990600" y="227012"/>
                </a:cubicBezTo>
                <a:cubicBezTo>
                  <a:pt x="865188" y="207962"/>
                  <a:pt x="714375" y="101600"/>
                  <a:pt x="581025" y="65087"/>
                </a:cubicBezTo>
                <a:cubicBezTo>
                  <a:pt x="447675" y="28574"/>
                  <a:pt x="287338" y="15875"/>
                  <a:pt x="190500" y="7937"/>
                </a:cubicBezTo>
                <a:cubicBezTo>
                  <a:pt x="93663" y="0"/>
                  <a:pt x="74612" y="9525"/>
                  <a:pt x="0" y="17462"/>
                </a:cubicBez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3" name="TextBox 72"/>
          <p:cNvSpPr txBox="1"/>
          <p:nvPr/>
        </p:nvSpPr>
        <p:spPr>
          <a:xfrm>
            <a:off x="7890555" y="5105400"/>
            <a:ext cx="1095749" cy="430887"/>
          </a:xfrm>
          <a:prstGeom prst="rect">
            <a:avLst/>
          </a:prstGeom>
          <a:solidFill>
            <a:srgbClr val="FFFF00"/>
          </a:solidFill>
        </p:spPr>
        <p:txBody>
          <a:bodyPr wrap="none" rtlCol="0">
            <a:spAutoFit/>
          </a:bodyPr>
          <a:lstStyle/>
          <a:p>
            <a:r>
              <a:rPr lang="en-US" sz="2200" b="1" dirty="0" smtClean="0"/>
              <a:t>Nauvoo</a:t>
            </a:r>
            <a:endParaRPr lang="en-US" sz="2200" b="1" dirty="0"/>
          </a:p>
        </p:txBody>
      </p:sp>
      <p:grpSp>
        <p:nvGrpSpPr>
          <p:cNvPr id="67" name="Group 43"/>
          <p:cNvGrpSpPr/>
          <p:nvPr/>
        </p:nvGrpSpPr>
        <p:grpSpPr>
          <a:xfrm>
            <a:off x="1551709" y="4339240"/>
            <a:ext cx="2568633" cy="918560"/>
            <a:chOff x="1551709" y="4281054"/>
            <a:chExt cx="2568633" cy="918560"/>
          </a:xfrm>
        </p:grpSpPr>
        <p:sp>
          <p:nvSpPr>
            <p:cNvPr id="68" name="Freeform 67"/>
            <p:cNvSpPr/>
            <p:nvPr/>
          </p:nvSpPr>
          <p:spPr>
            <a:xfrm>
              <a:off x="1551709" y="4281054"/>
              <a:ext cx="2568633" cy="706582"/>
            </a:xfrm>
            <a:custGeom>
              <a:avLst/>
              <a:gdLst>
                <a:gd name="connsiteX0" fmla="*/ 160713 w 2568633"/>
                <a:gd name="connsiteY0" fmla="*/ 290946 h 706582"/>
                <a:gd name="connsiteX1" fmla="*/ 459971 w 2568633"/>
                <a:gd name="connsiteY1" fmla="*/ 58190 h 706582"/>
                <a:gd name="connsiteX2" fmla="*/ 942109 w 2568633"/>
                <a:gd name="connsiteY2" fmla="*/ 91441 h 706582"/>
                <a:gd name="connsiteX3" fmla="*/ 12579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 name="connsiteX0" fmla="*/ 160713 w 2568633"/>
                <a:gd name="connsiteY0" fmla="*/ 290946 h 706582"/>
                <a:gd name="connsiteX1" fmla="*/ 459971 w 2568633"/>
                <a:gd name="connsiteY1" fmla="*/ 58190 h 706582"/>
                <a:gd name="connsiteX2" fmla="*/ 942109 w 2568633"/>
                <a:gd name="connsiteY2" fmla="*/ 91441 h 706582"/>
                <a:gd name="connsiteX3" fmla="*/ 1410393 w 2568633"/>
                <a:gd name="connsiteY3" fmla="*/ 8313 h 706582"/>
                <a:gd name="connsiteX4" fmla="*/ 1590502 w 2568633"/>
                <a:gd name="connsiteY4" fmla="*/ 141317 h 706582"/>
                <a:gd name="connsiteX5" fmla="*/ 1956262 w 2568633"/>
                <a:gd name="connsiteY5" fmla="*/ 374073 h 706582"/>
                <a:gd name="connsiteX6" fmla="*/ 2255520 w 2568633"/>
                <a:gd name="connsiteY6" fmla="*/ 540328 h 706582"/>
                <a:gd name="connsiteX7" fmla="*/ 2538153 w 2568633"/>
                <a:gd name="connsiteY7" fmla="*/ 689957 h 706582"/>
                <a:gd name="connsiteX8" fmla="*/ 2072640 w 2568633"/>
                <a:gd name="connsiteY8" fmla="*/ 640081 h 706582"/>
                <a:gd name="connsiteX9" fmla="*/ 709353 w 2568633"/>
                <a:gd name="connsiteY9" fmla="*/ 673331 h 706582"/>
                <a:gd name="connsiteX10" fmla="*/ 343593 w 2568633"/>
                <a:gd name="connsiteY10" fmla="*/ 640081 h 706582"/>
                <a:gd name="connsiteX11" fmla="*/ 94211 w 2568633"/>
                <a:gd name="connsiteY11" fmla="*/ 623455 h 706582"/>
                <a:gd name="connsiteX12" fmla="*/ 11084 w 2568633"/>
                <a:gd name="connsiteY12" fmla="*/ 440575 h 706582"/>
                <a:gd name="connsiteX13" fmla="*/ 160713 w 2568633"/>
                <a:gd name="connsiteY13" fmla="*/ 290946 h 7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8633" h="706582">
                  <a:moveTo>
                    <a:pt x="160713" y="290946"/>
                  </a:moveTo>
                  <a:cubicBezTo>
                    <a:pt x="235527" y="227215"/>
                    <a:pt x="329738" y="91441"/>
                    <a:pt x="459971" y="58190"/>
                  </a:cubicBezTo>
                  <a:cubicBezTo>
                    <a:pt x="590204" y="24939"/>
                    <a:pt x="783705" y="99754"/>
                    <a:pt x="942109" y="91441"/>
                  </a:cubicBezTo>
                  <a:cubicBezTo>
                    <a:pt x="1100513" y="83128"/>
                    <a:pt x="1302328" y="0"/>
                    <a:pt x="1410393" y="8313"/>
                  </a:cubicBezTo>
                  <a:cubicBezTo>
                    <a:pt x="1518459" y="16626"/>
                    <a:pt x="1499524" y="80357"/>
                    <a:pt x="1590502" y="141317"/>
                  </a:cubicBezTo>
                  <a:cubicBezTo>
                    <a:pt x="1681480" y="202277"/>
                    <a:pt x="1845426" y="307571"/>
                    <a:pt x="1956262" y="374073"/>
                  </a:cubicBezTo>
                  <a:cubicBezTo>
                    <a:pt x="2067098" y="440575"/>
                    <a:pt x="2158538" y="487681"/>
                    <a:pt x="2255520" y="540328"/>
                  </a:cubicBezTo>
                  <a:cubicBezTo>
                    <a:pt x="2352502" y="592975"/>
                    <a:pt x="2568633" y="673332"/>
                    <a:pt x="2538153" y="689957"/>
                  </a:cubicBezTo>
                  <a:cubicBezTo>
                    <a:pt x="2507673" y="706582"/>
                    <a:pt x="2377440" y="642852"/>
                    <a:pt x="2072640" y="640081"/>
                  </a:cubicBezTo>
                  <a:cubicBezTo>
                    <a:pt x="1767840" y="637310"/>
                    <a:pt x="997527" y="673331"/>
                    <a:pt x="709353" y="673331"/>
                  </a:cubicBezTo>
                  <a:cubicBezTo>
                    <a:pt x="421179" y="673331"/>
                    <a:pt x="446117" y="648394"/>
                    <a:pt x="343593" y="640081"/>
                  </a:cubicBezTo>
                  <a:cubicBezTo>
                    <a:pt x="241069" y="631768"/>
                    <a:pt x="149629" y="656706"/>
                    <a:pt x="94211" y="623455"/>
                  </a:cubicBezTo>
                  <a:cubicBezTo>
                    <a:pt x="38793" y="590204"/>
                    <a:pt x="0" y="495993"/>
                    <a:pt x="11084" y="440575"/>
                  </a:cubicBezTo>
                  <a:cubicBezTo>
                    <a:pt x="22168" y="385157"/>
                    <a:pt x="85899" y="354677"/>
                    <a:pt x="160713" y="290946"/>
                  </a:cubicBezTo>
                  <a:close/>
                </a:path>
              </a:pathLst>
            </a:custGeom>
            <a:solidFill>
              <a:srgbClr val="D186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p:cNvSpPr txBox="1"/>
            <p:nvPr/>
          </p:nvSpPr>
          <p:spPr>
            <a:xfrm rot="994403">
              <a:off x="1940639" y="4676394"/>
              <a:ext cx="1876732" cy="523220"/>
            </a:xfrm>
            <a:prstGeom prst="rect">
              <a:avLst/>
            </a:prstGeom>
            <a:noFill/>
          </p:spPr>
          <p:txBody>
            <a:bodyPr wrap="none" rtlCol="0">
              <a:prstTxWarp prst="textArchUp">
                <a:avLst/>
              </a:prstTxWarp>
              <a:spAutoFit/>
            </a:bodyPr>
            <a:lstStyle/>
            <a:p>
              <a:r>
                <a:rPr lang="en-US" sz="2800" b="1" dirty="0" smtClean="0"/>
                <a:t> </a:t>
              </a:r>
            </a:p>
            <a:p>
              <a:endParaRPr lang="en-US" sz="2800" b="1" dirty="0" smtClean="0"/>
            </a:p>
            <a:p>
              <a:r>
                <a:rPr lang="en-US" sz="2800" b="1" dirty="0" smtClean="0"/>
                <a:t>shared trail</a:t>
              </a:r>
              <a:endParaRPr lang="en-US" sz="2800" b="1" dirty="0"/>
            </a:p>
          </p:txBody>
        </p:sp>
      </p:grpSp>
      <p:sp>
        <p:nvSpPr>
          <p:cNvPr id="65" name="Oval 64"/>
          <p:cNvSpPr/>
          <p:nvPr/>
        </p:nvSpPr>
        <p:spPr>
          <a:xfrm>
            <a:off x="7543800" y="51054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rot="19278522">
            <a:off x="3213821" y="3330398"/>
            <a:ext cx="2062359" cy="523220"/>
          </a:xfrm>
          <a:prstGeom prst="rect">
            <a:avLst/>
          </a:prstGeom>
          <a:solidFill>
            <a:srgbClr val="AED999"/>
          </a:solidFill>
        </p:spPr>
        <p:txBody>
          <a:bodyPr wrap="none" rtlCol="0">
            <a:spAutoFit/>
          </a:bodyPr>
          <a:lstStyle/>
          <a:p>
            <a:r>
              <a:rPr lang="en-US" sz="2800" b="1" dirty="0" smtClean="0"/>
              <a:t>Fort Laramie</a:t>
            </a:r>
            <a:endParaRPr lang="en-US" sz="2800" b="1" dirty="0"/>
          </a:p>
        </p:txBody>
      </p:sp>
      <p:sp>
        <p:nvSpPr>
          <p:cNvPr id="59" name="Oval 58"/>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5-Point Star 74"/>
          <p:cNvSpPr/>
          <p:nvPr/>
        </p:nvSpPr>
        <p:spPr>
          <a:xfrm>
            <a:off x="7162800" y="48768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5-Point Star 75"/>
          <p:cNvSpPr/>
          <p:nvPr/>
        </p:nvSpPr>
        <p:spPr>
          <a:xfrm>
            <a:off x="6781800" y="48006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5-Point Star 76"/>
          <p:cNvSpPr/>
          <p:nvPr/>
        </p:nvSpPr>
        <p:spPr>
          <a:xfrm>
            <a:off x="6324600" y="47244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Rectangle 77"/>
          <p:cNvSpPr/>
          <p:nvPr/>
        </p:nvSpPr>
        <p:spPr>
          <a:xfrm>
            <a:off x="0" y="762001"/>
            <a:ext cx="9372600" cy="1938992"/>
          </a:xfrm>
          <a:prstGeom prst="rect">
            <a:avLst/>
          </a:prstGeom>
          <a:noFill/>
        </p:spPr>
        <p:txBody>
          <a:bodyPr wrap="square">
            <a:spAutoFit/>
          </a:bodyPr>
          <a:lstStyle/>
          <a:p>
            <a:r>
              <a:rPr lang="en-US" sz="3000" dirty="0" smtClean="0">
                <a:effectLst>
                  <a:outerShdw dist="38100" dir="7200000" algn="ctr" rotWithShape="0">
                    <a:schemeClr val="tx1"/>
                  </a:outerShdw>
                </a:effectLst>
              </a:rPr>
              <a:t>	- April 1847:  vanguard of 300 continue journey</a:t>
            </a:r>
          </a:p>
          <a:p>
            <a:r>
              <a:rPr lang="en-US" sz="3000" dirty="0" smtClean="0">
                <a:effectLst>
                  <a:outerShdw dist="38100" dir="7200000" algn="ctr" rotWithShape="0">
                    <a:schemeClr val="tx1"/>
                  </a:outerShdw>
                </a:effectLst>
              </a:rPr>
              <a:t>	- June 1: arrive Fort Laramie</a:t>
            </a:r>
          </a:p>
          <a:p>
            <a:r>
              <a:rPr lang="en-US" sz="3000" dirty="0" smtClean="0">
                <a:effectLst>
                  <a:outerShdw dist="38100" dir="7200000" algn="ctr" rotWithShape="0">
                    <a:schemeClr val="tx1"/>
                  </a:outerShdw>
                </a:effectLst>
              </a:rPr>
              <a:t>	- June 28: arrive Fort Bridger</a:t>
            </a:r>
          </a:p>
          <a:p>
            <a:r>
              <a:rPr lang="en-US" sz="3000" dirty="0" smtClean="0">
                <a:effectLst>
                  <a:outerShdw dist="38100" dir="7200000" algn="ctr" rotWithShape="0">
                    <a:schemeClr val="tx1"/>
                  </a:outerShdw>
                </a:effectLst>
              </a:rPr>
              <a:t> (travel NORTH side of Platt River, to avoid non-Mormons)</a:t>
            </a:r>
          </a:p>
        </p:txBody>
      </p:sp>
      <p:sp>
        <p:nvSpPr>
          <p:cNvPr id="79" name="Freeform 78"/>
          <p:cNvSpPr/>
          <p:nvPr/>
        </p:nvSpPr>
        <p:spPr>
          <a:xfrm>
            <a:off x="1379913" y="4042756"/>
            <a:ext cx="4788131" cy="994757"/>
          </a:xfrm>
          <a:custGeom>
            <a:avLst/>
            <a:gdLst>
              <a:gd name="connsiteX0" fmla="*/ 4788131 w 4788131"/>
              <a:gd name="connsiteY0" fmla="*/ 828502 h 994757"/>
              <a:gd name="connsiteX1" fmla="*/ 4305992 w 4788131"/>
              <a:gd name="connsiteY1" fmla="*/ 928255 h 994757"/>
              <a:gd name="connsiteX2" fmla="*/ 3790603 w 4788131"/>
              <a:gd name="connsiteY2" fmla="*/ 994757 h 994757"/>
              <a:gd name="connsiteX3" fmla="*/ 3458094 w 4788131"/>
              <a:gd name="connsiteY3" fmla="*/ 928255 h 994757"/>
              <a:gd name="connsiteX4" fmla="*/ 3225338 w 4788131"/>
              <a:gd name="connsiteY4" fmla="*/ 845128 h 994757"/>
              <a:gd name="connsiteX5" fmla="*/ 2809702 w 4788131"/>
              <a:gd name="connsiteY5" fmla="*/ 762000 h 994757"/>
              <a:gd name="connsiteX6" fmla="*/ 2294312 w 4788131"/>
              <a:gd name="connsiteY6" fmla="*/ 479368 h 994757"/>
              <a:gd name="connsiteX7" fmla="*/ 1911927 w 4788131"/>
              <a:gd name="connsiteY7" fmla="*/ 279862 h 994757"/>
              <a:gd name="connsiteX8" fmla="*/ 1562792 w 4788131"/>
              <a:gd name="connsiteY8" fmla="*/ 30480 h 994757"/>
              <a:gd name="connsiteX9" fmla="*/ 1230283 w 4788131"/>
              <a:gd name="connsiteY9" fmla="*/ 96982 h 994757"/>
              <a:gd name="connsiteX10" fmla="*/ 1097280 w 4788131"/>
              <a:gd name="connsiteY10" fmla="*/ 163484 h 994757"/>
              <a:gd name="connsiteX11" fmla="*/ 847898 w 4788131"/>
              <a:gd name="connsiteY11" fmla="*/ 163484 h 994757"/>
              <a:gd name="connsiteX12" fmla="*/ 581891 w 4788131"/>
              <a:gd name="connsiteY12" fmla="*/ 163484 h 994757"/>
              <a:gd name="connsiteX13" fmla="*/ 315883 w 4788131"/>
              <a:gd name="connsiteY13" fmla="*/ 263237 h 994757"/>
              <a:gd name="connsiteX14" fmla="*/ 0 w 4788131"/>
              <a:gd name="connsiteY14" fmla="*/ 529244 h 99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8131" h="994757">
                <a:moveTo>
                  <a:pt x="4788131" y="828502"/>
                </a:moveTo>
                <a:cubicBezTo>
                  <a:pt x="4630189" y="864524"/>
                  <a:pt x="4472247" y="900546"/>
                  <a:pt x="4305992" y="928255"/>
                </a:cubicBezTo>
                <a:cubicBezTo>
                  <a:pt x="4139737" y="955964"/>
                  <a:pt x="3931919" y="994757"/>
                  <a:pt x="3790603" y="994757"/>
                </a:cubicBezTo>
                <a:cubicBezTo>
                  <a:pt x="3649287" y="994757"/>
                  <a:pt x="3552305" y="953193"/>
                  <a:pt x="3458094" y="928255"/>
                </a:cubicBezTo>
                <a:cubicBezTo>
                  <a:pt x="3363883" y="903317"/>
                  <a:pt x="3333403" y="872837"/>
                  <a:pt x="3225338" y="845128"/>
                </a:cubicBezTo>
                <a:cubicBezTo>
                  <a:pt x="3117273" y="817419"/>
                  <a:pt x="2964873" y="822960"/>
                  <a:pt x="2809702" y="762000"/>
                </a:cubicBezTo>
                <a:cubicBezTo>
                  <a:pt x="2654531" y="701040"/>
                  <a:pt x="2443941" y="559724"/>
                  <a:pt x="2294312" y="479368"/>
                </a:cubicBezTo>
                <a:cubicBezTo>
                  <a:pt x="2144683" y="399012"/>
                  <a:pt x="2033847" y="354677"/>
                  <a:pt x="1911927" y="279862"/>
                </a:cubicBezTo>
                <a:cubicBezTo>
                  <a:pt x="1790007" y="205047"/>
                  <a:pt x="1676399" y="60960"/>
                  <a:pt x="1562792" y="30480"/>
                </a:cubicBezTo>
                <a:cubicBezTo>
                  <a:pt x="1449185" y="0"/>
                  <a:pt x="1307868" y="74815"/>
                  <a:pt x="1230283" y="96982"/>
                </a:cubicBezTo>
                <a:cubicBezTo>
                  <a:pt x="1152698" y="119149"/>
                  <a:pt x="1161011" y="152400"/>
                  <a:pt x="1097280" y="163484"/>
                </a:cubicBezTo>
                <a:cubicBezTo>
                  <a:pt x="1033549" y="174568"/>
                  <a:pt x="847898" y="163484"/>
                  <a:pt x="847898" y="163484"/>
                </a:cubicBezTo>
                <a:cubicBezTo>
                  <a:pt x="762000" y="163484"/>
                  <a:pt x="670560" y="146858"/>
                  <a:pt x="581891" y="163484"/>
                </a:cubicBezTo>
                <a:cubicBezTo>
                  <a:pt x="493222" y="180110"/>
                  <a:pt x="412865" y="202277"/>
                  <a:pt x="315883" y="263237"/>
                </a:cubicBezTo>
                <a:cubicBezTo>
                  <a:pt x="218901" y="324197"/>
                  <a:pt x="0" y="529244"/>
                  <a:pt x="0" y="529244"/>
                </a:cubicBezTo>
              </a:path>
            </a:pathLst>
          </a:custGeom>
          <a:ln w="101600">
            <a:solidFill>
              <a:srgbClr val="FFFF00"/>
            </a:solidFill>
            <a:prstDash val="sysDot"/>
          </a:ln>
          <a:effectLst>
            <a:outerShdw dist="762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Oval 49"/>
          <p:cNvSpPr/>
          <p:nvPr/>
        </p:nvSpPr>
        <p:spPr>
          <a:xfrm>
            <a:off x="3200400" y="4343400"/>
            <a:ext cx="228600" cy="228600"/>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1219199" y="4643732"/>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Oval 79"/>
          <p:cNvSpPr>
            <a:spLocks noChangeAspect="1"/>
          </p:cNvSpPr>
          <p:nvPr/>
        </p:nvSpPr>
        <p:spPr>
          <a:xfrm>
            <a:off x="5562600" y="4343400"/>
            <a:ext cx="1112520" cy="1112520"/>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p:cNvGrpSpPr/>
          <p:nvPr/>
        </p:nvGrpSpPr>
        <p:grpSpPr>
          <a:xfrm>
            <a:off x="137160" y="3657600"/>
            <a:ext cx="3124200" cy="2590800"/>
            <a:chOff x="152400" y="3657600"/>
            <a:chExt cx="3124200" cy="2590800"/>
          </a:xfrm>
        </p:grpSpPr>
        <p:pic>
          <p:nvPicPr>
            <p:cNvPr id="83" name="Picture 2"/>
            <p:cNvPicPr>
              <a:picLocks noChangeAspect="1" noChangeArrowheads="1"/>
            </p:cNvPicPr>
            <p:nvPr/>
          </p:nvPicPr>
          <p:blipFill>
            <a:blip r:embed="rId3"/>
            <a:srcRect l="1664" t="19134" r="64223" b="15403"/>
            <a:stretch>
              <a:fillRect/>
            </a:stretch>
          </p:blipFill>
          <p:spPr bwMode="auto">
            <a:xfrm>
              <a:off x="152400" y="3657600"/>
              <a:ext cx="3124200" cy="2590800"/>
            </a:xfrm>
            <a:prstGeom prst="rect">
              <a:avLst/>
            </a:prstGeom>
            <a:noFill/>
            <a:ln w="50800">
              <a:solidFill>
                <a:schemeClr val="tx1"/>
              </a:solidFill>
              <a:miter lim="800000"/>
              <a:headEnd/>
              <a:tailEnd/>
            </a:ln>
            <a:effectLst/>
          </p:spPr>
        </p:pic>
        <p:sp>
          <p:nvSpPr>
            <p:cNvPr id="84" name="Oval 83"/>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a:off x="1219199" y="4643732"/>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3" name="TextBox 52"/>
          <p:cNvSpPr txBox="1"/>
          <p:nvPr/>
        </p:nvSpPr>
        <p:spPr>
          <a:xfrm rot="19180023">
            <a:off x="968816" y="3399841"/>
            <a:ext cx="1958998" cy="523220"/>
          </a:xfrm>
          <a:prstGeom prst="rect">
            <a:avLst/>
          </a:prstGeom>
          <a:solidFill>
            <a:srgbClr val="AED999"/>
          </a:solidFill>
        </p:spPr>
        <p:txBody>
          <a:bodyPr wrap="none" rtlCol="0">
            <a:spAutoFit/>
          </a:bodyPr>
          <a:lstStyle/>
          <a:p>
            <a:r>
              <a:rPr lang="en-US" sz="2800" b="1" dirty="0" smtClean="0"/>
              <a:t>Fort Bridger</a:t>
            </a:r>
            <a:endParaRPr lang="en-US" sz="2800" b="1" dirty="0"/>
          </a:p>
        </p:txBody>
      </p:sp>
      <p:sp>
        <p:nvSpPr>
          <p:cNvPr id="58" name="TextBox 57"/>
          <p:cNvSpPr txBox="1"/>
          <p:nvPr/>
        </p:nvSpPr>
        <p:spPr>
          <a:xfrm rot="2808922">
            <a:off x="727494" y="5665036"/>
            <a:ext cx="1674754" cy="523220"/>
          </a:xfrm>
          <a:prstGeom prst="rect">
            <a:avLst/>
          </a:prstGeom>
          <a:solidFill>
            <a:srgbClr val="FFFF00"/>
          </a:solidFill>
        </p:spPr>
        <p:txBody>
          <a:bodyPr wrap="none" rtlCol="0">
            <a:spAutoFit/>
          </a:bodyPr>
          <a:lstStyle/>
          <a:p>
            <a:r>
              <a:rPr lang="en-US" sz="2800" b="1" dirty="0" smtClean="0"/>
              <a:t>S.L. Valley</a:t>
            </a:r>
            <a:endParaRPr lang="en-US" sz="2800" b="1" dirty="0"/>
          </a:p>
        </p:txBody>
      </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29" name="5-Point Star 28"/>
          <p:cNvSpPr/>
          <p:nvPr/>
        </p:nvSpPr>
        <p:spPr>
          <a:xfrm>
            <a:off x="5791200" y="48006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5-Point Star 29"/>
          <p:cNvSpPr/>
          <p:nvPr/>
        </p:nvSpPr>
        <p:spPr>
          <a:xfrm>
            <a:off x="6096000" y="4572000"/>
            <a:ext cx="304800" cy="381000"/>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
                                            <p:txEl>
                                              <p:pRg st="0" end="0"/>
                                            </p:txEl>
                                          </p:spTgt>
                                        </p:tgtEl>
                                        <p:attrNameLst>
                                          <p:attrName>style.visibility</p:attrName>
                                        </p:attrNameLst>
                                      </p:cBhvr>
                                      <p:to>
                                        <p:strVal val="visible"/>
                                      </p:to>
                                    </p:set>
                                    <p:animEffect transition="in" filter="fade">
                                      <p:cBhvr>
                                        <p:cTn id="7" dur="1000"/>
                                        <p:tgtEl>
                                          <p:spTgt spid="78">
                                            <p:txEl>
                                              <p:pRg st="0" end="0"/>
                                            </p:txEl>
                                          </p:spTgt>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9"/>
                                        </p:tgtEl>
                                        <p:attrNameLst>
                                          <p:attrName>style.visibility</p:attrName>
                                        </p:attrNameLst>
                                      </p:cBhvr>
                                      <p:to>
                                        <p:strVal val="visible"/>
                                      </p:to>
                                    </p:set>
                                    <p:animEffect transition="in" filter="wipe(right)">
                                      <p:cBhvr>
                                        <p:cTn id="10" dur="5000"/>
                                        <p:tgtEl>
                                          <p:spTgt spid="79"/>
                                        </p:tgtEl>
                                      </p:cBhvr>
                                    </p:animEffect>
                                  </p:childTnLst>
                                </p:cTn>
                              </p:par>
                              <p:par>
                                <p:cTn id="11" presetID="0" presetClass="path" presetSubtype="0" accel="50000" decel="50000" fill="hold" grpId="0" nodeType="withEffect">
                                  <p:stCondLst>
                                    <p:cond delay="0"/>
                                  </p:stCondLst>
                                  <p:childTnLst>
                                    <p:animMotion origin="layout" path="M -0.00243 -0.00024 C -0.00851 -0.00278 -0.00972 -0.00463 -0.01702 -0.00024 C -0.0217 0.00254 -0.02448 0.01086 -0.02969 0.01202 C -0.03802 0.01387 -0.0467 0.01364 -0.05521 0.01433 C -0.05643 0.01687 -0.05712 0.01988 -0.05886 0.02173 C -0.06025 0.02335 -0.0625 0.02335 -0.06424 0.02404 C -0.07639 0.02844 -0.08629 0.03167 -0.09879 0.03375 C -0.11441 0.0326 -0.13108 0.03329 -0.14618 0.02659 C -0.1599 0.02057 -0.17032 0.0067 -0.18438 0.00231 C -0.20538 -0.01896 -0.1757 0.00878 -0.20243 -0.0074 C -0.20608 -0.00948 -0.20851 -0.01411 -0.21163 -0.01711 C -0.22379 -0.02867 -0.23889 -0.04602 -0.25347 -0.0511 C -0.25955 -0.05642 -0.27778 -0.07792 -0.28247 -0.08 C -0.29393 -0.08532 -0.30521 -0.08717 -0.31528 -0.09711 C -0.31806 -0.09989 -0.31979 -0.10405 -0.32257 -0.10659 C -0.32413 -0.10798 -0.32622 -0.10798 -0.32795 -0.10914 C -0.33941 -0.117 -0.33907 -0.11862 -0.35347 -0.12116 C -0.42518 -0.11931 -0.42882 -0.12532 -0.47882 -0.10174 C -0.48125 -0.09943 -0.48368 -0.09688 -0.48611 -0.09457 C -0.48976 -0.09133 -0.49705 -0.08486 -0.49705 -0.08463 C -0.50018 -0.0763 -0.5283 -0.03284 -0.53334 -0.02613 " pathEditMode="relative" rAng="0" ptsTypes="fffffffffffffffffffff">
                                      <p:cBhvr>
                                        <p:cTn id="12" dur="5000" fill="hold"/>
                                        <p:tgtEl>
                                          <p:spTgt spid="80"/>
                                        </p:tgtEl>
                                        <p:attrNameLst>
                                          <p:attrName>ppt_x</p:attrName>
                                          <p:attrName>ppt_y</p:attrName>
                                        </p:attrNameLst>
                                      </p:cBhvr>
                                      <p:rCtr x="-265" y="-46"/>
                                    </p:animMotion>
                                  </p:childTnLst>
                                </p:cTn>
                              </p:par>
                              <p:par>
                                <p:cTn id="13" presetID="10" presetClass="entr" presetSubtype="0" fill="hold" nodeType="withEffect">
                                  <p:stCondLst>
                                    <p:cond delay="2500"/>
                                  </p:stCondLst>
                                  <p:childTnLst>
                                    <p:set>
                                      <p:cBhvr>
                                        <p:cTn id="14" dur="1" fill="hold">
                                          <p:stCondLst>
                                            <p:cond delay="0"/>
                                          </p:stCondLst>
                                        </p:cTn>
                                        <p:tgtEl>
                                          <p:spTgt spid="78">
                                            <p:txEl>
                                              <p:pRg st="1" end="1"/>
                                            </p:txEl>
                                          </p:spTgt>
                                        </p:tgtEl>
                                        <p:attrNameLst>
                                          <p:attrName>style.visibility</p:attrName>
                                        </p:attrNameLst>
                                      </p:cBhvr>
                                      <p:to>
                                        <p:strVal val="visible"/>
                                      </p:to>
                                    </p:set>
                                    <p:animEffect transition="in" filter="fade">
                                      <p:cBhvr>
                                        <p:cTn id="15" dur="1000"/>
                                        <p:tgtEl>
                                          <p:spTgt spid="78">
                                            <p:txEl>
                                              <p:pRg st="1" end="1"/>
                                            </p:txEl>
                                          </p:spTgt>
                                        </p:tgtEl>
                                      </p:cBhvr>
                                    </p:animEffect>
                                  </p:childTnLst>
                                </p:cTn>
                              </p:par>
                              <p:par>
                                <p:cTn id="16" presetID="10" presetClass="entr" presetSubtype="0" fill="hold" grpId="0" nodeType="withEffect">
                                  <p:stCondLst>
                                    <p:cond delay="250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1000"/>
                                        <p:tgtEl>
                                          <p:spTgt spid="39"/>
                                        </p:tgtEl>
                                      </p:cBhvr>
                                    </p:animEffect>
                                  </p:childTnLst>
                                </p:cTn>
                              </p:par>
                              <p:par>
                                <p:cTn id="19" presetID="10" presetClass="entr" presetSubtype="0" fill="hold" grpId="0" nodeType="withEffect">
                                  <p:stCondLst>
                                    <p:cond delay="250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1000"/>
                                        <p:tgtEl>
                                          <p:spTgt spid="50"/>
                                        </p:tgtEl>
                                      </p:cBhvr>
                                    </p:animEffect>
                                  </p:childTnLst>
                                </p:cTn>
                              </p:par>
                              <p:par>
                                <p:cTn id="22" presetID="10" presetClass="entr" presetSubtype="0" fill="hold" nodeType="withEffect">
                                  <p:stCondLst>
                                    <p:cond delay="4500"/>
                                  </p:stCondLst>
                                  <p:childTnLst>
                                    <p:set>
                                      <p:cBhvr>
                                        <p:cTn id="23" dur="1" fill="hold">
                                          <p:stCondLst>
                                            <p:cond delay="0"/>
                                          </p:stCondLst>
                                        </p:cTn>
                                        <p:tgtEl>
                                          <p:spTgt spid="78">
                                            <p:txEl>
                                              <p:pRg st="2" end="2"/>
                                            </p:txEl>
                                          </p:spTgt>
                                        </p:tgtEl>
                                        <p:attrNameLst>
                                          <p:attrName>style.visibility</p:attrName>
                                        </p:attrNameLst>
                                      </p:cBhvr>
                                      <p:to>
                                        <p:strVal val="visible"/>
                                      </p:to>
                                    </p:set>
                                    <p:animEffect transition="in" filter="fade">
                                      <p:cBhvr>
                                        <p:cTn id="24" dur="1000"/>
                                        <p:tgtEl>
                                          <p:spTgt spid="78">
                                            <p:txEl>
                                              <p:pRg st="2" end="2"/>
                                            </p:txEl>
                                          </p:spTgt>
                                        </p:tgtEl>
                                      </p:cBhvr>
                                    </p:animEffect>
                                  </p:childTnLst>
                                </p:cTn>
                              </p:par>
                              <p:par>
                                <p:cTn id="25" presetID="10" presetClass="entr" presetSubtype="0" fill="hold" grpId="0" nodeType="withEffect">
                                  <p:stCondLst>
                                    <p:cond delay="450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grpId="0" nodeType="withEffect">
                                  <p:stCondLst>
                                    <p:cond delay="450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1000"/>
                                        <p:tgtEl>
                                          <p:spTgt spid="5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78">
                                            <p:txEl>
                                              <p:pRg st="3" end="3"/>
                                            </p:txEl>
                                          </p:spTgt>
                                        </p:tgtEl>
                                        <p:attrNameLst>
                                          <p:attrName>style.visibility</p:attrName>
                                        </p:attrNameLst>
                                      </p:cBhvr>
                                      <p:to>
                                        <p:strVal val="visible"/>
                                      </p:to>
                                    </p:set>
                                    <p:animEffect transition="in" filter="fade">
                                      <p:cBhvr>
                                        <p:cTn id="35" dur="1000"/>
                                        <p:tgtEl>
                                          <p:spTgt spid="7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mph" presetSubtype="2" fill="hold" grpId="1" nodeType="clickEffect">
                                  <p:stCondLst>
                                    <p:cond delay="0"/>
                                  </p:stCondLst>
                                  <p:childTnLst>
                                    <p:animClr clrSpc="rgb">
                                      <p:cBhvr>
                                        <p:cTn id="39" dur="500" fill="hold"/>
                                        <p:tgtEl>
                                          <p:spTgt spid="53"/>
                                        </p:tgtEl>
                                        <p:attrNameLst>
                                          <p:attrName>fillcolor</p:attrName>
                                        </p:attrNameLst>
                                      </p:cBhvr>
                                      <p:to>
                                        <a:srgbClr val="FFFF00"/>
                                      </p:to>
                                    </p:animClr>
                                    <p:set>
                                      <p:cBhvr>
                                        <p:cTn id="40" dur="500" fill="hold"/>
                                        <p:tgtEl>
                                          <p:spTgt spid="53"/>
                                        </p:tgtEl>
                                        <p:attrNameLst>
                                          <p:attrName>fill.type</p:attrName>
                                        </p:attrNameLst>
                                      </p:cBhvr>
                                      <p:to>
                                        <p:strVal val="solid"/>
                                      </p:to>
                                    </p:set>
                                    <p:set>
                                      <p:cBhvr>
                                        <p:cTn id="41" dur="500" fill="hold"/>
                                        <p:tgtEl>
                                          <p:spTgt spid="53"/>
                                        </p:tgtEl>
                                        <p:attrNameLst>
                                          <p:attrName>fill.on</p:attrName>
                                        </p:attrNameLst>
                                      </p:cBhvr>
                                      <p:to>
                                        <p:strVal val="true"/>
                                      </p:to>
                                    </p:set>
                                  </p:childTnLst>
                                </p:cTn>
                              </p:par>
                              <p:par>
                                <p:cTn id="42" presetID="10" presetClass="exit" presetSubtype="0" fill="hold" grpId="1" nodeType="withEffect">
                                  <p:stCondLst>
                                    <p:cond delay="0"/>
                                  </p:stCondLst>
                                  <p:childTnLst>
                                    <p:animEffect transition="out" filter="fade">
                                      <p:cBhvr>
                                        <p:cTn id="43" dur="1000"/>
                                        <p:tgtEl>
                                          <p:spTgt spid="39"/>
                                        </p:tgtEl>
                                      </p:cBhvr>
                                    </p:animEffect>
                                    <p:set>
                                      <p:cBhvr>
                                        <p:cTn id="44" dur="1" fill="hold">
                                          <p:stCondLst>
                                            <p:cond delay="999"/>
                                          </p:stCondLst>
                                        </p:cTn>
                                        <p:tgtEl>
                                          <p:spTgt spid="39"/>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50"/>
                                        </p:tgtEl>
                                      </p:cBhvr>
                                    </p:animEffect>
                                    <p:set>
                                      <p:cBhvr>
                                        <p:cTn id="47" dur="1" fill="hold">
                                          <p:stCondLst>
                                            <p:cond delay="999"/>
                                          </p:stCondLst>
                                        </p:cTn>
                                        <p:tgtEl>
                                          <p:spTgt spid="50"/>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1000"/>
                                        <p:tgtEl>
                                          <p:spTgt spid="71"/>
                                        </p:tgtEl>
                                      </p:cBhvr>
                                    </p:animEffect>
                                    <p:set>
                                      <p:cBhvr>
                                        <p:cTn id="50" dur="1" fill="hold">
                                          <p:stCondLst>
                                            <p:cond delay="999"/>
                                          </p:stCondLst>
                                        </p:cTn>
                                        <p:tgtEl>
                                          <p:spTgt spid="71"/>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1000"/>
                                        <p:tgtEl>
                                          <p:spTgt spid="79"/>
                                        </p:tgtEl>
                                      </p:cBhvr>
                                    </p:animEffect>
                                    <p:set>
                                      <p:cBhvr>
                                        <p:cTn id="53" dur="1" fill="hold">
                                          <p:stCondLst>
                                            <p:cond delay="999"/>
                                          </p:stCondLst>
                                        </p:cTn>
                                        <p:tgtEl>
                                          <p:spTgt spid="79"/>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00"/>
                                        <p:tgtEl>
                                          <p:spTgt spid="77"/>
                                        </p:tgtEl>
                                      </p:cBhvr>
                                    </p:animEffect>
                                    <p:set>
                                      <p:cBhvr>
                                        <p:cTn id="56" dur="1" fill="hold">
                                          <p:stCondLst>
                                            <p:cond delay="999"/>
                                          </p:stCondLst>
                                        </p:cTn>
                                        <p:tgtEl>
                                          <p:spTgt spid="77"/>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1000"/>
                                        <p:tgtEl>
                                          <p:spTgt spid="76"/>
                                        </p:tgtEl>
                                      </p:cBhvr>
                                    </p:animEffect>
                                    <p:set>
                                      <p:cBhvr>
                                        <p:cTn id="59" dur="1" fill="hold">
                                          <p:stCondLst>
                                            <p:cond delay="999"/>
                                          </p:stCondLst>
                                        </p:cTn>
                                        <p:tgtEl>
                                          <p:spTgt spid="76"/>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1000"/>
                                        <p:tgtEl>
                                          <p:spTgt spid="75"/>
                                        </p:tgtEl>
                                      </p:cBhvr>
                                    </p:animEffect>
                                    <p:set>
                                      <p:cBhvr>
                                        <p:cTn id="62" dur="1" fill="hold">
                                          <p:stCondLst>
                                            <p:cond delay="999"/>
                                          </p:stCondLst>
                                        </p:cTn>
                                        <p:tgtEl>
                                          <p:spTgt spid="75"/>
                                        </p:tgtEl>
                                        <p:attrNameLst>
                                          <p:attrName>style.visibility</p:attrName>
                                        </p:attrNameLst>
                                      </p:cBhvr>
                                      <p:to>
                                        <p:strVal val="hidden"/>
                                      </p:to>
                                    </p:set>
                                  </p:childTnLst>
                                </p:cTn>
                              </p:par>
                              <p:par>
                                <p:cTn id="63" presetID="10" presetClass="exit" presetSubtype="0" fill="hold" grpId="0" nodeType="withEffect">
                                  <p:stCondLst>
                                    <p:cond delay="0"/>
                                  </p:stCondLst>
                                  <p:childTnLst>
                                    <p:animEffect transition="out" filter="fade">
                                      <p:cBhvr>
                                        <p:cTn id="64" dur="2000"/>
                                        <p:tgtEl>
                                          <p:spTgt spid="72"/>
                                        </p:tgtEl>
                                      </p:cBhvr>
                                    </p:animEffect>
                                    <p:set>
                                      <p:cBhvr>
                                        <p:cTn id="65" dur="1" fill="hold">
                                          <p:stCondLst>
                                            <p:cond delay="1999"/>
                                          </p:stCondLst>
                                        </p:cTn>
                                        <p:tgtEl>
                                          <p:spTgt spid="72"/>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73"/>
                                        </p:tgtEl>
                                      </p:cBhvr>
                                    </p:animEffect>
                                    <p:set>
                                      <p:cBhvr>
                                        <p:cTn id="68" dur="1" fill="hold">
                                          <p:stCondLst>
                                            <p:cond delay="999"/>
                                          </p:stCondLst>
                                        </p:cTn>
                                        <p:tgtEl>
                                          <p:spTgt spid="73"/>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65"/>
                                        </p:tgtEl>
                                      </p:cBhvr>
                                    </p:animEffect>
                                    <p:set>
                                      <p:cBhvr>
                                        <p:cTn id="71" dur="1" fill="hold">
                                          <p:stCondLst>
                                            <p:cond delay="999"/>
                                          </p:stCondLst>
                                        </p:cTn>
                                        <p:tgtEl>
                                          <p:spTgt spid="65"/>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80"/>
                                        </p:tgtEl>
                                      </p:cBhvr>
                                    </p:animEffect>
                                    <p:set>
                                      <p:cBhvr>
                                        <p:cTn id="74" dur="1" fill="hold">
                                          <p:stCondLst>
                                            <p:cond delay="999"/>
                                          </p:stCondLst>
                                        </p:cTn>
                                        <p:tgtEl>
                                          <p:spTgt spid="80"/>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1000"/>
                                        <p:tgtEl>
                                          <p:spTgt spid="67"/>
                                        </p:tgtEl>
                                      </p:cBhvr>
                                    </p:animEffect>
                                    <p:set>
                                      <p:cBhvr>
                                        <p:cTn id="77" dur="1" fill="hold">
                                          <p:stCondLst>
                                            <p:cond delay="999"/>
                                          </p:stCondLst>
                                        </p:cTn>
                                        <p:tgtEl>
                                          <p:spTgt spid="67"/>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00"/>
                                        <p:tgtEl>
                                          <p:spTgt spid="29"/>
                                        </p:tgtEl>
                                      </p:cBhvr>
                                    </p:animEffect>
                                    <p:set>
                                      <p:cBhvr>
                                        <p:cTn id="80" dur="1" fill="hold">
                                          <p:stCondLst>
                                            <p:cond delay="999"/>
                                          </p:stCondLst>
                                        </p:cTn>
                                        <p:tgtEl>
                                          <p:spTgt spid="29"/>
                                        </p:tgtEl>
                                        <p:attrNameLst>
                                          <p:attrName>style.visibility</p:attrName>
                                        </p:attrNameLst>
                                      </p:cBhvr>
                                      <p:to>
                                        <p:strVal val="hidden"/>
                                      </p:to>
                                    </p:set>
                                  </p:childTnLst>
                                </p:cTn>
                              </p:par>
                              <p:par>
                                <p:cTn id="81" presetID="10" presetClass="exit" presetSubtype="0" fill="hold" grpId="0" nodeType="withEffect">
                                  <p:stCondLst>
                                    <p:cond delay="0"/>
                                  </p:stCondLst>
                                  <p:childTnLst>
                                    <p:animEffect transition="out" filter="fade">
                                      <p:cBhvr>
                                        <p:cTn id="82" dur="1000"/>
                                        <p:tgtEl>
                                          <p:spTgt spid="30"/>
                                        </p:tgtEl>
                                      </p:cBhvr>
                                    </p:animEffect>
                                    <p:set>
                                      <p:cBhvr>
                                        <p:cTn id="83" dur="1" fill="hold">
                                          <p:stCondLst>
                                            <p:cond delay="999"/>
                                          </p:stCondLst>
                                        </p:cTn>
                                        <p:tgtEl>
                                          <p:spTgt spid="30"/>
                                        </p:tgtEl>
                                        <p:attrNameLst>
                                          <p:attrName>style.visibility</p:attrName>
                                        </p:attrNameLst>
                                      </p:cBhvr>
                                      <p:to>
                                        <p:strVal val="hidden"/>
                                      </p:to>
                                    </p:set>
                                  </p:childTnLst>
                                </p:cTn>
                              </p:par>
                              <p:par>
                                <p:cTn id="84" presetID="22" presetClass="entr" presetSubtype="1" fill="hold" grpId="0" nodeType="with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wipe(up)">
                                      <p:cBhvr>
                                        <p:cTn id="86" dur="2000"/>
                                        <p:tgtEl>
                                          <p:spTgt spid="55"/>
                                        </p:tgtEl>
                                      </p:cBhvr>
                                    </p:animEffect>
                                  </p:childTnLst>
                                </p:cTn>
                              </p:par>
                            </p:childTnLst>
                          </p:cTn>
                        </p:par>
                        <p:par>
                          <p:cTn id="87" fill="hold">
                            <p:stCondLst>
                              <p:cond delay="2000"/>
                            </p:stCondLst>
                            <p:childTnLst>
                              <p:par>
                                <p:cTn id="88" presetID="10" presetClass="entr" presetSubtype="0" fill="hold" grpId="0" nodeType="afterEffect">
                                  <p:stCondLst>
                                    <p:cond delay="0"/>
                                  </p:stCondLst>
                                  <p:childTnLst>
                                    <p:set>
                                      <p:cBhvr>
                                        <p:cTn id="89" dur="1" fill="hold">
                                          <p:stCondLst>
                                            <p:cond delay="0"/>
                                          </p:stCondLst>
                                        </p:cTn>
                                        <p:tgtEl>
                                          <p:spTgt spid="58"/>
                                        </p:tgtEl>
                                        <p:attrNameLst>
                                          <p:attrName>style.visibility</p:attrName>
                                        </p:attrNameLst>
                                      </p:cBhvr>
                                      <p:to>
                                        <p:strVal val="visible"/>
                                      </p:to>
                                    </p:set>
                                    <p:animEffect transition="in" filter="fade">
                                      <p:cBhvr>
                                        <p:cTn id="90" dur="1000"/>
                                        <p:tgtEl>
                                          <p:spTgt spid="5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9"/>
                                        </p:tgtEl>
                                        <p:attrNameLst>
                                          <p:attrName>style.visibility</p:attrName>
                                        </p:attrNameLst>
                                      </p:cBhvr>
                                      <p:to>
                                        <p:strVal val="visible"/>
                                      </p:to>
                                    </p:set>
                                    <p:animEffect transition="in" filter="fade">
                                      <p:cBhvr>
                                        <p:cTn id="93" dur="1000"/>
                                        <p:tgtEl>
                                          <p:spTgt spid="59"/>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82"/>
                                        </p:tgtEl>
                                        <p:attrNameLst>
                                          <p:attrName>style.visibility</p:attrName>
                                        </p:attrNameLst>
                                      </p:cBhvr>
                                      <p:to>
                                        <p:strVal val="visible"/>
                                      </p:to>
                                    </p:set>
                                    <p:animEffect transition="in" filter="wipe(left)">
                                      <p:cBhvr>
                                        <p:cTn id="98"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65" grpId="0" animBg="1"/>
      <p:bldP spid="39" grpId="0" animBg="1"/>
      <p:bldP spid="39" grpId="1" animBg="1"/>
      <p:bldP spid="59" grpId="0" animBg="1"/>
      <p:bldP spid="75" grpId="0" animBg="1"/>
      <p:bldP spid="76" grpId="0" animBg="1"/>
      <p:bldP spid="77" grpId="0" animBg="1"/>
      <p:bldP spid="79" grpId="0" animBg="1"/>
      <p:bldP spid="79" grpId="1" animBg="1"/>
      <p:bldP spid="50" grpId="0" animBg="1"/>
      <p:bldP spid="50" grpId="1" animBg="1"/>
      <p:bldP spid="38" grpId="0" animBg="1"/>
      <p:bldP spid="55" grpId="0" animBg="1"/>
      <p:bldP spid="80" grpId="0" animBg="1"/>
      <p:bldP spid="80" grpId="1" animBg="1"/>
      <p:bldP spid="53" grpId="0" animBg="1"/>
      <p:bldP spid="53" grpId="1" animBg="1"/>
      <p:bldP spid="5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0" y="1"/>
            <a:ext cx="9144000" cy="6890772"/>
            <a:chOff x="0" y="1"/>
            <a:chExt cx="9144000" cy="6890772"/>
          </a:xfrm>
        </p:grpSpPr>
        <p:pic>
          <p:nvPicPr>
            <p:cNvPr id="36" name="Picture 11"/>
            <p:cNvPicPr>
              <a:picLocks noChangeAspect="1" noChangeArrowheads="1"/>
            </p:cNvPicPr>
            <p:nvPr/>
          </p:nvPicPr>
          <p:blipFill>
            <a:blip r:embed="rId2" cstate="print"/>
            <a:srcRect t="2740" r="5833"/>
            <a:stretch>
              <a:fillRect/>
            </a:stretch>
          </p:blipFill>
          <p:spPr bwMode="auto">
            <a:xfrm>
              <a:off x="0" y="685800"/>
              <a:ext cx="9144000" cy="6204973"/>
            </a:xfrm>
            <a:prstGeom prst="rect">
              <a:avLst/>
            </a:prstGeom>
            <a:noFill/>
            <a:ln w="9525">
              <a:noFill/>
              <a:miter lim="800000"/>
              <a:headEnd/>
              <a:tailEnd/>
            </a:ln>
            <a:effectLst/>
          </p:spPr>
        </p:pic>
        <p:pic>
          <p:nvPicPr>
            <p:cNvPr id="37" name="Picture 11"/>
            <p:cNvPicPr>
              <a:picLocks noChangeAspect="1" noChangeArrowheads="1"/>
            </p:cNvPicPr>
            <p:nvPr/>
          </p:nvPicPr>
          <p:blipFill>
            <a:blip r:embed="rId2" cstate="print"/>
            <a:srcRect t="3941" r="4544" b="87654"/>
            <a:stretch>
              <a:fillRect/>
            </a:stretch>
          </p:blipFill>
          <p:spPr bwMode="auto">
            <a:xfrm flipV="1">
              <a:off x="0" y="1"/>
              <a:ext cx="9144000" cy="906843"/>
            </a:xfrm>
            <a:prstGeom prst="rect">
              <a:avLst/>
            </a:prstGeom>
            <a:noFill/>
            <a:ln w="9525">
              <a:noFill/>
              <a:miter lim="800000"/>
              <a:headEnd/>
              <a:tailEnd/>
            </a:ln>
            <a:effectLst/>
          </p:spPr>
        </p:pic>
      </p:grpSp>
      <p:grpSp>
        <p:nvGrpSpPr>
          <p:cNvPr id="8" name="Group 7"/>
          <p:cNvGrpSpPr/>
          <p:nvPr/>
        </p:nvGrpSpPr>
        <p:grpSpPr>
          <a:xfrm>
            <a:off x="-152400" y="685800"/>
            <a:ext cx="9908770" cy="6400800"/>
            <a:chOff x="-152400" y="685800"/>
            <a:chExt cx="9908770" cy="6400800"/>
          </a:xfrm>
        </p:grpSpPr>
        <p:grpSp>
          <p:nvGrpSpPr>
            <p:cNvPr id="10" name="Group 64"/>
            <p:cNvGrpSpPr/>
            <p:nvPr/>
          </p:nvGrpSpPr>
          <p:grpSpPr>
            <a:xfrm>
              <a:off x="-152400" y="685800"/>
              <a:ext cx="9908770" cy="6400800"/>
              <a:chOff x="-152400" y="685800"/>
              <a:chExt cx="9908770" cy="6400800"/>
            </a:xfrm>
          </p:grpSpPr>
          <p:grpSp>
            <p:nvGrpSpPr>
              <p:cNvPr id="12" name="Group 55"/>
              <p:cNvGrpSpPr/>
              <p:nvPr/>
            </p:nvGrpSpPr>
            <p:grpSpPr>
              <a:xfrm>
                <a:off x="-152400" y="685800"/>
                <a:ext cx="9908770" cy="6400800"/>
                <a:chOff x="-152400" y="685800"/>
                <a:chExt cx="9908770" cy="6400800"/>
              </a:xfrm>
            </p:grpSpPr>
            <p:grpSp>
              <p:nvGrpSpPr>
                <p:cNvPr id="16" name="Group 30"/>
                <p:cNvGrpSpPr/>
                <p:nvPr/>
              </p:nvGrpSpPr>
              <p:grpSpPr>
                <a:xfrm>
                  <a:off x="-152400" y="685800"/>
                  <a:ext cx="9908770" cy="6400800"/>
                  <a:chOff x="-152400" y="685800"/>
                  <a:chExt cx="9908770" cy="6400800"/>
                </a:xfrm>
              </p:grpSpPr>
              <p:pic>
                <p:nvPicPr>
                  <p:cNvPr id="18"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19" name="Group 38"/>
                  <p:cNvGrpSpPr/>
                  <p:nvPr/>
                </p:nvGrpSpPr>
                <p:grpSpPr>
                  <a:xfrm>
                    <a:off x="-152400" y="803564"/>
                    <a:ext cx="9908770" cy="6283036"/>
                    <a:chOff x="-152400" y="803564"/>
                    <a:chExt cx="9908770" cy="6283036"/>
                  </a:xfrm>
                </p:grpSpPr>
                <p:grpSp>
                  <p:nvGrpSpPr>
                    <p:cNvPr id="20" name="Group 35"/>
                    <p:cNvGrpSpPr/>
                    <p:nvPr/>
                  </p:nvGrpSpPr>
                  <p:grpSpPr>
                    <a:xfrm>
                      <a:off x="-152400" y="803564"/>
                      <a:ext cx="9908770" cy="6283036"/>
                      <a:chOff x="-152400" y="803564"/>
                      <a:chExt cx="9908770" cy="6283036"/>
                    </a:xfrm>
                  </p:grpSpPr>
                  <p:grpSp>
                    <p:nvGrpSpPr>
                      <p:cNvPr id="22" name="Group 15"/>
                      <p:cNvGrpSpPr/>
                      <p:nvPr/>
                    </p:nvGrpSpPr>
                    <p:grpSpPr>
                      <a:xfrm>
                        <a:off x="-152400" y="1906385"/>
                        <a:ext cx="9908770" cy="5180215"/>
                        <a:chOff x="-152400" y="1906385"/>
                        <a:chExt cx="9908770" cy="5180215"/>
                      </a:xfrm>
                    </p:grpSpPr>
                    <p:grpSp>
                      <p:nvGrpSpPr>
                        <p:cNvPr id="25" name="Group 35"/>
                        <p:cNvGrpSpPr/>
                        <p:nvPr/>
                      </p:nvGrpSpPr>
                      <p:grpSpPr>
                        <a:xfrm>
                          <a:off x="-152400" y="1906385"/>
                          <a:ext cx="9908770" cy="5180215"/>
                          <a:chOff x="-152400" y="1906385"/>
                          <a:chExt cx="9908770" cy="5180215"/>
                        </a:xfrm>
                      </p:grpSpPr>
                      <p:grpSp>
                        <p:nvGrpSpPr>
                          <p:cNvPr id="27" name="Group 34"/>
                          <p:cNvGrpSpPr/>
                          <p:nvPr/>
                        </p:nvGrpSpPr>
                        <p:grpSpPr>
                          <a:xfrm>
                            <a:off x="-152400" y="1906385"/>
                            <a:ext cx="9908770" cy="5180215"/>
                            <a:chOff x="-152400" y="1906385"/>
                            <a:chExt cx="9908770" cy="5180215"/>
                          </a:xfrm>
                        </p:grpSpPr>
                        <p:sp>
                          <p:nvSpPr>
                            <p:cNvPr id="29" name="Freeform 28"/>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11"/>
                            <p:cNvGrpSpPr/>
                            <p:nvPr/>
                          </p:nvGrpSpPr>
                          <p:grpSpPr>
                            <a:xfrm>
                              <a:off x="-152400" y="5257800"/>
                              <a:ext cx="3505200" cy="1828800"/>
                              <a:chOff x="-152400" y="5257800"/>
                              <a:chExt cx="3505200" cy="1828800"/>
                            </a:xfrm>
                          </p:grpSpPr>
                          <p:sp>
                            <p:nvSpPr>
                              <p:cNvPr id="31" name="Rectangle 30"/>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8"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26"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23" name="Freeform 2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4" name="Freeform 2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7" name="Freeform 16"/>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Freeform 12"/>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15" name="Freeform 14"/>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10"/>
            <p:cNvSpPr/>
            <p:nvPr/>
          </p:nvSpPr>
          <p:spPr>
            <a:xfrm rot="185320">
              <a:off x="4436572"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extBox 3"/>
          <p:cNvSpPr txBox="1">
            <a:spLocks noChangeArrowheads="1"/>
          </p:cNvSpPr>
          <p:nvPr/>
        </p:nvSpPr>
        <p:spPr bwMode="auto">
          <a:xfrm>
            <a:off x="0" y="-76200"/>
            <a:ext cx="9144000" cy="830997"/>
          </a:xfrm>
          <a:prstGeom prst="rect">
            <a:avLst/>
          </a:prstGeom>
          <a:noFill/>
          <a:ln w="9525">
            <a:noFill/>
            <a:miter lim="800000"/>
            <a:headEnd/>
            <a:tailEnd/>
          </a:ln>
        </p:spPr>
        <p:txBody>
          <a:bodyPr wrap="square">
            <a:spAutoFit/>
          </a:bodyPr>
          <a:lstStyle/>
          <a:p>
            <a:pPr algn="ctr">
              <a:defRPr/>
            </a:pPr>
            <a:r>
              <a:rPr lang="en-US" sz="4800" b="1" dirty="0" smtClean="0">
                <a:solidFill>
                  <a:srgbClr val="0070C0"/>
                </a:solidFill>
                <a:effectLst>
                  <a:outerShdw dist="50800" dir="5400000" algn="ctr" rotWithShape="0">
                    <a:schemeClr val="tx1"/>
                  </a:outerShdw>
                </a:effectLst>
                <a:latin typeface="Calibri" pitchFamily="34" charset="0"/>
              </a:rPr>
              <a:t>Session 4: The Mormon Trail</a:t>
            </a:r>
            <a:endParaRPr lang="en-US" sz="4800" b="1" dirty="0">
              <a:solidFill>
                <a:srgbClr val="0070C0"/>
              </a:solidFill>
              <a:effectLst>
                <a:outerShdw dist="50800" dir="5400000" algn="ctr" rotWithShape="0">
                  <a:schemeClr val="tx1"/>
                </a:outerShdw>
              </a:effectLst>
              <a:latin typeface="Calibri" pitchFamily="34" charset="0"/>
            </a:endParaRPr>
          </a:p>
        </p:txBody>
      </p:sp>
      <p:sp>
        <p:nvSpPr>
          <p:cNvPr id="6" name="TextBox 5"/>
          <p:cNvSpPr txBox="1"/>
          <p:nvPr/>
        </p:nvSpPr>
        <p:spPr>
          <a:xfrm>
            <a:off x="1524000" y="1143000"/>
            <a:ext cx="5334000" cy="1015663"/>
          </a:xfrm>
          <a:prstGeom prst="rect">
            <a:avLst/>
          </a:prstGeom>
          <a:noFill/>
        </p:spPr>
        <p:txBody>
          <a:bodyPr wrap="square" rtlCol="0">
            <a:spAutoFit/>
          </a:bodyPr>
          <a:lstStyle/>
          <a:p>
            <a:pPr>
              <a:lnSpc>
                <a:spcPct val="150000"/>
              </a:lnSpc>
            </a:pPr>
            <a:r>
              <a:rPr lang="en-US" sz="4000" b="1" dirty="0" smtClean="0"/>
              <a:t>Who are the Mormons?</a:t>
            </a:r>
          </a:p>
        </p:txBody>
      </p:sp>
      <p:sp useBgFill="1">
        <p:nvSpPr>
          <p:cNvPr id="7"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34" name="Picture 2" descr="Image result for united states in 1776"/>
          <p:cNvPicPr>
            <a:picLocks noChangeAspect="1" noChangeArrowheads="1"/>
          </p:cNvPicPr>
          <p:nvPr/>
        </p:nvPicPr>
        <p:blipFill>
          <a:blip r:embed="rId5"/>
          <a:srcRect l="87740" t="60835" r="1528" b="27751"/>
          <a:stretch>
            <a:fillRect/>
          </a:stretch>
        </p:blipFill>
        <p:spPr bwMode="auto">
          <a:xfrm>
            <a:off x="45720" y="4998112"/>
            <a:ext cx="2545079" cy="1832456"/>
          </a:xfrm>
          <a:prstGeom prst="rect">
            <a:avLst/>
          </a:prstGeom>
          <a:noFill/>
          <a:ln w="38100">
            <a:solidFill>
              <a:schemeClr val="tx1"/>
            </a:solidFill>
          </a:ln>
        </p:spPr>
      </p:pic>
      <p:sp>
        <p:nvSpPr>
          <p:cNvPr id="33" name="Rectangle 32"/>
          <p:cNvSpPr/>
          <p:nvPr/>
        </p:nvSpPr>
        <p:spPr>
          <a:xfrm>
            <a:off x="0" y="685800"/>
            <a:ext cx="9144000" cy="6172200"/>
          </a:xfrm>
          <a:prstGeom prst="rect">
            <a:avLst/>
          </a:prstGeom>
          <a:solidFill>
            <a:schemeClr val="accent1">
              <a:lumMod val="20000"/>
              <a:lumOff val="8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p:nvPr/>
        </p:nvCxnSpPr>
        <p:spPr>
          <a:xfrm>
            <a:off x="1600200" y="1981200"/>
            <a:ext cx="4876800" cy="1588"/>
          </a:xfrm>
          <a:prstGeom prst="line">
            <a:avLst/>
          </a:prstGeom>
          <a:ln w="76200">
            <a:solidFill>
              <a:srgbClr val="FF0000"/>
            </a:solidFill>
          </a:ln>
          <a:effectLst>
            <a:outerShdw blurRad="50800"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1219200" y="1143000"/>
            <a:ext cx="7239000" cy="2862322"/>
          </a:xfrm>
          <a:prstGeom prst="rect">
            <a:avLst/>
          </a:prstGeom>
          <a:noFill/>
        </p:spPr>
        <p:txBody>
          <a:bodyPr wrap="square" rtlCol="0">
            <a:spAutoFit/>
          </a:bodyPr>
          <a:lstStyle/>
          <a:p>
            <a:pPr>
              <a:lnSpc>
                <a:spcPct val="150000"/>
              </a:lnSpc>
              <a:buFont typeface="Arial" pitchFamily="34" charset="0"/>
              <a:buChar char="•"/>
            </a:pPr>
            <a:r>
              <a:rPr lang="en-US" sz="4000" b="1" dirty="0" smtClean="0"/>
              <a:t> Who are the Mormons?</a:t>
            </a:r>
          </a:p>
          <a:p>
            <a:pPr>
              <a:lnSpc>
                <a:spcPct val="150000"/>
              </a:lnSpc>
              <a:buFont typeface="Arial" pitchFamily="34" charset="0"/>
              <a:buChar char="•"/>
            </a:pPr>
            <a:r>
              <a:rPr lang="en-US" sz="4000" b="1" dirty="0" smtClean="0"/>
              <a:t> Why do they migrate west?</a:t>
            </a:r>
          </a:p>
          <a:p>
            <a:pPr>
              <a:lnSpc>
                <a:spcPct val="150000"/>
              </a:lnSpc>
              <a:buFont typeface="Arial" pitchFamily="34" charset="0"/>
              <a:buChar char="•"/>
            </a:pPr>
            <a:r>
              <a:rPr lang="en-US" sz="4000" b="1" dirty="0" smtClean="0"/>
              <a:t> How do they get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1000"/>
                                        <p:tgtEl>
                                          <p:spTgt spid="3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Effect transition="in" filter="fade">
                                      <p:cBhvr>
                                        <p:cTn id="15" dur="1000"/>
                                        <p:tgtEl>
                                          <p:spTgt spid="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fade">
                                      <p:cBhvr>
                                        <p:cTn id="20" dur="1000"/>
                                        <p:tgtEl>
                                          <p:spTgt spid="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fade">
                                      <p:cBhvr>
                                        <p:cTn id="30" dur="1000"/>
                                        <p:tgtEl>
                                          <p:spTgt spid="6">
                                            <p:txEl>
                                              <p:pRg st="0" end="0"/>
                                            </p:txEl>
                                          </p:spTgt>
                                        </p:tgtEl>
                                      </p:cBhvr>
                                    </p:animEffect>
                                  </p:childTnLst>
                                </p:cTn>
                              </p:par>
                              <p:par>
                                <p:cTn id="31" presetID="3" presetClass="emph" presetSubtype="2" fill="hold" grpId="1" nodeType="withEffect">
                                  <p:stCondLst>
                                    <p:cond delay="0"/>
                                  </p:stCondLst>
                                  <p:childTnLst>
                                    <p:animClr clrSpc="rgb">
                                      <p:cBhvr override="childStyle">
                                        <p:cTn id="32" dur="1000" fill="hold"/>
                                        <p:tgtEl>
                                          <p:spTgt spid="6">
                                            <p:txEl>
                                              <p:pRg st="0" end="0"/>
                                            </p:txEl>
                                          </p:spTgt>
                                        </p:tgtEl>
                                        <p:attrNameLst>
                                          <p:attrName>style.color</p:attrName>
                                        </p:attrNameLst>
                                      </p:cBhvr>
                                      <p:to>
                                        <a:schemeClr val="tx2"/>
                                      </p:to>
                                    </p:animClr>
                                  </p:childTnLst>
                                </p:cTn>
                              </p:par>
                              <p:par>
                                <p:cTn id="33" presetID="64" presetClass="path" presetSubtype="0" accel="50000" decel="50000" fill="hold" grpId="0" nodeType="withEffect">
                                  <p:stCondLst>
                                    <p:cond delay="0"/>
                                  </p:stCondLst>
                                  <p:childTnLst>
                                    <p:animMotion origin="layout" path="M 3.88889E-6 1.21387E-6 L -0.06632 -0.18428 " pathEditMode="relative" rAng="0" ptsTypes="AA">
                                      <p:cBhvr>
                                        <p:cTn id="34" dur="1000" fill="hold"/>
                                        <p:tgtEl>
                                          <p:spTgt spid="6">
                                            <p:txEl>
                                              <p:pRg st="0" end="0"/>
                                            </p:txEl>
                                          </p:spTgt>
                                        </p:tgtEl>
                                        <p:attrNameLst>
                                          <p:attrName>ppt_x</p:attrName>
                                          <p:attrName>ppt_y</p:attrName>
                                        </p:attrNameLst>
                                      </p:cBhvr>
                                      <p:rCtr x="-33" y="-92"/>
                                    </p:animMotion>
                                  </p:childTnLst>
                                </p:cTn>
                              </p:par>
                              <p:par>
                                <p:cTn id="35" presetID="10" presetClass="exit" presetSubtype="0" fill="hold" grpId="0" nodeType="withEffect">
                                  <p:stCondLst>
                                    <p:cond delay="0"/>
                                  </p:stCondLst>
                                  <p:childTnLst>
                                    <p:animEffect transition="out" filter="fade">
                                      <p:cBhvr>
                                        <p:cTn id="36" dur="1000"/>
                                        <p:tgtEl>
                                          <p:spTgt spid="5">
                                            <p:txEl>
                                              <p:pRg st="0" end="0"/>
                                            </p:txEl>
                                          </p:spTgt>
                                        </p:tgtEl>
                                      </p:cBhvr>
                                    </p:animEffect>
                                    <p:set>
                                      <p:cBhvr>
                                        <p:cTn id="37" dur="1" fill="hold">
                                          <p:stCondLst>
                                            <p:cond delay="999"/>
                                          </p:stCondLst>
                                        </p:cTn>
                                        <p:tgtEl>
                                          <p:spTgt spid="5">
                                            <p:txEl>
                                              <p:pRg st="0" end="0"/>
                                            </p:txEl>
                                          </p:spTgt>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5">
                                            <p:txEl>
                                              <p:pRg st="1" end="1"/>
                                            </p:txEl>
                                          </p:spTgt>
                                        </p:tgtEl>
                                      </p:cBhvr>
                                    </p:animEffect>
                                    <p:set>
                                      <p:cBhvr>
                                        <p:cTn id="40" dur="1" fill="hold">
                                          <p:stCondLst>
                                            <p:cond delay="999"/>
                                          </p:stCondLst>
                                        </p:cTn>
                                        <p:tgtEl>
                                          <p:spTgt spid="5">
                                            <p:txEl>
                                              <p:pRg st="1" end="1"/>
                                            </p:txEl>
                                          </p:spTgt>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1000"/>
                                        <p:tgtEl>
                                          <p:spTgt spid="5">
                                            <p:txEl>
                                              <p:pRg st="2" end="2"/>
                                            </p:txEl>
                                          </p:spTgt>
                                        </p:tgtEl>
                                      </p:cBhvr>
                                    </p:animEffect>
                                    <p:set>
                                      <p:cBhvr>
                                        <p:cTn id="43" dur="1" fill="hold">
                                          <p:stCondLst>
                                            <p:cond delay="999"/>
                                          </p:stCondLst>
                                        </p:cTn>
                                        <p:tgtEl>
                                          <p:spTgt spid="5">
                                            <p:txEl>
                                              <p:pRg st="2" end="2"/>
                                            </p:txEl>
                                          </p:spTgt>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1000"/>
                                        <p:tgtEl>
                                          <p:spTgt spid="9"/>
                                        </p:tgtEl>
                                      </p:cBhvr>
                                    </p:animEffect>
                                    <p:set>
                                      <p:cBhvr>
                                        <p:cTn id="46" dur="1" fill="hold">
                                          <p:stCondLst>
                                            <p:cond delay="999"/>
                                          </p:stCondLst>
                                        </p:cTn>
                                        <p:tgtEl>
                                          <p:spTgt spid="9"/>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2"/>
                                        </p:tgtEl>
                                      </p:cBhvr>
                                    </p:animEffect>
                                    <p:set>
                                      <p:cBhvr>
                                        <p:cTn id="49" dur="1" fill="hold">
                                          <p:stCondLst>
                                            <p:cond delay="999"/>
                                          </p:stCondLst>
                                        </p:cTn>
                                        <p:tgtEl>
                                          <p:spTgt spid="2"/>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1000"/>
                                        <p:tgtEl>
                                          <p:spTgt spid="35"/>
                                        </p:tgtEl>
                                      </p:cBhvr>
                                    </p:animEffect>
                                    <p:set>
                                      <p:cBhvr>
                                        <p:cTn id="52" dur="1" fill="hold">
                                          <p:stCondLst>
                                            <p:cond delay="999"/>
                                          </p:stCondLst>
                                        </p:cTn>
                                        <p:tgtEl>
                                          <p:spTgt spid="35"/>
                                        </p:tgtEl>
                                        <p:attrNameLst>
                                          <p:attrName>style.visibility</p:attrName>
                                        </p:attrNameLst>
                                      </p:cBhvr>
                                      <p:to>
                                        <p:strVal val="hidden"/>
                                      </p:to>
                                    </p:set>
                                  </p:childTnLst>
                                </p:cTn>
                              </p:par>
                              <p:par>
                                <p:cTn id="53" presetID="10" presetClass="entr" presetSubtype="0" fill="hold" nodeType="withEffect">
                                  <p:stCondLst>
                                    <p:cond delay="100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1000"/>
                                        <p:tgtEl>
                                          <p:spTgt spid="8"/>
                                        </p:tgtEl>
                                      </p:cBhvr>
                                    </p:animEffect>
                                  </p:childTnLst>
                                </p:cTn>
                              </p:par>
                              <p:par>
                                <p:cTn id="56" presetID="10" presetClass="entr" presetSubtype="0" fill="hold" nodeType="withEffect">
                                  <p:stCondLst>
                                    <p:cond delay="1000"/>
                                  </p:stCondLst>
                                  <p:childTnLst>
                                    <p:set>
                                      <p:cBhvr>
                                        <p:cTn id="57" dur="1" fill="hold">
                                          <p:stCondLst>
                                            <p:cond delay="0"/>
                                          </p:stCondLst>
                                        </p:cTn>
                                        <p:tgtEl>
                                          <p:spTgt spid="34"/>
                                        </p:tgtEl>
                                        <p:attrNameLst>
                                          <p:attrName>style.visibility</p:attrName>
                                        </p:attrNameLst>
                                      </p:cBhvr>
                                      <p:to>
                                        <p:strVal val="visible"/>
                                      </p:to>
                                    </p:set>
                                    <p:animEffect transition="in" filter="fade">
                                      <p:cBhvr>
                                        <p:cTn id="58" dur="1000"/>
                                        <p:tgtEl>
                                          <p:spTgt spid="34"/>
                                        </p:tgtEl>
                                      </p:cBhvr>
                                    </p:animEffect>
                                  </p:childTnLst>
                                </p:cTn>
                              </p:par>
                              <p:par>
                                <p:cTn id="59" presetID="10" presetClass="exit" presetSubtype="0" fill="hold" grpId="1" nodeType="withEffect">
                                  <p:stCondLst>
                                    <p:cond delay="0"/>
                                  </p:stCondLst>
                                  <p:childTnLst>
                                    <p:animEffect transition="out" filter="fade">
                                      <p:cBhvr>
                                        <p:cTn id="60" dur="1000"/>
                                        <p:tgtEl>
                                          <p:spTgt spid="33"/>
                                        </p:tgtEl>
                                      </p:cBhvr>
                                    </p:animEffect>
                                    <p:set>
                                      <p:cBhvr>
                                        <p:cTn id="61" dur="1" fill="hold">
                                          <p:stCondLst>
                                            <p:cond delay="999"/>
                                          </p:stCondLst>
                                        </p:cTn>
                                        <p:tgtEl>
                                          <p:spTgt spid="33"/>
                                        </p:tgtEl>
                                        <p:attrNameLst>
                                          <p:attrName>style.visibility</p:attrName>
                                        </p:attrNameLst>
                                      </p:cBhvr>
                                      <p:to>
                                        <p:strVal val="hidden"/>
                                      </p:to>
                                    </p:set>
                                  </p:childTnLst>
                                </p:cTn>
                              </p:par>
                              <p:par>
                                <p:cTn id="62" presetID="10" presetClass="entr" presetSubtype="0" fill="hold" grpId="0" nodeType="withEffect">
                                  <p:stCondLst>
                                    <p:cond delay="1000"/>
                                  </p:stCondLst>
                                  <p:childTnLst>
                                    <p:set>
                                      <p:cBhvr>
                                        <p:cTn id="63" dur="1" fill="hold">
                                          <p:stCondLst>
                                            <p:cond delay="0"/>
                                          </p:stCondLst>
                                        </p:cTn>
                                        <p:tgtEl>
                                          <p:spTgt spid="7"/>
                                        </p:tgtEl>
                                        <p:attrNameLst>
                                          <p:attrName>style.visibility</p:attrName>
                                        </p:attrNameLst>
                                      </p:cBhvr>
                                      <p:to>
                                        <p:strVal val="visible"/>
                                      </p:to>
                                    </p:set>
                                    <p:animEffect transition="in" filter="fade">
                                      <p:cBhvr>
                                        <p:cTn id="64" dur="1000"/>
                                        <p:tgtEl>
                                          <p:spTgt spid="7"/>
                                        </p:tgtEl>
                                      </p:cBhvr>
                                    </p:animEffect>
                                  </p:childTnLst>
                                </p:cTn>
                              </p:par>
                              <p:par>
                                <p:cTn id="65" presetID="10" presetClass="exit" presetSubtype="0" fill="hold" grpId="2" nodeType="withEffect">
                                  <p:stCondLst>
                                    <p:cond delay="1000"/>
                                  </p:stCondLst>
                                  <p:childTnLst>
                                    <p:animEffect transition="out" filter="fade">
                                      <p:cBhvr>
                                        <p:cTn id="66" dur="1000"/>
                                        <p:tgtEl>
                                          <p:spTgt spid="6">
                                            <p:txEl>
                                              <p:pRg st="0" end="0"/>
                                            </p:txEl>
                                          </p:spTgt>
                                        </p:tgtEl>
                                      </p:cBhvr>
                                    </p:animEffect>
                                    <p:set>
                                      <p:cBhvr>
                                        <p:cTn id="67" dur="1" fill="hold">
                                          <p:stCondLst>
                                            <p:cond delay="999"/>
                                          </p:stCondLst>
                                        </p:cTn>
                                        <p:tgtEl>
                                          <p:spTgt spid="6">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build="allAtOnce"/>
      <p:bldP spid="6" grpId="1" build="allAtOnce"/>
      <p:bldP spid="6" grpId="2" build="allAtOnce"/>
      <p:bldP spid="7" grpId="0" animBg="1"/>
      <p:bldP spid="33" grpId="0" animBg="1"/>
      <p:bldP spid="33" grpId="1" animBg="1"/>
      <p:bldP spid="5" grpId="0" build="allAtOnce"/>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p:cNvSpPr/>
          <p:nvPr/>
        </p:nvSpPr>
        <p:spPr>
          <a:xfrm>
            <a:off x="0" y="762001"/>
            <a:ext cx="9372600" cy="1938992"/>
          </a:xfrm>
          <a:prstGeom prst="rect">
            <a:avLst/>
          </a:prstGeom>
          <a:noFill/>
        </p:spPr>
        <p:txBody>
          <a:bodyPr wrap="square">
            <a:spAutoFit/>
          </a:bodyPr>
          <a:lstStyle/>
          <a:p>
            <a:r>
              <a:rPr lang="en-US" sz="3000" dirty="0" smtClean="0">
                <a:effectLst>
                  <a:outerShdw dist="38100" dir="7200000" algn="ctr" rotWithShape="0">
                    <a:schemeClr val="tx1"/>
                  </a:outerShdw>
                </a:effectLst>
              </a:rPr>
              <a:t>	- April 1847:  vanguard of 300 continue journey</a:t>
            </a:r>
          </a:p>
          <a:p>
            <a:r>
              <a:rPr lang="en-US" sz="3000" dirty="0" smtClean="0">
                <a:effectLst>
                  <a:outerShdw dist="38100" dir="7200000" algn="ctr" rotWithShape="0">
                    <a:schemeClr val="tx1"/>
                  </a:outerShdw>
                </a:effectLst>
              </a:rPr>
              <a:t>	- June 1: arrive Fort Laramie</a:t>
            </a:r>
          </a:p>
          <a:p>
            <a:r>
              <a:rPr lang="en-US" sz="3000" dirty="0" smtClean="0">
                <a:effectLst>
                  <a:outerShdw dist="38100" dir="7200000" algn="ctr" rotWithShape="0">
                    <a:schemeClr val="tx1"/>
                  </a:outerShdw>
                </a:effectLst>
              </a:rPr>
              <a:t>	- June 28: arrive Fort Bridger</a:t>
            </a:r>
          </a:p>
          <a:p>
            <a:r>
              <a:rPr lang="en-US" sz="3000" dirty="0" smtClean="0">
                <a:effectLst>
                  <a:outerShdw dist="38100" dir="7200000" algn="ctr" rotWithShape="0">
                    <a:schemeClr val="tx1"/>
                  </a:outerShdw>
                </a:effectLst>
              </a:rPr>
              <a:t> (travel NORTH side of Platt River, to avoid non-Mormons)</a:t>
            </a:r>
          </a:p>
        </p:txBody>
      </p:sp>
      <p:pic>
        <p:nvPicPr>
          <p:cNvPr id="70" name="Picture 2"/>
          <p:cNvPicPr>
            <a:picLocks noChangeAspect="1" noChangeArrowheads="1"/>
          </p:cNvPicPr>
          <p:nvPr/>
        </p:nvPicPr>
        <p:blipFill>
          <a:blip r:embed="rId3"/>
          <a:srcRect/>
          <a:stretch>
            <a:fillRect/>
          </a:stretch>
        </p:blipFill>
        <p:spPr bwMode="auto">
          <a:xfrm>
            <a:off x="-14288" y="2900362"/>
            <a:ext cx="9158288" cy="3957638"/>
          </a:xfrm>
          <a:prstGeom prst="rect">
            <a:avLst/>
          </a:prstGeom>
          <a:noFill/>
          <a:ln w="9525">
            <a:noFill/>
            <a:miter lim="800000"/>
            <a:headEnd/>
            <a:tailEnd/>
          </a:ln>
          <a:effectLst/>
        </p:spPr>
      </p:pic>
      <p:sp>
        <p:nvSpPr>
          <p:cNvPr id="59" name="Oval 58"/>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1219199" y="4643732"/>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 name="Group 81"/>
          <p:cNvGrpSpPr/>
          <p:nvPr/>
        </p:nvGrpSpPr>
        <p:grpSpPr>
          <a:xfrm>
            <a:off x="137160" y="3657600"/>
            <a:ext cx="3124200" cy="2590800"/>
            <a:chOff x="152400" y="3657600"/>
            <a:chExt cx="3124200" cy="2590800"/>
          </a:xfrm>
        </p:grpSpPr>
        <p:pic>
          <p:nvPicPr>
            <p:cNvPr id="83" name="Picture 2"/>
            <p:cNvPicPr>
              <a:picLocks noChangeAspect="1" noChangeArrowheads="1"/>
            </p:cNvPicPr>
            <p:nvPr/>
          </p:nvPicPr>
          <p:blipFill>
            <a:blip r:embed="rId3"/>
            <a:srcRect l="1664" t="19134" r="64223" b="15403"/>
            <a:stretch>
              <a:fillRect/>
            </a:stretch>
          </p:blipFill>
          <p:spPr bwMode="auto">
            <a:xfrm>
              <a:off x="152400" y="3657600"/>
              <a:ext cx="3124200" cy="2590800"/>
            </a:xfrm>
            <a:prstGeom prst="rect">
              <a:avLst/>
            </a:prstGeom>
            <a:noFill/>
            <a:ln w="50800">
              <a:solidFill>
                <a:schemeClr val="tx1"/>
              </a:solidFill>
              <a:miter lim="800000"/>
              <a:headEnd/>
              <a:tailEnd/>
            </a:ln>
            <a:effectLst/>
          </p:spPr>
        </p:pic>
        <p:sp>
          <p:nvSpPr>
            <p:cNvPr id="84" name="Oval 83"/>
            <p:cNvSpPr/>
            <p:nvPr/>
          </p:nvSpPr>
          <p:spPr>
            <a:xfrm>
              <a:off x="609600" y="49530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p:cNvSpPr/>
            <p:nvPr/>
          </p:nvSpPr>
          <p:spPr>
            <a:xfrm>
              <a:off x="1219199" y="4643732"/>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847725" y="4913313"/>
              <a:ext cx="323850" cy="163512"/>
            </a:xfrm>
            <a:custGeom>
              <a:avLst/>
              <a:gdLst>
                <a:gd name="connsiteX0" fmla="*/ 323850 w 323850"/>
                <a:gd name="connsiteY0" fmla="*/ 1587 h 163512"/>
                <a:gd name="connsiteX1" fmla="*/ 257175 w 323850"/>
                <a:gd name="connsiteY1" fmla="*/ 11112 h 163512"/>
                <a:gd name="connsiteX2" fmla="*/ 152400 w 323850"/>
                <a:gd name="connsiteY2" fmla="*/ 68262 h 163512"/>
                <a:gd name="connsiteX3" fmla="*/ 0 w 323850"/>
                <a:gd name="connsiteY3" fmla="*/ 163512 h 163512"/>
                <a:gd name="connsiteX4" fmla="*/ 0 w 323850"/>
                <a:gd name="connsiteY4" fmla="*/ 163512 h 16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63512">
                  <a:moveTo>
                    <a:pt x="323850" y="1587"/>
                  </a:moveTo>
                  <a:cubicBezTo>
                    <a:pt x="304800" y="793"/>
                    <a:pt x="285750" y="0"/>
                    <a:pt x="257175" y="11112"/>
                  </a:cubicBezTo>
                  <a:cubicBezTo>
                    <a:pt x="228600" y="22224"/>
                    <a:pt x="195262" y="42862"/>
                    <a:pt x="152400" y="68262"/>
                  </a:cubicBezTo>
                  <a:cubicBezTo>
                    <a:pt x="109538" y="93662"/>
                    <a:pt x="0" y="163512"/>
                    <a:pt x="0" y="163512"/>
                  </a:cubicBezTo>
                  <a:lnTo>
                    <a:pt x="0" y="163512"/>
                  </a:lnTo>
                </a:path>
              </a:pathLst>
            </a:custGeom>
            <a:ln w="101600">
              <a:solidFill>
                <a:srgbClr val="FFFF00"/>
              </a:solidFill>
              <a:prstDash val="sysDot"/>
            </a:ln>
            <a:effectLst>
              <a:outerShdw dist="63500" dir="11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48482" name="AutoShape 2" descr="Image result for fort bridger"/>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53" name="TextBox 52"/>
          <p:cNvSpPr txBox="1"/>
          <p:nvPr/>
        </p:nvSpPr>
        <p:spPr>
          <a:xfrm rot="19180023">
            <a:off x="968816" y="3399841"/>
            <a:ext cx="1958998" cy="523220"/>
          </a:xfrm>
          <a:prstGeom prst="rect">
            <a:avLst/>
          </a:prstGeom>
          <a:solidFill>
            <a:srgbClr val="FFFF00"/>
          </a:solidFill>
        </p:spPr>
        <p:txBody>
          <a:bodyPr wrap="none" rtlCol="0">
            <a:spAutoFit/>
          </a:bodyPr>
          <a:lstStyle/>
          <a:p>
            <a:r>
              <a:rPr lang="en-US" sz="2800" b="1" dirty="0" smtClean="0"/>
              <a:t>Fort Bridger</a:t>
            </a:r>
            <a:endParaRPr lang="en-US" sz="2800" b="1" dirty="0"/>
          </a:p>
        </p:txBody>
      </p:sp>
      <p:sp>
        <p:nvSpPr>
          <p:cNvPr id="58" name="TextBox 57"/>
          <p:cNvSpPr txBox="1"/>
          <p:nvPr/>
        </p:nvSpPr>
        <p:spPr>
          <a:xfrm rot="2808922">
            <a:off x="727494" y="5665036"/>
            <a:ext cx="1674754" cy="523220"/>
          </a:xfrm>
          <a:prstGeom prst="rect">
            <a:avLst/>
          </a:prstGeom>
          <a:solidFill>
            <a:srgbClr val="FFFF00"/>
          </a:solidFill>
        </p:spPr>
        <p:txBody>
          <a:bodyPr wrap="none" rtlCol="0">
            <a:spAutoFit/>
          </a:bodyPr>
          <a:lstStyle/>
          <a:p>
            <a:r>
              <a:rPr lang="en-US" sz="2800" b="1" dirty="0" smtClean="0"/>
              <a:t>S.L. Valley</a:t>
            </a:r>
            <a:endParaRPr lang="en-US" sz="2800" b="1" dirty="0"/>
          </a:p>
        </p:txBody>
      </p:sp>
      <p:grpSp>
        <p:nvGrpSpPr>
          <p:cNvPr id="29" name="Group 28"/>
          <p:cNvGrpSpPr/>
          <p:nvPr/>
        </p:nvGrpSpPr>
        <p:grpSpPr>
          <a:xfrm>
            <a:off x="0" y="0"/>
            <a:ext cx="9144000" cy="6858000"/>
            <a:chOff x="0" y="0"/>
            <a:chExt cx="9144000" cy="6858000"/>
          </a:xfrm>
        </p:grpSpPr>
        <p:pic>
          <p:nvPicPr>
            <p:cNvPr id="30" name="Picture 29"/>
            <p:cNvPicPr>
              <a:picLocks noChangeAspect="1" noChangeArrowheads="1"/>
            </p:cNvPicPr>
            <p:nvPr/>
          </p:nvPicPr>
          <p:blipFill>
            <a:blip r:embed="rId3"/>
            <a:srcRect l="-1" t="11715" r="62164" b="22618"/>
            <a:stretch>
              <a:fillRect/>
            </a:stretch>
          </p:blipFill>
          <p:spPr bwMode="auto">
            <a:xfrm>
              <a:off x="0" y="0"/>
              <a:ext cx="9144000" cy="6858000"/>
            </a:xfrm>
            <a:prstGeom prst="rect">
              <a:avLst/>
            </a:prstGeom>
            <a:noFill/>
            <a:ln w="9525">
              <a:noFill/>
              <a:miter lim="800000"/>
              <a:headEnd/>
              <a:tailEnd/>
            </a:ln>
            <a:effectLst/>
          </p:spPr>
        </p:pic>
        <p:sp>
          <p:nvSpPr>
            <p:cNvPr id="31" name="Oval 30"/>
            <p:cNvSpPr/>
            <p:nvPr/>
          </p:nvSpPr>
          <p:spPr>
            <a:xfrm>
              <a:off x="2286000" y="44196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581400" y="3733800"/>
              <a:ext cx="304800" cy="304800"/>
            </a:xfrm>
            <a:prstGeom prst="ellipse">
              <a:avLst/>
            </a:prstGeom>
            <a:solidFill>
              <a:srgbClr val="FFFF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148484" name="Picture 4"/>
          <p:cNvPicPr>
            <a:picLocks noChangeAspect="1" noChangeArrowheads="1"/>
          </p:cNvPicPr>
          <p:nvPr/>
        </p:nvPicPr>
        <p:blipFill>
          <a:blip r:embed="rId4"/>
          <a:srcRect/>
          <a:stretch>
            <a:fillRect/>
          </a:stretch>
        </p:blipFill>
        <p:spPr bwMode="auto">
          <a:xfrm>
            <a:off x="3124200" y="838200"/>
            <a:ext cx="3962400" cy="2646236"/>
          </a:xfrm>
          <a:prstGeom prst="rect">
            <a:avLst/>
          </a:prstGeom>
          <a:noFill/>
          <a:ln w="50800">
            <a:solidFill>
              <a:schemeClr val="tx1"/>
            </a:solidFill>
            <a:miter lim="800000"/>
            <a:headEnd/>
            <a:tailEnd/>
          </a:ln>
          <a:effectLst/>
        </p:spPr>
      </p:pic>
      <p:sp>
        <p:nvSpPr>
          <p:cNvPr id="25" name="Freeform 24"/>
          <p:cNvSpPr/>
          <p:nvPr/>
        </p:nvSpPr>
        <p:spPr>
          <a:xfrm>
            <a:off x="2510444" y="3956858"/>
            <a:ext cx="1014152" cy="532015"/>
          </a:xfrm>
          <a:custGeom>
            <a:avLst/>
            <a:gdLst>
              <a:gd name="connsiteX0" fmla="*/ 1014152 w 1014152"/>
              <a:gd name="connsiteY0" fmla="*/ 0 h 532015"/>
              <a:gd name="connsiteX1" fmla="*/ 914400 w 1014152"/>
              <a:gd name="connsiteY1" fmla="*/ 99753 h 532015"/>
              <a:gd name="connsiteX2" fmla="*/ 532014 w 1014152"/>
              <a:gd name="connsiteY2" fmla="*/ 149629 h 532015"/>
              <a:gd name="connsiteX3" fmla="*/ 266007 w 1014152"/>
              <a:gd name="connsiteY3" fmla="*/ 216131 h 532015"/>
              <a:gd name="connsiteX4" fmla="*/ 0 w 1014152"/>
              <a:gd name="connsiteY4" fmla="*/ 532015 h 532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152" h="532015">
                <a:moveTo>
                  <a:pt x="1014152" y="0"/>
                </a:moveTo>
                <a:cubicBezTo>
                  <a:pt x="1004454" y="37407"/>
                  <a:pt x="994756" y="74815"/>
                  <a:pt x="914400" y="99753"/>
                </a:cubicBezTo>
                <a:cubicBezTo>
                  <a:pt x="834044" y="124691"/>
                  <a:pt x="640080" y="130233"/>
                  <a:pt x="532014" y="149629"/>
                </a:cubicBezTo>
                <a:cubicBezTo>
                  <a:pt x="423949" y="169025"/>
                  <a:pt x="354676" y="152400"/>
                  <a:pt x="266007" y="216131"/>
                </a:cubicBezTo>
                <a:cubicBezTo>
                  <a:pt x="177338" y="279862"/>
                  <a:pt x="0" y="532015"/>
                  <a:pt x="0" y="532015"/>
                </a:cubicBezTo>
              </a:path>
            </a:pathLst>
          </a:custGeom>
          <a:ln w="127000">
            <a:solidFill>
              <a:srgbClr val="FFFF00"/>
            </a:solidFill>
            <a:prstDash val="sysDot"/>
          </a:ln>
          <a:effectLst>
            <a:outerShdw dist="762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TextBox 25"/>
          <p:cNvSpPr txBox="1"/>
          <p:nvPr/>
        </p:nvSpPr>
        <p:spPr>
          <a:xfrm>
            <a:off x="22202" y="4343400"/>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sp>
        <p:nvSpPr>
          <p:cNvPr id="27" name="TextBox 26"/>
          <p:cNvSpPr txBox="1"/>
          <p:nvPr/>
        </p:nvSpPr>
        <p:spPr>
          <a:xfrm rot="2103862">
            <a:off x="-15265" y="1953682"/>
            <a:ext cx="3654205" cy="954107"/>
          </a:xfrm>
          <a:prstGeom prst="rect">
            <a:avLst/>
          </a:prstGeom>
          <a:solidFill>
            <a:srgbClr val="A2D389"/>
          </a:solidFill>
          <a:ln w="50800">
            <a:solidFill>
              <a:schemeClr val="tx1"/>
            </a:solidFill>
          </a:ln>
        </p:spPr>
        <p:txBody>
          <a:bodyPr wrap="none" rtlCol="0">
            <a:spAutoFit/>
          </a:bodyPr>
          <a:lstStyle/>
          <a:p>
            <a:endParaRPr lang="en-US" sz="1000" b="1" dirty="0" smtClean="0"/>
          </a:p>
          <a:p>
            <a:r>
              <a:rPr lang="en-US" sz="3600" b="1" dirty="0" smtClean="0"/>
              <a:t>   120 miles to go! </a:t>
            </a:r>
          </a:p>
          <a:p>
            <a:endParaRPr lang="en-US" sz="1000" b="1" dirty="0"/>
          </a:p>
        </p:txBody>
      </p:sp>
      <p:grpSp>
        <p:nvGrpSpPr>
          <p:cNvPr id="41" name="Group 40"/>
          <p:cNvGrpSpPr/>
          <p:nvPr/>
        </p:nvGrpSpPr>
        <p:grpSpPr>
          <a:xfrm>
            <a:off x="3352800" y="3886200"/>
            <a:ext cx="2265680" cy="1100906"/>
            <a:chOff x="3352800" y="3886200"/>
            <a:chExt cx="2265680" cy="1100906"/>
          </a:xfrm>
        </p:grpSpPr>
        <p:sp>
          <p:nvSpPr>
            <p:cNvPr id="28" name="TextBox 27"/>
            <p:cNvSpPr txBox="1"/>
            <p:nvPr/>
          </p:nvSpPr>
          <p:spPr>
            <a:xfrm rot="2200491">
              <a:off x="3596773" y="4463886"/>
              <a:ext cx="2021707" cy="523220"/>
            </a:xfrm>
            <a:prstGeom prst="rect">
              <a:avLst/>
            </a:prstGeom>
            <a:solidFill>
              <a:srgbClr val="E0ADA4"/>
            </a:solidFill>
          </p:spPr>
          <p:txBody>
            <a:bodyPr wrap="none" rtlCol="0">
              <a:spAutoFit/>
            </a:bodyPr>
            <a:lstStyle/>
            <a:p>
              <a:r>
                <a:rPr lang="en-US" sz="2800" b="1" dirty="0" smtClean="0">
                  <a:effectLst>
                    <a:outerShdw dist="50800" dir="7200000" algn="ctr" rotWithShape="0">
                      <a:schemeClr val="bg1"/>
                    </a:outerShdw>
                  </a:effectLst>
                </a:rPr>
                <a:t>The Needles</a:t>
              </a:r>
              <a:endParaRPr lang="en-US" sz="2800" b="1" dirty="0">
                <a:effectLst>
                  <a:outerShdw dist="50800" dir="7200000" algn="ctr" rotWithShape="0">
                    <a:schemeClr val="bg1"/>
                  </a:outerShdw>
                </a:effectLst>
              </a:endParaRPr>
            </a:p>
          </p:txBody>
        </p:sp>
        <p:sp>
          <p:nvSpPr>
            <p:cNvPr id="37" name="Oval 36"/>
            <p:cNvSpPr/>
            <p:nvPr/>
          </p:nvSpPr>
          <p:spPr>
            <a:xfrm>
              <a:off x="3352800" y="38862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2" name="Group 41"/>
          <p:cNvGrpSpPr/>
          <p:nvPr/>
        </p:nvGrpSpPr>
        <p:grpSpPr>
          <a:xfrm>
            <a:off x="2924830" y="3962400"/>
            <a:ext cx="2077556" cy="1260154"/>
            <a:chOff x="2924830" y="3962400"/>
            <a:chExt cx="2077556" cy="1260154"/>
          </a:xfrm>
        </p:grpSpPr>
        <p:sp>
          <p:nvSpPr>
            <p:cNvPr id="33" name="TextBox 32"/>
            <p:cNvSpPr txBox="1"/>
            <p:nvPr/>
          </p:nvSpPr>
          <p:spPr>
            <a:xfrm rot="2200491">
              <a:off x="2924830" y="4699334"/>
              <a:ext cx="2077556" cy="523220"/>
            </a:xfrm>
            <a:prstGeom prst="rect">
              <a:avLst/>
            </a:prstGeom>
            <a:solidFill>
              <a:srgbClr val="E0ADA4"/>
            </a:solidFill>
          </p:spPr>
          <p:txBody>
            <a:bodyPr wrap="none" rtlCol="0">
              <a:spAutoFit/>
            </a:bodyPr>
            <a:lstStyle/>
            <a:p>
              <a:r>
                <a:rPr lang="en-US" sz="2800" b="1" dirty="0" smtClean="0">
                  <a:effectLst>
                    <a:outerShdw dist="50800" dir="7200000" algn="ctr" rotWithShape="0">
                      <a:schemeClr val="bg1"/>
                    </a:outerShdw>
                  </a:effectLst>
                </a:rPr>
                <a:t>Echo Canyon</a:t>
              </a:r>
              <a:endParaRPr lang="en-US" sz="2800" b="1" dirty="0">
                <a:effectLst>
                  <a:outerShdw dist="50800" dir="7200000" algn="ctr" rotWithShape="0">
                    <a:schemeClr val="bg1"/>
                  </a:outerShdw>
                </a:effectLst>
              </a:endParaRPr>
            </a:p>
          </p:txBody>
        </p:sp>
        <p:sp>
          <p:nvSpPr>
            <p:cNvPr id="39" name="Oval 38"/>
            <p:cNvSpPr/>
            <p:nvPr/>
          </p:nvSpPr>
          <p:spPr>
            <a:xfrm>
              <a:off x="2971800" y="39624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3" name="Group 42"/>
          <p:cNvGrpSpPr/>
          <p:nvPr/>
        </p:nvGrpSpPr>
        <p:grpSpPr>
          <a:xfrm>
            <a:off x="2503420" y="4191000"/>
            <a:ext cx="2989216" cy="1784513"/>
            <a:chOff x="2503420" y="4191000"/>
            <a:chExt cx="2989216" cy="1784513"/>
          </a:xfrm>
        </p:grpSpPr>
        <p:sp>
          <p:nvSpPr>
            <p:cNvPr id="35" name="TextBox 34"/>
            <p:cNvSpPr txBox="1"/>
            <p:nvPr/>
          </p:nvSpPr>
          <p:spPr>
            <a:xfrm rot="2200491">
              <a:off x="2503420" y="5452293"/>
              <a:ext cx="2989216" cy="523220"/>
            </a:xfrm>
            <a:prstGeom prst="rect">
              <a:avLst/>
            </a:prstGeom>
            <a:solidFill>
              <a:srgbClr val="E0ADA4"/>
            </a:solidFill>
          </p:spPr>
          <p:txBody>
            <a:bodyPr wrap="none" rtlCol="0">
              <a:spAutoFit/>
            </a:bodyPr>
            <a:lstStyle/>
            <a:p>
              <a:r>
                <a:rPr lang="en-US" sz="2800" b="1" dirty="0" smtClean="0">
                  <a:effectLst>
                    <a:outerShdw dist="50800" dir="7200000" algn="ctr" rotWithShape="0">
                      <a:schemeClr val="bg1"/>
                    </a:outerShdw>
                  </a:effectLst>
                </a:rPr>
                <a:t>Emigration Canyon</a:t>
              </a:r>
              <a:endParaRPr lang="en-US" sz="2800" b="1" dirty="0">
                <a:effectLst>
                  <a:outerShdw dist="50800" dir="7200000" algn="ctr" rotWithShape="0">
                    <a:schemeClr val="bg1"/>
                  </a:outerShdw>
                </a:effectLst>
              </a:endParaRPr>
            </a:p>
          </p:txBody>
        </p:sp>
        <p:sp>
          <p:nvSpPr>
            <p:cNvPr id="40" name="Oval 39"/>
            <p:cNvSpPr/>
            <p:nvPr/>
          </p:nvSpPr>
          <p:spPr>
            <a:xfrm>
              <a:off x="2590800" y="4191000"/>
              <a:ext cx="304800" cy="3048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TextBox 35"/>
          <p:cNvSpPr txBox="1"/>
          <p:nvPr/>
        </p:nvSpPr>
        <p:spPr>
          <a:xfrm>
            <a:off x="3886200" y="3581400"/>
            <a:ext cx="1702004" cy="461665"/>
          </a:xfrm>
          <a:prstGeom prst="rect">
            <a:avLst/>
          </a:prstGeom>
          <a:solidFill>
            <a:srgbClr val="FFFF00"/>
          </a:solidFill>
        </p:spPr>
        <p:txBody>
          <a:bodyPr wrap="none" rtlCol="0">
            <a:spAutoFit/>
          </a:bodyPr>
          <a:lstStyle/>
          <a:p>
            <a:r>
              <a:rPr lang="en-US" sz="2400" b="1" dirty="0" smtClean="0"/>
              <a:t>Fort Bridger</a:t>
            </a:r>
            <a:endParaRPr lang="en-US" sz="2400" b="1" dirty="0"/>
          </a:p>
        </p:txBody>
      </p:sp>
      <p:sp>
        <p:nvSpPr>
          <p:cNvPr id="44" name="TextBox 43"/>
          <p:cNvSpPr txBox="1"/>
          <p:nvPr/>
        </p:nvSpPr>
        <p:spPr>
          <a:xfrm>
            <a:off x="5593413" y="4953000"/>
            <a:ext cx="3550587" cy="1508105"/>
          </a:xfrm>
          <a:prstGeom prst="rect">
            <a:avLst/>
          </a:prstGeom>
          <a:solidFill>
            <a:srgbClr val="A2D389"/>
          </a:solidFill>
          <a:ln w="50800">
            <a:solidFill>
              <a:schemeClr val="tx1"/>
            </a:solidFill>
          </a:ln>
        </p:spPr>
        <p:txBody>
          <a:bodyPr wrap="none" rtlCol="0">
            <a:spAutoFit/>
          </a:bodyPr>
          <a:lstStyle/>
          <a:p>
            <a:endParaRPr lang="en-US" sz="1000" b="1" dirty="0" smtClean="0"/>
          </a:p>
          <a:p>
            <a:r>
              <a:rPr lang="en-US" sz="3600" b="1" dirty="0" smtClean="0"/>
              <a:t>   most difficult</a:t>
            </a:r>
          </a:p>
          <a:p>
            <a:r>
              <a:rPr lang="en-US" sz="3600" b="1" dirty="0" smtClean="0"/>
              <a:t>terrain of the trip</a:t>
            </a:r>
          </a:p>
          <a:p>
            <a:endParaRPr lang="en-US" sz="1000" b="1" dirty="0"/>
          </a:p>
        </p:txBody>
      </p:sp>
      <p:sp useBgFill="1">
        <p:nvSpPr>
          <p:cNvPr id="45"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232450" name="Picture 2" descr="Image result for jim bridger"/>
          <p:cNvPicPr>
            <a:picLocks noChangeAspect="1" noChangeArrowheads="1"/>
          </p:cNvPicPr>
          <p:nvPr/>
        </p:nvPicPr>
        <p:blipFill>
          <a:blip r:embed="rId5"/>
          <a:srcRect/>
          <a:stretch>
            <a:fillRect/>
          </a:stretch>
        </p:blipFill>
        <p:spPr bwMode="auto">
          <a:xfrm>
            <a:off x="6934200" y="1828800"/>
            <a:ext cx="2162175" cy="318135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58"/>
                                        </p:tgtEl>
                                      </p:cBhvr>
                                    </p:animEffect>
                                    <p:set>
                                      <p:cBhvr>
                                        <p:cTn id="7" dur="1" fill="hold">
                                          <p:stCondLst>
                                            <p:cond delay="999"/>
                                          </p:stCondLst>
                                        </p:cTn>
                                        <p:tgtEl>
                                          <p:spTgt spid="58"/>
                                        </p:tgtEl>
                                        <p:attrNameLst>
                                          <p:attrName>style.visibility</p:attrName>
                                        </p:attrNameLst>
                                      </p:cBhvr>
                                      <p:to>
                                        <p:strVal val="hidden"/>
                                      </p:to>
                                    </p:set>
                                  </p:childTnLst>
                                </p:cTn>
                              </p:par>
                              <p:par>
                                <p:cTn id="8" presetID="10" presetClass="exit" presetSubtype="0" fill="hold" grpId="2" nodeType="withEffect">
                                  <p:stCondLst>
                                    <p:cond delay="0"/>
                                  </p:stCondLst>
                                  <p:childTnLst>
                                    <p:animEffect transition="out" filter="fade">
                                      <p:cBhvr>
                                        <p:cTn id="9" dur="1000"/>
                                        <p:tgtEl>
                                          <p:spTgt spid="53"/>
                                        </p:tgtEl>
                                      </p:cBhvr>
                                    </p:animEffect>
                                    <p:set>
                                      <p:cBhvr>
                                        <p:cTn id="10" dur="1" fill="hold">
                                          <p:stCondLst>
                                            <p:cond delay="999"/>
                                          </p:stCondLst>
                                        </p:cTn>
                                        <p:tgtEl>
                                          <p:spTgt spid="53"/>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78">
                                            <p:txEl>
                                              <p:pRg st="0" end="0"/>
                                            </p:txEl>
                                          </p:spTgt>
                                        </p:tgtEl>
                                      </p:cBhvr>
                                    </p:animEffect>
                                    <p:set>
                                      <p:cBhvr>
                                        <p:cTn id="13" dur="1" fill="hold">
                                          <p:stCondLst>
                                            <p:cond delay="999"/>
                                          </p:stCondLst>
                                        </p:cTn>
                                        <p:tgtEl>
                                          <p:spTgt spid="78">
                                            <p:txEl>
                                              <p:pRg st="0" end="0"/>
                                            </p:txEl>
                                          </p:spTgt>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78">
                                            <p:txEl>
                                              <p:pRg st="1" end="1"/>
                                            </p:txEl>
                                          </p:spTgt>
                                        </p:tgtEl>
                                      </p:cBhvr>
                                    </p:animEffect>
                                    <p:set>
                                      <p:cBhvr>
                                        <p:cTn id="16" dur="1" fill="hold">
                                          <p:stCondLst>
                                            <p:cond delay="999"/>
                                          </p:stCondLst>
                                        </p:cTn>
                                        <p:tgtEl>
                                          <p:spTgt spid="78">
                                            <p:txEl>
                                              <p:pRg st="1" end="1"/>
                                            </p:txEl>
                                          </p:spTgt>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78">
                                            <p:txEl>
                                              <p:pRg st="2" end="2"/>
                                            </p:txEl>
                                          </p:spTgt>
                                        </p:tgtEl>
                                      </p:cBhvr>
                                    </p:animEffect>
                                    <p:set>
                                      <p:cBhvr>
                                        <p:cTn id="19" dur="1" fill="hold">
                                          <p:stCondLst>
                                            <p:cond delay="999"/>
                                          </p:stCondLst>
                                        </p:cTn>
                                        <p:tgtEl>
                                          <p:spTgt spid="78">
                                            <p:txEl>
                                              <p:pRg st="2" end="2"/>
                                            </p:txEl>
                                          </p:spTgt>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78">
                                            <p:txEl>
                                              <p:pRg st="3" end="3"/>
                                            </p:txEl>
                                          </p:spTgt>
                                        </p:tgtEl>
                                      </p:cBhvr>
                                    </p:animEffect>
                                    <p:set>
                                      <p:cBhvr>
                                        <p:cTn id="22" dur="1" fill="hold">
                                          <p:stCondLst>
                                            <p:cond delay="999"/>
                                          </p:stCondLst>
                                        </p:cTn>
                                        <p:tgtEl>
                                          <p:spTgt spid="78">
                                            <p:txEl>
                                              <p:pRg st="3" end="3"/>
                                            </p:txEl>
                                          </p:spTgt>
                                        </p:tgtEl>
                                        <p:attrNameLst>
                                          <p:attrName>style.visibility</p:attrName>
                                        </p:attrNameLst>
                                      </p:cBhvr>
                                      <p:to>
                                        <p:strVal val="hidden"/>
                                      </p:to>
                                    </p:set>
                                  </p:childTnLst>
                                </p:cTn>
                              </p:par>
                            </p:childTnLst>
                          </p:cTn>
                        </p:par>
                        <p:par>
                          <p:cTn id="23" fill="hold">
                            <p:stCondLst>
                              <p:cond delay="1000"/>
                            </p:stCondLst>
                            <p:childTnLst>
                              <p:par>
                                <p:cTn id="24" presetID="6" presetClass="emph" presetSubtype="0" fill="hold" nodeType="afterEffect">
                                  <p:stCondLst>
                                    <p:cond delay="0"/>
                                  </p:stCondLst>
                                  <p:childTnLst>
                                    <p:animScale>
                                      <p:cBhvr>
                                        <p:cTn id="25" dur="1000" fill="hold"/>
                                        <p:tgtEl>
                                          <p:spTgt spid="3"/>
                                        </p:tgtEl>
                                      </p:cBhvr>
                                      <p:by x="300000" y="300000"/>
                                    </p:animScale>
                                  </p:childTnLst>
                                </p:cTn>
                              </p:par>
                              <p:par>
                                <p:cTn id="26" presetID="42" presetClass="path" presetSubtype="0" fill="hold" nodeType="withEffect">
                                  <p:stCondLst>
                                    <p:cond delay="0"/>
                                  </p:stCondLst>
                                  <p:childTnLst>
                                    <p:animMotion origin="layout" path="M -3.88889E-6 2.71676E-6 L 0.29757 -0.12208 " pathEditMode="relative" rAng="0" ptsTypes="AA">
                                      <p:cBhvr>
                                        <p:cTn id="27" dur="1000" fill="hold"/>
                                        <p:tgtEl>
                                          <p:spTgt spid="3"/>
                                        </p:tgtEl>
                                        <p:attrNameLst>
                                          <p:attrName>ppt_x</p:attrName>
                                          <p:attrName>ppt_y</p:attrName>
                                        </p:attrNameLst>
                                      </p:cBhvr>
                                      <p:rCtr x="149" y="-61"/>
                                    </p:animMotion>
                                  </p:childTnLst>
                                </p:cTn>
                              </p:par>
                              <p:par>
                                <p:cTn id="28" presetID="10" presetClass="entr" presetSubtype="0" fill="hold" nodeType="withEffect">
                                  <p:stCondLst>
                                    <p:cond delay="5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10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1000"/>
                                        <p:tgtEl>
                                          <p:spTgt spid="36"/>
                                        </p:tgtEl>
                                      </p:cBhvr>
                                    </p:animEffect>
                                  </p:childTnLst>
                                </p:cTn>
                              </p:par>
                              <p:par>
                                <p:cTn id="36" presetID="10" presetClass="entr" presetSubtype="0" fill="hold" nodeType="withEffect">
                                  <p:stCondLst>
                                    <p:cond delay="0"/>
                                  </p:stCondLst>
                                  <p:childTnLst>
                                    <p:set>
                                      <p:cBhvr>
                                        <p:cTn id="37" dur="1" fill="hold">
                                          <p:stCondLst>
                                            <p:cond delay="0"/>
                                          </p:stCondLst>
                                        </p:cTn>
                                        <p:tgtEl>
                                          <p:spTgt spid="148484"/>
                                        </p:tgtEl>
                                        <p:attrNameLst>
                                          <p:attrName>style.visibility</p:attrName>
                                        </p:attrNameLst>
                                      </p:cBhvr>
                                      <p:to>
                                        <p:strVal val="visible"/>
                                      </p:to>
                                    </p:set>
                                    <p:animEffect transition="in" filter="fade">
                                      <p:cBhvr>
                                        <p:cTn id="38" dur="1000"/>
                                        <p:tgtEl>
                                          <p:spTgt spid="148484"/>
                                        </p:tgtEl>
                                      </p:cBhvr>
                                    </p:animEffec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232450"/>
                                        </p:tgtEl>
                                        <p:attrNameLst>
                                          <p:attrName>style.visibility</p:attrName>
                                        </p:attrNameLst>
                                      </p:cBhvr>
                                      <p:to>
                                        <p:strVal val="visible"/>
                                      </p:to>
                                    </p:set>
                                    <p:animEffect transition="in" filter="fade">
                                      <p:cBhvr>
                                        <p:cTn id="42" dur="1000"/>
                                        <p:tgtEl>
                                          <p:spTgt spid="232450"/>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0" fill="hold" grpId="0" nodeType="click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1000" fill="hold"/>
                                        <p:tgtEl>
                                          <p:spTgt spid="27"/>
                                        </p:tgtEl>
                                        <p:attrNameLst>
                                          <p:attrName>ppt_w</p:attrName>
                                        </p:attrNameLst>
                                      </p:cBhvr>
                                      <p:tavLst>
                                        <p:tav tm="0">
                                          <p:val>
                                            <p:fltVal val="0"/>
                                          </p:val>
                                        </p:tav>
                                        <p:tav tm="100000">
                                          <p:val>
                                            <p:strVal val="#ppt_w"/>
                                          </p:val>
                                        </p:tav>
                                      </p:tavLst>
                                    </p:anim>
                                    <p:anim calcmode="lin" valueType="num">
                                      <p:cBhvr>
                                        <p:cTn id="48" dur="1000" fill="hold"/>
                                        <p:tgtEl>
                                          <p:spTgt spid="27"/>
                                        </p:tgtEl>
                                        <p:attrNameLst>
                                          <p:attrName>ppt_h</p:attrName>
                                        </p:attrNameLst>
                                      </p:cBhvr>
                                      <p:tavLst>
                                        <p:tav tm="0">
                                          <p:val>
                                            <p:fltVal val="0"/>
                                          </p:val>
                                        </p:tav>
                                        <p:tav tm="100000">
                                          <p:val>
                                            <p:strVal val="#ppt_h"/>
                                          </p:val>
                                        </p:tav>
                                      </p:tavLst>
                                    </p:anim>
                                    <p:animEffect transition="in" filter="fade">
                                      <p:cBhvr>
                                        <p:cTn id="49" dur="1000"/>
                                        <p:tgtEl>
                                          <p:spTgt spid="27"/>
                                        </p:tgtEl>
                                      </p:cBhvr>
                                    </p:animEffect>
                                  </p:childTnLst>
                                </p:cTn>
                              </p:par>
                            </p:childTnLst>
                          </p:cTn>
                        </p:par>
                        <p:par>
                          <p:cTn id="50" fill="hold">
                            <p:stCondLst>
                              <p:cond delay="1000"/>
                            </p:stCondLst>
                            <p:childTnLst>
                              <p:par>
                                <p:cTn id="51" presetID="22" presetClass="entr" presetSubtype="2" fill="hold" grpId="0"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right)">
                                      <p:cBhvr>
                                        <p:cTn id="53" dur="2000"/>
                                        <p:tgtEl>
                                          <p:spTgt spid="25"/>
                                        </p:tgtEl>
                                      </p:cBhvr>
                                    </p:animEffect>
                                  </p:childTnLst>
                                </p:cTn>
                              </p:par>
                              <p:par>
                                <p:cTn id="54" presetID="10" presetClass="exit" presetSubtype="0" fill="hold" nodeType="withEffect">
                                  <p:stCondLst>
                                    <p:cond delay="500"/>
                                  </p:stCondLst>
                                  <p:childTnLst>
                                    <p:animEffect transition="out" filter="fade">
                                      <p:cBhvr>
                                        <p:cTn id="55" dur="2000"/>
                                        <p:tgtEl>
                                          <p:spTgt spid="148484"/>
                                        </p:tgtEl>
                                      </p:cBhvr>
                                    </p:animEffect>
                                    <p:set>
                                      <p:cBhvr>
                                        <p:cTn id="56" dur="1" fill="hold">
                                          <p:stCondLst>
                                            <p:cond delay="1999"/>
                                          </p:stCondLst>
                                        </p:cTn>
                                        <p:tgtEl>
                                          <p:spTgt spid="148484"/>
                                        </p:tgtEl>
                                        <p:attrNameLst>
                                          <p:attrName>style.visibility</p:attrName>
                                        </p:attrNameLst>
                                      </p:cBhvr>
                                      <p:to>
                                        <p:strVal val="hidden"/>
                                      </p:to>
                                    </p:se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fade">
                                      <p:cBhvr>
                                        <p:cTn id="60" dur="1000"/>
                                        <p:tgtEl>
                                          <p:spTgt spid="26"/>
                                        </p:tgtEl>
                                      </p:cBhvr>
                                    </p:animEffect>
                                  </p:childTnLst>
                                </p:cTn>
                              </p:par>
                            </p:childTnLst>
                          </p:cTn>
                        </p:par>
                      </p:childTnLst>
                    </p:cTn>
                  </p:par>
                  <p:par>
                    <p:cTn id="61" fill="hold">
                      <p:stCondLst>
                        <p:cond delay="indefinite"/>
                      </p:stCondLst>
                      <p:childTnLst>
                        <p:par>
                          <p:cTn id="62" fill="hold">
                            <p:stCondLst>
                              <p:cond delay="0"/>
                            </p:stCondLst>
                            <p:childTnLst>
                              <p:par>
                                <p:cTn id="63" presetID="53" presetClass="entr" presetSubtype="0" fill="hold" grpId="0" nodeType="clickEffect">
                                  <p:stCondLst>
                                    <p:cond delay="0"/>
                                  </p:stCondLst>
                                  <p:childTnLst>
                                    <p:set>
                                      <p:cBhvr>
                                        <p:cTn id="64" dur="1" fill="hold">
                                          <p:stCondLst>
                                            <p:cond delay="0"/>
                                          </p:stCondLst>
                                        </p:cTn>
                                        <p:tgtEl>
                                          <p:spTgt spid="44"/>
                                        </p:tgtEl>
                                        <p:attrNameLst>
                                          <p:attrName>style.visibility</p:attrName>
                                        </p:attrNameLst>
                                      </p:cBhvr>
                                      <p:to>
                                        <p:strVal val="visible"/>
                                      </p:to>
                                    </p:set>
                                    <p:anim calcmode="lin" valueType="num">
                                      <p:cBhvr>
                                        <p:cTn id="65" dur="1000" fill="hold"/>
                                        <p:tgtEl>
                                          <p:spTgt spid="44"/>
                                        </p:tgtEl>
                                        <p:attrNameLst>
                                          <p:attrName>ppt_w</p:attrName>
                                        </p:attrNameLst>
                                      </p:cBhvr>
                                      <p:tavLst>
                                        <p:tav tm="0">
                                          <p:val>
                                            <p:fltVal val="0"/>
                                          </p:val>
                                        </p:tav>
                                        <p:tav tm="100000">
                                          <p:val>
                                            <p:strVal val="#ppt_w"/>
                                          </p:val>
                                        </p:tav>
                                      </p:tavLst>
                                    </p:anim>
                                    <p:anim calcmode="lin" valueType="num">
                                      <p:cBhvr>
                                        <p:cTn id="66" dur="1000" fill="hold"/>
                                        <p:tgtEl>
                                          <p:spTgt spid="44"/>
                                        </p:tgtEl>
                                        <p:attrNameLst>
                                          <p:attrName>ppt_h</p:attrName>
                                        </p:attrNameLst>
                                      </p:cBhvr>
                                      <p:tavLst>
                                        <p:tav tm="0">
                                          <p:val>
                                            <p:fltVal val="0"/>
                                          </p:val>
                                        </p:tav>
                                        <p:tav tm="100000">
                                          <p:val>
                                            <p:strVal val="#ppt_h"/>
                                          </p:val>
                                        </p:tav>
                                      </p:tavLst>
                                    </p:anim>
                                    <p:animEffect transition="in" filter="fade">
                                      <p:cBhvr>
                                        <p:cTn id="67" dur="1000"/>
                                        <p:tgtEl>
                                          <p:spTgt spid="44"/>
                                        </p:tgtEl>
                                      </p:cBhvr>
                                    </p:animEffect>
                                  </p:childTnLst>
                                </p:cTn>
                              </p:par>
                            </p:childTnLst>
                          </p:cTn>
                        </p:par>
                        <p:par>
                          <p:cTn id="68" fill="hold">
                            <p:stCondLst>
                              <p:cond delay="1000"/>
                            </p:stCondLst>
                            <p:childTnLst>
                              <p:par>
                                <p:cTn id="69" presetID="22" presetClass="entr" presetSubtype="8" fill="hold" nodeType="after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left)">
                                      <p:cBhvr>
                                        <p:cTn id="71" dur="1000"/>
                                        <p:tgtEl>
                                          <p:spTgt spid="41"/>
                                        </p:tgtEl>
                                      </p:cBhvr>
                                    </p:animEffect>
                                  </p:childTnLst>
                                </p:cTn>
                              </p:par>
                            </p:childTnLst>
                          </p:cTn>
                        </p:par>
                        <p:par>
                          <p:cTn id="72" fill="hold">
                            <p:stCondLst>
                              <p:cond delay="2000"/>
                            </p:stCondLst>
                            <p:childTnLst>
                              <p:par>
                                <p:cTn id="73" presetID="22" presetClass="entr" presetSubtype="8" fill="hold" nodeType="after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wipe(left)">
                                      <p:cBhvr>
                                        <p:cTn id="75" dur="1000"/>
                                        <p:tgtEl>
                                          <p:spTgt spid="42"/>
                                        </p:tgtEl>
                                      </p:cBhvr>
                                    </p:animEffect>
                                  </p:childTnLst>
                                </p:cTn>
                              </p:par>
                            </p:childTnLst>
                          </p:cTn>
                        </p:par>
                        <p:par>
                          <p:cTn id="76" fill="hold">
                            <p:stCondLst>
                              <p:cond delay="3000"/>
                            </p:stCondLst>
                            <p:childTnLst>
                              <p:par>
                                <p:cTn id="77" presetID="22" presetClass="entr" presetSubtype="8" fill="hold"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wipe(left)">
                                      <p:cBhvr>
                                        <p:cTn id="79" dur="1000"/>
                                        <p:tgtEl>
                                          <p:spTgt spid="43"/>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0" fill="hold" grpId="0" nodeType="clickEffect">
                                  <p:stCondLst>
                                    <p:cond delay="0"/>
                                  </p:stCondLst>
                                  <p:childTnLst>
                                    <p:set>
                                      <p:cBhvr>
                                        <p:cTn id="83" dur="1" fill="hold">
                                          <p:stCondLst>
                                            <p:cond delay="0"/>
                                          </p:stCondLst>
                                        </p:cTn>
                                        <p:tgtEl>
                                          <p:spTgt spid="45"/>
                                        </p:tgtEl>
                                        <p:attrNameLst>
                                          <p:attrName>style.visibility</p:attrName>
                                        </p:attrNameLst>
                                      </p:cBhvr>
                                      <p:to>
                                        <p:strVal val="visible"/>
                                      </p:to>
                                    </p:set>
                                    <p:anim calcmode="lin" valueType="num">
                                      <p:cBhvr>
                                        <p:cTn id="84" dur="1000" fill="hold"/>
                                        <p:tgtEl>
                                          <p:spTgt spid="45"/>
                                        </p:tgtEl>
                                        <p:attrNameLst>
                                          <p:attrName>ppt_w</p:attrName>
                                        </p:attrNameLst>
                                      </p:cBhvr>
                                      <p:tavLst>
                                        <p:tav tm="0">
                                          <p:val>
                                            <p:fltVal val="0"/>
                                          </p:val>
                                        </p:tav>
                                        <p:tav tm="100000">
                                          <p:val>
                                            <p:strVal val="#ppt_w"/>
                                          </p:val>
                                        </p:tav>
                                      </p:tavLst>
                                    </p:anim>
                                    <p:anim calcmode="lin" valueType="num">
                                      <p:cBhvr>
                                        <p:cTn id="85" dur="1000" fill="hold"/>
                                        <p:tgtEl>
                                          <p:spTgt spid="45"/>
                                        </p:tgtEl>
                                        <p:attrNameLst>
                                          <p:attrName>ppt_h</p:attrName>
                                        </p:attrNameLst>
                                      </p:cBhvr>
                                      <p:tavLst>
                                        <p:tav tm="0">
                                          <p:val>
                                            <p:fltVal val="0"/>
                                          </p:val>
                                        </p:tav>
                                        <p:tav tm="100000">
                                          <p:val>
                                            <p:strVal val="#ppt_h"/>
                                          </p:val>
                                        </p:tav>
                                      </p:tavLst>
                                    </p:anim>
                                    <p:animEffect transition="in" filter="fade">
                                      <p:cBhvr>
                                        <p:cTn id="86"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build="allAtOnce"/>
      <p:bldP spid="53" grpId="2" animBg="1"/>
      <p:bldP spid="58" grpId="1" animBg="1"/>
      <p:bldP spid="25" grpId="0" animBg="1"/>
      <p:bldP spid="26" grpId="0" animBg="1"/>
      <p:bldP spid="27" grpId="0" animBg="1"/>
      <p:bldP spid="36" grpId="0" animBg="1"/>
      <p:bldP spid="44" grpId="0" animBg="1"/>
      <p:bldP spid="4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8"/>
          <p:cNvPicPr>
            <a:picLocks noChangeAspect="1" noChangeArrowheads="1"/>
          </p:cNvPicPr>
          <p:nvPr/>
        </p:nvPicPr>
        <p:blipFill>
          <a:blip r:embed="rId2"/>
          <a:srcRect/>
          <a:stretch>
            <a:fillRect/>
          </a:stretch>
        </p:blipFill>
        <p:spPr bwMode="auto">
          <a:xfrm>
            <a:off x="0" y="676275"/>
            <a:ext cx="9144000" cy="6181725"/>
          </a:xfrm>
          <a:prstGeom prst="rect">
            <a:avLst/>
          </a:prstGeom>
          <a:noFill/>
          <a:ln w="9525">
            <a:noFill/>
            <a:miter lim="800000"/>
            <a:headEnd/>
            <a:tailEnd/>
          </a:ln>
          <a:effectLst/>
        </p:spPr>
      </p:pic>
      <p:pic>
        <p:nvPicPr>
          <p:cNvPr id="169986" name="Picture 2"/>
          <p:cNvPicPr>
            <a:picLocks noChangeAspect="1" noChangeArrowheads="1"/>
          </p:cNvPicPr>
          <p:nvPr/>
        </p:nvPicPr>
        <p:blipFill>
          <a:blip r:embed="rId3"/>
          <a:srcRect l="35066" t="21875" r="6076" b="23438"/>
          <a:stretch>
            <a:fillRect/>
          </a:stretch>
        </p:blipFill>
        <p:spPr bwMode="auto">
          <a:xfrm>
            <a:off x="-45719" y="914400"/>
            <a:ext cx="9189719" cy="4800600"/>
          </a:xfrm>
          <a:prstGeom prst="rect">
            <a:avLst/>
          </a:prstGeom>
          <a:noFill/>
          <a:ln w="9525">
            <a:noFill/>
            <a:miter lim="800000"/>
            <a:headEnd/>
            <a:tailEnd/>
          </a:ln>
          <a:effectLst/>
        </p:spPr>
      </p:pic>
      <p:sp useBgFill="1">
        <p:nvSpPr>
          <p:cNvPr id="3"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4" name="TextBox 3"/>
          <p:cNvSpPr txBox="1"/>
          <p:nvPr/>
        </p:nvSpPr>
        <p:spPr>
          <a:xfrm>
            <a:off x="541151" y="3733800"/>
            <a:ext cx="1516249" cy="400110"/>
          </a:xfrm>
          <a:prstGeom prst="rect">
            <a:avLst/>
          </a:prstGeom>
          <a:solidFill>
            <a:schemeClr val="tx1"/>
          </a:solidFill>
        </p:spPr>
        <p:txBody>
          <a:bodyPr wrap="none" rtlCol="0">
            <a:spAutoFit/>
          </a:bodyPr>
          <a:lstStyle/>
          <a:p>
            <a:r>
              <a:rPr lang="en-US" sz="2000" b="1" dirty="0" smtClean="0">
                <a:solidFill>
                  <a:srgbClr val="FFFF00"/>
                </a:solidFill>
              </a:rPr>
              <a:t>Salt L. Valley</a:t>
            </a:r>
            <a:endParaRPr lang="en-US" sz="2000" b="1" dirty="0">
              <a:solidFill>
                <a:srgbClr val="FFFF00"/>
              </a:solidFill>
            </a:endParaRPr>
          </a:p>
        </p:txBody>
      </p:sp>
      <p:sp>
        <p:nvSpPr>
          <p:cNvPr id="5" name="TextBox 4"/>
          <p:cNvSpPr txBox="1"/>
          <p:nvPr/>
        </p:nvSpPr>
        <p:spPr>
          <a:xfrm>
            <a:off x="8153400" y="3810000"/>
            <a:ext cx="1012650" cy="400110"/>
          </a:xfrm>
          <a:prstGeom prst="rect">
            <a:avLst/>
          </a:prstGeom>
          <a:solidFill>
            <a:schemeClr val="tx1"/>
          </a:solidFill>
        </p:spPr>
        <p:txBody>
          <a:bodyPr wrap="none" rtlCol="0">
            <a:spAutoFit/>
          </a:bodyPr>
          <a:lstStyle/>
          <a:p>
            <a:r>
              <a:rPr lang="en-US" sz="2000" b="1" dirty="0" smtClean="0">
                <a:solidFill>
                  <a:srgbClr val="FFFF00"/>
                </a:solidFill>
              </a:rPr>
              <a:t>Nauvoo</a:t>
            </a:r>
            <a:endParaRPr lang="en-US" sz="2000" b="1" dirty="0">
              <a:solidFill>
                <a:srgbClr val="FFFF00"/>
              </a:solidFill>
            </a:endParaRPr>
          </a:p>
        </p:txBody>
      </p:sp>
      <p:pic>
        <p:nvPicPr>
          <p:cNvPr id="169987" name="Picture 3"/>
          <p:cNvPicPr>
            <a:picLocks noChangeAspect="1" noChangeArrowheads="1"/>
          </p:cNvPicPr>
          <p:nvPr/>
        </p:nvPicPr>
        <p:blipFill>
          <a:blip r:embed="rId4"/>
          <a:srcRect/>
          <a:stretch>
            <a:fillRect/>
          </a:stretch>
        </p:blipFill>
        <p:spPr bwMode="auto">
          <a:xfrm>
            <a:off x="5016500" y="3886200"/>
            <a:ext cx="927100" cy="476250"/>
          </a:xfrm>
          <a:prstGeom prst="rect">
            <a:avLst/>
          </a:prstGeom>
          <a:noFill/>
          <a:ln w="9525">
            <a:noFill/>
            <a:miter lim="800000"/>
            <a:headEnd/>
            <a:tailEnd/>
          </a:ln>
          <a:effectLst/>
        </p:spPr>
      </p:pic>
      <p:grpSp>
        <p:nvGrpSpPr>
          <p:cNvPr id="26" name="Group 25"/>
          <p:cNvGrpSpPr/>
          <p:nvPr/>
        </p:nvGrpSpPr>
        <p:grpSpPr>
          <a:xfrm>
            <a:off x="2590800" y="2957827"/>
            <a:ext cx="5638800" cy="547373"/>
            <a:chOff x="2590800" y="2957827"/>
            <a:chExt cx="5638800" cy="547373"/>
          </a:xfrm>
        </p:grpSpPr>
        <p:cxnSp>
          <p:nvCxnSpPr>
            <p:cNvPr id="10" name="Straight Connector 9"/>
            <p:cNvCxnSpPr/>
            <p:nvPr/>
          </p:nvCxnSpPr>
          <p:spPr>
            <a:xfrm rot="10800000">
              <a:off x="2590800" y="3352800"/>
              <a:ext cx="5638800" cy="152400"/>
            </a:xfrm>
            <a:prstGeom prst="line">
              <a:avLst/>
            </a:prstGeom>
            <a:ln w="50800">
              <a:solidFill>
                <a:srgbClr val="FFFF00"/>
              </a:solidFill>
              <a:headEnd type="triangle"/>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rot="60000">
              <a:off x="4648200" y="2957827"/>
              <a:ext cx="1093569" cy="461665"/>
            </a:xfrm>
            <a:prstGeom prst="rect">
              <a:avLst/>
            </a:prstGeom>
            <a:solidFill>
              <a:srgbClr val="FFFF00"/>
            </a:solidFill>
          </p:spPr>
          <p:txBody>
            <a:bodyPr wrap="none" rtlCol="0">
              <a:spAutoFit/>
            </a:bodyPr>
            <a:lstStyle/>
            <a:p>
              <a:r>
                <a:rPr lang="en-US" sz="2400" b="1" dirty="0" smtClean="0"/>
                <a:t>PLAINS</a:t>
              </a:r>
              <a:endParaRPr lang="en-US" sz="2400" b="1" dirty="0"/>
            </a:p>
          </p:txBody>
        </p:sp>
      </p:grpSp>
      <p:cxnSp>
        <p:nvCxnSpPr>
          <p:cNvPr id="17" name="Straight Connector 16"/>
          <p:cNvCxnSpPr/>
          <p:nvPr/>
        </p:nvCxnSpPr>
        <p:spPr>
          <a:xfrm rot="10800000" flipV="1">
            <a:off x="2209801" y="3733800"/>
            <a:ext cx="609600" cy="533400"/>
          </a:xfrm>
          <a:prstGeom prst="line">
            <a:avLst/>
          </a:prstGeom>
          <a:ln w="50800">
            <a:solidFill>
              <a:srgbClr val="FFFF00"/>
            </a:solidFill>
            <a:headEnd type="triangle"/>
            <a:tailEnd type="triangle"/>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169988" name="Picture 4"/>
          <p:cNvPicPr>
            <a:picLocks noChangeAspect="1" noChangeArrowheads="1"/>
          </p:cNvPicPr>
          <p:nvPr/>
        </p:nvPicPr>
        <p:blipFill>
          <a:blip r:embed="rId5"/>
          <a:srcRect t="41618" r="1859"/>
          <a:stretch>
            <a:fillRect/>
          </a:stretch>
        </p:blipFill>
        <p:spPr bwMode="auto">
          <a:xfrm>
            <a:off x="3200400" y="4572000"/>
            <a:ext cx="838200" cy="320675"/>
          </a:xfrm>
          <a:prstGeom prst="rect">
            <a:avLst/>
          </a:prstGeom>
          <a:noFill/>
          <a:ln w="9525">
            <a:noFill/>
            <a:miter lim="800000"/>
            <a:headEnd/>
            <a:tailEnd/>
          </a:ln>
          <a:effectLst/>
        </p:spPr>
      </p:pic>
      <p:sp>
        <p:nvSpPr>
          <p:cNvPr id="15" name="TextBox 14"/>
          <p:cNvSpPr txBox="1"/>
          <p:nvPr/>
        </p:nvSpPr>
        <p:spPr>
          <a:xfrm rot="18919332">
            <a:off x="2078027" y="4180217"/>
            <a:ext cx="1508170" cy="461665"/>
          </a:xfrm>
          <a:prstGeom prst="rect">
            <a:avLst/>
          </a:prstGeom>
          <a:solidFill>
            <a:srgbClr val="FFFF00"/>
          </a:solidFill>
        </p:spPr>
        <p:txBody>
          <a:bodyPr wrap="none" rtlCol="0">
            <a:spAutoFit/>
          </a:bodyPr>
          <a:lstStyle/>
          <a:p>
            <a:r>
              <a:rPr lang="en-US" sz="2400" b="1" dirty="0" smtClean="0"/>
              <a:t>Rocky </a:t>
            </a:r>
            <a:r>
              <a:rPr lang="en-US" sz="2400" b="1" dirty="0" err="1" smtClean="0"/>
              <a:t>Mts</a:t>
            </a:r>
            <a:endParaRPr lang="en-US" sz="2400" b="1" dirty="0"/>
          </a:p>
        </p:txBody>
      </p:sp>
      <p:sp>
        <p:nvSpPr>
          <p:cNvPr id="30" name="TextBox 29"/>
          <p:cNvSpPr txBox="1"/>
          <p:nvPr/>
        </p:nvSpPr>
        <p:spPr>
          <a:xfrm>
            <a:off x="4419600" y="4444425"/>
            <a:ext cx="3971280" cy="584775"/>
          </a:xfrm>
          <a:prstGeom prst="rect">
            <a:avLst/>
          </a:prstGeom>
          <a:solidFill>
            <a:schemeClr val="bg1"/>
          </a:solidFill>
        </p:spPr>
        <p:txBody>
          <a:bodyPr wrap="none" rtlCol="0">
            <a:spAutoFit/>
          </a:bodyPr>
          <a:lstStyle/>
          <a:p>
            <a:r>
              <a:rPr lang="en-US" sz="3200" b="1" dirty="0" smtClean="0"/>
              <a:t>&lt; 10% of total mileage</a:t>
            </a:r>
            <a:endParaRPr lang="en-US" sz="3200" b="1" dirty="0"/>
          </a:p>
        </p:txBody>
      </p:sp>
      <p:sp>
        <p:nvSpPr>
          <p:cNvPr id="31" name="Rectangle 30"/>
          <p:cNvSpPr/>
          <p:nvPr/>
        </p:nvSpPr>
        <p:spPr>
          <a:xfrm rot="19168143">
            <a:off x="1616305" y="3299896"/>
            <a:ext cx="1123659" cy="1074356"/>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2" name="TextBox 3"/>
          <p:cNvSpPr txBox="1">
            <a:spLocks noChangeArrowheads="1"/>
          </p:cNvSpPr>
          <p:nvPr/>
        </p:nvSpPr>
        <p:spPr bwMode="auto">
          <a:xfrm>
            <a:off x="0" y="7620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0070C0"/>
                </a:solidFill>
                <a:effectLst>
                  <a:outerShdw dist="63500" dir="7200000" algn="ctr" rotWithShape="0">
                    <a:schemeClr val="tx1"/>
                  </a:outerShdw>
                </a:effectLst>
                <a:latin typeface="Calibri" pitchFamily="34" charset="0"/>
              </a:rPr>
              <a:t>How does the elevation change?</a:t>
            </a:r>
            <a:endParaRPr lang="en-US" sz="3200" b="1" dirty="0">
              <a:solidFill>
                <a:srgbClr val="0070C0"/>
              </a:solidFill>
              <a:effectLst>
                <a:outerShdw dist="63500" dir="7200000" algn="ctr" rotWithShape="0">
                  <a:schemeClr val="tx1"/>
                </a:outerShdw>
              </a:effectLst>
              <a:latin typeface="Calibri"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69987"/>
                                        </p:tgtEl>
                                        <p:attrNameLst>
                                          <p:attrName>style.visibility</p:attrName>
                                        </p:attrNameLst>
                                      </p:cBhvr>
                                      <p:to>
                                        <p:strVal val="visible"/>
                                      </p:to>
                                    </p:set>
                                  </p:childTnLst>
                                </p:cTn>
                              </p:par>
                              <p:par>
                                <p:cTn id="16" presetID="6" presetClass="emph" presetSubtype="0" fill="hold" nodeType="withEffect">
                                  <p:stCondLst>
                                    <p:cond delay="0"/>
                                  </p:stCondLst>
                                  <p:childTnLst>
                                    <p:animScale>
                                      <p:cBhvr>
                                        <p:cTn id="17" dur="1000" fill="hold"/>
                                        <p:tgtEl>
                                          <p:spTgt spid="169987"/>
                                        </p:tgtEl>
                                      </p:cBhvr>
                                      <p:by x="200000" y="200000"/>
                                    </p:animScale>
                                  </p:childTnLst>
                                </p:cTn>
                              </p:par>
                            </p:childTnLst>
                          </p:cTn>
                        </p:par>
                      </p:childTnLst>
                    </p:cTn>
                  </p:par>
                  <p:par>
                    <p:cTn id="18" fill="hold">
                      <p:stCondLst>
                        <p:cond delay="indefinite"/>
                      </p:stCondLst>
                      <p:childTnLst>
                        <p:par>
                          <p:cTn id="19" fill="hold">
                            <p:stCondLst>
                              <p:cond delay="0"/>
                            </p:stCondLst>
                            <p:childTnLst>
                              <p:par>
                                <p:cTn id="20" presetID="53" presetClass="exit" presetSubtype="0" fill="hold" nodeType="clickEffect">
                                  <p:stCondLst>
                                    <p:cond delay="0"/>
                                  </p:stCondLst>
                                  <p:childTnLst>
                                    <p:anim calcmode="lin" valueType="num">
                                      <p:cBhvr>
                                        <p:cTn id="21" dur="1000"/>
                                        <p:tgtEl>
                                          <p:spTgt spid="169987"/>
                                        </p:tgtEl>
                                        <p:attrNameLst>
                                          <p:attrName>ppt_w</p:attrName>
                                        </p:attrNameLst>
                                      </p:cBhvr>
                                      <p:tavLst>
                                        <p:tav tm="0">
                                          <p:val>
                                            <p:strVal val="ppt_w"/>
                                          </p:val>
                                        </p:tav>
                                        <p:tav tm="100000">
                                          <p:val>
                                            <p:fltVal val="0"/>
                                          </p:val>
                                        </p:tav>
                                      </p:tavLst>
                                    </p:anim>
                                    <p:anim calcmode="lin" valueType="num">
                                      <p:cBhvr>
                                        <p:cTn id="22" dur="1000"/>
                                        <p:tgtEl>
                                          <p:spTgt spid="169987"/>
                                        </p:tgtEl>
                                        <p:attrNameLst>
                                          <p:attrName>ppt_h</p:attrName>
                                        </p:attrNameLst>
                                      </p:cBhvr>
                                      <p:tavLst>
                                        <p:tav tm="0">
                                          <p:val>
                                            <p:strVal val="ppt_h"/>
                                          </p:val>
                                        </p:tav>
                                        <p:tav tm="100000">
                                          <p:val>
                                            <p:fltVal val="0"/>
                                          </p:val>
                                        </p:tav>
                                      </p:tavLst>
                                    </p:anim>
                                    <p:animEffect transition="out" filter="fade">
                                      <p:cBhvr>
                                        <p:cTn id="23" dur="1000"/>
                                        <p:tgtEl>
                                          <p:spTgt spid="169987"/>
                                        </p:tgtEl>
                                      </p:cBhvr>
                                    </p:animEffect>
                                    <p:set>
                                      <p:cBhvr>
                                        <p:cTn id="24" dur="1" fill="hold">
                                          <p:stCondLst>
                                            <p:cond delay="999"/>
                                          </p:stCondLst>
                                        </p:cTn>
                                        <p:tgtEl>
                                          <p:spTgt spid="169987"/>
                                        </p:tgtEl>
                                        <p:attrNameLst>
                                          <p:attrName>style.visibility</p:attrName>
                                        </p:attrNameLst>
                                      </p:cBhvr>
                                      <p:to>
                                        <p:strVal val="hidden"/>
                                      </p:to>
                                    </p:se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right)">
                                      <p:cBhvr>
                                        <p:cTn id="28" dur="1000"/>
                                        <p:tgtEl>
                                          <p:spTgt spid="2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childTnLst>
                                </p:cTn>
                              </p:par>
                              <p:par>
                                <p:cTn id="34" presetID="16" presetClass="entr" presetSubtype="37" fill="hold"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barn(outVertical)">
                                      <p:cBhvr>
                                        <p:cTn id="36" dur="1000"/>
                                        <p:tgtEl>
                                          <p:spTgt spid="17"/>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69988"/>
                                        </p:tgtEl>
                                        <p:attrNameLst>
                                          <p:attrName>style.visibility</p:attrName>
                                        </p:attrNameLst>
                                      </p:cBhvr>
                                      <p:to>
                                        <p:strVal val="visible"/>
                                      </p:to>
                                    </p:set>
                                  </p:childTnLst>
                                </p:cTn>
                              </p:par>
                              <p:par>
                                <p:cTn id="41" presetID="6" presetClass="emph" presetSubtype="0" fill="hold" nodeType="withEffect">
                                  <p:stCondLst>
                                    <p:cond delay="0"/>
                                  </p:stCondLst>
                                  <p:childTnLst>
                                    <p:animScale>
                                      <p:cBhvr>
                                        <p:cTn id="42" dur="1000" fill="hold"/>
                                        <p:tgtEl>
                                          <p:spTgt spid="169988"/>
                                        </p:tgtEl>
                                      </p:cBhvr>
                                      <p:by x="200000" y="200000"/>
                                    </p:animScale>
                                  </p:childTnLst>
                                </p:cTn>
                              </p:par>
                            </p:childTnLst>
                          </p:cTn>
                        </p:par>
                        <p:par>
                          <p:cTn id="43" fill="hold">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1000"/>
                                        <p:tgtEl>
                                          <p:spTgt spid="3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1000"/>
                                        <p:tgtEl>
                                          <p:spTgt spid="169988"/>
                                        </p:tgtEl>
                                      </p:cBhvr>
                                    </p:animEffect>
                                    <p:set>
                                      <p:cBhvr>
                                        <p:cTn id="51" dur="1" fill="hold">
                                          <p:stCondLst>
                                            <p:cond delay="999"/>
                                          </p:stCondLst>
                                        </p:cTn>
                                        <p:tgtEl>
                                          <p:spTgt spid="169988"/>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1000"/>
                                        <p:tgtEl>
                                          <p:spTgt spid="26"/>
                                        </p:tgtEl>
                                      </p:cBhvr>
                                    </p:animEffect>
                                    <p:set>
                                      <p:cBhvr>
                                        <p:cTn id="54" dur="1" fill="hold">
                                          <p:stCondLst>
                                            <p:cond delay="999"/>
                                          </p:stCondLst>
                                        </p:cTn>
                                        <p:tgtEl>
                                          <p:spTgt spid="26"/>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15"/>
                                        </p:tgtEl>
                                      </p:cBhvr>
                                    </p:animEffect>
                                    <p:set>
                                      <p:cBhvr>
                                        <p:cTn id="57" dur="1" fill="hold">
                                          <p:stCondLst>
                                            <p:cond delay="999"/>
                                          </p:stCondLst>
                                        </p:cTn>
                                        <p:tgtEl>
                                          <p:spTgt spid="1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5"/>
                                        </p:tgtEl>
                                      </p:cBhvr>
                                    </p:animEffect>
                                    <p:set>
                                      <p:cBhvr>
                                        <p:cTn id="60" dur="1" fill="hold">
                                          <p:stCondLst>
                                            <p:cond delay="999"/>
                                          </p:stCondLst>
                                        </p:cTn>
                                        <p:tgtEl>
                                          <p:spTgt spid="5"/>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4"/>
                                        </p:tgtEl>
                                      </p:cBhvr>
                                    </p:animEffect>
                                    <p:set>
                                      <p:cBhvr>
                                        <p:cTn id="63" dur="1" fill="hold">
                                          <p:stCondLst>
                                            <p:cond delay="999"/>
                                          </p:stCondLst>
                                        </p:cTn>
                                        <p:tgtEl>
                                          <p:spTgt spid="4"/>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30"/>
                                        </p:tgtEl>
                                      </p:cBhvr>
                                    </p:animEffect>
                                    <p:set>
                                      <p:cBhvr>
                                        <p:cTn id="66" dur="1" fill="hold">
                                          <p:stCondLst>
                                            <p:cond delay="999"/>
                                          </p:stCondLst>
                                        </p:cTn>
                                        <p:tgtEl>
                                          <p:spTgt spid="30"/>
                                        </p:tgtEl>
                                        <p:attrNameLst>
                                          <p:attrName>style.visibility</p:attrName>
                                        </p:attrNameLst>
                                      </p:cBhvr>
                                      <p:to>
                                        <p:strVal val="hidden"/>
                                      </p:to>
                                    </p:set>
                                  </p:childTnLst>
                                </p:cTn>
                              </p:par>
                            </p:childTnLst>
                          </p:cTn>
                        </p:par>
                        <p:par>
                          <p:cTn id="67" fill="hold">
                            <p:stCondLst>
                              <p:cond delay="1000"/>
                            </p:stCondLst>
                            <p:childTnLst>
                              <p:par>
                                <p:cTn id="68" presetID="53" presetClass="entr" presetSubtype="0" fill="hold" grpId="0" nodeType="afterEffect">
                                  <p:stCondLst>
                                    <p:cond delay="0"/>
                                  </p:stCondLst>
                                  <p:childTnLst>
                                    <p:set>
                                      <p:cBhvr>
                                        <p:cTn id="69" dur="1" fill="hold">
                                          <p:stCondLst>
                                            <p:cond delay="0"/>
                                          </p:stCondLst>
                                        </p:cTn>
                                        <p:tgtEl>
                                          <p:spTgt spid="32"/>
                                        </p:tgtEl>
                                        <p:attrNameLst>
                                          <p:attrName>style.visibility</p:attrName>
                                        </p:attrNameLst>
                                      </p:cBhvr>
                                      <p:to>
                                        <p:strVal val="visible"/>
                                      </p:to>
                                    </p:set>
                                    <p:anim calcmode="lin" valueType="num">
                                      <p:cBhvr>
                                        <p:cTn id="70" dur="1000" fill="hold"/>
                                        <p:tgtEl>
                                          <p:spTgt spid="32"/>
                                        </p:tgtEl>
                                        <p:attrNameLst>
                                          <p:attrName>ppt_w</p:attrName>
                                        </p:attrNameLst>
                                      </p:cBhvr>
                                      <p:tavLst>
                                        <p:tav tm="0">
                                          <p:val>
                                            <p:fltVal val="0"/>
                                          </p:val>
                                        </p:tav>
                                        <p:tav tm="100000">
                                          <p:val>
                                            <p:strVal val="#ppt_w"/>
                                          </p:val>
                                        </p:tav>
                                      </p:tavLst>
                                    </p:anim>
                                    <p:anim calcmode="lin" valueType="num">
                                      <p:cBhvr>
                                        <p:cTn id="71" dur="1000" fill="hold"/>
                                        <p:tgtEl>
                                          <p:spTgt spid="32"/>
                                        </p:tgtEl>
                                        <p:attrNameLst>
                                          <p:attrName>ppt_h</p:attrName>
                                        </p:attrNameLst>
                                      </p:cBhvr>
                                      <p:tavLst>
                                        <p:tav tm="0">
                                          <p:val>
                                            <p:fltVal val="0"/>
                                          </p:val>
                                        </p:tav>
                                        <p:tav tm="100000">
                                          <p:val>
                                            <p:strVal val="#ppt_h"/>
                                          </p:val>
                                        </p:tav>
                                      </p:tavLst>
                                    </p:anim>
                                    <p:animEffect transition="in" filter="fade">
                                      <p:cBhvr>
                                        <p:cTn id="72" dur="1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down)">
                                      <p:cBhvr>
                                        <p:cTn id="77" dur="1000"/>
                                        <p:tgtEl>
                                          <p:spTgt spid="31"/>
                                        </p:tgtEl>
                                      </p:cBhvr>
                                    </p:animEffect>
                                  </p:childTnLst>
                                </p:cTn>
                              </p:par>
                            </p:childTnLst>
                          </p:cTn>
                        </p:par>
                      </p:childTnLst>
                    </p:cTn>
                  </p:par>
                  <p:par>
                    <p:cTn id="78" fill="hold">
                      <p:stCondLst>
                        <p:cond delay="indefinite"/>
                      </p:stCondLst>
                      <p:childTnLst>
                        <p:par>
                          <p:cTn id="79" fill="hold">
                            <p:stCondLst>
                              <p:cond delay="0"/>
                            </p:stCondLst>
                            <p:childTnLst>
                              <p:par>
                                <p:cTn id="80" presetID="6" presetClass="emph" presetSubtype="0" fill="hold" grpId="1" nodeType="clickEffect">
                                  <p:stCondLst>
                                    <p:cond delay="0"/>
                                  </p:stCondLst>
                                  <p:childTnLst>
                                    <p:animScale>
                                      <p:cBhvr>
                                        <p:cTn id="81" dur="1000" fill="hold"/>
                                        <p:tgtEl>
                                          <p:spTgt spid="31"/>
                                        </p:tgtEl>
                                      </p:cBhvr>
                                      <p:by x="400000" y="400000"/>
                                    </p:animScale>
                                  </p:childTnLst>
                                </p:cTn>
                              </p:par>
                              <p:par>
                                <p:cTn id="82" presetID="8" presetClass="emph" presetSubtype="0" fill="hold" grpId="2" nodeType="withEffect">
                                  <p:stCondLst>
                                    <p:cond delay="0"/>
                                  </p:stCondLst>
                                  <p:childTnLst>
                                    <p:animRot by="2340000">
                                      <p:cBhvr>
                                        <p:cTn id="83" dur="1000" fill="hold"/>
                                        <p:tgtEl>
                                          <p:spTgt spid="31"/>
                                        </p:tgtEl>
                                        <p:attrNameLst>
                                          <p:attrName>r</p:attrName>
                                        </p:attrNameLst>
                                      </p:cBhvr>
                                    </p:animRot>
                                  </p:childTnLst>
                                </p:cTn>
                              </p:par>
                              <p:par>
                                <p:cTn id="84" presetID="63" presetClass="path" presetSubtype="0" accel="50000" decel="50000" fill="hold" grpId="3" nodeType="withEffect">
                                  <p:stCondLst>
                                    <p:cond delay="0"/>
                                  </p:stCondLst>
                                  <p:childTnLst>
                                    <p:animMotion origin="layout" path="M 0 0  L 0.25 0  E" pathEditMode="relative" ptsTypes="">
                                      <p:cBhvr>
                                        <p:cTn id="85" dur="1000" fill="hold"/>
                                        <p:tgtEl>
                                          <p:spTgt spid="31"/>
                                        </p:tgtEl>
                                        <p:attrNameLst>
                                          <p:attrName>ppt_x</p:attrName>
                                          <p:attrName>ppt_y</p:attrName>
                                        </p:attrNameLst>
                                      </p:cBhvr>
                                    </p:animMotion>
                                  </p:childTnLst>
                                </p:cTn>
                              </p:par>
                              <p:par>
                                <p:cTn id="86" presetID="10" presetClass="exit" presetSubtype="0" fill="hold" nodeType="withEffect">
                                  <p:stCondLst>
                                    <p:cond delay="0"/>
                                  </p:stCondLst>
                                  <p:childTnLst>
                                    <p:animEffect transition="out" filter="fade">
                                      <p:cBhvr>
                                        <p:cTn id="87" dur="1000"/>
                                        <p:tgtEl>
                                          <p:spTgt spid="169986"/>
                                        </p:tgtEl>
                                      </p:cBhvr>
                                    </p:animEffect>
                                    <p:set>
                                      <p:cBhvr>
                                        <p:cTn id="88" dur="1" fill="hold">
                                          <p:stCondLst>
                                            <p:cond delay="999"/>
                                          </p:stCondLst>
                                        </p:cTn>
                                        <p:tgtEl>
                                          <p:spTgt spid="169986"/>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1000"/>
                                        <p:tgtEl>
                                          <p:spTgt spid="17"/>
                                        </p:tgtEl>
                                      </p:cBhvr>
                                    </p:animEffect>
                                    <p:set>
                                      <p:cBhvr>
                                        <p:cTn id="91" dur="1" fill="hold">
                                          <p:stCondLst>
                                            <p:cond delay="999"/>
                                          </p:stCondLst>
                                        </p:cTn>
                                        <p:tgtEl>
                                          <p:spTgt spid="17"/>
                                        </p:tgtEl>
                                        <p:attrNameLst>
                                          <p:attrName>style.visibility</p:attrName>
                                        </p:attrNameLst>
                                      </p:cBhvr>
                                      <p:to>
                                        <p:strVal val="hidden"/>
                                      </p:to>
                                    </p:set>
                                  </p:childTnLst>
                                </p:cTn>
                              </p:par>
                              <p:par>
                                <p:cTn id="92" presetID="10" presetClass="exit" presetSubtype="0" fill="hold" grpId="4" nodeType="withEffect">
                                  <p:stCondLst>
                                    <p:cond delay="500"/>
                                  </p:stCondLst>
                                  <p:childTnLst>
                                    <p:animEffect transition="out" filter="fade">
                                      <p:cBhvr>
                                        <p:cTn id="93" dur="1000"/>
                                        <p:tgtEl>
                                          <p:spTgt spid="31"/>
                                        </p:tgtEl>
                                      </p:cBhvr>
                                    </p:animEffect>
                                    <p:set>
                                      <p:cBhvr>
                                        <p:cTn id="94" dur="1" fill="hold">
                                          <p:stCondLst>
                                            <p:cond delay="999"/>
                                          </p:stCondLst>
                                        </p:cTn>
                                        <p:tgtEl>
                                          <p:spTgt spid="31"/>
                                        </p:tgtEl>
                                        <p:attrNameLst>
                                          <p:attrName>style.visibility</p:attrName>
                                        </p:attrNameLst>
                                      </p:cBhvr>
                                      <p:to>
                                        <p:strVal val="hidden"/>
                                      </p:to>
                                    </p:set>
                                  </p:childTnLst>
                                </p:cTn>
                              </p:par>
                              <p:par>
                                <p:cTn id="95" presetID="10" presetClass="entr" presetSubtype="0" fill="hold" nodeType="withEffect">
                                  <p:stCondLst>
                                    <p:cond delay="500"/>
                                  </p:stCondLst>
                                  <p:childTnLst>
                                    <p:set>
                                      <p:cBhvr>
                                        <p:cTn id="96" dur="1" fill="hold">
                                          <p:stCondLst>
                                            <p:cond delay="0"/>
                                          </p:stCondLst>
                                        </p:cTn>
                                        <p:tgtEl>
                                          <p:spTgt spid="33"/>
                                        </p:tgtEl>
                                        <p:attrNameLst>
                                          <p:attrName>style.visibility</p:attrName>
                                        </p:attrNameLst>
                                      </p:cBhvr>
                                      <p:to>
                                        <p:strVal val="visible"/>
                                      </p:to>
                                    </p:set>
                                    <p:animEffect transition="in" filter="fade">
                                      <p:cBhvr>
                                        <p:cTn id="97"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P spid="5" grpId="1" animBg="1"/>
      <p:bldP spid="15" grpId="0" animBg="1"/>
      <p:bldP spid="15" grpId="1" animBg="1"/>
      <p:bldP spid="30" grpId="0" animBg="1"/>
      <p:bldP spid="30" grpId="1" animBg="1"/>
      <p:bldP spid="31" grpId="0" animBg="1"/>
      <p:bldP spid="31" grpId="1" animBg="1"/>
      <p:bldP spid="31" grpId="2" animBg="1"/>
      <p:bldP spid="31" grpId="3" animBg="1"/>
      <p:bldP spid="31" grpId="4" animBg="1"/>
      <p:bldP spid="3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6" name="Picture 8"/>
          <p:cNvPicPr>
            <a:picLocks noChangeAspect="1" noChangeArrowheads="1"/>
          </p:cNvPicPr>
          <p:nvPr/>
        </p:nvPicPr>
        <p:blipFill>
          <a:blip r:embed="rId3"/>
          <a:srcRect/>
          <a:stretch>
            <a:fillRect/>
          </a:stretch>
        </p:blipFill>
        <p:spPr bwMode="auto">
          <a:xfrm>
            <a:off x="0" y="676275"/>
            <a:ext cx="9144000" cy="6181725"/>
          </a:xfrm>
          <a:prstGeom prst="rect">
            <a:avLst/>
          </a:prstGeom>
          <a:noFill/>
          <a:ln w="9525">
            <a:noFill/>
            <a:miter lim="800000"/>
            <a:headEnd/>
            <a:tailEnd/>
          </a:ln>
          <a:effectLst/>
        </p:spPr>
      </p:pic>
      <p:grpSp>
        <p:nvGrpSpPr>
          <p:cNvPr id="43" name="Group 42"/>
          <p:cNvGrpSpPr/>
          <p:nvPr/>
        </p:nvGrpSpPr>
        <p:grpSpPr>
          <a:xfrm>
            <a:off x="-60880" y="1791719"/>
            <a:ext cx="2147319" cy="4837681"/>
            <a:chOff x="-60880" y="1791719"/>
            <a:chExt cx="2147319" cy="4837681"/>
          </a:xfrm>
        </p:grpSpPr>
        <p:sp>
          <p:nvSpPr>
            <p:cNvPr id="44" name="TextBox 43"/>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cxnSp>
          <p:nvCxnSpPr>
            <p:cNvPr id="45" name="Straight Connector 44"/>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grpSp>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7" name="TextBox 3"/>
          <p:cNvSpPr txBox="1">
            <a:spLocks noChangeArrowheads="1"/>
          </p:cNvSpPr>
          <p:nvPr/>
        </p:nvSpPr>
        <p:spPr bwMode="auto">
          <a:xfrm>
            <a:off x="0" y="7620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0070C0"/>
                </a:solidFill>
                <a:effectLst>
                  <a:outerShdw dist="63500" dir="7200000" algn="ctr" rotWithShape="0">
                    <a:schemeClr val="tx1"/>
                  </a:outerShdw>
                </a:effectLst>
                <a:latin typeface="Calibri" pitchFamily="34" charset="0"/>
              </a:rPr>
              <a:t>How does the elevation change?</a:t>
            </a:r>
            <a:endParaRPr lang="en-US" sz="3200" b="1" dirty="0">
              <a:solidFill>
                <a:srgbClr val="0070C0"/>
              </a:solidFill>
              <a:effectLst>
                <a:outerShdw dist="63500" dir="7200000" algn="ctr" rotWithShape="0">
                  <a:schemeClr val="tx1"/>
                </a:outerShdw>
              </a:effectLst>
              <a:latin typeface="Calibri" pitchFamily="34" charset="0"/>
            </a:endParaRPr>
          </a:p>
        </p:txBody>
      </p:sp>
      <p:grpSp>
        <p:nvGrpSpPr>
          <p:cNvPr id="25" name="Group 24"/>
          <p:cNvGrpSpPr/>
          <p:nvPr/>
        </p:nvGrpSpPr>
        <p:grpSpPr>
          <a:xfrm>
            <a:off x="7475463" y="1762745"/>
            <a:ext cx="1702004" cy="4434744"/>
            <a:chOff x="7475463" y="1762745"/>
            <a:chExt cx="1702004" cy="4434744"/>
          </a:xfrm>
        </p:grpSpPr>
        <p:sp>
          <p:nvSpPr>
            <p:cNvPr id="17" name="TextBox 16"/>
            <p:cNvSpPr txBox="1"/>
            <p:nvPr/>
          </p:nvSpPr>
          <p:spPr>
            <a:xfrm rot="2230700">
              <a:off x="7475463" y="1762745"/>
              <a:ext cx="1702004" cy="461665"/>
            </a:xfrm>
            <a:prstGeom prst="rect">
              <a:avLst/>
            </a:prstGeom>
            <a:solidFill>
              <a:srgbClr val="FFFF00"/>
            </a:solidFill>
            <a:ln w="25400">
              <a:solidFill>
                <a:schemeClr val="tx1"/>
              </a:solidFill>
            </a:ln>
          </p:spPr>
          <p:txBody>
            <a:bodyPr wrap="none" rtlCol="0">
              <a:spAutoFit/>
            </a:bodyPr>
            <a:lstStyle/>
            <a:p>
              <a:r>
                <a:rPr lang="en-US" sz="2400" b="1" dirty="0" smtClean="0"/>
                <a:t>Fort Bridger</a:t>
              </a:r>
              <a:endParaRPr lang="en-US" sz="2400" b="1" dirty="0"/>
            </a:p>
          </p:txBody>
        </p:sp>
        <p:grpSp>
          <p:nvGrpSpPr>
            <p:cNvPr id="24" name="Group 23"/>
            <p:cNvGrpSpPr/>
            <p:nvPr/>
          </p:nvGrpSpPr>
          <p:grpSpPr>
            <a:xfrm>
              <a:off x="8131793" y="2591594"/>
              <a:ext cx="878767" cy="3605895"/>
              <a:chOff x="8131793" y="2591594"/>
              <a:chExt cx="878767" cy="3605895"/>
            </a:xfrm>
          </p:grpSpPr>
          <p:cxnSp>
            <p:nvCxnSpPr>
              <p:cNvPr id="19" name="Straight Connector 18"/>
              <p:cNvCxnSpPr/>
              <p:nvPr/>
            </p:nvCxnSpPr>
            <p:spPr>
              <a:xfrm rot="5400000">
                <a:off x="7354094" y="4076700"/>
                <a:ext cx="3047206" cy="769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rot="19602281">
                <a:off x="8131793" y="5735824"/>
                <a:ext cx="878767" cy="461665"/>
              </a:xfrm>
              <a:prstGeom prst="rect">
                <a:avLst/>
              </a:prstGeom>
              <a:solidFill>
                <a:srgbClr val="FFFF00"/>
              </a:solidFill>
              <a:ln w="25400">
                <a:solidFill>
                  <a:schemeClr val="tx1"/>
                </a:solidFill>
              </a:ln>
            </p:spPr>
            <p:txBody>
              <a:bodyPr wrap="none" rtlCol="0">
                <a:spAutoFit/>
              </a:bodyPr>
              <a:lstStyle/>
              <a:p>
                <a:r>
                  <a:rPr lang="en-US" sz="2400" b="1" dirty="0" smtClean="0"/>
                  <a:t>6900’</a:t>
                </a:r>
                <a:endParaRPr lang="en-US" sz="2400" b="1" dirty="0"/>
              </a:p>
            </p:txBody>
          </p:sp>
        </p:grpSp>
      </p:grpSp>
      <p:grpSp>
        <p:nvGrpSpPr>
          <p:cNvPr id="47" name="Group 46"/>
          <p:cNvGrpSpPr/>
          <p:nvPr/>
        </p:nvGrpSpPr>
        <p:grpSpPr>
          <a:xfrm>
            <a:off x="6553200" y="2515394"/>
            <a:ext cx="1676401" cy="2971006"/>
            <a:chOff x="6553200" y="2515394"/>
            <a:chExt cx="1676401" cy="2971006"/>
          </a:xfrm>
        </p:grpSpPr>
        <p:sp>
          <p:nvSpPr>
            <p:cNvPr id="48" name="TextBox 47"/>
            <p:cNvSpPr txBox="1"/>
            <p:nvPr/>
          </p:nvSpPr>
          <p:spPr>
            <a:xfrm>
              <a:off x="6574536" y="4643735"/>
              <a:ext cx="1636776" cy="461665"/>
            </a:xfrm>
            <a:prstGeom prst="rect">
              <a:avLst/>
            </a:prstGeom>
            <a:solidFill>
              <a:srgbClr val="FFFF00"/>
            </a:solidFill>
            <a:ln w="25400">
              <a:solidFill>
                <a:schemeClr val="tx1"/>
              </a:solidFill>
            </a:ln>
          </p:spPr>
          <p:txBody>
            <a:bodyPr wrap="square" rtlCol="0">
              <a:spAutoFit/>
            </a:bodyPr>
            <a:lstStyle/>
            <a:p>
              <a:pPr algn="ctr"/>
              <a:r>
                <a:rPr lang="en-US" sz="2400" b="1" dirty="0" smtClean="0"/>
                <a:t>Needles</a:t>
              </a:r>
              <a:endParaRPr lang="en-US" sz="2400" b="1" dirty="0"/>
            </a:p>
          </p:txBody>
        </p:sp>
        <p:cxnSp>
          <p:nvCxnSpPr>
            <p:cNvPr id="49" name="Straight Connector 48"/>
            <p:cNvCxnSpPr/>
            <p:nvPr/>
          </p:nvCxnSpPr>
          <p:spPr>
            <a:xfrm rot="16200000" flipH="1">
              <a:off x="6972299" y="4076699"/>
              <a:ext cx="2514602" cy="3"/>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5068094" y="4000500"/>
              <a:ext cx="2971006" cy="79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sp>
        <p:nvSpPr>
          <p:cNvPr id="23" name="Freeform 22"/>
          <p:cNvSpPr/>
          <p:nvPr/>
        </p:nvSpPr>
        <p:spPr>
          <a:xfrm>
            <a:off x="6565900" y="5187950"/>
            <a:ext cx="2235200" cy="311150"/>
          </a:xfrm>
          <a:custGeom>
            <a:avLst/>
            <a:gdLst>
              <a:gd name="connsiteX0" fmla="*/ 2235200 w 2235200"/>
              <a:gd name="connsiteY0" fmla="*/ 82550 h 311150"/>
              <a:gd name="connsiteX1" fmla="*/ 2146300 w 2235200"/>
              <a:gd name="connsiteY1" fmla="*/ 44450 h 311150"/>
              <a:gd name="connsiteX2" fmla="*/ 1930400 w 2235200"/>
              <a:gd name="connsiteY2" fmla="*/ 196850 h 311150"/>
              <a:gd name="connsiteX3" fmla="*/ 1828800 w 2235200"/>
              <a:gd name="connsiteY3" fmla="*/ 247650 h 311150"/>
              <a:gd name="connsiteX4" fmla="*/ 1663700 w 2235200"/>
              <a:gd name="connsiteY4" fmla="*/ 158750 h 311150"/>
              <a:gd name="connsiteX5" fmla="*/ 1524000 w 2235200"/>
              <a:gd name="connsiteY5" fmla="*/ 31750 h 311150"/>
              <a:gd name="connsiteX6" fmla="*/ 1397000 w 2235200"/>
              <a:gd name="connsiteY6" fmla="*/ 146050 h 311150"/>
              <a:gd name="connsiteX7" fmla="*/ 1282700 w 2235200"/>
              <a:gd name="connsiteY7" fmla="*/ 171450 h 311150"/>
              <a:gd name="connsiteX8" fmla="*/ 1168400 w 2235200"/>
              <a:gd name="connsiteY8" fmla="*/ 107950 h 311150"/>
              <a:gd name="connsiteX9" fmla="*/ 1028700 w 2235200"/>
              <a:gd name="connsiteY9" fmla="*/ 158750 h 311150"/>
              <a:gd name="connsiteX10" fmla="*/ 863600 w 2235200"/>
              <a:gd name="connsiteY10" fmla="*/ 6350 h 311150"/>
              <a:gd name="connsiteX11" fmla="*/ 635000 w 2235200"/>
              <a:gd name="connsiteY11" fmla="*/ 196850 h 311150"/>
              <a:gd name="connsiteX12" fmla="*/ 241300 w 2235200"/>
              <a:gd name="connsiteY12" fmla="*/ 285750 h 311150"/>
              <a:gd name="connsiteX13" fmla="*/ 165100 w 2235200"/>
              <a:gd name="connsiteY13" fmla="*/ 247650 h 311150"/>
              <a:gd name="connsiteX14" fmla="*/ 101600 w 2235200"/>
              <a:gd name="connsiteY14" fmla="*/ 273050 h 311150"/>
              <a:gd name="connsiteX15" fmla="*/ 101600 w 2235200"/>
              <a:gd name="connsiteY15" fmla="*/ 184150 h 311150"/>
              <a:gd name="connsiteX16" fmla="*/ 0 w 2235200"/>
              <a:gd name="connsiteY16" fmla="*/ 31115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5200" h="311150">
                <a:moveTo>
                  <a:pt x="2235200" y="82550"/>
                </a:moveTo>
                <a:cubicBezTo>
                  <a:pt x="2216150" y="53975"/>
                  <a:pt x="2197100" y="25400"/>
                  <a:pt x="2146300" y="44450"/>
                </a:cubicBezTo>
                <a:cubicBezTo>
                  <a:pt x="2095500" y="63500"/>
                  <a:pt x="1983317" y="162983"/>
                  <a:pt x="1930400" y="196850"/>
                </a:cubicBezTo>
                <a:cubicBezTo>
                  <a:pt x="1877483" y="230717"/>
                  <a:pt x="1873250" y="254000"/>
                  <a:pt x="1828800" y="247650"/>
                </a:cubicBezTo>
                <a:cubicBezTo>
                  <a:pt x="1784350" y="241300"/>
                  <a:pt x="1714500" y="194733"/>
                  <a:pt x="1663700" y="158750"/>
                </a:cubicBezTo>
                <a:cubicBezTo>
                  <a:pt x="1612900" y="122767"/>
                  <a:pt x="1568450" y="33867"/>
                  <a:pt x="1524000" y="31750"/>
                </a:cubicBezTo>
                <a:cubicBezTo>
                  <a:pt x="1479550" y="29633"/>
                  <a:pt x="1437217" y="122767"/>
                  <a:pt x="1397000" y="146050"/>
                </a:cubicBezTo>
                <a:cubicBezTo>
                  <a:pt x="1356783" y="169333"/>
                  <a:pt x="1320800" y="177800"/>
                  <a:pt x="1282700" y="171450"/>
                </a:cubicBezTo>
                <a:cubicBezTo>
                  <a:pt x="1244600" y="165100"/>
                  <a:pt x="1210733" y="110067"/>
                  <a:pt x="1168400" y="107950"/>
                </a:cubicBezTo>
                <a:cubicBezTo>
                  <a:pt x="1126067" y="105833"/>
                  <a:pt x="1079500" y="175683"/>
                  <a:pt x="1028700" y="158750"/>
                </a:cubicBezTo>
                <a:cubicBezTo>
                  <a:pt x="977900" y="141817"/>
                  <a:pt x="929217" y="0"/>
                  <a:pt x="863600" y="6350"/>
                </a:cubicBezTo>
                <a:cubicBezTo>
                  <a:pt x="797983" y="12700"/>
                  <a:pt x="738717" y="150283"/>
                  <a:pt x="635000" y="196850"/>
                </a:cubicBezTo>
                <a:cubicBezTo>
                  <a:pt x="531283" y="243417"/>
                  <a:pt x="319617" y="277283"/>
                  <a:pt x="241300" y="285750"/>
                </a:cubicBezTo>
                <a:cubicBezTo>
                  <a:pt x="162983" y="294217"/>
                  <a:pt x="188383" y="249767"/>
                  <a:pt x="165100" y="247650"/>
                </a:cubicBezTo>
                <a:cubicBezTo>
                  <a:pt x="141817" y="245533"/>
                  <a:pt x="112183" y="283633"/>
                  <a:pt x="101600" y="273050"/>
                </a:cubicBezTo>
                <a:cubicBezTo>
                  <a:pt x="91017" y="262467"/>
                  <a:pt x="118533" y="177800"/>
                  <a:pt x="101600" y="184150"/>
                </a:cubicBezTo>
                <a:cubicBezTo>
                  <a:pt x="84667" y="190500"/>
                  <a:pt x="42333" y="250825"/>
                  <a:pt x="0" y="3111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 name="Freeform 41"/>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32" name="Picture 1"/>
          <p:cNvPicPr>
            <a:picLocks noChangeAspect="1" noChangeArrowheads="1"/>
          </p:cNvPicPr>
          <p:nvPr/>
        </p:nvPicPr>
        <p:blipFill>
          <a:blip r:embed="rId4"/>
          <a:srcRect/>
          <a:stretch>
            <a:fillRect/>
          </a:stretch>
        </p:blipFill>
        <p:spPr bwMode="auto">
          <a:xfrm>
            <a:off x="67569" y="1371600"/>
            <a:ext cx="6333231" cy="3312939"/>
          </a:xfrm>
          <a:prstGeom prst="rect">
            <a:avLst/>
          </a:prstGeom>
          <a:noFill/>
          <a:ln w="76200">
            <a:solidFill>
              <a:schemeClr val="bg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10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wipe(right)">
                                      <p:cBhvr>
                                        <p:cTn id="12" dur="3000"/>
                                        <p:tgtEl>
                                          <p:spTgt spid="42"/>
                                        </p:tgtEl>
                                      </p:cBhvr>
                                    </p:animEffect>
                                  </p:childTnLst>
                                </p:cTn>
                              </p:par>
                            </p:childTnLst>
                          </p:cTn>
                        </p:par>
                        <p:par>
                          <p:cTn id="13" fill="hold">
                            <p:stCondLst>
                              <p:cond delay="3000"/>
                            </p:stCondLst>
                            <p:childTnLst>
                              <p:par>
                                <p:cTn id="14" presetID="22" presetClass="entr" presetSubtype="1" fill="hold" nodeType="after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up)">
                                      <p:cBhvr>
                                        <p:cTn id="16" dur="1000"/>
                                        <p:tgtEl>
                                          <p:spTgt spid="4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wipe(right)">
                                      <p:cBhvr>
                                        <p:cTn id="21" dur="2000"/>
                                        <p:tgtEl>
                                          <p:spTgt spid="23"/>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wipe(up)">
                                      <p:cBhvr>
                                        <p:cTn id="25" dur="1000"/>
                                        <p:tgtEl>
                                          <p:spTgt spid="4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nodeType="clickEffect">
                                  <p:stCondLst>
                                    <p:cond delay="0"/>
                                  </p:stCondLst>
                                  <p:childTnLst>
                                    <p:animEffect transition="out" filter="fade">
                                      <p:cBhvr>
                                        <p:cTn id="34" dur="1000"/>
                                        <p:tgtEl>
                                          <p:spTgt spid="32"/>
                                        </p:tgtEl>
                                      </p:cBhvr>
                                    </p:animEffect>
                                    <p:set>
                                      <p:cBhvr>
                                        <p:cTn id="35"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2"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https://history.lds.org/article/trek/the-needles?lang=eng</a:t>
            </a:r>
            <a:endParaRPr lang="en-US" dirty="0" smtClean="0"/>
          </a:p>
          <a:p>
            <a:r>
              <a:rPr lang="en-US" dirty="0" smtClean="0"/>
              <a:t>This is a very prominent rock formation near the Utah-Wyoming border. It was near here that Brigham Young became ill with what was probably Rocky Mountain spotted fever during the advance push into the Salt Lake Valley.  As a result, he entered the valley in a bed in the back of </a:t>
            </a:r>
            <a:r>
              <a:rPr lang="en-US" dirty="0" err="1" smtClean="0"/>
              <a:t>Wilford</a:t>
            </a:r>
            <a:r>
              <a:rPr lang="en-US" dirty="0" smtClean="0"/>
              <a:t> Woodruff’s wagon two days after the scouting party.</a:t>
            </a:r>
            <a:endParaRPr lang="en-US" dirty="0"/>
          </a:p>
        </p:txBody>
      </p:sp>
      <p:pic>
        <p:nvPicPr>
          <p:cNvPr id="64513" name="Picture 1"/>
          <p:cNvPicPr>
            <a:picLocks noChangeAspect="1" noChangeArrowheads="1"/>
          </p:cNvPicPr>
          <p:nvPr/>
        </p:nvPicPr>
        <p:blipFill>
          <a:blip r:embed="rId3"/>
          <a:srcRect/>
          <a:stretch>
            <a:fillRect/>
          </a:stretch>
        </p:blipFill>
        <p:spPr bwMode="auto">
          <a:xfrm>
            <a:off x="0" y="2286000"/>
            <a:ext cx="9158248" cy="4572000"/>
          </a:xfrm>
          <a:prstGeom prst="rect">
            <a:avLst/>
          </a:prstGeom>
          <a:noFill/>
          <a:ln w="50800">
            <a:solidFill>
              <a:schemeClr val="accent6">
                <a:lumMod val="50000"/>
              </a:schemeClr>
            </a:solidFill>
            <a:miter lim="800000"/>
            <a:headEnd/>
            <a:tailEnd/>
          </a:ln>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4513"/>
                                        </p:tgtEl>
                                        <p:attrNameLst>
                                          <p:attrName>style.visibility</p:attrName>
                                        </p:attrNameLst>
                                      </p:cBhvr>
                                      <p:to>
                                        <p:strVal val="visible"/>
                                      </p:to>
                                    </p:set>
                                    <p:animEffect transition="in" filter="fade">
                                      <p:cBhvr>
                                        <p:cTn id="7" dur="1000"/>
                                        <p:tgtEl>
                                          <p:spTgt spid="64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6" name="Picture 8"/>
          <p:cNvPicPr>
            <a:picLocks noChangeAspect="1" noChangeArrowheads="1"/>
          </p:cNvPicPr>
          <p:nvPr/>
        </p:nvPicPr>
        <p:blipFill>
          <a:blip r:embed="rId3"/>
          <a:srcRect/>
          <a:stretch>
            <a:fillRect/>
          </a:stretch>
        </p:blipFill>
        <p:spPr bwMode="auto">
          <a:xfrm>
            <a:off x="0" y="676275"/>
            <a:ext cx="9144000" cy="6181725"/>
          </a:xfrm>
          <a:prstGeom prst="rect">
            <a:avLst/>
          </a:prstGeom>
          <a:noFill/>
          <a:ln w="9525">
            <a:noFill/>
            <a:miter lim="800000"/>
            <a:headEnd/>
            <a:tailEnd/>
          </a:ln>
          <a:effectLst/>
        </p:spPr>
      </p:pic>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7" name="TextBox 3"/>
          <p:cNvSpPr txBox="1">
            <a:spLocks noChangeArrowheads="1"/>
          </p:cNvSpPr>
          <p:nvPr/>
        </p:nvSpPr>
        <p:spPr bwMode="auto">
          <a:xfrm>
            <a:off x="0" y="7620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0070C0"/>
                </a:solidFill>
                <a:effectLst>
                  <a:outerShdw dist="63500" dir="7200000" algn="ctr" rotWithShape="0">
                    <a:schemeClr val="tx1"/>
                  </a:outerShdw>
                </a:effectLst>
                <a:latin typeface="Calibri" pitchFamily="34" charset="0"/>
              </a:rPr>
              <a:t>How does the elevation change?</a:t>
            </a:r>
            <a:endParaRPr lang="en-US" sz="3200" b="1" dirty="0">
              <a:solidFill>
                <a:srgbClr val="0070C0"/>
              </a:solidFill>
              <a:effectLst>
                <a:outerShdw dist="63500" dir="7200000" algn="ctr" rotWithShape="0">
                  <a:schemeClr val="tx1"/>
                </a:outerShdw>
              </a:effectLst>
              <a:latin typeface="Calibri" pitchFamily="34" charset="0"/>
            </a:endParaRPr>
          </a:p>
        </p:txBody>
      </p:sp>
      <p:grpSp>
        <p:nvGrpSpPr>
          <p:cNvPr id="2" name="Group 24"/>
          <p:cNvGrpSpPr/>
          <p:nvPr/>
        </p:nvGrpSpPr>
        <p:grpSpPr>
          <a:xfrm>
            <a:off x="7475463" y="1762745"/>
            <a:ext cx="1702004" cy="4434744"/>
            <a:chOff x="7475463" y="1762745"/>
            <a:chExt cx="1702004" cy="4434744"/>
          </a:xfrm>
        </p:grpSpPr>
        <p:sp>
          <p:nvSpPr>
            <p:cNvPr id="17" name="TextBox 16"/>
            <p:cNvSpPr txBox="1"/>
            <p:nvPr/>
          </p:nvSpPr>
          <p:spPr>
            <a:xfrm rot="2230700">
              <a:off x="7475463" y="1762745"/>
              <a:ext cx="1702004" cy="461665"/>
            </a:xfrm>
            <a:prstGeom prst="rect">
              <a:avLst/>
            </a:prstGeom>
            <a:solidFill>
              <a:srgbClr val="FFFF00"/>
            </a:solidFill>
            <a:ln w="25400">
              <a:solidFill>
                <a:schemeClr val="tx1"/>
              </a:solidFill>
            </a:ln>
          </p:spPr>
          <p:txBody>
            <a:bodyPr wrap="none" rtlCol="0">
              <a:spAutoFit/>
            </a:bodyPr>
            <a:lstStyle/>
            <a:p>
              <a:r>
                <a:rPr lang="en-US" sz="2400" b="1" dirty="0" smtClean="0"/>
                <a:t>Fort Bridger</a:t>
              </a:r>
              <a:endParaRPr lang="en-US" sz="2400" b="1" dirty="0"/>
            </a:p>
          </p:txBody>
        </p:sp>
        <p:grpSp>
          <p:nvGrpSpPr>
            <p:cNvPr id="3" name="Group 23"/>
            <p:cNvGrpSpPr/>
            <p:nvPr/>
          </p:nvGrpSpPr>
          <p:grpSpPr>
            <a:xfrm>
              <a:off x="8131793" y="2591594"/>
              <a:ext cx="878767" cy="3605895"/>
              <a:chOff x="8131793" y="2591594"/>
              <a:chExt cx="878767" cy="3605895"/>
            </a:xfrm>
          </p:grpSpPr>
          <p:cxnSp>
            <p:nvCxnSpPr>
              <p:cNvPr id="19" name="Straight Connector 18"/>
              <p:cNvCxnSpPr/>
              <p:nvPr/>
            </p:nvCxnSpPr>
            <p:spPr>
              <a:xfrm rot="5400000">
                <a:off x="7354094" y="4076700"/>
                <a:ext cx="3047206" cy="769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rot="19602281">
                <a:off x="8131793" y="5735824"/>
                <a:ext cx="878767" cy="461665"/>
              </a:xfrm>
              <a:prstGeom prst="rect">
                <a:avLst/>
              </a:prstGeom>
              <a:solidFill>
                <a:srgbClr val="FFFF00"/>
              </a:solidFill>
              <a:ln w="25400">
                <a:solidFill>
                  <a:schemeClr val="tx1"/>
                </a:solidFill>
              </a:ln>
            </p:spPr>
            <p:txBody>
              <a:bodyPr wrap="none" rtlCol="0">
                <a:spAutoFit/>
              </a:bodyPr>
              <a:lstStyle/>
              <a:p>
                <a:r>
                  <a:rPr lang="en-US" sz="2400" b="1" dirty="0" smtClean="0"/>
                  <a:t>6900’</a:t>
                </a:r>
                <a:endParaRPr lang="en-US" sz="2400" b="1" dirty="0"/>
              </a:p>
            </p:txBody>
          </p:sp>
        </p:grpSp>
      </p:grpSp>
      <p:grpSp>
        <p:nvGrpSpPr>
          <p:cNvPr id="26" name="Group 25"/>
          <p:cNvGrpSpPr/>
          <p:nvPr/>
        </p:nvGrpSpPr>
        <p:grpSpPr>
          <a:xfrm>
            <a:off x="6553200" y="2515394"/>
            <a:ext cx="1676401" cy="2971006"/>
            <a:chOff x="6553200" y="2515394"/>
            <a:chExt cx="1676401" cy="2971006"/>
          </a:xfrm>
        </p:grpSpPr>
        <p:sp>
          <p:nvSpPr>
            <p:cNvPr id="28" name="TextBox 27"/>
            <p:cNvSpPr txBox="1"/>
            <p:nvPr/>
          </p:nvSpPr>
          <p:spPr>
            <a:xfrm>
              <a:off x="6574536" y="4643735"/>
              <a:ext cx="1636776" cy="461665"/>
            </a:xfrm>
            <a:prstGeom prst="rect">
              <a:avLst/>
            </a:prstGeom>
            <a:solidFill>
              <a:srgbClr val="FFFF00"/>
            </a:solidFill>
            <a:ln w="25400">
              <a:solidFill>
                <a:schemeClr val="tx1"/>
              </a:solidFill>
            </a:ln>
          </p:spPr>
          <p:txBody>
            <a:bodyPr wrap="square" rtlCol="0">
              <a:spAutoFit/>
            </a:bodyPr>
            <a:lstStyle/>
            <a:p>
              <a:pPr algn="ctr"/>
              <a:r>
                <a:rPr lang="en-US" sz="2400" b="1" dirty="0" smtClean="0"/>
                <a:t>Needles</a:t>
              </a:r>
              <a:endParaRPr lang="en-US" sz="2400" b="1" dirty="0"/>
            </a:p>
          </p:txBody>
        </p:sp>
        <p:cxnSp>
          <p:nvCxnSpPr>
            <p:cNvPr id="30" name="Straight Connector 29"/>
            <p:cNvCxnSpPr/>
            <p:nvPr/>
          </p:nvCxnSpPr>
          <p:spPr>
            <a:xfrm rot="16200000" flipH="1">
              <a:off x="6972299" y="4076699"/>
              <a:ext cx="2514602" cy="3"/>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5400000">
              <a:off x="5068094" y="4000500"/>
              <a:ext cx="2971006" cy="79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grpSp>
        <p:nvGrpSpPr>
          <p:cNvPr id="44" name="Group 43"/>
          <p:cNvGrpSpPr/>
          <p:nvPr/>
        </p:nvGrpSpPr>
        <p:grpSpPr>
          <a:xfrm>
            <a:off x="2971800" y="2591594"/>
            <a:ext cx="1828800" cy="3352006"/>
            <a:chOff x="2971800" y="2591594"/>
            <a:chExt cx="1828800" cy="3352006"/>
          </a:xfrm>
        </p:grpSpPr>
        <p:cxnSp>
          <p:nvCxnSpPr>
            <p:cNvPr id="33" name="Straight Connector 32"/>
            <p:cNvCxnSpPr/>
            <p:nvPr/>
          </p:nvCxnSpPr>
          <p:spPr>
            <a:xfrm rot="5400000">
              <a:off x="2781300" y="4229100"/>
              <a:ext cx="32766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a:stCxn id="25" idx="15"/>
            </p:cNvCxnSpPr>
            <p:nvPr/>
          </p:nvCxnSpPr>
          <p:spPr>
            <a:xfrm>
              <a:off x="3391593" y="2610196"/>
              <a:ext cx="37407" cy="333340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971800" y="4643735"/>
              <a:ext cx="1828800" cy="461665"/>
            </a:xfrm>
            <a:prstGeom prst="rect">
              <a:avLst/>
            </a:prstGeom>
            <a:solidFill>
              <a:srgbClr val="FFFF00"/>
            </a:solidFill>
            <a:ln w="25400">
              <a:solidFill>
                <a:schemeClr val="tx1"/>
              </a:solidFill>
            </a:ln>
          </p:spPr>
          <p:txBody>
            <a:bodyPr wrap="square" rtlCol="0">
              <a:spAutoFit/>
            </a:bodyPr>
            <a:lstStyle/>
            <a:p>
              <a:r>
                <a:rPr lang="en-US" sz="2400" b="1" dirty="0" smtClean="0"/>
                <a:t>Echo Canyon</a:t>
              </a:r>
              <a:endParaRPr lang="en-US" sz="2400" b="1" dirty="0"/>
            </a:p>
          </p:txBody>
        </p:sp>
      </p:grpSp>
      <p:grpSp>
        <p:nvGrpSpPr>
          <p:cNvPr id="45" name="Group 44"/>
          <p:cNvGrpSpPr/>
          <p:nvPr/>
        </p:nvGrpSpPr>
        <p:grpSpPr>
          <a:xfrm>
            <a:off x="-60880" y="1791719"/>
            <a:ext cx="2147319" cy="4837681"/>
            <a:chOff x="-60880" y="1791719"/>
            <a:chExt cx="2147319" cy="4837681"/>
          </a:xfrm>
        </p:grpSpPr>
        <p:sp>
          <p:nvSpPr>
            <p:cNvPr id="46" name="TextBox 45"/>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cxnSp>
          <p:nvCxnSpPr>
            <p:cNvPr id="47" name="Straight Connector 46"/>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grpSp>
      <p:sp>
        <p:nvSpPr>
          <p:cNvPr id="27" name="Freeform 26"/>
          <p:cNvSpPr/>
          <p:nvPr/>
        </p:nvSpPr>
        <p:spPr>
          <a:xfrm>
            <a:off x="6565900" y="5187950"/>
            <a:ext cx="2235200" cy="311150"/>
          </a:xfrm>
          <a:custGeom>
            <a:avLst/>
            <a:gdLst>
              <a:gd name="connsiteX0" fmla="*/ 2235200 w 2235200"/>
              <a:gd name="connsiteY0" fmla="*/ 82550 h 311150"/>
              <a:gd name="connsiteX1" fmla="*/ 2146300 w 2235200"/>
              <a:gd name="connsiteY1" fmla="*/ 44450 h 311150"/>
              <a:gd name="connsiteX2" fmla="*/ 1930400 w 2235200"/>
              <a:gd name="connsiteY2" fmla="*/ 196850 h 311150"/>
              <a:gd name="connsiteX3" fmla="*/ 1828800 w 2235200"/>
              <a:gd name="connsiteY3" fmla="*/ 247650 h 311150"/>
              <a:gd name="connsiteX4" fmla="*/ 1663700 w 2235200"/>
              <a:gd name="connsiteY4" fmla="*/ 158750 h 311150"/>
              <a:gd name="connsiteX5" fmla="*/ 1524000 w 2235200"/>
              <a:gd name="connsiteY5" fmla="*/ 31750 h 311150"/>
              <a:gd name="connsiteX6" fmla="*/ 1397000 w 2235200"/>
              <a:gd name="connsiteY6" fmla="*/ 146050 h 311150"/>
              <a:gd name="connsiteX7" fmla="*/ 1282700 w 2235200"/>
              <a:gd name="connsiteY7" fmla="*/ 171450 h 311150"/>
              <a:gd name="connsiteX8" fmla="*/ 1168400 w 2235200"/>
              <a:gd name="connsiteY8" fmla="*/ 107950 h 311150"/>
              <a:gd name="connsiteX9" fmla="*/ 1028700 w 2235200"/>
              <a:gd name="connsiteY9" fmla="*/ 158750 h 311150"/>
              <a:gd name="connsiteX10" fmla="*/ 863600 w 2235200"/>
              <a:gd name="connsiteY10" fmla="*/ 6350 h 311150"/>
              <a:gd name="connsiteX11" fmla="*/ 635000 w 2235200"/>
              <a:gd name="connsiteY11" fmla="*/ 196850 h 311150"/>
              <a:gd name="connsiteX12" fmla="*/ 241300 w 2235200"/>
              <a:gd name="connsiteY12" fmla="*/ 285750 h 311150"/>
              <a:gd name="connsiteX13" fmla="*/ 165100 w 2235200"/>
              <a:gd name="connsiteY13" fmla="*/ 247650 h 311150"/>
              <a:gd name="connsiteX14" fmla="*/ 101600 w 2235200"/>
              <a:gd name="connsiteY14" fmla="*/ 273050 h 311150"/>
              <a:gd name="connsiteX15" fmla="*/ 101600 w 2235200"/>
              <a:gd name="connsiteY15" fmla="*/ 184150 h 311150"/>
              <a:gd name="connsiteX16" fmla="*/ 0 w 2235200"/>
              <a:gd name="connsiteY16" fmla="*/ 31115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5200" h="311150">
                <a:moveTo>
                  <a:pt x="2235200" y="82550"/>
                </a:moveTo>
                <a:cubicBezTo>
                  <a:pt x="2216150" y="53975"/>
                  <a:pt x="2197100" y="25400"/>
                  <a:pt x="2146300" y="44450"/>
                </a:cubicBezTo>
                <a:cubicBezTo>
                  <a:pt x="2095500" y="63500"/>
                  <a:pt x="1983317" y="162983"/>
                  <a:pt x="1930400" y="196850"/>
                </a:cubicBezTo>
                <a:cubicBezTo>
                  <a:pt x="1877483" y="230717"/>
                  <a:pt x="1873250" y="254000"/>
                  <a:pt x="1828800" y="247650"/>
                </a:cubicBezTo>
                <a:cubicBezTo>
                  <a:pt x="1784350" y="241300"/>
                  <a:pt x="1714500" y="194733"/>
                  <a:pt x="1663700" y="158750"/>
                </a:cubicBezTo>
                <a:cubicBezTo>
                  <a:pt x="1612900" y="122767"/>
                  <a:pt x="1568450" y="33867"/>
                  <a:pt x="1524000" y="31750"/>
                </a:cubicBezTo>
                <a:cubicBezTo>
                  <a:pt x="1479550" y="29633"/>
                  <a:pt x="1437217" y="122767"/>
                  <a:pt x="1397000" y="146050"/>
                </a:cubicBezTo>
                <a:cubicBezTo>
                  <a:pt x="1356783" y="169333"/>
                  <a:pt x="1320800" y="177800"/>
                  <a:pt x="1282700" y="171450"/>
                </a:cubicBezTo>
                <a:cubicBezTo>
                  <a:pt x="1244600" y="165100"/>
                  <a:pt x="1210733" y="110067"/>
                  <a:pt x="1168400" y="107950"/>
                </a:cubicBezTo>
                <a:cubicBezTo>
                  <a:pt x="1126067" y="105833"/>
                  <a:pt x="1079500" y="175683"/>
                  <a:pt x="1028700" y="158750"/>
                </a:cubicBezTo>
                <a:cubicBezTo>
                  <a:pt x="977900" y="141817"/>
                  <a:pt x="929217" y="0"/>
                  <a:pt x="863600" y="6350"/>
                </a:cubicBezTo>
                <a:cubicBezTo>
                  <a:pt x="797983" y="12700"/>
                  <a:pt x="738717" y="150283"/>
                  <a:pt x="635000" y="196850"/>
                </a:cubicBezTo>
                <a:cubicBezTo>
                  <a:pt x="531283" y="243417"/>
                  <a:pt x="319617" y="277283"/>
                  <a:pt x="241300" y="285750"/>
                </a:cubicBezTo>
                <a:cubicBezTo>
                  <a:pt x="162983" y="294217"/>
                  <a:pt x="188383" y="249767"/>
                  <a:pt x="165100" y="247650"/>
                </a:cubicBezTo>
                <a:cubicBezTo>
                  <a:pt x="141817" y="245533"/>
                  <a:pt x="112183" y="283633"/>
                  <a:pt x="101600" y="273050"/>
                </a:cubicBezTo>
                <a:cubicBezTo>
                  <a:pt x="91017" y="262467"/>
                  <a:pt x="118533" y="177800"/>
                  <a:pt x="101600" y="184150"/>
                </a:cubicBezTo>
                <a:cubicBezTo>
                  <a:pt x="84667" y="190500"/>
                  <a:pt x="42333" y="250825"/>
                  <a:pt x="0" y="3111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Freeform 30"/>
          <p:cNvSpPr/>
          <p:nvPr/>
        </p:nvSpPr>
        <p:spPr>
          <a:xfrm>
            <a:off x="3403600" y="5441950"/>
            <a:ext cx="3175000" cy="641350"/>
          </a:xfrm>
          <a:custGeom>
            <a:avLst/>
            <a:gdLst>
              <a:gd name="connsiteX0" fmla="*/ 3175000 w 3175000"/>
              <a:gd name="connsiteY0" fmla="*/ 57150 h 641350"/>
              <a:gd name="connsiteX1" fmla="*/ 3035300 w 3175000"/>
              <a:gd name="connsiteY1" fmla="*/ 69850 h 641350"/>
              <a:gd name="connsiteX2" fmla="*/ 2933700 w 3175000"/>
              <a:gd name="connsiteY2" fmla="*/ 6350 h 641350"/>
              <a:gd name="connsiteX3" fmla="*/ 2895600 w 3175000"/>
              <a:gd name="connsiteY3" fmla="*/ 31750 h 641350"/>
              <a:gd name="connsiteX4" fmla="*/ 2806700 w 3175000"/>
              <a:gd name="connsiteY4" fmla="*/ 6350 h 641350"/>
              <a:gd name="connsiteX5" fmla="*/ 2679700 w 3175000"/>
              <a:gd name="connsiteY5" fmla="*/ 44450 h 641350"/>
              <a:gd name="connsiteX6" fmla="*/ 2590800 w 3175000"/>
              <a:gd name="connsiteY6" fmla="*/ 44450 h 641350"/>
              <a:gd name="connsiteX7" fmla="*/ 2463800 w 3175000"/>
              <a:gd name="connsiteY7" fmla="*/ 95250 h 641350"/>
              <a:gd name="connsiteX8" fmla="*/ 2400300 w 3175000"/>
              <a:gd name="connsiteY8" fmla="*/ 95250 h 641350"/>
              <a:gd name="connsiteX9" fmla="*/ 2286000 w 3175000"/>
              <a:gd name="connsiteY9" fmla="*/ 184150 h 641350"/>
              <a:gd name="connsiteX10" fmla="*/ 2184400 w 3175000"/>
              <a:gd name="connsiteY10" fmla="*/ 196850 h 641350"/>
              <a:gd name="connsiteX11" fmla="*/ 2120900 w 3175000"/>
              <a:gd name="connsiteY11" fmla="*/ 222250 h 641350"/>
              <a:gd name="connsiteX12" fmla="*/ 2032000 w 3175000"/>
              <a:gd name="connsiteY12" fmla="*/ 222250 h 641350"/>
              <a:gd name="connsiteX13" fmla="*/ 1968500 w 3175000"/>
              <a:gd name="connsiteY13" fmla="*/ 222250 h 641350"/>
              <a:gd name="connsiteX14" fmla="*/ 1778000 w 3175000"/>
              <a:gd name="connsiteY14" fmla="*/ 285750 h 641350"/>
              <a:gd name="connsiteX15" fmla="*/ 1143000 w 3175000"/>
              <a:gd name="connsiteY15" fmla="*/ 463550 h 641350"/>
              <a:gd name="connsiteX16" fmla="*/ 1003300 w 3175000"/>
              <a:gd name="connsiteY16" fmla="*/ 488950 h 641350"/>
              <a:gd name="connsiteX17" fmla="*/ 939800 w 3175000"/>
              <a:gd name="connsiteY17" fmla="*/ 488950 h 641350"/>
              <a:gd name="connsiteX18" fmla="*/ 876300 w 3175000"/>
              <a:gd name="connsiteY18" fmla="*/ 476250 h 641350"/>
              <a:gd name="connsiteX19" fmla="*/ 774700 w 3175000"/>
              <a:gd name="connsiteY19" fmla="*/ 514350 h 641350"/>
              <a:gd name="connsiteX20" fmla="*/ 685800 w 3175000"/>
              <a:gd name="connsiteY20" fmla="*/ 615950 h 641350"/>
              <a:gd name="connsiteX21" fmla="*/ 635000 w 3175000"/>
              <a:gd name="connsiteY21" fmla="*/ 615950 h 641350"/>
              <a:gd name="connsiteX22" fmla="*/ 495300 w 3175000"/>
              <a:gd name="connsiteY22" fmla="*/ 463550 h 641350"/>
              <a:gd name="connsiteX23" fmla="*/ 393700 w 3175000"/>
              <a:gd name="connsiteY23" fmla="*/ 552450 h 641350"/>
              <a:gd name="connsiteX24" fmla="*/ 381000 w 3175000"/>
              <a:gd name="connsiteY24" fmla="*/ 501650 h 641350"/>
              <a:gd name="connsiteX25" fmla="*/ 292100 w 3175000"/>
              <a:gd name="connsiteY25" fmla="*/ 552450 h 641350"/>
              <a:gd name="connsiteX26" fmla="*/ 203200 w 3175000"/>
              <a:gd name="connsiteY26" fmla="*/ 552450 h 641350"/>
              <a:gd name="connsiteX27" fmla="*/ 0 w 3175000"/>
              <a:gd name="connsiteY27" fmla="*/ 476250 h 6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5000" h="641350">
                <a:moveTo>
                  <a:pt x="3175000" y="57150"/>
                </a:moveTo>
                <a:cubicBezTo>
                  <a:pt x="3125258" y="67733"/>
                  <a:pt x="3075516" y="78317"/>
                  <a:pt x="3035300" y="69850"/>
                </a:cubicBezTo>
                <a:cubicBezTo>
                  <a:pt x="2995084" y="61383"/>
                  <a:pt x="2956983" y="12700"/>
                  <a:pt x="2933700" y="6350"/>
                </a:cubicBezTo>
                <a:cubicBezTo>
                  <a:pt x="2910417" y="0"/>
                  <a:pt x="2916767" y="31750"/>
                  <a:pt x="2895600" y="31750"/>
                </a:cubicBezTo>
                <a:cubicBezTo>
                  <a:pt x="2874433" y="31750"/>
                  <a:pt x="2842683" y="4233"/>
                  <a:pt x="2806700" y="6350"/>
                </a:cubicBezTo>
                <a:cubicBezTo>
                  <a:pt x="2770717" y="8467"/>
                  <a:pt x="2715683" y="38100"/>
                  <a:pt x="2679700" y="44450"/>
                </a:cubicBezTo>
                <a:cubicBezTo>
                  <a:pt x="2643717" y="50800"/>
                  <a:pt x="2626783" y="35983"/>
                  <a:pt x="2590800" y="44450"/>
                </a:cubicBezTo>
                <a:cubicBezTo>
                  <a:pt x="2554817" y="52917"/>
                  <a:pt x="2495550" y="86783"/>
                  <a:pt x="2463800" y="95250"/>
                </a:cubicBezTo>
                <a:cubicBezTo>
                  <a:pt x="2432050" y="103717"/>
                  <a:pt x="2429933" y="80433"/>
                  <a:pt x="2400300" y="95250"/>
                </a:cubicBezTo>
                <a:cubicBezTo>
                  <a:pt x="2370667" y="110067"/>
                  <a:pt x="2321983" y="167217"/>
                  <a:pt x="2286000" y="184150"/>
                </a:cubicBezTo>
                <a:cubicBezTo>
                  <a:pt x="2250017" y="201083"/>
                  <a:pt x="2211917" y="190500"/>
                  <a:pt x="2184400" y="196850"/>
                </a:cubicBezTo>
                <a:cubicBezTo>
                  <a:pt x="2156883" y="203200"/>
                  <a:pt x="2146300" y="218017"/>
                  <a:pt x="2120900" y="222250"/>
                </a:cubicBezTo>
                <a:cubicBezTo>
                  <a:pt x="2095500" y="226483"/>
                  <a:pt x="2032000" y="222250"/>
                  <a:pt x="2032000" y="222250"/>
                </a:cubicBezTo>
                <a:cubicBezTo>
                  <a:pt x="2006600" y="222250"/>
                  <a:pt x="2010833" y="211667"/>
                  <a:pt x="1968500" y="222250"/>
                </a:cubicBezTo>
                <a:cubicBezTo>
                  <a:pt x="1926167" y="232833"/>
                  <a:pt x="1915583" y="245533"/>
                  <a:pt x="1778000" y="285750"/>
                </a:cubicBezTo>
                <a:cubicBezTo>
                  <a:pt x="1640417" y="325967"/>
                  <a:pt x="1272117" y="429683"/>
                  <a:pt x="1143000" y="463550"/>
                </a:cubicBezTo>
                <a:cubicBezTo>
                  <a:pt x="1013883" y="497417"/>
                  <a:pt x="1037167" y="484717"/>
                  <a:pt x="1003300" y="488950"/>
                </a:cubicBezTo>
                <a:cubicBezTo>
                  <a:pt x="969433" y="493183"/>
                  <a:pt x="960967" y="491067"/>
                  <a:pt x="939800" y="488950"/>
                </a:cubicBezTo>
                <a:cubicBezTo>
                  <a:pt x="918633" y="486833"/>
                  <a:pt x="903817" y="472017"/>
                  <a:pt x="876300" y="476250"/>
                </a:cubicBezTo>
                <a:cubicBezTo>
                  <a:pt x="848783" y="480483"/>
                  <a:pt x="806450" y="491067"/>
                  <a:pt x="774700" y="514350"/>
                </a:cubicBezTo>
                <a:cubicBezTo>
                  <a:pt x="742950" y="537633"/>
                  <a:pt x="709083" y="599017"/>
                  <a:pt x="685800" y="615950"/>
                </a:cubicBezTo>
                <a:cubicBezTo>
                  <a:pt x="662517" y="632883"/>
                  <a:pt x="666750" y="641350"/>
                  <a:pt x="635000" y="615950"/>
                </a:cubicBezTo>
                <a:cubicBezTo>
                  <a:pt x="603250" y="590550"/>
                  <a:pt x="535517" y="474133"/>
                  <a:pt x="495300" y="463550"/>
                </a:cubicBezTo>
                <a:cubicBezTo>
                  <a:pt x="455083" y="452967"/>
                  <a:pt x="412750" y="546100"/>
                  <a:pt x="393700" y="552450"/>
                </a:cubicBezTo>
                <a:cubicBezTo>
                  <a:pt x="374650" y="558800"/>
                  <a:pt x="397933" y="501650"/>
                  <a:pt x="381000" y="501650"/>
                </a:cubicBezTo>
                <a:cubicBezTo>
                  <a:pt x="364067" y="501650"/>
                  <a:pt x="321733" y="543983"/>
                  <a:pt x="292100" y="552450"/>
                </a:cubicBezTo>
                <a:cubicBezTo>
                  <a:pt x="262467" y="560917"/>
                  <a:pt x="251883" y="565150"/>
                  <a:pt x="203200" y="552450"/>
                </a:cubicBezTo>
                <a:cubicBezTo>
                  <a:pt x="154517" y="539750"/>
                  <a:pt x="77258" y="508000"/>
                  <a:pt x="0" y="4762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Freeform 24"/>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3" name="Picture 3"/>
          <p:cNvPicPr>
            <a:picLocks noChangeAspect="1" noChangeArrowheads="1"/>
          </p:cNvPicPr>
          <p:nvPr/>
        </p:nvPicPr>
        <p:blipFill>
          <a:blip r:embed="rId4"/>
          <a:srcRect/>
          <a:stretch>
            <a:fillRect/>
          </a:stretch>
        </p:blipFill>
        <p:spPr bwMode="auto">
          <a:xfrm>
            <a:off x="2057400" y="1371600"/>
            <a:ext cx="6019800" cy="3012306"/>
          </a:xfrm>
          <a:prstGeom prst="rect">
            <a:avLst/>
          </a:prstGeom>
          <a:noFill/>
          <a:ln w="76200">
            <a:solidFill>
              <a:schemeClr val="bg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right)">
                                      <p:cBhvr>
                                        <p:cTn id="7" dur="2000"/>
                                        <p:tgtEl>
                                          <p:spTgt spid="31"/>
                                        </p:tgtEl>
                                      </p:cBhvr>
                                    </p:animEffect>
                                  </p:childTnLst>
                                </p:cTn>
                              </p:par>
                            </p:childTnLst>
                          </p:cTn>
                        </p:par>
                        <p:par>
                          <p:cTn id="8" fill="hold">
                            <p:stCondLst>
                              <p:cond delay="20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1000"/>
                                        <p:tgtEl>
                                          <p:spTgt spid="4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1000"/>
                                        <p:tgtEl>
                                          <p:spTgt spid="23"/>
                                        </p:tgtEl>
                                      </p:cBhvr>
                                    </p:animEffect>
                                    <p:set>
                                      <p:cBhvr>
                                        <p:cTn id="21" dur="1" fill="hold">
                                          <p:stCondLst>
                                            <p:cond delay="9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200329"/>
          </a:xfrm>
          <a:prstGeom prst="rect">
            <a:avLst/>
          </a:prstGeom>
        </p:spPr>
        <p:txBody>
          <a:bodyPr wrap="square">
            <a:spAutoFit/>
          </a:bodyPr>
          <a:lstStyle/>
          <a:p>
            <a:r>
              <a:rPr lang="en-US" dirty="0" smtClean="0">
                <a:hlinkClick r:id="rId2"/>
              </a:rPr>
              <a:t>https://history.lds.org/article/trek/echo-canyon?lang=eng</a:t>
            </a:r>
            <a:endParaRPr lang="en-US" dirty="0" smtClean="0"/>
          </a:p>
          <a:p>
            <a:r>
              <a:rPr lang="en-US" dirty="0" smtClean="0"/>
              <a:t>This was one of the last canyons the immigrants descended through before entering the Salt Lake Valley. Its high rock walls and narrow profile made it a veritable—and frequently noted—echo chamber.</a:t>
            </a:r>
            <a:endParaRPr lang="en-US" dirty="0"/>
          </a:p>
        </p:txBody>
      </p:sp>
      <p:pic>
        <p:nvPicPr>
          <p:cNvPr id="155651" name="Picture 3"/>
          <p:cNvPicPr>
            <a:picLocks noChangeAspect="1" noChangeArrowheads="1"/>
          </p:cNvPicPr>
          <p:nvPr/>
        </p:nvPicPr>
        <p:blipFill>
          <a:blip r:embed="rId3"/>
          <a:srcRect/>
          <a:stretch>
            <a:fillRect/>
          </a:stretch>
        </p:blipFill>
        <p:spPr bwMode="auto">
          <a:xfrm>
            <a:off x="304800" y="1676400"/>
            <a:ext cx="8527586" cy="4267201"/>
          </a:xfrm>
          <a:prstGeom prst="rect">
            <a:avLst/>
          </a:prstGeom>
          <a:noFill/>
          <a:ln w="76200">
            <a:solidFill>
              <a:schemeClr val="bg1"/>
            </a:solidFill>
            <a:miter lim="800000"/>
            <a:headEnd/>
            <a:tailEnd/>
          </a:ln>
          <a:effectLst/>
        </p:spPr>
      </p:pic>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6" name="Picture 8"/>
          <p:cNvPicPr>
            <a:picLocks noChangeAspect="1" noChangeArrowheads="1"/>
          </p:cNvPicPr>
          <p:nvPr/>
        </p:nvPicPr>
        <p:blipFill>
          <a:blip r:embed="rId3"/>
          <a:srcRect/>
          <a:stretch>
            <a:fillRect/>
          </a:stretch>
        </p:blipFill>
        <p:spPr bwMode="auto">
          <a:xfrm>
            <a:off x="0" y="676275"/>
            <a:ext cx="9144000" cy="6181725"/>
          </a:xfrm>
          <a:prstGeom prst="rect">
            <a:avLst/>
          </a:prstGeom>
          <a:noFill/>
          <a:ln w="9525">
            <a:noFill/>
            <a:miter lim="800000"/>
            <a:headEnd/>
            <a:tailEnd/>
          </a:ln>
          <a:effectLst/>
        </p:spPr>
      </p:pic>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grpSp>
        <p:nvGrpSpPr>
          <p:cNvPr id="4" name="Group 32"/>
          <p:cNvGrpSpPr/>
          <p:nvPr/>
        </p:nvGrpSpPr>
        <p:grpSpPr>
          <a:xfrm>
            <a:off x="-60880" y="1791719"/>
            <a:ext cx="2147319" cy="4837681"/>
            <a:chOff x="-60880" y="1791719"/>
            <a:chExt cx="2147319" cy="4837681"/>
          </a:xfrm>
        </p:grpSpPr>
        <p:sp>
          <p:nvSpPr>
            <p:cNvPr id="16" name="TextBox 15"/>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cxnSp>
          <p:nvCxnSpPr>
            <p:cNvPr id="28" name="Straight Connector 27"/>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grpSp>
      <p:grpSp>
        <p:nvGrpSpPr>
          <p:cNvPr id="31" name="Group 24"/>
          <p:cNvGrpSpPr/>
          <p:nvPr/>
        </p:nvGrpSpPr>
        <p:grpSpPr>
          <a:xfrm>
            <a:off x="7475463" y="1762745"/>
            <a:ext cx="1702004" cy="4434744"/>
            <a:chOff x="7475463" y="1762745"/>
            <a:chExt cx="1702004" cy="4434744"/>
          </a:xfrm>
        </p:grpSpPr>
        <p:sp>
          <p:nvSpPr>
            <p:cNvPr id="32" name="TextBox 31"/>
            <p:cNvSpPr txBox="1"/>
            <p:nvPr/>
          </p:nvSpPr>
          <p:spPr>
            <a:xfrm rot="2230700">
              <a:off x="7475463" y="1762745"/>
              <a:ext cx="1702004" cy="461665"/>
            </a:xfrm>
            <a:prstGeom prst="rect">
              <a:avLst/>
            </a:prstGeom>
            <a:solidFill>
              <a:srgbClr val="FFFF00"/>
            </a:solidFill>
            <a:ln w="25400">
              <a:solidFill>
                <a:schemeClr val="tx1"/>
              </a:solidFill>
            </a:ln>
          </p:spPr>
          <p:txBody>
            <a:bodyPr wrap="none" rtlCol="0">
              <a:spAutoFit/>
            </a:bodyPr>
            <a:lstStyle/>
            <a:p>
              <a:r>
                <a:rPr lang="en-US" sz="2400" b="1" dirty="0" smtClean="0"/>
                <a:t>Fort Bridger</a:t>
              </a:r>
              <a:endParaRPr lang="en-US" sz="2400" b="1" dirty="0"/>
            </a:p>
          </p:txBody>
        </p:sp>
        <p:grpSp>
          <p:nvGrpSpPr>
            <p:cNvPr id="33" name="Group 23"/>
            <p:cNvGrpSpPr/>
            <p:nvPr/>
          </p:nvGrpSpPr>
          <p:grpSpPr>
            <a:xfrm>
              <a:off x="8131793" y="2591594"/>
              <a:ext cx="878767" cy="3605895"/>
              <a:chOff x="8131793" y="2591594"/>
              <a:chExt cx="878767" cy="3605895"/>
            </a:xfrm>
          </p:grpSpPr>
          <p:cxnSp>
            <p:nvCxnSpPr>
              <p:cNvPr id="34" name="Straight Connector 33"/>
              <p:cNvCxnSpPr/>
              <p:nvPr/>
            </p:nvCxnSpPr>
            <p:spPr>
              <a:xfrm rot="5400000">
                <a:off x="7354094" y="4076700"/>
                <a:ext cx="3047206" cy="769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rot="19602281">
                <a:off x="8131793" y="5735824"/>
                <a:ext cx="878767" cy="461665"/>
              </a:xfrm>
              <a:prstGeom prst="rect">
                <a:avLst/>
              </a:prstGeom>
              <a:solidFill>
                <a:srgbClr val="FFFF00"/>
              </a:solidFill>
              <a:ln w="25400">
                <a:solidFill>
                  <a:schemeClr val="tx1"/>
                </a:solidFill>
              </a:ln>
            </p:spPr>
            <p:txBody>
              <a:bodyPr wrap="none" rtlCol="0">
                <a:spAutoFit/>
              </a:bodyPr>
              <a:lstStyle/>
              <a:p>
                <a:r>
                  <a:rPr lang="en-US" sz="2400" b="1" dirty="0" smtClean="0"/>
                  <a:t>6900’</a:t>
                </a:r>
                <a:endParaRPr lang="en-US" sz="2400" b="1" dirty="0"/>
              </a:p>
            </p:txBody>
          </p:sp>
        </p:grpSp>
      </p:grpSp>
      <p:grpSp>
        <p:nvGrpSpPr>
          <p:cNvPr id="41" name="Group 40"/>
          <p:cNvGrpSpPr/>
          <p:nvPr/>
        </p:nvGrpSpPr>
        <p:grpSpPr>
          <a:xfrm>
            <a:off x="6553200" y="2515394"/>
            <a:ext cx="1676401" cy="2971006"/>
            <a:chOff x="6553200" y="2515394"/>
            <a:chExt cx="1676401" cy="2971006"/>
          </a:xfrm>
        </p:grpSpPr>
        <p:sp>
          <p:nvSpPr>
            <p:cNvPr id="47" name="TextBox 46"/>
            <p:cNvSpPr txBox="1"/>
            <p:nvPr/>
          </p:nvSpPr>
          <p:spPr>
            <a:xfrm>
              <a:off x="6574536" y="4643735"/>
              <a:ext cx="1636776" cy="461665"/>
            </a:xfrm>
            <a:prstGeom prst="rect">
              <a:avLst/>
            </a:prstGeom>
            <a:solidFill>
              <a:srgbClr val="FFFF00"/>
            </a:solidFill>
            <a:ln w="25400">
              <a:solidFill>
                <a:schemeClr val="tx1"/>
              </a:solidFill>
            </a:ln>
          </p:spPr>
          <p:txBody>
            <a:bodyPr wrap="square" rtlCol="0">
              <a:spAutoFit/>
            </a:bodyPr>
            <a:lstStyle/>
            <a:p>
              <a:pPr algn="ctr"/>
              <a:r>
                <a:rPr lang="en-US" sz="2400" b="1" dirty="0" smtClean="0"/>
                <a:t>Needles</a:t>
              </a:r>
              <a:endParaRPr lang="en-US" sz="2400" b="1" dirty="0"/>
            </a:p>
          </p:txBody>
        </p:sp>
        <p:cxnSp>
          <p:nvCxnSpPr>
            <p:cNvPr id="48" name="Straight Connector 47"/>
            <p:cNvCxnSpPr/>
            <p:nvPr/>
          </p:nvCxnSpPr>
          <p:spPr>
            <a:xfrm rot="16200000" flipH="1">
              <a:off x="6972299" y="4076699"/>
              <a:ext cx="2514602" cy="3"/>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5400000">
              <a:off x="5068094" y="4000500"/>
              <a:ext cx="2971006" cy="79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2971800" y="2591594"/>
            <a:ext cx="1828800" cy="3352006"/>
            <a:chOff x="2971800" y="2591594"/>
            <a:chExt cx="1828800" cy="3352006"/>
          </a:xfrm>
        </p:grpSpPr>
        <p:cxnSp>
          <p:nvCxnSpPr>
            <p:cNvPr id="51" name="Straight Connector 50"/>
            <p:cNvCxnSpPr/>
            <p:nvPr/>
          </p:nvCxnSpPr>
          <p:spPr>
            <a:xfrm rot="5400000">
              <a:off x="2781300" y="4229100"/>
              <a:ext cx="32766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391593" y="2610196"/>
              <a:ext cx="37407" cy="333340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53" name="TextBox 52"/>
            <p:cNvSpPr txBox="1"/>
            <p:nvPr/>
          </p:nvSpPr>
          <p:spPr>
            <a:xfrm>
              <a:off x="2971800" y="4643735"/>
              <a:ext cx="1828800" cy="461665"/>
            </a:xfrm>
            <a:prstGeom prst="rect">
              <a:avLst/>
            </a:prstGeom>
            <a:solidFill>
              <a:srgbClr val="FFFF00"/>
            </a:solidFill>
            <a:ln w="25400">
              <a:solidFill>
                <a:schemeClr val="tx1"/>
              </a:solidFill>
            </a:ln>
          </p:spPr>
          <p:txBody>
            <a:bodyPr wrap="square" rtlCol="0">
              <a:spAutoFit/>
            </a:bodyPr>
            <a:lstStyle/>
            <a:p>
              <a:r>
                <a:rPr lang="en-US" sz="2400" b="1" dirty="0" smtClean="0"/>
                <a:t>Echo Canyon</a:t>
              </a:r>
              <a:endParaRPr lang="en-US" sz="2400" b="1" dirty="0"/>
            </a:p>
          </p:txBody>
        </p:sp>
      </p:grpSp>
      <p:sp useBgFill="1">
        <p:nvSpPr>
          <p:cNvPr id="59" name="TextBox 3"/>
          <p:cNvSpPr txBox="1">
            <a:spLocks noChangeArrowheads="1"/>
          </p:cNvSpPr>
          <p:nvPr/>
        </p:nvSpPr>
        <p:spPr bwMode="auto">
          <a:xfrm>
            <a:off x="0" y="7620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0070C0"/>
                </a:solidFill>
                <a:effectLst>
                  <a:outerShdw dist="63500" dir="7200000" algn="ctr" rotWithShape="0">
                    <a:schemeClr val="tx1"/>
                  </a:outerShdw>
                </a:effectLst>
                <a:latin typeface="Calibri" pitchFamily="34" charset="0"/>
              </a:rPr>
              <a:t>How does the elevation change?</a:t>
            </a:r>
            <a:endParaRPr lang="en-US" sz="3200" b="1" dirty="0">
              <a:solidFill>
                <a:srgbClr val="0070C0"/>
              </a:solidFill>
              <a:effectLst>
                <a:outerShdw dist="63500" dir="7200000" algn="ctr" rotWithShape="0">
                  <a:schemeClr val="tx1"/>
                </a:outerShdw>
              </a:effectLst>
              <a:latin typeface="Calibri" pitchFamily="34" charset="0"/>
            </a:endParaRPr>
          </a:p>
        </p:txBody>
      </p:sp>
      <p:grpSp>
        <p:nvGrpSpPr>
          <p:cNvPr id="58" name="Group 57"/>
          <p:cNvGrpSpPr/>
          <p:nvPr/>
        </p:nvGrpSpPr>
        <p:grpSpPr>
          <a:xfrm>
            <a:off x="1295400" y="3201194"/>
            <a:ext cx="1600200" cy="2438400"/>
            <a:chOff x="1295400" y="3201194"/>
            <a:chExt cx="1600200" cy="2438400"/>
          </a:xfrm>
        </p:grpSpPr>
        <p:cxnSp>
          <p:nvCxnSpPr>
            <p:cNvPr id="57" name="Straight Connector 56"/>
            <p:cNvCxnSpPr/>
            <p:nvPr/>
          </p:nvCxnSpPr>
          <p:spPr>
            <a:xfrm rot="5400000">
              <a:off x="647700" y="4305300"/>
              <a:ext cx="22098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1295400" y="3201194"/>
              <a:ext cx="1600200" cy="2438400"/>
              <a:chOff x="1295400" y="3201194"/>
              <a:chExt cx="1600200" cy="2438400"/>
            </a:xfrm>
          </p:grpSpPr>
          <p:cxnSp>
            <p:nvCxnSpPr>
              <p:cNvPr id="55" name="Straight Connector 54"/>
              <p:cNvCxnSpPr/>
              <p:nvPr/>
            </p:nvCxnSpPr>
            <p:spPr>
              <a:xfrm rot="5400000">
                <a:off x="1295400" y="4419600"/>
                <a:ext cx="24384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295400" y="4267200"/>
                <a:ext cx="1600200" cy="830997"/>
              </a:xfrm>
              <a:prstGeom prst="rect">
                <a:avLst/>
              </a:prstGeom>
              <a:solidFill>
                <a:srgbClr val="FFFF00"/>
              </a:solidFill>
              <a:ln w="25400">
                <a:solidFill>
                  <a:schemeClr val="tx1"/>
                </a:solidFill>
              </a:ln>
            </p:spPr>
            <p:txBody>
              <a:bodyPr wrap="square" rtlCol="0">
                <a:spAutoFit/>
              </a:bodyPr>
              <a:lstStyle/>
              <a:p>
                <a:pPr algn="ctr"/>
                <a:r>
                  <a:rPr lang="en-US" sz="2400" b="1" dirty="0" smtClean="0"/>
                  <a:t>Emigration Canyon</a:t>
                </a:r>
                <a:endParaRPr lang="en-US" sz="2400" b="1" dirty="0"/>
              </a:p>
            </p:txBody>
          </p:sp>
        </p:grpSp>
      </p:grpSp>
      <p:sp>
        <p:nvSpPr>
          <p:cNvPr id="35" name="Freeform 34"/>
          <p:cNvSpPr/>
          <p:nvPr/>
        </p:nvSpPr>
        <p:spPr>
          <a:xfrm>
            <a:off x="6565900" y="5187950"/>
            <a:ext cx="2235200" cy="311150"/>
          </a:xfrm>
          <a:custGeom>
            <a:avLst/>
            <a:gdLst>
              <a:gd name="connsiteX0" fmla="*/ 2235200 w 2235200"/>
              <a:gd name="connsiteY0" fmla="*/ 82550 h 311150"/>
              <a:gd name="connsiteX1" fmla="*/ 2146300 w 2235200"/>
              <a:gd name="connsiteY1" fmla="*/ 44450 h 311150"/>
              <a:gd name="connsiteX2" fmla="*/ 1930400 w 2235200"/>
              <a:gd name="connsiteY2" fmla="*/ 196850 h 311150"/>
              <a:gd name="connsiteX3" fmla="*/ 1828800 w 2235200"/>
              <a:gd name="connsiteY3" fmla="*/ 247650 h 311150"/>
              <a:gd name="connsiteX4" fmla="*/ 1663700 w 2235200"/>
              <a:gd name="connsiteY4" fmla="*/ 158750 h 311150"/>
              <a:gd name="connsiteX5" fmla="*/ 1524000 w 2235200"/>
              <a:gd name="connsiteY5" fmla="*/ 31750 h 311150"/>
              <a:gd name="connsiteX6" fmla="*/ 1397000 w 2235200"/>
              <a:gd name="connsiteY6" fmla="*/ 146050 h 311150"/>
              <a:gd name="connsiteX7" fmla="*/ 1282700 w 2235200"/>
              <a:gd name="connsiteY7" fmla="*/ 171450 h 311150"/>
              <a:gd name="connsiteX8" fmla="*/ 1168400 w 2235200"/>
              <a:gd name="connsiteY8" fmla="*/ 107950 h 311150"/>
              <a:gd name="connsiteX9" fmla="*/ 1028700 w 2235200"/>
              <a:gd name="connsiteY9" fmla="*/ 158750 h 311150"/>
              <a:gd name="connsiteX10" fmla="*/ 863600 w 2235200"/>
              <a:gd name="connsiteY10" fmla="*/ 6350 h 311150"/>
              <a:gd name="connsiteX11" fmla="*/ 635000 w 2235200"/>
              <a:gd name="connsiteY11" fmla="*/ 196850 h 311150"/>
              <a:gd name="connsiteX12" fmla="*/ 241300 w 2235200"/>
              <a:gd name="connsiteY12" fmla="*/ 285750 h 311150"/>
              <a:gd name="connsiteX13" fmla="*/ 165100 w 2235200"/>
              <a:gd name="connsiteY13" fmla="*/ 247650 h 311150"/>
              <a:gd name="connsiteX14" fmla="*/ 101600 w 2235200"/>
              <a:gd name="connsiteY14" fmla="*/ 273050 h 311150"/>
              <a:gd name="connsiteX15" fmla="*/ 101600 w 2235200"/>
              <a:gd name="connsiteY15" fmla="*/ 184150 h 311150"/>
              <a:gd name="connsiteX16" fmla="*/ 0 w 2235200"/>
              <a:gd name="connsiteY16" fmla="*/ 31115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5200" h="311150">
                <a:moveTo>
                  <a:pt x="2235200" y="82550"/>
                </a:moveTo>
                <a:cubicBezTo>
                  <a:pt x="2216150" y="53975"/>
                  <a:pt x="2197100" y="25400"/>
                  <a:pt x="2146300" y="44450"/>
                </a:cubicBezTo>
                <a:cubicBezTo>
                  <a:pt x="2095500" y="63500"/>
                  <a:pt x="1983317" y="162983"/>
                  <a:pt x="1930400" y="196850"/>
                </a:cubicBezTo>
                <a:cubicBezTo>
                  <a:pt x="1877483" y="230717"/>
                  <a:pt x="1873250" y="254000"/>
                  <a:pt x="1828800" y="247650"/>
                </a:cubicBezTo>
                <a:cubicBezTo>
                  <a:pt x="1784350" y="241300"/>
                  <a:pt x="1714500" y="194733"/>
                  <a:pt x="1663700" y="158750"/>
                </a:cubicBezTo>
                <a:cubicBezTo>
                  <a:pt x="1612900" y="122767"/>
                  <a:pt x="1568450" y="33867"/>
                  <a:pt x="1524000" y="31750"/>
                </a:cubicBezTo>
                <a:cubicBezTo>
                  <a:pt x="1479550" y="29633"/>
                  <a:pt x="1437217" y="122767"/>
                  <a:pt x="1397000" y="146050"/>
                </a:cubicBezTo>
                <a:cubicBezTo>
                  <a:pt x="1356783" y="169333"/>
                  <a:pt x="1320800" y="177800"/>
                  <a:pt x="1282700" y="171450"/>
                </a:cubicBezTo>
                <a:cubicBezTo>
                  <a:pt x="1244600" y="165100"/>
                  <a:pt x="1210733" y="110067"/>
                  <a:pt x="1168400" y="107950"/>
                </a:cubicBezTo>
                <a:cubicBezTo>
                  <a:pt x="1126067" y="105833"/>
                  <a:pt x="1079500" y="175683"/>
                  <a:pt x="1028700" y="158750"/>
                </a:cubicBezTo>
                <a:cubicBezTo>
                  <a:pt x="977900" y="141817"/>
                  <a:pt x="929217" y="0"/>
                  <a:pt x="863600" y="6350"/>
                </a:cubicBezTo>
                <a:cubicBezTo>
                  <a:pt x="797983" y="12700"/>
                  <a:pt x="738717" y="150283"/>
                  <a:pt x="635000" y="196850"/>
                </a:cubicBezTo>
                <a:cubicBezTo>
                  <a:pt x="531283" y="243417"/>
                  <a:pt x="319617" y="277283"/>
                  <a:pt x="241300" y="285750"/>
                </a:cubicBezTo>
                <a:cubicBezTo>
                  <a:pt x="162983" y="294217"/>
                  <a:pt x="188383" y="249767"/>
                  <a:pt x="165100" y="247650"/>
                </a:cubicBezTo>
                <a:cubicBezTo>
                  <a:pt x="141817" y="245533"/>
                  <a:pt x="112183" y="283633"/>
                  <a:pt x="101600" y="273050"/>
                </a:cubicBezTo>
                <a:cubicBezTo>
                  <a:pt x="91017" y="262467"/>
                  <a:pt x="118533" y="177800"/>
                  <a:pt x="101600" y="184150"/>
                </a:cubicBezTo>
                <a:cubicBezTo>
                  <a:pt x="84667" y="190500"/>
                  <a:pt x="42333" y="250825"/>
                  <a:pt x="0" y="3111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Freeform 37"/>
          <p:cNvSpPr/>
          <p:nvPr/>
        </p:nvSpPr>
        <p:spPr>
          <a:xfrm>
            <a:off x="3403600" y="5441950"/>
            <a:ext cx="3175000" cy="641350"/>
          </a:xfrm>
          <a:custGeom>
            <a:avLst/>
            <a:gdLst>
              <a:gd name="connsiteX0" fmla="*/ 3175000 w 3175000"/>
              <a:gd name="connsiteY0" fmla="*/ 57150 h 641350"/>
              <a:gd name="connsiteX1" fmla="*/ 3035300 w 3175000"/>
              <a:gd name="connsiteY1" fmla="*/ 69850 h 641350"/>
              <a:gd name="connsiteX2" fmla="*/ 2933700 w 3175000"/>
              <a:gd name="connsiteY2" fmla="*/ 6350 h 641350"/>
              <a:gd name="connsiteX3" fmla="*/ 2895600 w 3175000"/>
              <a:gd name="connsiteY3" fmla="*/ 31750 h 641350"/>
              <a:gd name="connsiteX4" fmla="*/ 2806700 w 3175000"/>
              <a:gd name="connsiteY4" fmla="*/ 6350 h 641350"/>
              <a:gd name="connsiteX5" fmla="*/ 2679700 w 3175000"/>
              <a:gd name="connsiteY5" fmla="*/ 44450 h 641350"/>
              <a:gd name="connsiteX6" fmla="*/ 2590800 w 3175000"/>
              <a:gd name="connsiteY6" fmla="*/ 44450 h 641350"/>
              <a:gd name="connsiteX7" fmla="*/ 2463800 w 3175000"/>
              <a:gd name="connsiteY7" fmla="*/ 95250 h 641350"/>
              <a:gd name="connsiteX8" fmla="*/ 2400300 w 3175000"/>
              <a:gd name="connsiteY8" fmla="*/ 95250 h 641350"/>
              <a:gd name="connsiteX9" fmla="*/ 2286000 w 3175000"/>
              <a:gd name="connsiteY9" fmla="*/ 184150 h 641350"/>
              <a:gd name="connsiteX10" fmla="*/ 2184400 w 3175000"/>
              <a:gd name="connsiteY10" fmla="*/ 196850 h 641350"/>
              <a:gd name="connsiteX11" fmla="*/ 2120900 w 3175000"/>
              <a:gd name="connsiteY11" fmla="*/ 222250 h 641350"/>
              <a:gd name="connsiteX12" fmla="*/ 2032000 w 3175000"/>
              <a:gd name="connsiteY12" fmla="*/ 222250 h 641350"/>
              <a:gd name="connsiteX13" fmla="*/ 1968500 w 3175000"/>
              <a:gd name="connsiteY13" fmla="*/ 222250 h 641350"/>
              <a:gd name="connsiteX14" fmla="*/ 1778000 w 3175000"/>
              <a:gd name="connsiteY14" fmla="*/ 285750 h 641350"/>
              <a:gd name="connsiteX15" fmla="*/ 1143000 w 3175000"/>
              <a:gd name="connsiteY15" fmla="*/ 463550 h 641350"/>
              <a:gd name="connsiteX16" fmla="*/ 1003300 w 3175000"/>
              <a:gd name="connsiteY16" fmla="*/ 488950 h 641350"/>
              <a:gd name="connsiteX17" fmla="*/ 939800 w 3175000"/>
              <a:gd name="connsiteY17" fmla="*/ 488950 h 641350"/>
              <a:gd name="connsiteX18" fmla="*/ 876300 w 3175000"/>
              <a:gd name="connsiteY18" fmla="*/ 476250 h 641350"/>
              <a:gd name="connsiteX19" fmla="*/ 774700 w 3175000"/>
              <a:gd name="connsiteY19" fmla="*/ 514350 h 641350"/>
              <a:gd name="connsiteX20" fmla="*/ 685800 w 3175000"/>
              <a:gd name="connsiteY20" fmla="*/ 615950 h 641350"/>
              <a:gd name="connsiteX21" fmla="*/ 635000 w 3175000"/>
              <a:gd name="connsiteY21" fmla="*/ 615950 h 641350"/>
              <a:gd name="connsiteX22" fmla="*/ 495300 w 3175000"/>
              <a:gd name="connsiteY22" fmla="*/ 463550 h 641350"/>
              <a:gd name="connsiteX23" fmla="*/ 393700 w 3175000"/>
              <a:gd name="connsiteY23" fmla="*/ 552450 h 641350"/>
              <a:gd name="connsiteX24" fmla="*/ 381000 w 3175000"/>
              <a:gd name="connsiteY24" fmla="*/ 501650 h 641350"/>
              <a:gd name="connsiteX25" fmla="*/ 292100 w 3175000"/>
              <a:gd name="connsiteY25" fmla="*/ 552450 h 641350"/>
              <a:gd name="connsiteX26" fmla="*/ 203200 w 3175000"/>
              <a:gd name="connsiteY26" fmla="*/ 552450 h 641350"/>
              <a:gd name="connsiteX27" fmla="*/ 0 w 3175000"/>
              <a:gd name="connsiteY27" fmla="*/ 476250 h 6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5000" h="641350">
                <a:moveTo>
                  <a:pt x="3175000" y="57150"/>
                </a:moveTo>
                <a:cubicBezTo>
                  <a:pt x="3125258" y="67733"/>
                  <a:pt x="3075516" y="78317"/>
                  <a:pt x="3035300" y="69850"/>
                </a:cubicBezTo>
                <a:cubicBezTo>
                  <a:pt x="2995084" y="61383"/>
                  <a:pt x="2956983" y="12700"/>
                  <a:pt x="2933700" y="6350"/>
                </a:cubicBezTo>
                <a:cubicBezTo>
                  <a:pt x="2910417" y="0"/>
                  <a:pt x="2916767" y="31750"/>
                  <a:pt x="2895600" y="31750"/>
                </a:cubicBezTo>
                <a:cubicBezTo>
                  <a:pt x="2874433" y="31750"/>
                  <a:pt x="2842683" y="4233"/>
                  <a:pt x="2806700" y="6350"/>
                </a:cubicBezTo>
                <a:cubicBezTo>
                  <a:pt x="2770717" y="8467"/>
                  <a:pt x="2715683" y="38100"/>
                  <a:pt x="2679700" y="44450"/>
                </a:cubicBezTo>
                <a:cubicBezTo>
                  <a:pt x="2643717" y="50800"/>
                  <a:pt x="2626783" y="35983"/>
                  <a:pt x="2590800" y="44450"/>
                </a:cubicBezTo>
                <a:cubicBezTo>
                  <a:pt x="2554817" y="52917"/>
                  <a:pt x="2495550" y="86783"/>
                  <a:pt x="2463800" y="95250"/>
                </a:cubicBezTo>
                <a:cubicBezTo>
                  <a:pt x="2432050" y="103717"/>
                  <a:pt x="2429933" y="80433"/>
                  <a:pt x="2400300" y="95250"/>
                </a:cubicBezTo>
                <a:cubicBezTo>
                  <a:pt x="2370667" y="110067"/>
                  <a:pt x="2321983" y="167217"/>
                  <a:pt x="2286000" y="184150"/>
                </a:cubicBezTo>
                <a:cubicBezTo>
                  <a:pt x="2250017" y="201083"/>
                  <a:pt x="2211917" y="190500"/>
                  <a:pt x="2184400" y="196850"/>
                </a:cubicBezTo>
                <a:cubicBezTo>
                  <a:pt x="2156883" y="203200"/>
                  <a:pt x="2146300" y="218017"/>
                  <a:pt x="2120900" y="222250"/>
                </a:cubicBezTo>
                <a:cubicBezTo>
                  <a:pt x="2095500" y="226483"/>
                  <a:pt x="2032000" y="222250"/>
                  <a:pt x="2032000" y="222250"/>
                </a:cubicBezTo>
                <a:cubicBezTo>
                  <a:pt x="2006600" y="222250"/>
                  <a:pt x="2010833" y="211667"/>
                  <a:pt x="1968500" y="222250"/>
                </a:cubicBezTo>
                <a:cubicBezTo>
                  <a:pt x="1926167" y="232833"/>
                  <a:pt x="1915583" y="245533"/>
                  <a:pt x="1778000" y="285750"/>
                </a:cubicBezTo>
                <a:cubicBezTo>
                  <a:pt x="1640417" y="325967"/>
                  <a:pt x="1272117" y="429683"/>
                  <a:pt x="1143000" y="463550"/>
                </a:cubicBezTo>
                <a:cubicBezTo>
                  <a:pt x="1013883" y="497417"/>
                  <a:pt x="1037167" y="484717"/>
                  <a:pt x="1003300" y="488950"/>
                </a:cubicBezTo>
                <a:cubicBezTo>
                  <a:pt x="969433" y="493183"/>
                  <a:pt x="960967" y="491067"/>
                  <a:pt x="939800" y="488950"/>
                </a:cubicBezTo>
                <a:cubicBezTo>
                  <a:pt x="918633" y="486833"/>
                  <a:pt x="903817" y="472017"/>
                  <a:pt x="876300" y="476250"/>
                </a:cubicBezTo>
                <a:cubicBezTo>
                  <a:pt x="848783" y="480483"/>
                  <a:pt x="806450" y="491067"/>
                  <a:pt x="774700" y="514350"/>
                </a:cubicBezTo>
                <a:cubicBezTo>
                  <a:pt x="742950" y="537633"/>
                  <a:pt x="709083" y="599017"/>
                  <a:pt x="685800" y="615950"/>
                </a:cubicBezTo>
                <a:cubicBezTo>
                  <a:pt x="662517" y="632883"/>
                  <a:pt x="666750" y="641350"/>
                  <a:pt x="635000" y="615950"/>
                </a:cubicBezTo>
                <a:cubicBezTo>
                  <a:pt x="603250" y="590550"/>
                  <a:pt x="535517" y="474133"/>
                  <a:pt x="495300" y="463550"/>
                </a:cubicBezTo>
                <a:cubicBezTo>
                  <a:pt x="455083" y="452967"/>
                  <a:pt x="412750" y="546100"/>
                  <a:pt x="393700" y="552450"/>
                </a:cubicBezTo>
                <a:cubicBezTo>
                  <a:pt x="374650" y="558800"/>
                  <a:pt x="397933" y="501650"/>
                  <a:pt x="381000" y="501650"/>
                </a:cubicBezTo>
                <a:cubicBezTo>
                  <a:pt x="364067" y="501650"/>
                  <a:pt x="321733" y="543983"/>
                  <a:pt x="292100" y="552450"/>
                </a:cubicBezTo>
                <a:cubicBezTo>
                  <a:pt x="262467" y="560917"/>
                  <a:pt x="251883" y="565150"/>
                  <a:pt x="203200" y="552450"/>
                </a:cubicBezTo>
                <a:cubicBezTo>
                  <a:pt x="154517" y="539750"/>
                  <a:pt x="77258" y="508000"/>
                  <a:pt x="0" y="4762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Freeform 38"/>
          <p:cNvSpPr/>
          <p:nvPr/>
        </p:nvSpPr>
        <p:spPr>
          <a:xfrm>
            <a:off x="1752600" y="5410200"/>
            <a:ext cx="1765300" cy="571500"/>
          </a:xfrm>
          <a:custGeom>
            <a:avLst/>
            <a:gdLst>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89100 w 1689100"/>
              <a:gd name="connsiteY0" fmla="*/ 495300 h 495300"/>
              <a:gd name="connsiteX1" fmla="*/ 1473200 w 1689100"/>
              <a:gd name="connsiteY1" fmla="*/ 482600 h 495300"/>
              <a:gd name="connsiteX2" fmla="*/ 1308100 w 1689100"/>
              <a:gd name="connsiteY2" fmla="*/ 431800 h 495300"/>
              <a:gd name="connsiteX3" fmla="*/ 1168400 w 1689100"/>
              <a:gd name="connsiteY3" fmla="*/ 406400 h 495300"/>
              <a:gd name="connsiteX4" fmla="*/ 1003300 w 1689100"/>
              <a:gd name="connsiteY4" fmla="*/ 355600 h 495300"/>
              <a:gd name="connsiteX5" fmla="*/ 838200 w 1689100"/>
              <a:gd name="connsiteY5" fmla="*/ 215900 h 495300"/>
              <a:gd name="connsiteX6" fmla="*/ 749300 w 1689100"/>
              <a:gd name="connsiteY6" fmla="*/ 215900 h 495300"/>
              <a:gd name="connsiteX7" fmla="*/ 673100 w 1689100"/>
              <a:gd name="connsiteY7" fmla="*/ 177800 h 495300"/>
              <a:gd name="connsiteX8" fmla="*/ 558800 w 1689100"/>
              <a:gd name="connsiteY8" fmla="*/ 215900 h 495300"/>
              <a:gd name="connsiteX9" fmla="*/ 444500 w 1689100"/>
              <a:gd name="connsiteY9" fmla="*/ 215900 h 495300"/>
              <a:gd name="connsiteX10" fmla="*/ 304800 w 1689100"/>
              <a:gd name="connsiteY10" fmla="*/ 279400 h 495300"/>
              <a:gd name="connsiteX11" fmla="*/ 177800 w 1689100"/>
              <a:gd name="connsiteY11" fmla="*/ 215900 h 495300"/>
              <a:gd name="connsiteX12" fmla="*/ 127000 w 1689100"/>
              <a:gd name="connsiteY12" fmla="*/ 139700 h 495300"/>
              <a:gd name="connsiteX13" fmla="*/ 0 w 1689100"/>
              <a:gd name="connsiteY13" fmla="*/ 0 h 495300"/>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689100 w 1706693"/>
              <a:gd name="connsiteY0" fmla="*/ 495300 h 496267"/>
              <a:gd name="connsiteX1" fmla="*/ 1680942 w 1706693"/>
              <a:gd name="connsiteY1" fmla="*/ 494038 h 496267"/>
              <a:gd name="connsiteX2" fmla="*/ 1534597 w 1706693"/>
              <a:gd name="connsiteY2" fmla="*/ 481927 h 496267"/>
              <a:gd name="connsiteX3" fmla="*/ 1473200 w 1706693"/>
              <a:gd name="connsiteY3" fmla="*/ 482600 h 496267"/>
              <a:gd name="connsiteX4" fmla="*/ 1308100 w 1706693"/>
              <a:gd name="connsiteY4" fmla="*/ 431800 h 496267"/>
              <a:gd name="connsiteX5" fmla="*/ 1168400 w 1706693"/>
              <a:gd name="connsiteY5" fmla="*/ 406400 h 496267"/>
              <a:gd name="connsiteX6" fmla="*/ 1003300 w 1706693"/>
              <a:gd name="connsiteY6" fmla="*/ 355600 h 496267"/>
              <a:gd name="connsiteX7" fmla="*/ 838200 w 1706693"/>
              <a:gd name="connsiteY7" fmla="*/ 215900 h 496267"/>
              <a:gd name="connsiteX8" fmla="*/ 749300 w 1706693"/>
              <a:gd name="connsiteY8" fmla="*/ 215900 h 496267"/>
              <a:gd name="connsiteX9" fmla="*/ 673100 w 1706693"/>
              <a:gd name="connsiteY9" fmla="*/ 177800 h 496267"/>
              <a:gd name="connsiteX10" fmla="*/ 558800 w 1706693"/>
              <a:gd name="connsiteY10" fmla="*/ 215900 h 496267"/>
              <a:gd name="connsiteX11" fmla="*/ 444500 w 1706693"/>
              <a:gd name="connsiteY11" fmla="*/ 215900 h 496267"/>
              <a:gd name="connsiteX12" fmla="*/ 304800 w 1706693"/>
              <a:gd name="connsiteY12" fmla="*/ 279400 h 496267"/>
              <a:gd name="connsiteX13" fmla="*/ 177800 w 1706693"/>
              <a:gd name="connsiteY13" fmla="*/ 215900 h 496267"/>
              <a:gd name="connsiteX14" fmla="*/ 127000 w 1706693"/>
              <a:gd name="connsiteY14" fmla="*/ 139700 h 496267"/>
              <a:gd name="connsiteX15" fmla="*/ 0 w 1706693"/>
              <a:gd name="connsiteY15" fmla="*/ 0 h 496267"/>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5300" h="571500">
                <a:moveTo>
                  <a:pt x="1765300" y="571500"/>
                </a:moveTo>
                <a:cubicBezTo>
                  <a:pt x="1719618" y="523515"/>
                  <a:pt x="1611498" y="511785"/>
                  <a:pt x="1534597" y="481927"/>
                </a:cubicBezTo>
                <a:cubicBezTo>
                  <a:pt x="1498614" y="479810"/>
                  <a:pt x="1510950" y="490955"/>
                  <a:pt x="1473200" y="482600"/>
                </a:cubicBezTo>
                <a:cubicBezTo>
                  <a:pt x="1435451" y="474246"/>
                  <a:pt x="1358900" y="444500"/>
                  <a:pt x="1308100" y="431800"/>
                </a:cubicBezTo>
                <a:cubicBezTo>
                  <a:pt x="1257300" y="419100"/>
                  <a:pt x="1219200" y="419100"/>
                  <a:pt x="1168400" y="406400"/>
                </a:cubicBezTo>
                <a:cubicBezTo>
                  <a:pt x="1117600" y="393700"/>
                  <a:pt x="1058333" y="387350"/>
                  <a:pt x="1003300" y="355600"/>
                </a:cubicBezTo>
                <a:cubicBezTo>
                  <a:pt x="948267" y="323850"/>
                  <a:pt x="880533" y="239183"/>
                  <a:pt x="838200" y="215900"/>
                </a:cubicBezTo>
                <a:cubicBezTo>
                  <a:pt x="795867" y="192617"/>
                  <a:pt x="776817" y="222250"/>
                  <a:pt x="749300" y="215900"/>
                </a:cubicBezTo>
                <a:cubicBezTo>
                  <a:pt x="721783" y="209550"/>
                  <a:pt x="704850" y="177800"/>
                  <a:pt x="673100" y="177800"/>
                </a:cubicBezTo>
                <a:cubicBezTo>
                  <a:pt x="641350" y="177800"/>
                  <a:pt x="596900" y="209550"/>
                  <a:pt x="558800" y="215900"/>
                </a:cubicBezTo>
                <a:cubicBezTo>
                  <a:pt x="520700" y="222250"/>
                  <a:pt x="486833" y="205317"/>
                  <a:pt x="444500" y="215900"/>
                </a:cubicBezTo>
                <a:cubicBezTo>
                  <a:pt x="402167" y="226483"/>
                  <a:pt x="349250" y="279400"/>
                  <a:pt x="304800" y="279400"/>
                </a:cubicBezTo>
                <a:cubicBezTo>
                  <a:pt x="260350" y="279400"/>
                  <a:pt x="207433" y="239183"/>
                  <a:pt x="177800" y="215900"/>
                </a:cubicBezTo>
                <a:cubicBezTo>
                  <a:pt x="148167" y="192617"/>
                  <a:pt x="156633" y="175683"/>
                  <a:pt x="127000" y="139700"/>
                </a:cubicBezTo>
                <a:cubicBezTo>
                  <a:pt x="97367" y="103717"/>
                  <a:pt x="48683" y="51858"/>
                  <a:pt x="0" y="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Freeform 35"/>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73058" name="Picture 2"/>
          <p:cNvPicPr>
            <a:picLocks noChangeAspect="1" noChangeArrowheads="1"/>
          </p:cNvPicPr>
          <p:nvPr/>
        </p:nvPicPr>
        <p:blipFill>
          <a:blip r:embed="rId4"/>
          <a:srcRect/>
          <a:stretch>
            <a:fillRect/>
          </a:stretch>
        </p:blipFill>
        <p:spPr bwMode="auto">
          <a:xfrm>
            <a:off x="2621095" y="1371600"/>
            <a:ext cx="6522905" cy="37338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2000"/>
                                        <p:tgtEl>
                                          <p:spTgt spid="39"/>
                                        </p:tgtEl>
                                      </p:cBhvr>
                                    </p:animEffect>
                                  </p:childTnLst>
                                </p:cTn>
                              </p:par>
                            </p:childTnLst>
                          </p:cTn>
                        </p:par>
                        <p:par>
                          <p:cTn id="8" fill="hold">
                            <p:stCondLst>
                              <p:cond delay="2000"/>
                            </p:stCondLst>
                            <p:childTnLst>
                              <p:par>
                                <p:cTn id="9" presetID="22" presetClass="entr" presetSubtype="1" fill="hold"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wipe(up)">
                                      <p:cBhvr>
                                        <p:cTn id="11" dur="1000"/>
                                        <p:tgtEl>
                                          <p:spTgt spid="58"/>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73058"/>
                                        </p:tgtEl>
                                        <p:attrNameLst>
                                          <p:attrName>style.visibility</p:attrName>
                                        </p:attrNameLst>
                                      </p:cBhvr>
                                      <p:to>
                                        <p:strVal val="visible"/>
                                      </p:to>
                                    </p:set>
                                    <p:animEffect transition="in" filter="fade">
                                      <p:cBhvr>
                                        <p:cTn id="16" dur="1000"/>
                                        <p:tgtEl>
                                          <p:spTgt spid="17305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1000"/>
                                        <p:tgtEl>
                                          <p:spTgt spid="173058"/>
                                        </p:tgtEl>
                                      </p:cBhvr>
                                    </p:animEffect>
                                    <p:set>
                                      <p:cBhvr>
                                        <p:cTn id="21" dur="1" fill="hold">
                                          <p:stCondLst>
                                            <p:cond delay="999"/>
                                          </p:stCondLst>
                                        </p:cTn>
                                        <p:tgtEl>
                                          <p:spTgt spid="1730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016484"/>
          </a:xfrm>
          <a:prstGeom prst="rect">
            <a:avLst/>
          </a:prstGeom>
        </p:spPr>
        <p:txBody>
          <a:bodyPr wrap="square">
            <a:spAutoFit/>
          </a:bodyPr>
          <a:lstStyle/>
          <a:p>
            <a:r>
              <a:rPr lang="en-US" sz="1700" dirty="0" smtClean="0">
                <a:hlinkClick r:id="rId2"/>
              </a:rPr>
              <a:t>https://history.lds.org/article/trek/emigration-canyon-donner-hill?lang=eng</a:t>
            </a:r>
            <a:endParaRPr lang="en-US" sz="1700" dirty="0" smtClean="0"/>
          </a:p>
          <a:p>
            <a:pPr fontAlgn="base"/>
            <a:r>
              <a:rPr lang="en-US" sz="1700" dirty="0" smtClean="0"/>
              <a:t>	Nearly one year to the day before the Latter-day Saints entered this canyon, the final geographic obstacle between Big Mountain and the Salt Lake Valley, members of the Reed-Donner wagon train heading to California blazed its length and carved its first rough road.</a:t>
            </a:r>
          </a:p>
          <a:p>
            <a:pPr fontAlgn="base"/>
            <a:r>
              <a:rPr lang="en-US" sz="1700" dirty="0" smtClean="0"/>
              <a:t>After hacking their way through nearly a dozen miles of choking river willows and scrub oaks that infested the bottoms of this narrow canyon, the group chose to go up and around the final constriction near the valley's mouth instead of through it. The choice to make this exhaustingly brutal climb over rock and sage all but spent their draft animals' final reserves of strength and likely contributed to the historic tragedy that befell the travelers three months and 600 miles to the west.</a:t>
            </a:r>
          </a:p>
          <a:p>
            <a:pPr fontAlgn="base"/>
            <a:r>
              <a:rPr lang="en-US" sz="1700" dirty="0" smtClean="0"/>
              <a:t>	On 22 July 1847, an advance team from the Latter-day Saint vanguard company chose not to climb Donner Hill, but to stick to the valley floor, fighting not gravity, solid rock, and exhaustion, but merely brush, boulders, and adrenalin. The team hacked its way through the </a:t>
            </a:r>
            <a:r>
              <a:rPr lang="en-US" sz="1700" dirty="0" err="1" smtClean="0"/>
              <a:t>riverine</a:t>
            </a:r>
            <a:r>
              <a:rPr lang="en-US" sz="1700" dirty="0" smtClean="0"/>
              <a:t> jungle in less than four hours and stepped, merely winded, out onto the bench overlooking the basin of the Great Salt Lake. After more than a year on the </a:t>
            </a:r>
            <a:r>
              <a:rPr lang="en-US" sz="1700" dirty="0" err="1" smtClean="0"/>
              <a:t>westering</a:t>
            </a:r>
            <a:r>
              <a:rPr lang="en-US" sz="1700" dirty="0" smtClean="0"/>
              <a:t> trail, the Latter-day Saints had arrived.</a:t>
            </a:r>
          </a:p>
          <a:p>
            <a:endParaRPr lang="en-US" sz="1700" dirty="0"/>
          </a:p>
        </p:txBody>
      </p:sp>
      <p:sp>
        <p:nvSpPr>
          <p:cNvPr id="156674" name="AutoShape 2" descr="https://history.lds.org/bc/content/images/trek-west-new/emigration-canyon/780x390/emigration-canyon-ts08904897-w.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62465" name="Picture 1"/>
          <p:cNvPicPr>
            <a:picLocks noChangeAspect="1" noChangeArrowheads="1"/>
          </p:cNvPicPr>
          <p:nvPr/>
        </p:nvPicPr>
        <p:blipFill>
          <a:blip r:embed="rId3"/>
          <a:srcRect/>
          <a:stretch>
            <a:fillRect/>
          </a:stretch>
        </p:blipFill>
        <p:spPr bwMode="auto">
          <a:xfrm>
            <a:off x="1981200" y="3711575"/>
            <a:ext cx="6121400" cy="3146425"/>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6" name="Picture 8"/>
          <p:cNvPicPr>
            <a:picLocks noChangeAspect="1" noChangeArrowheads="1"/>
          </p:cNvPicPr>
          <p:nvPr/>
        </p:nvPicPr>
        <p:blipFill>
          <a:blip r:embed="rId3"/>
          <a:srcRect/>
          <a:stretch>
            <a:fillRect/>
          </a:stretch>
        </p:blipFill>
        <p:spPr bwMode="auto">
          <a:xfrm>
            <a:off x="0" y="676275"/>
            <a:ext cx="9144000" cy="6181725"/>
          </a:xfrm>
          <a:prstGeom prst="rect">
            <a:avLst/>
          </a:prstGeom>
          <a:noFill/>
          <a:ln w="9525">
            <a:noFill/>
            <a:miter lim="800000"/>
            <a:headEnd/>
            <a:tailEnd/>
          </a:ln>
          <a:effectLst/>
        </p:spPr>
      </p:pic>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7" name="TextBox 3"/>
          <p:cNvSpPr txBox="1">
            <a:spLocks noChangeArrowheads="1"/>
          </p:cNvSpPr>
          <p:nvPr/>
        </p:nvSpPr>
        <p:spPr bwMode="auto">
          <a:xfrm>
            <a:off x="0" y="7620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0070C0"/>
                </a:solidFill>
                <a:effectLst>
                  <a:outerShdw dist="63500" dir="7200000" algn="ctr" rotWithShape="0">
                    <a:schemeClr val="tx1"/>
                  </a:outerShdw>
                </a:effectLst>
                <a:latin typeface="Calibri" pitchFamily="34" charset="0"/>
              </a:rPr>
              <a:t>How does the elevation change?</a:t>
            </a:r>
            <a:endParaRPr lang="en-US" sz="3200" b="1" dirty="0">
              <a:solidFill>
                <a:srgbClr val="0070C0"/>
              </a:solidFill>
              <a:effectLst>
                <a:outerShdw dist="63500" dir="7200000" algn="ctr" rotWithShape="0">
                  <a:schemeClr val="tx1"/>
                </a:outerShdw>
              </a:effectLst>
              <a:latin typeface="Calibri" pitchFamily="34" charset="0"/>
            </a:endParaRPr>
          </a:p>
        </p:txBody>
      </p:sp>
      <p:grpSp>
        <p:nvGrpSpPr>
          <p:cNvPr id="2" name="Group 24"/>
          <p:cNvGrpSpPr/>
          <p:nvPr/>
        </p:nvGrpSpPr>
        <p:grpSpPr>
          <a:xfrm>
            <a:off x="7475463" y="1762745"/>
            <a:ext cx="1702004" cy="4434744"/>
            <a:chOff x="7475463" y="1762745"/>
            <a:chExt cx="1702004" cy="4434744"/>
          </a:xfrm>
        </p:grpSpPr>
        <p:sp>
          <p:nvSpPr>
            <p:cNvPr id="17" name="TextBox 16"/>
            <p:cNvSpPr txBox="1"/>
            <p:nvPr/>
          </p:nvSpPr>
          <p:spPr>
            <a:xfrm rot="2230700">
              <a:off x="7475463" y="1762745"/>
              <a:ext cx="1702004" cy="461665"/>
            </a:xfrm>
            <a:prstGeom prst="rect">
              <a:avLst/>
            </a:prstGeom>
            <a:solidFill>
              <a:srgbClr val="FFFF00"/>
            </a:solidFill>
            <a:ln w="25400">
              <a:solidFill>
                <a:schemeClr val="tx1"/>
              </a:solidFill>
            </a:ln>
          </p:spPr>
          <p:txBody>
            <a:bodyPr wrap="none" rtlCol="0">
              <a:spAutoFit/>
            </a:bodyPr>
            <a:lstStyle/>
            <a:p>
              <a:r>
                <a:rPr lang="en-US" sz="2400" b="1" dirty="0" smtClean="0"/>
                <a:t>Fort Bridger</a:t>
              </a:r>
              <a:endParaRPr lang="en-US" sz="2400" b="1" dirty="0"/>
            </a:p>
          </p:txBody>
        </p:sp>
        <p:grpSp>
          <p:nvGrpSpPr>
            <p:cNvPr id="3" name="Group 23"/>
            <p:cNvGrpSpPr/>
            <p:nvPr/>
          </p:nvGrpSpPr>
          <p:grpSpPr>
            <a:xfrm>
              <a:off x="8131793" y="2591594"/>
              <a:ext cx="878767" cy="3605895"/>
              <a:chOff x="8131793" y="2591594"/>
              <a:chExt cx="878767" cy="3605895"/>
            </a:xfrm>
          </p:grpSpPr>
          <p:cxnSp>
            <p:nvCxnSpPr>
              <p:cNvPr id="19" name="Straight Connector 18"/>
              <p:cNvCxnSpPr/>
              <p:nvPr/>
            </p:nvCxnSpPr>
            <p:spPr>
              <a:xfrm rot="5400000">
                <a:off x="7354094" y="4076700"/>
                <a:ext cx="3047206" cy="769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rot="19602281">
                <a:off x="8131793" y="5735824"/>
                <a:ext cx="878767" cy="461665"/>
              </a:xfrm>
              <a:prstGeom prst="rect">
                <a:avLst/>
              </a:prstGeom>
              <a:solidFill>
                <a:srgbClr val="FFFF00"/>
              </a:solidFill>
              <a:ln w="25400">
                <a:solidFill>
                  <a:schemeClr val="tx1"/>
                </a:solidFill>
              </a:ln>
            </p:spPr>
            <p:txBody>
              <a:bodyPr wrap="none" rtlCol="0">
                <a:spAutoFit/>
              </a:bodyPr>
              <a:lstStyle/>
              <a:p>
                <a:r>
                  <a:rPr lang="en-US" sz="2400" b="1" dirty="0" smtClean="0"/>
                  <a:t>6900’</a:t>
                </a:r>
                <a:endParaRPr lang="en-US" sz="2400" b="1" dirty="0"/>
              </a:p>
            </p:txBody>
          </p:sp>
        </p:grpSp>
      </p:grpSp>
      <p:grpSp>
        <p:nvGrpSpPr>
          <p:cNvPr id="37" name="Group 36"/>
          <p:cNvGrpSpPr/>
          <p:nvPr/>
        </p:nvGrpSpPr>
        <p:grpSpPr>
          <a:xfrm>
            <a:off x="6553200" y="2515394"/>
            <a:ext cx="1676401" cy="2971006"/>
            <a:chOff x="6553200" y="2515394"/>
            <a:chExt cx="1676401" cy="2971006"/>
          </a:xfrm>
        </p:grpSpPr>
        <p:sp>
          <p:nvSpPr>
            <p:cNvPr id="38" name="TextBox 37"/>
            <p:cNvSpPr txBox="1"/>
            <p:nvPr/>
          </p:nvSpPr>
          <p:spPr>
            <a:xfrm>
              <a:off x="6574536" y="4643735"/>
              <a:ext cx="1636776" cy="461665"/>
            </a:xfrm>
            <a:prstGeom prst="rect">
              <a:avLst/>
            </a:prstGeom>
            <a:solidFill>
              <a:srgbClr val="FFFF00"/>
            </a:solidFill>
            <a:ln w="25400">
              <a:solidFill>
                <a:schemeClr val="tx1"/>
              </a:solidFill>
            </a:ln>
          </p:spPr>
          <p:txBody>
            <a:bodyPr wrap="square" rtlCol="0">
              <a:spAutoFit/>
            </a:bodyPr>
            <a:lstStyle/>
            <a:p>
              <a:pPr algn="ctr"/>
              <a:r>
                <a:rPr lang="en-US" sz="2400" b="1" dirty="0" smtClean="0"/>
                <a:t>Needles</a:t>
              </a:r>
              <a:endParaRPr lang="en-US" sz="2400" b="1" dirty="0"/>
            </a:p>
          </p:txBody>
        </p:sp>
        <p:cxnSp>
          <p:nvCxnSpPr>
            <p:cNvPr id="39" name="Straight Connector 38"/>
            <p:cNvCxnSpPr/>
            <p:nvPr/>
          </p:nvCxnSpPr>
          <p:spPr>
            <a:xfrm rot="16200000" flipH="1">
              <a:off x="6972299" y="4076699"/>
              <a:ext cx="2514602" cy="3"/>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a:off x="5068094" y="4000500"/>
              <a:ext cx="2971006" cy="79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2971800" y="2591594"/>
            <a:ext cx="1828800" cy="3352006"/>
            <a:chOff x="2971800" y="2591594"/>
            <a:chExt cx="1828800" cy="3352006"/>
          </a:xfrm>
        </p:grpSpPr>
        <p:cxnSp>
          <p:nvCxnSpPr>
            <p:cNvPr id="42" name="Straight Connector 41"/>
            <p:cNvCxnSpPr/>
            <p:nvPr/>
          </p:nvCxnSpPr>
          <p:spPr>
            <a:xfrm rot="5400000">
              <a:off x="2781300" y="4229100"/>
              <a:ext cx="32766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391593" y="2610196"/>
              <a:ext cx="37407" cy="3333404"/>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2971800" y="4643735"/>
              <a:ext cx="1828800" cy="461665"/>
            </a:xfrm>
            <a:prstGeom prst="rect">
              <a:avLst/>
            </a:prstGeom>
            <a:solidFill>
              <a:srgbClr val="FFFF00"/>
            </a:solidFill>
            <a:ln w="25400">
              <a:solidFill>
                <a:schemeClr val="tx1"/>
              </a:solidFill>
            </a:ln>
          </p:spPr>
          <p:txBody>
            <a:bodyPr wrap="square" rtlCol="0">
              <a:spAutoFit/>
            </a:bodyPr>
            <a:lstStyle/>
            <a:p>
              <a:r>
                <a:rPr lang="en-US" sz="2400" b="1" dirty="0" smtClean="0"/>
                <a:t>Echo Canyon</a:t>
              </a:r>
              <a:endParaRPr lang="en-US" sz="2400" b="1" dirty="0"/>
            </a:p>
          </p:txBody>
        </p:sp>
      </p:grpSp>
      <p:cxnSp>
        <p:nvCxnSpPr>
          <p:cNvPr id="45" name="Straight Connector 44"/>
          <p:cNvCxnSpPr/>
          <p:nvPr/>
        </p:nvCxnSpPr>
        <p:spPr>
          <a:xfrm rot="5400000">
            <a:off x="647700" y="4305300"/>
            <a:ext cx="22098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52" name="Group 51"/>
          <p:cNvGrpSpPr/>
          <p:nvPr/>
        </p:nvGrpSpPr>
        <p:grpSpPr>
          <a:xfrm>
            <a:off x="1295400" y="3201194"/>
            <a:ext cx="1600200" cy="2438400"/>
            <a:chOff x="1295400" y="3201194"/>
            <a:chExt cx="1600200" cy="2438400"/>
          </a:xfrm>
        </p:grpSpPr>
        <p:cxnSp>
          <p:nvCxnSpPr>
            <p:cNvPr id="46" name="Straight Connector 45"/>
            <p:cNvCxnSpPr/>
            <p:nvPr/>
          </p:nvCxnSpPr>
          <p:spPr>
            <a:xfrm rot="5400000">
              <a:off x="1295400" y="4419600"/>
              <a:ext cx="24384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295400" y="4267200"/>
              <a:ext cx="1600200" cy="830997"/>
            </a:xfrm>
            <a:prstGeom prst="rect">
              <a:avLst/>
            </a:prstGeom>
            <a:solidFill>
              <a:srgbClr val="FFFF00"/>
            </a:solidFill>
            <a:ln w="25400">
              <a:solidFill>
                <a:schemeClr val="tx1"/>
              </a:solidFill>
            </a:ln>
          </p:spPr>
          <p:txBody>
            <a:bodyPr wrap="square" rtlCol="0">
              <a:spAutoFit/>
            </a:bodyPr>
            <a:lstStyle/>
            <a:p>
              <a:pPr algn="ctr"/>
              <a:r>
                <a:rPr lang="en-US" sz="2400" b="1" dirty="0" smtClean="0"/>
                <a:t>Emigration Canyon</a:t>
              </a:r>
              <a:endParaRPr lang="en-US" sz="2400" b="1" dirty="0"/>
            </a:p>
          </p:txBody>
        </p:sp>
      </p:grpSp>
      <p:sp>
        <p:nvSpPr>
          <p:cNvPr id="32" name="Freeform 31"/>
          <p:cNvSpPr/>
          <p:nvPr/>
        </p:nvSpPr>
        <p:spPr>
          <a:xfrm>
            <a:off x="6565900" y="5187950"/>
            <a:ext cx="2235200" cy="311150"/>
          </a:xfrm>
          <a:custGeom>
            <a:avLst/>
            <a:gdLst>
              <a:gd name="connsiteX0" fmla="*/ 2235200 w 2235200"/>
              <a:gd name="connsiteY0" fmla="*/ 82550 h 311150"/>
              <a:gd name="connsiteX1" fmla="*/ 2146300 w 2235200"/>
              <a:gd name="connsiteY1" fmla="*/ 44450 h 311150"/>
              <a:gd name="connsiteX2" fmla="*/ 1930400 w 2235200"/>
              <a:gd name="connsiteY2" fmla="*/ 196850 h 311150"/>
              <a:gd name="connsiteX3" fmla="*/ 1828800 w 2235200"/>
              <a:gd name="connsiteY3" fmla="*/ 247650 h 311150"/>
              <a:gd name="connsiteX4" fmla="*/ 1663700 w 2235200"/>
              <a:gd name="connsiteY4" fmla="*/ 158750 h 311150"/>
              <a:gd name="connsiteX5" fmla="*/ 1524000 w 2235200"/>
              <a:gd name="connsiteY5" fmla="*/ 31750 h 311150"/>
              <a:gd name="connsiteX6" fmla="*/ 1397000 w 2235200"/>
              <a:gd name="connsiteY6" fmla="*/ 146050 h 311150"/>
              <a:gd name="connsiteX7" fmla="*/ 1282700 w 2235200"/>
              <a:gd name="connsiteY7" fmla="*/ 171450 h 311150"/>
              <a:gd name="connsiteX8" fmla="*/ 1168400 w 2235200"/>
              <a:gd name="connsiteY8" fmla="*/ 107950 h 311150"/>
              <a:gd name="connsiteX9" fmla="*/ 1028700 w 2235200"/>
              <a:gd name="connsiteY9" fmla="*/ 158750 h 311150"/>
              <a:gd name="connsiteX10" fmla="*/ 863600 w 2235200"/>
              <a:gd name="connsiteY10" fmla="*/ 6350 h 311150"/>
              <a:gd name="connsiteX11" fmla="*/ 635000 w 2235200"/>
              <a:gd name="connsiteY11" fmla="*/ 196850 h 311150"/>
              <a:gd name="connsiteX12" fmla="*/ 241300 w 2235200"/>
              <a:gd name="connsiteY12" fmla="*/ 285750 h 311150"/>
              <a:gd name="connsiteX13" fmla="*/ 165100 w 2235200"/>
              <a:gd name="connsiteY13" fmla="*/ 247650 h 311150"/>
              <a:gd name="connsiteX14" fmla="*/ 101600 w 2235200"/>
              <a:gd name="connsiteY14" fmla="*/ 273050 h 311150"/>
              <a:gd name="connsiteX15" fmla="*/ 101600 w 2235200"/>
              <a:gd name="connsiteY15" fmla="*/ 184150 h 311150"/>
              <a:gd name="connsiteX16" fmla="*/ 0 w 2235200"/>
              <a:gd name="connsiteY16" fmla="*/ 31115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5200" h="311150">
                <a:moveTo>
                  <a:pt x="2235200" y="82550"/>
                </a:moveTo>
                <a:cubicBezTo>
                  <a:pt x="2216150" y="53975"/>
                  <a:pt x="2197100" y="25400"/>
                  <a:pt x="2146300" y="44450"/>
                </a:cubicBezTo>
                <a:cubicBezTo>
                  <a:pt x="2095500" y="63500"/>
                  <a:pt x="1983317" y="162983"/>
                  <a:pt x="1930400" y="196850"/>
                </a:cubicBezTo>
                <a:cubicBezTo>
                  <a:pt x="1877483" y="230717"/>
                  <a:pt x="1873250" y="254000"/>
                  <a:pt x="1828800" y="247650"/>
                </a:cubicBezTo>
                <a:cubicBezTo>
                  <a:pt x="1784350" y="241300"/>
                  <a:pt x="1714500" y="194733"/>
                  <a:pt x="1663700" y="158750"/>
                </a:cubicBezTo>
                <a:cubicBezTo>
                  <a:pt x="1612900" y="122767"/>
                  <a:pt x="1568450" y="33867"/>
                  <a:pt x="1524000" y="31750"/>
                </a:cubicBezTo>
                <a:cubicBezTo>
                  <a:pt x="1479550" y="29633"/>
                  <a:pt x="1437217" y="122767"/>
                  <a:pt x="1397000" y="146050"/>
                </a:cubicBezTo>
                <a:cubicBezTo>
                  <a:pt x="1356783" y="169333"/>
                  <a:pt x="1320800" y="177800"/>
                  <a:pt x="1282700" y="171450"/>
                </a:cubicBezTo>
                <a:cubicBezTo>
                  <a:pt x="1244600" y="165100"/>
                  <a:pt x="1210733" y="110067"/>
                  <a:pt x="1168400" y="107950"/>
                </a:cubicBezTo>
                <a:cubicBezTo>
                  <a:pt x="1126067" y="105833"/>
                  <a:pt x="1079500" y="175683"/>
                  <a:pt x="1028700" y="158750"/>
                </a:cubicBezTo>
                <a:cubicBezTo>
                  <a:pt x="977900" y="141817"/>
                  <a:pt x="929217" y="0"/>
                  <a:pt x="863600" y="6350"/>
                </a:cubicBezTo>
                <a:cubicBezTo>
                  <a:pt x="797983" y="12700"/>
                  <a:pt x="738717" y="150283"/>
                  <a:pt x="635000" y="196850"/>
                </a:cubicBezTo>
                <a:cubicBezTo>
                  <a:pt x="531283" y="243417"/>
                  <a:pt x="319617" y="277283"/>
                  <a:pt x="241300" y="285750"/>
                </a:cubicBezTo>
                <a:cubicBezTo>
                  <a:pt x="162983" y="294217"/>
                  <a:pt x="188383" y="249767"/>
                  <a:pt x="165100" y="247650"/>
                </a:cubicBezTo>
                <a:cubicBezTo>
                  <a:pt x="141817" y="245533"/>
                  <a:pt x="112183" y="283633"/>
                  <a:pt x="101600" y="273050"/>
                </a:cubicBezTo>
                <a:cubicBezTo>
                  <a:pt x="91017" y="262467"/>
                  <a:pt x="118533" y="177800"/>
                  <a:pt x="101600" y="184150"/>
                </a:cubicBezTo>
                <a:cubicBezTo>
                  <a:pt x="84667" y="190500"/>
                  <a:pt x="42333" y="250825"/>
                  <a:pt x="0" y="3111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4" name="Freeform 33"/>
          <p:cNvSpPr/>
          <p:nvPr/>
        </p:nvSpPr>
        <p:spPr>
          <a:xfrm>
            <a:off x="3403600" y="5441950"/>
            <a:ext cx="3175000" cy="641350"/>
          </a:xfrm>
          <a:custGeom>
            <a:avLst/>
            <a:gdLst>
              <a:gd name="connsiteX0" fmla="*/ 3175000 w 3175000"/>
              <a:gd name="connsiteY0" fmla="*/ 57150 h 641350"/>
              <a:gd name="connsiteX1" fmla="*/ 3035300 w 3175000"/>
              <a:gd name="connsiteY1" fmla="*/ 69850 h 641350"/>
              <a:gd name="connsiteX2" fmla="*/ 2933700 w 3175000"/>
              <a:gd name="connsiteY2" fmla="*/ 6350 h 641350"/>
              <a:gd name="connsiteX3" fmla="*/ 2895600 w 3175000"/>
              <a:gd name="connsiteY3" fmla="*/ 31750 h 641350"/>
              <a:gd name="connsiteX4" fmla="*/ 2806700 w 3175000"/>
              <a:gd name="connsiteY4" fmla="*/ 6350 h 641350"/>
              <a:gd name="connsiteX5" fmla="*/ 2679700 w 3175000"/>
              <a:gd name="connsiteY5" fmla="*/ 44450 h 641350"/>
              <a:gd name="connsiteX6" fmla="*/ 2590800 w 3175000"/>
              <a:gd name="connsiteY6" fmla="*/ 44450 h 641350"/>
              <a:gd name="connsiteX7" fmla="*/ 2463800 w 3175000"/>
              <a:gd name="connsiteY7" fmla="*/ 95250 h 641350"/>
              <a:gd name="connsiteX8" fmla="*/ 2400300 w 3175000"/>
              <a:gd name="connsiteY8" fmla="*/ 95250 h 641350"/>
              <a:gd name="connsiteX9" fmla="*/ 2286000 w 3175000"/>
              <a:gd name="connsiteY9" fmla="*/ 184150 h 641350"/>
              <a:gd name="connsiteX10" fmla="*/ 2184400 w 3175000"/>
              <a:gd name="connsiteY10" fmla="*/ 196850 h 641350"/>
              <a:gd name="connsiteX11" fmla="*/ 2120900 w 3175000"/>
              <a:gd name="connsiteY11" fmla="*/ 222250 h 641350"/>
              <a:gd name="connsiteX12" fmla="*/ 2032000 w 3175000"/>
              <a:gd name="connsiteY12" fmla="*/ 222250 h 641350"/>
              <a:gd name="connsiteX13" fmla="*/ 1968500 w 3175000"/>
              <a:gd name="connsiteY13" fmla="*/ 222250 h 641350"/>
              <a:gd name="connsiteX14" fmla="*/ 1778000 w 3175000"/>
              <a:gd name="connsiteY14" fmla="*/ 285750 h 641350"/>
              <a:gd name="connsiteX15" fmla="*/ 1143000 w 3175000"/>
              <a:gd name="connsiteY15" fmla="*/ 463550 h 641350"/>
              <a:gd name="connsiteX16" fmla="*/ 1003300 w 3175000"/>
              <a:gd name="connsiteY16" fmla="*/ 488950 h 641350"/>
              <a:gd name="connsiteX17" fmla="*/ 939800 w 3175000"/>
              <a:gd name="connsiteY17" fmla="*/ 488950 h 641350"/>
              <a:gd name="connsiteX18" fmla="*/ 876300 w 3175000"/>
              <a:gd name="connsiteY18" fmla="*/ 476250 h 641350"/>
              <a:gd name="connsiteX19" fmla="*/ 774700 w 3175000"/>
              <a:gd name="connsiteY19" fmla="*/ 514350 h 641350"/>
              <a:gd name="connsiteX20" fmla="*/ 685800 w 3175000"/>
              <a:gd name="connsiteY20" fmla="*/ 615950 h 641350"/>
              <a:gd name="connsiteX21" fmla="*/ 635000 w 3175000"/>
              <a:gd name="connsiteY21" fmla="*/ 615950 h 641350"/>
              <a:gd name="connsiteX22" fmla="*/ 495300 w 3175000"/>
              <a:gd name="connsiteY22" fmla="*/ 463550 h 641350"/>
              <a:gd name="connsiteX23" fmla="*/ 393700 w 3175000"/>
              <a:gd name="connsiteY23" fmla="*/ 552450 h 641350"/>
              <a:gd name="connsiteX24" fmla="*/ 381000 w 3175000"/>
              <a:gd name="connsiteY24" fmla="*/ 501650 h 641350"/>
              <a:gd name="connsiteX25" fmla="*/ 292100 w 3175000"/>
              <a:gd name="connsiteY25" fmla="*/ 552450 h 641350"/>
              <a:gd name="connsiteX26" fmla="*/ 203200 w 3175000"/>
              <a:gd name="connsiteY26" fmla="*/ 552450 h 641350"/>
              <a:gd name="connsiteX27" fmla="*/ 0 w 3175000"/>
              <a:gd name="connsiteY27" fmla="*/ 476250 h 6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5000" h="641350">
                <a:moveTo>
                  <a:pt x="3175000" y="57150"/>
                </a:moveTo>
                <a:cubicBezTo>
                  <a:pt x="3125258" y="67733"/>
                  <a:pt x="3075516" y="78317"/>
                  <a:pt x="3035300" y="69850"/>
                </a:cubicBezTo>
                <a:cubicBezTo>
                  <a:pt x="2995084" y="61383"/>
                  <a:pt x="2956983" y="12700"/>
                  <a:pt x="2933700" y="6350"/>
                </a:cubicBezTo>
                <a:cubicBezTo>
                  <a:pt x="2910417" y="0"/>
                  <a:pt x="2916767" y="31750"/>
                  <a:pt x="2895600" y="31750"/>
                </a:cubicBezTo>
                <a:cubicBezTo>
                  <a:pt x="2874433" y="31750"/>
                  <a:pt x="2842683" y="4233"/>
                  <a:pt x="2806700" y="6350"/>
                </a:cubicBezTo>
                <a:cubicBezTo>
                  <a:pt x="2770717" y="8467"/>
                  <a:pt x="2715683" y="38100"/>
                  <a:pt x="2679700" y="44450"/>
                </a:cubicBezTo>
                <a:cubicBezTo>
                  <a:pt x="2643717" y="50800"/>
                  <a:pt x="2626783" y="35983"/>
                  <a:pt x="2590800" y="44450"/>
                </a:cubicBezTo>
                <a:cubicBezTo>
                  <a:pt x="2554817" y="52917"/>
                  <a:pt x="2495550" y="86783"/>
                  <a:pt x="2463800" y="95250"/>
                </a:cubicBezTo>
                <a:cubicBezTo>
                  <a:pt x="2432050" y="103717"/>
                  <a:pt x="2429933" y="80433"/>
                  <a:pt x="2400300" y="95250"/>
                </a:cubicBezTo>
                <a:cubicBezTo>
                  <a:pt x="2370667" y="110067"/>
                  <a:pt x="2321983" y="167217"/>
                  <a:pt x="2286000" y="184150"/>
                </a:cubicBezTo>
                <a:cubicBezTo>
                  <a:pt x="2250017" y="201083"/>
                  <a:pt x="2211917" y="190500"/>
                  <a:pt x="2184400" y="196850"/>
                </a:cubicBezTo>
                <a:cubicBezTo>
                  <a:pt x="2156883" y="203200"/>
                  <a:pt x="2146300" y="218017"/>
                  <a:pt x="2120900" y="222250"/>
                </a:cubicBezTo>
                <a:cubicBezTo>
                  <a:pt x="2095500" y="226483"/>
                  <a:pt x="2032000" y="222250"/>
                  <a:pt x="2032000" y="222250"/>
                </a:cubicBezTo>
                <a:cubicBezTo>
                  <a:pt x="2006600" y="222250"/>
                  <a:pt x="2010833" y="211667"/>
                  <a:pt x="1968500" y="222250"/>
                </a:cubicBezTo>
                <a:cubicBezTo>
                  <a:pt x="1926167" y="232833"/>
                  <a:pt x="1915583" y="245533"/>
                  <a:pt x="1778000" y="285750"/>
                </a:cubicBezTo>
                <a:cubicBezTo>
                  <a:pt x="1640417" y="325967"/>
                  <a:pt x="1272117" y="429683"/>
                  <a:pt x="1143000" y="463550"/>
                </a:cubicBezTo>
                <a:cubicBezTo>
                  <a:pt x="1013883" y="497417"/>
                  <a:pt x="1037167" y="484717"/>
                  <a:pt x="1003300" y="488950"/>
                </a:cubicBezTo>
                <a:cubicBezTo>
                  <a:pt x="969433" y="493183"/>
                  <a:pt x="960967" y="491067"/>
                  <a:pt x="939800" y="488950"/>
                </a:cubicBezTo>
                <a:cubicBezTo>
                  <a:pt x="918633" y="486833"/>
                  <a:pt x="903817" y="472017"/>
                  <a:pt x="876300" y="476250"/>
                </a:cubicBezTo>
                <a:cubicBezTo>
                  <a:pt x="848783" y="480483"/>
                  <a:pt x="806450" y="491067"/>
                  <a:pt x="774700" y="514350"/>
                </a:cubicBezTo>
                <a:cubicBezTo>
                  <a:pt x="742950" y="537633"/>
                  <a:pt x="709083" y="599017"/>
                  <a:pt x="685800" y="615950"/>
                </a:cubicBezTo>
                <a:cubicBezTo>
                  <a:pt x="662517" y="632883"/>
                  <a:pt x="666750" y="641350"/>
                  <a:pt x="635000" y="615950"/>
                </a:cubicBezTo>
                <a:cubicBezTo>
                  <a:pt x="603250" y="590550"/>
                  <a:pt x="535517" y="474133"/>
                  <a:pt x="495300" y="463550"/>
                </a:cubicBezTo>
                <a:cubicBezTo>
                  <a:pt x="455083" y="452967"/>
                  <a:pt x="412750" y="546100"/>
                  <a:pt x="393700" y="552450"/>
                </a:cubicBezTo>
                <a:cubicBezTo>
                  <a:pt x="374650" y="558800"/>
                  <a:pt x="397933" y="501650"/>
                  <a:pt x="381000" y="501650"/>
                </a:cubicBezTo>
                <a:cubicBezTo>
                  <a:pt x="364067" y="501650"/>
                  <a:pt x="321733" y="543983"/>
                  <a:pt x="292100" y="552450"/>
                </a:cubicBezTo>
                <a:cubicBezTo>
                  <a:pt x="262467" y="560917"/>
                  <a:pt x="251883" y="565150"/>
                  <a:pt x="203200" y="552450"/>
                </a:cubicBezTo>
                <a:cubicBezTo>
                  <a:pt x="154517" y="539750"/>
                  <a:pt x="77258" y="508000"/>
                  <a:pt x="0" y="4762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Freeform 34"/>
          <p:cNvSpPr/>
          <p:nvPr/>
        </p:nvSpPr>
        <p:spPr>
          <a:xfrm>
            <a:off x="1752600" y="5410200"/>
            <a:ext cx="1765300" cy="571500"/>
          </a:xfrm>
          <a:custGeom>
            <a:avLst/>
            <a:gdLst>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89100 w 1689100"/>
              <a:gd name="connsiteY0" fmla="*/ 495300 h 495300"/>
              <a:gd name="connsiteX1" fmla="*/ 1473200 w 1689100"/>
              <a:gd name="connsiteY1" fmla="*/ 482600 h 495300"/>
              <a:gd name="connsiteX2" fmla="*/ 1308100 w 1689100"/>
              <a:gd name="connsiteY2" fmla="*/ 431800 h 495300"/>
              <a:gd name="connsiteX3" fmla="*/ 1168400 w 1689100"/>
              <a:gd name="connsiteY3" fmla="*/ 406400 h 495300"/>
              <a:gd name="connsiteX4" fmla="*/ 1003300 w 1689100"/>
              <a:gd name="connsiteY4" fmla="*/ 355600 h 495300"/>
              <a:gd name="connsiteX5" fmla="*/ 838200 w 1689100"/>
              <a:gd name="connsiteY5" fmla="*/ 215900 h 495300"/>
              <a:gd name="connsiteX6" fmla="*/ 749300 w 1689100"/>
              <a:gd name="connsiteY6" fmla="*/ 215900 h 495300"/>
              <a:gd name="connsiteX7" fmla="*/ 673100 w 1689100"/>
              <a:gd name="connsiteY7" fmla="*/ 177800 h 495300"/>
              <a:gd name="connsiteX8" fmla="*/ 558800 w 1689100"/>
              <a:gd name="connsiteY8" fmla="*/ 215900 h 495300"/>
              <a:gd name="connsiteX9" fmla="*/ 444500 w 1689100"/>
              <a:gd name="connsiteY9" fmla="*/ 215900 h 495300"/>
              <a:gd name="connsiteX10" fmla="*/ 304800 w 1689100"/>
              <a:gd name="connsiteY10" fmla="*/ 279400 h 495300"/>
              <a:gd name="connsiteX11" fmla="*/ 177800 w 1689100"/>
              <a:gd name="connsiteY11" fmla="*/ 215900 h 495300"/>
              <a:gd name="connsiteX12" fmla="*/ 127000 w 1689100"/>
              <a:gd name="connsiteY12" fmla="*/ 139700 h 495300"/>
              <a:gd name="connsiteX13" fmla="*/ 0 w 1689100"/>
              <a:gd name="connsiteY13" fmla="*/ 0 h 495300"/>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689100 w 1706693"/>
              <a:gd name="connsiteY0" fmla="*/ 495300 h 496267"/>
              <a:gd name="connsiteX1" fmla="*/ 1680942 w 1706693"/>
              <a:gd name="connsiteY1" fmla="*/ 494038 h 496267"/>
              <a:gd name="connsiteX2" fmla="*/ 1534597 w 1706693"/>
              <a:gd name="connsiteY2" fmla="*/ 481927 h 496267"/>
              <a:gd name="connsiteX3" fmla="*/ 1473200 w 1706693"/>
              <a:gd name="connsiteY3" fmla="*/ 482600 h 496267"/>
              <a:gd name="connsiteX4" fmla="*/ 1308100 w 1706693"/>
              <a:gd name="connsiteY4" fmla="*/ 431800 h 496267"/>
              <a:gd name="connsiteX5" fmla="*/ 1168400 w 1706693"/>
              <a:gd name="connsiteY5" fmla="*/ 406400 h 496267"/>
              <a:gd name="connsiteX6" fmla="*/ 1003300 w 1706693"/>
              <a:gd name="connsiteY6" fmla="*/ 355600 h 496267"/>
              <a:gd name="connsiteX7" fmla="*/ 838200 w 1706693"/>
              <a:gd name="connsiteY7" fmla="*/ 215900 h 496267"/>
              <a:gd name="connsiteX8" fmla="*/ 749300 w 1706693"/>
              <a:gd name="connsiteY8" fmla="*/ 215900 h 496267"/>
              <a:gd name="connsiteX9" fmla="*/ 673100 w 1706693"/>
              <a:gd name="connsiteY9" fmla="*/ 177800 h 496267"/>
              <a:gd name="connsiteX10" fmla="*/ 558800 w 1706693"/>
              <a:gd name="connsiteY10" fmla="*/ 215900 h 496267"/>
              <a:gd name="connsiteX11" fmla="*/ 444500 w 1706693"/>
              <a:gd name="connsiteY11" fmla="*/ 215900 h 496267"/>
              <a:gd name="connsiteX12" fmla="*/ 304800 w 1706693"/>
              <a:gd name="connsiteY12" fmla="*/ 279400 h 496267"/>
              <a:gd name="connsiteX13" fmla="*/ 177800 w 1706693"/>
              <a:gd name="connsiteY13" fmla="*/ 215900 h 496267"/>
              <a:gd name="connsiteX14" fmla="*/ 127000 w 1706693"/>
              <a:gd name="connsiteY14" fmla="*/ 139700 h 496267"/>
              <a:gd name="connsiteX15" fmla="*/ 0 w 1706693"/>
              <a:gd name="connsiteY15" fmla="*/ 0 h 496267"/>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5300" h="571500">
                <a:moveTo>
                  <a:pt x="1765300" y="571500"/>
                </a:moveTo>
                <a:cubicBezTo>
                  <a:pt x="1719618" y="523515"/>
                  <a:pt x="1611498" y="511785"/>
                  <a:pt x="1534597" y="481927"/>
                </a:cubicBezTo>
                <a:cubicBezTo>
                  <a:pt x="1498614" y="479810"/>
                  <a:pt x="1510950" y="490955"/>
                  <a:pt x="1473200" y="482600"/>
                </a:cubicBezTo>
                <a:cubicBezTo>
                  <a:pt x="1435451" y="474246"/>
                  <a:pt x="1358900" y="444500"/>
                  <a:pt x="1308100" y="431800"/>
                </a:cubicBezTo>
                <a:cubicBezTo>
                  <a:pt x="1257300" y="419100"/>
                  <a:pt x="1219200" y="419100"/>
                  <a:pt x="1168400" y="406400"/>
                </a:cubicBezTo>
                <a:cubicBezTo>
                  <a:pt x="1117600" y="393700"/>
                  <a:pt x="1058333" y="387350"/>
                  <a:pt x="1003300" y="355600"/>
                </a:cubicBezTo>
                <a:cubicBezTo>
                  <a:pt x="948267" y="323850"/>
                  <a:pt x="880533" y="239183"/>
                  <a:pt x="838200" y="215900"/>
                </a:cubicBezTo>
                <a:cubicBezTo>
                  <a:pt x="795867" y="192617"/>
                  <a:pt x="776817" y="222250"/>
                  <a:pt x="749300" y="215900"/>
                </a:cubicBezTo>
                <a:cubicBezTo>
                  <a:pt x="721783" y="209550"/>
                  <a:pt x="704850" y="177800"/>
                  <a:pt x="673100" y="177800"/>
                </a:cubicBezTo>
                <a:cubicBezTo>
                  <a:pt x="641350" y="177800"/>
                  <a:pt x="596900" y="209550"/>
                  <a:pt x="558800" y="215900"/>
                </a:cubicBezTo>
                <a:cubicBezTo>
                  <a:pt x="520700" y="222250"/>
                  <a:pt x="486833" y="205317"/>
                  <a:pt x="444500" y="215900"/>
                </a:cubicBezTo>
                <a:cubicBezTo>
                  <a:pt x="402167" y="226483"/>
                  <a:pt x="349250" y="279400"/>
                  <a:pt x="304800" y="279400"/>
                </a:cubicBezTo>
                <a:cubicBezTo>
                  <a:pt x="260350" y="279400"/>
                  <a:pt x="207433" y="239183"/>
                  <a:pt x="177800" y="215900"/>
                </a:cubicBezTo>
                <a:cubicBezTo>
                  <a:pt x="148167" y="192617"/>
                  <a:pt x="156633" y="175683"/>
                  <a:pt x="127000" y="139700"/>
                </a:cubicBezTo>
                <a:cubicBezTo>
                  <a:pt x="97367" y="103717"/>
                  <a:pt x="48683" y="51858"/>
                  <a:pt x="0" y="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Freeform 35"/>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31" name="Picture 2"/>
          <p:cNvPicPr>
            <a:picLocks noChangeAspect="1" noChangeArrowheads="1"/>
          </p:cNvPicPr>
          <p:nvPr/>
        </p:nvPicPr>
        <p:blipFill>
          <a:blip r:embed="rId4"/>
          <a:srcRect/>
          <a:stretch>
            <a:fillRect/>
          </a:stretch>
        </p:blipFill>
        <p:spPr bwMode="auto">
          <a:xfrm>
            <a:off x="1901952" y="931862"/>
            <a:ext cx="7146925" cy="5011738"/>
          </a:xfrm>
          <a:prstGeom prst="rect">
            <a:avLst/>
          </a:prstGeom>
          <a:noFill/>
          <a:ln w="76200">
            <a:solidFill>
              <a:schemeClr val="bg1"/>
            </a:solidFill>
            <a:miter lim="800000"/>
            <a:headEnd/>
            <a:tailEnd/>
          </a:ln>
          <a:effectLst/>
        </p:spPr>
      </p:pic>
      <p:grpSp>
        <p:nvGrpSpPr>
          <p:cNvPr id="33" name="Group 32"/>
          <p:cNvGrpSpPr/>
          <p:nvPr/>
        </p:nvGrpSpPr>
        <p:grpSpPr>
          <a:xfrm>
            <a:off x="-60880" y="1791719"/>
            <a:ext cx="2147319" cy="4837681"/>
            <a:chOff x="-60880" y="1791719"/>
            <a:chExt cx="2147319" cy="4837681"/>
          </a:xfrm>
        </p:grpSpPr>
        <p:sp>
          <p:nvSpPr>
            <p:cNvPr id="16" name="TextBox 15"/>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cxnSp>
          <p:nvCxnSpPr>
            <p:cNvPr id="28" name="Straight Connector 27"/>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grpSp>
      <p:sp>
        <p:nvSpPr>
          <p:cNvPr id="47" name="5-Point Star 46"/>
          <p:cNvSpPr/>
          <p:nvPr/>
        </p:nvSpPr>
        <p:spPr>
          <a:xfrm>
            <a:off x="1524000" y="5181600"/>
            <a:ext cx="457200" cy="4572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437804" y="5503025"/>
            <a:ext cx="1257992" cy="1133302"/>
          </a:xfrm>
          <a:custGeom>
            <a:avLst/>
            <a:gdLst>
              <a:gd name="connsiteX0" fmla="*/ 1257992 w 1257992"/>
              <a:gd name="connsiteY0" fmla="*/ 0 h 1133302"/>
              <a:gd name="connsiteX1" fmla="*/ 1058487 w 1257992"/>
              <a:gd name="connsiteY1" fmla="*/ 166255 h 1133302"/>
              <a:gd name="connsiteX2" fmla="*/ 925483 w 1257992"/>
              <a:gd name="connsiteY2" fmla="*/ 448888 h 1133302"/>
              <a:gd name="connsiteX3" fmla="*/ 825731 w 1257992"/>
              <a:gd name="connsiteY3" fmla="*/ 581891 h 1133302"/>
              <a:gd name="connsiteX4" fmla="*/ 709352 w 1257992"/>
              <a:gd name="connsiteY4" fmla="*/ 665019 h 1133302"/>
              <a:gd name="connsiteX5" fmla="*/ 476596 w 1257992"/>
              <a:gd name="connsiteY5" fmla="*/ 781397 h 1133302"/>
              <a:gd name="connsiteX6" fmla="*/ 326967 w 1257992"/>
              <a:gd name="connsiteY6" fmla="*/ 881150 h 1133302"/>
              <a:gd name="connsiteX7" fmla="*/ 144087 w 1257992"/>
              <a:gd name="connsiteY7" fmla="*/ 1030779 h 1133302"/>
              <a:gd name="connsiteX8" fmla="*/ 27709 w 1257992"/>
              <a:gd name="connsiteY8" fmla="*/ 1130531 h 113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992" h="1133302">
                <a:moveTo>
                  <a:pt x="1257992" y="0"/>
                </a:moveTo>
                <a:cubicBezTo>
                  <a:pt x="1185948" y="45720"/>
                  <a:pt x="1113905" y="91441"/>
                  <a:pt x="1058487" y="166255"/>
                </a:cubicBezTo>
                <a:cubicBezTo>
                  <a:pt x="1003069" y="241069"/>
                  <a:pt x="964276" y="379615"/>
                  <a:pt x="925483" y="448888"/>
                </a:cubicBezTo>
                <a:cubicBezTo>
                  <a:pt x="886690" y="518161"/>
                  <a:pt x="861753" y="545869"/>
                  <a:pt x="825731" y="581891"/>
                </a:cubicBezTo>
                <a:cubicBezTo>
                  <a:pt x="789709" y="617913"/>
                  <a:pt x="767541" y="631768"/>
                  <a:pt x="709352" y="665019"/>
                </a:cubicBezTo>
                <a:cubicBezTo>
                  <a:pt x="651163" y="698270"/>
                  <a:pt x="540327" y="745375"/>
                  <a:pt x="476596" y="781397"/>
                </a:cubicBezTo>
                <a:cubicBezTo>
                  <a:pt x="412865" y="817419"/>
                  <a:pt x="382385" y="839586"/>
                  <a:pt x="326967" y="881150"/>
                </a:cubicBezTo>
                <a:cubicBezTo>
                  <a:pt x="271549" y="922714"/>
                  <a:pt x="193963" y="989216"/>
                  <a:pt x="144087" y="1030779"/>
                </a:cubicBezTo>
                <a:cubicBezTo>
                  <a:pt x="94211" y="1072343"/>
                  <a:pt x="0" y="1133302"/>
                  <a:pt x="27709" y="1130531"/>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0" presetClass="exit" presetSubtype="0" fill="hold" nodeType="withEffect">
                                  <p:stCondLst>
                                    <p:cond delay="0"/>
                                  </p:stCondLst>
                                  <p:childTnLst>
                                    <p:animEffect transition="out" filter="fade">
                                      <p:cBhvr>
                                        <p:cTn id="8" dur="1000"/>
                                        <p:tgtEl>
                                          <p:spTgt spid="52"/>
                                        </p:tgtEl>
                                      </p:cBhvr>
                                    </p:animEffect>
                                    <p:set>
                                      <p:cBhvr>
                                        <p:cTn id="9" dur="1" fill="hold">
                                          <p:stCondLst>
                                            <p:cond delay="999"/>
                                          </p:stCondLst>
                                        </p:cTn>
                                        <p:tgtEl>
                                          <p:spTgt spid="52"/>
                                        </p:tgtEl>
                                        <p:attrNameLst>
                                          <p:attrName>style.visibility</p:attrName>
                                        </p:attrNameLst>
                                      </p:cBhvr>
                                      <p:to>
                                        <p:strVal val="hidden"/>
                                      </p:to>
                                    </p:set>
                                  </p:childTnLst>
                                </p:cTn>
                              </p:par>
                              <p:par>
                                <p:cTn id="10" presetID="10" presetClass="exit" presetSubtype="0" fill="hold" nodeType="withEffect">
                                  <p:stCondLst>
                                    <p:cond delay="0"/>
                                  </p:stCondLst>
                                  <p:childTnLst>
                                    <p:animEffect transition="out" filter="fade">
                                      <p:cBhvr>
                                        <p:cTn id="11" dur="1000"/>
                                        <p:tgtEl>
                                          <p:spTgt spid="41"/>
                                        </p:tgtEl>
                                      </p:cBhvr>
                                    </p:animEffect>
                                    <p:set>
                                      <p:cBhvr>
                                        <p:cTn id="12" dur="1" fill="hold">
                                          <p:stCondLst>
                                            <p:cond delay="999"/>
                                          </p:stCondLst>
                                        </p:cTn>
                                        <p:tgtEl>
                                          <p:spTgt spid="41"/>
                                        </p:tgtEl>
                                        <p:attrNameLst>
                                          <p:attrName>style.visibility</p:attrName>
                                        </p:attrNameLst>
                                      </p:cBhvr>
                                      <p:to>
                                        <p:strVal val="hidden"/>
                                      </p:to>
                                    </p:set>
                                  </p:childTnLst>
                                </p:cTn>
                              </p:par>
                              <p:par>
                                <p:cTn id="13" presetID="10" presetClass="exit" presetSubtype="0" fill="hold" nodeType="withEffect">
                                  <p:stCondLst>
                                    <p:cond delay="0"/>
                                  </p:stCondLst>
                                  <p:childTnLst>
                                    <p:animEffect transition="out" filter="fade">
                                      <p:cBhvr>
                                        <p:cTn id="14" dur="1000"/>
                                        <p:tgtEl>
                                          <p:spTgt spid="37"/>
                                        </p:tgtEl>
                                      </p:cBhvr>
                                    </p:animEffect>
                                    <p:set>
                                      <p:cBhvr>
                                        <p:cTn id="15" dur="1" fill="hold">
                                          <p:stCondLst>
                                            <p:cond delay="999"/>
                                          </p:stCondLst>
                                        </p:cTn>
                                        <p:tgtEl>
                                          <p:spTgt spid="37"/>
                                        </p:tgtEl>
                                        <p:attrNameLst>
                                          <p:attrName>style.visibility</p:attrName>
                                        </p:attrNameLst>
                                      </p:cBhvr>
                                      <p:to>
                                        <p:strVal val="hidden"/>
                                      </p:to>
                                    </p:set>
                                  </p:childTnLst>
                                </p:cTn>
                              </p:par>
                              <p:par>
                                <p:cTn id="16" presetID="10" presetClass="exit" presetSubtype="0" fill="hold" nodeType="withEffect">
                                  <p:stCondLst>
                                    <p:cond delay="0"/>
                                  </p:stCondLst>
                                  <p:childTnLst>
                                    <p:animEffect transition="out" filter="fade">
                                      <p:cBhvr>
                                        <p:cTn id="17" dur="1000"/>
                                        <p:tgtEl>
                                          <p:spTgt spid="2"/>
                                        </p:tgtEl>
                                      </p:cBhvr>
                                    </p:animEffect>
                                    <p:set>
                                      <p:cBhvr>
                                        <p:cTn id="18" dur="1" fill="hold">
                                          <p:stCondLst>
                                            <p:cond delay="999"/>
                                          </p:stCondLst>
                                        </p:cTn>
                                        <p:tgtEl>
                                          <p:spTgt spid="2"/>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1000"/>
                                        <p:tgtEl>
                                          <p:spTgt spid="7"/>
                                        </p:tgtEl>
                                      </p:cBhvr>
                                    </p:animEffect>
                                    <p:set>
                                      <p:cBhvr>
                                        <p:cTn id="21" dur="1" fill="hold">
                                          <p:stCondLst>
                                            <p:cond delay="999"/>
                                          </p:stCondLst>
                                        </p:cTn>
                                        <p:tgtEl>
                                          <p:spTgt spid="7"/>
                                        </p:tgtEl>
                                        <p:attrNameLst>
                                          <p:attrName>style.visibility</p:attrName>
                                        </p:attrNameLst>
                                      </p:cBhvr>
                                      <p:to>
                                        <p:strVal val="hidden"/>
                                      </p:to>
                                    </p:set>
                                  </p:childTnLst>
                                </p:cTn>
                              </p:par>
                            </p:childTnLst>
                          </p:cTn>
                        </p:par>
                        <p:par>
                          <p:cTn id="22" fill="hold">
                            <p:stCondLst>
                              <p:cond delay="1000"/>
                            </p:stCondLst>
                            <p:childTnLst>
                              <p:par>
                                <p:cTn id="23" presetID="22" presetClass="entr" presetSubtype="1"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up)">
                                      <p:cBhvr>
                                        <p:cTn id="25" dur="1000"/>
                                        <p:tgtEl>
                                          <p:spTgt spid="45"/>
                                        </p:tgtEl>
                                      </p:cBhvr>
                                    </p:animEffect>
                                  </p:childTnLst>
                                </p:cTn>
                              </p:par>
                            </p:childTnLst>
                          </p:cTn>
                        </p:par>
                        <p:par>
                          <p:cTn id="26" fill="hold">
                            <p:stCondLst>
                              <p:cond delay="2000"/>
                            </p:stCondLst>
                            <p:childTnLst>
                              <p:par>
                                <p:cTn id="27" presetID="49" presetClass="entr" presetSubtype="0" decel="100000"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1000" fill="hold"/>
                                        <p:tgtEl>
                                          <p:spTgt spid="47"/>
                                        </p:tgtEl>
                                        <p:attrNameLst>
                                          <p:attrName>ppt_w</p:attrName>
                                        </p:attrNameLst>
                                      </p:cBhvr>
                                      <p:tavLst>
                                        <p:tav tm="0">
                                          <p:val>
                                            <p:fltVal val="0"/>
                                          </p:val>
                                        </p:tav>
                                        <p:tav tm="100000">
                                          <p:val>
                                            <p:strVal val="#ppt_w"/>
                                          </p:val>
                                        </p:tav>
                                      </p:tavLst>
                                    </p:anim>
                                    <p:anim calcmode="lin" valueType="num">
                                      <p:cBhvr>
                                        <p:cTn id="30" dur="1000" fill="hold"/>
                                        <p:tgtEl>
                                          <p:spTgt spid="47"/>
                                        </p:tgtEl>
                                        <p:attrNameLst>
                                          <p:attrName>ppt_h</p:attrName>
                                        </p:attrNameLst>
                                      </p:cBhvr>
                                      <p:tavLst>
                                        <p:tav tm="0">
                                          <p:val>
                                            <p:fltVal val="0"/>
                                          </p:val>
                                        </p:tav>
                                        <p:tav tm="100000">
                                          <p:val>
                                            <p:strVal val="#ppt_h"/>
                                          </p:val>
                                        </p:tav>
                                      </p:tavLst>
                                    </p:anim>
                                    <p:anim calcmode="lin" valueType="num">
                                      <p:cBhvr>
                                        <p:cTn id="31" dur="1000" fill="hold"/>
                                        <p:tgtEl>
                                          <p:spTgt spid="47"/>
                                        </p:tgtEl>
                                        <p:attrNameLst>
                                          <p:attrName>style.rotation</p:attrName>
                                        </p:attrNameLst>
                                      </p:cBhvr>
                                      <p:tavLst>
                                        <p:tav tm="0">
                                          <p:val>
                                            <p:fltVal val="360"/>
                                          </p:val>
                                        </p:tav>
                                        <p:tav tm="100000">
                                          <p:val>
                                            <p:fltVal val="0"/>
                                          </p:val>
                                        </p:tav>
                                      </p:tavLst>
                                    </p:anim>
                                    <p:animEffect transition="in" filter="fade">
                                      <p:cBhvr>
                                        <p:cTn id="32" dur="1000"/>
                                        <p:tgtEl>
                                          <p:spTgt spid="4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ipe(up)">
                                      <p:cBhvr>
                                        <p:cTn id="37" dur="2000"/>
                                        <p:tgtEl>
                                          <p:spTgt spid="48"/>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7" grpId="0" animBg="1"/>
      <p:bldP spid="48"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0290" name="AutoShape 2" descr="38694"/>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0" y="0"/>
            <a:ext cx="9144000" cy="923330"/>
          </a:xfrm>
          <a:prstGeom prst="rect">
            <a:avLst/>
          </a:prstGeom>
        </p:spPr>
        <p:txBody>
          <a:bodyPr wrap="square">
            <a:spAutoFit/>
          </a:bodyPr>
          <a:lstStyle/>
          <a:p>
            <a:r>
              <a:rPr lang="en-US" dirty="0" smtClean="0">
                <a:hlinkClick r:id="rId2"/>
              </a:rPr>
              <a:t>http://www.ldsliving.com/The-Myth-About-One-of-Brigham-Young-s-Most-Famous-Quotes/s/85936</a:t>
            </a:r>
            <a:endParaRPr lang="en-US" dirty="0" smtClean="0"/>
          </a:p>
          <a:p>
            <a:endParaRPr lang="en-US" dirty="0"/>
          </a:p>
        </p:txBody>
      </p:sp>
      <p:sp>
        <p:nvSpPr>
          <p:cNvPr id="140301" name="AutoShape 13" descr="38694"/>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40303" name="AutoShape 15" descr="38694"/>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1026" name="Picture 2"/>
          <p:cNvPicPr>
            <a:picLocks noChangeAspect="1" noChangeArrowheads="1"/>
          </p:cNvPicPr>
          <p:nvPr/>
        </p:nvPicPr>
        <p:blipFill>
          <a:blip r:embed="rId3"/>
          <a:srcRect/>
          <a:stretch>
            <a:fillRect/>
          </a:stretch>
        </p:blipFill>
        <p:spPr bwMode="auto">
          <a:xfrm>
            <a:off x="0" y="445825"/>
            <a:ext cx="9144000" cy="6412175"/>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52400" y="685800"/>
            <a:ext cx="9908770" cy="6400800"/>
            <a:chOff x="-152400" y="685800"/>
            <a:chExt cx="9908770" cy="6400800"/>
          </a:xfrm>
        </p:grpSpPr>
        <p:grpSp>
          <p:nvGrpSpPr>
            <p:cNvPr id="5" name="Group 64"/>
            <p:cNvGrpSpPr/>
            <p:nvPr/>
          </p:nvGrpSpPr>
          <p:grpSpPr>
            <a:xfrm>
              <a:off x="-152400" y="685800"/>
              <a:ext cx="9908770" cy="6400800"/>
              <a:chOff x="-152400" y="685800"/>
              <a:chExt cx="9908770" cy="6400800"/>
            </a:xfrm>
          </p:grpSpPr>
          <p:grpSp>
            <p:nvGrpSpPr>
              <p:cNvPr id="7" name="Group 55"/>
              <p:cNvGrpSpPr/>
              <p:nvPr/>
            </p:nvGrpSpPr>
            <p:grpSpPr>
              <a:xfrm>
                <a:off x="-152400" y="685800"/>
                <a:ext cx="9908770" cy="6400800"/>
                <a:chOff x="-152400" y="685800"/>
                <a:chExt cx="9908770" cy="6400800"/>
              </a:xfrm>
            </p:grpSpPr>
            <p:grpSp>
              <p:nvGrpSpPr>
                <p:cNvPr id="11" name="Group 30"/>
                <p:cNvGrpSpPr/>
                <p:nvPr/>
              </p:nvGrpSpPr>
              <p:grpSpPr>
                <a:xfrm>
                  <a:off x="-152400" y="685800"/>
                  <a:ext cx="9908770" cy="6400800"/>
                  <a:chOff x="-152400" y="685800"/>
                  <a:chExt cx="9908770" cy="6400800"/>
                </a:xfrm>
              </p:grpSpPr>
              <p:pic>
                <p:nvPicPr>
                  <p:cNvPr id="13"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685800"/>
                    <a:ext cx="9373612" cy="6345936"/>
                  </a:xfrm>
                  <a:prstGeom prst="rect">
                    <a:avLst/>
                  </a:prstGeom>
                  <a:noFill/>
                </p:spPr>
              </p:pic>
              <p:grpSp>
                <p:nvGrpSpPr>
                  <p:cNvPr id="14" name="Group 38"/>
                  <p:cNvGrpSpPr/>
                  <p:nvPr/>
                </p:nvGrpSpPr>
                <p:grpSpPr>
                  <a:xfrm>
                    <a:off x="-152400" y="803564"/>
                    <a:ext cx="9908770" cy="6283036"/>
                    <a:chOff x="-152400" y="803564"/>
                    <a:chExt cx="9908770" cy="6283036"/>
                  </a:xfrm>
                </p:grpSpPr>
                <p:grpSp>
                  <p:nvGrpSpPr>
                    <p:cNvPr id="15" name="Group 35"/>
                    <p:cNvGrpSpPr/>
                    <p:nvPr/>
                  </p:nvGrpSpPr>
                  <p:grpSpPr>
                    <a:xfrm>
                      <a:off x="-152400" y="803564"/>
                      <a:ext cx="9908770" cy="6283036"/>
                      <a:chOff x="-152400" y="803564"/>
                      <a:chExt cx="9908770" cy="6283036"/>
                    </a:xfrm>
                  </p:grpSpPr>
                  <p:grpSp>
                    <p:nvGrpSpPr>
                      <p:cNvPr id="17" name="Group 15"/>
                      <p:cNvGrpSpPr/>
                      <p:nvPr/>
                    </p:nvGrpSpPr>
                    <p:grpSpPr>
                      <a:xfrm>
                        <a:off x="-152400" y="1906385"/>
                        <a:ext cx="9908770" cy="5180215"/>
                        <a:chOff x="-152400" y="1906385"/>
                        <a:chExt cx="9908770" cy="5180215"/>
                      </a:xfrm>
                    </p:grpSpPr>
                    <p:grpSp>
                      <p:nvGrpSpPr>
                        <p:cNvPr id="20" name="Group 35"/>
                        <p:cNvGrpSpPr/>
                        <p:nvPr/>
                      </p:nvGrpSpPr>
                      <p:grpSpPr>
                        <a:xfrm>
                          <a:off x="-152400" y="1906385"/>
                          <a:ext cx="9908770" cy="5180215"/>
                          <a:chOff x="-152400" y="1906385"/>
                          <a:chExt cx="9908770" cy="5180215"/>
                        </a:xfrm>
                      </p:grpSpPr>
                      <p:grpSp>
                        <p:nvGrpSpPr>
                          <p:cNvPr id="22" name="Group 34"/>
                          <p:cNvGrpSpPr/>
                          <p:nvPr/>
                        </p:nvGrpSpPr>
                        <p:grpSpPr>
                          <a:xfrm>
                            <a:off x="-152400" y="1906385"/>
                            <a:ext cx="9908770" cy="5180215"/>
                            <a:chOff x="-152400" y="1906385"/>
                            <a:chExt cx="9908770" cy="5180215"/>
                          </a:xfrm>
                        </p:grpSpPr>
                        <p:sp>
                          <p:nvSpPr>
                            <p:cNvPr id="24" name="Freeform 23"/>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11"/>
                            <p:cNvGrpSpPr/>
                            <p:nvPr/>
                          </p:nvGrpSpPr>
                          <p:grpSpPr>
                            <a:xfrm>
                              <a:off x="-152400" y="5257800"/>
                              <a:ext cx="3505200" cy="1828800"/>
                              <a:chOff x="-152400" y="5257800"/>
                              <a:chExt cx="3505200" cy="1828800"/>
                            </a:xfrm>
                          </p:grpSpPr>
                          <p:sp>
                            <p:nvSpPr>
                              <p:cNvPr id="26" name="Rectangle 25"/>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ectangle 26"/>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3"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21"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18" name="Freeform 17"/>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Freeform 18"/>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Freeform 15"/>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2" name="Freeform 11"/>
                <p:cNvSpPr/>
                <p:nvPr/>
              </p:nvSpPr>
              <p:spPr>
                <a:xfrm rot="1064884">
                  <a:off x="3998752" y="41783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 name="Freeform 7"/>
              <p:cNvSpPr/>
              <p:nvPr/>
            </p:nvSpPr>
            <p:spPr>
              <a:xfrm>
                <a:off x="563337" y="13607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495800"/>
                <a:ext cx="1066800" cy="457200"/>
              </a:xfrm>
              <a:prstGeom prst="rect">
                <a:avLst/>
              </a:prstGeom>
              <a:noFill/>
            </p:spPr>
          </p:pic>
          <p:sp>
            <p:nvSpPr>
              <p:cNvPr id="10" name="Freeform 9"/>
              <p:cNvSpPr/>
              <p:nvPr/>
            </p:nvSpPr>
            <p:spPr>
              <a:xfrm rot="1064884">
                <a:off x="3028553" y="25165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Freeform 5"/>
            <p:cNvSpPr/>
            <p:nvPr/>
          </p:nvSpPr>
          <p:spPr>
            <a:xfrm rot="185320">
              <a:off x="4436573" y="20847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2"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defRPr/>
            </a:pPr>
            <a:r>
              <a:rPr lang="en-US" sz="4800" b="1" dirty="0" smtClean="0">
                <a:solidFill>
                  <a:srgbClr val="0070C0"/>
                </a:solidFill>
                <a:effectLst>
                  <a:outerShdw dist="63500" dir="7200000" algn="ctr" rotWithShape="0">
                    <a:schemeClr val="tx1"/>
                  </a:outerShdw>
                </a:effectLst>
                <a:latin typeface="Calibri" pitchFamily="34" charset="0"/>
              </a:rPr>
              <a:t>     Who are the Mormons?</a:t>
            </a:r>
            <a:endParaRPr lang="en-US" sz="4800" b="1" dirty="0">
              <a:solidFill>
                <a:srgbClr val="0070C0"/>
              </a:solidFill>
              <a:effectLst>
                <a:outerShdw dist="63500" dir="7200000" algn="ctr" rotWithShape="0">
                  <a:schemeClr val="tx1"/>
                </a:outerShdw>
              </a:effectLst>
              <a:latin typeface="Calibri" pitchFamily="34" charset="0"/>
            </a:endParaRPr>
          </a:p>
        </p:txBody>
      </p:sp>
      <p:sp useBgFill="1">
        <p:nvSpPr>
          <p:cNvPr id="3" name="TextBox 2"/>
          <p:cNvSpPr txBox="1"/>
          <p:nvPr/>
        </p:nvSpPr>
        <p:spPr>
          <a:xfrm>
            <a:off x="7086600" y="-68997"/>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1837</a:t>
            </a:r>
          </a:p>
        </p:txBody>
      </p:sp>
      <p:grpSp>
        <p:nvGrpSpPr>
          <p:cNvPr id="28" name="Group 45"/>
          <p:cNvGrpSpPr/>
          <p:nvPr/>
        </p:nvGrpSpPr>
        <p:grpSpPr>
          <a:xfrm>
            <a:off x="0" y="5181600"/>
            <a:ext cx="3352800" cy="1676400"/>
            <a:chOff x="0" y="5181600"/>
            <a:chExt cx="3352800" cy="1676400"/>
          </a:xfrm>
        </p:grpSpPr>
        <p:sp>
          <p:nvSpPr>
            <p:cNvPr id="29" name="Rectangle 28"/>
            <p:cNvSpPr/>
            <p:nvPr/>
          </p:nvSpPr>
          <p:spPr>
            <a:xfrm>
              <a:off x="0" y="5181600"/>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209800" y="5791200"/>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 name="Picture 2" descr="Image result for united states in 1776"/>
          <p:cNvPicPr>
            <a:picLocks noChangeAspect="1" noChangeArrowheads="1"/>
          </p:cNvPicPr>
          <p:nvPr/>
        </p:nvPicPr>
        <p:blipFill>
          <a:blip r:embed="rId5"/>
          <a:srcRect l="87740" t="60835" r="1528" b="27751"/>
          <a:stretch>
            <a:fillRect/>
          </a:stretch>
        </p:blipFill>
        <p:spPr bwMode="auto">
          <a:xfrm>
            <a:off x="45720" y="4998112"/>
            <a:ext cx="2545079" cy="1832456"/>
          </a:xfrm>
          <a:prstGeom prst="rect">
            <a:avLst/>
          </a:prstGeom>
          <a:noFill/>
          <a:ln w="38100">
            <a:solidFill>
              <a:schemeClr val="tx1"/>
            </a:solidFill>
          </a:ln>
        </p:spPr>
      </p:pic>
      <p:sp>
        <p:nvSpPr>
          <p:cNvPr id="32" name="Rounded Rectangle 31"/>
          <p:cNvSpPr/>
          <p:nvPr/>
        </p:nvSpPr>
        <p:spPr>
          <a:xfrm>
            <a:off x="0" y="5867400"/>
            <a:ext cx="2590800" cy="457200"/>
          </a:xfrm>
          <a:prstGeom prst="roundRect">
            <a:avLst/>
          </a:prstGeom>
          <a:noFill/>
          <a:ln w="76200">
            <a:solidFill>
              <a:schemeClr val="bg1">
                <a:lumMod val="50000"/>
              </a:schemeClr>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1219200" y="3429000"/>
            <a:ext cx="914400" cy="461665"/>
          </a:xfrm>
          <a:prstGeom prst="rect">
            <a:avLst/>
          </a:prstGeom>
          <a:solidFill>
            <a:schemeClr val="bg1">
              <a:lumMod val="65000"/>
            </a:schemeClr>
          </a:solidFill>
        </p:spPr>
        <p:txBody>
          <a:bodyPr wrap="square" rtlCol="0">
            <a:spAutoFit/>
          </a:bodyPr>
          <a:lstStyle/>
          <a:p>
            <a:r>
              <a:rPr lang="en-US" sz="2400" b="1" dirty="0" smtClean="0"/>
              <a:t>Texas</a:t>
            </a:r>
            <a:endParaRPr lang="en-US" sz="2400" b="1" dirty="0"/>
          </a:p>
        </p:txBody>
      </p:sp>
      <p:sp>
        <p:nvSpPr>
          <p:cNvPr id="40" name="TextBox 39"/>
          <p:cNvSpPr txBox="1"/>
          <p:nvPr/>
        </p:nvSpPr>
        <p:spPr>
          <a:xfrm>
            <a:off x="1295400" y="3429000"/>
            <a:ext cx="1143000" cy="461665"/>
          </a:xfrm>
          <a:prstGeom prst="rect">
            <a:avLst/>
          </a:prstGeom>
          <a:solidFill>
            <a:schemeClr val="bg1">
              <a:lumMod val="65000"/>
            </a:schemeClr>
          </a:solidFill>
        </p:spPr>
        <p:txBody>
          <a:bodyPr wrap="square" rtlCol="0">
            <a:spAutoFit/>
          </a:bodyPr>
          <a:lstStyle/>
          <a:p>
            <a:r>
              <a:rPr lang="en-US" sz="2400" b="1" dirty="0" smtClean="0"/>
              <a:t>Mexico</a:t>
            </a:r>
            <a:endParaRPr lang="en-US" sz="2400" b="1" dirty="0"/>
          </a:p>
        </p:txBody>
      </p:sp>
      <p:sp>
        <p:nvSpPr>
          <p:cNvPr id="41" name="TextBox 40"/>
          <p:cNvSpPr txBox="1"/>
          <p:nvPr/>
        </p:nvSpPr>
        <p:spPr>
          <a:xfrm>
            <a:off x="6096000" y="3352800"/>
            <a:ext cx="1209755" cy="1077218"/>
          </a:xfrm>
          <a:prstGeom prst="rect">
            <a:avLst/>
          </a:prstGeom>
          <a:solidFill>
            <a:srgbClr val="FFCCCC"/>
          </a:solidFill>
          <a:ln w="50800">
            <a:solidFill>
              <a:schemeClr val="tx1"/>
            </a:solidFill>
          </a:ln>
        </p:spPr>
        <p:txBody>
          <a:bodyPr wrap="none" rtlCol="0">
            <a:spAutoFit/>
          </a:bodyPr>
          <a:lstStyle/>
          <a:p>
            <a:pPr algn="ctr"/>
            <a:r>
              <a:rPr lang="en-US" sz="3600" b="1" dirty="0" smtClean="0"/>
              <a:t>26 </a:t>
            </a:r>
          </a:p>
          <a:p>
            <a:pPr algn="ctr"/>
            <a:r>
              <a:rPr lang="en-US" sz="2800" b="1" dirty="0" smtClean="0"/>
              <a:t>STATES</a:t>
            </a:r>
            <a:endParaRPr lang="en-US" sz="2800" b="1" dirty="0"/>
          </a:p>
        </p:txBody>
      </p:sp>
      <p:sp>
        <p:nvSpPr>
          <p:cNvPr id="42" name="Rounded Rectangle 41"/>
          <p:cNvSpPr/>
          <p:nvPr/>
        </p:nvSpPr>
        <p:spPr>
          <a:xfrm>
            <a:off x="0" y="5029200"/>
            <a:ext cx="2590800" cy="457200"/>
          </a:xfrm>
          <a:prstGeom prst="roundRect">
            <a:avLst/>
          </a:prstGeom>
          <a:noFill/>
          <a:ln w="76200">
            <a:solidFill>
              <a:srgbClr val="FFCCCC"/>
            </a:solidFill>
          </a:ln>
          <a:effectLst>
            <a:outerShdw dist="50800" dir="72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762000" y="1447800"/>
            <a:ext cx="1295400" cy="830997"/>
          </a:xfrm>
          <a:prstGeom prst="rect">
            <a:avLst/>
          </a:prstGeom>
          <a:noFill/>
        </p:spPr>
        <p:txBody>
          <a:bodyPr wrap="square" rtlCol="0">
            <a:spAutoFit/>
          </a:bodyPr>
          <a:lstStyle/>
          <a:p>
            <a:r>
              <a:rPr lang="en-US" sz="2400" b="1" dirty="0" smtClean="0"/>
              <a:t>Oregon </a:t>
            </a:r>
          </a:p>
          <a:p>
            <a:r>
              <a:rPr lang="en-US" sz="2400" b="1" dirty="0" smtClean="0"/>
              <a:t>Country</a:t>
            </a:r>
            <a:endParaRPr lang="en-US" sz="2400" b="1" dirty="0"/>
          </a:p>
        </p:txBody>
      </p:sp>
      <p:sp>
        <p:nvSpPr>
          <p:cNvPr id="44" name="TextBox 43"/>
          <p:cNvSpPr txBox="1"/>
          <p:nvPr/>
        </p:nvSpPr>
        <p:spPr>
          <a:xfrm rot="2114477">
            <a:off x="2854229" y="2793308"/>
            <a:ext cx="1905000" cy="461665"/>
          </a:xfrm>
          <a:prstGeom prst="rect">
            <a:avLst/>
          </a:prstGeom>
          <a:noFill/>
        </p:spPr>
        <p:txBody>
          <a:bodyPr wrap="square" rtlCol="0">
            <a:spAutoFit/>
          </a:bodyPr>
          <a:lstStyle/>
          <a:p>
            <a:r>
              <a:rPr lang="en-US" sz="2400" b="1" dirty="0" smtClean="0"/>
              <a:t>unorganized</a:t>
            </a:r>
            <a:endParaRPr lang="en-US" sz="2400" b="1" dirty="0"/>
          </a:p>
        </p:txBody>
      </p:sp>
      <p:sp>
        <p:nvSpPr>
          <p:cNvPr id="45" name="TextBox 44"/>
          <p:cNvSpPr txBox="1"/>
          <p:nvPr/>
        </p:nvSpPr>
        <p:spPr>
          <a:xfrm>
            <a:off x="4191000" y="2209800"/>
            <a:ext cx="1600200" cy="461665"/>
          </a:xfrm>
          <a:prstGeom prst="rect">
            <a:avLst/>
          </a:prstGeom>
          <a:noFill/>
        </p:spPr>
        <p:txBody>
          <a:bodyPr wrap="square" rtlCol="0">
            <a:spAutoFit/>
          </a:bodyPr>
          <a:lstStyle/>
          <a:p>
            <a:r>
              <a:rPr lang="en-US" sz="2400" b="1" dirty="0" smtClean="0"/>
              <a:t>Wisconsin</a:t>
            </a:r>
            <a:endParaRPr lang="en-US" sz="2400" b="1" dirty="0"/>
          </a:p>
        </p:txBody>
      </p:sp>
      <p:sp>
        <p:nvSpPr>
          <p:cNvPr id="46" name="TextBox 45"/>
          <p:cNvSpPr txBox="1"/>
          <p:nvPr/>
        </p:nvSpPr>
        <p:spPr>
          <a:xfrm rot="2626363">
            <a:off x="6725912" y="5555207"/>
            <a:ext cx="1295400" cy="461665"/>
          </a:xfrm>
          <a:prstGeom prst="rect">
            <a:avLst/>
          </a:prstGeom>
          <a:noFill/>
        </p:spPr>
        <p:txBody>
          <a:bodyPr wrap="square" rtlCol="0">
            <a:spAutoFit/>
          </a:bodyPr>
          <a:lstStyle/>
          <a:p>
            <a:r>
              <a:rPr lang="en-US" sz="2400" b="1" dirty="0" smtClean="0"/>
              <a:t>Florida</a:t>
            </a:r>
            <a:endParaRPr lang="en-US" sz="2400" b="1" dirty="0"/>
          </a:p>
        </p:txBody>
      </p:sp>
      <p:cxnSp>
        <p:nvCxnSpPr>
          <p:cNvPr id="48" name="Straight Connector 47"/>
          <p:cNvCxnSpPr/>
          <p:nvPr/>
        </p:nvCxnSpPr>
        <p:spPr>
          <a:xfrm>
            <a:off x="2438400" y="4114800"/>
            <a:ext cx="1905000" cy="914400"/>
          </a:xfrm>
          <a:prstGeom prst="line">
            <a:avLst/>
          </a:prstGeom>
          <a:ln w="152400">
            <a:solidFill>
              <a:srgbClr val="D60093"/>
            </a:solidFill>
            <a:headEnd type="triangle" w="sm" len="sm"/>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5791200" y="838200"/>
            <a:ext cx="2514600" cy="461665"/>
          </a:xfrm>
          <a:prstGeom prst="rect">
            <a:avLst/>
          </a:prstGeom>
          <a:noFill/>
        </p:spPr>
        <p:txBody>
          <a:bodyPr wrap="square" rtlCol="0">
            <a:spAutoFit/>
          </a:bodyPr>
          <a:lstStyle/>
          <a:p>
            <a:pPr algn="ctr"/>
            <a:r>
              <a:rPr lang="en-US" sz="2400" b="1" dirty="0" smtClean="0"/>
              <a:t>United Kingdom</a:t>
            </a:r>
            <a:endParaRPr lang="en-US" sz="2400" b="1" dirty="0"/>
          </a:p>
        </p:txBody>
      </p:sp>
      <p:cxnSp>
        <p:nvCxnSpPr>
          <p:cNvPr id="52" name="Straight Connector 51"/>
          <p:cNvCxnSpPr/>
          <p:nvPr/>
        </p:nvCxnSpPr>
        <p:spPr>
          <a:xfrm flipV="1">
            <a:off x="4800600" y="1219200"/>
            <a:ext cx="1219200" cy="914400"/>
          </a:xfrm>
          <a:prstGeom prst="line">
            <a:avLst/>
          </a:prstGeom>
          <a:ln w="101600">
            <a:solidFill>
              <a:srgbClr val="D60093"/>
            </a:solidFill>
            <a:headEnd type="triangle" w="sm" len="sm"/>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6200000" flipV="1">
            <a:off x="8077200" y="1219200"/>
            <a:ext cx="685800" cy="533400"/>
          </a:xfrm>
          <a:prstGeom prst="line">
            <a:avLst/>
          </a:prstGeom>
          <a:ln w="101600">
            <a:solidFill>
              <a:srgbClr val="D60093"/>
            </a:solidFill>
            <a:headEnd type="triangle" w="sm" len="sm"/>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4648200" y="4572000"/>
            <a:ext cx="533400" cy="457200"/>
          </a:xfrm>
          <a:prstGeom prst="line">
            <a:avLst/>
          </a:prstGeom>
          <a:ln w="101600">
            <a:solidFill>
              <a:srgbClr val="D60093"/>
            </a:solidFill>
            <a:headEnd type="triangle" w="sm" len="sm"/>
            <a:tailEnd type="triangle" w="sm"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useBgFill="1">
        <p:nvSpPr>
          <p:cNvPr id="71" name="Rectangle 70"/>
          <p:cNvSpPr/>
          <p:nvPr/>
        </p:nvSpPr>
        <p:spPr>
          <a:xfrm>
            <a:off x="0" y="725269"/>
            <a:ext cx="9144000" cy="646331"/>
          </a:xfrm>
          <a:prstGeom prst="rect">
            <a:avLst/>
          </a:prstGeom>
        </p:spPr>
        <p:txBody>
          <a:bodyPr wrap="square">
            <a:spAutoFit/>
          </a:bodyPr>
          <a:lstStyle/>
          <a:p>
            <a:r>
              <a:rPr lang="en-US" sz="3600" b="1" dirty="0" smtClean="0">
                <a:latin typeface="Calibri" pitchFamily="34" charset="0"/>
                <a:ea typeface="Calibri" pitchFamily="34" charset="0"/>
                <a:cs typeface="Times New Roman" pitchFamily="18" charset="0"/>
              </a:rPr>
              <a:t>  Our Guides on the Trails West</a:t>
            </a:r>
            <a:endParaRPr lang="en-US" sz="3600" dirty="0"/>
          </a:p>
        </p:txBody>
      </p:sp>
      <p:sp>
        <p:nvSpPr>
          <p:cNvPr id="72" name="TextBox 71"/>
          <p:cNvSpPr txBox="1"/>
          <p:nvPr/>
        </p:nvSpPr>
        <p:spPr>
          <a:xfrm>
            <a:off x="6137087" y="725269"/>
            <a:ext cx="3006913" cy="646331"/>
          </a:xfrm>
          <a:prstGeom prst="rect">
            <a:avLst/>
          </a:prstGeom>
          <a:solidFill>
            <a:srgbClr val="FF0000"/>
          </a:solidFill>
        </p:spPr>
        <p:txBody>
          <a:bodyPr wrap="square" rtlCol="0">
            <a:spAutoFit/>
          </a:bodyPr>
          <a:lstStyle/>
          <a:p>
            <a:pPr algn="ctr"/>
            <a:r>
              <a:rPr lang="en-US" sz="3600" dirty="0" smtClean="0">
                <a:solidFill>
                  <a:srgbClr val="FFFF00"/>
                </a:solidFill>
                <a:effectLst>
                  <a:outerShdw dist="38100" dir="7200000" algn="ctr" rotWithShape="0">
                    <a:schemeClr val="tx1"/>
                  </a:outerShdw>
                </a:effectLst>
              </a:rPr>
              <a:t>Mormon Trail</a:t>
            </a:r>
            <a:endParaRPr lang="en-US" sz="3600" dirty="0">
              <a:solidFill>
                <a:srgbClr val="FFFF00"/>
              </a:solidFill>
              <a:effectLst>
                <a:outerShdw dist="38100" dir="72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360"/>
                                          </p:val>
                                        </p:tav>
                                        <p:tav tm="100000">
                                          <p:val>
                                            <p:fltVal val="0"/>
                                          </p:val>
                                        </p:tav>
                                      </p:tavLst>
                                    </p:anim>
                                    <p:animEffect transition="in" filter="fade">
                                      <p:cBhvr>
                                        <p:cTn id="10" dur="1000"/>
                                        <p:tgtEl>
                                          <p:spTgt spid="3"/>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wipe(left)">
                                      <p:cBhvr>
                                        <p:cTn id="14" dur="1000"/>
                                        <p:tgtEl>
                                          <p:spTgt spid="42"/>
                                        </p:tgtEl>
                                      </p:cBhvr>
                                    </p:animEffect>
                                  </p:childTnLst>
                                </p:cTn>
                              </p:par>
                            </p:childTnLst>
                          </p:cTn>
                        </p:par>
                        <p:par>
                          <p:cTn id="15" fill="hold">
                            <p:stCondLst>
                              <p:cond delay="2000"/>
                            </p:stCondLst>
                            <p:childTnLst>
                              <p:par>
                                <p:cTn id="16" presetID="53" presetClass="entr" presetSubtype="0" fill="hold" grpId="0" nodeType="afterEffect">
                                  <p:stCondLst>
                                    <p:cond delay="0"/>
                                  </p:stCondLst>
                                  <p:childTnLst>
                                    <p:set>
                                      <p:cBhvr>
                                        <p:cTn id="17" dur="1" fill="hold">
                                          <p:stCondLst>
                                            <p:cond delay="0"/>
                                          </p:stCondLst>
                                        </p:cTn>
                                        <p:tgtEl>
                                          <p:spTgt spid="41"/>
                                        </p:tgtEl>
                                        <p:attrNameLst>
                                          <p:attrName>style.visibility</p:attrName>
                                        </p:attrNameLst>
                                      </p:cBhvr>
                                      <p:to>
                                        <p:strVal val="visible"/>
                                      </p:to>
                                    </p:set>
                                    <p:anim calcmode="lin" valueType="num">
                                      <p:cBhvr>
                                        <p:cTn id="18" dur="1000" fill="hold"/>
                                        <p:tgtEl>
                                          <p:spTgt spid="41"/>
                                        </p:tgtEl>
                                        <p:attrNameLst>
                                          <p:attrName>ppt_w</p:attrName>
                                        </p:attrNameLst>
                                      </p:cBhvr>
                                      <p:tavLst>
                                        <p:tav tm="0">
                                          <p:val>
                                            <p:fltVal val="0"/>
                                          </p:val>
                                        </p:tav>
                                        <p:tav tm="100000">
                                          <p:val>
                                            <p:strVal val="#ppt_w"/>
                                          </p:val>
                                        </p:tav>
                                      </p:tavLst>
                                    </p:anim>
                                    <p:anim calcmode="lin" valueType="num">
                                      <p:cBhvr>
                                        <p:cTn id="19" dur="1000" fill="hold"/>
                                        <p:tgtEl>
                                          <p:spTgt spid="41"/>
                                        </p:tgtEl>
                                        <p:attrNameLst>
                                          <p:attrName>ppt_h</p:attrName>
                                        </p:attrNameLst>
                                      </p:cBhvr>
                                      <p:tavLst>
                                        <p:tav tm="0">
                                          <p:val>
                                            <p:fltVal val="0"/>
                                          </p:val>
                                        </p:tav>
                                        <p:tav tm="100000">
                                          <p:val>
                                            <p:strVal val="#ppt_h"/>
                                          </p:val>
                                        </p:tav>
                                      </p:tavLst>
                                    </p:anim>
                                    <p:animEffect transition="in" filter="fade">
                                      <p:cBhvr>
                                        <p:cTn id="20" dur="1000"/>
                                        <p:tgtEl>
                                          <p:spTgt spid="41"/>
                                        </p:tgtEl>
                                      </p:cBhvr>
                                    </p:animEffect>
                                  </p:childTnLst>
                                </p:cTn>
                              </p:par>
                            </p:childTnLst>
                          </p:cTn>
                        </p:par>
                      </p:childTnLst>
                    </p:cTn>
                  </p:par>
                  <p:par>
                    <p:cTn id="21" fill="hold">
                      <p:stCondLst>
                        <p:cond delay="indefinite"/>
                      </p:stCondLst>
                      <p:childTnLst>
                        <p:par>
                          <p:cTn id="22" fill="hold">
                            <p:stCondLst>
                              <p:cond delay="0"/>
                            </p:stCondLst>
                            <p:childTnLst>
                              <p:par>
                                <p:cTn id="23" presetID="7" presetClass="emph" presetSubtype="2" fill="hold" nodeType="clickEffect">
                                  <p:stCondLst>
                                    <p:cond delay="0"/>
                                  </p:stCondLst>
                                  <p:childTnLst>
                                    <p:animClr clrSpc="rgb">
                                      <p:cBhvr>
                                        <p:cTn id="24" dur="1000" fill="hold"/>
                                        <p:tgtEl>
                                          <p:spTgt spid="42"/>
                                        </p:tgtEl>
                                        <p:attrNameLst>
                                          <p:attrName>stroke.color</p:attrName>
                                        </p:attrNameLst>
                                      </p:cBhvr>
                                      <p:to>
                                        <a:srgbClr val="FF9900"/>
                                      </p:to>
                                    </p:animClr>
                                    <p:set>
                                      <p:cBhvr>
                                        <p:cTn id="25" dur="1000" fill="hold"/>
                                        <p:tgtEl>
                                          <p:spTgt spid="42"/>
                                        </p:tgtEl>
                                        <p:attrNameLst>
                                          <p:attrName>stroke.on</p:attrName>
                                        </p:attrNameLst>
                                      </p:cBhvr>
                                      <p:to>
                                        <p:strVal val="true"/>
                                      </p:to>
                                    </p:set>
                                  </p:childTnLst>
                                </p:cTn>
                              </p:par>
                              <p:par>
                                <p:cTn id="26" presetID="42" presetClass="path" presetSubtype="0" accel="50000" decel="50000" fill="hold" grpId="1" nodeType="withEffect">
                                  <p:stCondLst>
                                    <p:cond delay="0"/>
                                  </p:stCondLst>
                                  <p:childTnLst>
                                    <p:animMotion origin="layout" path="M 0.00416 -3.46821E-7 L 3.33333E-6 0.06659 " pathEditMode="relative" rAng="0" ptsTypes="AA">
                                      <p:cBhvr>
                                        <p:cTn id="27" dur="1000" fill="hold"/>
                                        <p:tgtEl>
                                          <p:spTgt spid="42"/>
                                        </p:tgtEl>
                                        <p:attrNameLst>
                                          <p:attrName>ppt_x</p:attrName>
                                          <p:attrName>ppt_y</p:attrName>
                                        </p:attrNameLst>
                                      </p:cBhvr>
                                      <p:rCtr x="-2" y="33"/>
                                    </p:animMotion>
                                  </p:childTnLst>
                                </p:cTn>
                              </p:par>
                            </p:childTnLst>
                          </p:cTn>
                        </p:par>
                        <p:par>
                          <p:cTn id="28" fill="hold">
                            <p:stCondLst>
                              <p:cond delay="1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1000" fill="hold"/>
                                        <p:tgtEl>
                                          <p:spTgt spid="46"/>
                                        </p:tgtEl>
                                        <p:attrNameLst>
                                          <p:attrName>ppt_w</p:attrName>
                                        </p:attrNameLst>
                                      </p:cBhvr>
                                      <p:tavLst>
                                        <p:tav tm="0">
                                          <p:val>
                                            <p:fltVal val="0"/>
                                          </p:val>
                                        </p:tav>
                                        <p:tav tm="100000">
                                          <p:val>
                                            <p:strVal val="#ppt_w"/>
                                          </p:val>
                                        </p:tav>
                                      </p:tavLst>
                                    </p:anim>
                                    <p:anim calcmode="lin" valueType="num">
                                      <p:cBhvr>
                                        <p:cTn id="32" dur="1000" fill="hold"/>
                                        <p:tgtEl>
                                          <p:spTgt spid="46"/>
                                        </p:tgtEl>
                                        <p:attrNameLst>
                                          <p:attrName>ppt_h</p:attrName>
                                        </p:attrNameLst>
                                      </p:cBhvr>
                                      <p:tavLst>
                                        <p:tav tm="0">
                                          <p:val>
                                            <p:fltVal val="0"/>
                                          </p:val>
                                        </p:tav>
                                        <p:tav tm="100000">
                                          <p:val>
                                            <p:strVal val="#ppt_h"/>
                                          </p:val>
                                        </p:tav>
                                      </p:tavLst>
                                    </p:anim>
                                    <p:animEffect transition="in" filter="fade">
                                      <p:cBhvr>
                                        <p:cTn id="33" dur="1000"/>
                                        <p:tgtEl>
                                          <p:spTgt spid="46"/>
                                        </p:tgtEl>
                                      </p:cBhvr>
                                    </p:animEffect>
                                  </p:childTnLst>
                                </p:cTn>
                              </p:par>
                            </p:childTnLst>
                          </p:cTn>
                        </p:par>
                        <p:par>
                          <p:cTn id="34" fill="hold">
                            <p:stCondLst>
                              <p:cond delay="2000"/>
                            </p:stCondLst>
                            <p:childTnLst>
                              <p:par>
                                <p:cTn id="35" presetID="53" presetClass="entr" presetSubtype="0"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1000" fill="hold"/>
                                        <p:tgtEl>
                                          <p:spTgt spid="45"/>
                                        </p:tgtEl>
                                        <p:attrNameLst>
                                          <p:attrName>ppt_w</p:attrName>
                                        </p:attrNameLst>
                                      </p:cBhvr>
                                      <p:tavLst>
                                        <p:tav tm="0">
                                          <p:val>
                                            <p:fltVal val="0"/>
                                          </p:val>
                                        </p:tav>
                                        <p:tav tm="100000">
                                          <p:val>
                                            <p:strVal val="#ppt_w"/>
                                          </p:val>
                                        </p:tav>
                                      </p:tavLst>
                                    </p:anim>
                                    <p:anim calcmode="lin" valueType="num">
                                      <p:cBhvr>
                                        <p:cTn id="38" dur="1000" fill="hold"/>
                                        <p:tgtEl>
                                          <p:spTgt spid="45"/>
                                        </p:tgtEl>
                                        <p:attrNameLst>
                                          <p:attrName>ppt_h</p:attrName>
                                        </p:attrNameLst>
                                      </p:cBhvr>
                                      <p:tavLst>
                                        <p:tav tm="0">
                                          <p:val>
                                            <p:fltVal val="0"/>
                                          </p:val>
                                        </p:tav>
                                        <p:tav tm="100000">
                                          <p:val>
                                            <p:strVal val="#ppt_h"/>
                                          </p:val>
                                        </p:tav>
                                      </p:tavLst>
                                    </p:anim>
                                    <p:animEffect transition="in" filter="fade">
                                      <p:cBhvr>
                                        <p:cTn id="39" dur="1000"/>
                                        <p:tgtEl>
                                          <p:spTgt spid="45"/>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p:cTn id="43" dur="1000" fill="hold"/>
                                        <p:tgtEl>
                                          <p:spTgt spid="44"/>
                                        </p:tgtEl>
                                        <p:attrNameLst>
                                          <p:attrName>ppt_w</p:attrName>
                                        </p:attrNameLst>
                                      </p:cBhvr>
                                      <p:tavLst>
                                        <p:tav tm="0">
                                          <p:val>
                                            <p:fltVal val="0"/>
                                          </p:val>
                                        </p:tav>
                                        <p:tav tm="100000">
                                          <p:val>
                                            <p:strVal val="#ppt_w"/>
                                          </p:val>
                                        </p:tav>
                                      </p:tavLst>
                                    </p:anim>
                                    <p:anim calcmode="lin" valueType="num">
                                      <p:cBhvr>
                                        <p:cTn id="44" dur="1000" fill="hold"/>
                                        <p:tgtEl>
                                          <p:spTgt spid="44"/>
                                        </p:tgtEl>
                                        <p:attrNameLst>
                                          <p:attrName>ppt_h</p:attrName>
                                        </p:attrNameLst>
                                      </p:cBhvr>
                                      <p:tavLst>
                                        <p:tav tm="0">
                                          <p:val>
                                            <p:fltVal val="0"/>
                                          </p:val>
                                        </p:tav>
                                        <p:tav tm="100000">
                                          <p:val>
                                            <p:strVal val="#ppt_h"/>
                                          </p:val>
                                        </p:tav>
                                      </p:tavLst>
                                    </p:anim>
                                    <p:animEffect transition="in" filter="fade">
                                      <p:cBhvr>
                                        <p:cTn id="45" dur="1000"/>
                                        <p:tgtEl>
                                          <p:spTgt spid="44"/>
                                        </p:tgtEl>
                                      </p:cBhvr>
                                    </p:animEffect>
                                  </p:childTnLst>
                                </p:cTn>
                              </p:par>
                            </p:childTnLst>
                          </p:cTn>
                        </p:par>
                        <p:par>
                          <p:cTn id="46" fill="hold">
                            <p:stCondLst>
                              <p:cond delay="4000"/>
                            </p:stCondLst>
                            <p:childTnLst>
                              <p:par>
                                <p:cTn id="47" presetID="53" presetClass="entr" presetSubtype="0"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p:cTn id="49" dur="1000" fill="hold"/>
                                        <p:tgtEl>
                                          <p:spTgt spid="43"/>
                                        </p:tgtEl>
                                        <p:attrNameLst>
                                          <p:attrName>ppt_w</p:attrName>
                                        </p:attrNameLst>
                                      </p:cBhvr>
                                      <p:tavLst>
                                        <p:tav tm="0">
                                          <p:val>
                                            <p:fltVal val="0"/>
                                          </p:val>
                                        </p:tav>
                                        <p:tav tm="100000">
                                          <p:val>
                                            <p:strVal val="#ppt_w"/>
                                          </p:val>
                                        </p:tav>
                                      </p:tavLst>
                                    </p:anim>
                                    <p:anim calcmode="lin" valueType="num">
                                      <p:cBhvr>
                                        <p:cTn id="50" dur="1000" fill="hold"/>
                                        <p:tgtEl>
                                          <p:spTgt spid="43"/>
                                        </p:tgtEl>
                                        <p:attrNameLst>
                                          <p:attrName>ppt_h</p:attrName>
                                        </p:attrNameLst>
                                      </p:cBhvr>
                                      <p:tavLst>
                                        <p:tav tm="0">
                                          <p:val>
                                            <p:fltVal val="0"/>
                                          </p:val>
                                        </p:tav>
                                        <p:tav tm="100000">
                                          <p:val>
                                            <p:strVal val="#ppt_h"/>
                                          </p:val>
                                        </p:tav>
                                      </p:tavLst>
                                    </p:anim>
                                    <p:animEffect transition="in" filter="fade">
                                      <p:cBhvr>
                                        <p:cTn id="51" dur="1000"/>
                                        <p:tgtEl>
                                          <p:spTgt spid="43"/>
                                        </p:tgtEl>
                                      </p:cBhvr>
                                    </p:animEffect>
                                  </p:childTnLst>
                                </p:cTn>
                              </p:par>
                            </p:childTnLst>
                          </p:cTn>
                        </p:par>
                      </p:childTnLst>
                    </p:cTn>
                  </p:par>
                  <p:par>
                    <p:cTn id="52" fill="hold">
                      <p:stCondLst>
                        <p:cond delay="indefinite"/>
                      </p:stCondLst>
                      <p:childTnLst>
                        <p:par>
                          <p:cTn id="53" fill="hold">
                            <p:stCondLst>
                              <p:cond delay="0"/>
                            </p:stCondLst>
                            <p:childTnLst>
                              <p:par>
                                <p:cTn id="54" presetID="42" presetClass="exit" presetSubtype="0" fill="hold" grpId="2" nodeType="clickEffect">
                                  <p:stCondLst>
                                    <p:cond delay="0"/>
                                  </p:stCondLst>
                                  <p:childTnLst>
                                    <p:animEffect transition="out" filter="fade">
                                      <p:cBhvr>
                                        <p:cTn id="55" dur="1000"/>
                                        <p:tgtEl>
                                          <p:spTgt spid="42"/>
                                        </p:tgtEl>
                                      </p:cBhvr>
                                    </p:animEffect>
                                    <p:anim calcmode="lin" valueType="num">
                                      <p:cBhvr>
                                        <p:cTn id="56" dur="1000"/>
                                        <p:tgtEl>
                                          <p:spTgt spid="42"/>
                                        </p:tgtEl>
                                        <p:attrNameLst>
                                          <p:attrName>ppt_x</p:attrName>
                                        </p:attrNameLst>
                                      </p:cBhvr>
                                      <p:tavLst>
                                        <p:tav tm="0">
                                          <p:val>
                                            <p:strVal val="ppt_x"/>
                                          </p:val>
                                        </p:tav>
                                        <p:tav tm="100000">
                                          <p:val>
                                            <p:strVal val="ppt_x"/>
                                          </p:val>
                                        </p:tav>
                                      </p:tavLst>
                                    </p:anim>
                                    <p:anim calcmode="lin" valueType="num">
                                      <p:cBhvr>
                                        <p:cTn id="57" dur="1000"/>
                                        <p:tgtEl>
                                          <p:spTgt spid="42"/>
                                        </p:tgtEl>
                                        <p:attrNameLst>
                                          <p:attrName>ppt_y</p:attrName>
                                        </p:attrNameLst>
                                      </p:cBhvr>
                                      <p:tavLst>
                                        <p:tav tm="0">
                                          <p:val>
                                            <p:strVal val="ppt_y"/>
                                          </p:val>
                                        </p:tav>
                                        <p:tav tm="100000">
                                          <p:val>
                                            <p:strVal val="ppt_y+.1"/>
                                          </p:val>
                                        </p:tav>
                                      </p:tavLst>
                                    </p:anim>
                                    <p:set>
                                      <p:cBhvr>
                                        <p:cTn id="58" dur="1" fill="hold">
                                          <p:stCondLst>
                                            <p:cond delay="999"/>
                                          </p:stCondLst>
                                        </p:cTn>
                                        <p:tgtEl>
                                          <p:spTgt spid="42"/>
                                        </p:tgtEl>
                                        <p:attrNameLst>
                                          <p:attrName>style.visibility</p:attrName>
                                        </p:attrNameLst>
                                      </p:cBhvr>
                                      <p:to>
                                        <p:strVal val="hidden"/>
                                      </p:to>
                                    </p:set>
                                  </p:childTnLst>
                                </p:cTn>
                              </p:par>
                              <p:par>
                                <p:cTn id="59" presetID="10"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1000"/>
                                        <p:tgtEl>
                                          <p:spTgt spid="32"/>
                                        </p:tgtEl>
                                      </p:cBhvr>
                                    </p:animEffect>
                                  </p:childTnLst>
                                </p:cTn>
                              </p:par>
                            </p:childTnLst>
                          </p:cTn>
                        </p:par>
                        <p:par>
                          <p:cTn id="62" fill="hold">
                            <p:stCondLst>
                              <p:cond delay="1000"/>
                            </p:stCondLst>
                            <p:childTnLst>
                              <p:par>
                                <p:cTn id="63" presetID="53" presetClass="entr" presetSubtype="0" fill="hold" grpId="0" nodeType="afterEffect">
                                  <p:stCondLst>
                                    <p:cond delay="0"/>
                                  </p:stCondLst>
                                  <p:childTnLst>
                                    <p:set>
                                      <p:cBhvr>
                                        <p:cTn id="64" dur="1" fill="hold">
                                          <p:stCondLst>
                                            <p:cond delay="0"/>
                                          </p:stCondLst>
                                        </p:cTn>
                                        <p:tgtEl>
                                          <p:spTgt spid="40"/>
                                        </p:tgtEl>
                                        <p:attrNameLst>
                                          <p:attrName>style.visibility</p:attrName>
                                        </p:attrNameLst>
                                      </p:cBhvr>
                                      <p:to>
                                        <p:strVal val="visible"/>
                                      </p:to>
                                    </p:set>
                                    <p:anim calcmode="lin" valueType="num">
                                      <p:cBhvr>
                                        <p:cTn id="65" dur="1000" fill="hold"/>
                                        <p:tgtEl>
                                          <p:spTgt spid="40"/>
                                        </p:tgtEl>
                                        <p:attrNameLst>
                                          <p:attrName>ppt_w</p:attrName>
                                        </p:attrNameLst>
                                      </p:cBhvr>
                                      <p:tavLst>
                                        <p:tav tm="0">
                                          <p:val>
                                            <p:fltVal val="0"/>
                                          </p:val>
                                        </p:tav>
                                        <p:tav tm="100000">
                                          <p:val>
                                            <p:strVal val="#ppt_w"/>
                                          </p:val>
                                        </p:tav>
                                      </p:tavLst>
                                    </p:anim>
                                    <p:anim calcmode="lin" valueType="num">
                                      <p:cBhvr>
                                        <p:cTn id="66" dur="1000" fill="hold"/>
                                        <p:tgtEl>
                                          <p:spTgt spid="40"/>
                                        </p:tgtEl>
                                        <p:attrNameLst>
                                          <p:attrName>ppt_h</p:attrName>
                                        </p:attrNameLst>
                                      </p:cBhvr>
                                      <p:tavLst>
                                        <p:tav tm="0">
                                          <p:val>
                                            <p:fltVal val="0"/>
                                          </p:val>
                                        </p:tav>
                                        <p:tav tm="100000">
                                          <p:val>
                                            <p:strVal val="#ppt_h"/>
                                          </p:val>
                                        </p:tav>
                                      </p:tavLst>
                                    </p:anim>
                                    <p:animEffect transition="in" filter="fade">
                                      <p:cBhvr>
                                        <p:cTn id="67" dur="1000"/>
                                        <p:tgtEl>
                                          <p:spTgt spid="40"/>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childTnLst>
                                </p:cTn>
                              </p:par>
                              <p:par>
                                <p:cTn id="73" presetID="42" presetClass="path" presetSubtype="0" accel="50000" decel="50000" fill="hold" grpId="2" nodeType="withEffect">
                                  <p:stCondLst>
                                    <p:cond delay="0"/>
                                  </p:stCondLst>
                                  <p:childTnLst>
                                    <p:animMotion origin="layout" path="M -3.33333E-6 -0.00023 L 0.31667 0.25503 " pathEditMode="relative" rAng="0" ptsTypes="AA">
                                      <p:cBhvr>
                                        <p:cTn id="74" dur="1000" fill="hold"/>
                                        <p:tgtEl>
                                          <p:spTgt spid="39"/>
                                        </p:tgtEl>
                                        <p:attrNameLst>
                                          <p:attrName>ppt_x</p:attrName>
                                          <p:attrName>ppt_y</p:attrName>
                                        </p:attrNameLst>
                                      </p:cBhvr>
                                      <p:rCtr x="158" y="128"/>
                                    </p:animMotion>
                                  </p:childTnLst>
                                </p:cTn>
                              </p:par>
                            </p:childTnLst>
                          </p:cTn>
                        </p:par>
                      </p:childTnLst>
                    </p:cTn>
                  </p:par>
                  <p:par>
                    <p:cTn id="75" fill="hold">
                      <p:stCondLst>
                        <p:cond delay="indefinite"/>
                      </p:stCondLst>
                      <p:childTnLst>
                        <p:par>
                          <p:cTn id="76" fill="hold">
                            <p:stCondLst>
                              <p:cond delay="0"/>
                            </p:stCondLst>
                            <p:childTnLst>
                              <p:par>
                                <p:cTn id="77" presetID="7" presetClass="emph" presetSubtype="2" fill="hold" nodeType="clickEffect">
                                  <p:stCondLst>
                                    <p:cond delay="0"/>
                                  </p:stCondLst>
                                  <p:childTnLst>
                                    <p:animClr clrSpc="rgb">
                                      <p:cBhvr>
                                        <p:cTn id="78" dur="1000" fill="hold"/>
                                        <p:tgtEl>
                                          <p:spTgt spid="32"/>
                                        </p:tgtEl>
                                        <p:attrNameLst>
                                          <p:attrName>stroke.color</p:attrName>
                                        </p:attrNameLst>
                                      </p:cBhvr>
                                      <p:to>
                                        <a:srgbClr val="CC4273"/>
                                      </p:to>
                                    </p:animClr>
                                    <p:set>
                                      <p:cBhvr>
                                        <p:cTn id="79" dur="1000" fill="hold"/>
                                        <p:tgtEl>
                                          <p:spTgt spid="32"/>
                                        </p:tgtEl>
                                        <p:attrNameLst>
                                          <p:attrName>stroke.on</p:attrName>
                                        </p:attrNameLst>
                                      </p:cBhvr>
                                      <p:to>
                                        <p:strVal val="true"/>
                                      </p:to>
                                    </p:set>
                                  </p:childTnLst>
                                </p:cTn>
                              </p:par>
                              <p:par>
                                <p:cTn id="80" presetID="42" presetClass="path" presetSubtype="0" accel="50000" decel="50000" fill="hold" grpId="1" nodeType="withEffect">
                                  <p:stCondLst>
                                    <p:cond delay="0"/>
                                  </p:stCondLst>
                                  <p:childTnLst>
                                    <p:animMotion origin="layout" path="M 3.33333E-6 -1.27168E-6 L 3.33333E-6 0.06659 " pathEditMode="relative" rAng="0" ptsTypes="AA">
                                      <p:cBhvr>
                                        <p:cTn id="81" dur="1000" fill="hold"/>
                                        <p:tgtEl>
                                          <p:spTgt spid="32"/>
                                        </p:tgtEl>
                                        <p:attrNameLst>
                                          <p:attrName>ppt_x</p:attrName>
                                          <p:attrName>ppt_y</p:attrName>
                                        </p:attrNameLst>
                                      </p:cBhvr>
                                      <p:rCtr x="0" y="33"/>
                                    </p:animMotion>
                                  </p:childTnLst>
                                </p:cTn>
                              </p:par>
                            </p:childTnLst>
                          </p:cTn>
                        </p:par>
                        <p:par>
                          <p:cTn id="82" fill="hold">
                            <p:stCondLst>
                              <p:cond delay="1000"/>
                            </p:stCondLst>
                            <p:childTnLst>
                              <p:par>
                                <p:cTn id="83" presetID="16" presetClass="entr" presetSubtype="42" fill="hold" nodeType="after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barn(outHorizontal)">
                                      <p:cBhvr>
                                        <p:cTn id="85" dur="1000"/>
                                        <p:tgtEl>
                                          <p:spTgt spid="48"/>
                                        </p:tgtEl>
                                      </p:cBhvr>
                                    </p:animEffect>
                                  </p:childTnLst>
                                </p:cTn>
                              </p:par>
                            </p:childTnLst>
                          </p:cTn>
                        </p:par>
                      </p:childTnLst>
                    </p:cTn>
                  </p:par>
                  <p:par>
                    <p:cTn id="86" fill="hold">
                      <p:stCondLst>
                        <p:cond delay="indefinite"/>
                      </p:stCondLst>
                      <p:childTnLst>
                        <p:par>
                          <p:cTn id="87" fill="hold">
                            <p:stCondLst>
                              <p:cond delay="0"/>
                            </p:stCondLst>
                            <p:childTnLst>
                              <p:par>
                                <p:cTn id="88" presetID="16" presetClass="entr" presetSubtype="37" fill="hold" nodeType="clickEffect">
                                  <p:stCondLst>
                                    <p:cond delay="0"/>
                                  </p:stCondLst>
                                  <p:childTnLst>
                                    <p:set>
                                      <p:cBhvr>
                                        <p:cTn id="89" dur="1" fill="hold">
                                          <p:stCondLst>
                                            <p:cond delay="0"/>
                                          </p:stCondLst>
                                        </p:cTn>
                                        <p:tgtEl>
                                          <p:spTgt spid="67"/>
                                        </p:tgtEl>
                                        <p:attrNameLst>
                                          <p:attrName>style.visibility</p:attrName>
                                        </p:attrNameLst>
                                      </p:cBhvr>
                                      <p:to>
                                        <p:strVal val="visible"/>
                                      </p:to>
                                    </p:set>
                                    <p:animEffect transition="in" filter="barn(outVertical)">
                                      <p:cBhvr>
                                        <p:cTn id="90" dur="1000"/>
                                        <p:tgtEl>
                                          <p:spTgt spid="67"/>
                                        </p:tgtEl>
                                      </p:cBhvr>
                                    </p:animEffect>
                                  </p:childTnLst>
                                </p:cTn>
                              </p:par>
                            </p:childTnLst>
                          </p:cTn>
                        </p:par>
                        <p:par>
                          <p:cTn id="91" fill="hold">
                            <p:stCondLst>
                              <p:cond delay="1000"/>
                            </p:stCondLst>
                            <p:childTnLst>
                              <p:par>
                                <p:cTn id="92" presetID="16" presetClass="entr" presetSubtype="37" fill="hold" nodeType="afterEffect">
                                  <p:stCondLst>
                                    <p:cond delay="0"/>
                                  </p:stCondLst>
                                  <p:childTnLst>
                                    <p:set>
                                      <p:cBhvr>
                                        <p:cTn id="93" dur="1" fill="hold">
                                          <p:stCondLst>
                                            <p:cond delay="0"/>
                                          </p:stCondLst>
                                        </p:cTn>
                                        <p:tgtEl>
                                          <p:spTgt spid="52"/>
                                        </p:tgtEl>
                                        <p:attrNameLst>
                                          <p:attrName>style.visibility</p:attrName>
                                        </p:attrNameLst>
                                      </p:cBhvr>
                                      <p:to>
                                        <p:strVal val="visible"/>
                                      </p:to>
                                    </p:set>
                                    <p:animEffect transition="in" filter="barn(outVertical)">
                                      <p:cBhvr>
                                        <p:cTn id="94" dur="1000"/>
                                        <p:tgtEl>
                                          <p:spTgt spid="5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0"/>
                                        </p:tgtEl>
                                        <p:attrNameLst>
                                          <p:attrName>style.visibility</p:attrName>
                                        </p:attrNameLst>
                                      </p:cBhvr>
                                      <p:to>
                                        <p:strVal val="visible"/>
                                      </p:to>
                                    </p:set>
                                    <p:animEffect transition="in" filter="fade">
                                      <p:cBhvr>
                                        <p:cTn id="97" dur="1000"/>
                                        <p:tgtEl>
                                          <p:spTgt spid="60"/>
                                        </p:tgtEl>
                                      </p:cBhvr>
                                    </p:animEffect>
                                  </p:childTnLst>
                                </p:cTn>
                              </p:par>
                            </p:childTnLst>
                          </p:cTn>
                        </p:par>
                        <p:par>
                          <p:cTn id="98" fill="hold">
                            <p:stCondLst>
                              <p:cond delay="2000"/>
                            </p:stCondLst>
                            <p:childTnLst>
                              <p:par>
                                <p:cTn id="99" presetID="16" presetClass="entr" presetSubtype="37" fill="hold"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barn(outVertical)">
                                      <p:cBhvr>
                                        <p:cTn id="101" dur="1000"/>
                                        <p:tgtEl>
                                          <p:spTgt spid="56"/>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nodeType="clickEffect">
                                  <p:stCondLst>
                                    <p:cond delay="0"/>
                                  </p:stCondLst>
                                  <p:childTnLst>
                                    <p:animEffect transition="out" filter="fade">
                                      <p:cBhvr>
                                        <p:cTn id="105" dur="1000"/>
                                        <p:tgtEl>
                                          <p:spTgt spid="31"/>
                                        </p:tgtEl>
                                      </p:cBhvr>
                                    </p:animEffect>
                                    <p:set>
                                      <p:cBhvr>
                                        <p:cTn id="106" dur="1" fill="hold">
                                          <p:stCondLst>
                                            <p:cond delay="999"/>
                                          </p:stCondLst>
                                        </p:cTn>
                                        <p:tgtEl>
                                          <p:spTgt spid="31"/>
                                        </p:tgtEl>
                                        <p:attrNameLst>
                                          <p:attrName>style.visibility</p:attrName>
                                        </p:attrNameLst>
                                      </p:cBhvr>
                                      <p:to>
                                        <p:strVal val="hidden"/>
                                      </p:to>
                                    </p:set>
                                  </p:childTnLst>
                                </p:cTn>
                              </p:par>
                              <p:par>
                                <p:cTn id="107" presetID="10" presetClass="exit" presetSubtype="0" fill="hold" grpId="2" nodeType="withEffect">
                                  <p:stCondLst>
                                    <p:cond delay="0"/>
                                  </p:stCondLst>
                                  <p:childTnLst>
                                    <p:animEffect transition="out" filter="fade">
                                      <p:cBhvr>
                                        <p:cTn id="108" dur="1000"/>
                                        <p:tgtEl>
                                          <p:spTgt spid="32"/>
                                        </p:tgtEl>
                                      </p:cBhvr>
                                    </p:animEffect>
                                    <p:set>
                                      <p:cBhvr>
                                        <p:cTn id="109" dur="1" fill="hold">
                                          <p:stCondLst>
                                            <p:cond delay="999"/>
                                          </p:stCondLst>
                                        </p:cTn>
                                        <p:tgtEl>
                                          <p:spTgt spid="32"/>
                                        </p:tgtEl>
                                        <p:attrNameLst>
                                          <p:attrName>style.visibility</p:attrName>
                                        </p:attrNameLst>
                                      </p:cBhvr>
                                      <p:to>
                                        <p:strVal val="hidden"/>
                                      </p:to>
                                    </p:set>
                                  </p:childTnLst>
                                </p:cTn>
                              </p:par>
                              <p:par>
                                <p:cTn id="110" presetID="10" presetClass="exit" presetSubtype="0" fill="hold" grpId="1" nodeType="withEffect">
                                  <p:stCondLst>
                                    <p:cond delay="0"/>
                                  </p:stCondLst>
                                  <p:childTnLst>
                                    <p:animEffect transition="out" filter="fade">
                                      <p:cBhvr>
                                        <p:cTn id="111" dur="1000"/>
                                        <p:tgtEl>
                                          <p:spTgt spid="40"/>
                                        </p:tgtEl>
                                      </p:cBhvr>
                                    </p:animEffect>
                                    <p:set>
                                      <p:cBhvr>
                                        <p:cTn id="112" dur="1" fill="hold">
                                          <p:stCondLst>
                                            <p:cond delay="999"/>
                                          </p:stCondLst>
                                        </p:cTn>
                                        <p:tgtEl>
                                          <p:spTgt spid="40"/>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1000"/>
                                        <p:tgtEl>
                                          <p:spTgt spid="39"/>
                                        </p:tgtEl>
                                      </p:cBhvr>
                                    </p:animEffect>
                                    <p:set>
                                      <p:cBhvr>
                                        <p:cTn id="115" dur="1" fill="hold">
                                          <p:stCondLst>
                                            <p:cond delay="999"/>
                                          </p:stCondLst>
                                        </p:cTn>
                                        <p:tgtEl>
                                          <p:spTgt spid="39"/>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1000"/>
                                        <p:tgtEl>
                                          <p:spTgt spid="43"/>
                                        </p:tgtEl>
                                      </p:cBhvr>
                                    </p:animEffect>
                                    <p:set>
                                      <p:cBhvr>
                                        <p:cTn id="118" dur="1" fill="hold">
                                          <p:stCondLst>
                                            <p:cond delay="999"/>
                                          </p:stCondLst>
                                        </p:cTn>
                                        <p:tgtEl>
                                          <p:spTgt spid="43"/>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1000"/>
                                        <p:tgtEl>
                                          <p:spTgt spid="44"/>
                                        </p:tgtEl>
                                      </p:cBhvr>
                                    </p:animEffect>
                                    <p:set>
                                      <p:cBhvr>
                                        <p:cTn id="121" dur="1" fill="hold">
                                          <p:stCondLst>
                                            <p:cond delay="999"/>
                                          </p:stCondLst>
                                        </p:cTn>
                                        <p:tgtEl>
                                          <p:spTgt spid="44"/>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1000"/>
                                        <p:tgtEl>
                                          <p:spTgt spid="45"/>
                                        </p:tgtEl>
                                      </p:cBhvr>
                                    </p:animEffect>
                                    <p:set>
                                      <p:cBhvr>
                                        <p:cTn id="124" dur="1" fill="hold">
                                          <p:stCondLst>
                                            <p:cond delay="999"/>
                                          </p:stCondLst>
                                        </p:cTn>
                                        <p:tgtEl>
                                          <p:spTgt spid="45"/>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1000"/>
                                        <p:tgtEl>
                                          <p:spTgt spid="46"/>
                                        </p:tgtEl>
                                      </p:cBhvr>
                                    </p:animEffect>
                                    <p:set>
                                      <p:cBhvr>
                                        <p:cTn id="127" dur="1" fill="hold">
                                          <p:stCondLst>
                                            <p:cond delay="999"/>
                                          </p:stCondLst>
                                        </p:cTn>
                                        <p:tgtEl>
                                          <p:spTgt spid="46"/>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1000"/>
                                        <p:tgtEl>
                                          <p:spTgt spid="60"/>
                                        </p:tgtEl>
                                      </p:cBhvr>
                                    </p:animEffect>
                                    <p:set>
                                      <p:cBhvr>
                                        <p:cTn id="130" dur="1" fill="hold">
                                          <p:stCondLst>
                                            <p:cond delay="999"/>
                                          </p:stCondLst>
                                        </p:cTn>
                                        <p:tgtEl>
                                          <p:spTgt spid="60"/>
                                        </p:tgtEl>
                                        <p:attrNameLst>
                                          <p:attrName>style.visibility</p:attrName>
                                        </p:attrNameLst>
                                      </p:cBhvr>
                                      <p:to>
                                        <p:strVal val="hidden"/>
                                      </p:to>
                                    </p:set>
                                  </p:childTnLst>
                                </p:cTn>
                              </p:par>
                              <p:par>
                                <p:cTn id="131" presetID="10" presetClass="exit" presetSubtype="0" fill="hold" nodeType="withEffect">
                                  <p:stCondLst>
                                    <p:cond delay="0"/>
                                  </p:stCondLst>
                                  <p:childTnLst>
                                    <p:animEffect transition="out" filter="fade">
                                      <p:cBhvr>
                                        <p:cTn id="132" dur="1000"/>
                                        <p:tgtEl>
                                          <p:spTgt spid="48"/>
                                        </p:tgtEl>
                                      </p:cBhvr>
                                    </p:animEffect>
                                    <p:set>
                                      <p:cBhvr>
                                        <p:cTn id="133" dur="1" fill="hold">
                                          <p:stCondLst>
                                            <p:cond delay="999"/>
                                          </p:stCondLst>
                                        </p:cTn>
                                        <p:tgtEl>
                                          <p:spTgt spid="48"/>
                                        </p:tgtEl>
                                        <p:attrNameLst>
                                          <p:attrName>style.visibility</p:attrName>
                                        </p:attrNameLst>
                                      </p:cBhvr>
                                      <p:to>
                                        <p:strVal val="hidden"/>
                                      </p:to>
                                    </p:set>
                                  </p:childTnLst>
                                </p:cTn>
                              </p:par>
                              <p:par>
                                <p:cTn id="134" presetID="10" presetClass="exit" presetSubtype="0" fill="hold" nodeType="withEffect">
                                  <p:stCondLst>
                                    <p:cond delay="0"/>
                                  </p:stCondLst>
                                  <p:childTnLst>
                                    <p:animEffect transition="out" filter="fade">
                                      <p:cBhvr>
                                        <p:cTn id="135" dur="1000"/>
                                        <p:tgtEl>
                                          <p:spTgt spid="67"/>
                                        </p:tgtEl>
                                      </p:cBhvr>
                                    </p:animEffect>
                                    <p:set>
                                      <p:cBhvr>
                                        <p:cTn id="136" dur="1" fill="hold">
                                          <p:stCondLst>
                                            <p:cond delay="999"/>
                                          </p:stCondLst>
                                        </p:cTn>
                                        <p:tgtEl>
                                          <p:spTgt spid="67"/>
                                        </p:tgtEl>
                                        <p:attrNameLst>
                                          <p:attrName>style.visibility</p:attrName>
                                        </p:attrNameLst>
                                      </p:cBhvr>
                                      <p:to>
                                        <p:strVal val="hidden"/>
                                      </p:to>
                                    </p:set>
                                  </p:childTnLst>
                                </p:cTn>
                              </p:par>
                              <p:par>
                                <p:cTn id="137" presetID="10" presetClass="exit" presetSubtype="0" fill="hold" nodeType="withEffect">
                                  <p:stCondLst>
                                    <p:cond delay="0"/>
                                  </p:stCondLst>
                                  <p:childTnLst>
                                    <p:animEffect transition="out" filter="fade">
                                      <p:cBhvr>
                                        <p:cTn id="138" dur="1000"/>
                                        <p:tgtEl>
                                          <p:spTgt spid="52"/>
                                        </p:tgtEl>
                                      </p:cBhvr>
                                    </p:animEffect>
                                    <p:set>
                                      <p:cBhvr>
                                        <p:cTn id="139" dur="1" fill="hold">
                                          <p:stCondLst>
                                            <p:cond delay="999"/>
                                          </p:stCondLst>
                                        </p:cTn>
                                        <p:tgtEl>
                                          <p:spTgt spid="52"/>
                                        </p:tgtEl>
                                        <p:attrNameLst>
                                          <p:attrName>style.visibility</p:attrName>
                                        </p:attrNameLst>
                                      </p:cBhvr>
                                      <p:to>
                                        <p:strVal val="hidden"/>
                                      </p:to>
                                    </p:set>
                                  </p:childTnLst>
                                </p:cTn>
                              </p:par>
                              <p:par>
                                <p:cTn id="140" presetID="10" presetClass="exit" presetSubtype="0" fill="hold" nodeType="withEffect">
                                  <p:stCondLst>
                                    <p:cond delay="0"/>
                                  </p:stCondLst>
                                  <p:childTnLst>
                                    <p:animEffect transition="out" filter="fade">
                                      <p:cBhvr>
                                        <p:cTn id="141" dur="1000"/>
                                        <p:tgtEl>
                                          <p:spTgt spid="56"/>
                                        </p:tgtEl>
                                      </p:cBhvr>
                                    </p:animEffect>
                                    <p:set>
                                      <p:cBhvr>
                                        <p:cTn id="142" dur="1" fill="hold">
                                          <p:stCondLst>
                                            <p:cond delay="999"/>
                                          </p:stCondLst>
                                        </p:cTn>
                                        <p:tgtEl>
                                          <p:spTgt spid="56"/>
                                        </p:tgtEl>
                                        <p:attrNameLst>
                                          <p:attrName>style.visibility</p:attrName>
                                        </p:attrNameLst>
                                      </p:cBhvr>
                                      <p:to>
                                        <p:strVal val="hidden"/>
                                      </p:to>
                                    </p:set>
                                  </p:childTnLst>
                                </p:cTn>
                              </p:par>
                              <p:par>
                                <p:cTn id="143" presetID="10" presetClass="exit" presetSubtype="0" fill="hold" grpId="2" nodeType="withEffect">
                                  <p:stCondLst>
                                    <p:cond delay="0"/>
                                  </p:stCondLst>
                                  <p:childTnLst>
                                    <p:animEffect transition="out" filter="fade">
                                      <p:cBhvr>
                                        <p:cTn id="144" dur="1000"/>
                                        <p:tgtEl>
                                          <p:spTgt spid="60"/>
                                        </p:tgtEl>
                                      </p:cBhvr>
                                    </p:animEffect>
                                    <p:set>
                                      <p:cBhvr>
                                        <p:cTn id="145" dur="1" fill="hold">
                                          <p:stCondLst>
                                            <p:cond delay="999"/>
                                          </p:stCondLst>
                                        </p:cTn>
                                        <p:tgtEl>
                                          <p:spTgt spid="60"/>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1000"/>
                                        <p:tgtEl>
                                          <p:spTgt spid="41"/>
                                        </p:tgtEl>
                                      </p:cBhvr>
                                    </p:animEffect>
                                    <p:set>
                                      <p:cBhvr>
                                        <p:cTn id="148" dur="1" fill="hold">
                                          <p:stCondLst>
                                            <p:cond delay="999"/>
                                          </p:stCondLst>
                                        </p:cTn>
                                        <p:tgtEl>
                                          <p:spTgt spid="41"/>
                                        </p:tgtEl>
                                        <p:attrNameLst>
                                          <p:attrName>style.visibility</p:attrName>
                                        </p:attrNameLst>
                                      </p:cBhvr>
                                      <p:to>
                                        <p:strVal val="hidden"/>
                                      </p:to>
                                    </p:set>
                                  </p:childTnLst>
                                </p:cTn>
                              </p:par>
                            </p:childTnLst>
                          </p:cTn>
                        </p:par>
                        <p:par>
                          <p:cTn id="149" fill="hold">
                            <p:stCondLst>
                              <p:cond delay="1000"/>
                            </p:stCondLst>
                            <p:childTnLst>
                              <p:par>
                                <p:cTn id="150" presetID="8" presetClass="emph" presetSubtype="0" fill="hold" grpId="1" nodeType="afterEffect">
                                  <p:stCondLst>
                                    <p:cond delay="0"/>
                                  </p:stCondLst>
                                  <p:childTnLst>
                                    <p:animRot by="21600000">
                                      <p:cBhvr>
                                        <p:cTn id="151" dur="1000" fill="hold"/>
                                        <p:tgtEl>
                                          <p:spTgt spid="3"/>
                                        </p:tgtEl>
                                        <p:attrNameLst>
                                          <p:attrName>r</p:attrName>
                                        </p:attrNameLst>
                                      </p:cBhvr>
                                    </p:animRot>
                                  </p:childTnLst>
                                </p:cTn>
                              </p:par>
                            </p:childTnLst>
                          </p:cTn>
                        </p:par>
                      </p:childTnLst>
                    </p:cTn>
                  </p:par>
                  <p:par>
                    <p:cTn id="152" fill="hold">
                      <p:stCondLst>
                        <p:cond delay="indefinite"/>
                      </p:stCondLst>
                      <p:childTnLst>
                        <p:par>
                          <p:cTn id="153" fill="hold">
                            <p:stCondLst>
                              <p:cond delay="0"/>
                            </p:stCondLst>
                            <p:childTnLst>
                              <p:par>
                                <p:cTn id="154" presetID="10" presetClass="entr" presetSubtype="0" fill="hold" grpId="0" nodeType="clickEffect">
                                  <p:stCondLst>
                                    <p:cond delay="0"/>
                                  </p:stCondLst>
                                  <p:childTnLst>
                                    <p:set>
                                      <p:cBhvr>
                                        <p:cTn id="155" dur="1" fill="hold">
                                          <p:stCondLst>
                                            <p:cond delay="0"/>
                                          </p:stCondLst>
                                        </p:cTn>
                                        <p:tgtEl>
                                          <p:spTgt spid="71"/>
                                        </p:tgtEl>
                                        <p:attrNameLst>
                                          <p:attrName>style.visibility</p:attrName>
                                        </p:attrNameLst>
                                      </p:cBhvr>
                                      <p:to>
                                        <p:strVal val="visible"/>
                                      </p:to>
                                    </p:set>
                                    <p:animEffect transition="in" filter="fade">
                                      <p:cBhvr>
                                        <p:cTn id="156" dur="1000"/>
                                        <p:tgtEl>
                                          <p:spTgt spid="71"/>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8" fill="hold" grpId="2" nodeType="clickEffect">
                                  <p:stCondLst>
                                    <p:cond delay="0"/>
                                  </p:stCondLst>
                                  <p:childTnLst>
                                    <p:set>
                                      <p:cBhvr>
                                        <p:cTn id="160" dur="1" fill="hold">
                                          <p:stCondLst>
                                            <p:cond delay="0"/>
                                          </p:stCondLst>
                                        </p:cTn>
                                        <p:tgtEl>
                                          <p:spTgt spid="72"/>
                                        </p:tgtEl>
                                        <p:attrNameLst>
                                          <p:attrName>style.visibility</p:attrName>
                                        </p:attrNameLst>
                                      </p:cBhvr>
                                      <p:to>
                                        <p:strVal val="visible"/>
                                      </p:to>
                                    </p:set>
                                    <p:animEffect transition="in" filter="wipe(left)">
                                      <p:cBhvr>
                                        <p:cTn id="161"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32" grpId="0" animBg="1"/>
      <p:bldP spid="32" grpId="1" animBg="1"/>
      <p:bldP spid="32" grpId="2" animBg="1"/>
      <p:bldP spid="39" grpId="0" animBg="1"/>
      <p:bldP spid="39" grpId="1" animBg="1"/>
      <p:bldP spid="39" grpId="2" animBg="1"/>
      <p:bldP spid="40" grpId="0" animBg="1"/>
      <p:bldP spid="40" grpId="1" animBg="1"/>
      <p:bldP spid="41" grpId="0" animBg="1"/>
      <p:bldP spid="41" grpId="1" animBg="1"/>
      <p:bldP spid="42" grpId="0" animBg="1"/>
      <p:bldP spid="42" grpId="1" animBg="1"/>
      <p:bldP spid="42" grpId="2" animBg="1"/>
      <p:bldP spid="43" grpId="0"/>
      <p:bldP spid="43" grpId="1"/>
      <p:bldP spid="44" grpId="0"/>
      <p:bldP spid="44" grpId="1"/>
      <p:bldP spid="45" grpId="0"/>
      <p:bldP spid="45" grpId="1"/>
      <p:bldP spid="46" grpId="0"/>
      <p:bldP spid="46" grpId="1"/>
      <p:bldP spid="60" grpId="0"/>
      <p:bldP spid="60" grpId="1"/>
      <p:bldP spid="60" grpId="2"/>
      <p:bldP spid="71" grpId="0" animBg="1"/>
      <p:bldP spid="72" grpId="2"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pic>
        <p:nvPicPr>
          <p:cNvPr id="171016" name="Picture 8"/>
          <p:cNvPicPr>
            <a:picLocks noChangeAspect="1" noChangeArrowheads="1"/>
          </p:cNvPicPr>
          <p:nvPr/>
        </p:nvPicPr>
        <p:blipFill>
          <a:blip r:embed="rId3"/>
          <a:srcRect/>
          <a:stretch>
            <a:fillRect/>
          </a:stretch>
        </p:blipFill>
        <p:spPr bwMode="auto">
          <a:xfrm>
            <a:off x="0" y="676275"/>
            <a:ext cx="9144000" cy="6181725"/>
          </a:xfrm>
          <a:prstGeom prst="rect">
            <a:avLst/>
          </a:prstGeom>
          <a:noFill/>
          <a:ln w="9525">
            <a:noFill/>
            <a:miter lim="800000"/>
            <a:headEnd/>
            <a:tailEnd/>
          </a:ln>
          <a:effectLst/>
        </p:spPr>
      </p:pic>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cxnSp>
        <p:nvCxnSpPr>
          <p:cNvPr id="45" name="Straight Connector 44"/>
          <p:cNvCxnSpPr/>
          <p:nvPr/>
        </p:nvCxnSpPr>
        <p:spPr>
          <a:xfrm rot="5400000">
            <a:off x="647700" y="4305300"/>
            <a:ext cx="22098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sp>
        <p:nvSpPr>
          <p:cNvPr id="16" name="TextBox 15"/>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sp>
        <p:nvSpPr>
          <p:cNvPr id="15" name="Freeform 14"/>
          <p:cNvSpPr/>
          <p:nvPr/>
        </p:nvSpPr>
        <p:spPr>
          <a:xfrm>
            <a:off x="6565900" y="5187950"/>
            <a:ext cx="2235200" cy="311150"/>
          </a:xfrm>
          <a:custGeom>
            <a:avLst/>
            <a:gdLst>
              <a:gd name="connsiteX0" fmla="*/ 2235200 w 2235200"/>
              <a:gd name="connsiteY0" fmla="*/ 82550 h 311150"/>
              <a:gd name="connsiteX1" fmla="*/ 2146300 w 2235200"/>
              <a:gd name="connsiteY1" fmla="*/ 44450 h 311150"/>
              <a:gd name="connsiteX2" fmla="*/ 1930400 w 2235200"/>
              <a:gd name="connsiteY2" fmla="*/ 196850 h 311150"/>
              <a:gd name="connsiteX3" fmla="*/ 1828800 w 2235200"/>
              <a:gd name="connsiteY3" fmla="*/ 247650 h 311150"/>
              <a:gd name="connsiteX4" fmla="*/ 1663700 w 2235200"/>
              <a:gd name="connsiteY4" fmla="*/ 158750 h 311150"/>
              <a:gd name="connsiteX5" fmla="*/ 1524000 w 2235200"/>
              <a:gd name="connsiteY5" fmla="*/ 31750 h 311150"/>
              <a:gd name="connsiteX6" fmla="*/ 1397000 w 2235200"/>
              <a:gd name="connsiteY6" fmla="*/ 146050 h 311150"/>
              <a:gd name="connsiteX7" fmla="*/ 1282700 w 2235200"/>
              <a:gd name="connsiteY7" fmla="*/ 171450 h 311150"/>
              <a:gd name="connsiteX8" fmla="*/ 1168400 w 2235200"/>
              <a:gd name="connsiteY8" fmla="*/ 107950 h 311150"/>
              <a:gd name="connsiteX9" fmla="*/ 1028700 w 2235200"/>
              <a:gd name="connsiteY9" fmla="*/ 158750 h 311150"/>
              <a:gd name="connsiteX10" fmla="*/ 863600 w 2235200"/>
              <a:gd name="connsiteY10" fmla="*/ 6350 h 311150"/>
              <a:gd name="connsiteX11" fmla="*/ 635000 w 2235200"/>
              <a:gd name="connsiteY11" fmla="*/ 196850 h 311150"/>
              <a:gd name="connsiteX12" fmla="*/ 241300 w 2235200"/>
              <a:gd name="connsiteY12" fmla="*/ 285750 h 311150"/>
              <a:gd name="connsiteX13" fmla="*/ 165100 w 2235200"/>
              <a:gd name="connsiteY13" fmla="*/ 247650 h 311150"/>
              <a:gd name="connsiteX14" fmla="*/ 101600 w 2235200"/>
              <a:gd name="connsiteY14" fmla="*/ 273050 h 311150"/>
              <a:gd name="connsiteX15" fmla="*/ 101600 w 2235200"/>
              <a:gd name="connsiteY15" fmla="*/ 184150 h 311150"/>
              <a:gd name="connsiteX16" fmla="*/ 0 w 2235200"/>
              <a:gd name="connsiteY16" fmla="*/ 31115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5200" h="311150">
                <a:moveTo>
                  <a:pt x="2235200" y="82550"/>
                </a:moveTo>
                <a:cubicBezTo>
                  <a:pt x="2216150" y="53975"/>
                  <a:pt x="2197100" y="25400"/>
                  <a:pt x="2146300" y="44450"/>
                </a:cubicBezTo>
                <a:cubicBezTo>
                  <a:pt x="2095500" y="63500"/>
                  <a:pt x="1983317" y="162983"/>
                  <a:pt x="1930400" y="196850"/>
                </a:cubicBezTo>
                <a:cubicBezTo>
                  <a:pt x="1877483" y="230717"/>
                  <a:pt x="1873250" y="254000"/>
                  <a:pt x="1828800" y="247650"/>
                </a:cubicBezTo>
                <a:cubicBezTo>
                  <a:pt x="1784350" y="241300"/>
                  <a:pt x="1714500" y="194733"/>
                  <a:pt x="1663700" y="158750"/>
                </a:cubicBezTo>
                <a:cubicBezTo>
                  <a:pt x="1612900" y="122767"/>
                  <a:pt x="1568450" y="33867"/>
                  <a:pt x="1524000" y="31750"/>
                </a:cubicBezTo>
                <a:cubicBezTo>
                  <a:pt x="1479550" y="29633"/>
                  <a:pt x="1437217" y="122767"/>
                  <a:pt x="1397000" y="146050"/>
                </a:cubicBezTo>
                <a:cubicBezTo>
                  <a:pt x="1356783" y="169333"/>
                  <a:pt x="1320800" y="177800"/>
                  <a:pt x="1282700" y="171450"/>
                </a:cubicBezTo>
                <a:cubicBezTo>
                  <a:pt x="1244600" y="165100"/>
                  <a:pt x="1210733" y="110067"/>
                  <a:pt x="1168400" y="107950"/>
                </a:cubicBezTo>
                <a:cubicBezTo>
                  <a:pt x="1126067" y="105833"/>
                  <a:pt x="1079500" y="175683"/>
                  <a:pt x="1028700" y="158750"/>
                </a:cubicBezTo>
                <a:cubicBezTo>
                  <a:pt x="977900" y="141817"/>
                  <a:pt x="929217" y="0"/>
                  <a:pt x="863600" y="6350"/>
                </a:cubicBezTo>
                <a:cubicBezTo>
                  <a:pt x="797983" y="12700"/>
                  <a:pt x="738717" y="150283"/>
                  <a:pt x="635000" y="196850"/>
                </a:cubicBezTo>
                <a:cubicBezTo>
                  <a:pt x="531283" y="243417"/>
                  <a:pt x="319617" y="277283"/>
                  <a:pt x="241300" y="285750"/>
                </a:cubicBezTo>
                <a:cubicBezTo>
                  <a:pt x="162983" y="294217"/>
                  <a:pt x="188383" y="249767"/>
                  <a:pt x="165100" y="247650"/>
                </a:cubicBezTo>
                <a:cubicBezTo>
                  <a:pt x="141817" y="245533"/>
                  <a:pt x="112183" y="283633"/>
                  <a:pt x="101600" y="273050"/>
                </a:cubicBezTo>
                <a:cubicBezTo>
                  <a:pt x="91017" y="262467"/>
                  <a:pt x="118533" y="177800"/>
                  <a:pt x="101600" y="184150"/>
                </a:cubicBezTo>
                <a:cubicBezTo>
                  <a:pt x="84667" y="190500"/>
                  <a:pt x="42333" y="250825"/>
                  <a:pt x="0" y="3111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3403600" y="5441950"/>
            <a:ext cx="3175000" cy="641350"/>
          </a:xfrm>
          <a:custGeom>
            <a:avLst/>
            <a:gdLst>
              <a:gd name="connsiteX0" fmla="*/ 3175000 w 3175000"/>
              <a:gd name="connsiteY0" fmla="*/ 57150 h 641350"/>
              <a:gd name="connsiteX1" fmla="*/ 3035300 w 3175000"/>
              <a:gd name="connsiteY1" fmla="*/ 69850 h 641350"/>
              <a:gd name="connsiteX2" fmla="*/ 2933700 w 3175000"/>
              <a:gd name="connsiteY2" fmla="*/ 6350 h 641350"/>
              <a:gd name="connsiteX3" fmla="*/ 2895600 w 3175000"/>
              <a:gd name="connsiteY3" fmla="*/ 31750 h 641350"/>
              <a:gd name="connsiteX4" fmla="*/ 2806700 w 3175000"/>
              <a:gd name="connsiteY4" fmla="*/ 6350 h 641350"/>
              <a:gd name="connsiteX5" fmla="*/ 2679700 w 3175000"/>
              <a:gd name="connsiteY5" fmla="*/ 44450 h 641350"/>
              <a:gd name="connsiteX6" fmla="*/ 2590800 w 3175000"/>
              <a:gd name="connsiteY6" fmla="*/ 44450 h 641350"/>
              <a:gd name="connsiteX7" fmla="*/ 2463800 w 3175000"/>
              <a:gd name="connsiteY7" fmla="*/ 95250 h 641350"/>
              <a:gd name="connsiteX8" fmla="*/ 2400300 w 3175000"/>
              <a:gd name="connsiteY8" fmla="*/ 95250 h 641350"/>
              <a:gd name="connsiteX9" fmla="*/ 2286000 w 3175000"/>
              <a:gd name="connsiteY9" fmla="*/ 184150 h 641350"/>
              <a:gd name="connsiteX10" fmla="*/ 2184400 w 3175000"/>
              <a:gd name="connsiteY10" fmla="*/ 196850 h 641350"/>
              <a:gd name="connsiteX11" fmla="*/ 2120900 w 3175000"/>
              <a:gd name="connsiteY11" fmla="*/ 222250 h 641350"/>
              <a:gd name="connsiteX12" fmla="*/ 2032000 w 3175000"/>
              <a:gd name="connsiteY12" fmla="*/ 222250 h 641350"/>
              <a:gd name="connsiteX13" fmla="*/ 1968500 w 3175000"/>
              <a:gd name="connsiteY13" fmla="*/ 222250 h 641350"/>
              <a:gd name="connsiteX14" fmla="*/ 1778000 w 3175000"/>
              <a:gd name="connsiteY14" fmla="*/ 285750 h 641350"/>
              <a:gd name="connsiteX15" fmla="*/ 1143000 w 3175000"/>
              <a:gd name="connsiteY15" fmla="*/ 463550 h 641350"/>
              <a:gd name="connsiteX16" fmla="*/ 1003300 w 3175000"/>
              <a:gd name="connsiteY16" fmla="*/ 488950 h 641350"/>
              <a:gd name="connsiteX17" fmla="*/ 939800 w 3175000"/>
              <a:gd name="connsiteY17" fmla="*/ 488950 h 641350"/>
              <a:gd name="connsiteX18" fmla="*/ 876300 w 3175000"/>
              <a:gd name="connsiteY18" fmla="*/ 476250 h 641350"/>
              <a:gd name="connsiteX19" fmla="*/ 774700 w 3175000"/>
              <a:gd name="connsiteY19" fmla="*/ 514350 h 641350"/>
              <a:gd name="connsiteX20" fmla="*/ 685800 w 3175000"/>
              <a:gd name="connsiteY20" fmla="*/ 615950 h 641350"/>
              <a:gd name="connsiteX21" fmla="*/ 635000 w 3175000"/>
              <a:gd name="connsiteY21" fmla="*/ 615950 h 641350"/>
              <a:gd name="connsiteX22" fmla="*/ 495300 w 3175000"/>
              <a:gd name="connsiteY22" fmla="*/ 463550 h 641350"/>
              <a:gd name="connsiteX23" fmla="*/ 393700 w 3175000"/>
              <a:gd name="connsiteY23" fmla="*/ 552450 h 641350"/>
              <a:gd name="connsiteX24" fmla="*/ 381000 w 3175000"/>
              <a:gd name="connsiteY24" fmla="*/ 501650 h 641350"/>
              <a:gd name="connsiteX25" fmla="*/ 292100 w 3175000"/>
              <a:gd name="connsiteY25" fmla="*/ 552450 h 641350"/>
              <a:gd name="connsiteX26" fmla="*/ 203200 w 3175000"/>
              <a:gd name="connsiteY26" fmla="*/ 552450 h 641350"/>
              <a:gd name="connsiteX27" fmla="*/ 0 w 3175000"/>
              <a:gd name="connsiteY27" fmla="*/ 476250 h 6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5000" h="641350">
                <a:moveTo>
                  <a:pt x="3175000" y="57150"/>
                </a:moveTo>
                <a:cubicBezTo>
                  <a:pt x="3125258" y="67733"/>
                  <a:pt x="3075516" y="78317"/>
                  <a:pt x="3035300" y="69850"/>
                </a:cubicBezTo>
                <a:cubicBezTo>
                  <a:pt x="2995084" y="61383"/>
                  <a:pt x="2956983" y="12700"/>
                  <a:pt x="2933700" y="6350"/>
                </a:cubicBezTo>
                <a:cubicBezTo>
                  <a:pt x="2910417" y="0"/>
                  <a:pt x="2916767" y="31750"/>
                  <a:pt x="2895600" y="31750"/>
                </a:cubicBezTo>
                <a:cubicBezTo>
                  <a:pt x="2874433" y="31750"/>
                  <a:pt x="2842683" y="4233"/>
                  <a:pt x="2806700" y="6350"/>
                </a:cubicBezTo>
                <a:cubicBezTo>
                  <a:pt x="2770717" y="8467"/>
                  <a:pt x="2715683" y="38100"/>
                  <a:pt x="2679700" y="44450"/>
                </a:cubicBezTo>
                <a:cubicBezTo>
                  <a:pt x="2643717" y="50800"/>
                  <a:pt x="2626783" y="35983"/>
                  <a:pt x="2590800" y="44450"/>
                </a:cubicBezTo>
                <a:cubicBezTo>
                  <a:pt x="2554817" y="52917"/>
                  <a:pt x="2495550" y="86783"/>
                  <a:pt x="2463800" y="95250"/>
                </a:cubicBezTo>
                <a:cubicBezTo>
                  <a:pt x="2432050" y="103717"/>
                  <a:pt x="2429933" y="80433"/>
                  <a:pt x="2400300" y="95250"/>
                </a:cubicBezTo>
                <a:cubicBezTo>
                  <a:pt x="2370667" y="110067"/>
                  <a:pt x="2321983" y="167217"/>
                  <a:pt x="2286000" y="184150"/>
                </a:cubicBezTo>
                <a:cubicBezTo>
                  <a:pt x="2250017" y="201083"/>
                  <a:pt x="2211917" y="190500"/>
                  <a:pt x="2184400" y="196850"/>
                </a:cubicBezTo>
                <a:cubicBezTo>
                  <a:pt x="2156883" y="203200"/>
                  <a:pt x="2146300" y="218017"/>
                  <a:pt x="2120900" y="222250"/>
                </a:cubicBezTo>
                <a:cubicBezTo>
                  <a:pt x="2095500" y="226483"/>
                  <a:pt x="2032000" y="222250"/>
                  <a:pt x="2032000" y="222250"/>
                </a:cubicBezTo>
                <a:cubicBezTo>
                  <a:pt x="2006600" y="222250"/>
                  <a:pt x="2010833" y="211667"/>
                  <a:pt x="1968500" y="222250"/>
                </a:cubicBezTo>
                <a:cubicBezTo>
                  <a:pt x="1926167" y="232833"/>
                  <a:pt x="1915583" y="245533"/>
                  <a:pt x="1778000" y="285750"/>
                </a:cubicBezTo>
                <a:cubicBezTo>
                  <a:pt x="1640417" y="325967"/>
                  <a:pt x="1272117" y="429683"/>
                  <a:pt x="1143000" y="463550"/>
                </a:cubicBezTo>
                <a:cubicBezTo>
                  <a:pt x="1013883" y="497417"/>
                  <a:pt x="1037167" y="484717"/>
                  <a:pt x="1003300" y="488950"/>
                </a:cubicBezTo>
                <a:cubicBezTo>
                  <a:pt x="969433" y="493183"/>
                  <a:pt x="960967" y="491067"/>
                  <a:pt x="939800" y="488950"/>
                </a:cubicBezTo>
                <a:cubicBezTo>
                  <a:pt x="918633" y="486833"/>
                  <a:pt x="903817" y="472017"/>
                  <a:pt x="876300" y="476250"/>
                </a:cubicBezTo>
                <a:cubicBezTo>
                  <a:pt x="848783" y="480483"/>
                  <a:pt x="806450" y="491067"/>
                  <a:pt x="774700" y="514350"/>
                </a:cubicBezTo>
                <a:cubicBezTo>
                  <a:pt x="742950" y="537633"/>
                  <a:pt x="709083" y="599017"/>
                  <a:pt x="685800" y="615950"/>
                </a:cubicBezTo>
                <a:cubicBezTo>
                  <a:pt x="662517" y="632883"/>
                  <a:pt x="666750" y="641350"/>
                  <a:pt x="635000" y="615950"/>
                </a:cubicBezTo>
                <a:cubicBezTo>
                  <a:pt x="603250" y="590550"/>
                  <a:pt x="535517" y="474133"/>
                  <a:pt x="495300" y="463550"/>
                </a:cubicBezTo>
                <a:cubicBezTo>
                  <a:pt x="455083" y="452967"/>
                  <a:pt x="412750" y="546100"/>
                  <a:pt x="393700" y="552450"/>
                </a:cubicBezTo>
                <a:cubicBezTo>
                  <a:pt x="374650" y="558800"/>
                  <a:pt x="397933" y="501650"/>
                  <a:pt x="381000" y="501650"/>
                </a:cubicBezTo>
                <a:cubicBezTo>
                  <a:pt x="364067" y="501650"/>
                  <a:pt x="321733" y="543983"/>
                  <a:pt x="292100" y="552450"/>
                </a:cubicBezTo>
                <a:cubicBezTo>
                  <a:pt x="262467" y="560917"/>
                  <a:pt x="251883" y="565150"/>
                  <a:pt x="203200" y="552450"/>
                </a:cubicBezTo>
                <a:cubicBezTo>
                  <a:pt x="154517" y="539750"/>
                  <a:pt x="77258" y="508000"/>
                  <a:pt x="0" y="47625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Freeform 17"/>
          <p:cNvSpPr/>
          <p:nvPr/>
        </p:nvSpPr>
        <p:spPr>
          <a:xfrm>
            <a:off x="1752600" y="5410200"/>
            <a:ext cx="1765300" cy="571500"/>
          </a:xfrm>
          <a:custGeom>
            <a:avLst/>
            <a:gdLst>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12900 w 1612900"/>
              <a:gd name="connsiteY0" fmla="*/ 495300 h 495300"/>
              <a:gd name="connsiteX1" fmla="*/ 1473200 w 1612900"/>
              <a:gd name="connsiteY1" fmla="*/ 482600 h 495300"/>
              <a:gd name="connsiteX2" fmla="*/ 1308100 w 1612900"/>
              <a:gd name="connsiteY2" fmla="*/ 431800 h 495300"/>
              <a:gd name="connsiteX3" fmla="*/ 1168400 w 1612900"/>
              <a:gd name="connsiteY3" fmla="*/ 406400 h 495300"/>
              <a:gd name="connsiteX4" fmla="*/ 1003300 w 1612900"/>
              <a:gd name="connsiteY4" fmla="*/ 355600 h 495300"/>
              <a:gd name="connsiteX5" fmla="*/ 838200 w 1612900"/>
              <a:gd name="connsiteY5" fmla="*/ 215900 h 495300"/>
              <a:gd name="connsiteX6" fmla="*/ 749300 w 1612900"/>
              <a:gd name="connsiteY6" fmla="*/ 215900 h 495300"/>
              <a:gd name="connsiteX7" fmla="*/ 673100 w 1612900"/>
              <a:gd name="connsiteY7" fmla="*/ 177800 h 495300"/>
              <a:gd name="connsiteX8" fmla="*/ 558800 w 1612900"/>
              <a:gd name="connsiteY8" fmla="*/ 215900 h 495300"/>
              <a:gd name="connsiteX9" fmla="*/ 444500 w 1612900"/>
              <a:gd name="connsiteY9" fmla="*/ 215900 h 495300"/>
              <a:gd name="connsiteX10" fmla="*/ 304800 w 1612900"/>
              <a:gd name="connsiteY10" fmla="*/ 279400 h 495300"/>
              <a:gd name="connsiteX11" fmla="*/ 177800 w 1612900"/>
              <a:gd name="connsiteY11" fmla="*/ 215900 h 495300"/>
              <a:gd name="connsiteX12" fmla="*/ 127000 w 1612900"/>
              <a:gd name="connsiteY12" fmla="*/ 139700 h 495300"/>
              <a:gd name="connsiteX13" fmla="*/ 0 w 1612900"/>
              <a:gd name="connsiteY13" fmla="*/ 0 h 495300"/>
              <a:gd name="connsiteX0" fmla="*/ 1689100 w 1689100"/>
              <a:gd name="connsiteY0" fmla="*/ 495300 h 495300"/>
              <a:gd name="connsiteX1" fmla="*/ 1473200 w 1689100"/>
              <a:gd name="connsiteY1" fmla="*/ 482600 h 495300"/>
              <a:gd name="connsiteX2" fmla="*/ 1308100 w 1689100"/>
              <a:gd name="connsiteY2" fmla="*/ 431800 h 495300"/>
              <a:gd name="connsiteX3" fmla="*/ 1168400 w 1689100"/>
              <a:gd name="connsiteY3" fmla="*/ 406400 h 495300"/>
              <a:gd name="connsiteX4" fmla="*/ 1003300 w 1689100"/>
              <a:gd name="connsiteY4" fmla="*/ 355600 h 495300"/>
              <a:gd name="connsiteX5" fmla="*/ 838200 w 1689100"/>
              <a:gd name="connsiteY5" fmla="*/ 215900 h 495300"/>
              <a:gd name="connsiteX6" fmla="*/ 749300 w 1689100"/>
              <a:gd name="connsiteY6" fmla="*/ 215900 h 495300"/>
              <a:gd name="connsiteX7" fmla="*/ 673100 w 1689100"/>
              <a:gd name="connsiteY7" fmla="*/ 177800 h 495300"/>
              <a:gd name="connsiteX8" fmla="*/ 558800 w 1689100"/>
              <a:gd name="connsiteY8" fmla="*/ 215900 h 495300"/>
              <a:gd name="connsiteX9" fmla="*/ 444500 w 1689100"/>
              <a:gd name="connsiteY9" fmla="*/ 215900 h 495300"/>
              <a:gd name="connsiteX10" fmla="*/ 304800 w 1689100"/>
              <a:gd name="connsiteY10" fmla="*/ 279400 h 495300"/>
              <a:gd name="connsiteX11" fmla="*/ 177800 w 1689100"/>
              <a:gd name="connsiteY11" fmla="*/ 215900 h 495300"/>
              <a:gd name="connsiteX12" fmla="*/ 127000 w 1689100"/>
              <a:gd name="connsiteY12" fmla="*/ 139700 h 495300"/>
              <a:gd name="connsiteX13" fmla="*/ 0 w 1689100"/>
              <a:gd name="connsiteY13" fmla="*/ 0 h 495300"/>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689100 w 1706693"/>
              <a:gd name="connsiteY0" fmla="*/ 495300 h 496267"/>
              <a:gd name="connsiteX1" fmla="*/ 1680942 w 1706693"/>
              <a:gd name="connsiteY1" fmla="*/ 494038 h 496267"/>
              <a:gd name="connsiteX2" fmla="*/ 1534597 w 1706693"/>
              <a:gd name="connsiteY2" fmla="*/ 481927 h 496267"/>
              <a:gd name="connsiteX3" fmla="*/ 1473200 w 1706693"/>
              <a:gd name="connsiteY3" fmla="*/ 482600 h 496267"/>
              <a:gd name="connsiteX4" fmla="*/ 1308100 w 1706693"/>
              <a:gd name="connsiteY4" fmla="*/ 431800 h 496267"/>
              <a:gd name="connsiteX5" fmla="*/ 1168400 w 1706693"/>
              <a:gd name="connsiteY5" fmla="*/ 406400 h 496267"/>
              <a:gd name="connsiteX6" fmla="*/ 1003300 w 1706693"/>
              <a:gd name="connsiteY6" fmla="*/ 355600 h 496267"/>
              <a:gd name="connsiteX7" fmla="*/ 838200 w 1706693"/>
              <a:gd name="connsiteY7" fmla="*/ 215900 h 496267"/>
              <a:gd name="connsiteX8" fmla="*/ 749300 w 1706693"/>
              <a:gd name="connsiteY8" fmla="*/ 215900 h 496267"/>
              <a:gd name="connsiteX9" fmla="*/ 673100 w 1706693"/>
              <a:gd name="connsiteY9" fmla="*/ 177800 h 496267"/>
              <a:gd name="connsiteX10" fmla="*/ 558800 w 1706693"/>
              <a:gd name="connsiteY10" fmla="*/ 215900 h 496267"/>
              <a:gd name="connsiteX11" fmla="*/ 444500 w 1706693"/>
              <a:gd name="connsiteY11" fmla="*/ 215900 h 496267"/>
              <a:gd name="connsiteX12" fmla="*/ 304800 w 1706693"/>
              <a:gd name="connsiteY12" fmla="*/ 279400 h 496267"/>
              <a:gd name="connsiteX13" fmla="*/ 177800 w 1706693"/>
              <a:gd name="connsiteY13" fmla="*/ 215900 h 496267"/>
              <a:gd name="connsiteX14" fmla="*/ 127000 w 1706693"/>
              <a:gd name="connsiteY14" fmla="*/ 139700 h 496267"/>
              <a:gd name="connsiteX15" fmla="*/ 0 w 1706693"/>
              <a:gd name="connsiteY15" fmla="*/ 0 h 496267"/>
              <a:gd name="connsiteX0" fmla="*/ 1689100 w 1689100"/>
              <a:gd name="connsiteY0" fmla="*/ 495300 h 495300"/>
              <a:gd name="connsiteX1" fmla="*/ 1534597 w 1689100"/>
              <a:gd name="connsiteY1" fmla="*/ 481927 h 495300"/>
              <a:gd name="connsiteX2" fmla="*/ 1473200 w 1689100"/>
              <a:gd name="connsiteY2" fmla="*/ 482600 h 495300"/>
              <a:gd name="connsiteX3" fmla="*/ 1308100 w 1689100"/>
              <a:gd name="connsiteY3" fmla="*/ 431800 h 495300"/>
              <a:gd name="connsiteX4" fmla="*/ 1168400 w 1689100"/>
              <a:gd name="connsiteY4" fmla="*/ 406400 h 495300"/>
              <a:gd name="connsiteX5" fmla="*/ 1003300 w 1689100"/>
              <a:gd name="connsiteY5" fmla="*/ 355600 h 495300"/>
              <a:gd name="connsiteX6" fmla="*/ 838200 w 1689100"/>
              <a:gd name="connsiteY6" fmla="*/ 215900 h 495300"/>
              <a:gd name="connsiteX7" fmla="*/ 749300 w 1689100"/>
              <a:gd name="connsiteY7" fmla="*/ 215900 h 495300"/>
              <a:gd name="connsiteX8" fmla="*/ 673100 w 1689100"/>
              <a:gd name="connsiteY8" fmla="*/ 177800 h 495300"/>
              <a:gd name="connsiteX9" fmla="*/ 558800 w 1689100"/>
              <a:gd name="connsiteY9" fmla="*/ 215900 h 495300"/>
              <a:gd name="connsiteX10" fmla="*/ 444500 w 1689100"/>
              <a:gd name="connsiteY10" fmla="*/ 215900 h 495300"/>
              <a:gd name="connsiteX11" fmla="*/ 304800 w 1689100"/>
              <a:gd name="connsiteY11" fmla="*/ 279400 h 495300"/>
              <a:gd name="connsiteX12" fmla="*/ 177800 w 1689100"/>
              <a:gd name="connsiteY12" fmla="*/ 215900 h 495300"/>
              <a:gd name="connsiteX13" fmla="*/ 127000 w 1689100"/>
              <a:gd name="connsiteY13" fmla="*/ 139700 h 495300"/>
              <a:gd name="connsiteX14" fmla="*/ 0 w 1689100"/>
              <a:gd name="connsiteY14" fmla="*/ 0 h 4953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 name="connsiteX0" fmla="*/ 1765300 w 1765300"/>
              <a:gd name="connsiteY0" fmla="*/ 571500 h 571500"/>
              <a:gd name="connsiteX1" fmla="*/ 1534597 w 1765300"/>
              <a:gd name="connsiteY1" fmla="*/ 481927 h 571500"/>
              <a:gd name="connsiteX2" fmla="*/ 1473200 w 1765300"/>
              <a:gd name="connsiteY2" fmla="*/ 482600 h 571500"/>
              <a:gd name="connsiteX3" fmla="*/ 1308100 w 1765300"/>
              <a:gd name="connsiteY3" fmla="*/ 431800 h 571500"/>
              <a:gd name="connsiteX4" fmla="*/ 1168400 w 1765300"/>
              <a:gd name="connsiteY4" fmla="*/ 406400 h 571500"/>
              <a:gd name="connsiteX5" fmla="*/ 1003300 w 1765300"/>
              <a:gd name="connsiteY5" fmla="*/ 355600 h 571500"/>
              <a:gd name="connsiteX6" fmla="*/ 838200 w 1765300"/>
              <a:gd name="connsiteY6" fmla="*/ 215900 h 571500"/>
              <a:gd name="connsiteX7" fmla="*/ 749300 w 1765300"/>
              <a:gd name="connsiteY7" fmla="*/ 215900 h 571500"/>
              <a:gd name="connsiteX8" fmla="*/ 673100 w 1765300"/>
              <a:gd name="connsiteY8" fmla="*/ 177800 h 571500"/>
              <a:gd name="connsiteX9" fmla="*/ 558800 w 1765300"/>
              <a:gd name="connsiteY9" fmla="*/ 215900 h 571500"/>
              <a:gd name="connsiteX10" fmla="*/ 444500 w 1765300"/>
              <a:gd name="connsiteY10" fmla="*/ 215900 h 571500"/>
              <a:gd name="connsiteX11" fmla="*/ 304800 w 1765300"/>
              <a:gd name="connsiteY11" fmla="*/ 279400 h 571500"/>
              <a:gd name="connsiteX12" fmla="*/ 177800 w 1765300"/>
              <a:gd name="connsiteY12" fmla="*/ 215900 h 571500"/>
              <a:gd name="connsiteX13" fmla="*/ 127000 w 1765300"/>
              <a:gd name="connsiteY13" fmla="*/ 139700 h 571500"/>
              <a:gd name="connsiteX14" fmla="*/ 0 w 1765300"/>
              <a:gd name="connsiteY14"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5300" h="571500">
                <a:moveTo>
                  <a:pt x="1765300" y="571500"/>
                </a:moveTo>
                <a:cubicBezTo>
                  <a:pt x="1719618" y="523515"/>
                  <a:pt x="1611498" y="511785"/>
                  <a:pt x="1534597" y="481927"/>
                </a:cubicBezTo>
                <a:cubicBezTo>
                  <a:pt x="1498614" y="479810"/>
                  <a:pt x="1510950" y="490955"/>
                  <a:pt x="1473200" y="482600"/>
                </a:cubicBezTo>
                <a:cubicBezTo>
                  <a:pt x="1435451" y="474246"/>
                  <a:pt x="1358900" y="444500"/>
                  <a:pt x="1308100" y="431800"/>
                </a:cubicBezTo>
                <a:cubicBezTo>
                  <a:pt x="1257300" y="419100"/>
                  <a:pt x="1219200" y="419100"/>
                  <a:pt x="1168400" y="406400"/>
                </a:cubicBezTo>
                <a:cubicBezTo>
                  <a:pt x="1117600" y="393700"/>
                  <a:pt x="1058333" y="387350"/>
                  <a:pt x="1003300" y="355600"/>
                </a:cubicBezTo>
                <a:cubicBezTo>
                  <a:pt x="948267" y="323850"/>
                  <a:pt x="880533" y="239183"/>
                  <a:pt x="838200" y="215900"/>
                </a:cubicBezTo>
                <a:cubicBezTo>
                  <a:pt x="795867" y="192617"/>
                  <a:pt x="776817" y="222250"/>
                  <a:pt x="749300" y="215900"/>
                </a:cubicBezTo>
                <a:cubicBezTo>
                  <a:pt x="721783" y="209550"/>
                  <a:pt x="704850" y="177800"/>
                  <a:pt x="673100" y="177800"/>
                </a:cubicBezTo>
                <a:cubicBezTo>
                  <a:pt x="641350" y="177800"/>
                  <a:pt x="596900" y="209550"/>
                  <a:pt x="558800" y="215900"/>
                </a:cubicBezTo>
                <a:cubicBezTo>
                  <a:pt x="520700" y="222250"/>
                  <a:pt x="486833" y="205317"/>
                  <a:pt x="444500" y="215900"/>
                </a:cubicBezTo>
                <a:cubicBezTo>
                  <a:pt x="402167" y="226483"/>
                  <a:pt x="349250" y="279400"/>
                  <a:pt x="304800" y="279400"/>
                </a:cubicBezTo>
                <a:cubicBezTo>
                  <a:pt x="260350" y="279400"/>
                  <a:pt x="207433" y="239183"/>
                  <a:pt x="177800" y="215900"/>
                </a:cubicBezTo>
                <a:cubicBezTo>
                  <a:pt x="148167" y="192617"/>
                  <a:pt x="156633" y="175683"/>
                  <a:pt x="127000" y="139700"/>
                </a:cubicBezTo>
                <a:cubicBezTo>
                  <a:pt x="97367" y="103717"/>
                  <a:pt x="48683" y="51858"/>
                  <a:pt x="0" y="0"/>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5-Point Star 18"/>
          <p:cNvSpPr/>
          <p:nvPr/>
        </p:nvSpPr>
        <p:spPr>
          <a:xfrm>
            <a:off x="1524000" y="5181600"/>
            <a:ext cx="457200" cy="4572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437804" y="5503025"/>
            <a:ext cx="1257992" cy="1133302"/>
          </a:xfrm>
          <a:custGeom>
            <a:avLst/>
            <a:gdLst>
              <a:gd name="connsiteX0" fmla="*/ 1257992 w 1257992"/>
              <a:gd name="connsiteY0" fmla="*/ 0 h 1133302"/>
              <a:gd name="connsiteX1" fmla="*/ 1058487 w 1257992"/>
              <a:gd name="connsiteY1" fmla="*/ 166255 h 1133302"/>
              <a:gd name="connsiteX2" fmla="*/ 925483 w 1257992"/>
              <a:gd name="connsiteY2" fmla="*/ 448888 h 1133302"/>
              <a:gd name="connsiteX3" fmla="*/ 825731 w 1257992"/>
              <a:gd name="connsiteY3" fmla="*/ 581891 h 1133302"/>
              <a:gd name="connsiteX4" fmla="*/ 709352 w 1257992"/>
              <a:gd name="connsiteY4" fmla="*/ 665019 h 1133302"/>
              <a:gd name="connsiteX5" fmla="*/ 476596 w 1257992"/>
              <a:gd name="connsiteY5" fmla="*/ 781397 h 1133302"/>
              <a:gd name="connsiteX6" fmla="*/ 326967 w 1257992"/>
              <a:gd name="connsiteY6" fmla="*/ 881150 h 1133302"/>
              <a:gd name="connsiteX7" fmla="*/ 144087 w 1257992"/>
              <a:gd name="connsiteY7" fmla="*/ 1030779 h 1133302"/>
              <a:gd name="connsiteX8" fmla="*/ 27709 w 1257992"/>
              <a:gd name="connsiteY8" fmla="*/ 1130531 h 113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992" h="1133302">
                <a:moveTo>
                  <a:pt x="1257992" y="0"/>
                </a:moveTo>
                <a:cubicBezTo>
                  <a:pt x="1185948" y="45720"/>
                  <a:pt x="1113905" y="91441"/>
                  <a:pt x="1058487" y="166255"/>
                </a:cubicBezTo>
                <a:cubicBezTo>
                  <a:pt x="1003069" y="241069"/>
                  <a:pt x="964276" y="379615"/>
                  <a:pt x="925483" y="448888"/>
                </a:cubicBezTo>
                <a:cubicBezTo>
                  <a:pt x="886690" y="518161"/>
                  <a:pt x="861753" y="545869"/>
                  <a:pt x="825731" y="581891"/>
                </a:cubicBezTo>
                <a:cubicBezTo>
                  <a:pt x="789709" y="617913"/>
                  <a:pt x="767541" y="631768"/>
                  <a:pt x="709352" y="665019"/>
                </a:cubicBezTo>
                <a:cubicBezTo>
                  <a:pt x="651163" y="698270"/>
                  <a:pt x="540327" y="745375"/>
                  <a:pt x="476596" y="781397"/>
                </a:cubicBezTo>
                <a:cubicBezTo>
                  <a:pt x="412865" y="817419"/>
                  <a:pt x="382385" y="839586"/>
                  <a:pt x="326967" y="881150"/>
                </a:cubicBezTo>
                <a:cubicBezTo>
                  <a:pt x="271549" y="922714"/>
                  <a:pt x="193963" y="989216"/>
                  <a:pt x="144087" y="1030779"/>
                </a:cubicBezTo>
                <a:cubicBezTo>
                  <a:pt x="94211" y="1072343"/>
                  <a:pt x="0" y="1133302"/>
                  <a:pt x="27709" y="1130531"/>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Freeform 35"/>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4" name="Picture 2"/>
          <p:cNvPicPr>
            <a:picLocks noChangeAspect="1" noChangeArrowheads="1"/>
          </p:cNvPicPr>
          <p:nvPr/>
        </p:nvPicPr>
        <p:blipFill>
          <a:blip r:embed="rId4"/>
          <a:srcRect/>
          <a:stretch>
            <a:fillRect/>
          </a:stretch>
        </p:blipFill>
        <p:spPr bwMode="auto">
          <a:xfrm>
            <a:off x="1905000" y="931862"/>
            <a:ext cx="7146925" cy="5011738"/>
          </a:xfrm>
          <a:prstGeom prst="rect">
            <a:avLst/>
          </a:prstGeom>
          <a:noFill/>
          <a:ln w="76200">
            <a:solidFill>
              <a:schemeClr val="bg1"/>
            </a:solidFill>
            <a:miter lim="800000"/>
            <a:headEnd/>
            <a:tailEnd/>
          </a:ln>
          <a:effectLst/>
        </p:spPr>
      </p:pic>
      <p:pic>
        <p:nvPicPr>
          <p:cNvPr id="32" name="Picture 2" descr="Image result for brigham young arrived at salt lake"/>
          <p:cNvPicPr>
            <a:picLocks noChangeAspect="1" noChangeArrowheads="1"/>
          </p:cNvPicPr>
          <p:nvPr/>
        </p:nvPicPr>
        <p:blipFill>
          <a:blip r:embed="rId5"/>
          <a:srcRect/>
          <a:stretch>
            <a:fillRect/>
          </a:stretch>
        </p:blipFill>
        <p:spPr bwMode="auto">
          <a:xfrm>
            <a:off x="1905000" y="914400"/>
            <a:ext cx="7162800" cy="5428060"/>
          </a:xfrm>
          <a:prstGeom prst="rect">
            <a:avLst/>
          </a:prstGeom>
          <a:noFill/>
          <a:ln w="76200">
            <a:solidFill>
              <a:schemeClr val="bg1"/>
            </a:solidFill>
          </a:ln>
        </p:spPr>
      </p:pic>
      <p:sp>
        <p:nvSpPr>
          <p:cNvPr id="33" name="TextBox 32"/>
          <p:cNvSpPr txBox="1"/>
          <p:nvPr/>
        </p:nvSpPr>
        <p:spPr>
          <a:xfrm>
            <a:off x="2044239" y="914400"/>
            <a:ext cx="6337761" cy="1015663"/>
          </a:xfrm>
          <a:prstGeom prst="rect">
            <a:avLst/>
          </a:prstGeom>
          <a:noFill/>
        </p:spPr>
        <p:txBody>
          <a:bodyPr wrap="none" rtlCol="0">
            <a:spAutoFit/>
          </a:bodyPr>
          <a:lstStyle/>
          <a:p>
            <a:r>
              <a:rPr lang="en-US" sz="3000" dirty="0" smtClean="0"/>
              <a:t>Brigham Young arrives a few days later, </a:t>
            </a:r>
          </a:p>
          <a:p>
            <a:r>
              <a:rPr lang="en-US" sz="3000" dirty="0" smtClean="0"/>
              <a:t>sick with Rocky Mountain fever.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childTnLst>
                                </p:cTn>
                              </p:par>
                              <p:par>
                                <p:cTn id="13" presetID="10" presetClass="exit" presetSubtype="0" fill="hold" nodeType="withEffect">
                                  <p:stCondLst>
                                    <p:cond delay="500"/>
                                  </p:stCondLst>
                                  <p:childTnLst>
                                    <p:animEffect transition="out" filter="fade">
                                      <p:cBhvr>
                                        <p:cTn id="14" dur="1000"/>
                                        <p:tgtEl>
                                          <p:spTgt spid="14"/>
                                        </p:tgtEl>
                                      </p:cBhvr>
                                    </p:animEffect>
                                    <p:set>
                                      <p:cBhvr>
                                        <p:cTn id="15" dur="1" fill="hold">
                                          <p:stCondLst>
                                            <p:cond delay="9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3"/>
          <p:cNvPicPr>
            <a:picLocks noChangeAspect="1" noChangeArrowheads="1"/>
          </p:cNvPicPr>
          <p:nvPr/>
        </p:nvPicPr>
        <p:blipFill>
          <a:blip r:embed="rId3"/>
          <a:srcRect l="15000" t="1409"/>
          <a:stretch>
            <a:fillRect/>
          </a:stretch>
        </p:blipFill>
        <p:spPr bwMode="auto">
          <a:xfrm>
            <a:off x="0" y="582706"/>
            <a:ext cx="9144000" cy="6275294"/>
          </a:xfrm>
          <a:prstGeom prst="rect">
            <a:avLst/>
          </a:prstGeom>
          <a:noFill/>
          <a:ln w="9525">
            <a:noFill/>
            <a:miter lim="800000"/>
            <a:headEnd/>
            <a:tailEnd/>
          </a:ln>
          <a:effectLst/>
        </p:spPr>
      </p:pic>
      <p:sp>
        <p:nvSpPr>
          <p:cNvPr id="171010" name="AutoShape 2"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71013" name="AutoShape 5" descr="Inline image"/>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60880" y="0"/>
            <a:ext cx="9204880" cy="6858000"/>
            <a:chOff x="-60880" y="0"/>
            <a:chExt cx="9204880" cy="6858000"/>
          </a:xfrm>
        </p:grpSpPr>
        <p:pic>
          <p:nvPicPr>
            <p:cNvPr id="171016" name="Picture 8"/>
            <p:cNvPicPr>
              <a:picLocks noChangeAspect="1" noChangeArrowheads="1"/>
            </p:cNvPicPr>
            <p:nvPr/>
          </p:nvPicPr>
          <p:blipFill>
            <a:blip r:embed="rId4"/>
            <a:srcRect/>
            <a:stretch>
              <a:fillRect/>
            </a:stretch>
          </p:blipFill>
          <p:spPr bwMode="auto">
            <a:xfrm>
              <a:off x="0" y="676275"/>
              <a:ext cx="9144000" cy="6181725"/>
            </a:xfrm>
            <a:prstGeom prst="rect">
              <a:avLst/>
            </a:prstGeom>
            <a:noFill/>
            <a:ln w="9525">
              <a:noFill/>
              <a:miter lim="800000"/>
              <a:headEnd/>
              <a:tailEnd/>
            </a:ln>
            <a:effectLst/>
          </p:spPr>
        </p:pic>
        <p:sp>
          <p:nvSpPr>
            <p:cNvPr id="36" name="Freeform 35"/>
            <p:cNvSpPr/>
            <p:nvPr/>
          </p:nvSpPr>
          <p:spPr>
            <a:xfrm>
              <a:off x="465513" y="2247207"/>
              <a:ext cx="8429105" cy="1216429"/>
            </a:xfrm>
            <a:custGeom>
              <a:avLst/>
              <a:gdLst>
                <a:gd name="connsiteX0" fmla="*/ 8429105 w 8429105"/>
                <a:gd name="connsiteY0" fmla="*/ 728749 h 1216429"/>
                <a:gd name="connsiteX1" fmla="*/ 7747462 w 8429105"/>
                <a:gd name="connsiteY1" fmla="*/ 662248 h 1216429"/>
                <a:gd name="connsiteX2" fmla="*/ 7398327 w 8429105"/>
                <a:gd name="connsiteY2" fmla="*/ 479368 h 1216429"/>
                <a:gd name="connsiteX3" fmla="*/ 7148945 w 8429105"/>
                <a:gd name="connsiteY3" fmla="*/ 446117 h 1216429"/>
                <a:gd name="connsiteX4" fmla="*/ 6966065 w 8429105"/>
                <a:gd name="connsiteY4" fmla="*/ 396240 h 1216429"/>
                <a:gd name="connsiteX5" fmla="*/ 6783185 w 8429105"/>
                <a:gd name="connsiteY5" fmla="*/ 263237 h 1216429"/>
                <a:gd name="connsiteX6" fmla="*/ 6633556 w 8429105"/>
                <a:gd name="connsiteY6" fmla="*/ 346364 h 1216429"/>
                <a:gd name="connsiteX7" fmla="*/ 6317672 w 8429105"/>
                <a:gd name="connsiteY7" fmla="*/ 346364 h 1216429"/>
                <a:gd name="connsiteX8" fmla="*/ 5685905 w 8429105"/>
                <a:gd name="connsiteY8" fmla="*/ 180109 h 1216429"/>
                <a:gd name="connsiteX9" fmla="*/ 5370022 w 8429105"/>
                <a:gd name="connsiteY9" fmla="*/ 96982 h 1216429"/>
                <a:gd name="connsiteX10" fmla="*/ 5170516 w 8429105"/>
                <a:gd name="connsiteY10" fmla="*/ 30480 h 1216429"/>
                <a:gd name="connsiteX11" fmla="*/ 4555374 w 8429105"/>
                <a:gd name="connsiteY11" fmla="*/ 279862 h 1216429"/>
                <a:gd name="connsiteX12" fmla="*/ 4172989 w 8429105"/>
                <a:gd name="connsiteY12" fmla="*/ 296488 h 1216429"/>
                <a:gd name="connsiteX13" fmla="*/ 3773978 w 8429105"/>
                <a:gd name="connsiteY13" fmla="*/ 362989 h 1216429"/>
                <a:gd name="connsiteX14" fmla="*/ 3291840 w 8429105"/>
                <a:gd name="connsiteY14" fmla="*/ 362989 h 1216429"/>
                <a:gd name="connsiteX15" fmla="*/ 2926080 w 8429105"/>
                <a:gd name="connsiteY15" fmla="*/ 362989 h 1216429"/>
                <a:gd name="connsiteX16" fmla="*/ 2842952 w 8429105"/>
                <a:gd name="connsiteY16" fmla="*/ 379615 h 1216429"/>
                <a:gd name="connsiteX17" fmla="*/ 2776451 w 8429105"/>
                <a:gd name="connsiteY17" fmla="*/ 695498 h 1216429"/>
                <a:gd name="connsiteX18" fmla="*/ 2510443 w 8429105"/>
                <a:gd name="connsiteY18" fmla="*/ 961506 h 1216429"/>
                <a:gd name="connsiteX19" fmla="*/ 2344189 w 8429105"/>
                <a:gd name="connsiteY19" fmla="*/ 1011382 h 1216429"/>
                <a:gd name="connsiteX20" fmla="*/ 2011680 w 8429105"/>
                <a:gd name="connsiteY20" fmla="*/ 1011382 h 1216429"/>
                <a:gd name="connsiteX21" fmla="*/ 1778923 w 8429105"/>
                <a:gd name="connsiteY21" fmla="*/ 1194262 h 1216429"/>
                <a:gd name="connsiteX22" fmla="*/ 1512916 w 8429105"/>
                <a:gd name="connsiteY22" fmla="*/ 1144386 h 1216429"/>
                <a:gd name="connsiteX23" fmla="*/ 1396538 w 8429105"/>
                <a:gd name="connsiteY23" fmla="*/ 1144386 h 1216429"/>
                <a:gd name="connsiteX24" fmla="*/ 1363287 w 8429105"/>
                <a:gd name="connsiteY24" fmla="*/ 911629 h 1216429"/>
                <a:gd name="connsiteX25" fmla="*/ 1197032 w 8429105"/>
                <a:gd name="connsiteY25" fmla="*/ 928255 h 1216429"/>
                <a:gd name="connsiteX26" fmla="*/ 1097280 w 8429105"/>
                <a:gd name="connsiteY26" fmla="*/ 795251 h 1216429"/>
                <a:gd name="connsiteX27" fmla="*/ 931025 w 8429105"/>
                <a:gd name="connsiteY27" fmla="*/ 861753 h 1216429"/>
                <a:gd name="connsiteX28" fmla="*/ 798022 w 8429105"/>
                <a:gd name="connsiteY28" fmla="*/ 712124 h 1216429"/>
                <a:gd name="connsiteX29" fmla="*/ 482138 w 8429105"/>
                <a:gd name="connsiteY29" fmla="*/ 745375 h 1216429"/>
                <a:gd name="connsiteX30" fmla="*/ 349134 w 8429105"/>
                <a:gd name="connsiteY30" fmla="*/ 762000 h 1216429"/>
                <a:gd name="connsiteX31" fmla="*/ 0 w 8429105"/>
                <a:gd name="connsiteY31" fmla="*/ 628997 h 12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29105" h="1216429">
                  <a:moveTo>
                    <a:pt x="8429105" y="728749"/>
                  </a:moveTo>
                  <a:cubicBezTo>
                    <a:pt x="8174181" y="716280"/>
                    <a:pt x="7919258" y="703811"/>
                    <a:pt x="7747462" y="662248"/>
                  </a:cubicBezTo>
                  <a:cubicBezTo>
                    <a:pt x="7575666" y="620685"/>
                    <a:pt x="7498080" y="515390"/>
                    <a:pt x="7398327" y="479368"/>
                  </a:cubicBezTo>
                  <a:cubicBezTo>
                    <a:pt x="7298574" y="443346"/>
                    <a:pt x="7220989" y="459972"/>
                    <a:pt x="7148945" y="446117"/>
                  </a:cubicBezTo>
                  <a:cubicBezTo>
                    <a:pt x="7076901" y="432262"/>
                    <a:pt x="7027025" y="426720"/>
                    <a:pt x="6966065" y="396240"/>
                  </a:cubicBezTo>
                  <a:cubicBezTo>
                    <a:pt x="6905105" y="365760"/>
                    <a:pt x="6838603" y="271550"/>
                    <a:pt x="6783185" y="263237"/>
                  </a:cubicBezTo>
                  <a:cubicBezTo>
                    <a:pt x="6727767" y="254924"/>
                    <a:pt x="6711141" y="332510"/>
                    <a:pt x="6633556" y="346364"/>
                  </a:cubicBezTo>
                  <a:cubicBezTo>
                    <a:pt x="6555971" y="360218"/>
                    <a:pt x="6475614" y="374073"/>
                    <a:pt x="6317672" y="346364"/>
                  </a:cubicBezTo>
                  <a:cubicBezTo>
                    <a:pt x="6159730" y="318655"/>
                    <a:pt x="5685905" y="180109"/>
                    <a:pt x="5685905" y="180109"/>
                  </a:cubicBezTo>
                  <a:cubicBezTo>
                    <a:pt x="5527963" y="138545"/>
                    <a:pt x="5455920" y="121920"/>
                    <a:pt x="5370022" y="96982"/>
                  </a:cubicBezTo>
                  <a:cubicBezTo>
                    <a:pt x="5284124" y="72044"/>
                    <a:pt x="5306291" y="0"/>
                    <a:pt x="5170516" y="30480"/>
                  </a:cubicBezTo>
                  <a:cubicBezTo>
                    <a:pt x="5034741" y="60960"/>
                    <a:pt x="4721629" y="235527"/>
                    <a:pt x="4555374" y="279862"/>
                  </a:cubicBezTo>
                  <a:cubicBezTo>
                    <a:pt x="4389119" y="324197"/>
                    <a:pt x="4303222" y="282633"/>
                    <a:pt x="4172989" y="296488"/>
                  </a:cubicBezTo>
                  <a:cubicBezTo>
                    <a:pt x="4042756" y="310343"/>
                    <a:pt x="3920836" y="351906"/>
                    <a:pt x="3773978" y="362989"/>
                  </a:cubicBezTo>
                  <a:cubicBezTo>
                    <a:pt x="3627120" y="374073"/>
                    <a:pt x="3291840" y="362989"/>
                    <a:pt x="3291840" y="362989"/>
                  </a:cubicBezTo>
                  <a:lnTo>
                    <a:pt x="2926080" y="362989"/>
                  </a:lnTo>
                  <a:cubicBezTo>
                    <a:pt x="2851265" y="365760"/>
                    <a:pt x="2867890" y="324197"/>
                    <a:pt x="2842952" y="379615"/>
                  </a:cubicBezTo>
                  <a:cubicBezTo>
                    <a:pt x="2818014" y="435033"/>
                    <a:pt x="2831869" y="598516"/>
                    <a:pt x="2776451" y="695498"/>
                  </a:cubicBezTo>
                  <a:cubicBezTo>
                    <a:pt x="2721033" y="792480"/>
                    <a:pt x="2582487" y="908859"/>
                    <a:pt x="2510443" y="961506"/>
                  </a:cubicBezTo>
                  <a:cubicBezTo>
                    <a:pt x="2438399" y="1014153"/>
                    <a:pt x="2427316" y="1003069"/>
                    <a:pt x="2344189" y="1011382"/>
                  </a:cubicBezTo>
                  <a:cubicBezTo>
                    <a:pt x="2261062" y="1019695"/>
                    <a:pt x="2105891" y="980902"/>
                    <a:pt x="2011680" y="1011382"/>
                  </a:cubicBezTo>
                  <a:cubicBezTo>
                    <a:pt x="1917469" y="1041862"/>
                    <a:pt x="1862050" y="1172095"/>
                    <a:pt x="1778923" y="1194262"/>
                  </a:cubicBezTo>
                  <a:cubicBezTo>
                    <a:pt x="1695796" y="1216429"/>
                    <a:pt x="1576647" y="1152699"/>
                    <a:pt x="1512916" y="1144386"/>
                  </a:cubicBezTo>
                  <a:cubicBezTo>
                    <a:pt x="1449185" y="1136073"/>
                    <a:pt x="1421476" y="1183179"/>
                    <a:pt x="1396538" y="1144386"/>
                  </a:cubicBezTo>
                  <a:cubicBezTo>
                    <a:pt x="1371600" y="1105593"/>
                    <a:pt x="1396538" y="947651"/>
                    <a:pt x="1363287" y="911629"/>
                  </a:cubicBezTo>
                  <a:cubicBezTo>
                    <a:pt x="1330036" y="875607"/>
                    <a:pt x="1241366" y="947651"/>
                    <a:pt x="1197032" y="928255"/>
                  </a:cubicBezTo>
                  <a:cubicBezTo>
                    <a:pt x="1152698" y="908859"/>
                    <a:pt x="1141614" y="806335"/>
                    <a:pt x="1097280" y="795251"/>
                  </a:cubicBezTo>
                  <a:cubicBezTo>
                    <a:pt x="1052946" y="784167"/>
                    <a:pt x="980901" y="875607"/>
                    <a:pt x="931025" y="861753"/>
                  </a:cubicBezTo>
                  <a:cubicBezTo>
                    <a:pt x="881149" y="847899"/>
                    <a:pt x="872836" y="731520"/>
                    <a:pt x="798022" y="712124"/>
                  </a:cubicBezTo>
                  <a:cubicBezTo>
                    <a:pt x="723208" y="692728"/>
                    <a:pt x="556953" y="737062"/>
                    <a:pt x="482138" y="745375"/>
                  </a:cubicBezTo>
                  <a:cubicBezTo>
                    <a:pt x="407323" y="753688"/>
                    <a:pt x="429490" y="781396"/>
                    <a:pt x="349134" y="762000"/>
                  </a:cubicBezTo>
                  <a:cubicBezTo>
                    <a:pt x="268778" y="742604"/>
                    <a:pt x="0" y="628997"/>
                    <a:pt x="0" y="628997"/>
                  </a:cubicBezTo>
                </a:path>
              </a:pathLst>
            </a:custGeom>
            <a:ln w="76200">
              <a:solidFill>
                <a:schemeClr val="bg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6"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Let’s look at Google Earth</a:t>
              </a:r>
              <a:endParaRPr lang="en-US" sz="4800" b="1" dirty="0">
                <a:solidFill>
                  <a:srgbClr val="0070C0"/>
                </a:solidFill>
                <a:effectLst>
                  <a:outerShdw dist="63500" dir="7200000" algn="ctr" rotWithShape="0">
                    <a:schemeClr val="tx1"/>
                  </a:outerShdw>
                </a:effectLst>
                <a:latin typeface="Calibri" pitchFamily="34" charset="0"/>
              </a:endParaRPr>
            </a:p>
          </p:txBody>
        </p:sp>
        <p:cxnSp>
          <p:nvCxnSpPr>
            <p:cNvPr id="45" name="Straight Connector 44"/>
            <p:cNvCxnSpPr/>
            <p:nvPr/>
          </p:nvCxnSpPr>
          <p:spPr>
            <a:xfrm rot="5400000">
              <a:off x="647700" y="4305300"/>
              <a:ext cx="2209800" cy="1588"/>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5400000">
              <a:off x="-1523603" y="4647803"/>
              <a:ext cx="3962400" cy="794"/>
            </a:xfrm>
            <a:prstGeom prst="line">
              <a:avLst/>
            </a:prstGeom>
            <a:ln w="76200">
              <a:solidFill>
                <a:srgbClr val="FFFF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rot="19098370">
              <a:off x="423247" y="5567788"/>
              <a:ext cx="878767" cy="461665"/>
            </a:xfrm>
            <a:prstGeom prst="rect">
              <a:avLst/>
            </a:prstGeom>
            <a:solidFill>
              <a:srgbClr val="FFFF00"/>
            </a:solidFill>
            <a:ln w="25400">
              <a:solidFill>
                <a:schemeClr val="tx1"/>
              </a:solidFill>
            </a:ln>
          </p:spPr>
          <p:txBody>
            <a:bodyPr wrap="none" rtlCol="0">
              <a:spAutoFit/>
            </a:bodyPr>
            <a:lstStyle/>
            <a:p>
              <a:r>
                <a:rPr lang="en-US" sz="2400" b="1" dirty="0" smtClean="0"/>
                <a:t>4233’</a:t>
              </a:r>
              <a:endParaRPr lang="en-US" sz="2400" b="1" dirty="0"/>
            </a:p>
          </p:txBody>
        </p:sp>
        <p:sp>
          <p:nvSpPr>
            <p:cNvPr id="16" name="TextBox 15"/>
            <p:cNvSpPr txBox="1"/>
            <p:nvPr/>
          </p:nvSpPr>
          <p:spPr>
            <a:xfrm rot="19507177">
              <a:off x="-60880" y="1791719"/>
              <a:ext cx="2147319" cy="461665"/>
            </a:xfrm>
            <a:prstGeom prst="rect">
              <a:avLst/>
            </a:prstGeom>
            <a:solidFill>
              <a:srgbClr val="FFFF00"/>
            </a:solidFill>
          </p:spPr>
          <p:txBody>
            <a:bodyPr wrap="none" rtlCol="0">
              <a:spAutoFit/>
            </a:bodyPr>
            <a:lstStyle/>
            <a:p>
              <a:r>
                <a:rPr lang="en-US" sz="2400" b="1" dirty="0" smtClean="0"/>
                <a:t>Salt Lake Valley</a:t>
              </a:r>
              <a:endParaRPr lang="en-US" sz="2400" b="1" dirty="0"/>
            </a:p>
          </p:txBody>
        </p:sp>
        <p:pic>
          <p:nvPicPr>
            <p:cNvPr id="32" name="Picture 2" descr="Image result for brigham young arrived at salt lake"/>
            <p:cNvPicPr>
              <a:picLocks noChangeAspect="1" noChangeArrowheads="1"/>
            </p:cNvPicPr>
            <p:nvPr/>
          </p:nvPicPr>
          <p:blipFill>
            <a:blip r:embed="rId5"/>
            <a:srcRect/>
            <a:stretch>
              <a:fillRect/>
            </a:stretch>
          </p:blipFill>
          <p:spPr bwMode="auto">
            <a:xfrm>
              <a:off x="1905000" y="914400"/>
              <a:ext cx="7162800" cy="5428060"/>
            </a:xfrm>
            <a:prstGeom prst="rect">
              <a:avLst/>
            </a:prstGeom>
            <a:noFill/>
            <a:ln w="76200">
              <a:solidFill>
                <a:schemeClr val="bg1"/>
              </a:solidFill>
            </a:ln>
          </p:spPr>
        </p:pic>
        <p:sp>
          <p:nvSpPr>
            <p:cNvPr id="33" name="TextBox 32"/>
            <p:cNvSpPr txBox="1"/>
            <p:nvPr/>
          </p:nvSpPr>
          <p:spPr>
            <a:xfrm>
              <a:off x="2044239" y="914400"/>
              <a:ext cx="6337761" cy="1015663"/>
            </a:xfrm>
            <a:prstGeom prst="rect">
              <a:avLst/>
            </a:prstGeom>
            <a:noFill/>
          </p:spPr>
          <p:txBody>
            <a:bodyPr wrap="none" rtlCol="0">
              <a:spAutoFit/>
            </a:bodyPr>
            <a:lstStyle/>
            <a:p>
              <a:r>
                <a:rPr lang="en-US" sz="3000" dirty="0" smtClean="0"/>
                <a:t>Brigham Young arrives a few days later, </a:t>
              </a:r>
            </a:p>
            <a:p>
              <a:r>
                <a:rPr lang="en-US" sz="3000" dirty="0" smtClean="0"/>
                <a:t>sick with Rocky Mountain fever.</a:t>
              </a:r>
            </a:p>
          </p:txBody>
        </p:sp>
      </p:grpSp>
      <p:sp>
        <p:nvSpPr>
          <p:cNvPr id="24" name="5-Point Star 23"/>
          <p:cNvSpPr/>
          <p:nvPr/>
        </p:nvSpPr>
        <p:spPr>
          <a:xfrm>
            <a:off x="1524000" y="5181600"/>
            <a:ext cx="457200" cy="457200"/>
          </a:xfrm>
          <a:prstGeom prst="star5">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437804" y="5503025"/>
            <a:ext cx="1257992" cy="1133302"/>
          </a:xfrm>
          <a:custGeom>
            <a:avLst/>
            <a:gdLst>
              <a:gd name="connsiteX0" fmla="*/ 1257992 w 1257992"/>
              <a:gd name="connsiteY0" fmla="*/ 0 h 1133302"/>
              <a:gd name="connsiteX1" fmla="*/ 1058487 w 1257992"/>
              <a:gd name="connsiteY1" fmla="*/ 166255 h 1133302"/>
              <a:gd name="connsiteX2" fmla="*/ 925483 w 1257992"/>
              <a:gd name="connsiteY2" fmla="*/ 448888 h 1133302"/>
              <a:gd name="connsiteX3" fmla="*/ 825731 w 1257992"/>
              <a:gd name="connsiteY3" fmla="*/ 581891 h 1133302"/>
              <a:gd name="connsiteX4" fmla="*/ 709352 w 1257992"/>
              <a:gd name="connsiteY4" fmla="*/ 665019 h 1133302"/>
              <a:gd name="connsiteX5" fmla="*/ 476596 w 1257992"/>
              <a:gd name="connsiteY5" fmla="*/ 781397 h 1133302"/>
              <a:gd name="connsiteX6" fmla="*/ 326967 w 1257992"/>
              <a:gd name="connsiteY6" fmla="*/ 881150 h 1133302"/>
              <a:gd name="connsiteX7" fmla="*/ 144087 w 1257992"/>
              <a:gd name="connsiteY7" fmla="*/ 1030779 h 1133302"/>
              <a:gd name="connsiteX8" fmla="*/ 27709 w 1257992"/>
              <a:gd name="connsiteY8" fmla="*/ 1130531 h 113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992" h="1133302">
                <a:moveTo>
                  <a:pt x="1257992" y="0"/>
                </a:moveTo>
                <a:cubicBezTo>
                  <a:pt x="1185948" y="45720"/>
                  <a:pt x="1113905" y="91441"/>
                  <a:pt x="1058487" y="166255"/>
                </a:cubicBezTo>
                <a:cubicBezTo>
                  <a:pt x="1003069" y="241069"/>
                  <a:pt x="964276" y="379615"/>
                  <a:pt x="925483" y="448888"/>
                </a:cubicBezTo>
                <a:cubicBezTo>
                  <a:pt x="886690" y="518161"/>
                  <a:pt x="861753" y="545869"/>
                  <a:pt x="825731" y="581891"/>
                </a:cubicBezTo>
                <a:cubicBezTo>
                  <a:pt x="789709" y="617913"/>
                  <a:pt x="767541" y="631768"/>
                  <a:pt x="709352" y="665019"/>
                </a:cubicBezTo>
                <a:cubicBezTo>
                  <a:pt x="651163" y="698270"/>
                  <a:pt x="540327" y="745375"/>
                  <a:pt x="476596" y="781397"/>
                </a:cubicBezTo>
                <a:cubicBezTo>
                  <a:pt x="412865" y="817419"/>
                  <a:pt x="382385" y="839586"/>
                  <a:pt x="326967" y="881150"/>
                </a:cubicBezTo>
                <a:cubicBezTo>
                  <a:pt x="271549" y="922714"/>
                  <a:pt x="193963" y="989216"/>
                  <a:pt x="144087" y="1030779"/>
                </a:cubicBezTo>
                <a:cubicBezTo>
                  <a:pt x="94211" y="1072343"/>
                  <a:pt x="0" y="1133302"/>
                  <a:pt x="27709" y="1130531"/>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7" name="Picture 16"/>
          <p:cNvPicPr>
            <a:picLocks noChangeAspect="1" noChangeArrowheads="1"/>
          </p:cNvPicPr>
          <p:nvPr/>
        </p:nvPicPr>
        <p:blipFill>
          <a:blip r:embed="rId6"/>
          <a:srcRect/>
          <a:stretch>
            <a:fillRect/>
          </a:stretch>
        </p:blipFill>
        <p:spPr bwMode="auto">
          <a:xfrm>
            <a:off x="0" y="449411"/>
            <a:ext cx="9144000" cy="6408589"/>
          </a:xfrm>
          <a:prstGeom prst="rect">
            <a:avLst/>
          </a:prstGeom>
          <a:noFill/>
          <a:ln w="76200">
            <a:solidFill>
              <a:schemeClr val="bg1"/>
            </a:solidFill>
            <a:miter lim="800000"/>
            <a:headEnd/>
            <a:tailEnd/>
          </a:ln>
          <a:effectLst/>
        </p:spPr>
      </p:pic>
      <p:sp useBgFill="1">
        <p:nvSpPr>
          <p:cNvPr id="18" name="TextBox 3"/>
          <p:cNvSpPr txBox="1">
            <a:spLocks noChangeArrowheads="1"/>
          </p:cNvSpPr>
          <p:nvPr/>
        </p:nvSpPr>
        <p:spPr bwMode="auto">
          <a:xfrm>
            <a:off x="0" y="0"/>
            <a:ext cx="9144000" cy="830997"/>
          </a:xfrm>
          <a:prstGeom prst="rect">
            <a:avLst/>
          </a:prstGeom>
          <a:ln w="9525">
            <a:noFill/>
            <a:miter lim="800000"/>
            <a:headEnd/>
            <a:tailEnd/>
          </a:ln>
        </p:spPr>
        <p:txBody>
          <a:bodyPr wrap="square">
            <a:spAutoFit/>
          </a:bodyPr>
          <a:lstStyle/>
          <a:p>
            <a:pPr algn="ctr">
              <a:defRPr/>
            </a:pPr>
            <a:r>
              <a:rPr lang="en-US" sz="4800" b="1" dirty="0" smtClean="0">
                <a:solidFill>
                  <a:srgbClr val="0070C0"/>
                </a:solidFill>
                <a:effectLst>
                  <a:outerShdw dist="63500" dir="7200000" algn="ctr" rotWithShape="0">
                    <a:schemeClr val="tx1"/>
                  </a:outerShdw>
                </a:effectLst>
                <a:latin typeface="Calibri" pitchFamily="34" charset="0"/>
              </a:rPr>
              <a:t>How do they get there?</a:t>
            </a:r>
            <a:endParaRPr lang="en-US" sz="4800" b="1" dirty="0">
              <a:solidFill>
                <a:srgbClr val="0070C0"/>
              </a:solidFill>
              <a:effectLst>
                <a:outerShdw dist="63500" dir="7200000" algn="ctr" rotWithShape="0">
                  <a:schemeClr val="tx1"/>
                </a:outerShdw>
              </a:effectLst>
              <a:latin typeface="Calibri" pitchFamily="34" charset="0"/>
            </a:endParaRPr>
          </a:p>
        </p:txBody>
      </p:sp>
      <p:sp>
        <p:nvSpPr>
          <p:cNvPr id="20" name="TextBox 19"/>
          <p:cNvSpPr txBox="1"/>
          <p:nvPr/>
        </p:nvSpPr>
        <p:spPr>
          <a:xfrm>
            <a:off x="0" y="838200"/>
            <a:ext cx="9144000" cy="2308324"/>
          </a:xfrm>
          <a:prstGeom prst="rect">
            <a:avLst/>
          </a:prstGeom>
          <a:noFill/>
        </p:spPr>
        <p:txBody>
          <a:bodyPr wrap="square" rtlCol="0">
            <a:spAutoFit/>
          </a:bodyPr>
          <a:lstStyle/>
          <a:p>
            <a:pPr algn="ctr"/>
            <a:r>
              <a:rPr lang="en-US" sz="3600" b="1" dirty="0" smtClean="0"/>
              <a:t>July 1847 . . . </a:t>
            </a:r>
          </a:p>
          <a:p>
            <a:pPr algn="ctr"/>
            <a:r>
              <a:rPr lang="en-US" sz="3600" b="1" dirty="0" smtClean="0"/>
              <a:t>The first Mormons arrive in their new land;</a:t>
            </a:r>
          </a:p>
          <a:p>
            <a:pPr algn="ctr"/>
            <a:r>
              <a:rPr lang="en-US" sz="3600" b="1" dirty="0" smtClean="0"/>
              <a:t>by December 1847 . . .</a:t>
            </a:r>
          </a:p>
          <a:p>
            <a:pPr algn="ctr"/>
            <a:r>
              <a:rPr lang="en-US" sz="3600" b="1" dirty="0" smtClean="0"/>
              <a:t>2000 Mormons have arrived!</a:t>
            </a:r>
          </a:p>
        </p:txBody>
      </p:sp>
      <p:sp>
        <p:nvSpPr>
          <p:cNvPr id="21" name="TextBox 20"/>
          <p:cNvSpPr txBox="1"/>
          <p:nvPr/>
        </p:nvSpPr>
        <p:spPr>
          <a:xfrm rot="1016881">
            <a:off x="-65947" y="2145345"/>
            <a:ext cx="9144000" cy="646331"/>
          </a:xfrm>
          <a:prstGeom prst="rect">
            <a:avLst/>
          </a:prstGeom>
          <a:noFill/>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useBgFill="1">
        <p:nvSpPr>
          <p:cNvPr id="22" name="TextBox 21"/>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xit" presetSubtype="0" fill="hold" nodeType="withEffect">
                                  <p:stCondLst>
                                    <p:cond delay="500"/>
                                  </p:stCondLst>
                                  <p:childTnLst>
                                    <p:animEffect transition="out" filter="fade">
                                      <p:cBhvr>
                                        <p:cTn id="12" dur="1000"/>
                                        <p:tgtEl>
                                          <p:spTgt spid="15"/>
                                        </p:tgtEl>
                                      </p:cBhvr>
                                    </p:animEffect>
                                    <p:set>
                                      <p:cBhvr>
                                        <p:cTn id="13" dur="1" fill="hold">
                                          <p:stCondLst>
                                            <p:cond delay="999"/>
                                          </p:stCondLst>
                                        </p:cTn>
                                        <p:tgtEl>
                                          <p:spTgt spid="15"/>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53" presetClass="entr" presetSubtype="0" fill="hold" grpId="0" nodeType="clickEffect">
                                  <p:stCondLst>
                                    <p:cond delay="0"/>
                                  </p:stCondLst>
                                  <p:childTnLst>
                                    <p:set>
                                      <p:cBhvr>
                                        <p:cTn id="17" dur="1" fill="hold">
                                          <p:stCondLst>
                                            <p:cond delay="0"/>
                                          </p:stCondLst>
                                        </p:cTn>
                                        <p:tgtEl>
                                          <p:spTgt spid="20">
                                            <p:txEl>
                                              <p:pRg st="0" end="0"/>
                                            </p:txEl>
                                          </p:spTgt>
                                        </p:tgtEl>
                                        <p:attrNameLst>
                                          <p:attrName>style.visibility</p:attrName>
                                        </p:attrNameLst>
                                      </p:cBhvr>
                                      <p:to>
                                        <p:strVal val="visible"/>
                                      </p:to>
                                    </p:set>
                                    <p:anim calcmode="lin" valueType="num">
                                      <p:cBhvr>
                                        <p:cTn id="18" dur="1000" fill="hold"/>
                                        <p:tgtEl>
                                          <p:spTgt spid="20">
                                            <p:txEl>
                                              <p:pRg st="0" end="0"/>
                                            </p:txEl>
                                          </p:spTgt>
                                        </p:tgtEl>
                                        <p:attrNameLst>
                                          <p:attrName>ppt_w</p:attrName>
                                        </p:attrNameLst>
                                      </p:cBhvr>
                                      <p:tavLst>
                                        <p:tav tm="0">
                                          <p:val>
                                            <p:fltVal val="0"/>
                                          </p:val>
                                        </p:tav>
                                        <p:tav tm="100000">
                                          <p:val>
                                            <p:strVal val="#ppt_w"/>
                                          </p:val>
                                        </p:tav>
                                      </p:tavLst>
                                    </p:anim>
                                    <p:anim calcmode="lin" valueType="num">
                                      <p:cBhvr>
                                        <p:cTn id="19" dur="1000" fill="hold"/>
                                        <p:tgtEl>
                                          <p:spTgt spid="20">
                                            <p:txEl>
                                              <p:pRg st="0" end="0"/>
                                            </p:txEl>
                                          </p:spTgt>
                                        </p:tgtEl>
                                        <p:attrNameLst>
                                          <p:attrName>ppt_h</p:attrName>
                                        </p:attrNameLst>
                                      </p:cBhvr>
                                      <p:tavLst>
                                        <p:tav tm="0">
                                          <p:val>
                                            <p:fltVal val="0"/>
                                          </p:val>
                                        </p:tav>
                                        <p:tav tm="100000">
                                          <p:val>
                                            <p:strVal val="#ppt_h"/>
                                          </p:val>
                                        </p:tav>
                                      </p:tavLst>
                                    </p:anim>
                                    <p:animEffect transition="in" filter="fade">
                                      <p:cBhvr>
                                        <p:cTn id="20" dur="1000"/>
                                        <p:tgtEl>
                                          <p:spTgt spid="20">
                                            <p:txEl>
                                              <p:pRg st="0" end="0"/>
                                            </p:txEl>
                                          </p:spTgt>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20">
                                            <p:txEl>
                                              <p:pRg st="1" end="1"/>
                                            </p:txEl>
                                          </p:spTgt>
                                        </p:tgtEl>
                                        <p:attrNameLst>
                                          <p:attrName>style.visibility</p:attrName>
                                        </p:attrNameLst>
                                      </p:cBhvr>
                                      <p:to>
                                        <p:strVal val="visible"/>
                                      </p:to>
                                    </p:set>
                                    <p:animEffect transition="in" filter="wipe(left)">
                                      <p:cBhvr>
                                        <p:cTn id="24" dur="1000"/>
                                        <p:tgtEl>
                                          <p:spTgt spid="20">
                                            <p:txEl>
                                              <p:pRg st="1" end="1"/>
                                            </p:txEl>
                                          </p:spTgt>
                                        </p:tgtEl>
                                      </p:cBhvr>
                                    </p:animEffect>
                                  </p:childTnLst>
                                </p:cTn>
                              </p:par>
                              <p:par>
                                <p:cTn id="25" presetID="6" presetClass="emph" presetSubtype="0" fill="hold" nodeType="withEffect">
                                  <p:stCondLst>
                                    <p:cond delay="0"/>
                                  </p:stCondLst>
                                  <p:childTnLst>
                                    <p:animScale>
                                      <p:cBhvr>
                                        <p:cTn id="26" dur="5000" fill="hold"/>
                                        <p:tgtEl>
                                          <p:spTgt spid="17"/>
                                        </p:tgtEl>
                                      </p:cBhvr>
                                      <p:by x="150000" y="150000"/>
                                    </p:animScale>
                                  </p:childTnLst>
                                </p:cTn>
                              </p:par>
                              <p:par>
                                <p:cTn id="27" presetID="42" presetClass="path" presetSubtype="0" accel="50000" decel="50000" fill="hold" nodeType="withEffect">
                                  <p:stCondLst>
                                    <p:cond delay="0"/>
                                  </p:stCondLst>
                                  <p:childTnLst>
                                    <p:animMotion origin="layout" path="M 3.33333E-6 -4.44444E-6 L -0.09167 -0.03194 " pathEditMode="relative" rAng="0" ptsTypes="AA">
                                      <p:cBhvr>
                                        <p:cTn id="28" dur="5000" fill="hold"/>
                                        <p:tgtEl>
                                          <p:spTgt spid="17"/>
                                        </p:tgtEl>
                                        <p:attrNameLst>
                                          <p:attrName>ppt_x</p:attrName>
                                          <p:attrName>ppt_y</p:attrName>
                                        </p:attrNameLst>
                                      </p:cBhvr>
                                      <p:rCtr x="-46" y="-16"/>
                                    </p:animMotion>
                                  </p:childTnLst>
                                </p:cTn>
                              </p:par>
                              <p:par>
                                <p:cTn id="29" presetID="53" presetClass="entr" presetSubtype="0" fill="hold" grpId="0" nodeType="withEffect">
                                  <p:stCondLst>
                                    <p:cond delay="4000"/>
                                  </p:stCondLst>
                                  <p:childTnLst>
                                    <p:set>
                                      <p:cBhvr>
                                        <p:cTn id="30" dur="1" fill="hold">
                                          <p:stCondLst>
                                            <p:cond delay="0"/>
                                          </p:stCondLst>
                                        </p:cTn>
                                        <p:tgtEl>
                                          <p:spTgt spid="20">
                                            <p:txEl>
                                              <p:pRg st="2" end="2"/>
                                            </p:txEl>
                                          </p:spTgt>
                                        </p:tgtEl>
                                        <p:attrNameLst>
                                          <p:attrName>style.visibility</p:attrName>
                                        </p:attrNameLst>
                                      </p:cBhvr>
                                      <p:to>
                                        <p:strVal val="visible"/>
                                      </p:to>
                                    </p:set>
                                    <p:anim calcmode="lin" valueType="num">
                                      <p:cBhvr>
                                        <p:cTn id="31" dur="1000" fill="hold"/>
                                        <p:tgtEl>
                                          <p:spTgt spid="20">
                                            <p:txEl>
                                              <p:pRg st="2" end="2"/>
                                            </p:txEl>
                                          </p:spTgt>
                                        </p:tgtEl>
                                        <p:attrNameLst>
                                          <p:attrName>ppt_w</p:attrName>
                                        </p:attrNameLst>
                                      </p:cBhvr>
                                      <p:tavLst>
                                        <p:tav tm="0">
                                          <p:val>
                                            <p:fltVal val="0"/>
                                          </p:val>
                                        </p:tav>
                                        <p:tav tm="100000">
                                          <p:val>
                                            <p:strVal val="#ppt_w"/>
                                          </p:val>
                                        </p:tav>
                                      </p:tavLst>
                                    </p:anim>
                                    <p:anim calcmode="lin" valueType="num">
                                      <p:cBhvr>
                                        <p:cTn id="32" dur="1000" fill="hold"/>
                                        <p:tgtEl>
                                          <p:spTgt spid="20">
                                            <p:txEl>
                                              <p:pRg st="2" end="2"/>
                                            </p:txEl>
                                          </p:spTgt>
                                        </p:tgtEl>
                                        <p:attrNameLst>
                                          <p:attrName>ppt_h</p:attrName>
                                        </p:attrNameLst>
                                      </p:cBhvr>
                                      <p:tavLst>
                                        <p:tav tm="0">
                                          <p:val>
                                            <p:fltVal val="0"/>
                                          </p:val>
                                        </p:tav>
                                        <p:tav tm="100000">
                                          <p:val>
                                            <p:strVal val="#ppt_h"/>
                                          </p:val>
                                        </p:tav>
                                      </p:tavLst>
                                    </p:anim>
                                    <p:animEffect transition="in" filter="fade">
                                      <p:cBhvr>
                                        <p:cTn id="33" dur="1000"/>
                                        <p:tgtEl>
                                          <p:spTgt spid="20">
                                            <p:txEl>
                                              <p:pRg st="2" end="2"/>
                                            </p:txEl>
                                          </p:spTgt>
                                        </p:tgtEl>
                                      </p:cBhvr>
                                    </p:animEffect>
                                  </p:childTnLst>
                                </p:cTn>
                              </p:par>
                            </p:childTnLst>
                          </p:cTn>
                        </p:par>
                        <p:par>
                          <p:cTn id="34" fill="hold">
                            <p:stCondLst>
                              <p:cond delay="6000"/>
                            </p:stCondLst>
                            <p:childTnLst>
                              <p:par>
                                <p:cTn id="35" presetID="22" presetClass="entr" presetSubtype="8" fill="hold" grpId="0" nodeType="afterEffect">
                                  <p:stCondLst>
                                    <p:cond delay="0"/>
                                  </p:stCondLst>
                                  <p:childTnLst>
                                    <p:set>
                                      <p:cBhvr>
                                        <p:cTn id="36" dur="1" fill="hold">
                                          <p:stCondLst>
                                            <p:cond delay="0"/>
                                          </p:stCondLst>
                                        </p:cTn>
                                        <p:tgtEl>
                                          <p:spTgt spid="20">
                                            <p:txEl>
                                              <p:pRg st="3" end="3"/>
                                            </p:txEl>
                                          </p:spTgt>
                                        </p:tgtEl>
                                        <p:attrNameLst>
                                          <p:attrName>style.visibility</p:attrName>
                                        </p:attrNameLst>
                                      </p:cBhvr>
                                      <p:to>
                                        <p:strVal val="visible"/>
                                      </p:to>
                                    </p:set>
                                    <p:animEffect transition="in" filter="wipe(left)">
                                      <p:cBhvr>
                                        <p:cTn id="37" dur="1000"/>
                                        <p:tgtEl>
                                          <p:spTgt spid="20">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grpId="1" nodeType="clickEffect">
                                  <p:stCondLst>
                                    <p:cond delay="0"/>
                                  </p:stCondLst>
                                  <p:childTnLst>
                                    <p:animEffect transition="out" filter="fade">
                                      <p:cBhvr>
                                        <p:cTn id="41" dur="1000"/>
                                        <p:tgtEl>
                                          <p:spTgt spid="20">
                                            <p:txEl>
                                              <p:pRg st="0" end="0"/>
                                            </p:txEl>
                                          </p:spTgt>
                                        </p:tgtEl>
                                      </p:cBhvr>
                                    </p:animEffect>
                                    <p:set>
                                      <p:cBhvr>
                                        <p:cTn id="42" dur="1" fill="hold">
                                          <p:stCondLst>
                                            <p:cond delay="999"/>
                                          </p:stCondLst>
                                        </p:cTn>
                                        <p:tgtEl>
                                          <p:spTgt spid="20">
                                            <p:txEl>
                                              <p:pRg st="0" end="0"/>
                                            </p:tx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20">
                                            <p:txEl>
                                              <p:pRg st="1" end="1"/>
                                            </p:txEl>
                                          </p:spTgt>
                                        </p:tgtEl>
                                      </p:cBhvr>
                                    </p:animEffect>
                                    <p:set>
                                      <p:cBhvr>
                                        <p:cTn id="45" dur="1" fill="hold">
                                          <p:stCondLst>
                                            <p:cond delay="999"/>
                                          </p:stCondLst>
                                        </p:cTn>
                                        <p:tgtEl>
                                          <p:spTgt spid="20">
                                            <p:txEl>
                                              <p:pRg st="1" end="1"/>
                                            </p:txEl>
                                          </p:spTgt>
                                        </p:tgtEl>
                                        <p:attrNameLst>
                                          <p:attrName>style.visibility</p:attrName>
                                        </p:attrNameLst>
                                      </p:cBhvr>
                                      <p:to>
                                        <p:strVal val="hidden"/>
                                      </p:to>
                                    </p:set>
                                  </p:childTnLst>
                                </p:cTn>
                              </p:par>
                              <p:par>
                                <p:cTn id="46" presetID="10" presetClass="exit" presetSubtype="0" fill="hold" grpId="1" nodeType="withEffect">
                                  <p:stCondLst>
                                    <p:cond delay="0"/>
                                  </p:stCondLst>
                                  <p:childTnLst>
                                    <p:animEffect transition="out" filter="fade">
                                      <p:cBhvr>
                                        <p:cTn id="47" dur="1000"/>
                                        <p:tgtEl>
                                          <p:spTgt spid="20">
                                            <p:txEl>
                                              <p:pRg st="2" end="2"/>
                                            </p:txEl>
                                          </p:spTgt>
                                        </p:tgtEl>
                                      </p:cBhvr>
                                    </p:animEffect>
                                    <p:set>
                                      <p:cBhvr>
                                        <p:cTn id="48" dur="1" fill="hold">
                                          <p:stCondLst>
                                            <p:cond delay="999"/>
                                          </p:stCondLst>
                                        </p:cTn>
                                        <p:tgtEl>
                                          <p:spTgt spid="20">
                                            <p:txEl>
                                              <p:pRg st="2" end="2"/>
                                            </p:txEl>
                                          </p:spTgt>
                                        </p:tgtEl>
                                        <p:attrNameLst>
                                          <p:attrName>style.visibility</p:attrName>
                                        </p:attrNameLst>
                                      </p:cBhvr>
                                      <p:to>
                                        <p:strVal val="hidden"/>
                                      </p:to>
                                    </p:set>
                                  </p:childTnLst>
                                </p:cTn>
                              </p:par>
                              <p:par>
                                <p:cTn id="49" presetID="10" presetClass="exit" presetSubtype="0" fill="hold" grpId="1" nodeType="withEffect">
                                  <p:stCondLst>
                                    <p:cond delay="0"/>
                                  </p:stCondLst>
                                  <p:childTnLst>
                                    <p:animEffect transition="out" filter="fade">
                                      <p:cBhvr>
                                        <p:cTn id="50" dur="1000"/>
                                        <p:tgtEl>
                                          <p:spTgt spid="20">
                                            <p:txEl>
                                              <p:pRg st="3" end="3"/>
                                            </p:txEl>
                                          </p:spTgt>
                                        </p:tgtEl>
                                      </p:cBhvr>
                                    </p:animEffect>
                                    <p:set>
                                      <p:cBhvr>
                                        <p:cTn id="51" dur="1" fill="hold">
                                          <p:stCondLst>
                                            <p:cond delay="999"/>
                                          </p:stCondLst>
                                        </p:cTn>
                                        <p:tgtEl>
                                          <p:spTgt spid="20">
                                            <p:txEl>
                                              <p:pRg st="3" end="3"/>
                                            </p:txEl>
                                          </p:spTgt>
                                        </p:tgtEl>
                                        <p:attrNameLst>
                                          <p:attrName>style.visibility</p:attrName>
                                        </p:attrNameLst>
                                      </p:cBhvr>
                                      <p:to>
                                        <p:strVal val="hidden"/>
                                      </p:to>
                                    </p:set>
                                  </p:childTnLst>
                                </p:cTn>
                              </p:par>
                            </p:childTnLst>
                          </p:cTn>
                        </p:par>
                        <p:par>
                          <p:cTn id="52" fill="hold">
                            <p:stCondLst>
                              <p:cond delay="1000"/>
                            </p:stCondLst>
                            <p:childTnLst>
                              <p:par>
                                <p:cTn id="53" presetID="53" presetClass="entr" presetSubtype="0" fill="hold" grpId="0" nodeType="afterEffect">
                                  <p:stCondLst>
                                    <p:cond delay="0"/>
                                  </p:stCondLst>
                                  <p:childTnLst>
                                    <p:set>
                                      <p:cBhvr>
                                        <p:cTn id="54" dur="1" fill="hold">
                                          <p:stCondLst>
                                            <p:cond delay="0"/>
                                          </p:stCondLst>
                                        </p:cTn>
                                        <p:tgtEl>
                                          <p:spTgt spid="21">
                                            <p:txEl>
                                              <p:pRg st="0" end="0"/>
                                            </p:txEl>
                                          </p:spTgt>
                                        </p:tgtEl>
                                        <p:attrNameLst>
                                          <p:attrName>style.visibility</p:attrName>
                                        </p:attrNameLst>
                                      </p:cBhvr>
                                      <p:to>
                                        <p:strVal val="visible"/>
                                      </p:to>
                                    </p:set>
                                    <p:anim calcmode="lin" valueType="num">
                                      <p:cBhvr>
                                        <p:cTn id="55" dur="1000" fill="hold"/>
                                        <p:tgtEl>
                                          <p:spTgt spid="21">
                                            <p:txEl>
                                              <p:pRg st="0" end="0"/>
                                            </p:txEl>
                                          </p:spTgt>
                                        </p:tgtEl>
                                        <p:attrNameLst>
                                          <p:attrName>ppt_w</p:attrName>
                                        </p:attrNameLst>
                                      </p:cBhvr>
                                      <p:tavLst>
                                        <p:tav tm="0">
                                          <p:val>
                                            <p:fltVal val="0"/>
                                          </p:val>
                                        </p:tav>
                                        <p:tav tm="100000">
                                          <p:val>
                                            <p:strVal val="#ppt_w"/>
                                          </p:val>
                                        </p:tav>
                                      </p:tavLst>
                                    </p:anim>
                                    <p:anim calcmode="lin" valueType="num">
                                      <p:cBhvr>
                                        <p:cTn id="56" dur="1000" fill="hold"/>
                                        <p:tgtEl>
                                          <p:spTgt spid="21">
                                            <p:txEl>
                                              <p:pRg st="0" end="0"/>
                                            </p:txEl>
                                          </p:spTgt>
                                        </p:tgtEl>
                                        <p:attrNameLst>
                                          <p:attrName>ppt_h</p:attrName>
                                        </p:attrNameLst>
                                      </p:cBhvr>
                                      <p:tavLst>
                                        <p:tav tm="0">
                                          <p:val>
                                            <p:fltVal val="0"/>
                                          </p:val>
                                        </p:tav>
                                        <p:tav tm="100000">
                                          <p:val>
                                            <p:strVal val="#ppt_h"/>
                                          </p:val>
                                        </p:tav>
                                      </p:tavLst>
                                    </p:anim>
                                    <p:animEffect transition="in" filter="fade">
                                      <p:cBhvr>
                                        <p:cTn id="57" dur="1000"/>
                                        <p:tgtEl>
                                          <p:spTgt spid="21">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8" presetClass="emph" presetSubtype="0" fill="hold" grpId="1" nodeType="clickEffect">
                                  <p:stCondLst>
                                    <p:cond delay="0"/>
                                  </p:stCondLst>
                                  <p:childTnLst>
                                    <p:animRot by="-1020000">
                                      <p:cBhvr>
                                        <p:cTn id="61" dur="1000" fill="hold"/>
                                        <p:tgtEl>
                                          <p:spTgt spid="21">
                                            <p:txEl>
                                              <p:pRg st="0" end="0"/>
                                            </p:txEl>
                                          </p:spTgt>
                                        </p:tgtEl>
                                        <p:attrNameLst>
                                          <p:attrName>r</p:attrName>
                                        </p:attrNameLst>
                                      </p:cBhvr>
                                    </p:animRot>
                                  </p:childTnLst>
                                </p:cTn>
                              </p:par>
                              <p:par>
                                <p:cTn id="62" presetID="64" presetClass="path" presetSubtype="0" accel="50000" decel="50000" fill="hold" grpId="2" nodeType="withEffect">
                                  <p:stCondLst>
                                    <p:cond delay="0"/>
                                  </p:stCondLst>
                                  <p:childTnLst>
                                    <p:animMotion origin="layout" path="M 1.66667E-6 2.71676E-6 L -0.00729 -0.2948 " pathEditMode="relative" rAng="0" ptsTypes="AA">
                                      <p:cBhvr>
                                        <p:cTn id="63" dur="1000" fill="hold"/>
                                        <p:tgtEl>
                                          <p:spTgt spid="21">
                                            <p:txEl>
                                              <p:pRg st="0" end="0"/>
                                            </p:txEl>
                                          </p:spTgt>
                                        </p:tgtEl>
                                        <p:attrNameLst>
                                          <p:attrName>ppt_x</p:attrName>
                                          <p:attrName>ppt_y</p:attrName>
                                        </p:attrNameLst>
                                      </p:cBhvr>
                                      <p:rCtr x="-4" y="-148"/>
                                    </p:animMotion>
                                  </p:childTnLst>
                                </p:cTn>
                              </p:par>
                              <p:par>
                                <p:cTn id="64" presetID="10" presetClass="exit" presetSubtype="0" fill="hold" grpId="1" nodeType="withEffect">
                                  <p:stCondLst>
                                    <p:cond delay="0"/>
                                  </p:stCondLst>
                                  <p:childTnLst>
                                    <p:animEffect transition="out" filter="fade">
                                      <p:cBhvr>
                                        <p:cTn id="65" dur="1000"/>
                                        <p:tgtEl>
                                          <p:spTgt spid="18"/>
                                        </p:tgtEl>
                                      </p:cBhvr>
                                    </p:animEffect>
                                    <p:set>
                                      <p:cBhvr>
                                        <p:cTn id="66" dur="1" fill="hold">
                                          <p:stCondLst>
                                            <p:cond delay="999"/>
                                          </p:stCondLst>
                                        </p:cTn>
                                        <p:tgtEl>
                                          <p:spTgt spid="18"/>
                                        </p:tgtEl>
                                        <p:attrNameLst>
                                          <p:attrName>style.visibility</p:attrName>
                                        </p:attrNameLst>
                                      </p:cBhvr>
                                      <p:to>
                                        <p:strVal val="hidden"/>
                                      </p:to>
                                    </p:set>
                                  </p:childTnLst>
                                </p:cTn>
                              </p:par>
                              <p:par>
                                <p:cTn id="67" presetID="10" presetClass="exit" presetSubtype="0" fill="hold" nodeType="withEffect">
                                  <p:stCondLst>
                                    <p:cond delay="500"/>
                                  </p:stCondLst>
                                  <p:childTnLst>
                                    <p:animEffect transition="out" filter="fade">
                                      <p:cBhvr>
                                        <p:cTn id="68" dur="1000"/>
                                        <p:tgtEl>
                                          <p:spTgt spid="17"/>
                                        </p:tgtEl>
                                      </p:cBhvr>
                                    </p:animEffect>
                                    <p:set>
                                      <p:cBhvr>
                                        <p:cTn id="69" dur="1" fill="hold">
                                          <p:stCondLst>
                                            <p:cond delay="999"/>
                                          </p:stCondLst>
                                        </p:cTn>
                                        <p:tgtEl>
                                          <p:spTgt spid="17"/>
                                        </p:tgtEl>
                                        <p:attrNameLst>
                                          <p:attrName>style.visibility</p:attrName>
                                        </p:attrNameLst>
                                      </p:cBhvr>
                                      <p:to>
                                        <p:strVal val="hidden"/>
                                      </p:to>
                                    </p:set>
                                  </p:childTnLst>
                                </p:cTn>
                              </p:par>
                              <p:par>
                                <p:cTn id="70" presetID="10" presetClass="entr" presetSubtype="0" fill="hold" grpId="0" nodeType="withEffect">
                                  <p:stCondLst>
                                    <p:cond delay="50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childTnLst>
                                </p:cTn>
                              </p:par>
                              <p:par>
                                <p:cTn id="73" presetID="10" presetClass="exit" presetSubtype="0" fill="hold" grpId="3" nodeType="withEffect">
                                  <p:stCondLst>
                                    <p:cond delay="500"/>
                                  </p:stCondLst>
                                  <p:childTnLst>
                                    <p:animEffect transition="out" filter="fade">
                                      <p:cBhvr>
                                        <p:cTn id="74" dur="1000"/>
                                        <p:tgtEl>
                                          <p:spTgt spid="21">
                                            <p:txEl>
                                              <p:pRg st="0" end="0"/>
                                            </p:txEl>
                                          </p:spTgt>
                                        </p:tgtEl>
                                      </p:cBhvr>
                                    </p:animEffect>
                                    <p:set>
                                      <p:cBhvr>
                                        <p:cTn id="75" dur="1" fill="hold">
                                          <p:stCondLst>
                                            <p:cond delay="999"/>
                                          </p:stCondLst>
                                        </p:cTn>
                                        <p:tgtEl>
                                          <p:spTgt spid="21">
                                            <p:txEl>
                                              <p:pRg st="0" end="0"/>
                                            </p:txEl>
                                          </p:spTgt>
                                        </p:tgtEl>
                                        <p:attrNameLst>
                                          <p:attrName>style.visibility</p:attrName>
                                        </p:attrNameLst>
                                      </p:cBhvr>
                                      <p:to>
                                        <p:strVal val="hidden"/>
                                      </p:to>
                                    </p:set>
                                  </p:childTnLst>
                                </p:cTn>
                              </p:par>
                              <p:par>
                                <p:cTn id="76" presetID="10" presetClass="entr" presetSubtype="0" fill="hold" nodeType="withEffect">
                                  <p:stCondLst>
                                    <p:cond delay="500"/>
                                  </p:stCondLst>
                                  <p:childTnLst>
                                    <p:set>
                                      <p:cBhvr>
                                        <p:cTn id="77" dur="1" fill="hold">
                                          <p:stCondLst>
                                            <p:cond delay="0"/>
                                          </p:stCondLst>
                                        </p:cTn>
                                        <p:tgtEl>
                                          <p:spTgt spid="23"/>
                                        </p:tgtEl>
                                        <p:attrNameLst>
                                          <p:attrName>style.visibility</p:attrName>
                                        </p:attrNameLst>
                                      </p:cBhvr>
                                      <p:to>
                                        <p:strVal val="visible"/>
                                      </p:to>
                                    </p:set>
                                    <p:animEffect transition="in" filter="fade">
                                      <p:cBhvr>
                                        <p:cTn id="78"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uiExpand="1" build="allAtOnce"/>
      <p:bldP spid="20" grpId="1" uiExpand="1" build="allAtOnce"/>
      <p:bldP spid="21" grpId="0" build="allAtOnce"/>
      <p:bldP spid="21" grpId="1" build="allAtOnce"/>
      <p:bldP spid="21" grpId="2" build="allAtOnce"/>
      <p:bldP spid="21" grpId="3" build="allAtOnce"/>
      <p:bldP spid="22"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646331"/>
          </a:xfrm>
          <a:prstGeom prst="rect">
            <a:avLst/>
          </a:prstGeom>
        </p:spPr>
        <p:txBody>
          <a:bodyPr wrap="square">
            <a:spAutoFit/>
          </a:bodyPr>
          <a:lstStyle/>
          <a:p>
            <a:r>
              <a:rPr lang="en-US" dirty="0" smtClean="0">
                <a:hlinkClick r:id="rId2"/>
              </a:rPr>
              <a:t>https://www.thoughtco.com/valley-formation-and-development-1435365</a:t>
            </a:r>
            <a:endParaRPr lang="en-US" dirty="0" smtClean="0"/>
          </a:p>
          <a:p>
            <a:r>
              <a:rPr lang="en-US" dirty="0" smtClean="0"/>
              <a:t>	</a:t>
            </a:r>
            <a:endParaRPr lang="en-US" dirty="0"/>
          </a:p>
        </p:txBody>
      </p:sp>
      <p:pic>
        <p:nvPicPr>
          <p:cNvPr id="4" name="Picture 3"/>
          <p:cNvPicPr>
            <a:picLocks noChangeAspect="1" noChangeArrowheads="1"/>
          </p:cNvPicPr>
          <p:nvPr/>
        </p:nvPicPr>
        <p:blipFill>
          <a:blip r:embed="rId3"/>
          <a:srcRect/>
          <a:stretch>
            <a:fillRect/>
          </a:stretch>
        </p:blipFill>
        <p:spPr bwMode="auto">
          <a:xfrm>
            <a:off x="0" y="449411"/>
            <a:ext cx="9144000" cy="6408589"/>
          </a:xfrm>
          <a:prstGeom prst="rect">
            <a:avLst/>
          </a:prstGeom>
          <a:noFill/>
          <a:ln w="76200">
            <a:solidFill>
              <a:schemeClr val="bg1"/>
            </a:solidFill>
            <a:miter lim="800000"/>
            <a:headEnd/>
            <a:tailEnd/>
          </a:ln>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2400" y="762000"/>
            <a:ext cx="9908770" cy="6400800"/>
            <a:chOff x="-152400" y="762000"/>
            <a:chExt cx="9908770" cy="6400800"/>
          </a:xfrm>
        </p:grpSpPr>
        <p:pic>
          <p:nvPicPr>
            <p:cNvPr id="6" name="Picture 2" descr="https://upload.wikimedia.org/wikipedia/commons/9/96/United_States_1837-01-1837-03.png"/>
            <p:cNvPicPr>
              <a:picLocks noChangeAspect="1" noChangeArrowheads="1"/>
            </p:cNvPicPr>
            <p:nvPr/>
          </p:nvPicPr>
          <p:blipFill>
            <a:blip r:embed="rId2"/>
            <a:srcRect/>
            <a:stretch>
              <a:fillRect/>
            </a:stretch>
          </p:blipFill>
          <p:spPr bwMode="auto">
            <a:xfrm>
              <a:off x="-146304" y="762000"/>
              <a:ext cx="9373612" cy="6345936"/>
            </a:xfrm>
            <a:prstGeom prst="rect">
              <a:avLst/>
            </a:prstGeom>
            <a:noFill/>
          </p:spPr>
        </p:pic>
        <p:grpSp>
          <p:nvGrpSpPr>
            <p:cNvPr id="7" name="Group 38"/>
            <p:cNvGrpSpPr/>
            <p:nvPr/>
          </p:nvGrpSpPr>
          <p:grpSpPr>
            <a:xfrm>
              <a:off x="-152400" y="8797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5" name="Group 15"/>
                <p:cNvGrpSpPr/>
                <p:nvPr/>
              </p:nvGrpSpPr>
              <p:grpSpPr>
                <a:xfrm>
                  <a:off x="-152400" y="1906385"/>
                  <a:ext cx="9908770" cy="5180215"/>
                  <a:chOff x="-152400" y="1906385"/>
                  <a:chExt cx="9908770" cy="5180215"/>
                </a:xfrm>
              </p:grpSpPr>
              <p:grpSp>
                <p:nvGrpSpPr>
                  <p:cNvPr id="18" name="Group 35"/>
                  <p:cNvGrpSpPr/>
                  <p:nvPr/>
                </p:nvGrpSpPr>
                <p:grpSpPr>
                  <a:xfrm>
                    <a:off x="-152400" y="1906385"/>
                    <a:ext cx="9908770" cy="5180215"/>
                    <a:chOff x="-152400" y="1906385"/>
                    <a:chExt cx="9908770" cy="5180215"/>
                  </a:xfrm>
                </p:grpSpPr>
                <p:grpSp>
                  <p:nvGrpSpPr>
                    <p:cNvPr id="20"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2" descr="Image result for united states in 1783"/>
                    <p:cNvPicPr>
                      <a:picLocks noChangeAspect="1" noChangeArrowheads="1"/>
                    </p:cNvPicPr>
                    <p:nvPr/>
                  </p:nvPicPr>
                  <p:blipFill>
                    <a:blip r:embed="rId3"/>
                    <a:srcRect l="17500" t="47037" r="70000" b="45572"/>
                    <a:stretch>
                      <a:fillRect/>
                    </a:stretch>
                  </p:blipFill>
                  <p:spPr bwMode="auto">
                    <a:xfrm>
                      <a:off x="4114800" y="5029200"/>
                      <a:ext cx="762000" cy="457200"/>
                    </a:xfrm>
                    <a:prstGeom prst="rect">
                      <a:avLst/>
                    </a:prstGeom>
                    <a:noFill/>
                  </p:spPr>
                </p:pic>
              </p:grpSp>
              <p:pic>
                <p:nvPicPr>
                  <p:cNvPr id="19" name="Picture 2" descr="Image result for united states in 1783"/>
                  <p:cNvPicPr>
                    <a:picLocks noChangeAspect="1" noChangeArrowheads="1"/>
                  </p:cNvPicPr>
                  <p:nvPr/>
                </p:nvPicPr>
                <p:blipFill>
                  <a:blip r:embed="rId3"/>
                  <a:srcRect l="17500" t="47037" r="70000" b="45572"/>
                  <a:stretch>
                    <a:fillRect/>
                  </a:stretch>
                </p:blipFill>
                <p:spPr bwMode="auto">
                  <a:xfrm>
                    <a:off x="1219200" y="3581400"/>
                    <a:ext cx="1143000" cy="457200"/>
                  </a:xfrm>
                  <a:prstGeom prst="rect">
                    <a:avLst/>
                  </a:prstGeom>
                  <a:noFill/>
                </p:spPr>
              </p:pic>
            </p:grpSp>
            <p:sp>
              <p:nvSpPr>
                <p:cNvPr id="16" name="Freeform 1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 name="Freeform 1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Freeform 7"/>
            <p:cNvSpPr/>
            <p:nvPr/>
          </p:nvSpPr>
          <p:spPr>
            <a:xfrm rot="1064884">
              <a:off x="3998752" y="42545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563337" y="14369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descr="https://upload.wikimedia.org/wikipedia/commons/9/96/United_States_1837-01-1837-03.png"/>
            <p:cNvPicPr>
              <a:picLocks noChangeAspect="1" noChangeArrowheads="1"/>
            </p:cNvPicPr>
            <p:nvPr/>
          </p:nvPicPr>
          <p:blipFill>
            <a:blip r:embed="rId2"/>
            <a:srcRect l="34078" t="52834" r="57793" b="39961"/>
            <a:stretch>
              <a:fillRect/>
            </a:stretch>
          </p:blipFill>
          <p:spPr bwMode="auto">
            <a:xfrm>
              <a:off x="2819400" y="4572000"/>
              <a:ext cx="1066800" cy="457200"/>
            </a:xfrm>
            <a:prstGeom prst="rect">
              <a:avLst/>
            </a:prstGeom>
            <a:noFill/>
          </p:spPr>
        </p:pic>
        <p:sp>
          <p:nvSpPr>
            <p:cNvPr id="11" name="Freeform 10"/>
            <p:cNvSpPr/>
            <p:nvPr/>
          </p:nvSpPr>
          <p:spPr>
            <a:xfrm rot="1064884">
              <a:off x="3028553" y="25927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rot="185320">
              <a:off x="4436573" y="21609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Box 25"/>
          <p:cNvSpPr txBox="1"/>
          <p:nvPr/>
        </p:nvSpPr>
        <p:spPr>
          <a:xfrm>
            <a:off x="6629400" y="762000"/>
            <a:ext cx="1435008" cy="830997"/>
          </a:xfrm>
          <a:prstGeom prst="rect">
            <a:avLst/>
          </a:prstGeom>
          <a:no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p:nvSpPr>
          <p:cNvPr id="27" name="TextBox 26"/>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sp>
        <p:nvSpPr>
          <p:cNvPr id="28" name="TextBox 27"/>
          <p:cNvSpPr txBox="1"/>
          <p:nvPr/>
        </p:nvSpPr>
        <p:spPr>
          <a:xfrm>
            <a:off x="4080004" y="5105400"/>
            <a:ext cx="872996" cy="461665"/>
          </a:xfrm>
          <a:prstGeom prst="rect">
            <a:avLst/>
          </a:prstGeom>
          <a:noFill/>
        </p:spPr>
        <p:txBody>
          <a:bodyPr wrap="none" rtlCol="0">
            <a:spAutoFit/>
          </a:bodyPr>
          <a:lstStyle/>
          <a:p>
            <a:r>
              <a:rPr lang="en-US" sz="2400" b="1" dirty="0" smtClean="0"/>
              <a:t>Texas</a:t>
            </a:r>
            <a:endParaRPr lang="en-US" sz="2400" b="1" dirty="0"/>
          </a:p>
        </p:txBody>
      </p:sp>
      <p:sp>
        <p:nvSpPr>
          <p:cNvPr id="2050" name="AutoShape 2" descr="https://history.lds.org/bc/content/images/historic-sites/mormon-battalion-article/780x390/mormon-battalion-soldiers-ts-45569-cc0-w.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051" name="Picture 3"/>
          <p:cNvPicPr>
            <a:picLocks noChangeAspect="1" noChangeArrowheads="1"/>
          </p:cNvPicPr>
          <p:nvPr/>
        </p:nvPicPr>
        <p:blipFill>
          <a:blip r:embed="rId4"/>
          <a:srcRect l="15000" t="1409"/>
          <a:stretch>
            <a:fillRect/>
          </a:stretch>
        </p:blipFill>
        <p:spPr bwMode="auto">
          <a:xfrm>
            <a:off x="0" y="582706"/>
            <a:ext cx="9144000" cy="6275294"/>
          </a:xfrm>
          <a:prstGeom prst="rect">
            <a:avLst/>
          </a:prstGeom>
          <a:noFill/>
          <a:ln w="9525">
            <a:noFill/>
            <a:miter lim="800000"/>
            <a:headEnd/>
            <a:tailEnd/>
          </a:ln>
          <a:effectLst/>
        </p:spPr>
      </p:pic>
      <p:sp useBgFill="1">
        <p:nvSpPr>
          <p:cNvPr id="2" name="TextBox 1"/>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p:nvSpPr>
          <p:cNvPr id="29" name="TextBox 28"/>
          <p:cNvSpPr txBox="1"/>
          <p:nvPr/>
        </p:nvSpPr>
        <p:spPr>
          <a:xfrm>
            <a:off x="990600" y="5334000"/>
            <a:ext cx="7212424" cy="1077218"/>
          </a:xfrm>
          <a:prstGeom prst="rect">
            <a:avLst/>
          </a:prstGeom>
          <a:solidFill>
            <a:srgbClr val="713605"/>
          </a:solidFill>
        </p:spPr>
        <p:txBody>
          <a:bodyPr wrap="none" rtlCol="0">
            <a:spAutoFit/>
          </a:bodyPr>
          <a:lstStyle/>
          <a:p>
            <a:pPr algn="ctr"/>
            <a:r>
              <a:rPr lang="en-US" sz="3200" dirty="0" smtClean="0">
                <a:solidFill>
                  <a:schemeClr val="bg1"/>
                </a:solidFill>
              </a:rPr>
              <a:t>Reminder: USA recruits Mormon Battalion</a:t>
            </a:r>
          </a:p>
          <a:p>
            <a:pPr algn="ctr"/>
            <a:r>
              <a:rPr lang="en-US" sz="3200" dirty="0" smtClean="0">
                <a:solidFill>
                  <a:schemeClr val="bg1"/>
                </a:solidFill>
              </a:rPr>
              <a:t>to fight in Mexican-American War</a:t>
            </a:r>
            <a:endParaRPr lang="en-US" sz="3200"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1000"/>
                                        <p:tgtEl>
                                          <p:spTgt spid="2051"/>
                                        </p:tgtEl>
                                      </p:cBhvr>
                                    </p:animEffect>
                                    <p:set>
                                      <p:cBhvr>
                                        <p:cTn id="12" dur="1" fill="hold">
                                          <p:stCondLst>
                                            <p:cond delay="999"/>
                                          </p:stCondLst>
                                        </p:cTn>
                                        <p:tgtEl>
                                          <p:spTgt spid="2051"/>
                                        </p:tgtEl>
                                        <p:attrNameLst>
                                          <p:attrName>style.visibility</p:attrName>
                                        </p:attrNameLst>
                                      </p:cBhvr>
                                      <p:to>
                                        <p:strVal val="hidden"/>
                                      </p:to>
                                    </p:set>
                                  </p:childTnLst>
                                </p:cTn>
                              </p:par>
                            </p:childTnLst>
                          </p:cTn>
                        </p:par>
                        <p:par>
                          <p:cTn id="13" fill="hold">
                            <p:stCondLst>
                              <p:cond delay="1000"/>
                            </p:stCondLst>
                            <p:childTnLst>
                              <p:par>
                                <p:cTn id="14" presetID="8" presetClass="emph" presetSubtype="0" fill="hold" grpId="0" nodeType="afterEffect">
                                  <p:stCondLst>
                                    <p:cond delay="0"/>
                                  </p:stCondLst>
                                  <p:childTnLst>
                                    <p:animRot by="21600000">
                                      <p:cBhvr>
                                        <p:cTn id="15" dur="1000" fill="hold"/>
                                        <p:tgtEl>
                                          <p:spTgt spid="26"/>
                                        </p:tgtEl>
                                        <p:attrNameLst>
                                          <p:attrName>r</p:attrName>
                                        </p:attrNameLst>
                                      </p:cBhvr>
                                    </p:animRot>
                                  </p:childTnLst>
                                </p:cTn>
                              </p:par>
                              <p:par>
                                <p:cTn id="16" presetID="10" presetClass="exit" presetSubtype="0" fill="hold" grpId="1" nodeType="withEffect">
                                  <p:stCondLst>
                                    <p:cond delay="0"/>
                                  </p:stCondLst>
                                  <p:childTnLst>
                                    <p:animEffect transition="out" filter="fade">
                                      <p:cBhvr>
                                        <p:cTn id="17" dur="1000"/>
                                        <p:tgtEl>
                                          <p:spTgt spid="29"/>
                                        </p:tgtEl>
                                      </p:cBhvr>
                                    </p:animEffect>
                                    <p:set>
                                      <p:cBhvr>
                                        <p:cTn id="18" dur="1" fill="hold">
                                          <p:stCondLst>
                                            <p:cond delay="9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animBg="1"/>
      <p:bldP spid="29" grpId="1"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p:cNvGrpSpPr/>
          <p:nvPr/>
        </p:nvGrpSpPr>
        <p:grpSpPr>
          <a:xfrm>
            <a:off x="-152400" y="762000"/>
            <a:ext cx="9908770" cy="6400800"/>
            <a:chOff x="-152400" y="762000"/>
            <a:chExt cx="9908770" cy="6400800"/>
          </a:xfrm>
        </p:grpSpPr>
        <p:pic>
          <p:nvPicPr>
            <p:cNvPr id="61" name="Picture 2" descr="https://upload.wikimedia.org/wikipedia/commons/9/96/United_States_1837-01-1837-03.png"/>
            <p:cNvPicPr>
              <a:picLocks noChangeAspect="1" noChangeArrowheads="1"/>
            </p:cNvPicPr>
            <p:nvPr/>
          </p:nvPicPr>
          <p:blipFill>
            <a:blip r:embed="rId3"/>
            <a:srcRect/>
            <a:stretch>
              <a:fillRect/>
            </a:stretch>
          </p:blipFill>
          <p:spPr bwMode="auto">
            <a:xfrm>
              <a:off x="-146304" y="762000"/>
              <a:ext cx="9373612" cy="6345936"/>
            </a:xfrm>
            <a:prstGeom prst="rect">
              <a:avLst/>
            </a:prstGeom>
            <a:noFill/>
          </p:spPr>
        </p:pic>
        <p:grpSp>
          <p:nvGrpSpPr>
            <p:cNvPr id="12" name="Group 38"/>
            <p:cNvGrpSpPr/>
            <p:nvPr/>
          </p:nvGrpSpPr>
          <p:grpSpPr>
            <a:xfrm>
              <a:off x="-152400" y="879764"/>
              <a:ext cx="9908770" cy="6283036"/>
              <a:chOff x="-152400" y="803564"/>
              <a:chExt cx="9908770" cy="6283036"/>
            </a:xfrm>
          </p:grpSpPr>
          <p:grpSp>
            <p:nvGrpSpPr>
              <p:cNvPr id="13" name="Group 35"/>
              <p:cNvGrpSpPr/>
              <p:nvPr/>
            </p:nvGrpSpPr>
            <p:grpSpPr>
              <a:xfrm>
                <a:off x="-152400" y="803564"/>
                <a:ext cx="9908770" cy="6283036"/>
                <a:chOff x="-152400" y="803564"/>
                <a:chExt cx="9908770" cy="6283036"/>
              </a:xfrm>
            </p:grpSpPr>
            <p:grpSp>
              <p:nvGrpSpPr>
                <p:cNvPr id="14" name="Group 15"/>
                <p:cNvGrpSpPr/>
                <p:nvPr/>
              </p:nvGrpSpPr>
              <p:grpSpPr>
                <a:xfrm>
                  <a:off x="-152400" y="1906385"/>
                  <a:ext cx="9908770" cy="5180215"/>
                  <a:chOff x="-152400" y="1906385"/>
                  <a:chExt cx="9908770" cy="5180215"/>
                </a:xfrm>
              </p:grpSpPr>
              <p:grpSp>
                <p:nvGrpSpPr>
                  <p:cNvPr id="15" name="Group 35"/>
                  <p:cNvGrpSpPr/>
                  <p:nvPr/>
                </p:nvGrpSpPr>
                <p:grpSpPr>
                  <a:xfrm>
                    <a:off x="-152400" y="1906385"/>
                    <a:ext cx="9908770" cy="5180215"/>
                    <a:chOff x="-152400" y="1906385"/>
                    <a:chExt cx="9908770" cy="5180215"/>
                  </a:xfrm>
                </p:grpSpPr>
                <p:grpSp>
                  <p:nvGrpSpPr>
                    <p:cNvPr id="16" name="Group 34"/>
                    <p:cNvGrpSpPr/>
                    <p:nvPr/>
                  </p:nvGrpSpPr>
                  <p:grpSpPr>
                    <a:xfrm>
                      <a:off x="-152400" y="1906385"/>
                      <a:ext cx="9908770" cy="5180215"/>
                      <a:chOff x="-152400" y="1906385"/>
                      <a:chExt cx="9908770" cy="5180215"/>
                    </a:xfrm>
                  </p:grpSpPr>
                  <p:sp>
                    <p:nvSpPr>
                      <p:cNvPr id="72" name="Freeform 7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11"/>
                      <p:cNvGrpSpPr/>
                      <p:nvPr/>
                    </p:nvGrpSpPr>
                    <p:grpSpPr>
                      <a:xfrm>
                        <a:off x="-152400" y="5257800"/>
                        <a:ext cx="3505200" cy="1828800"/>
                        <a:chOff x="-152400" y="5257800"/>
                        <a:chExt cx="3505200" cy="1828800"/>
                      </a:xfrm>
                    </p:grpSpPr>
                    <p:sp>
                      <p:nvSpPr>
                        <p:cNvPr id="74" name="Rectangle 7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71" name="Picture 2" descr="Image result for united states in 1783"/>
                    <p:cNvPicPr>
                      <a:picLocks noChangeAspect="1" noChangeArrowheads="1"/>
                    </p:cNvPicPr>
                    <p:nvPr/>
                  </p:nvPicPr>
                  <p:blipFill>
                    <a:blip r:embed="rId4"/>
                    <a:srcRect l="17500" t="47037" r="70000" b="45572"/>
                    <a:stretch>
                      <a:fillRect/>
                    </a:stretch>
                  </p:blipFill>
                  <p:spPr bwMode="auto">
                    <a:xfrm>
                      <a:off x="4114800" y="5029200"/>
                      <a:ext cx="762000" cy="457200"/>
                    </a:xfrm>
                    <a:prstGeom prst="rect">
                      <a:avLst/>
                    </a:prstGeom>
                    <a:noFill/>
                  </p:spPr>
                </p:pic>
              </p:grpSp>
              <p:pic>
                <p:nvPicPr>
                  <p:cNvPr id="69" name="Picture 2" descr="Image result for united states in 1783"/>
                  <p:cNvPicPr>
                    <a:picLocks noChangeAspect="1" noChangeArrowheads="1"/>
                  </p:cNvPicPr>
                  <p:nvPr/>
                </p:nvPicPr>
                <p:blipFill>
                  <a:blip r:embed="rId4"/>
                  <a:srcRect l="17500" t="47037" r="70000" b="45572"/>
                  <a:stretch>
                    <a:fillRect/>
                  </a:stretch>
                </p:blipFill>
                <p:spPr bwMode="auto">
                  <a:xfrm>
                    <a:off x="1219200" y="3581400"/>
                    <a:ext cx="1143000" cy="457200"/>
                  </a:xfrm>
                  <a:prstGeom prst="rect">
                    <a:avLst/>
                  </a:prstGeom>
                  <a:noFill/>
                </p:spPr>
              </p:pic>
            </p:grpSp>
            <p:sp>
              <p:nvSpPr>
                <p:cNvPr id="66" name="Freeform 65"/>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7" name="Freeform 66"/>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Freeform 63"/>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0" name="Freeform 59"/>
            <p:cNvSpPr/>
            <p:nvPr/>
          </p:nvSpPr>
          <p:spPr>
            <a:xfrm rot="1064884">
              <a:off x="3998752" y="4254583"/>
              <a:ext cx="914400" cy="5660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a:off x="563337" y="1436914"/>
              <a:ext cx="1725647"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2" descr="https://upload.wikimedia.org/wikipedia/commons/9/96/United_States_1837-01-1837-03.png"/>
            <p:cNvPicPr>
              <a:picLocks noChangeAspect="1" noChangeArrowheads="1"/>
            </p:cNvPicPr>
            <p:nvPr/>
          </p:nvPicPr>
          <p:blipFill>
            <a:blip r:embed="rId3"/>
            <a:srcRect l="34078" t="52834" r="57793" b="39961"/>
            <a:stretch>
              <a:fillRect/>
            </a:stretch>
          </p:blipFill>
          <p:spPr bwMode="auto">
            <a:xfrm>
              <a:off x="2819400" y="4572000"/>
              <a:ext cx="1066800" cy="457200"/>
            </a:xfrm>
            <a:prstGeom prst="rect">
              <a:avLst/>
            </a:prstGeom>
            <a:noFill/>
          </p:spPr>
        </p:pic>
        <p:sp>
          <p:nvSpPr>
            <p:cNvPr id="58" name="Freeform 57"/>
            <p:cNvSpPr/>
            <p:nvPr/>
          </p:nvSpPr>
          <p:spPr>
            <a:xfrm rot="1064884">
              <a:off x="3028553" y="2592761"/>
              <a:ext cx="1152507" cy="754739"/>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3"/>
            <p:cNvSpPr/>
            <p:nvPr/>
          </p:nvSpPr>
          <p:spPr>
            <a:xfrm rot="185320">
              <a:off x="4436573" y="2160948"/>
              <a:ext cx="1032855" cy="65785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p:cNvGrpSpPr/>
          <p:nvPr/>
        </p:nvGrpSpPr>
        <p:grpSpPr>
          <a:xfrm>
            <a:off x="-128016" y="766497"/>
            <a:ext cx="9860952" cy="6320103"/>
            <a:chOff x="-128016" y="766497"/>
            <a:chExt cx="9860952" cy="6320103"/>
          </a:xfrm>
        </p:grpSpPr>
        <p:grpSp>
          <p:nvGrpSpPr>
            <p:cNvPr id="55" name="Group 54"/>
            <p:cNvGrpSpPr/>
            <p:nvPr/>
          </p:nvGrpSpPr>
          <p:grpSpPr>
            <a:xfrm>
              <a:off x="-128016" y="766497"/>
              <a:ext cx="9860952" cy="6320103"/>
              <a:chOff x="-128016" y="766497"/>
              <a:chExt cx="9860952" cy="6320103"/>
            </a:xfrm>
          </p:grpSpPr>
          <p:grpSp>
            <p:nvGrpSpPr>
              <p:cNvPr id="39" name="Group 38"/>
              <p:cNvGrpSpPr>
                <a:grpSpLocks noChangeAspect="1"/>
              </p:cNvGrpSpPr>
              <p:nvPr/>
            </p:nvGrpSpPr>
            <p:grpSpPr>
              <a:xfrm>
                <a:off x="-128016" y="766497"/>
                <a:ext cx="9860952" cy="6320103"/>
                <a:chOff x="-304800" y="714374"/>
                <a:chExt cx="10061170" cy="6448426"/>
              </a:xfrm>
            </p:grpSpPr>
            <p:pic>
              <p:nvPicPr>
                <p:cNvPr id="40" name="Picture 2" descr="https://upload.wikimedia.org/wikipedia/commons/2/27/United_States_1846-12-1848-02.png"/>
                <p:cNvPicPr>
                  <a:picLocks noChangeAspect="1" noChangeArrowheads="1"/>
                </p:cNvPicPr>
                <p:nvPr/>
              </p:nvPicPr>
              <p:blipFill>
                <a:blip r:embed="rId5"/>
                <a:srcRect/>
                <a:stretch>
                  <a:fillRect/>
                </a:stretch>
              </p:blipFill>
              <p:spPr bwMode="auto">
                <a:xfrm>
                  <a:off x="-304800" y="714374"/>
                  <a:ext cx="9525000" cy="6448426"/>
                </a:xfrm>
                <a:prstGeom prst="rect">
                  <a:avLst/>
                </a:prstGeom>
                <a:noFill/>
              </p:spPr>
            </p:pic>
            <p:grpSp>
              <p:nvGrpSpPr>
                <p:cNvPr id="41" name="Group 38"/>
                <p:cNvGrpSpPr/>
                <p:nvPr/>
              </p:nvGrpSpPr>
              <p:grpSpPr>
                <a:xfrm>
                  <a:off x="-152400" y="879764"/>
                  <a:ext cx="9908770" cy="6283036"/>
                  <a:chOff x="-152400" y="803564"/>
                  <a:chExt cx="9908770" cy="6283036"/>
                </a:xfrm>
              </p:grpSpPr>
              <p:grpSp>
                <p:nvGrpSpPr>
                  <p:cNvPr id="42" name="Group 35"/>
                  <p:cNvGrpSpPr/>
                  <p:nvPr/>
                </p:nvGrpSpPr>
                <p:grpSpPr>
                  <a:xfrm>
                    <a:off x="-152400" y="803564"/>
                    <a:ext cx="9908770" cy="6283036"/>
                    <a:chOff x="-152400" y="803564"/>
                    <a:chExt cx="9908770" cy="6283036"/>
                  </a:xfrm>
                </p:grpSpPr>
                <p:grpSp>
                  <p:nvGrpSpPr>
                    <p:cNvPr id="44" name="Group 34"/>
                    <p:cNvGrpSpPr/>
                    <p:nvPr/>
                  </p:nvGrpSpPr>
                  <p:grpSpPr>
                    <a:xfrm>
                      <a:off x="-152400" y="1906385"/>
                      <a:ext cx="9908770" cy="5180215"/>
                      <a:chOff x="-152400" y="1906385"/>
                      <a:chExt cx="9908770" cy="5180215"/>
                    </a:xfrm>
                  </p:grpSpPr>
                  <p:sp>
                    <p:nvSpPr>
                      <p:cNvPr id="47" name="Freeform 46"/>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11"/>
                      <p:cNvGrpSpPr/>
                      <p:nvPr/>
                    </p:nvGrpSpPr>
                    <p:grpSpPr>
                      <a:xfrm>
                        <a:off x="-152400" y="5257800"/>
                        <a:ext cx="3505200" cy="1828800"/>
                        <a:chOff x="-152400" y="5257800"/>
                        <a:chExt cx="3505200" cy="1828800"/>
                      </a:xfrm>
                    </p:grpSpPr>
                    <p:sp>
                      <p:nvSpPr>
                        <p:cNvPr id="49" name="Rectangle 48"/>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5" name="Freeform 44"/>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6" name="Freeform 45"/>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3" name="Freeform 42"/>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52"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53" name="Rectangle 52"/>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7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p:nvSpPr>
          <p:cNvPr id="65" name="TextBox 64"/>
          <p:cNvSpPr txBox="1"/>
          <p:nvPr/>
        </p:nvSpPr>
        <p:spPr>
          <a:xfrm>
            <a:off x="6629400" y="769203"/>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1845</a:t>
            </a:r>
          </a:p>
        </p:txBody>
      </p:sp>
      <p:sp>
        <p:nvSpPr>
          <p:cNvPr id="35" name="TextBox 34"/>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p:nvSpPr>
          <p:cNvPr id="38" name="TextBox 37"/>
          <p:cNvSpPr txBox="1"/>
          <p:nvPr/>
        </p:nvSpPr>
        <p:spPr>
          <a:xfrm>
            <a:off x="4080004" y="5105400"/>
            <a:ext cx="872996" cy="461665"/>
          </a:xfrm>
          <a:prstGeom prst="rect">
            <a:avLst/>
          </a:prstGeom>
          <a:noFill/>
        </p:spPr>
        <p:txBody>
          <a:bodyPr wrap="none" rtlCol="0">
            <a:spAutoFit/>
          </a:bodyPr>
          <a:lstStyle/>
          <a:p>
            <a:r>
              <a:rPr lang="en-US" sz="2400" b="1" dirty="0" smtClean="0"/>
              <a:t>Texas</a:t>
            </a:r>
            <a:endParaRPr lang="en-US" sz="2400" b="1" dirty="0"/>
          </a:p>
        </p:txBody>
      </p:sp>
      <p:sp>
        <p:nvSpPr>
          <p:cNvPr id="37" name="TextBox 36"/>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sp>
        <p:nvSpPr>
          <p:cNvPr id="63" name="Oval 62"/>
          <p:cNvSpPr/>
          <p:nvPr/>
        </p:nvSpPr>
        <p:spPr>
          <a:xfrm>
            <a:off x="4343400" y="2514600"/>
            <a:ext cx="1371600" cy="9906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rot="16200000">
            <a:off x="2552700" y="4229100"/>
            <a:ext cx="1600200" cy="9144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228600" y="838200"/>
            <a:ext cx="1600200" cy="9144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p:nvPr/>
        </p:nvGrpSpPr>
        <p:grpSpPr>
          <a:xfrm>
            <a:off x="947651" y="1005013"/>
            <a:ext cx="4073236" cy="654761"/>
            <a:chOff x="947651" y="1005013"/>
            <a:chExt cx="4073236" cy="654761"/>
          </a:xfrm>
        </p:grpSpPr>
        <p:sp>
          <p:nvSpPr>
            <p:cNvPr id="76" name="Freeform 75"/>
            <p:cNvSpPr/>
            <p:nvPr/>
          </p:nvSpPr>
          <p:spPr>
            <a:xfrm>
              <a:off x="947651" y="1097280"/>
              <a:ext cx="4073236" cy="562494"/>
            </a:xfrm>
            <a:custGeom>
              <a:avLst/>
              <a:gdLst>
                <a:gd name="connsiteX0" fmla="*/ 0 w 4073236"/>
                <a:gd name="connsiteY0" fmla="*/ 0 h 562494"/>
                <a:gd name="connsiteX1" fmla="*/ 1097280 w 4073236"/>
                <a:gd name="connsiteY1" fmla="*/ 266007 h 562494"/>
                <a:gd name="connsiteX2" fmla="*/ 2144684 w 4073236"/>
                <a:gd name="connsiteY2" fmla="*/ 432262 h 562494"/>
                <a:gd name="connsiteX3" fmla="*/ 3441469 w 4073236"/>
                <a:gd name="connsiteY3" fmla="*/ 548640 h 562494"/>
                <a:gd name="connsiteX4" fmla="*/ 3857105 w 4073236"/>
                <a:gd name="connsiteY4" fmla="*/ 515389 h 562494"/>
                <a:gd name="connsiteX5" fmla="*/ 4073236 w 4073236"/>
                <a:gd name="connsiteY5" fmla="*/ 482138 h 5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3236" h="562494">
                  <a:moveTo>
                    <a:pt x="0" y="0"/>
                  </a:moveTo>
                  <a:cubicBezTo>
                    <a:pt x="369916" y="96981"/>
                    <a:pt x="739833" y="193963"/>
                    <a:pt x="1097280" y="266007"/>
                  </a:cubicBezTo>
                  <a:cubicBezTo>
                    <a:pt x="1454727" y="338051"/>
                    <a:pt x="1753986" y="385157"/>
                    <a:pt x="2144684" y="432262"/>
                  </a:cubicBezTo>
                  <a:cubicBezTo>
                    <a:pt x="2535382" y="479367"/>
                    <a:pt x="3156066" y="534786"/>
                    <a:pt x="3441469" y="548640"/>
                  </a:cubicBezTo>
                  <a:cubicBezTo>
                    <a:pt x="3726872" y="562494"/>
                    <a:pt x="3751811" y="526473"/>
                    <a:pt x="3857105" y="515389"/>
                  </a:cubicBezTo>
                  <a:cubicBezTo>
                    <a:pt x="3962400" y="504305"/>
                    <a:pt x="4017818" y="493221"/>
                    <a:pt x="4073236" y="482138"/>
                  </a:cubicBezTo>
                </a:path>
              </a:pathLst>
            </a:custGeom>
            <a:ln w="101600">
              <a:solidFill>
                <a:schemeClr val="tx1"/>
              </a:solidFill>
              <a:prstDash val="sysDot"/>
            </a:ln>
            <a:effectLst>
              <a:outerShdw dist="508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TextBox 76"/>
            <p:cNvSpPr txBox="1"/>
            <p:nvPr/>
          </p:nvSpPr>
          <p:spPr>
            <a:xfrm rot="322754">
              <a:off x="2230014" y="1005013"/>
              <a:ext cx="1957715" cy="523220"/>
            </a:xfrm>
            <a:prstGeom prst="rect">
              <a:avLst/>
            </a:prstGeom>
            <a:noFill/>
          </p:spPr>
          <p:txBody>
            <a:bodyPr wrap="none" rtlCol="0">
              <a:spAutoFit/>
            </a:bodyPr>
            <a:lstStyle/>
            <a:p>
              <a:r>
                <a:rPr lang="en-US" sz="2800" dirty="0" smtClean="0"/>
                <a:t>49</a:t>
              </a:r>
              <a:r>
                <a:rPr lang="en-US" sz="2800" baseline="30000" dirty="0" smtClean="0"/>
                <a:t>th</a:t>
              </a:r>
              <a:r>
                <a:rPr lang="en-US" sz="2800" dirty="0" smtClean="0"/>
                <a:t> parallel</a:t>
              </a:r>
            </a:p>
          </p:txBody>
        </p:sp>
      </p:grpSp>
      <p:sp>
        <p:nvSpPr>
          <p:cNvPr id="82" name="Oval 81"/>
          <p:cNvSpPr/>
          <p:nvPr/>
        </p:nvSpPr>
        <p:spPr>
          <a:xfrm rot="16200000">
            <a:off x="3619500" y="4914900"/>
            <a:ext cx="1600200" cy="914400"/>
          </a:xfrm>
          <a:prstGeom prst="ellipse">
            <a:avLst/>
          </a:prstGeom>
          <a:noFill/>
          <a:ln w="762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p:cNvGrpSpPr/>
          <p:nvPr/>
        </p:nvGrpSpPr>
        <p:grpSpPr>
          <a:xfrm>
            <a:off x="2286984" y="2535864"/>
            <a:ext cx="3124446" cy="1517516"/>
            <a:chOff x="2286984" y="2535864"/>
            <a:chExt cx="3124446" cy="1517516"/>
          </a:xfrm>
        </p:grpSpPr>
        <p:sp>
          <p:nvSpPr>
            <p:cNvPr id="59" name="Freeform 58"/>
            <p:cNvSpPr/>
            <p:nvPr/>
          </p:nvSpPr>
          <p:spPr>
            <a:xfrm rot="14874870" flipH="1">
              <a:off x="3080880" y="1809066"/>
              <a:ext cx="1450418" cy="3038209"/>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524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3" name="TextBox 82"/>
            <p:cNvSpPr txBox="1"/>
            <p:nvPr/>
          </p:nvSpPr>
          <p:spPr>
            <a:xfrm rot="241293">
              <a:off x="2609660" y="2535864"/>
              <a:ext cx="2801770" cy="636213"/>
            </a:xfrm>
            <a:prstGeom prst="rect">
              <a:avLst/>
            </a:prstGeom>
            <a:noFill/>
          </p:spPr>
          <p:txBody>
            <a:bodyPr wrap="none" rtlCol="0">
              <a:prstTxWarp prst="textArchUp">
                <a:avLst/>
              </a:prstTxWarp>
              <a:spAutoFit/>
            </a:bodyPr>
            <a:lstStyle/>
            <a:p>
              <a:r>
                <a:rPr lang="en-US" sz="2400" b="1" dirty="0" smtClean="0"/>
                <a:t>Brigham Young’s Dream</a:t>
              </a:r>
              <a:endParaRPr lang="en-US" sz="2400" b="1" dirty="0"/>
            </a:p>
          </p:txBody>
        </p:sp>
      </p:grpSp>
      <p:sp>
        <p:nvSpPr>
          <p:cNvPr id="62" name="5-Point Star 61"/>
          <p:cNvSpPr/>
          <p:nvPr/>
        </p:nvSpPr>
        <p:spPr>
          <a:xfrm>
            <a:off x="5257800" y="3200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78" name="5-Point Star 77"/>
          <p:cNvSpPr/>
          <p:nvPr/>
        </p:nvSpPr>
        <p:spPr>
          <a:xfrm>
            <a:off x="1981200" y="3124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1" nodeType="withEffect">
                                  <p:stCondLst>
                                    <p:cond delay="0"/>
                                  </p:stCondLst>
                                  <p:childTnLst>
                                    <p:animRot by="21600000">
                                      <p:cBhvr>
                                        <p:cTn id="6" dur="1000" fill="hold"/>
                                        <p:tgtEl>
                                          <p:spTgt spid="65"/>
                                        </p:tgtEl>
                                        <p:attrNameLst>
                                          <p:attrName>r</p:attrName>
                                        </p:attrNameLst>
                                      </p:cBhvr>
                                    </p:animRot>
                                  </p:childTnLst>
                                </p:cTn>
                              </p:par>
                            </p:childTnLst>
                          </p:cTn>
                        </p:par>
                        <p:par>
                          <p:cTn id="7" fill="hold">
                            <p:stCondLst>
                              <p:cond delay="1000"/>
                            </p:stCondLst>
                            <p:childTnLst>
                              <p:par>
                                <p:cTn id="8" presetID="49" presetClass="entr" presetSubtype="0" decel="100000" fill="hold" grpId="0" nodeType="afterEffect">
                                  <p:stCondLst>
                                    <p:cond delay="0"/>
                                  </p:stCondLst>
                                  <p:childTnLst>
                                    <p:set>
                                      <p:cBhvr>
                                        <p:cTn id="9" dur="1" fill="hold">
                                          <p:stCondLst>
                                            <p:cond delay="0"/>
                                          </p:stCondLst>
                                        </p:cTn>
                                        <p:tgtEl>
                                          <p:spTgt spid="62"/>
                                        </p:tgtEl>
                                        <p:attrNameLst>
                                          <p:attrName>style.visibility</p:attrName>
                                        </p:attrNameLst>
                                      </p:cBhvr>
                                      <p:to>
                                        <p:strVal val="visible"/>
                                      </p:to>
                                    </p:set>
                                    <p:anim calcmode="lin" valueType="num">
                                      <p:cBhvr>
                                        <p:cTn id="10" dur="1000" fill="hold"/>
                                        <p:tgtEl>
                                          <p:spTgt spid="62"/>
                                        </p:tgtEl>
                                        <p:attrNameLst>
                                          <p:attrName>ppt_w</p:attrName>
                                        </p:attrNameLst>
                                      </p:cBhvr>
                                      <p:tavLst>
                                        <p:tav tm="0">
                                          <p:val>
                                            <p:fltVal val="0"/>
                                          </p:val>
                                        </p:tav>
                                        <p:tav tm="100000">
                                          <p:val>
                                            <p:strVal val="#ppt_w"/>
                                          </p:val>
                                        </p:tav>
                                      </p:tavLst>
                                    </p:anim>
                                    <p:anim calcmode="lin" valueType="num">
                                      <p:cBhvr>
                                        <p:cTn id="11" dur="1000" fill="hold"/>
                                        <p:tgtEl>
                                          <p:spTgt spid="62"/>
                                        </p:tgtEl>
                                        <p:attrNameLst>
                                          <p:attrName>ppt_h</p:attrName>
                                        </p:attrNameLst>
                                      </p:cBhvr>
                                      <p:tavLst>
                                        <p:tav tm="0">
                                          <p:val>
                                            <p:fltVal val="0"/>
                                          </p:val>
                                        </p:tav>
                                        <p:tav tm="100000">
                                          <p:val>
                                            <p:strVal val="#ppt_h"/>
                                          </p:val>
                                        </p:tav>
                                      </p:tavLst>
                                    </p:anim>
                                    <p:anim calcmode="lin" valueType="num">
                                      <p:cBhvr>
                                        <p:cTn id="12" dur="1000" fill="hold"/>
                                        <p:tgtEl>
                                          <p:spTgt spid="62"/>
                                        </p:tgtEl>
                                        <p:attrNameLst>
                                          <p:attrName>style.rotation</p:attrName>
                                        </p:attrNameLst>
                                      </p:cBhvr>
                                      <p:tavLst>
                                        <p:tav tm="0">
                                          <p:val>
                                            <p:fltVal val="360"/>
                                          </p:val>
                                        </p:tav>
                                        <p:tav tm="100000">
                                          <p:val>
                                            <p:fltVal val="0"/>
                                          </p:val>
                                        </p:tav>
                                      </p:tavLst>
                                    </p:anim>
                                    <p:animEffect transition="in" filter="fade">
                                      <p:cBhvr>
                                        <p:cTn id="13" dur="1000"/>
                                        <p:tgtEl>
                                          <p:spTgt spid="62"/>
                                        </p:tgtEl>
                                      </p:cBhvr>
                                    </p:animEffect>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right)">
                                      <p:cBhvr>
                                        <p:cTn id="17" dur="2000"/>
                                        <p:tgtEl>
                                          <p:spTgt spid="84"/>
                                        </p:tgtEl>
                                      </p:cBhvr>
                                    </p:animEffect>
                                  </p:childTnLst>
                                </p:cTn>
                              </p:par>
                            </p:childTnLst>
                          </p:cTn>
                        </p:par>
                        <p:par>
                          <p:cTn id="18" fill="hold">
                            <p:stCondLst>
                              <p:cond delay="4000"/>
                            </p:stCondLst>
                            <p:childTnLst>
                              <p:par>
                                <p:cTn id="19" presetID="49" presetClass="entr" presetSubtype="0" decel="100000" fill="hold" grpId="0" nodeType="afterEffect">
                                  <p:stCondLst>
                                    <p:cond delay="0"/>
                                  </p:stCondLst>
                                  <p:childTnLst>
                                    <p:set>
                                      <p:cBhvr>
                                        <p:cTn id="20" dur="1" fill="hold">
                                          <p:stCondLst>
                                            <p:cond delay="0"/>
                                          </p:stCondLst>
                                        </p:cTn>
                                        <p:tgtEl>
                                          <p:spTgt spid="78"/>
                                        </p:tgtEl>
                                        <p:attrNameLst>
                                          <p:attrName>style.visibility</p:attrName>
                                        </p:attrNameLst>
                                      </p:cBhvr>
                                      <p:to>
                                        <p:strVal val="visible"/>
                                      </p:to>
                                    </p:set>
                                    <p:anim calcmode="lin" valueType="num">
                                      <p:cBhvr>
                                        <p:cTn id="21" dur="1000" fill="hold"/>
                                        <p:tgtEl>
                                          <p:spTgt spid="78"/>
                                        </p:tgtEl>
                                        <p:attrNameLst>
                                          <p:attrName>ppt_w</p:attrName>
                                        </p:attrNameLst>
                                      </p:cBhvr>
                                      <p:tavLst>
                                        <p:tav tm="0">
                                          <p:val>
                                            <p:fltVal val="0"/>
                                          </p:val>
                                        </p:tav>
                                        <p:tav tm="100000">
                                          <p:val>
                                            <p:strVal val="#ppt_w"/>
                                          </p:val>
                                        </p:tav>
                                      </p:tavLst>
                                    </p:anim>
                                    <p:anim calcmode="lin" valueType="num">
                                      <p:cBhvr>
                                        <p:cTn id="22" dur="1000" fill="hold"/>
                                        <p:tgtEl>
                                          <p:spTgt spid="78"/>
                                        </p:tgtEl>
                                        <p:attrNameLst>
                                          <p:attrName>ppt_h</p:attrName>
                                        </p:attrNameLst>
                                      </p:cBhvr>
                                      <p:tavLst>
                                        <p:tav tm="0">
                                          <p:val>
                                            <p:fltVal val="0"/>
                                          </p:val>
                                        </p:tav>
                                        <p:tav tm="100000">
                                          <p:val>
                                            <p:strVal val="#ppt_h"/>
                                          </p:val>
                                        </p:tav>
                                      </p:tavLst>
                                    </p:anim>
                                    <p:anim calcmode="lin" valueType="num">
                                      <p:cBhvr>
                                        <p:cTn id="23" dur="1000" fill="hold"/>
                                        <p:tgtEl>
                                          <p:spTgt spid="78"/>
                                        </p:tgtEl>
                                        <p:attrNameLst>
                                          <p:attrName>style.rotation</p:attrName>
                                        </p:attrNameLst>
                                      </p:cBhvr>
                                      <p:tavLst>
                                        <p:tav tm="0">
                                          <p:val>
                                            <p:fltVal val="360"/>
                                          </p:val>
                                        </p:tav>
                                        <p:tav tm="100000">
                                          <p:val>
                                            <p:fltVal val="0"/>
                                          </p:val>
                                        </p:tav>
                                      </p:tavLst>
                                    </p:anim>
                                    <p:animEffect transition="in" filter="fade">
                                      <p:cBhvr>
                                        <p:cTn id="24" dur="1000"/>
                                        <p:tgtEl>
                                          <p:spTgt spid="7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1000"/>
                                        <p:tgtEl>
                                          <p:spTgt spid="84"/>
                                        </p:tgtEl>
                                      </p:cBhvr>
                                    </p:animEffect>
                                    <p:set>
                                      <p:cBhvr>
                                        <p:cTn id="29" dur="1" fill="hold">
                                          <p:stCondLst>
                                            <p:cond delay="999"/>
                                          </p:stCondLst>
                                        </p:cTn>
                                        <p:tgtEl>
                                          <p:spTgt spid="84"/>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1000"/>
                                        <p:tgtEl>
                                          <p:spTgt spid="78"/>
                                        </p:tgtEl>
                                      </p:cBhvr>
                                    </p:animEffect>
                                    <p:set>
                                      <p:cBhvr>
                                        <p:cTn id="32" dur="1" fill="hold">
                                          <p:stCondLst>
                                            <p:cond delay="999"/>
                                          </p:stCondLst>
                                        </p:cTn>
                                        <p:tgtEl>
                                          <p:spTgt spid="78"/>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1000"/>
                                        <p:tgtEl>
                                          <p:spTgt spid="62"/>
                                        </p:tgtEl>
                                      </p:cBhvr>
                                    </p:animEffect>
                                    <p:set>
                                      <p:cBhvr>
                                        <p:cTn id="35" dur="1" fill="hold">
                                          <p:stCondLst>
                                            <p:cond delay="999"/>
                                          </p:stCondLst>
                                        </p:cTn>
                                        <p:tgtEl>
                                          <p:spTgt spid="62"/>
                                        </p:tgtEl>
                                        <p:attrNameLst>
                                          <p:attrName>style.visibility</p:attrName>
                                        </p:attrNameLst>
                                      </p:cBhvr>
                                      <p:to>
                                        <p:strVal val="hidden"/>
                                      </p:to>
                                    </p:set>
                                  </p:childTnLst>
                                </p:cTn>
                              </p:par>
                            </p:childTnLst>
                          </p:cTn>
                        </p:par>
                        <p:par>
                          <p:cTn id="36" fill="hold">
                            <p:stCondLst>
                              <p:cond delay="1000"/>
                            </p:stCondLst>
                            <p:childTnLst>
                              <p:par>
                                <p:cTn id="37" presetID="49" presetClass="entr" presetSubtype="0" decel="100000" fill="hold" grpId="1" nodeType="afterEffect">
                                  <p:stCondLst>
                                    <p:cond delay="0"/>
                                  </p:stCondLst>
                                  <p:childTnLst>
                                    <p:set>
                                      <p:cBhvr>
                                        <p:cTn id="38" dur="1" fill="hold">
                                          <p:stCondLst>
                                            <p:cond delay="0"/>
                                          </p:stCondLst>
                                        </p:cTn>
                                        <p:tgtEl>
                                          <p:spTgt spid="35"/>
                                        </p:tgtEl>
                                        <p:attrNameLst>
                                          <p:attrName>style.visibility</p:attrName>
                                        </p:attrNameLst>
                                      </p:cBhvr>
                                      <p:to>
                                        <p:strVal val="visible"/>
                                      </p:to>
                                    </p:set>
                                    <p:anim calcmode="lin" valueType="num">
                                      <p:cBhvr>
                                        <p:cTn id="39" dur="1000" fill="hold"/>
                                        <p:tgtEl>
                                          <p:spTgt spid="35"/>
                                        </p:tgtEl>
                                        <p:attrNameLst>
                                          <p:attrName>ppt_w</p:attrName>
                                        </p:attrNameLst>
                                      </p:cBhvr>
                                      <p:tavLst>
                                        <p:tav tm="0">
                                          <p:val>
                                            <p:fltVal val="0"/>
                                          </p:val>
                                        </p:tav>
                                        <p:tav tm="100000">
                                          <p:val>
                                            <p:strVal val="#ppt_w"/>
                                          </p:val>
                                        </p:tav>
                                      </p:tavLst>
                                    </p:anim>
                                    <p:anim calcmode="lin" valueType="num">
                                      <p:cBhvr>
                                        <p:cTn id="40" dur="1000" fill="hold"/>
                                        <p:tgtEl>
                                          <p:spTgt spid="35"/>
                                        </p:tgtEl>
                                        <p:attrNameLst>
                                          <p:attrName>ppt_h</p:attrName>
                                        </p:attrNameLst>
                                      </p:cBhvr>
                                      <p:tavLst>
                                        <p:tav tm="0">
                                          <p:val>
                                            <p:fltVal val="0"/>
                                          </p:val>
                                        </p:tav>
                                        <p:tav tm="100000">
                                          <p:val>
                                            <p:strVal val="#ppt_h"/>
                                          </p:val>
                                        </p:tav>
                                      </p:tavLst>
                                    </p:anim>
                                    <p:anim calcmode="lin" valueType="num">
                                      <p:cBhvr>
                                        <p:cTn id="41" dur="1000" fill="hold"/>
                                        <p:tgtEl>
                                          <p:spTgt spid="35"/>
                                        </p:tgtEl>
                                        <p:attrNameLst>
                                          <p:attrName>style.rotation</p:attrName>
                                        </p:attrNameLst>
                                      </p:cBhvr>
                                      <p:tavLst>
                                        <p:tav tm="0">
                                          <p:val>
                                            <p:fltVal val="360"/>
                                          </p:val>
                                        </p:tav>
                                        <p:tav tm="100000">
                                          <p:val>
                                            <p:fltVal val="0"/>
                                          </p:val>
                                        </p:tav>
                                      </p:tavLst>
                                    </p:anim>
                                    <p:animEffect transition="in" filter="fade">
                                      <p:cBhvr>
                                        <p:cTn id="42" dur="1000"/>
                                        <p:tgtEl>
                                          <p:spTgt spid="35"/>
                                        </p:tgtEl>
                                      </p:cBhvr>
                                    </p:animEffect>
                                  </p:childTnLst>
                                </p:cTn>
                              </p:par>
                              <p:par>
                                <p:cTn id="43" presetID="49" presetClass="exit" presetSubtype="0" accel="100000" fill="hold" grpId="0" nodeType="withEffect">
                                  <p:stCondLst>
                                    <p:cond delay="0"/>
                                  </p:stCondLst>
                                  <p:childTnLst>
                                    <p:anim calcmode="lin" valueType="num">
                                      <p:cBhvr>
                                        <p:cTn id="44" dur="1000"/>
                                        <p:tgtEl>
                                          <p:spTgt spid="65"/>
                                        </p:tgtEl>
                                        <p:attrNameLst>
                                          <p:attrName>ppt_w</p:attrName>
                                        </p:attrNameLst>
                                      </p:cBhvr>
                                      <p:tavLst>
                                        <p:tav tm="0">
                                          <p:val>
                                            <p:strVal val="ppt_w"/>
                                          </p:val>
                                        </p:tav>
                                        <p:tav tm="100000">
                                          <p:val>
                                            <p:fltVal val="0"/>
                                          </p:val>
                                        </p:tav>
                                      </p:tavLst>
                                    </p:anim>
                                    <p:anim calcmode="lin" valueType="num">
                                      <p:cBhvr>
                                        <p:cTn id="45" dur="1000"/>
                                        <p:tgtEl>
                                          <p:spTgt spid="65"/>
                                        </p:tgtEl>
                                        <p:attrNameLst>
                                          <p:attrName>ppt_h</p:attrName>
                                        </p:attrNameLst>
                                      </p:cBhvr>
                                      <p:tavLst>
                                        <p:tav tm="0">
                                          <p:val>
                                            <p:strVal val="ppt_h"/>
                                          </p:val>
                                        </p:tav>
                                        <p:tav tm="100000">
                                          <p:val>
                                            <p:fltVal val="0"/>
                                          </p:val>
                                        </p:tav>
                                      </p:tavLst>
                                    </p:anim>
                                    <p:anim calcmode="lin" valueType="num">
                                      <p:cBhvr>
                                        <p:cTn id="46" dur="1000"/>
                                        <p:tgtEl>
                                          <p:spTgt spid="65"/>
                                        </p:tgtEl>
                                        <p:attrNameLst>
                                          <p:attrName>style.rotation</p:attrName>
                                        </p:attrNameLst>
                                      </p:cBhvr>
                                      <p:tavLst>
                                        <p:tav tm="0">
                                          <p:val>
                                            <p:fltVal val="0"/>
                                          </p:val>
                                        </p:tav>
                                        <p:tav tm="100000">
                                          <p:val>
                                            <p:fltVal val="360"/>
                                          </p:val>
                                        </p:tav>
                                      </p:tavLst>
                                    </p:anim>
                                    <p:animEffect transition="out" filter="fade">
                                      <p:cBhvr>
                                        <p:cTn id="47" dur="1000"/>
                                        <p:tgtEl>
                                          <p:spTgt spid="65"/>
                                        </p:tgtEl>
                                      </p:cBhvr>
                                    </p:animEffect>
                                    <p:set>
                                      <p:cBhvr>
                                        <p:cTn id="48" dur="1" fill="hold">
                                          <p:stCondLst>
                                            <p:cond delay="999"/>
                                          </p:stCondLst>
                                        </p:cTn>
                                        <p:tgtEl>
                                          <p:spTgt spid="65"/>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1000"/>
                                        <p:tgtEl>
                                          <p:spTgt spid="63"/>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wipe(left)">
                                      <p:cBhvr>
                                        <p:cTn id="58" dur="1000"/>
                                        <p:tgtEl>
                                          <p:spTgt spid="7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68"/>
                                        </p:tgtEl>
                                        <p:attrNameLst>
                                          <p:attrName>style.visibility</p:attrName>
                                        </p:attrNameLst>
                                      </p:cBhvr>
                                      <p:to>
                                        <p:strVal val="visible"/>
                                      </p:to>
                                    </p:set>
                                    <p:animEffect transition="in" filter="wipe(left)">
                                      <p:cBhvr>
                                        <p:cTn id="63" dur="1000"/>
                                        <p:tgtEl>
                                          <p:spTgt spid="68"/>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1000"/>
                                        <p:tgtEl>
                                          <p:spTgt spid="82"/>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81"/>
                                        </p:tgtEl>
                                        <p:attrNameLst>
                                          <p:attrName>style.visibility</p:attrName>
                                        </p:attrNameLst>
                                      </p:cBhvr>
                                      <p:to>
                                        <p:strVal val="visible"/>
                                      </p:to>
                                    </p:set>
                                    <p:animEffect transition="in" filter="dissolve">
                                      <p:cBhvr>
                                        <p:cTn id="73" dur="2000"/>
                                        <p:tgtEl>
                                          <p:spTgt spid="81"/>
                                        </p:tgtEl>
                                      </p:cBhvr>
                                    </p:animEffect>
                                  </p:childTnLst>
                                </p:cTn>
                              </p:par>
                            </p:childTnLst>
                          </p:cTn>
                        </p:par>
                      </p:childTnLst>
                    </p:cTn>
                  </p:par>
                  <p:par>
                    <p:cTn id="74" fill="hold">
                      <p:stCondLst>
                        <p:cond delay="indefinite"/>
                      </p:stCondLst>
                      <p:childTnLst>
                        <p:par>
                          <p:cTn id="75" fill="hold">
                            <p:stCondLst>
                              <p:cond delay="0"/>
                            </p:stCondLst>
                            <p:childTnLst>
                              <p:par>
                                <p:cTn id="76" presetID="8" presetClass="emph" presetSubtype="0" fill="hold" grpId="2" nodeType="clickEffect">
                                  <p:stCondLst>
                                    <p:cond delay="0"/>
                                  </p:stCondLst>
                                  <p:childTnLst>
                                    <p:animRot by="21600000">
                                      <p:cBhvr>
                                        <p:cTn id="77" dur="1000" fill="hold"/>
                                        <p:tgtEl>
                                          <p:spTgt spid="63"/>
                                        </p:tgtEl>
                                        <p:attrNameLst>
                                          <p:attrName>r</p:attrName>
                                        </p:attrNameLst>
                                      </p:cBhvr>
                                    </p:animRot>
                                  </p:childTnLst>
                                </p:cTn>
                              </p:par>
                            </p:childTnLst>
                          </p:cTn>
                        </p:par>
                        <p:par>
                          <p:cTn id="78" fill="hold">
                            <p:stCondLst>
                              <p:cond delay="1000"/>
                            </p:stCondLst>
                            <p:childTnLst>
                              <p:par>
                                <p:cTn id="79" presetID="10" presetClass="exit" presetSubtype="0" fill="hold" grpId="1" nodeType="afterEffect">
                                  <p:stCondLst>
                                    <p:cond delay="0"/>
                                  </p:stCondLst>
                                  <p:childTnLst>
                                    <p:animEffect transition="out" filter="fade">
                                      <p:cBhvr>
                                        <p:cTn id="80" dur="1000"/>
                                        <p:tgtEl>
                                          <p:spTgt spid="63"/>
                                        </p:tgtEl>
                                      </p:cBhvr>
                                    </p:animEffect>
                                    <p:set>
                                      <p:cBhvr>
                                        <p:cTn id="81" dur="1" fill="hold">
                                          <p:stCondLst>
                                            <p:cond delay="999"/>
                                          </p:stCondLst>
                                        </p:cTn>
                                        <p:tgtEl>
                                          <p:spTgt spid="63"/>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8" presetClass="emph" presetSubtype="0" fill="hold" grpId="2" nodeType="clickEffect">
                                  <p:stCondLst>
                                    <p:cond delay="0"/>
                                  </p:stCondLst>
                                  <p:childTnLst>
                                    <p:animRot by="21600000">
                                      <p:cBhvr>
                                        <p:cTn id="85" dur="1000" fill="hold"/>
                                        <p:tgtEl>
                                          <p:spTgt spid="70"/>
                                        </p:tgtEl>
                                        <p:attrNameLst>
                                          <p:attrName>r</p:attrName>
                                        </p:attrNameLst>
                                      </p:cBhvr>
                                    </p:animRot>
                                  </p:childTnLst>
                                </p:cTn>
                              </p:par>
                            </p:childTnLst>
                          </p:cTn>
                        </p:par>
                        <p:par>
                          <p:cTn id="86" fill="hold">
                            <p:stCondLst>
                              <p:cond delay="1000"/>
                            </p:stCondLst>
                            <p:childTnLst>
                              <p:par>
                                <p:cTn id="87" presetID="22" presetClass="entr" presetSubtype="8" fill="hold" nodeType="afterEffect">
                                  <p:stCondLst>
                                    <p:cond delay="0"/>
                                  </p:stCondLst>
                                  <p:childTnLst>
                                    <p:set>
                                      <p:cBhvr>
                                        <p:cTn id="88" dur="1" fill="hold">
                                          <p:stCondLst>
                                            <p:cond delay="0"/>
                                          </p:stCondLst>
                                        </p:cTn>
                                        <p:tgtEl>
                                          <p:spTgt spid="73"/>
                                        </p:tgtEl>
                                        <p:attrNameLst>
                                          <p:attrName>style.visibility</p:attrName>
                                        </p:attrNameLst>
                                      </p:cBhvr>
                                      <p:to>
                                        <p:strVal val="visible"/>
                                      </p:to>
                                    </p:set>
                                    <p:animEffect transition="in" filter="wipe(left)">
                                      <p:cBhvr>
                                        <p:cTn id="89" dur="1000"/>
                                        <p:tgtEl>
                                          <p:spTgt spid="73"/>
                                        </p:tgtEl>
                                      </p:cBhvr>
                                    </p:animEffect>
                                  </p:childTnLst>
                                </p:cTn>
                              </p:par>
                            </p:childTnLst>
                          </p:cTn>
                        </p:par>
                        <p:par>
                          <p:cTn id="90" fill="hold">
                            <p:stCondLst>
                              <p:cond delay="2000"/>
                            </p:stCondLst>
                            <p:childTnLst>
                              <p:par>
                                <p:cTn id="91" presetID="10" presetClass="exit" presetSubtype="0" fill="hold" grpId="1" nodeType="afterEffect">
                                  <p:stCondLst>
                                    <p:cond delay="0"/>
                                  </p:stCondLst>
                                  <p:childTnLst>
                                    <p:animEffect transition="out" filter="fade">
                                      <p:cBhvr>
                                        <p:cTn id="92" dur="1000"/>
                                        <p:tgtEl>
                                          <p:spTgt spid="70"/>
                                        </p:tgtEl>
                                      </p:cBhvr>
                                    </p:animEffect>
                                    <p:set>
                                      <p:cBhvr>
                                        <p:cTn id="93" dur="1" fill="hold">
                                          <p:stCondLst>
                                            <p:cond delay="999"/>
                                          </p:stCondLst>
                                        </p:cTn>
                                        <p:tgtEl>
                                          <p:spTgt spid="70"/>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8" presetClass="emph" presetSubtype="0" fill="hold" grpId="2" nodeType="clickEffect">
                                  <p:stCondLst>
                                    <p:cond delay="0"/>
                                  </p:stCondLst>
                                  <p:childTnLst>
                                    <p:animRot by="21600000">
                                      <p:cBhvr>
                                        <p:cTn id="97" dur="1000" fill="hold"/>
                                        <p:tgtEl>
                                          <p:spTgt spid="82"/>
                                        </p:tgtEl>
                                        <p:attrNameLst>
                                          <p:attrName>r</p:attrName>
                                        </p:attrNameLst>
                                      </p:cBhvr>
                                    </p:animRot>
                                  </p:childTnLst>
                                </p:cTn>
                              </p:par>
                            </p:childTnLst>
                          </p:cTn>
                        </p:par>
                      </p:childTnLst>
                    </p:cTn>
                  </p:par>
                  <p:par>
                    <p:cTn id="98" fill="hold">
                      <p:stCondLst>
                        <p:cond delay="indefinite"/>
                      </p:stCondLst>
                      <p:childTnLst>
                        <p:par>
                          <p:cTn id="99" fill="hold">
                            <p:stCondLst>
                              <p:cond delay="0"/>
                            </p:stCondLst>
                            <p:childTnLst>
                              <p:par>
                                <p:cTn id="100" presetID="8" presetClass="emph" presetSubtype="0" fill="hold" nodeType="clickEffect">
                                  <p:stCondLst>
                                    <p:cond delay="0"/>
                                  </p:stCondLst>
                                  <p:childTnLst>
                                    <p:animRot by="21600000">
                                      <p:cBhvr>
                                        <p:cTn id="101" dur="1000" fill="hold"/>
                                        <p:tgtEl>
                                          <p:spTgt spid="68"/>
                                        </p:tgtEl>
                                        <p:attrNameLst>
                                          <p:attrName>r</p:attrName>
                                        </p:attrNameLst>
                                      </p:cBhvr>
                                    </p:animRot>
                                  </p:childTnLst>
                                </p:cTn>
                              </p:par>
                              <p:par>
                                <p:cTn id="102" presetID="10" presetClass="exit" presetSubtype="0" fill="hold" nodeType="withEffect">
                                  <p:stCondLst>
                                    <p:cond delay="0"/>
                                  </p:stCondLst>
                                  <p:childTnLst>
                                    <p:animEffect transition="out" filter="fade">
                                      <p:cBhvr>
                                        <p:cTn id="103" dur="1000"/>
                                        <p:tgtEl>
                                          <p:spTgt spid="73"/>
                                        </p:tgtEl>
                                      </p:cBhvr>
                                    </p:animEffect>
                                    <p:set>
                                      <p:cBhvr>
                                        <p:cTn id="104" dur="1" fill="hold">
                                          <p:stCondLst>
                                            <p:cond delay="999"/>
                                          </p:stCondLst>
                                        </p:cTn>
                                        <p:tgtEl>
                                          <p:spTgt spid="73"/>
                                        </p:tgtEl>
                                        <p:attrNameLst>
                                          <p:attrName>style.visibility</p:attrName>
                                        </p:attrNameLst>
                                      </p:cBhvr>
                                      <p:to>
                                        <p:strVal val="hidden"/>
                                      </p:to>
                                    </p:set>
                                  </p:childTnLst>
                                </p:cTn>
                              </p:par>
                            </p:childTnLst>
                          </p:cTn>
                        </p:par>
                        <p:par>
                          <p:cTn id="105" fill="hold">
                            <p:stCondLst>
                              <p:cond delay="1000"/>
                            </p:stCondLst>
                            <p:childTnLst>
                              <p:par>
                                <p:cTn id="106" presetID="35" presetClass="path" presetSubtype="0" accel="50000" decel="50000" fill="hold" grpId="0" nodeType="afterEffect">
                                  <p:stCondLst>
                                    <p:cond delay="0"/>
                                  </p:stCondLst>
                                  <p:childTnLst>
                                    <p:animMotion origin="layout" path="M -3.61111E-6 1.7341E-7 L -0.08559 -0.03353 " pathEditMode="relative" rAng="0" ptsTypes="AA">
                                      <p:cBhvr>
                                        <p:cTn id="107" dur="1000" fill="hold"/>
                                        <p:tgtEl>
                                          <p:spTgt spid="38"/>
                                        </p:tgtEl>
                                        <p:attrNameLst>
                                          <p:attrName>ppt_x</p:attrName>
                                          <p:attrName>ppt_y</p:attrName>
                                        </p:attrNameLst>
                                      </p:cBhvr>
                                      <p:rCtr x="-43" y="-17"/>
                                    </p:animMotion>
                                  </p:childTnLst>
                                </p:cTn>
                              </p:par>
                              <p:par>
                                <p:cTn id="108" presetID="53" presetClass="exit" presetSubtype="0" fill="hold" grpId="1" nodeType="withEffect">
                                  <p:stCondLst>
                                    <p:cond delay="0"/>
                                  </p:stCondLst>
                                  <p:childTnLst>
                                    <p:anim calcmode="lin" valueType="num">
                                      <p:cBhvr>
                                        <p:cTn id="109" dur="1000"/>
                                        <p:tgtEl>
                                          <p:spTgt spid="68"/>
                                        </p:tgtEl>
                                        <p:attrNameLst>
                                          <p:attrName>ppt_w</p:attrName>
                                        </p:attrNameLst>
                                      </p:cBhvr>
                                      <p:tavLst>
                                        <p:tav tm="0">
                                          <p:val>
                                            <p:strVal val="ppt_w"/>
                                          </p:val>
                                        </p:tav>
                                        <p:tav tm="100000">
                                          <p:val>
                                            <p:fltVal val="0"/>
                                          </p:val>
                                        </p:tav>
                                      </p:tavLst>
                                    </p:anim>
                                    <p:anim calcmode="lin" valueType="num">
                                      <p:cBhvr>
                                        <p:cTn id="110" dur="1000"/>
                                        <p:tgtEl>
                                          <p:spTgt spid="68"/>
                                        </p:tgtEl>
                                        <p:attrNameLst>
                                          <p:attrName>ppt_h</p:attrName>
                                        </p:attrNameLst>
                                      </p:cBhvr>
                                      <p:tavLst>
                                        <p:tav tm="0">
                                          <p:val>
                                            <p:strVal val="ppt_h"/>
                                          </p:val>
                                        </p:tav>
                                        <p:tav tm="100000">
                                          <p:val>
                                            <p:fltVal val="0"/>
                                          </p:val>
                                        </p:tav>
                                      </p:tavLst>
                                    </p:anim>
                                    <p:animEffect transition="out" filter="fade">
                                      <p:cBhvr>
                                        <p:cTn id="111" dur="1000"/>
                                        <p:tgtEl>
                                          <p:spTgt spid="68"/>
                                        </p:tgtEl>
                                      </p:cBhvr>
                                    </p:animEffect>
                                    <p:set>
                                      <p:cBhvr>
                                        <p:cTn id="112" dur="1" fill="hold">
                                          <p:stCondLst>
                                            <p:cond delay="999"/>
                                          </p:stCondLst>
                                        </p:cTn>
                                        <p:tgtEl>
                                          <p:spTgt spid="68"/>
                                        </p:tgtEl>
                                        <p:attrNameLst>
                                          <p:attrName>style.visibility</p:attrName>
                                        </p:attrNameLst>
                                      </p:cBhvr>
                                      <p:to>
                                        <p:strVal val="hidden"/>
                                      </p:to>
                                    </p:set>
                                  </p:childTnLst>
                                </p:cTn>
                              </p:par>
                              <p:par>
                                <p:cTn id="113" presetID="53" presetClass="exit" presetSubtype="0" fill="hold" grpId="1" nodeType="withEffect">
                                  <p:stCondLst>
                                    <p:cond delay="0"/>
                                  </p:stCondLst>
                                  <p:childTnLst>
                                    <p:anim calcmode="lin" valueType="num">
                                      <p:cBhvr>
                                        <p:cTn id="114" dur="1000"/>
                                        <p:tgtEl>
                                          <p:spTgt spid="82"/>
                                        </p:tgtEl>
                                        <p:attrNameLst>
                                          <p:attrName>ppt_w</p:attrName>
                                        </p:attrNameLst>
                                      </p:cBhvr>
                                      <p:tavLst>
                                        <p:tav tm="0">
                                          <p:val>
                                            <p:strVal val="ppt_w"/>
                                          </p:val>
                                        </p:tav>
                                        <p:tav tm="100000">
                                          <p:val>
                                            <p:fltVal val="0"/>
                                          </p:val>
                                        </p:tav>
                                      </p:tavLst>
                                    </p:anim>
                                    <p:anim calcmode="lin" valueType="num">
                                      <p:cBhvr>
                                        <p:cTn id="115" dur="1000"/>
                                        <p:tgtEl>
                                          <p:spTgt spid="82"/>
                                        </p:tgtEl>
                                        <p:attrNameLst>
                                          <p:attrName>ppt_h</p:attrName>
                                        </p:attrNameLst>
                                      </p:cBhvr>
                                      <p:tavLst>
                                        <p:tav tm="0">
                                          <p:val>
                                            <p:strVal val="ppt_h"/>
                                          </p:val>
                                        </p:tav>
                                        <p:tav tm="100000">
                                          <p:val>
                                            <p:fltVal val="0"/>
                                          </p:val>
                                        </p:tav>
                                      </p:tavLst>
                                    </p:anim>
                                    <p:animEffect transition="out" filter="fade">
                                      <p:cBhvr>
                                        <p:cTn id="116" dur="1000"/>
                                        <p:tgtEl>
                                          <p:spTgt spid="82"/>
                                        </p:tgtEl>
                                      </p:cBhvr>
                                    </p:animEffect>
                                    <p:set>
                                      <p:cBhvr>
                                        <p:cTn id="117" dur="1" fill="hold">
                                          <p:stCondLst>
                                            <p:cond delay="999"/>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5" grpId="1" animBg="1"/>
      <p:bldP spid="35" grpId="1" animBg="1"/>
      <p:bldP spid="38" grpId="0"/>
      <p:bldP spid="63" grpId="0" animBg="1"/>
      <p:bldP spid="63" grpId="1" animBg="1"/>
      <p:bldP spid="63" grpId="2" animBg="1"/>
      <p:bldP spid="68" grpId="0" animBg="1"/>
      <p:bldP spid="68" grpId="1" animBg="1"/>
      <p:bldP spid="70" grpId="0" animBg="1"/>
      <p:bldP spid="70" grpId="1" animBg="1"/>
      <p:bldP spid="70" grpId="2" animBg="1"/>
      <p:bldP spid="82" grpId="0" animBg="1"/>
      <p:bldP spid="82" grpId="1" animBg="1"/>
      <p:bldP spid="82" grpId="2" animBg="1"/>
      <p:bldP spid="62" grpId="0" animBg="1"/>
      <p:bldP spid="62" grpId="1" animBg="1"/>
      <p:bldP spid="78" grpId="0" animBg="1"/>
      <p:bldP spid="78" grpId="1"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050"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409574"/>
            <a:ext cx="9525000" cy="6448426"/>
          </a:xfrm>
          <a:prstGeom prst="rect">
            <a:avLst/>
          </a:prstGeom>
          <a:noFill/>
        </p:spPr>
      </p:pic>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8016" y="766497"/>
            <a:ext cx="9860952" cy="6320103"/>
            <a:chOff x="-128016" y="766497"/>
            <a:chExt cx="9860952" cy="6320103"/>
          </a:xfrm>
        </p:grpSpPr>
        <p:grpSp>
          <p:nvGrpSpPr>
            <p:cNvPr id="3" name="Group 38"/>
            <p:cNvGrpSpPr>
              <a:grpSpLocks noChangeAspect="1"/>
            </p:cNvGrpSpPr>
            <p:nvPr/>
          </p:nvGrpSpPr>
          <p:grpSpPr>
            <a:xfrm>
              <a:off x="-128016" y="766497"/>
              <a:ext cx="9860952" cy="6320103"/>
              <a:chOff x="-304800" y="714374"/>
              <a:chExt cx="10061170" cy="6448426"/>
            </a:xfrm>
          </p:grpSpPr>
          <p:pic>
            <p:nvPicPr>
              <p:cNvPr id="6" name="Picture 2" descr="https://upload.wikimedia.org/wikipedia/commons/2/27/United_States_1846-12-1848-02.png"/>
              <p:cNvPicPr>
                <a:picLocks noChangeAspect="1" noChangeArrowheads="1"/>
              </p:cNvPicPr>
              <p:nvPr/>
            </p:nvPicPr>
            <p:blipFill>
              <a:blip r:embed="rId2"/>
              <a:srcRect/>
              <a:stretch>
                <a:fillRect/>
              </a:stretch>
            </p:blipFill>
            <p:spPr bwMode="auto">
              <a:xfrm>
                <a:off x="-304800" y="714374"/>
                <a:ext cx="9525000" cy="6448426"/>
              </a:xfrm>
              <a:prstGeom prst="rect">
                <a:avLst/>
              </a:prstGeom>
              <a:noFill/>
            </p:spPr>
          </p:pic>
          <p:grpSp>
            <p:nvGrpSpPr>
              <p:cNvPr id="7" name="Group 38"/>
              <p:cNvGrpSpPr/>
              <p:nvPr/>
            </p:nvGrpSpPr>
            <p:grpSpPr>
              <a:xfrm>
                <a:off x="-152400" y="879764"/>
                <a:ext cx="9908770" cy="6283036"/>
                <a:chOff x="-152400" y="803564"/>
                <a:chExt cx="9908770" cy="6283036"/>
              </a:xfrm>
            </p:grpSpPr>
            <p:grpSp>
              <p:nvGrpSpPr>
                <p:cNvPr id="8" name="Group 35"/>
                <p:cNvGrpSpPr/>
                <p:nvPr/>
              </p:nvGrpSpPr>
              <p:grpSpPr>
                <a:xfrm>
                  <a:off x="-152400" y="803564"/>
                  <a:ext cx="9908770" cy="6283036"/>
                  <a:chOff x="-152400" y="803564"/>
                  <a:chExt cx="9908770" cy="6283036"/>
                </a:xfrm>
              </p:grpSpPr>
              <p:grpSp>
                <p:nvGrpSpPr>
                  <p:cNvPr id="10" name="Group 34"/>
                  <p:cNvGrpSpPr/>
                  <p:nvPr/>
                </p:nvGrpSpPr>
                <p:grpSpPr>
                  <a:xfrm>
                    <a:off x="-152400" y="1906385"/>
                    <a:ext cx="9908770" cy="5180215"/>
                    <a:chOff x="-152400" y="1906385"/>
                    <a:chExt cx="9908770" cy="5180215"/>
                  </a:xfrm>
                </p:grpSpPr>
                <p:sp>
                  <p:nvSpPr>
                    <p:cNvPr id="13" name="Freeform 12"/>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1"/>
                    <p:cNvGrpSpPr/>
                    <p:nvPr/>
                  </p:nvGrpSpPr>
                  <p:grpSpPr>
                    <a:xfrm>
                      <a:off x="-152400" y="5257800"/>
                      <a:ext cx="3505200" cy="1828800"/>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1" name="Freeform 10"/>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 name="Freeform 11"/>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4" name="Picture 2" descr="Image result for united states in 1783"/>
            <p:cNvPicPr>
              <a:picLocks noChangeAspect="1" noChangeArrowheads="1"/>
            </p:cNvPicPr>
            <p:nvPr/>
          </p:nvPicPr>
          <p:blipFill>
            <a:blip r:embed="rId3"/>
            <a:srcRect l="17500" t="47037" r="70000" b="45572"/>
            <a:stretch>
              <a:fillRect/>
            </a:stretch>
          </p:blipFill>
          <p:spPr bwMode="auto">
            <a:xfrm>
              <a:off x="1066800" y="3505200"/>
              <a:ext cx="1143000" cy="457200"/>
            </a:xfrm>
            <a:prstGeom prst="rect">
              <a:avLst/>
            </a:prstGeom>
            <a:noFill/>
          </p:spPr>
        </p:pic>
        <p:sp>
          <p:nvSpPr>
            <p:cNvPr id="5" name="Rectangle 4"/>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p:cNvSpPr txBox="1"/>
          <p:nvPr/>
        </p:nvSpPr>
        <p:spPr>
          <a:xfrm>
            <a:off x="3291840" y="4872335"/>
            <a:ext cx="872996" cy="461665"/>
          </a:xfrm>
          <a:prstGeom prst="rect">
            <a:avLst/>
          </a:prstGeom>
          <a:noFill/>
        </p:spPr>
        <p:txBody>
          <a:bodyPr wrap="none" rtlCol="0">
            <a:spAutoFit/>
          </a:bodyPr>
          <a:lstStyle/>
          <a:p>
            <a:r>
              <a:rPr lang="en-US" sz="2400" b="1" dirty="0" smtClean="0"/>
              <a:t>Texas</a:t>
            </a:r>
            <a:endParaRPr lang="en-US" sz="2400" b="1" dirty="0"/>
          </a:p>
        </p:txBody>
      </p:sp>
      <p:sp>
        <p:nvSpPr>
          <p:cNvPr id="21" name="TextBox 20"/>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sp>
        <p:nvSpPr>
          <p:cNvPr id="29" name="Freeform 2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sp useBgFill="1">
        <p:nvSpPr>
          <p:cNvPr id="18" name="TextBox 17"/>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pic>
        <p:nvPicPr>
          <p:cNvPr id="28" name="Picture 2"/>
          <p:cNvPicPr>
            <a:picLocks noChangeAspect="1" noChangeArrowheads="1"/>
          </p:cNvPicPr>
          <p:nvPr/>
        </p:nvPicPr>
        <p:blipFill>
          <a:blip r:embed="rId4"/>
          <a:srcRect/>
          <a:stretch>
            <a:fillRect/>
          </a:stretch>
        </p:blipFill>
        <p:spPr bwMode="auto">
          <a:xfrm>
            <a:off x="3276600" y="762000"/>
            <a:ext cx="2286000" cy="1435101"/>
          </a:xfrm>
          <a:prstGeom prst="rect">
            <a:avLst/>
          </a:prstGeom>
          <a:noFill/>
          <a:ln w="9525">
            <a:noFill/>
            <a:miter lim="800000"/>
            <a:headEnd/>
            <a:tailEnd/>
          </a:ln>
          <a:effectLst/>
        </p:spPr>
      </p:pic>
      <p:sp>
        <p:nvSpPr>
          <p:cNvPr id="32" name="TextBox 31"/>
          <p:cNvSpPr txBox="1"/>
          <p:nvPr/>
        </p:nvSpPr>
        <p:spPr>
          <a:xfrm>
            <a:off x="4800600" y="2895600"/>
            <a:ext cx="2242089" cy="461665"/>
          </a:xfrm>
          <a:prstGeom prst="rect">
            <a:avLst/>
          </a:prstGeom>
          <a:solidFill>
            <a:srgbClr val="FFCCCC"/>
          </a:solidFill>
        </p:spPr>
        <p:txBody>
          <a:bodyPr wrap="none" rtlCol="0">
            <a:spAutoFit/>
          </a:bodyPr>
          <a:lstStyle/>
          <a:p>
            <a:r>
              <a:rPr lang="en-US" sz="2400" b="1" dirty="0" smtClean="0"/>
              <a:t> Leave Aug 1846</a:t>
            </a:r>
            <a:endParaRPr lang="en-US" sz="2400" b="1" dirty="0"/>
          </a:p>
        </p:txBody>
      </p:sp>
      <p:sp>
        <p:nvSpPr>
          <p:cNvPr id="37" name="TextBox 36"/>
          <p:cNvSpPr txBox="1"/>
          <p:nvPr/>
        </p:nvSpPr>
        <p:spPr>
          <a:xfrm>
            <a:off x="5334000" y="3276600"/>
            <a:ext cx="2074094" cy="461665"/>
          </a:xfrm>
          <a:prstGeom prst="rect">
            <a:avLst/>
          </a:prstGeom>
          <a:solidFill>
            <a:srgbClr val="FFCCCC"/>
          </a:solidFill>
        </p:spPr>
        <p:txBody>
          <a:bodyPr wrap="none" rtlCol="0">
            <a:spAutoFit/>
          </a:bodyPr>
          <a:lstStyle/>
          <a:p>
            <a:r>
              <a:rPr lang="en-US" sz="2400" b="1" dirty="0" smtClean="0"/>
              <a:t>500 volunteers</a:t>
            </a:r>
          </a:p>
        </p:txBody>
      </p:sp>
      <p:sp>
        <p:nvSpPr>
          <p:cNvPr id="38" name="TextBox 37"/>
          <p:cNvSpPr txBox="1"/>
          <p:nvPr/>
        </p:nvSpPr>
        <p:spPr>
          <a:xfrm>
            <a:off x="5479429" y="3657600"/>
            <a:ext cx="1607171" cy="830997"/>
          </a:xfrm>
          <a:prstGeom prst="rect">
            <a:avLst/>
          </a:prstGeom>
          <a:solidFill>
            <a:srgbClr val="FFCCCC"/>
          </a:solidFill>
        </p:spPr>
        <p:txBody>
          <a:bodyPr wrap="none" rtlCol="0">
            <a:spAutoFit/>
          </a:bodyPr>
          <a:lstStyle/>
          <a:p>
            <a:r>
              <a:rPr lang="en-US" sz="2400" b="1" dirty="0" smtClean="0"/>
              <a:t>33 women</a:t>
            </a:r>
          </a:p>
          <a:p>
            <a:r>
              <a:rPr lang="en-US" sz="2400" b="1" dirty="0" smtClean="0"/>
              <a:t>51 children</a:t>
            </a:r>
            <a:endParaRPr lang="en-US" sz="2400" b="1" dirty="0"/>
          </a:p>
        </p:txBody>
      </p:sp>
      <p:sp>
        <p:nvSpPr>
          <p:cNvPr id="39" name="TextBox 38"/>
          <p:cNvSpPr txBox="1"/>
          <p:nvPr/>
        </p:nvSpPr>
        <p:spPr>
          <a:xfrm>
            <a:off x="0" y="5282625"/>
            <a:ext cx="9144000" cy="584775"/>
          </a:xfrm>
          <a:prstGeom prst="rect">
            <a:avLst/>
          </a:prstGeom>
          <a:solidFill>
            <a:schemeClr val="bg1"/>
          </a:solidFill>
        </p:spPr>
        <p:txBody>
          <a:bodyPr wrap="square" rtlCol="0">
            <a:spAutoFit/>
          </a:bodyPr>
          <a:lstStyle/>
          <a:p>
            <a:pPr algn="ctr"/>
            <a:r>
              <a:rPr lang="en-US" sz="3200" b="1" dirty="0" smtClean="0"/>
              <a:t>uniform allowance $42/recruit, paid in advance</a:t>
            </a:r>
          </a:p>
        </p:txBody>
      </p:sp>
      <p:sp>
        <p:nvSpPr>
          <p:cNvPr id="40" name="TextBox 39"/>
          <p:cNvSpPr txBox="1"/>
          <p:nvPr/>
        </p:nvSpPr>
        <p:spPr>
          <a:xfrm>
            <a:off x="0" y="5764650"/>
            <a:ext cx="9144000" cy="584775"/>
          </a:xfrm>
          <a:prstGeom prst="rect">
            <a:avLst/>
          </a:prstGeom>
          <a:solidFill>
            <a:schemeClr val="bg1"/>
          </a:solidFill>
        </p:spPr>
        <p:txBody>
          <a:bodyPr wrap="square" rtlCol="0">
            <a:spAutoFit/>
          </a:bodyPr>
          <a:lstStyle/>
          <a:p>
            <a:pPr algn="ctr"/>
            <a:r>
              <a:rPr lang="en-US" sz="3200" b="1" dirty="0" smtClean="0"/>
              <a:t>  $42 X 500 = $21,000  (today’s value </a:t>
            </a:r>
            <a:r>
              <a:rPr lang="en-US" sz="3200" b="1" dirty="0" smtClean="0">
                <a:solidFill>
                  <a:srgbClr val="FF0000"/>
                </a:solidFill>
                <a:effectLst>
                  <a:outerShdw dist="50800" dir="7200000" algn="ctr" rotWithShape="0">
                    <a:schemeClr val="tx1"/>
                  </a:outerShdw>
                </a:effectLst>
              </a:rPr>
              <a:t>$685,000</a:t>
            </a:r>
            <a:r>
              <a:rPr lang="en-US" sz="3200" b="1" dirty="0" smtClean="0"/>
              <a:t>)</a:t>
            </a:r>
          </a:p>
        </p:txBody>
      </p:sp>
      <p:sp>
        <p:nvSpPr>
          <p:cNvPr id="41" name="TextBox 40"/>
          <p:cNvSpPr txBox="1"/>
          <p:nvPr/>
        </p:nvSpPr>
        <p:spPr>
          <a:xfrm>
            <a:off x="0" y="6273225"/>
            <a:ext cx="9144000" cy="584775"/>
          </a:xfrm>
          <a:prstGeom prst="rect">
            <a:avLst/>
          </a:prstGeom>
          <a:solidFill>
            <a:schemeClr val="bg1"/>
          </a:solidFill>
        </p:spPr>
        <p:txBody>
          <a:bodyPr wrap="square" rtlCol="0">
            <a:spAutoFit/>
          </a:bodyPr>
          <a:lstStyle/>
          <a:p>
            <a:pPr algn="ctr"/>
            <a:r>
              <a:rPr lang="en-US" sz="3200" b="1" dirty="0" smtClean="0"/>
              <a:t>  donated to church fund for travel to new land</a:t>
            </a:r>
          </a:p>
        </p:txBody>
      </p:sp>
      <p:sp>
        <p:nvSpPr>
          <p:cNvPr id="42" name="Oval 41"/>
          <p:cNvSpPr/>
          <p:nvPr/>
        </p:nvSpPr>
        <p:spPr>
          <a:xfrm>
            <a:off x="6629400" y="5791200"/>
            <a:ext cx="1981200" cy="533400"/>
          </a:xfrm>
          <a:prstGeom prst="ellipse">
            <a:avLst/>
          </a:prstGeom>
          <a:noFill/>
          <a:ln w="50800">
            <a:solidFill>
              <a:srgbClr val="FF0000"/>
            </a:solidFill>
          </a:ln>
          <a:effectLst>
            <a:outerShdw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35" name="Freeform 34"/>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5-Point Star 33"/>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1" name="5-Point Star 30"/>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xit" presetSubtype="0" fill="hold" grpId="0" nodeType="withEffect">
                                  <p:stCondLst>
                                    <p:cond delay="0"/>
                                  </p:stCondLst>
                                  <p:childTnLst>
                                    <p:animEffect transition="out" filter="fade">
                                      <p:cBhvr>
                                        <p:cTn id="9" dur="1000"/>
                                        <p:tgtEl>
                                          <p:spTgt spid="21"/>
                                        </p:tgtEl>
                                      </p:cBhvr>
                                    </p:animEffect>
                                    <p:set>
                                      <p:cBhvr>
                                        <p:cTn id="10" dur="1" fill="hold">
                                          <p:stCondLst>
                                            <p:cond delay="999"/>
                                          </p:stCondLst>
                                        </p:cTn>
                                        <p:tgtEl>
                                          <p:spTgt spid="2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20"/>
                                        </p:tgtEl>
                                      </p:cBhvr>
                                    </p:animEffect>
                                    <p:set>
                                      <p:cBhvr>
                                        <p:cTn id="13" dur="1" fill="hold">
                                          <p:stCondLst>
                                            <p:cond delay="999"/>
                                          </p:stCondLst>
                                        </p:cTn>
                                        <p:tgtEl>
                                          <p:spTgt spid="20"/>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34"/>
                                        </p:tgtEl>
                                        <p:attrNameLst>
                                          <p:attrName>style.visibility</p:attrName>
                                        </p:attrNameLst>
                                      </p:cBhvr>
                                      <p:to>
                                        <p:strVal val="visible"/>
                                      </p:to>
                                    </p:set>
                                    <p:anim calcmode="lin" valueType="num">
                                      <p:cBhvr>
                                        <p:cTn id="18" dur="1000" fill="hold"/>
                                        <p:tgtEl>
                                          <p:spTgt spid="34"/>
                                        </p:tgtEl>
                                        <p:attrNameLst>
                                          <p:attrName>ppt_w</p:attrName>
                                        </p:attrNameLst>
                                      </p:cBhvr>
                                      <p:tavLst>
                                        <p:tav tm="0">
                                          <p:val>
                                            <p:fltVal val="0"/>
                                          </p:val>
                                        </p:tav>
                                        <p:tav tm="100000">
                                          <p:val>
                                            <p:strVal val="#ppt_w"/>
                                          </p:val>
                                        </p:tav>
                                      </p:tavLst>
                                    </p:anim>
                                    <p:anim calcmode="lin" valueType="num">
                                      <p:cBhvr>
                                        <p:cTn id="19" dur="1000" fill="hold"/>
                                        <p:tgtEl>
                                          <p:spTgt spid="34"/>
                                        </p:tgtEl>
                                        <p:attrNameLst>
                                          <p:attrName>ppt_h</p:attrName>
                                        </p:attrNameLst>
                                      </p:cBhvr>
                                      <p:tavLst>
                                        <p:tav tm="0">
                                          <p:val>
                                            <p:fltVal val="0"/>
                                          </p:val>
                                        </p:tav>
                                        <p:tav tm="100000">
                                          <p:val>
                                            <p:strVal val="#ppt_h"/>
                                          </p:val>
                                        </p:tav>
                                      </p:tavLst>
                                    </p:anim>
                                    <p:anim calcmode="lin" valueType="num">
                                      <p:cBhvr>
                                        <p:cTn id="20" dur="1000" fill="hold"/>
                                        <p:tgtEl>
                                          <p:spTgt spid="34"/>
                                        </p:tgtEl>
                                        <p:attrNameLst>
                                          <p:attrName>style.rotation</p:attrName>
                                        </p:attrNameLst>
                                      </p:cBhvr>
                                      <p:tavLst>
                                        <p:tav tm="0">
                                          <p:val>
                                            <p:fltVal val="360"/>
                                          </p:val>
                                        </p:tav>
                                        <p:tav tm="100000">
                                          <p:val>
                                            <p:fltVal val="0"/>
                                          </p:val>
                                        </p:tav>
                                      </p:tavLst>
                                    </p:anim>
                                    <p:animEffect transition="in" filter="fade">
                                      <p:cBhvr>
                                        <p:cTn id="21" dur="1000"/>
                                        <p:tgtEl>
                                          <p:spTgt spid="3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1000"/>
                                        <p:tgtEl>
                                          <p:spTgt spid="32"/>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fade">
                                      <p:cBhvr>
                                        <p:cTn id="37" dur="1000"/>
                                        <p:tgtEl>
                                          <p:spTgt spid="3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10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1000"/>
                                        <p:tgtEl>
                                          <p:spTgt spid="42"/>
                                        </p:tgtEl>
                                      </p:cBhvr>
                                    </p:animEffec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1000"/>
                                        <p:tgtEl>
                                          <p:spTgt spid="41"/>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1" nodeType="clickEffect">
                                  <p:stCondLst>
                                    <p:cond delay="0"/>
                                  </p:stCondLst>
                                  <p:childTnLst>
                                    <p:animEffect transition="out" filter="fade">
                                      <p:cBhvr>
                                        <p:cTn id="55" dur="1000"/>
                                        <p:tgtEl>
                                          <p:spTgt spid="39"/>
                                        </p:tgtEl>
                                      </p:cBhvr>
                                    </p:animEffect>
                                    <p:set>
                                      <p:cBhvr>
                                        <p:cTn id="56" dur="1" fill="hold">
                                          <p:stCondLst>
                                            <p:cond delay="999"/>
                                          </p:stCondLst>
                                        </p:cTn>
                                        <p:tgtEl>
                                          <p:spTgt spid="39"/>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40"/>
                                        </p:tgtEl>
                                      </p:cBhvr>
                                    </p:animEffect>
                                    <p:set>
                                      <p:cBhvr>
                                        <p:cTn id="59" dur="1" fill="hold">
                                          <p:stCondLst>
                                            <p:cond delay="999"/>
                                          </p:stCondLst>
                                        </p:cTn>
                                        <p:tgtEl>
                                          <p:spTgt spid="40"/>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41"/>
                                        </p:tgtEl>
                                      </p:cBhvr>
                                    </p:animEffect>
                                    <p:set>
                                      <p:cBhvr>
                                        <p:cTn id="62" dur="1" fill="hold">
                                          <p:stCondLst>
                                            <p:cond delay="999"/>
                                          </p:stCondLst>
                                        </p:cTn>
                                        <p:tgtEl>
                                          <p:spTgt spid="41"/>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42"/>
                                        </p:tgtEl>
                                      </p:cBhvr>
                                    </p:animEffect>
                                    <p:set>
                                      <p:cBhvr>
                                        <p:cTn id="65" dur="1" fill="hold">
                                          <p:stCondLst>
                                            <p:cond delay="999"/>
                                          </p:stCondLst>
                                        </p:cTn>
                                        <p:tgtEl>
                                          <p:spTgt spid="42"/>
                                        </p:tgtEl>
                                        <p:attrNameLst>
                                          <p:attrName>style.visibility</p:attrName>
                                        </p:attrNameLst>
                                      </p:cBhvr>
                                      <p:to>
                                        <p:strVal val="hidden"/>
                                      </p:to>
                                    </p:set>
                                  </p:childTnLst>
                                </p:cTn>
                              </p:par>
                            </p:childTnLst>
                          </p:cTn>
                        </p:par>
                        <p:par>
                          <p:cTn id="66" fill="hold">
                            <p:stCondLst>
                              <p:cond delay="1000"/>
                            </p:stCondLst>
                            <p:childTnLst>
                              <p:par>
                                <p:cTn id="67" presetID="22" presetClass="entr" presetSubtype="2" fill="hold" grpId="0" nodeType="afterEffect">
                                  <p:stCondLst>
                                    <p:cond delay="0"/>
                                  </p:stCondLst>
                                  <p:childTnLst>
                                    <p:set>
                                      <p:cBhvr>
                                        <p:cTn id="68" dur="1" fill="hold">
                                          <p:stCondLst>
                                            <p:cond delay="0"/>
                                          </p:stCondLst>
                                        </p:cTn>
                                        <p:tgtEl>
                                          <p:spTgt spid="35"/>
                                        </p:tgtEl>
                                        <p:attrNameLst>
                                          <p:attrName>style.visibility</p:attrName>
                                        </p:attrNameLst>
                                      </p:cBhvr>
                                      <p:to>
                                        <p:strVal val="visible"/>
                                      </p:to>
                                    </p:set>
                                    <p:animEffect transition="in" filter="wipe(right)">
                                      <p:cBhvr>
                                        <p:cTn id="69" dur="2000"/>
                                        <p:tgtEl>
                                          <p:spTgt spid="35"/>
                                        </p:tgtEl>
                                      </p:cBhvr>
                                    </p:animEffect>
                                  </p:childTnLst>
                                </p:cTn>
                              </p:par>
                              <p:par>
                                <p:cTn id="70" presetID="10" presetClass="exit" presetSubtype="0" fill="hold" grpId="1" nodeType="withEffect">
                                  <p:stCondLst>
                                    <p:cond delay="0"/>
                                  </p:stCondLst>
                                  <p:childTnLst>
                                    <p:animEffect transition="out" filter="fade">
                                      <p:cBhvr>
                                        <p:cTn id="71" dur="1000"/>
                                        <p:tgtEl>
                                          <p:spTgt spid="32"/>
                                        </p:tgtEl>
                                      </p:cBhvr>
                                    </p:animEffect>
                                    <p:set>
                                      <p:cBhvr>
                                        <p:cTn id="72" dur="1" fill="hold">
                                          <p:stCondLst>
                                            <p:cond delay="999"/>
                                          </p:stCondLst>
                                        </p:cTn>
                                        <p:tgtEl>
                                          <p:spTgt spid="32"/>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2000"/>
                                        <p:tgtEl>
                                          <p:spTgt spid="37"/>
                                        </p:tgtEl>
                                      </p:cBhvr>
                                    </p:animEffect>
                                    <p:set>
                                      <p:cBhvr>
                                        <p:cTn id="75" dur="1" fill="hold">
                                          <p:stCondLst>
                                            <p:cond delay="1999"/>
                                          </p:stCondLst>
                                        </p:cTn>
                                        <p:tgtEl>
                                          <p:spTgt spid="37"/>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2000"/>
                                        <p:tgtEl>
                                          <p:spTgt spid="38"/>
                                        </p:tgtEl>
                                      </p:cBhvr>
                                    </p:animEffect>
                                    <p:set>
                                      <p:cBhvr>
                                        <p:cTn id="78" dur="1" fill="hold">
                                          <p:stCondLst>
                                            <p:cond delay="1999"/>
                                          </p:stCondLst>
                                        </p:cTn>
                                        <p:tgtEl>
                                          <p:spTgt spid="38"/>
                                        </p:tgtEl>
                                        <p:attrNameLst>
                                          <p:attrName>style.visibility</p:attrName>
                                        </p:attrNameLst>
                                      </p:cBhvr>
                                      <p:to>
                                        <p:strVal val="hidden"/>
                                      </p:to>
                                    </p:set>
                                  </p:childTnLst>
                                </p:cTn>
                              </p:par>
                              <p:par>
                                <p:cTn id="79" presetID="42" presetClass="path" presetSubtype="0" accel="50000" decel="50000" fill="hold" grpId="2" nodeType="withEffect">
                                  <p:stCondLst>
                                    <p:cond delay="0"/>
                                  </p:stCondLst>
                                  <p:childTnLst>
                                    <p:animMotion origin="layout" path="M -2.77778E-6 -3.58382E-6 L -0.23715 0.11723 " pathEditMode="relative" rAng="0" ptsTypes="AA">
                                      <p:cBhvr>
                                        <p:cTn id="80" dur="2000" fill="hold"/>
                                        <p:tgtEl>
                                          <p:spTgt spid="38"/>
                                        </p:tgtEl>
                                        <p:attrNameLst>
                                          <p:attrName>ppt_x</p:attrName>
                                          <p:attrName>ppt_y</p:attrName>
                                        </p:attrNameLst>
                                      </p:cBhvr>
                                      <p:rCtr x="-119" y="58"/>
                                    </p:animMotion>
                                  </p:childTnLst>
                                </p:cTn>
                              </p:par>
                              <p:par>
                                <p:cTn id="81" presetID="42" presetClass="path" presetSubtype="0" accel="50000" decel="50000" fill="hold" grpId="2" nodeType="withEffect">
                                  <p:stCondLst>
                                    <p:cond delay="0"/>
                                  </p:stCondLst>
                                  <p:childTnLst>
                                    <p:animMotion origin="layout" path="M -1.38889E-6 -1.44509E-6 L -0.25503 0.13295 " pathEditMode="relative" rAng="0" ptsTypes="AA">
                                      <p:cBhvr>
                                        <p:cTn id="82" dur="2000" fill="hold"/>
                                        <p:tgtEl>
                                          <p:spTgt spid="37"/>
                                        </p:tgtEl>
                                        <p:attrNameLst>
                                          <p:attrName>ppt_x</p:attrName>
                                          <p:attrName>ppt_y</p:attrName>
                                        </p:attrNameLst>
                                      </p:cBhvr>
                                      <p:rCtr x="-128" y="66"/>
                                    </p:animMotion>
                                  </p:childTnLst>
                                </p:cTn>
                              </p:par>
                            </p:childTnLst>
                          </p:cTn>
                        </p:par>
                        <p:par>
                          <p:cTn id="83" fill="hold">
                            <p:stCondLst>
                              <p:cond delay="3000"/>
                            </p:stCondLst>
                            <p:childTnLst>
                              <p:par>
                                <p:cTn id="84" presetID="49" presetClass="entr" presetSubtype="0" decel="100000" fill="hold" grpId="0" nodeType="afterEffect">
                                  <p:stCondLst>
                                    <p:cond delay="0"/>
                                  </p:stCondLst>
                                  <p:childTnLst>
                                    <p:set>
                                      <p:cBhvr>
                                        <p:cTn id="85" dur="1" fill="hold">
                                          <p:stCondLst>
                                            <p:cond delay="0"/>
                                          </p:stCondLst>
                                        </p:cTn>
                                        <p:tgtEl>
                                          <p:spTgt spid="31"/>
                                        </p:tgtEl>
                                        <p:attrNameLst>
                                          <p:attrName>style.visibility</p:attrName>
                                        </p:attrNameLst>
                                      </p:cBhvr>
                                      <p:to>
                                        <p:strVal val="visible"/>
                                      </p:to>
                                    </p:set>
                                    <p:anim calcmode="lin" valueType="num">
                                      <p:cBhvr>
                                        <p:cTn id="86" dur="1000" fill="hold"/>
                                        <p:tgtEl>
                                          <p:spTgt spid="31"/>
                                        </p:tgtEl>
                                        <p:attrNameLst>
                                          <p:attrName>ppt_w</p:attrName>
                                        </p:attrNameLst>
                                      </p:cBhvr>
                                      <p:tavLst>
                                        <p:tav tm="0">
                                          <p:val>
                                            <p:fltVal val="0"/>
                                          </p:val>
                                        </p:tav>
                                        <p:tav tm="100000">
                                          <p:val>
                                            <p:strVal val="#ppt_w"/>
                                          </p:val>
                                        </p:tav>
                                      </p:tavLst>
                                    </p:anim>
                                    <p:anim calcmode="lin" valueType="num">
                                      <p:cBhvr>
                                        <p:cTn id="87" dur="1000" fill="hold"/>
                                        <p:tgtEl>
                                          <p:spTgt spid="31"/>
                                        </p:tgtEl>
                                        <p:attrNameLst>
                                          <p:attrName>ppt_h</p:attrName>
                                        </p:attrNameLst>
                                      </p:cBhvr>
                                      <p:tavLst>
                                        <p:tav tm="0">
                                          <p:val>
                                            <p:fltVal val="0"/>
                                          </p:val>
                                        </p:tav>
                                        <p:tav tm="100000">
                                          <p:val>
                                            <p:strVal val="#ppt_h"/>
                                          </p:val>
                                        </p:tav>
                                      </p:tavLst>
                                    </p:anim>
                                    <p:anim calcmode="lin" valueType="num">
                                      <p:cBhvr>
                                        <p:cTn id="88" dur="1000" fill="hold"/>
                                        <p:tgtEl>
                                          <p:spTgt spid="31"/>
                                        </p:tgtEl>
                                        <p:attrNameLst>
                                          <p:attrName>style.rotation</p:attrName>
                                        </p:attrNameLst>
                                      </p:cBhvr>
                                      <p:tavLst>
                                        <p:tav tm="0">
                                          <p:val>
                                            <p:fltVal val="360"/>
                                          </p:val>
                                        </p:tav>
                                        <p:tav tm="100000">
                                          <p:val>
                                            <p:fltVal val="0"/>
                                          </p:val>
                                        </p:tav>
                                      </p:tavLst>
                                    </p:anim>
                                    <p:animEffect transition="in" filter="fade">
                                      <p:cBhvr>
                                        <p:cTn id="89" dur="1000"/>
                                        <p:tgtEl>
                                          <p:spTgt spid="31"/>
                                        </p:tgtEl>
                                      </p:cBhvr>
                                    </p:animEffect>
                                  </p:childTnLst>
                                </p:cTn>
                              </p:par>
                            </p:childTnLst>
                          </p:cTn>
                        </p:par>
                        <p:par>
                          <p:cTn id="90" fill="hold">
                            <p:stCondLst>
                              <p:cond delay="4000"/>
                            </p:stCondLst>
                            <p:childTnLst>
                              <p:par>
                                <p:cTn id="91" presetID="10" presetClass="entr" presetSubtype="0" fill="hold" grpId="0" nodeType="after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fade">
                                      <p:cBhvr>
                                        <p:cTn id="93"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32" grpId="0" animBg="1"/>
      <p:bldP spid="32" grpId="1" animBg="1"/>
      <p:bldP spid="37" grpId="0" animBg="1"/>
      <p:bldP spid="37" grpId="1" animBg="1"/>
      <p:bldP spid="37" grpId="2" animBg="1"/>
      <p:bldP spid="38" grpId="0" animBg="1"/>
      <p:bldP spid="38" grpId="1" animBg="1"/>
      <p:bldP spid="38" grpId="2" animBg="1"/>
      <p:bldP spid="39" grpId="0" animBg="1"/>
      <p:bldP spid="39" grpId="1" animBg="1"/>
      <p:bldP spid="40" grpId="0" animBg="1"/>
      <p:bldP spid="40" grpId="1" animBg="1"/>
      <p:bldP spid="41" grpId="0" animBg="1"/>
      <p:bldP spid="41" grpId="1" animBg="1"/>
      <p:bldP spid="42" grpId="0" animBg="1"/>
      <p:bldP spid="42" grpId="1" animBg="1"/>
      <p:bldP spid="43" grpId="0" animBg="1"/>
      <p:bldP spid="35" grpId="0" animBg="1"/>
      <p:bldP spid="34" grpId="0" animBg="1"/>
      <p:bldP spid="31" grpId="0" animBg="1"/>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Battalionmap.png"/>
          <p:cNvPicPr>
            <a:picLocks noChangeAspect="1" noChangeArrowheads="1"/>
          </p:cNvPicPr>
          <p:nvPr/>
        </p:nvPicPr>
        <p:blipFill>
          <a:blip r:embed="rId3"/>
          <a:srcRect/>
          <a:stretch>
            <a:fillRect/>
          </a:stretch>
        </p:blipFill>
        <p:spPr bwMode="auto">
          <a:xfrm rot="-120000">
            <a:off x="-576509" y="550403"/>
            <a:ext cx="9820331" cy="6434556"/>
          </a:xfrm>
          <a:prstGeom prst="rect">
            <a:avLst/>
          </a:prstGeom>
          <a:noFill/>
        </p:spPr>
      </p:pic>
      <p:pic>
        <p:nvPicPr>
          <p:cNvPr id="2" name="Picture 2"/>
          <p:cNvPicPr>
            <a:picLocks noChangeAspect="1" noChangeArrowheads="1"/>
          </p:cNvPicPr>
          <p:nvPr/>
        </p:nvPicPr>
        <p:blipFill>
          <a:blip r:embed="rId4"/>
          <a:srcRect/>
          <a:stretch>
            <a:fillRect/>
          </a:stretch>
        </p:blipFill>
        <p:spPr bwMode="auto">
          <a:xfrm>
            <a:off x="7143750" y="0"/>
            <a:ext cx="2000250" cy="125571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1975247"/>
          </a:xfrm>
          <a:prstGeom prst="rect">
            <a:avLst/>
          </a:prstGeom>
        </p:spPr>
        <p:txBody>
          <a:bodyPr wrap="square">
            <a:spAutoFit/>
          </a:bodyPr>
          <a:lstStyle/>
          <a:p>
            <a:r>
              <a:rPr lang="en-US" dirty="0" smtClean="0">
                <a:hlinkClick r:id="rId2"/>
              </a:rPr>
              <a:t>https://en.wikipedia.org/wiki/Mormon_Battalion</a:t>
            </a:r>
            <a:endParaRPr lang="en-US" dirty="0" smtClean="0"/>
          </a:p>
          <a:p>
            <a:r>
              <a:rPr lang="en-US" dirty="0" smtClean="0"/>
              <a:t>	The </a:t>
            </a:r>
            <a:r>
              <a:rPr lang="en-US" b="1" dirty="0" smtClean="0"/>
              <a:t>Mormon Battalion</a:t>
            </a:r>
            <a:r>
              <a:rPr lang="en-US" dirty="0" smtClean="0"/>
              <a:t>, the only religion-based unit in United States military history, served from July 1846 – July 1847 during the Mexican–American War of 1846–1848. The battalion was a volunteer unit of between 534</a:t>
            </a:r>
            <a:r>
              <a:rPr lang="en-US" baseline="30000" dirty="0" smtClean="0"/>
              <a:t> </a:t>
            </a:r>
            <a:r>
              <a:rPr lang="en-US" dirty="0" smtClean="0"/>
              <a:t>and 559 Latter-day Saints men, led by Mormon company officers commanded by regular U.S. Army officers. During its service, the battalion made a grueling march of nearly 2,000 miles from Council Bluffs, Iowa, to San Diego, California.</a:t>
            </a:r>
          </a:p>
          <a:p>
            <a:r>
              <a:rPr lang="en-US" dirty="0" smtClean="0"/>
              <a:t>	The battalion’s march and service supported the eventual cession of much of the American Southwest from Mexico to the United States, especially the Gadsden Purchase of 1853 of southern Arizona and New Mexico. The march also opened a southern wagon route to California. Veterans of the battalion played significant roles in America's westward expansion in California, Utah, Arizona and other parts of the West.</a:t>
            </a:r>
          </a:p>
          <a:p>
            <a:r>
              <a:rPr lang="en-US" b="1" dirty="0" smtClean="0"/>
              <a:t>Enlistment</a:t>
            </a:r>
          </a:p>
          <a:p>
            <a:r>
              <a:rPr lang="en-US" dirty="0" smtClean="0"/>
              <a:t>	At the time they enlisted, members of The Church of Jesus Christ of Latter-day Saints were seeking U.S. government aid for their migration west to the Rocky Mountains and Salt Lake Valley, despite having their previous petitions for redress of grievances denied. Under continued religious persecution, they had fled Nauvoo, Illinois, on February 4, 1846 across the Mississippi River. They camped among the Potawatomi Indians near present-day Council Bluffs, Iowa.</a:t>
            </a:r>
          </a:p>
          <a:p>
            <a:r>
              <a:rPr lang="en-US" dirty="0" smtClean="0"/>
              <a:t>	Brigham Young, the President of the Quorum of the Twelve Apostles, sent Elder Jesse C. Little to Washington, D.C., to seek assistance from the federal government for the Mormon Pioneers fleeing from the Illinois mobs. Little arrived in Washington D.C. on May 21, 1846, only eight days after Congress had declared war on Mexico. Pennsylvania Army officer and attorney Thomas L. Kane offered the Mormons his advice and assistance. Politically well connected through his jurist father, Kane provided letters of recommendation and joined Little in Washington, D.C. The two called on the secretary of state, secretary of war, and President James K. Polk. After several interviews in early June 1846, President Polk agreed to Little's offer if "a few hundred" men enlisted. On June 2, 1846, President Polk wrote in his diary: "Col. [Stephen W.] Kearny was ... authorized to receive into service as volunteers a few hundred of the Mormons who are now on their way to California, with a view to conciliate them, attach them to our country, and prevent them from taking part against us."</a:t>
            </a:r>
          </a:p>
          <a:p>
            <a:r>
              <a:rPr lang="en-US" dirty="0" smtClean="0"/>
              <a:t>	On July 1, 1846 Captain James Allen, dispatched by Colonel (later Brigadier General) Stephen W. Kearny, arrived at the Mormons' Mosquito Creek camp. He carried President Polk's request for a battalion of 500 volunteers to fight in the Mexican War. Most members of the Church were suspicious of the request, as the Federal government had ignored the persecutions they suffered. They were concerned about facing discrimination by the government, as they had from both the state and federal government in the past.</a:t>
            </a:r>
          </a:p>
          <a:p>
            <a:r>
              <a:rPr lang="en-US" dirty="0" smtClean="0"/>
              <a:t>	Kane obtained U.S. government permission for the refugee Mormons to occupy Pottawattamie and Omaha Indian lands along the Missouri River. After carrying dispatches relating to the land agreements and battalion criteria to Fort Leavenworth, Kane sought out Little in the Mormon encampments on the Missouri. On July 17, 1846, he held a meeting with church leaders and Captain Allen.</a:t>
            </a:r>
          </a:p>
          <a:p>
            <a:r>
              <a:rPr lang="en-US" dirty="0" smtClean="0"/>
              <a:t>	Brigham Young had planned on moving the Mormons west that summer, but circumstances were against his plan. He saw several possible advantages to the Saints in the proposed federal service. Their enlistment would be a public relations victory for the church, demonstrating additional evidence of its loyalty to the United States. As the men were given a uniform allowance at Fort Leavenworth, Kan., of US$42 each, paid in advance, for their one-year enlistment and as they were allowed to wear their civilian clothing for the march, the bulk of those funds were immediately donated to a general Church fund. These funds were used to purchase wagons, teams, and other necessities for the American exodus (Actual wages paid over the next year to the Mormon Battalion totaled nearly $30,000).</a:t>
            </a:r>
            <a:r>
              <a:rPr lang="en-US" baseline="30000" dirty="0" smtClean="0"/>
              <a:t> </a:t>
            </a:r>
            <a:r>
              <a:rPr lang="en-US" dirty="0" smtClean="0"/>
              <a:t>Having been forced to leave farms and homes in Nauvoo, the Latter-day Saints were going to spend the winter on the banks of the Missouri River. Raising a group of able-bodied men would be difficult. Many men had already scattered to outlying areas where they sought jobs with wages to help support the group. Young wrote a letter to the Saints living in Garden Grove, in which he justified the call-up and asked for their help:	</a:t>
            </a:r>
          </a:p>
          <a:p>
            <a:r>
              <a:rPr lang="en-US" dirty="0" smtClean="0"/>
              <a:t>	“The President wants to do us good and secure our confidence. The outfit of this five hundred men costs us nothing, and their pay will be sufficient to take their families over the mountains. There is war between Mexico and the United States, to whom California must fall a prey, and if we are the first settlers the old citizens cannot have a Hancock or Missouri pretext to mob the Saints. The thing is from above for our own good.</a:t>
            </a:r>
            <a:r>
              <a:rPr lang="en-US" baseline="30000" dirty="0" smtClean="0"/>
              <a:t>”</a:t>
            </a:r>
            <a:endParaRPr lang="en-US" dirty="0" smtClean="0"/>
          </a:p>
          <a:p>
            <a:r>
              <a:rPr lang="en-US" dirty="0" smtClean="0"/>
              <a:t>	The public approval of Brigham Young and other members of the Twelve were critical to gain men's enlistment. While some men quickly volunteered, Young had to persuade reluctant enlistees. It took three weeks to raise the five companies of men.</a:t>
            </a:r>
          </a:p>
          <a:p>
            <a:r>
              <a:rPr lang="en-US" dirty="0" smtClean="0"/>
              <a:t>	Allen's instructions were to recruit five companies of men who were to receive the "pay, rations, and other allowances given to other infantry volunteers." Each company was authorized four women as laundresses, "receiving rations and other allowances given to the laundresses of our army.“</a:t>
            </a:r>
            <a:r>
              <a:rPr lang="en-US" baseline="30000" dirty="0" smtClean="0"/>
              <a:t> </a:t>
            </a:r>
            <a:r>
              <a:rPr lang="en-US" dirty="0" smtClean="0"/>
              <a:t> Approximately thirty-three women, twenty of whom served as laundresses, and fifty-one children accompanied the men. Four women would eventually complete the cross-continental trek. The Mormon Battalion was mustered into volunteer service on July 16, 1846 as part of the Army of the West under General Kearny, a seasoned veteran. His units included two regiments of Missouri volunteers, a regiment of New York volunteers who traveled by ships to California to meet him there, artillery and infantry battalions, Kearny's own 1st US Dragoons, and the battalion of Mormons. For years afterward, some Mormons viewed the Mormon Battalion as an unjust imposition and as an act of persecution by the United States.</a:t>
            </a:r>
          </a:p>
          <a:p>
            <a:r>
              <a:rPr lang="en-US" dirty="0" smtClean="0"/>
              <a:t>(CONTINUES NEXT SLIDE)</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Group 100"/>
          <p:cNvGrpSpPr/>
          <p:nvPr/>
        </p:nvGrpSpPr>
        <p:grpSpPr>
          <a:xfrm>
            <a:off x="-128016" y="766497"/>
            <a:ext cx="9860952" cy="6320103"/>
            <a:chOff x="-128016" y="766497"/>
            <a:chExt cx="9860952" cy="6320103"/>
          </a:xfrm>
        </p:grpSpPr>
        <p:grpSp>
          <p:nvGrpSpPr>
            <p:cNvPr id="84" name="Group 83"/>
            <p:cNvGrpSpPr/>
            <p:nvPr/>
          </p:nvGrpSpPr>
          <p:grpSpPr>
            <a:xfrm>
              <a:off x="-128016" y="766497"/>
              <a:ext cx="9860952" cy="6320103"/>
              <a:chOff x="-128016" y="766497"/>
              <a:chExt cx="9860952" cy="6320103"/>
            </a:xfrm>
          </p:grpSpPr>
          <p:grpSp>
            <p:nvGrpSpPr>
              <p:cNvPr id="85"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89" name="Group 38"/>
                <p:cNvGrpSpPr/>
                <p:nvPr/>
              </p:nvGrpSpPr>
              <p:grpSpPr>
                <a:xfrm>
                  <a:off x="-152400" y="879764"/>
                  <a:ext cx="9908770" cy="6283036"/>
                  <a:chOff x="-152400" y="803564"/>
                  <a:chExt cx="9908770" cy="6283036"/>
                </a:xfrm>
              </p:grpSpPr>
              <p:grpSp>
                <p:nvGrpSpPr>
                  <p:cNvPr id="90" name="Group 35"/>
                  <p:cNvGrpSpPr/>
                  <p:nvPr/>
                </p:nvGrpSpPr>
                <p:grpSpPr>
                  <a:xfrm>
                    <a:off x="-152400" y="803564"/>
                    <a:ext cx="9908770" cy="6283036"/>
                    <a:chOff x="-152400" y="803564"/>
                    <a:chExt cx="9908770" cy="6283036"/>
                  </a:xfrm>
                </p:grpSpPr>
                <p:grpSp>
                  <p:nvGrpSpPr>
                    <p:cNvPr id="92"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6"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sp>
            <p:nvSpPr>
              <p:cNvPr id="87" name="Rectangle 86"/>
              <p:cNvSpPr/>
              <p:nvPr/>
            </p:nvSpPr>
            <p:spPr>
              <a:xfrm>
                <a:off x="3429000" y="4953000"/>
                <a:ext cx="762000" cy="3810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34" name="TextBox 33"/>
          <p:cNvSpPr txBox="1"/>
          <p:nvPr/>
        </p:nvSpPr>
        <p:spPr>
          <a:xfrm>
            <a:off x="0" y="39469"/>
            <a:ext cx="9144000" cy="646331"/>
          </a:xfrm>
          <a:prstGeom prst="rect">
            <a:avLst/>
          </a:prstGeom>
        </p:spPr>
        <p:txBody>
          <a:bodyPr wrap="square" rtlCol="0">
            <a:spAutoFit/>
          </a:bodyPr>
          <a:lstStyle/>
          <a:p>
            <a:pPr algn="ctr"/>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What’s happening in the Mormon Battalion?</a:t>
            </a:r>
          </a:p>
        </p:txBody>
      </p:sp>
      <p:sp>
        <p:nvSpPr>
          <p:cNvPr id="79" name="Freeform 78"/>
          <p:cNvSpPr/>
          <p:nvPr/>
        </p:nvSpPr>
        <p:spPr>
          <a:xfrm>
            <a:off x="2204185" y="2845870"/>
            <a:ext cx="1190324" cy="965734"/>
          </a:xfrm>
          <a:custGeom>
            <a:avLst/>
            <a:gdLst>
              <a:gd name="connsiteX0" fmla="*/ 0 w 1190324"/>
              <a:gd name="connsiteY0" fmla="*/ 340092 h 965734"/>
              <a:gd name="connsiteX1" fmla="*/ 134754 w 1190324"/>
              <a:gd name="connsiteY1" fmla="*/ 147587 h 965734"/>
              <a:gd name="connsiteX2" fmla="*/ 298383 w 1190324"/>
              <a:gd name="connsiteY2" fmla="*/ 51334 h 965734"/>
              <a:gd name="connsiteX3" fmla="*/ 577516 w 1190324"/>
              <a:gd name="connsiteY3" fmla="*/ 3208 h 965734"/>
              <a:gd name="connsiteX4" fmla="*/ 904775 w 1190324"/>
              <a:gd name="connsiteY4" fmla="*/ 32084 h 965734"/>
              <a:gd name="connsiteX5" fmla="*/ 1049154 w 1190324"/>
              <a:gd name="connsiteY5" fmla="*/ 99461 h 965734"/>
              <a:gd name="connsiteX6" fmla="*/ 1145407 w 1190324"/>
              <a:gd name="connsiteY6" fmla="*/ 147587 h 965734"/>
              <a:gd name="connsiteX7" fmla="*/ 1174282 w 1190324"/>
              <a:gd name="connsiteY7" fmla="*/ 205338 h 965734"/>
              <a:gd name="connsiteX8" fmla="*/ 1049154 w 1190324"/>
              <a:gd name="connsiteY8" fmla="*/ 224589 h 965734"/>
              <a:gd name="connsiteX9" fmla="*/ 1001028 w 1190324"/>
              <a:gd name="connsiteY9" fmla="*/ 340092 h 965734"/>
              <a:gd name="connsiteX10" fmla="*/ 943276 w 1190324"/>
              <a:gd name="connsiteY10" fmla="*/ 494096 h 965734"/>
              <a:gd name="connsiteX11" fmla="*/ 972152 w 1190324"/>
              <a:gd name="connsiteY11" fmla="*/ 590349 h 965734"/>
              <a:gd name="connsiteX12" fmla="*/ 972152 w 1190324"/>
              <a:gd name="connsiteY12" fmla="*/ 725103 h 965734"/>
              <a:gd name="connsiteX13" fmla="*/ 952901 w 1190324"/>
              <a:gd name="connsiteY13" fmla="*/ 821355 h 965734"/>
              <a:gd name="connsiteX14" fmla="*/ 962527 w 1190324"/>
              <a:gd name="connsiteY14" fmla="*/ 965734 h 96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0324" h="965734">
                <a:moveTo>
                  <a:pt x="0" y="340092"/>
                </a:moveTo>
                <a:cubicBezTo>
                  <a:pt x="42512" y="267902"/>
                  <a:pt x="85024" y="195713"/>
                  <a:pt x="134754" y="147587"/>
                </a:cubicBezTo>
                <a:cubicBezTo>
                  <a:pt x="184484" y="99461"/>
                  <a:pt x="224589" y="75397"/>
                  <a:pt x="298383" y="51334"/>
                </a:cubicBezTo>
                <a:cubicBezTo>
                  <a:pt x="372177" y="27271"/>
                  <a:pt x="476451" y="6416"/>
                  <a:pt x="577516" y="3208"/>
                </a:cubicBezTo>
                <a:cubicBezTo>
                  <a:pt x="678581" y="0"/>
                  <a:pt x="826169" y="16042"/>
                  <a:pt x="904775" y="32084"/>
                </a:cubicBezTo>
                <a:cubicBezTo>
                  <a:pt x="983381" y="48126"/>
                  <a:pt x="1009049" y="80211"/>
                  <a:pt x="1049154" y="99461"/>
                </a:cubicBezTo>
                <a:cubicBezTo>
                  <a:pt x="1089259" y="118711"/>
                  <a:pt x="1124552" y="129941"/>
                  <a:pt x="1145407" y="147587"/>
                </a:cubicBezTo>
                <a:cubicBezTo>
                  <a:pt x="1166262" y="165233"/>
                  <a:pt x="1190324" y="192504"/>
                  <a:pt x="1174282" y="205338"/>
                </a:cubicBezTo>
                <a:cubicBezTo>
                  <a:pt x="1158240" y="218172"/>
                  <a:pt x="1078030" y="202130"/>
                  <a:pt x="1049154" y="224589"/>
                </a:cubicBezTo>
                <a:cubicBezTo>
                  <a:pt x="1020278" y="247048"/>
                  <a:pt x="1018674" y="295174"/>
                  <a:pt x="1001028" y="340092"/>
                </a:cubicBezTo>
                <a:cubicBezTo>
                  <a:pt x="983382" y="385010"/>
                  <a:pt x="948089" y="452387"/>
                  <a:pt x="943276" y="494096"/>
                </a:cubicBezTo>
                <a:cubicBezTo>
                  <a:pt x="938463" y="535805"/>
                  <a:pt x="967339" y="551848"/>
                  <a:pt x="972152" y="590349"/>
                </a:cubicBezTo>
                <a:cubicBezTo>
                  <a:pt x="976965" y="628850"/>
                  <a:pt x="975360" y="686602"/>
                  <a:pt x="972152" y="725103"/>
                </a:cubicBezTo>
                <a:cubicBezTo>
                  <a:pt x="968944" y="763604"/>
                  <a:pt x="954505" y="781250"/>
                  <a:pt x="952901" y="821355"/>
                </a:cubicBezTo>
                <a:cubicBezTo>
                  <a:pt x="951297" y="861460"/>
                  <a:pt x="960923" y="949692"/>
                  <a:pt x="962527" y="965734"/>
                </a:cubicBezTo>
              </a:path>
            </a:pathLst>
          </a:custGeom>
          <a:ln w="76200">
            <a:solidFill>
              <a:srgbClr val="FFFF00"/>
            </a:solidFill>
            <a:prstDash val="sysDot"/>
          </a:ln>
          <a:effectLst>
            <a:outerShdw dist="38100" dir="6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Freeform 79"/>
          <p:cNvSpPr/>
          <p:nvPr/>
        </p:nvSpPr>
        <p:spPr>
          <a:xfrm>
            <a:off x="2868328" y="3840480"/>
            <a:ext cx="330467" cy="529389"/>
          </a:xfrm>
          <a:custGeom>
            <a:avLst/>
            <a:gdLst>
              <a:gd name="connsiteX0" fmla="*/ 0 w 330467"/>
              <a:gd name="connsiteY0" fmla="*/ 529389 h 529389"/>
              <a:gd name="connsiteX1" fmla="*/ 154005 w 330467"/>
              <a:gd name="connsiteY1" fmla="*/ 356135 h 529389"/>
              <a:gd name="connsiteX2" fmla="*/ 269508 w 330467"/>
              <a:gd name="connsiteY2" fmla="*/ 259882 h 529389"/>
              <a:gd name="connsiteX3" fmla="*/ 298384 w 330467"/>
              <a:gd name="connsiteY3" fmla="*/ 182880 h 529389"/>
              <a:gd name="connsiteX4" fmla="*/ 327259 w 330467"/>
              <a:gd name="connsiteY4" fmla="*/ 86627 h 529389"/>
              <a:gd name="connsiteX5" fmla="*/ 317634 w 330467"/>
              <a:gd name="connsiteY5" fmla="*/ 0 h 52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467" h="529389">
                <a:moveTo>
                  <a:pt x="0" y="529389"/>
                </a:moveTo>
                <a:cubicBezTo>
                  <a:pt x="54543" y="465221"/>
                  <a:pt x="109087" y="401053"/>
                  <a:pt x="154005" y="356135"/>
                </a:cubicBezTo>
                <a:cubicBezTo>
                  <a:pt x="198923" y="311217"/>
                  <a:pt x="245445" y="288758"/>
                  <a:pt x="269508" y="259882"/>
                </a:cubicBezTo>
                <a:cubicBezTo>
                  <a:pt x="293571" y="231006"/>
                  <a:pt x="288759" y="211756"/>
                  <a:pt x="298384" y="182880"/>
                </a:cubicBezTo>
                <a:cubicBezTo>
                  <a:pt x="308009" y="154004"/>
                  <a:pt x="324051" y="117107"/>
                  <a:pt x="327259" y="86627"/>
                </a:cubicBezTo>
                <a:cubicBezTo>
                  <a:pt x="330467" y="56147"/>
                  <a:pt x="324050" y="28073"/>
                  <a:pt x="317634" y="0"/>
                </a:cubicBezTo>
              </a:path>
            </a:pathLst>
          </a:custGeom>
          <a:ln w="76200">
            <a:solidFill>
              <a:srgbClr val="FFFF00"/>
            </a:solidFill>
            <a:prstDash val="sysDot"/>
          </a:ln>
          <a:effectLst>
            <a:outerShdw dist="38100" dir="10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83" name="Picture 2"/>
          <p:cNvPicPr>
            <a:picLocks noChangeAspect="1" noChangeArrowheads="1"/>
          </p:cNvPicPr>
          <p:nvPr/>
        </p:nvPicPr>
        <p:blipFill>
          <a:blip r:embed="rId5"/>
          <a:srcRect/>
          <a:stretch>
            <a:fillRect/>
          </a:stretch>
        </p:blipFill>
        <p:spPr bwMode="auto">
          <a:xfrm>
            <a:off x="3276600" y="762000"/>
            <a:ext cx="2286000" cy="1435101"/>
          </a:xfrm>
          <a:prstGeom prst="rect">
            <a:avLst/>
          </a:prstGeom>
          <a:noFill/>
          <a:ln w="9525">
            <a:noFill/>
            <a:miter lim="800000"/>
            <a:headEnd/>
            <a:tailEnd/>
          </a:ln>
          <a:effectLst/>
        </p:spPr>
      </p:pic>
      <p:sp>
        <p:nvSpPr>
          <p:cNvPr id="102" name="5-Point Star 101"/>
          <p:cNvSpPr/>
          <p:nvPr/>
        </p:nvSpPr>
        <p:spPr>
          <a:xfrm>
            <a:off x="1981200" y="3124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0" name="TextBox 39"/>
          <p:cNvSpPr txBox="1"/>
          <p:nvPr/>
        </p:nvSpPr>
        <p:spPr>
          <a:xfrm>
            <a:off x="2971800" y="4415135"/>
            <a:ext cx="2630079" cy="461665"/>
          </a:xfrm>
          <a:prstGeom prst="rect">
            <a:avLst/>
          </a:prstGeom>
          <a:solidFill>
            <a:srgbClr val="FFCCCC"/>
          </a:solidFill>
        </p:spPr>
        <p:txBody>
          <a:bodyPr wrap="none" rtlCol="0">
            <a:spAutoFit/>
          </a:bodyPr>
          <a:lstStyle/>
          <a:p>
            <a:r>
              <a:rPr lang="en-US" sz="2400" b="1" dirty="0" smtClean="0"/>
              <a:t>Santa Fe - Oct 1846</a:t>
            </a:r>
            <a:endParaRPr lang="en-US" sz="2400" b="1" dirty="0"/>
          </a:p>
        </p:txBody>
      </p:sp>
      <p:sp>
        <p:nvSpPr>
          <p:cNvPr id="68" name="Freeform 67"/>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5-Point Star 61"/>
          <p:cNvSpPr/>
          <p:nvPr/>
        </p:nvSpPr>
        <p:spPr>
          <a:xfrm>
            <a:off x="44958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6" name="5-Point Star 35"/>
          <p:cNvSpPr/>
          <p:nvPr/>
        </p:nvSpPr>
        <p:spPr>
          <a:xfrm>
            <a:off x="2667000" y="4191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a:off x="0" y="5181600"/>
            <a:ext cx="9144000" cy="584775"/>
          </a:xfrm>
          <a:prstGeom prst="rect">
            <a:avLst/>
          </a:prstGeom>
          <a:solidFill>
            <a:schemeClr val="bg1"/>
          </a:solidFill>
        </p:spPr>
        <p:txBody>
          <a:bodyPr wrap="square" rtlCol="0">
            <a:spAutoFit/>
          </a:bodyPr>
          <a:lstStyle/>
          <a:p>
            <a:pPr algn="ctr"/>
            <a:r>
              <a:rPr lang="en-US" sz="3200" b="1" dirty="0" smtClean="0"/>
              <a:t>sick soldiers &amp; most women/children abandon trip</a:t>
            </a:r>
          </a:p>
        </p:txBody>
      </p:sp>
      <p:sp>
        <p:nvSpPr>
          <p:cNvPr id="42" name="TextBox 41"/>
          <p:cNvSpPr txBox="1"/>
          <p:nvPr/>
        </p:nvSpPr>
        <p:spPr>
          <a:xfrm rot="19617502">
            <a:off x="3159061" y="3214116"/>
            <a:ext cx="1415837" cy="400110"/>
          </a:xfrm>
          <a:prstGeom prst="rect">
            <a:avLst/>
          </a:prstGeom>
          <a:solidFill>
            <a:srgbClr val="C59715"/>
          </a:solidFill>
        </p:spPr>
        <p:txBody>
          <a:bodyPr wrap="none" rtlCol="0">
            <a:spAutoFit/>
          </a:bodyPr>
          <a:lstStyle/>
          <a:p>
            <a:r>
              <a:rPr lang="en-US" sz="2000" b="1" dirty="0" smtClean="0"/>
              <a:t>Fort Pueblo</a:t>
            </a:r>
            <a:endParaRPr lang="en-US" sz="2000" b="1" dirty="0"/>
          </a:p>
        </p:txBody>
      </p:sp>
      <p:sp>
        <p:nvSpPr>
          <p:cNvPr id="81" name="Freeform 80"/>
          <p:cNvSpPr/>
          <p:nvPr/>
        </p:nvSpPr>
        <p:spPr>
          <a:xfrm>
            <a:off x="3195587" y="3850105"/>
            <a:ext cx="721895" cy="105878"/>
          </a:xfrm>
          <a:custGeom>
            <a:avLst/>
            <a:gdLst>
              <a:gd name="connsiteX0" fmla="*/ 721895 w 721895"/>
              <a:gd name="connsiteY0" fmla="*/ 105878 h 105878"/>
              <a:gd name="connsiteX1" fmla="*/ 519765 w 721895"/>
              <a:gd name="connsiteY1" fmla="*/ 57752 h 105878"/>
              <a:gd name="connsiteX2" fmla="*/ 452388 w 721895"/>
              <a:gd name="connsiteY2" fmla="*/ 48127 h 105878"/>
              <a:gd name="connsiteX3" fmla="*/ 336885 w 721895"/>
              <a:gd name="connsiteY3" fmla="*/ 19251 h 105878"/>
              <a:gd name="connsiteX4" fmla="*/ 105878 w 721895"/>
              <a:gd name="connsiteY4" fmla="*/ 28876 h 105878"/>
              <a:gd name="connsiteX5" fmla="*/ 0 w 721895"/>
              <a:gd name="connsiteY5" fmla="*/ 0 h 10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895" h="105878">
                <a:moveTo>
                  <a:pt x="721895" y="105878"/>
                </a:moveTo>
                <a:lnTo>
                  <a:pt x="519765" y="57752"/>
                </a:lnTo>
                <a:cubicBezTo>
                  <a:pt x="474847" y="48127"/>
                  <a:pt x="482868" y="54544"/>
                  <a:pt x="452388" y="48127"/>
                </a:cubicBezTo>
                <a:cubicBezTo>
                  <a:pt x="421908" y="41710"/>
                  <a:pt x="394637" y="22460"/>
                  <a:pt x="336885" y="19251"/>
                </a:cubicBezTo>
                <a:cubicBezTo>
                  <a:pt x="279133" y="16043"/>
                  <a:pt x="162025" y="32084"/>
                  <a:pt x="105878" y="28876"/>
                </a:cubicBezTo>
                <a:cubicBezTo>
                  <a:pt x="49731" y="25668"/>
                  <a:pt x="24865" y="12834"/>
                  <a:pt x="0" y="0"/>
                </a:cubicBezTo>
              </a:path>
            </a:pathLst>
          </a:custGeom>
          <a:ln w="76200">
            <a:solidFill>
              <a:srgbClr val="FFFF00"/>
            </a:solidFill>
            <a:prstDash val="sysDot"/>
          </a:ln>
          <a:effectLst>
            <a:outerShdw dist="38100" dir="8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Oval 42"/>
          <p:cNvSpPr/>
          <p:nvPr/>
        </p:nvSpPr>
        <p:spPr>
          <a:xfrm>
            <a:off x="3124200" y="3733800"/>
            <a:ext cx="228600" cy="2286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0" y="5739825"/>
            <a:ext cx="9144000" cy="584775"/>
          </a:xfrm>
          <a:prstGeom prst="rect">
            <a:avLst/>
          </a:prstGeom>
          <a:solidFill>
            <a:schemeClr val="bg1"/>
          </a:solidFill>
        </p:spPr>
        <p:txBody>
          <a:bodyPr wrap="square" rtlCol="0">
            <a:spAutoFit/>
          </a:bodyPr>
          <a:lstStyle/>
          <a:p>
            <a:r>
              <a:rPr lang="en-US" sz="3200" b="1" dirty="0" smtClean="0"/>
              <a:t>   winter-over at Fort Pueblo</a:t>
            </a:r>
          </a:p>
        </p:txBody>
      </p:sp>
      <p:sp>
        <p:nvSpPr>
          <p:cNvPr id="49" name="TextBox 48"/>
          <p:cNvSpPr txBox="1"/>
          <p:nvPr/>
        </p:nvSpPr>
        <p:spPr>
          <a:xfrm>
            <a:off x="0" y="6324600"/>
            <a:ext cx="9144000" cy="584775"/>
          </a:xfrm>
          <a:prstGeom prst="rect">
            <a:avLst/>
          </a:prstGeom>
          <a:solidFill>
            <a:schemeClr val="bg1"/>
          </a:solidFill>
        </p:spPr>
        <p:txBody>
          <a:bodyPr wrap="square" rtlCol="0">
            <a:spAutoFit/>
          </a:bodyPr>
          <a:lstStyle/>
          <a:p>
            <a:r>
              <a:rPr lang="en-US" sz="3200" b="1" dirty="0" smtClean="0"/>
              <a:t>   continuing to Salt Lake Valley in later years</a:t>
            </a:r>
          </a:p>
        </p:txBody>
      </p:sp>
      <p:sp>
        <p:nvSpPr>
          <p:cNvPr id="39" name="TextBox 38"/>
          <p:cNvSpPr txBox="1"/>
          <p:nvPr/>
        </p:nvSpPr>
        <p:spPr>
          <a:xfrm>
            <a:off x="6629400" y="762000"/>
            <a:ext cx="1435008" cy="830997"/>
          </a:xfrm>
          <a:prstGeom prst="rect">
            <a:avLst/>
          </a:prstGeom>
          <a:solidFill>
            <a:schemeClr val="bg1"/>
          </a:solidFill>
        </p:spPr>
        <p:txBody>
          <a:bodyPr wrap="none" rtlCol="0">
            <a:spAutoFit/>
          </a:bodyPr>
          <a:lstStyle/>
          <a:p>
            <a:r>
              <a:rPr lang="en-US" sz="4800" b="1" dirty="0" smtClean="0">
                <a:solidFill>
                  <a:srgbClr val="FF0000"/>
                </a:solidFill>
                <a:effectLst>
                  <a:outerShdw dist="63500" dir="7200000" algn="ctr" rotWithShape="0">
                    <a:schemeClr val="tx1"/>
                  </a:outerShdw>
                </a:effectLst>
              </a:rPr>
              <a:t>1846</a:t>
            </a:r>
          </a:p>
        </p:txBody>
      </p:sp>
      <p:pic>
        <p:nvPicPr>
          <p:cNvPr id="73730" name="Picture 2" descr="A painting by Paul Mann depicting a pioneer man saying good-bye to his wife and young children before leaving for the Mormon Battalion."/>
          <p:cNvPicPr>
            <a:picLocks noChangeAspect="1" noChangeArrowheads="1"/>
          </p:cNvPicPr>
          <p:nvPr/>
        </p:nvPicPr>
        <p:blipFill>
          <a:blip r:embed="rId6"/>
          <a:srcRect/>
          <a:stretch>
            <a:fillRect/>
          </a:stretch>
        </p:blipFill>
        <p:spPr bwMode="auto">
          <a:xfrm>
            <a:off x="5715000" y="923925"/>
            <a:ext cx="3238500" cy="425767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1000"/>
                                        <p:tgtEl>
                                          <p:spTgt spid="41"/>
                                        </p:tgtEl>
                                      </p:cBhvr>
                                    </p:animEffect>
                                  </p:childTnLst>
                                </p:cTn>
                              </p:par>
                              <p:par>
                                <p:cTn id="8" presetID="10" presetClass="entr" presetSubtype="0" fill="hold" nodeType="withEffect">
                                  <p:stCondLst>
                                    <p:cond delay="0"/>
                                  </p:stCondLst>
                                  <p:childTnLst>
                                    <p:set>
                                      <p:cBhvr>
                                        <p:cTn id="9" dur="1" fill="hold">
                                          <p:stCondLst>
                                            <p:cond delay="0"/>
                                          </p:stCondLst>
                                        </p:cTn>
                                        <p:tgtEl>
                                          <p:spTgt spid="73730"/>
                                        </p:tgtEl>
                                        <p:attrNameLst>
                                          <p:attrName>style.visibility</p:attrName>
                                        </p:attrNameLst>
                                      </p:cBhvr>
                                      <p:to>
                                        <p:strVal val="visible"/>
                                      </p:to>
                                    </p:set>
                                    <p:animEffect transition="in" filter="fade">
                                      <p:cBhvr>
                                        <p:cTn id="10" dur="1000"/>
                                        <p:tgtEl>
                                          <p:spTgt spid="7373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down)">
                                      <p:cBhvr>
                                        <p:cTn id="15" dur="1000"/>
                                        <p:tgtEl>
                                          <p:spTgt spid="80"/>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right)">
                                      <p:cBhvr>
                                        <p:cTn id="18" dur="1000"/>
                                        <p:tgtEl>
                                          <p:spTgt spid="81"/>
                                        </p:tgtEl>
                                      </p:cBhvr>
                                    </p:animEffect>
                                  </p:childTnLst>
                                </p:cTn>
                              </p:par>
                              <p:par>
                                <p:cTn id="19" presetID="10" presetClass="entr" presetSubtype="0" fill="hold" grpId="0" nodeType="withEffect">
                                  <p:stCondLst>
                                    <p:cond delay="50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1000" fill="hold"/>
                                        <p:tgtEl>
                                          <p:spTgt spid="42"/>
                                        </p:tgtEl>
                                        <p:attrNameLst>
                                          <p:attrName>ppt_w</p:attrName>
                                        </p:attrNameLst>
                                      </p:cBhvr>
                                      <p:tavLst>
                                        <p:tav tm="0">
                                          <p:val>
                                            <p:fltVal val="0"/>
                                          </p:val>
                                        </p:tav>
                                        <p:tav tm="100000">
                                          <p:val>
                                            <p:strVal val="#ppt_w"/>
                                          </p:val>
                                        </p:tav>
                                      </p:tavLst>
                                    </p:anim>
                                    <p:anim calcmode="lin" valueType="num">
                                      <p:cBhvr>
                                        <p:cTn id="26" dur="1000" fill="hold"/>
                                        <p:tgtEl>
                                          <p:spTgt spid="42"/>
                                        </p:tgtEl>
                                        <p:attrNameLst>
                                          <p:attrName>ppt_h</p:attrName>
                                        </p:attrNameLst>
                                      </p:cBhvr>
                                      <p:tavLst>
                                        <p:tav tm="0">
                                          <p:val>
                                            <p:fltVal val="0"/>
                                          </p:val>
                                        </p:tav>
                                        <p:tav tm="100000">
                                          <p:val>
                                            <p:strVal val="#ppt_h"/>
                                          </p:val>
                                        </p:tav>
                                      </p:tavLst>
                                    </p:anim>
                                    <p:animEffect transition="in" filter="fade">
                                      <p:cBhvr>
                                        <p:cTn id="27" dur="1000"/>
                                        <p:tgtEl>
                                          <p:spTgt spid="4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fade">
                                      <p:cBhvr>
                                        <p:cTn id="30" dur="1000"/>
                                        <p:tgtEl>
                                          <p:spTgt spid="4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xit" presetSubtype="2" fill="hold" grpId="1" nodeType="clickEffect">
                                  <p:stCondLst>
                                    <p:cond delay="0"/>
                                  </p:stCondLst>
                                  <p:childTnLst>
                                    <p:animEffect transition="out" filter="wipe(right)">
                                      <p:cBhvr>
                                        <p:cTn id="34" dur="1000"/>
                                        <p:tgtEl>
                                          <p:spTgt spid="81"/>
                                        </p:tgtEl>
                                      </p:cBhvr>
                                    </p:animEffect>
                                    <p:set>
                                      <p:cBhvr>
                                        <p:cTn id="35" dur="1" fill="hold">
                                          <p:stCondLst>
                                            <p:cond delay="999"/>
                                          </p:stCondLst>
                                        </p:cTn>
                                        <p:tgtEl>
                                          <p:spTgt spid="81"/>
                                        </p:tgtEl>
                                        <p:attrNameLst>
                                          <p:attrName>style.visibility</p:attrName>
                                        </p:attrNameLst>
                                      </p:cBhvr>
                                      <p:to>
                                        <p:strVal val="hidden"/>
                                      </p:to>
                                    </p:set>
                                  </p:childTnLst>
                                </p:cTn>
                              </p:par>
                              <p:par>
                                <p:cTn id="36" presetID="22" presetClass="exit" presetSubtype="4" fill="hold" grpId="1" nodeType="withEffect">
                                  <p:stCondLst>
                                    <p:cond delay="0"/>
                                  </p:stCondLst>
                                  <p:childTnLst>
                                    <p:animEffect transition="out" filter="wipe(down)">
                                      <p:cBhvr>
                                        <p:cTn id="37" dur="1000"/>
                                        <p:tgtEl>
                                          <p:spTgt spid="80"/>
                                        </p:tgtEl>
                                      </p:cBhvr>
                                    </p:animEffect>
                                    <p:set>
                                      <p:cBhvr>
                                        <p:cTn id="38" dur="1" fill="hold">
                                          <p:stCondLst>
                                            <p:cond delay="999"/>
                                          </p:stCondLst>
                                        </p:cTn>
                                        <p:tgtEl>
                                          <p:spTgt spid="80"/>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43"/>
                                        </p:tgtEl>
                                      </p:cBhvr>
                                    </p:animEffect>
                                    <p:set>
                                      <p:cBhvr>
                                        <p:cTn id="41" dur="1" fill="hold">
                                          <p:stCondLst>
                                            <p:cond delay="999"/>
                                          </p:stCondLst>
                                        </p:cTn>
                                        <p:tgtEl>
                                          <p:spTgt spid="43"/>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42"/>
                                        </p:tgtEl>
                                      </p:cBhvr>
                                    </p:animEffect>
                                    <p:set>
                                      <p:cBhvr>
                                        <p:cTn id="44" dur="1" fill="hold">
                                          <p:stCondLst>
                                            <p:cond delay="999"/>
                                          </p:stCondLst>
                                        </p:cTn>
                                        <p:tgtEl>
                                          <p:spTgt spid="42"/>
                                        </p:tgtEl>
                                        <p:attrNameLst>
                                          <p:attrName>style.visibility</p:attrName>
                                        </p:attrNameLst>
                                      </p:cBhvr>
                                      <p:to>
                                        <p:strVal val="hidden"/>
                                      </p:to>
                                    </p:set>
                                  </p:childTnLst>
                                </p:cTn>
                              </p:par>
                              <p:par>
                                <p:cTn id="45" presetID="10" presetClass="entr"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animEffect transition="in" filter="fade">
                                      <p:cBhvr>
                                        <p:cTn id="47" dur="1000"/>
                                        <p:tgtEl>
                                          <p:spTgt spid="49"/>
                                        </p:tgtEl>
                                      </p:cBhvr>
                                    </p:animEffect>
                                  </p:childTnLst>
                                </p:cTn>
                              </p:par>
                            </p:childTnLst>
                          </p:cTn>
                        </p:par>
                        <p:par>
                          <p:cTn id="48" fill="hold">
                            <p:stCondLst>
                              <p:cond delay="1000"/>
                            </p:stCondLst>
                            <p:childTnLst>
                              <p:par>
                                <p:cTn id="49" presetID="22" presetClass="entr" presetSubtype="4" fill="hold" grpId="0" nodeType="after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1000"/>
                                        <p:tgtEl>
                                          <p:spTgt spid="79"/>
                                        </p:tgtEl>
                                      </p:cBhvr>
                                    </p:animEffect>
                                  </p:childTnLst>
                                </p:cTn>
                              </p:par>
                            </p:childTnLst>
                          </p:cTn>
                        </p:par>
                        <p:par>
                          <p:cTn id="52" fill="hold">
                            <p:stCondLst>
                              <p:cond delay="2000"/>
                            </p:stCondLst>
                            <p:childTnLst>
                              <p:par>
                                <p:cTn id="53" presetID="49" presetClass="entr" presetSubtype="0" decel="100000" fill="hold" grpId="0" nodeType="afterEffect">
                                  <p:stCondLst>
                                    <p:cond delay="0"/>
                                  </p:stCondLst>
                                  <p:childTnLst>
                                    <p:set>
                                      <p:cBhvr>
                                        <p:cTn id="54" dur="1" fill="hold">
                                          <p:stCondLst>
                                            <p:cond delay="0"/>
                                          </p:stCondLst>
                                        </p:cTn>
                                        <p:tgtEl>
                                          <p:spTgt spid="102"/>
                                        </p:tgtEl>
                                        <p:attrNameLst>
                                          <p:attrName>style.visibility</p:attrName>
                                        </p:attrNameLst>
                                      </p:cBhvr>
                                      <p:to>
                                        <p:strVal val="visible"/>
                                      </p:to>
                                    </p:set>
                                    <p:anim calcmode="lin" valueType="num">
                                      <p:cBhvr>
                                        <p:cTn id="55" dur="1000" fill="hold"/>
                                        <p:tgtEl>
                                          <p:spTgt spid="102"/>
                                        </p:tgtEl>
                                        <p:attrNameLst>
                                          <p:attrName>ppt_w</p:attrName>
                                        </p:attrNameLst>
                                      </p:cBhvr>
                                      <p:tavLst>
                                        <p:tav tm="0">
                                          <p:val>
                                            <p:fltVal val="0"/>
                                          </p:val>
                                        </p:tav>
                                        <p:tav tm="100000">
                                          <p:val>
                                            <p:strVal val="#ppt_w"/>
                                          </p:val>
                                        </p:tav>
                                      </p:tavLst>
                                    </p:anim>
                                    <p:anim calcmode="lin" valueType="num">
                                      <p:cBhvr>
                                        <p:cTn id="56" dur="1000" fill="hold"/>
                                        <p:tgtEl>
                                          <p:spTgt spid="102"/>
                                        </p:tgtEl>
                                        <p:attrNameLst>
                                          <p:attrName>ppt_h</p:attrName>
                                        </p:attrNameLst>
                                      </p:cBhvr>
                                      <p:tavLst>
                                        <p:tav tm="0">
                                          <p:val>
                                            <p:fltVal val="0"/>
                                          </p:val>
                                        </p:tav>
                                        <p:tav tm="100000">
                                          <p:val>
                                            <p:strVal val="#ppt_h"/>
                                          </p:val>
                                        </p:tav>
                                      </p:tavLst>
                                    </p:anim>
                                    <p:anim calcmode="lin" valueType="num">
                                      <p:cBhvr>
                                        <p:cTn id="57" dur="1000" fill="hold"/>
                                        <p:tgtEl>
                                          <p:spTgt spid="102"/>
                                        </p:tgtEl>
                                        <p:attrNameLst>
                                          <p:attrName>style.rotation</p:attrName>
                                        </p:attrNameLst>
                                      </p:cBhvr>
                                      <p:tavLst>
                                        <p:tav tm="0">
                                          <p:val>
                                            <p:fltVal val="360"/>
                                          </p:val>
                                        </p:tav>
                                        <p:tav tm="100000">
                                          <p:val>
                                            <p:fltVal val="0"/>
                                          </p:val>
                                        </p:tav>
                                      </p:tavLst>
                                    </p:anim>
                                    <p:animEffect transition="in" filter="fade">
                                      <p:cBhvr>
                                        <p:cTn id="58" dur="1000"/>
                                        <p:tgtEl>
                                          <p:spTgt spid="102"/>
                                        </p:tgtEl>
                                      </p:cBhvr>
                                    </p:animEffect>
                                  </p:childTnLst>
                                </p:cTn>
                              </p:par>
                            </p:childTnLst>
                          </p:cTn>
                        </p:par>
                        <p:par>
                          <p:cTn id="59" fill="hold">
                            <p:stCondLst>
                              <p:cond delay="3000"/>
                            </p:stCondLst>
                            <p:childTnLst>
                              <p:par>
                                <p:cTn id="60" presetID="54" presetClass="exit" presetSubtype="0" decel="100000" fill="hold" nodeType="afterEffect">
                                  <p:stCondLst>
                                    <p:cond delay="0"/>
                                  </p:stCondLst>
                                  <p:childTnLst>
                                    <p:anim calcmode="lin" valueType="num">
                                      <p:cBhvr>
                                        <p:cTn id="61" dur="1000"/>
                                        <p:tgtEl>
                                          <p:spTgt spid="73730"/>
                                        </p:tgtEl>
                                        <p:attrNameLst>
                                          <p:attrName>ppt_w</p:attrName>
                                        </p:attrNameLst>
                                      </p:cBhvr>
                                      <p:tavLst>
                                        <p:tav tm="0">
                                          <p:val>
                                            <p:strVal val="ppt_w"/>
                                          </p:val>
                                        </p:tav>
                                        <p:tav tm="100000">
                                          <p:val>
                                            <p:strVal val="ppt_w*0.05"/>
                                          </p:val>
                                        </p:tav>
                                      </p:tavLst>
                                    </p:anim>
                                    <p:anim calcmode="lin" valueType="num">
                                      <p:cBhvr>
                                        <p:cTn id="62" dur="1000"/>
                                        <p:tgtEl>
                                          <p:spTgt spid="73730"/>
                                        </p:tgtEl>
                                        <p:attrNameLst>
                                          <p:attrName>ppt_h</p:attrName>
                                        </p:attrNameLst>
                                      </p:cBhvr>
                                      <p:tavLst>
                                        <p:tav tm="0">
                                          <p:val>
                                            <p:strVal val="ppt_h"/>
                                          </p:val>
                                        </p:tav>
                                        <p:tav tm="100000">
                                          <p:val>
                                            <p:strVal val="ppt_h"/>
                                          </p:val>
                                        </p:tav>
                                      </p:tavLst>
                                    </p:anim>
                                    <p:anim calcmode="lin" valueType="num">
                                      <p:cBhvr>
                                        <p:cTn id="63" dur="1000"/>
                                        <p:tgtEl>
                                          <p:spTgt spid="73730"/>
                                        </p:tgtEl>
                                        <p:attrNameLst>
                                          <p:attrName>ppt_x</p:attrName>
                                        </p:attrNameLst>
                                      </p:cBhvr>
                                      <p:tavLst>
                                        <p:tav tm="0">
                                          <p:val>
                                            <p:strVal val="ppt_x"/>
                                          </p:val>
                                        </p:tav>
                                        <p:tav tm="100000">
                                          <p:val>
                                            <p:strVal val="ppt_x-.2"/>
                                          </p:val>
                                        </p:tav>
                                      </p:tavLst>
                                    </p:anim>
                                    <p:anim calcmode="lin" valueType="num">
                                      <p:cBhvr>
                                        <p:cTn id="64" dur="1000"/>
                                        <p:tgtEl>
                                          <p:spTgt spid="73730"/>
                                        </p:tgtEl>
                                        <p:attrNameLst>
                                          <p:attrName>ppt_y</p:attrName>
                                        </p:attrNameLst>
                                      </p:cBhvr>
                                      <p:tavLst>
                                        <p:tav tm="0">
                                          <p:val>
                                            <p:strVal val="ppt_y"/>
                                          </p:val>
                                        </p:tav>
                                        <p:tav tm="100000">
                                          <p:val>
                                            <p:strVal val="ppt_y"/>
                                          </p:val>
                                        </p:tav>
                                      </p:tavLst>
                                    </p:anim>
                                    <p:animEffect transition="out" filter="fade">
                                      <p:cBhvr>
                                        <p:cTn id="65" dur="1000"/>
                                        <p:tgtEl>
                                          <p:spTgt spid="73730"/>
                                        </p:tgtEl>
                                      </p:cBhvr>
                                    </p:animEffect>
                                    <p:set>
                                      <p:cBhvr>
                                        <p:cTn id="66" dur="1" fill="hold">
                                          <p:stCondLst>
                                            <p:cond delay="999"/>
                                          </p:stCondLst>
                                        </p:cTn>
                                        <p:tgtEl>
                                          <p:spTgt spid="73730"/>
                                        </p:tgtEl>
                                        <p:attrNameLst>
                                          <p:attrName>style.visibility</p:attrName>
                                        </p:attrNameLst>
                                      </p:cBhvr>
                                      <p:to>
                                        <p:strVal val="hidden"/>
                                      </p:to>
                                    </p:set>
                                  </p:childTnLst>
                                </p:cTn>
                              </p:par>
                              <p:par>
                                <p:cTn id="67" presetID="22" presetClass="exit" presetSubtype="4" fill="hold" grpId="1" nodeType="withEffect">
                                  <p:stCondLst>
                                    <p:cond delay="500"/>
                                  </p:stCondLst>
                                  <p:childTnLst>
                                    <p:animEffect transition="out" filter="wipe(down)">
                                      <p:cBhvr>
                                        <p:cTn id="68" dur="1000"/>
                                        <p:tgtEl>
                                          <p:spTgt spid="79"/>
                                        </p:tgtEl>
                                      </p:cBhvr>
                                    </p:animEffect>
                                    <p:set>
                                      <p:cBhvr>
                                        <p:cTn id="69" dur="1" fill="hold">
                                          <p:stCondLst>
                                            <p:cond delay="999"/>
                                          </p:stCondLst>
                                        </p:cTn>
                                        <p:tgtEl>
                                          <p:spTgt spid="79"/>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10" presetClass="exit" presetSubtype="0" fill="hold" grpId="1" nodeType="clickEffect">
                                  <p:stCondLst>
                                    <p:cond delay="0"/>
                                  </p:stCondLst>
                                  <p:childTnLst>
                                    <p:animEffect transition="out" filter="fade">
                                      <p:cBhvr>
                                        <p:cTn id="73" dur="1000"/>
                                        <p:tgtEl>
                                          <p:spTgt spid="41"/>
                                        </p:tgtEl>
                                      </p:cBhvr>
                                    </p:animEffect>
                                    <p:set>
                                      <p:cBhvr>
                                        <p:cTn id="74" dur="1" fill="hold">
                                          <p:stCondLst>
                                            <p:cond delay="999"/>
                                          </p:stCondLst>
                                        </p:cTn>
                                        <p:tgtEl>
                                          <p:spTgt spid="41"/>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1000"/>
                                        <p:tgtEl>
                                          <p:spTgt spid="48"/>
                                        </p:tgtEl>
                                      </p:cBhvr>
                                    </p:animEffect>
                                    <p:set>
                                      <p:cBhvr>
                                        <p:cTn id="77" dur="1" fill="hold">
                                          <p:stCondLst>
                                            <p:cond delay="999"/>
                                          </p:stCondLst>
                                        </p:cTn>
                                        <p:tgtEl>
                                          <p:spTgt spid="48"/>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1000"/>
                                        <p:tgtEl>
                                          <p:spTgt spid="49"/>
                                        </p:tgtEl>
                                      </p:cBhvr>
                                    </p:animEffect>
                                    <p:set>
                                      <p:cBhvr>
                                        <p:cTn id="80" dur="1" fill="hold">
                                          <p:stCondLst>
                                            <p:cond delay="999"/>
                                          </p:stCondLst>
                                        </p:cTn>
                                        <p:tgtEl>
                                          <p:spTgt spid="49"/>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1000"/>
                                        <p:tgtEl>
                                          <p:spTgt spid="102"/>
                                        </p:tgtEl>
                                      </p:cBhvr>
                                    </p:animEffect>
                                    <p:set>
                                      <p:cBhvr>
                                        <p:cTn id="83" dur="1" fill="hold">
                                          <p:stCondLst>
                                            <p:cond delay="999"/>
                                          </p:stCondLst>
                                        </p:cTn>
                                        <p:tgtEl>
                                          <p:spTgt spid="1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102" grpId="0" animBg="1"/>
      <p:bldP spid="102" grpId="1" animBg="1"/>
      <p:bldP spid="41" grpId="0" animBg="1"/>
      <p:bldP spid="41" grpId="1" animBg="1"/>
      <p:bldP spid="42" grpId="0" animBg="1"/>
      <p:bldP spid="42" grpId="1" animBg="1"/>
      <p:bldP spid="81" grpId="0" animBg="1"/>
      <p:bldP spid="81" grpId="1" animBg="1"/>
      <p:bldP spid="43" grpId="0" animBg="1"/>
      <p:bldP spid="43" grpId="1" animBg="1"/>
      <p:bldP spid="48" grpId="0" animBg="1"/>
      <p:bldP spid="48" grpId="1" animBg="1"/>
      <p:bldP spid="49" grpId="0" animBg="1"/>
      <p:bldP spid="49" grpId="1"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14254</TotalTime>
  <Words>5502</Words>
  <Application>Microsoft Office PowerPoint</Application>
  <PresentationFormat>On-screen Show (4:3)</PresentationFormat>
  <Paragraphs>2248</Paragraphs>
  <Slides>169</Slides>
  <Notes>65</Notes>
  <HiddenSlides>78</HiddenSlides>
  <MMClips>3</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169</vt:i4>
      </vt:variant>
    </vt:vector>
  </HeadingPairs>
  <TitlesOfParts>
    <vt:vector size="171" baseType="lpstr">
      <vt:lpstr>Office Theme</vt:lpstr>
      <vt:lpstr>Worksheet</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Slide 129</vt:lpstr>
      <vt:lpstr>Slide 130</vt:lpstr>
      <vt:lpstr>Slide 131</vt:lpstr>
      <vt:lpstr>Slide 132</vt:lpstr>
      <vt:lpstr>Slide 133</vt:lpstr>
      <vt:lpstr>Slide 134</vt:lpstr>
      <vt:lpstr>Slide 135</vt:lpstr>
      <vt:lpstr>Slide 136</vt:lpstr>
      <vt:lpstr>Slide 137</vt:lpstr>
      <vt:lpstr>Slide 138</vt:lpstr>
      <vt:lpstr>Slide 139</vt:lpstr>
      <vt:lpstr>Slide 140</vt:lpstr>
      <vt:lpstr>Slide 141</vt:lpstr>
      <vt:lpstr>Slide 142</vt:lpstr>
      <vt:lpstr>Slide 143</vt:lpstr>
      <vt:lpstr>Slide 144</vt:lpstr>
      <vt:lpstr>Slide 145</vt:lpstr>
      <vt:lpstr>Slide 146</vt:lpstr>
      <vt:lpstr>Slide 147</vt:lpstr>
      <vt:lpstr>Slide 148</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Slide 165</vt:lpstr>
      <vt:lpstr>Slide 166</vt:lpstr>
      <vt:lpstr>Slide 167</vt:lpstr>
      <vt:lpstr>Slide 168</vt:lpstr>
      <vt:lpstr>Slide 169</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Sandra</dc:creator>
  <cp:lastModifiedBy>Sandra</cp:lastModifiedBy>
  <cp:revision>346</cp:revision>
  <dcterms:created xsi:type="dcterms:W3CDTF">2017-12-02T21:52:22Z</dcterms:created>
  <dcterms:modified xsi:type="dcterms:W3CDTF">2020-02-05T19:33:41Z</dcterms:modified>
</cp:coreProperties>
</file>